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7" r:id="rId3"/>
    <p:sldId id="264" r:id="rId4"/>
    <p:sldId id="265" r:id="rId5"/>
    <p:sldId id="258" r:id="rId6"/>
    <p:sldId id="262" r:id="rId7"/>
    <p:sldId id="263" r:id="rId8"/>
    <p:sldId id="274" r:id="rId9"/>
    <p:sldId id="266" r:id="rId10"/>
    <p:sldId id="269" r:id="rId11"/>
    <p:sldId id="270" r:id="rId12"/>
    <p:sldId id="267" r:id="rId13"/>
    <p:sldId id="268" r:id="rId14"/>
    <p:sldId id="271" r:id="rId15"/>
    <p:sldId id="272" r:id="rId16"/>
    <p:sldId id="275" r:id="rId17"/>
    <p:sldId id="276" r:id="rId18"/>
  </p:sldIdLst>
  <p:sldSz cx="9144000" cy="6858000" type="screen4x3"/>
  <p:notesSz cx="6858000" cy="9144000"/>
  <p:custShowLst>
    <p:custShow name="Произвольный показ 1" id="0">
      <p:sldLst/>
    </p:custShow>
    <p:custShow name="Произвольный показ 2" id="1">
      <p:sldLst/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9200"/>
    <a:srgbClr val="B3FFB3"/>
    <a:srgbClr val="E1FFEF"/>
    <a:srgbClr val="FFECD9"/>
    <a:srgbClr val="FFE4C9"/>
    <a:srgbClr val="FFD7AF"/>
    <a:srgbClr val="B80023"/>
    <a:srgbClr val="CC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632" autoAdjust="0"/>
  </p:normalViewPr>
  <p:slideViewPr>
    <p:cSldViewPr>
      <p:cViewPr varScale="1">
        <p:scale>
          <a:sx n="79" d="100"/>
          <a:sy n="79" d="100"/>
        </p:scale>
        <p:origin x="-5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gif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gif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gif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gif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gif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image" Target="../media/image5.png"/><Relationship Id="rId7" Type="http://schemas.openxmlformats.org/officeDocument/2006/relationships/image" Target="../media/image23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38.gif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gif"/><Relationship Id="rId4" Type="http://schemas.openxmlformats.org/officeDocument/2006/relationships/image" Target="../media/image1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image" Target="../media/image5.png"/><Relationship Id="rId7" Type="http://schemas.openxmlformats.org/officeDocument/2006/relationships/image" Target="../media/image23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941168"/>
            <a:ext cx="9143999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0" y="6857997"/>
            <a:ext cx="9144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-108520" y="1484784"/>
            <a:ext cx="8999132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B00000"/>
                </a:solidFill>
              </a:rPr>
              <a:t>Конференция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-108520" y="2492896"/>
            <a:ext cx="9347049" cy="26314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5500" b="1" dirty="0" smtClean="0">
                <a:solidFill>
                  <a:srgbClr val="B00000"/>
                </a:solidFill>
              </a:rPr>
              <a:t>«</a:t>
            </a:r>
            <a:r>
              <a:rPr lang="ru-RU" sz="5500" b="1" dirty="0">
                <a:solidFill>
                  <a:srgbClr val="B00000"/>
                </a:solidFill>
              </a:rPr>
              <a:t>Сестринское дело </a:t>
            </a:r>
            <a:endParaRPr lang="ru-RU" sz="5500" b="1" dirty="0" smtClean="0">
              <a:solidFill>
                <a:srgbClr val="B00000"/>
              </a:solidFill>
            </a:endParaRPr>
          </a:p>
          <a:p>
            <a:pPr algn="ctr"/>
            <a:r>
              <a:rPr lang="ru-RU" sz="5500" b="1" dirty="0" smtClean="0">
                <a:solidFill>
                  <a:srgbClr val="B00000"/>
                </a:solidFill>
              </a:rPr>
              <a:t>во </a:t>
            </a:r>
            <a:r>
              <a:rPr lang="ru-RU" sz="5500" b="1" dirty="0">
                <a:solidFill>
                  <a:srgbClr val="B00000"/>
                </a:solidFill>
              </a:rPr>
              <a:t>фтизиатрии: </a:t>
            </a:r>
            <a:r>
              <a:rPr lang="ru-RU" sz="5500" b="1" dirty="0" smtClean="0">
                <a:solidFill>
                  <a:srgbClr val="B00000"/>
                </a:solidFill>
              </a:rPr>
              <a:t>традиции </a:t>
            </a:r>
          </a:p>
          <a:p>
            <a:pPr algn="ctr"/>
            <a:r>
              <a:rPr lang="ru-RU" sz="5500" b="1" dirty="0" smtClean="0">
                <a:solidFill>
                  <a:srgbClr val="B00000"/>
                </a:solidFill>
              </a:rPr>
              <a:t>и </a:t>
            </a:r>
            <a:r>
              <a:rPr lang="ru-RU" sz="5500" b="1" dirty="0">
                <a:solidFill>
                  <a:srgbClr val="B00000"/>
                </a:solidFill>
              </a:rPr>
              <a:t>инновации»</a:t>
            </a:r>
          </a:p>
        </p:txBody>
      </p:sp>
      <p:grpSp>
        <p:nvGrpSpPr>
          <p:cNvPr id="3" name="Группа 30"/>
          <p:cNvGrpSpPr/>
          <p:nvPr/>
        </p:nvGrpSpPr>
        <p:grpSpPr>
          <a:xfrm>
            <a:off x="-36512" y="-27384"/>
            <a:ext cx="9180512" cy="1412864"/>
            <a:chOff x="-36512" y="-27384"/>
            <a:chExt cx="9180512" cy="1412864"/>
          </a:xfrm>
        </p:grpSpPr>
        <p:grpSp>
          <p:nvGrpSpPr>
            <p:cNvPr id="4" name="Группа 29"/>
            <p:cNvGrpSpPr/>
            <p:nvPr/>
          </p:nvGrpSpPr>
          <p:grpSpPr>
            <a:xfrm>
              <a:off x="-3245" y="0"/>
              <a:ext cx="9147245" cy="1385480"/>
              <a:chOff x="-3245" y="0"/>
              <a:chExt cx="9147245" cy="1385480"/>
            </a:xfrm>
          </p:grpSpPr>
          <p:pic>
            <p:nvPicPr>
              <p:cNvPr id="1027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9144000" cy="1268760"/>
              </a:xfrm>
              <a:prstGeom prst="rect">
                <a:avLst/>
              </a:prstGeom>
              <a:noFill/>
            </p:spPr>
          </p:pic>
          <p:sp>
            <p:nvSpPr>
              <p:cNvPr id="12" name="Прямоугольник 11"/>
              <p:cNvSpPr/>
              <p:nvPr/>
            </p:nvSpPr>
            <p:spPr>
              <a:xfrm>
                <a:off x="4067944" y="0"/>
                <a:ext cx="1008112" cy="11967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1" name="Picture 2" descr="D:\Документы\Эмблемы\ОПСА\Эмблема ОРОО ОПСА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189382" y="45156"/>
                <a:ext cx="792088" cy="1115228"/>
              </a:xfrm>
              <a:prstGeom prst="rect">
                <a:avLst/>
              </a:prstGeom>
              <a:noFill/>
            </p:spPr>
          </p:pic>
          <p:pic>
            <p:nvPicPr>
              <p:cNvPr id="17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4" cstate="print"/>
              <a:srcRect t="77896" r="75987" b="3138"/>
              <a:stretch/>
            </p:blipFill>
            <p:spPr bwMode="auto">
              <a:xfrm>
                <a:off x="-3245" y="956116"/>
                <a:ext cx="3220520" cy="312643"/>
              </a:xfrm>
              <a:prstGeom prst="rect">
                <a:avLst/>
              </a:prstGeom>
              <a:noFill/>
            </p:spPr>
          </p:pic>
          <p:pic>
            <p:nvPicPr>
              <p:cNvPr id="18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4" cstate="print"/>
              <a:srcRect l="772" t="77896" r="75987" b="3138"/>
              <a:stretch/>
            </p:blipFill>
            <p:spPr bwMode="auto">
              <a:xfrm>
                <a:off x="5868144" y="956116"/>
                <a:ext cx="3253785" cy="312644"/>
              </a:xfrm>
              <a:prstGeom prst="rect">
                <a:avLst/>
              </a:prstGeom>
              <a:noFill/>
            </p:spPr>
          </p:pic>
          <p:sp>
            <p:nvSpPr>
              <p:cNvPr id="19" name="TextBox 18"/>
              <p:cNvSpPr txBox="1"/>
              <p:nvPr/>
            </p:nvSpPr>
            <p:spPr>
              <a:xfrm>
                <a:off x="2195736" y="828001"/>
                <a:ext cx="1308801" cy="55399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ru-RU" sz="3000" b="1" dirty="0" smtClean="0">
                    <a:solidFill>
                      <a:schemeClr val="bg1"/>
                    </a:solidFill>
                  </a:rPr>
                  <a:t>20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00</a:t>
                </a:r>
                <a:endParaRPr lang="ru-RU" sz="3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5827200" y="831482"/>
                <a:ext cx="1308801" cy="55399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ru-RU" sz="3000" b="1" dirty="0" smtClean="0">
                    <a:solidFill>
                      <a:schemeClr val="bg1"/>
                    </a:solidFill>
                  </a:rPr>
                  <a:t>20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15</a:t>
                </a:r>
                <a:endParaRPr lang="ru-RU" sz="30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1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4" cstate="print"/>
              <a:srcRect l="730" r="97207" b="33087"/>
              <a:stretch/>
            </p:blipFill>
            <p:spPr bwMode="auto">
              <a:xfrm>
                <a:off x="37364" y="0"/>
                <a:ext cx="1870340" cy="924937"/>
              </a:xfrm>
              <a:prstGeom prst="rect">
                <a:avLst/>
              </a:prstGeom>
              <a:noFill/>
            </p:spPr>
          </p:pic>
          <p:pic>
            <p:nvPicPr>
              <p:cNvPr id="15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964" r="97638" b="26219"/>
              <a:stretch>
                <a:fillRect/>
              </a:stretch>
            </p:blipFill>
            <p:spPr bwMode="auto">
              <a:xfrm>
                <a:off x="7236296" y="0"/>
                <a:ext cx="1907704" cy="936104"/>
              </a:xfrm>
              <a:prstGeom prst="rect">
                <a:avLst/>
              </a:prstGeom>
              <a:noFill/>
            </p:spPr>
          </p:pic>
          <p:pic>
            <p:nvPicPr>
              <p:cNvPr id="16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964" t="24594" r="97638" b="26219"/>
              <a:stretch>
                <a:fillRect/>
              </a:stretch>
            </p:blipFill>
            <p:spPr bwMode="auto">
              <a:xfrm>
                <a:off x="6516216" y="404664"/>
                <a:ext cx="2051720" cy="504056"/>
              </a:xfrm>
              <a:prstGeom prst="rect">
                <a:avLst/>
              </a:prstGeom>
              <a:noFill/>
            </p:spPr>
          </p:pic>
          <p:pic>
            <p:nvPicPr>
              <p:cNvPr id="24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964" t="24594" r="97638" b="26219"/>
              <a:stretch>
                <a:fillRect/>
              </a:stretch>
            </p:blipFill>
            <p:spPr bwMode="auto">
              <a:xfrm>
                <a:off x="6264696" y="612869"/>
                <a:ext cx="1115616" cy="295851"/>
              </a:xfrm>
              <a:prstGeom prst="rect">
                <a:avLst/>
              </a:prstGeom>
              <a:noFill/>
            </p:spPr>
          </p:pic>
          <p:pic>
            <p:nvPicPr>
              <p:cNvPr id="25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964" t="24594" r="97638" b="40855"/>
              <a:stretch>
                <a:fillRect/>
              </a:stretch>
            </p:blipFill>
            <p:spPr bwMode="auto">
              <a:xfrm>
                <a:off x="6195526" y="666730"/>
                <a:ext cx="1115616" cy="169982"/>
              </a:xfrm>
              <a:prstGeom prst="rect">
                <a:avLst/>
              </a:prstGeom>
              <a:noFill/>
            </p:spPr>
          </p:pic>
          <p:sp>
            <p:nvSpPr>
              <p:cNvPr id="26" name="TextBox 25"/>
              <p:cNvSpPr txBox="1"/>
              <p:nvPr/>
            </p:nvSpPr>
            <p:spPr>
              <a:xfrm>
                <a:off x="6156176" y="44624"/>
                <a:ext cx="2987824" cy="1169551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Омской</a:t>
                </a:r>
              </a:p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профессиональной</a:t>
                </a:r>
              </a:p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сестринской ассоциации</a:t>
                </a:r>
              </a:p>
              <a:p>
                <a:pPr algn="r"/>
                <a:endParaRPr lang="ru-RU" sz="1900" b="1" i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7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4" cstate="print"/>
              <a:srcRect l="730" t="8135" r="97207" b="33087"/>
              <a:stretch/>
            </p:blipFill>
            <p:spPr bwMode="auto">
              <a:xfrm>
                <a:off x="757444" y="265750"/>
                <a:ext cx="1798332" cy="520273"/>
              </a:xfrm>
              <a:prstGeom prst="rect">
                <a:avLst/>
              </a:prstGeom>
              <a:noFill/>
            </p:spPr>
          </p:pic>
        </p:grpSp>
        <p:sp>
          <p:nvSpPr>
            <p:cNvPr id="29" name="TextBox 28"/>
            <p:cNvSpPr txBox="1"/>
            <p:nvPr/>
          </p:nvSpPr>
          <p:spPr>
            <a:xfrm>
              <a:off x="-36512" y="-27384"/>
              <a:ext cx="4320480" cy="101566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sz="6000" b="1" i="1" dirty="0" smtClean="0">
                  <a:solidFill>
                    <a:schemeClr val="bg1"/>
                  </a:solidFill>
                  <a:latin typeface="Edwardian Script ITC" pitchFamily="66" charset="0"/>
                </a:rPr>
                <a:t>15</a:t>
              </a:r>
              <a:r>
                <a:rPr lang="ru-RU" sz="6000" i="1" dirty="0" smtClean="0">
                  <a:solidFill>
                    <a:schemeClr val="bg1"/>
                  </a:solidFill>
                  <a:latin typeface="Monotype Corsiva" pitchFamily="66" charset="0"/>
                </a:rPr>
                <a:t>  лет!</a:t>
              </a:r>
              <a:endParaRPr lang="ru-RU" sz="6000" i="1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107504" y="6254442"/>
            <a:ext cx="8999132" cy="63094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bg1"/>
                </a:solidFill>
              </a:rPr>
              <a:t>27 марта 2015 г. 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-8334"/>
            <a:ext cx="9144000" cy="6850608"/>
          </a:xfrm>
          <a:prstGeom prst="rect">
            <a:avLst/>
          </a:prstGeom>
          <a:blipFill dpi="0" rotWithShape="1">
            <a:blip r:embed="rId2" cstate="print">
              <a:alphaModFix amt="78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43808" y="1700808"/>
            <a:ext cx="6048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 smtClean="0">
                <a:solidFill>
                  <a:srgbClr val="C00000"/>
                </a:solidFill>
              </a:rPr>
              <a:t>Колмагорова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Павлина Романовна</a:t>
            </a:r>
            <a:r>
              <a:rPr lang="ru-RU" sz="4000" dirty="0" smtClean="0">
                <a:solidFill>
                  <a:srgbClr val="C00000"/>
                </a:solidFill>
              </a:rPr>
              <a:t>,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3140968"/>
            <a:ext cx="63367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старшая медицинская </a:t>
            </a:r>
            <a:r>
              <a:rPr lang="ru-RU" sz="3200" b="1" dirty="0"/>
              <a:t>сестра </a:t>
            </a:r>
            <a:endParaRPr lang="ru-RU" sz="3200" b="1" dirty="0" smtClean="0"/>
          </a:p>
          <a:p>
            <a:r>
              <a:rPr lang="ru-RU" sz="3200" b="1" dirty="0" smtClean="0"/>
              <a:t>отделения № 3</a:t>
            </a:r>
          </a:p>
          <a:p>
            <a:r>
              <a:rPr lang="ru-RU" sz="3200" b="1" dirty="0" smtClean="0"/>
              <a:t>КУЗОО </a:t>
            </a:r>
            <a:r>
              <a:rPr lang="ru-RU" sz="3200" b="1" dirty="0" smtClean="0"/>
              <a:t>«ДЛТС»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5661248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Поздравляем!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3095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latin typeface="+mj-lt"/>
              </a:rPr>
              <a:t>Почётная грамота Омской профессиональной сестринской ассоциации</a:t>
            </a:r>
            <a:endParaRPr lang="ru-RU" sz="3000" b="1" i="1" dirty="0">
              <a:latin typeface="+mj-lt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Sveta\Desktop\222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82724"/>
            <a:ext cx="796491" cy="1121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Sveta\Desktop\3594cf8b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6325" y="4038056"/>
            <a:ext cx="237172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69" name="Picture 1" descr="D:\Документы\ОПСА\Сайт\Странички  МО\01. Областные\22. ДЛТС\Ст. медсестра Колмагорова П.Р.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916832"/>
            <a:ext cx="2304256" cy="3569742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52647487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-8334"/>
            <a:ext cx="9144000" cy="6850608"/>
          </a:xfrm>
          <a:prstGeom prst="rect">
            <a:avLst/>
          </a:prstGeom>
          <a:blipFill dpi="0" rotWithShape="1">
            <a:blip r:embed="rId2" cstate="print">
              <a:alphaModFix amt="78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43808" y="1700808"/>
            <a:ext cx="6048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 smtClean="0">
                <a:solidFill>
                  <a:srgbClr val="C00000"/>
                </a:solidFill>
              </a:rPr>
              <a:t>Кукаренко</a:t>
            </a:r>
            <a:endParaRPr lang="ru-RU" sz="4000" b="1" dirty="0" smtClean="0">
              <a:solidFill>
                <a:srgbClr val="C00000"/>
              </a:solidFill>
            </a:endParaRPr>
          </a:p>
          <a:p>
            <a:r>
              <a:rPr lang="ru-RU" sz="4000" b="1" dirty="0" smtClean="0">
                <a:solidFill>
                  <a:srgbClr val="C00000"/>
                </a:solidFill>
              </a:rPr>
              <a:t>Наталья Алексеевна</a:t>
            </a:r>
            <a:r>
              <a:rPr lang="ru-RU" sz="4000" dirty="0" smtClean="0">
                <a:solidFill>
                  <a:srgbClr val="C00000"/>
                </a:solidFill>
              </a:rPr>
              <a:t>,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3140968"/>
            <a:ext cx="63367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старшая медицинская </a:t>
            </a:r>
            <a:r>
              <a:rPr lang="ru-RU" sz="3200" b="1" dirty="0"/>
              <a:t>сестра </a:t>
            </a:r>
            <a:endParaRPr lang="ru-RU" sz="3200" b="1" dirty="0" smtClean="0"/>
          </a:p>
          <a:p>
            <a:r>
              <a:rPr lang="ru-RU" sz="3200" b="1" dirty="0" smtClean="0"/>
              <a:t>лечебно-диагностического отделения </a:t>
            </a:r>
          </a:p>
          <a:p>
            <a:r>
              <a:rPr lang="ru-RU" sz="3200" b="1" dirty="0" smtClean="0"/>
              <a:t>КУЗОО </a:t>
            </a:r>
            <a:r>
              <a:rPr lang="ru-RU" sz="3200" b="1" dirty="0" smtClean="0"/>
              <a:t>«КПТД»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5661248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Поздравляем!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3095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latin typeface="+mj-lt"/>
              </a:rPr>
              <a:t>Почётная грамота Омской профессиональной сестринской ассоциации</a:t>
            </a:r>
            <a:endParaRPr lang="ru-RU" sz="3000" b="1" i="1" dirty="0">
              <a:latin typeface="+mj-lt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Sveta\Desktop\222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82724"/>
            <a:ext cx="796491" cy="1121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Sveta\Desktop\0_89acd_185c1c4f_S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269380">
            <a:off x="6911444" y="4509120"/>
            <a:ext cx="230425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7" name="Picture 1" descr="Кукаренко Наталья Алексеевна КУЗОО КПТД"/>
          <p:cNvPicPr>
            <a:picLocks noChangeAspect="1" noChangeArrowheads="1"/>
          </p:cNvPicPr>
          <p:nvPr/>
        </p:nvPicPr>
        <p:blipFill>
          <a:blip r:embed="rId6" cstate="print"/>
          <a:srcRect l="15990" r="31460"/>
          <a:stretch>
            <a:fillRect/>
          </a:stretch>
        </p:blipFill>
        <p:spPr bwMode="auto">
          <a:xfrm flipH="1">
            <a:off x="323528" y="1916832"/>
            <a:ext cx="2376264" cy="3471579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75922561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-8334"/>
            <a:ext cx="9144000" cy="6850608"/>
          </a:xfrm>
          <a:prstGeom prst="rect">
            <a:avLst/>
          </a:prstGeom>
          <a:blipFill dpi="0" rotWithShape="1">
            <a:blip r:embed="rId2" cstate="print">
              <a:alphaModFix amt="78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43808" y="1700808"/>
            <a:ext cx="6048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Морозова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Елена Валерьевна</a:t>
            </a:r>
            <a:r>
              <a:rPr lang="ru-RU" sz="4000" dirty="0" smtClean="0">
                <a:solidFill>
                  <a:srgbClr val="C00000"/>
                </a:solidFill>
              </a:rPr>
              <a:t>,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3140968"/>
            <a:ext cx="63367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старшая медицинская </a:t>
            </a:r>
            <a:r>
              <a:rPr lang="ru-RU" sz="3200" b="1" dirty="0"/>
              <a:t>сестра </a:t>
            </a:r>
            <a:endParaRPr lang="ru-RU" sz="3200" b="1" dirty="0" smtClean="0"/>
          </a:p>
          <a:p>
            <a:r>
              <a:rPr lang="ru-RU" sz="3200" b="1" dirty="0" smtClean="0"/>
              <a:t>отделения для больных туберкулезом органов </a:t>
            </a:r>
          </a:p>
          <a:p>
            <a:r>
              <a:rPr lang="ru-RU" sz="3200" b="1" dirty="0" smtClean="0"/>
              <a:t>дыхания № 1</a:t>
            </a:r>
          </a:p>
          <a:p>
            <a:r>
              <a:rPr lang="ru-RU" sz="3200" b="1" dirty="0" smtClean="0"/>
              <a:t>КУЗОО </a:t>
            </a:r>
            <a:r>
              <a:rPr lang="ru-RU" sz="3200" b="1" dirty="0" smtClean="0"/>
              <a:t>«КПТД № 4»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5661248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Поздравляем!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3095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latin typeface="+mj-lt"/>
              </a:rPr>
              <a:t>Почётная грамота Омской профессиональной сестринской ассоциации</a:t>
            </a:r>
            <a:endParaRPr lang="ru-RU" sz="3000" b="1" i="1" dirty="0">
              <a:latin typeface="+mj-lt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Sveta\Desktop\222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82724"/>
            <a:ext cx="796491" cy="1121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Sveta\Desktop\l0OjoKRc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542805">
            <a:off x="7025787" y="4832471"/>
            <a:ext cx="2149209" cy="1876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3" name="Рисунок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844824"/>
            <a:ext cx="2304256" cy="3488991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000660066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-8334"/>
            <a:ext cx="9144000" cy="6850608"/>
          </a:xfrm>
          <a:prstGeom prst="rect">
            <a:avLst/>
          </a:prstGeom>
          <a:blipFill dpi="0" rotWithShape="1">
            <a:blip r:embed="rId2" cstate="print">
              <a:alphaModFix amt="78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43808" y="1700808"/>
            <a:ext cx="6048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 smtClean="0">
                <a:solidFill>
                  <a:srgbClr val="C00000"/>
                </a:solidFill>
              </a:rPr>
              <a:t>Мунько</a:t>
            </a:r>
            <a:endParaRPr lang="ru-RU" sz="4000" b="1" dirty="0" smtClean="0">
              <a:solidFill>
                <a:srgbClr val="C00000"/>
              </a:solidFill>
            </a:endParaRPr>
          </a:p>
          <a:p>
            <a:r>
              <a:rPr lang="ru-RU" sz="4000" b="1" dirty="0" smtClean="0">
                <a:solidFill>
                  <a:srgbClr val="C00000"/>
                </a:solidFill>
              </a:rPr>
              <a:t>Елена Павловна</a:t>
            </a:r>
            <a:r>
              <a:rPr lang="ru-RU" sz="4000" dirty="0" smtClean="0">
                <a:solidFill>
                  <a:srgbClr val="C00000"/>
                </a:solidFill>
              </a:rPr>
              <a:t>,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3140968"/>
            <a:ext cx="63367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старшая медицинская </a:t>
            </a:r>
            <a:r>
              <a:rPr lang="ru-RU" sz="3200" b="1" dirty="0"/>
              <a:t>сестра </a:t>
            </a:r>
            <a:endParaRPr lang="ru-RU" sz="3200" b="1" dirty="0" smtClean="0"/>
          </a:p>
          <a:p>
            <a:r>
              <a:rPr lang="ru-RU" sz="3200" b="1" dirty="0"/>
              <a:t>л</a:t>
            </a:r>
            <a:r>
              <a:rPr lang="ru-RU" sz="3200" b="1" dirty="0" smtClean="0"/>
              <a:t>ечебно-диагностического отделения</a:t>
            </a:r>
          </a:p>
          <a:p>
            <a:r>
              <a:rPr lang="ru-RU" sz="3200" b="1" dirty="0" smtClean="0"/>
              <a:t>КУЗОО </a:t>
            </a:r>
            <a:r>
              <a:rPr lang="ru-RU" sz="3200" b="1" dirty="0" smtClean="0"/>
              <a:t>«СДТКБ»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5661248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Поздравляем!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3095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latin typeface="+mj-lt"/>
              </a:rPr>
              <a:t>Почётная грамота Омской профессиональной сестринской ассоциации</a:t>
            </a:r>
            <a:endParaRPr lang="ru-RU" sz="3000" b="1" i="1" dirty="0">
              <a:latin typeface="+mj-lt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Sveta\Desktop\222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82724"/>
            <a:ext cx="796491" cy="1121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Sveta\Desktop\cvety36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432467">
            <a:off x="6626295" y="4172019"/>
            <a:ext cx="2494295" cy="261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5" name="Picture 1" descr="Мунько Елена Павловн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844824"/>
            <a:ext cx="2448272" cy="3518913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053950170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-8334"/>
            <a:ext cx="9144000" cy="6850608"/>
          </a:xfrm>
          <a:prstGeom prst="rect">
            <a:avLst/>
          </a:prstGeom>
          <a:blipFill dpi="0" rotWithShape="1">
            <a:blip r:embed="rId2" cstate="print">
              <a:alphaModFix amt="78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43808" y="1700808"/>
            <a:ext cx="6048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 smtClean="0">
                <a:solidFill>
                  <a:srgbClr val="C00000"/>
                </a:solidFill>
              </a:rPr>
              <a:t>Степико</a:t>
            </a:r>
            <a:endParaRPr lang="ru-RU" sz="4000" b="1" dirty="0" smtClean="0">
              <a:solidFill>
                <a:srgbClr val="C00000"/>
              </a:solidFill>
            </a:endParaRPr>
          </a:p>
          <a:p>
            <a:r>
              <a:rPr lang="ru-RU" sz="4000" b="1" dirty="0" smtClean="0">
                <a:solidFill>
                  <a:srgbClr val="C00000"/>
                </a:solidFill>
              </a:rPr>
              <a:t>Светлана Викторовна</a:t>
            </a:r>
            <a:r>
              <a:rPr lang="ru-RU" sz="4000" dirty="0" smtClean="0">
                <a:solidFill>
                  <a:srgbClr val="C00000"/>
                </a:solidFill>
              </a:rPr>
              <a:t>,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3140968"/>
            <a:ext cx="63367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старшая медицинская </a:t>
            </a:r>
            <a:r>
              <a:rPr lang="ru-RU" sz="3200" b="1" dirty="0"/>
              <a:t>сестра </a:t>
            </a:r>
            <a:endParaRPr lang="ru-RU" sz="3200" b="1" dirty="0" smtClean="0"/>
          </a:p>
          <a:p>
            <a:r>
              <a:rPr lang="ru-RU" sz="3200" b="1" dirty="0" smtClean="0"/>
              <a:t>диспансерного отделения № 1</a:t>
            </a:r>
          </a:p>
          <a:p>
            <a:r>
              <a:rPr lang="ru-RU" sz="3200" b="1" dirty="0" smtClean="0"/>
              <a:t>КУЗОО </a:t>
            </a:r>
            <a:r>
              <a:rPr lang="ru-RU" sz="3200" b="1" dirty="0" smtClean="0"/>
              <a:t>«Туберкулезная больница»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5661248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Поздравляем!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3095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latin typeface="+mj-lt"/>
              </a:rPr>
              <a:t>Почётная грамота Омской профессиональной сестринской ассоциации</a:t>
            </a:r>
            <a:endParaRPr lang="ru-RU" sz="3000" b="1" i="1" dirty="0">
              <a:latin typeface="+mj-lt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Sveta\Desktop\222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82724"/>
            <a:ext cx="796491" cy="1121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Sveta\Desktop\cvety-jarkie3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502793">
            <a:off x="7124959" y="4694733"/>
            <a:ext cx="1950862" cy="215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C:\Documents and Settings\Коржова Л В\Рабочий стол\IMG_0847.jpg"/>
          <p:cNvPicPr/>
          <p:nvPr/>
        </p:nvPicPr>
        <p:blipFill>
          <a:blip r:embed="rId6" cstate="print"/>
          <a:srcRect l="5966" r="11303"/>
          <a:stretch>
            <a:fillRect/>
          </a:stretch>
        </p:blipFill>
        <p:spPr bwMode="auto">
          <a:xfrm>
            <a:off x="323528" y="1916832"/>
            <a:ext cx="2304256" cy="3456384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64862041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-36512" y="0"/>
            <a:ext cx="9180512" cy="1385480"/>
            <a:chOff x="-36512" y="0"/>
            <a:chExt cx="9180512" cy="1385480"/>
          </a:xfrm>
        </p:grpSpPr>
        <p:pic>
          <p:nvPicPr>
            <p:cNvPr id="7" name="Picture 3" descr="C:\Users\User\Desktop\Рисунок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144000" cy="1268760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4067944" y="0"/>
              <a:ext cx="1008112" cy="1196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2" descr="D:\Документы\Эмблемы\ОПСА\Эмблема ОРОО ОПСА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89382" y="45156"/>
              <a:ext cx="792088" cy="1115228"/>
            </a:xfrm>
            <a:prstGeom prst="rect">
              <a:avLst/>
            </a:prstGeom>
            <a:noFill/>
          </p:spPr>
        </p:pic>
        <p:pic>
          <p:nvPicPr>
            <p:cNvPr id="10" name="Picture 3" descr="C:\Users\User\Desktop\Рисунок1.jpg"/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t="77896" r="75987" b="3138"/>
            <a:stretch/>
          </p:blipFill>
          <p:spPr bwMode="auto">
            <a:xfrm>
              <a:off x="-3245" y="956116"/>
              <a:ext cx="3220520" cy="312643"/>
            </a:xfrm>
            <a:prstGeom prst="rect">
              <a:avLst/>
            </a:prstGeom>
            <a:noFill/>
          </p:spPr>
        </p:pic>
        <p:pic>
          <p:nvPicPr>
            <p:cNvPr id="11" name="Picture 3" descr="C:\Users\User\Desktop\Рисунок1.jpg"/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l="772" t="77896" r="75987" b="3138"/>
            <a:stretch/>
          </p:blipFill>
          <p:spPr bwMode="auto">
            <a:xfrm>
              <a:off x="5868144" y="956116"/>
              <a:ext cx="3253785" cy="312644"/>
            </a:xfrm>
            <a:prstGeom prst="rect">
              <a:avLst/>
            </a:prstGeom>
            <a:noFill/>
          </p:spPr>
        </p:pic>
        <p:sp>
          <p:nvSpPr>
            <p:cNvPr id="12" name="TextBox 11"/>
            <p:cNvSpPr txBox="1"/>
            <p:nvPr/>
          </p:nvSpPr>
          <p:spPr>
            <a:xfrm>
              <a:off x="2195736" y="828001"/>
              <a:ext cx="1308801" cy="55399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ru-RU" sz="3000" dirty="0" smtClean="0">
                  <a:solidFill>
                    <a:schemeClr val="bg1"/>
                  </a:solidFill>
                </a:rPr>
                <a:t>20</a:t>
              </a:r>
              <a:r>
                <a:rPr lang="en-US" sz="3000" dirty="0" smtClean="0">
                  <a:solidFill>
                    <a:schemeClr val="bg1"/>
                  </a:solidFill>
                </a:rPr>
                <a:t>00</a:t>
              </a:r>
              <a:endParaRPr lang="ru-RU" sz="3000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27200" y="831482"/>
              <a:ext cx="1308801" cy="55399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ru-RU" sz="3000" dirty="0" smtClean="0">
                  <a:solidFill>
                    <a:schemeClr val="bg1"/>
                  </a:solidFill>
                </a:rPr>
                <a:t>20</a:t>
              </a:r>
              <a:r>
                <a:rPr lang="en-US" sz="3000" dirty="0" smtClean="0">
                  <a:solidFill>
                    <a:schemeClr val="bg1"/>
                  </a:solidFill>
                </a:rPr>
                <a:t>15</a:t>
              </a:r>
              <a:endParaRPr lang="ru-RU" sz="3000" dirty="0">
                <a:solidFill>
                  <a:schemeClr val="bg1"/>
                </a:solidFill>
              </a:endParaRPr>
            </a:p>
          </p:txBody>
        </p:sp>
        <p:pic>
          <p:nvPicPr>
            <p:cNvPr id="14" name="Picture 3" descr="C:\Users\User\Desktop\Рисунок1.jpg"/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l="730" r="97207" b="33087"/>
            <a:stretch/>
          </p:blipFill>
          <p:spPr bwMode="auto">
            <a:xfrm>
              <a:off x="37364" y="0"/>
              <a:ext cx="934235" cy="924937"/>
            </a:xfrm>
            <a:prstGeom prst="rect">
              <a:avLst/>
            </a:prstGeom>
            <a:noFill/>
          </p:spPr>
        </p:pic>
        <p:sp>
          <p:nvSpPr>
            <p:cNvPr id="15" name="TextBox 14"/>
            <p:cNvSpPr txBox="1"/>
            <p:nvPr/>
          </p:nvSpPr>
          <p:spPr>
            <a:xfrm>
              <a:off x="-36512" y="0"/>
              <a:ext cx="1308801" cy="101566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sz="6000" i="1" dirty="0" smtClean="0">
                  <a:solidFill>
                    <a:schemeClr val="bg1"/>
                  </a:solidFill>
                  <a:latin typeface="Edwardian Script ITC" panose="030303020407070D0804" pitchFamily="66" charset="0"/>
                </a:rPr>
                <a:t>15</a:t>
              </a:r>
              <a:endParaRPr lang="ru-RU" sz="6000" i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2290" name="Picture 2" descr="C:\Users\Sveta\Desktop\5838237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6" y="1"/>
            <a:ext cx="9138793" cy="6865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0394" y="1196752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846906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6787" y="3140968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793" y="1917524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1990" y="429875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1213" y="3089099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0254" y="1601450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74179" y="-21084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1161" y="1381999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251" y="0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625" y="3284984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724" y="5697651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3720" y="4460760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9423" y="4379571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36512" y="5168967"/>
            <a:ext cx="9158441" cy="1708160"/>
          </a:xfrm>
          <a:prstGeom prst="rect">
            <a:avLst/>
          </a:prstGeom>
          <a:solidFill>
            <a:schemeClr val="bg1">
              <a:lumMod val="65000"/>
              <a:alpha val="79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16333" y="5393248"/>
            <a:ext cx="892899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60000"/>
              </a:lnSpc>
            </a:pPr>
            <a:r>
              <a:rPr lang="ru-RU" sz="15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ine Kirnberg" panose="02000000000000000000" pitchFamily="2" charset="0"/>
              </a:rPr>
              <a:t>Поздравляем!</a:t>
            </a:r>
            <a:endParaRPr lang="ru-RU" sz="15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ine Kirnberg" panose="02000000000000000000" pitchFamily="2" charset="0"/>
            </a:endParaRPr>
          </a:p>
        </p:txBody>
      </p:sp>
      <p:pic>
        <p:nvPicPr>
          <p:cNvPr id="12293" name="Picture 5" descr="C:\Users\Sveta\Desktop\animacija-babochka_0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7801" y="1385480"/>
            <a:ext cx="1838162" cy="1919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Sveta\Desktop\427523_1371895936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2688" y="1112438"/>
            <a:ext cx="2272420" cy="2217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C:\Users\Sveta\Desktop\0_85bba_68895b80_S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564751">
            <a:off x="4538825" y="2773025"/>
            <a:ext cx="1152525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40116930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96" y="2143160"/>
            <a:ext cx="8928992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60000"/>
              </a:lnSpc>
            </a:pPr>
            <a:r>
              <a:rPr lang="ru-RU" sz="10500" b="1" dirty="0" smtClean="0">
                <a:solidFill>
                  <a:srgbClr val="B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ine Kirnberg" panose="02000000000000000000" pitchFamily="2" charset="0"/>
              </a:rPr>
              <a:t>Благодарственное письмо </a:t>
            </a:r>
            <a:endParaRPr lang="ru-RU" sz="10500" b="1" dirty="0" smtClean="0">
              <a:solidFill>
                <a:srgbClr val="B800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ine Kirnberg" panose="02000000000000000000" pitchFamily="2" charset="0"/>
            </a:endParaRPr>
          </a:p>
          <a:p>
            <a:pPr algn="ctr">
              <a:lnSpc>
                <a:spcPct val="60000"/>
              </a:lnSpc>
            </a:pPr>
            <a:r>
              <a:rPr lang="ru-RU" sz="10500" b="1" dirty="0" smtClean="0">
                <a:solidFill>
                  <a:srgbClr val="B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ine Kirnberg" panose="02000000000000000000" pitchFamily="2" charset="0"/>
              </a:rPr>
              <a:t>Омской профессиональной сестринской ассоциации</a:t>
            </a:r>
            <a:endParaRPr lang="ru-RU" sz="10500" b="1" dirty="0">
              <a:solidFill>
                <a:srgbClr val="B800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ine Kirnberg" panose="02000000000000000000" pitchFamily="2" charset="0"/>
            </a:endParaRPr>
          </a:p>
        </p:txBody>
      </p:sp>
      <p:pic>
        <p:nvPicPr>
          <p:cNvPr id="1029" name="Picture 5" descr="C:\Users\Sveta\Desktop\0_76668_4259918f_X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4055" y="5437213"/>
            <a:ext cx="5455890" cy="80009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-36512" y="-27384"/>
            <a:ext cx="9180512" cy="1412864"/>
            <a:chOff x="-36512" y="-27384"/>
            <a:chExt cx="9180512" cy="1412864"/>
          </a:xfrm>
        </p:grpSpPr>
        <p:grpSp>
          <p:nvGrpSpPr>
            <p:cNvPr id="17" name="Группа 29"/>
            <p:cNvGrpSpPr/>
            <p:nvPr/>
          </p:nvGrpSpPr>
          <p:grpSpPr>
            <a:xfrm>
              <a:off x="-3245" y="0"/>
              <a:ext cx="9147245" cy="1385480"/>
              <a:chOff x="-3245" y="0"/>
              <a:chExt cx="9147245" cy="1385480"/>
            </a:xfrm>
          </p:grpSpPr>
          <p:pic>
            <p:nvPicPr>
              <p:cNvPr id="19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9144000" cy="1268760"/>
              </a:xfrm>
              <a:prstGeom prst="rect">
                <a:avLst/>
              </a:prstGeom>
              <a:noFill/>
            </p:spPr>
          </p:pic>
          <p:sp>
            <p:nvSpPr>
              <p:cNvPr id="20" name="Прямоугольник 19"/>
              <p:cNvSpPr/>
              <p:nvPr/>
            </p:nvSpPr>
            <p:spPr>
              <a:xfrm>
                <a:off x="4067944" y="0"/>
                <a:ext cx="1008112" cy="11967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Picture 2" descr="D:\Документы\Эмблемы\ОПСА\Эмблема ОРОО ОПСА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189382" y="45156"/>
                <a:ext cx="792088" cy="1115228"/>
              </a:xfrm>
              <a:prstGeom prst="rect">
                <a:avLst/>
              </a:prstGeom>
              <a:noFill/>
            </p:spPr>
          </p:pic>
          <p:pic>
            <p:nvPicPr>
              <p:cNvPr id="22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3" cstate="print"/>
              <a:srcRect t="77896" r="75987" b="3138"/>
              <a:stretch/>
            </p:blipFill>
            <p:spPr bwMode="auto">
              <a:xfrm>
                <a:off x="-3245" y="956116"/>
                <a:ext cx="3220520" cy="312643"/>
              </a:xfrm>
              <a:prstGeom prst="rect">
                <a:avLst/>
              </a:prstGeom>
              <a:noFill/>
            </p:spPr>
          </p:pic>
          <p:pic>
            <p:nvPicPr>
              <p:cNvPr id="23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3" cstate="print"/>
              <a:srcRect l="772" t="77896" r="75987" b="3138"/>
              <a:stretch/>
            </p:blipFill>
            <p:spPr bwMode="auto">
              <a:xfrm>
                <a:off x="5868144" y="956116"/>
                <a:ext cx="3253785" cy="312644"/>
              </a:xfrm>
              <a:prstGeom prst="rect">
                <a:avLst/>
              </a:prstGeom>
              <a:noFill/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2195736" y="828001"/>
                <a:ext cx="1308801" cy="55399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ru-RU" sz="3000" b="1" dirty="0" smtClean="0">
                    <a:solidFill>
                      <a:schemeClr val="bg1"/>
                    </a:solidFill>
                  </a:rPr>
                  <a:t>20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00</a:t>
                </a:r>
                <a:endParaRPr lang="ru-RU" sz="3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5827200" y="831482"/>
                <a:ext cx="1308801" cy="55399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ru-RU" sz="3000" b="1" dirty="0" smtClean="0">
                    <a:solidFill>
                      <a:schemeClr val="bg1"/>
                    </a:solidFill>
                  </a:rPr>
                  <a:t>20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15</a:t>
                </a:r>
                <a:endParaRPr lang="ru-RU" sz="30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6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3" cstate="print"/>
              <a:srcRect l="730" r="97207" b="33087"/>
              <a:stretch/>
            </p:blipFill>
            <p:spPr bwMode="auto">
              <a:xfrm>
                <a:off x="37364" y="0"/>
                <a:ext cx="1870340" cy="924937"/>
              </a:xfrm>
              <a:prstGeom prst="rect">
                <a:avLst/>
              </a:prstGeom>
              <a:noFill/>
            </p:spPr>
          </p:pic>
          <p:pic>
            <p:nvPicPr>
              <p:cNvPr id="27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964" r="97638" b="26219"/>
              <a:stretch>
                <a:fillRect/>
              </a:stretch>
            </p:blipFill>
            <p:spPr bwMode="auto">
              <a:xfrm>
                <a:off x="7236296" y="0"/>
                <a:ext cx="1907704" cy="936104"/>
              </a:xfrm>
              <a:prstGeom prst="rect">
                <a:avLst/>
              </a:prstGeom>
              <a:noFill/>
            </p:spPr>
          </p:pic>
          <p:pic>
            <p:nvPicPr>
              <p:cNvPr id="28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964" t="24594" r="97638" b="26219"/>
              <a:stretch>
                <a:fillRect/>
              </a:stretch>
            </p:blipFill>
            <p:spPr bwMode="auto">
              <a:xfrm>
                <a:off x="6516216" y="404664"/>
                <a:ext cx="2051720" cy="504056"/>
              </a:xfrm>
              <a:prstGeom prst="rect">
                <a:avLst/>
              </a:prstGeom>
              <a:noFill/>
            </p:spPr>
          </p:pic>
          <p:pic>
            <p:nvPicPr>
              <p:cNvPr id="29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964" t="24594" r="97638" b="26219"/>
              <a:stretch>
                <a:fillRect/>
              </a:stretch>
            </p:blipFill>
            <p:spPr bwMode="auto">
              <a:xfrm>
                <a:off x="6264696" y="612869"/>
                <a:ext cx="1115616" cy="295851"/>
              </a:xfrm>
              <a:prstGeom prst="rect">
                <a:avLst/>
              </a:prstGeom>
              <a:noFill/>
            </p:spPr>
          </p:pic>
          <p:pic>
            <p:nvPicPr>
              <p:cNvPr id="30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964" t="24594" r="97638" b="40855"/>
              <a:stretch>
                <a:fillRect/>
              </a:stretch>
            </p:blipFill>
            <p:spPr bwMode="auto">
              <a:xfrm>
                <a:off x="6195526" y="666730"/>
                <a:ext cx="1115616" cy="169982"/>
              </a:xfrm>
              <a:prstGeom prst="rect">
                <a:avLst/>
              </a:prstGeom>
              <a:noFill/>
            </p:spPr>
          </p:pic>
          <p:sp>
            <p:nvSpPr>
              <p:cNvPr id="31" name="TextBox 30"/>
              <p:cNvSpPr txBox="1"/>
              <p:nvPr/>
            </p:nvSpPr>
            <p:spPr>
              <a:xfrm>
                <a:off x="6156176" y="44624"/>
                <a:ext cx="2987824" cy="1169551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Омской</a:t>
                </a:r>
              </a:p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профессиональной</a:t>
                </a:r>
              </a:p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сестринской ассоциации</a:t>
                </a:r>
              </a:p>
              <a:p>
                <a:pPr algn="r"/>
                <a:endParaRPr lang="ru-RU" sz="1900" b="1" i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32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3" cstate="print"/>
              <a:srcRect l="730" t="8135" r="97207" b="33087"/>
              <a:stretch/>
            </p:blipFill>
            <p:spPr bwMode="auto">
              <a:xfrm>
                <a:off x="757444" y="265750"/>
                <a:ext cx="1798332" cy="520273"/>
              </a:xfrm>
              <a:prstGeom prst="rect">
                <a:avLst/>
              </a:prstGeom>
              <a:noFill/>
            </p:spPr>
          </p:pic>
        </p:grpSp>
        <p:sp>
          <p:nvSpPr>
            <p:cNvPr id="18" name="TextBox 17"/>
            <p:cNvSpPr txBox="1"/>
            <p:nvPr/>
          </p:nvSpPr>
          <p:spPr>
            <a:xfrm>
              <a:off x="-36512" y="-27384"/>
              <a:ext cx="4320480" cy="101566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sz="6000" b="1" i="1" dirty="0" smtClean="0">
                  <a:solidFill>
                    <a:schemeClr val="bg1"/>
                  </a:solidFill>
                  <a:latin typeface="Edwardian Script ITC" pitchFamily="66" charset="0"/>
                </a:rPr>
                <a:t>15</a:t>
              </a:r>
              <a:r>
                <a:rPr lang="ru-RU" sz="6000" i="1" dirty="0" smtClean="0">
                  <a:solidFill>
                    <a:schemeClr val="bg1"/>
                  </a:solidFill>
                  <a:latin typeface="Monotype Corsiva" pitchFamily="66" charset="0"/>
                </a:rPr>
                <a:t>  лет!</a:t>
              </a:r>
              <a:endParaRPr lang="ru-RU" sz="6000" i="1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889017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-8334"/>
            <a:ext cx="9144000" cy="6850608"/>
          </a:xfrm>
          <a:prstGeom prst="rect">
            <a:avLst/>
          </a:prstGeom>
          <a:blipFill dpi="0" rotWithShape="1">
            <a:blip r:embed="rId2" cstate="print">
              <a:alphaModFix amt="78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43808" y="1700808"/>
            <a:ext cx="6048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Коржова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Людмила Васильевна</a:t>
            </a:r>
            <a:r>
              <a:rPr lang="ru-RU" sz="4000" dirty="0" smtClean="0">
                <a:solidFill>
                  <a:srgbClr val="C00000"/>
                </a:solidFill>
              </a:rPr>
              <a:t>,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3140968"/>
            <a:ext cx="63367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главная </a:t>
            </a:r>
            <a:r>
              <a:rPr lang="ru-RU" sz="2800" b="1" dirty="0" smtClean="0"/>
              <a:t>медицинская </a:t>
            </a:r>
            <a:r>
              <a:rPr lang="ru-RU" sz="2800" b="1" dirty="0"/>
              <a:t>сестра </a:t>
            </a:r>
            <a:endParaRPr lang="ru-RU" sz="2800" b="1" dirty="0" smtClean="0"/>
          </a:p>
          <a:p>
            <a:r>
              <a:rPr lang="ru-RU" sz="2800" b="1" dirty="0" smtClean="0"/>
              <a:t>КУЗОО «КПТД № 4»,</a:t>
            </a:r>
          </a:p>
          <a:p>
            <a:r>
              <a:rPr lang="ru-RU" sz="2800" b="1" dirty="0" smtClean="0"/>
              <a:t>председатель специализированной секции «Сестринское дело во фтизиатрии»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5517232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Поздравляем!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130954"/>
            <a:ext cx="82089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i="1" dirty="0" smtClean="0">
                <a:latin typeface="+mj-lt"/>
              </a:rPr>
              <a:t>Благодарственное письмо </a:t>
            </a:r>
          </a:p>
          <a:p>
            <a:pPr algn="ctr"/>
            <a:r>
              <a:rPr lang="ru-RU" sz="2700" b="1" i="1" dirty="0" smtClean="0">
                <a:latin typeface="+mj-lt"/>
              </a:rPr>
              <a:t>Омской </a:t>
            </a:r>
            <a:r>
              <a:rPr lang="ru-RU" sz="2700" b="1" i="1" dirty="0" smtClean="0">
                <a:latin typeface="+mj-lt"/>
              </a:rPr>
              <a:t>профессиональной сестринской ассоциации</a:t>
            </a:r>
            <a:endParaRPr lang="ru-RU" sz="2700" b="1" i="1" dirty="0">
              <a:latin typeface="+mj-lt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C:\Users\Sveta\Desktop\222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82724"/>
            <a:ext cx="796491" cy="1121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74" name="Picture 2" descr="D:\Документы\ОПСА\Сайт\Странички  МО\01. Областные\19. КПТД № 4\Гл. медсестра Коржова Л.В.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916832"/>
            <a:ext cx="2376264" cy="3573120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676" name="Picture 4" descr="C:\Users\User\Desktop\60338098_33987572_15433715_1200910765_r1.jpg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98581" y="4725144"/>
            <a:ext cx="2445420" cy="2016224"/>
          </a:xfrm>
          <a:prstGeom prst="rect">
            <a:avLst/>
          </a:prstGeom>
          <a:noFill/>
        </p:spPr>
      </p:pic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4862041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96" y="3011611"/>
            <a:ext cx="8928992" cy="485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60000"/>
              </a:lnSpc>
            </a:pPr>
            <a:r>
              <a:rPr lang="ru-RU" sz="8500" b="1" dirty="0" smtClean="0">
                <a:solidFill>
                  <a:srgbClr val="B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ine Kirnberg" panose="02000000000000000000" pitchFamily="2" charset="0"/>
              </a:rPr>
              <a:t>Почетная грамота </a:t>
            </a:r>
          </a:p>
          <a:p>
            <a:pPr algn="ctr">
              <a:lnSpc>
                <a:spcPct val="60000"/>
              </a:lnSpc>
            </a:pPr>
            <a:r>
              <a:rPr lang="ru-RU" sz="8500" b="1" dirty="0" smtClean="0">
                <a:solidFill>
                  <a:srgbClr val="B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ine Kirnberg" panose="02000000000000000000" pitchFamily="2" charset="0"/>
              </a:rPr>
              <a:t>Министерства здравоохранения Омской области</a:t>
            </a:r>
            <a:endParaRPr lang="ru-RU" sz="8500" b="1" dirty="0">
              <a:solidFill>
                <a:srgbClr val="B800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ine Kirnberg" panose="02000000000000000000" pitchFamily="2" charset="0"/>
            </a:endParaRPr>
          </a:p>
        </p:txBody>
      </p:sp>
      <p:pic>
        <p:nvPicPr>
          <p:cNvPr id="1027" name="Picture 3" descr="C:\Users\Sveta\Desktop\600px-Coat_of_arms_of_Omsk_Oblast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7130" y="1438066"/>
            <a:ext cx="1449740" cy="1377254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Sveta\Desktop\0_76668_4259918f_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4055" y="5805264"/>
            <a:ext cx="5455890" cy="80009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-36512" y="-27384"/>
            <a:ext cx="9180512" cy="1412864"/>
            <a:chOff x="-36512" y="-27384"/>
            <a:chExt cx="9180512" cy="1412864"/>
          </a:xfrm>
        </p:grpSpPr>
        <p:grpSp>
          <p:nvGrpSpPr>
            <p:cNvPr id="17" name="Группа 29"/>
            <p:cNvGrpSpPr/>
            <p:nvPr/>
          </p:nvGrpSpPr>
          <p:grpSpPr>
            <a:xfrm>
              <a:off x="-3245" y="0"/>
              <a:ext cx="9147245" cy="1385480"/>
              <a:chOff x="-3245" y="0"/>
              <a:chExt cx="9147245" cy="1385480"/>
            </a:xfrm>
          </p:grpSpPr>
          <p:pic>
            <p:nvPicPr>
              <p:cNvPr id="19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9144000" cy="1268760"/>
              </a:xfrm>
              <a:prstGeom prst="rect">
                <a:avLst/>
              </a:prstGeom>
              <a:noFill/>
            </p:spPr>
          </p:pic>
          <p:sp>
            <p:nvSpPr>
              <p:cNvPr id="20" name="Прямоугольник 19"/>
              <p:cNvSpPr/>
              <p:nvPr/>
            </p:nvSpPr>
            <p:spPr>
              <a:xfrm>
                <a:off x="4067944" y="0"/>
                <a:ext cx="1008112" cy="11967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Picture 2" descr="D:\Документы\Эмблемы\ОПСА\Эмблема ОРОО ОПСА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189382" y="45156"/>
                <a:ext cx="792088" cy="1115228"/>
              </a:xfrm>
              <a:prstGeom prst="rect">
                <a:avLst/>
              </a:prstGeom>
              <a:noFill/>
            </p:spPr>
          </p:pic>
          <p:pic>
            <p:nvPicPr>
              <p:cNvPr id="22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4" cstate="print"/>
              <a:srcRect t="77896" r="75987" b="3138"/>
              <a:stretch/>
            </p:blipFill>
            <p:spPr bwMode="auto">
              <a:xfrm>
                <a:off x="-3245" y="956116"/>
                <a:ext cx="3220520" cy="312643"/>
              </a:xfrm>
              <a:prstGeom prst="rect">
                <a:avLst/>
              </a:prstGeom>
              <a:noFill/>
            </p:spPr>
          </p:pic>
          <p:pic>
            <p:nvPicPr>
              <p:cNvPr id="23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4" cstate="print"/>
              <a:srcRect l="772" t="77896" r="75987" b="3138"/>
              <a:stretch/>
            </p:blipFill>
            <p:spPr bwMode="auto">
              <a:xfrm>
                <a:off x="5868144" y="956116"/>
                <a:ext cx="3253785" cy="312644"/>
              </a:xfrm>
              <a:prstGeom prst="rect">
                <a:avLst/>
              </a:prstGeom>
              <a:noFill/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2195736" y="828001"/>
                <a:ext cx="1308801" cy="55399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ru-RU" sz="3000" b="1" dirty="0" smtClean="0">
                    <a:solidFill>
                      <a:schemeClr val="bg1"/>
                    </a:solidFill>
                  </a:rPr>
                  <a:t>20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00</a:t>
                </a:r>
                <a:endParaRPr lang="ru-RU" sz="3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5827200" y="831482"/>
                <a:ext cx="1308801" cy="55399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ru-RU" sz="3000" b="1" dirty="0" smtClean="0">
                    <a:solidFill>
                      <a:schemeClr val="bg1"/>
                    </a:solidFill>
                  </a:rPr>
                  <a:t>20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15</a:t>
                </a:r>
                <a:endParaRPr lang="ru-RU" sz="30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6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4" cstate="print"/>
              <a:srcRect l="730" r="97207" b="33087"/>
              <a:stretch/>
            </p:blipFill>
            <p:spPr bwMode="auto">
              <a:xfrm>
                <a:off x="37364" y="0"/>
                <a:ext cx="1870340" cy="924937"/>
              </a:xfrm>
              <a:prstGeom prst="rect">
                <a:avLst/>
              </a:prstGeom>
              <a:noFill/>
            </p:spPr>
          </p:pic>
          <p:pic>
            <p:nvPicPr>
              <p:cNvPr id="27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964" r="97638" b="26219"/>
              <a:stretch>
                <a:fillRect/>
              </a:stretch>
            </p:blipFill>
            <p:spPr bwMode="auto">
              <a:xfrm>
                <a:off x="7236296" y="0"/>
                <a:ext cx="1907704" cy="936104"/>
              </a:xfrm>
              <a:prstGeom prst="rect">
                <a:avLst/>
              </a:prstGeom>
              <a:noFill/>
            </p:spPr>
          </p:pic>
          <p:pic>
            <p:nvPicPr>
              <p:cNvPr id="28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964" t="24594" r="97638" b="26219"/>
              <a:stretch>
                <a:fillRect/>
              </a:stretch>
            </p:blipFill>
            <p:spPr bwMode="auto">
              <a:xfrm>
                <a:off x="6516216" y="404664"/>
                <a:ext cx="2051720" cy="504056"/>
              </a:xfrm>
              <a:prstGeom prst="rect">
                <a:avLst/>
              </a:prstGeom>
              <a:noFill/>
            </p:spPr>
          </p:pic>
          <p:pic>
            <p:nvPicPr>
              <p:cNvPr id="29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964" t="24594" r="97638" b="26219"/>
              <a:stretch>
                <a:fillRect/>
              </a:stretch>
            </p:blipFill>
            <p:spPr bwMode="auto">
              <a:xfrm>
                <a:off x="6264696" y="612869"/>
                <a:ext cx="1115616" cy="295851"/>
              </a:xfrm>
              <a:prstGeom prst="rect">
                <a:avLst/>
              </a:prstGeom>
              <a:noFill/>
            </p:spPr>
          </p:pic>
          <p:pic>
            <p:nvPicPr>
              <p:cNvPr id="30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964" t="24594" r="97638" b="40855"/>
              <a:stretch>
                <a:fillRect/>
              </a:stretch>
            </p:blipFill>
            <p:spPr bwMode="auto">
              <a:xfrm>
                <a:off x="6195526" y="666730"/>
                <a:ext cx="1115616" cy="169982"/>
              </a:xfrm>
              <a:prstGeom prst="rect">
                <a:avLst/>
              </a:prstGeom>
              <a:noFill/>
            </p:spPr>
          </p:pic>
          <p:sp>
            <p:nvSpPr>
              <p:cNvPr id="31" name="TextBox 30"/>
              <p:cNvSpPr txBox="1"/>
              <p:nvPr/>
            </p:nvSpPr>
            <p:spPr>
              <a:xfrm>
                <a:off x="6156176" y="44624"/>
                <a:ext cx="2987824" cy="1169551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Омской</a:t>
                </a:r>
              </a:p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профессиональной</a:t>
                </a:r>
              </a:p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сестринской ассоциации</a:t>
                </a:r>
              </a:p>
              <a:p>
                <a:pPr algn="r"/>
                <a:endParaRPr lang="ru-RU" sz="1900" b="1" i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32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4" cstate="print"/>
              <a:srcRect l="730" t="8135" r="97207" b="33087"/>
              <a:stretch/>
            </p:blipFill>
            <p:spPr bwMode="auto">
              <a:xfrm>
                <a:off x="757444" y="265750"/>
                <a:ext cx="1798332" cy="520273"/>
              </a:xfrm>
              <a:prstGeom prst="rect">
                <a:avLst/>
              </a:prstGeom>
              <a:noFill/>
            </p:spPr>
          </p:pic>
        </p:grpSp>
        <p:sp>
          <p:nvSpPr>
            <p:cNvPr id="18" name="TextBox 17"/>
            <p:cNvSpPr txBox="1"/>
            <p:nvPr/>
          </p:nvSpPr>
          <p:spPr>
            <a:xfrm>
              <a:off x="-36512" y="-27384"/>
              <a:ext cx="4320480" cy="101566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sz="6000" b="1" i="1" dirty="0" smtClean="0">
                  <a:solidFill>
                    <a:schemeClr val="bg1"/>
                  </a:solidFill>
                  <a:latin typeface="Edwardian Script ITC" pitchFamily="66" charset="0"/>
                </a:rPr>
                <a:t>15</a:t>
              </a:r>
              <a:r>
                <a:rPr lang="ru-RU" sz="6000" i="1" dirty="0" smtClean="0">
                  <a:solidFill>
                    <a:schemeClr val="bg1"/>
                  </a:solidFill>
                  <a:latin typeface="Monotype Corsiva" pitchFamily="66" charset="0"/>
                </a:rPr>
                <a:t>  лет!</a:t>
              </a:r>
              <a:endParaRPr lang="ru-RU" sz="6000" i="1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31439510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17462" y="25574"/>
            <a:ext cx="9144000" cy="6850608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43808" y="1700808"/>
            <a:ext cx="6048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 smtClean="0">
                <a:solidFill>
                  <a:srgbClr val="C00000"/>
                </a:solidFill>
              </a:rPr>
              <a:t>Барышева</a:t>
            </a:r>
            <a:endParaRPr lang="ru-RU" sz="4000" b="1" dirty="0" smtClean="0">
              <a:solidFill>
                <a:srgbClr val="C00000"/>
              </a:solidFill>
            </a:endParaRPr>
          </a:p>
          <a:p>
            <a:r>
              <a:rPr lang="ru-RU" sz="4000" b="1" dirty="0" smtClean="0">
                <a:solidFill>
                  <a:srgbClr val="C00000"/>
                </a:solidFill>
              </a:rPr>
              <a:t>Людмила Анатольевна</a:t>
            </a:r>
            <a:r>
              <a:rPr lang="ru-RU" sz="4000" dirty="0" smtClean="0">
                <a:solidFill>
                  <a:srgbClr val="C00000"/>
                </a:solidFill>
              </a:rPr>
              <a:t>,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3140968"/>
            <a:ext cx="63367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медицинская </a:t>
            </a:r>
            <a:r>
              <a:rPr lang="ru-RU" sz="3200" b="1" dirty="0"/>
              <a:t>сестра </a:t>
            </a:r>
            <a:endParaRPr lang="ru-RU" sz="3200" b="1" dirty="0" smtClean="0"/>
          </a:p>
          <a:p>
            <a:r>
              <a:rPr lang="ru-RU" sz="3200" b="1" dirty="0" smtClean="0"/>
              <a:t>отделения поликлиники </a:t>
            </a:r>
          </a:p>
          <a:p>
            <a:r>
              <a:rPr lang="ru-RU" sz="3200" b="1" dirty="0" smtClean="0"/>
              <a:t>БУЗОО «Таврическая ЦРБ»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5661248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Поздравляем!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3095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latin typeface="+mj-lt"/>
              </a:rPr>
              <a:t>Почётная грамота Министерства здравоохранения Омской области</a:t>
            </a:r>
            <a:endParaRPr lang="ru-RU" sz="3000" b="1" i="1" dirty="0">
              <a:latin typeface="+mj-lt"/>
            </a:endParaRPr>
          </a:p>
        </p:txBody>
      </p:sp>
      <p:pic>
        <p:nvPicPr>
          <p:cNvPr id="6" name="Picture 3" descr="C:\Users\Sveta\Desktop\600px-Coat_of_arms_of_Omsk_Oblast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988" y="188640"/>
            <a:ext cx="968333" cy="919917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Sveta\Desktop\265b1eb591f016082e5f285a6172bcdb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430922">
            <a:off x="7086343" y="4671540"/>
            <a:ext cx="1584176" cy="219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65" name="Picture 1" descr="Барышева Людмила Анатольевна (1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846264"/>
            <a:ext cx="2304255" cy="3454944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334798875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17462" y="25574"/>
            <a:ext cx="9144000" cy="6850608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43808" y="1700808"/>
            <a:ext cx="6048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Облог 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Ольга Викторовна</a:t>
            </a:r>
            <a:r>
              <a:rPr lang="ru-RU" sz="4000" dirty="0" smtClean="0">
                <a:solidFill>
                  <a:srgbClr val="C00000"/>
                </a:solidFill>
              </a:rPr>
              <a:t>,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3140968"/>
            <a:ext cx="63367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медицинская </a:t>
            </a:r>
            <a:r>
              <a:rPr lang="ru-RU" sz="3200" b="1" dirty="0"/>
              <a:t>сестра </a:t>
            </a:r>
            <a:endParaRPr lang="ru-RU" sz="3200" b="1" dirty="0" smtClean="0"/>
          </a:p>
          <a:p>
            <a:r>
              <a:rPr lang="ru-RU" sz="3200" b="1" dirty="0" smtClean="0"/>
              <a:t>процедурной диспансерного отделения № 1</a:t>
            </a:r>
          </a:p>
          <a:p>
            <a:r>
              <a:rPr lang="ru-RU" sz="3200" b="1" dirty="0" smtClean="0"/>
              <a:t>КУЗОО </a:t>
            </a:r>
            <a:r>
              <a:rPr lang="ru-RU" sz="3200" b="1" dirty="0" smtClean="0"/>
              <a:t>«КПТД № 4»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5661248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Поздравляем!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3095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latin typeface="+mj-lt"/>
              </a:rPr>
              <a:t>Почётная грамота Министерства здравоохранения Омской области</a:t>
            </a:r>
            <a:endParaRPr lang="ru-RU" sz="3000" b="1" i="1" dirty="0">
              <a:latin typeface="+mj-lt"/>
            </a:endParaRPr>
          </a:p>
        </p:txBody>
      </p:sp>
      <p:pic>
        <p:nvPicPr>
          <p:cNvPr id="6" name="Picture 3" descr="C:\Users\Sveta\Desktop\600px-Coat_of_arms_of_Omsk_Oblast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988" y="188640"/>
            <a:ext cx="968333" cy="919917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Sveta\Desktop\mhkmkxzfnbl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546364">
            <a:off x="6984039" y="4266401"/>
            <a:ext cx="1908441" cy="2462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1" name="Picture 1" descr="D:\Документы\ОПСА\Сайт\Странички  МО\01. Областные\19. КПТД № 4\Ключевые члены\Ключ. член Облог О.В.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169" y="1916832"/>
            <a:ext cx="2457623" cy="3456384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59154423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7392"/>
            <a:ext cx="9144000" cy="6850608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03848" y="1700808"/>
            <a:ext cx="53285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Туркина </a:t>
            </a:r>
            <a:endParaRPr lang="ru-RU" sz="4000" b="1" dirty="0" smtClean="0">
              <a:solidFill>
                <a:srgbClr val="C00000"/>
              </a:solidFill>
            </a:endParaRPr>
          </a:p>
          <a:p>
            <a:r>
              <a:rPr lang="ru-RU" sz="4000" b="1" dirty="0" smtClean="0">
                <a:solidFill>
                  <a:srgbClr val="C00000"/>
                </a:solidFill>
              </a:rPr>
              <a:t>Татьяна </a:t>
            </a:r>
            <a:r>
              <a:rPr lang="ru-RU" sz="4000" b="1" dirty="0">
                <a:solidFill>
                  <a:srgbClr val="C00000"/>
                </a:solidFill>
              </a:rPr>
              <a:t>Викторовна</a:t>
            </a:r>
            <a:r>
              <a:rPr lang="ru-RU" sz="4000" dirty="0">
                <a:solidFill>
                  <a:srgbClr val="C00000"/>
                </a:solidFill>
              </a:rPr>
              <a:t>,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75856" y="3168263"/>
            <a:ext cx="55446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медицинская </a:t>
            </a:r>
            <a:r>
              <a:rPr lang="ru-RU" sz="3200" b="1" dirty="0"/>
              <a:t>сестра процедурной отделения легочного туберкулеза № 2 </a:t>
            </a:r>
            <a:r>
              <a:rPr lang="ru-RU" sz="3200" b="1" dirty="0" smtClean="0"/>
              <a:t>КУЗОО </a:t>
            </a:r>
            <a:r>
              <a:rPr lang="ru-RU" sz="3200" b="1" dirty="0"/>
              <a:t>«СДТКБ»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5589240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Поздравляем!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3095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latin typeface="+mj-lt"/>
              </a:rPr>
              <a:t>Почётная грамота Министерства здравоохранения Омской области</a:t>
            </a:r>
            <a:endParaRPr lang="ru-RU" sz="3000" b="1" i="1" dirty="0">
              <a:latin typeface="+mj-lt"/>
            </a:endParaRPr>
          </a:p>
        </p:txBody>
      </p:sp>
      <p:pic>
        <p:nvPicPr>
          <p:cNvPr id="6" name="Picture 3" descr="C:\Users\Sveta\Desktop\600px-Coat_of_arms_of_Omsk_Oblast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988" y="188640"/>
            <a:ext cx="968333" cy="919917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Sveta\Desktop\chlen-specializirovannoy-sekcii-opsa-sd-vo-ftiziatrii-turkina-t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01478"/>
            <a:ext cx="2334426" cy="3526904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Sveta\Desktop\72605090_0_a744_6dd6f3e6_M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246300">
            <a:off x="7012716" y="4854188"/>
            <a:ext cx="1819275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2278669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7392"/>
            <a:ext cx="9144000" cy="6850608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347864" y="1976061"/>
            <a:ext cx="53285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 smtClean="0">
                <a:solidFill>
                  <a:srgbClr val="C00000"/>
                </a:solidFill>
              </a:rPr>
              <a:t>Угренёва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Олеся Николаевна</a:t>
            </a:r>
            <a:r>
              <a:rPr lang="ru-RU" sz="4000" dirty="0" smtClean="0">
                <a:solidFill>
                  <a:srgbClr val="C00000"/>
                </a:solidFill>
              </a:rPr>
              <a:t>,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3443516"/>
            <a:ext cx="55446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старшая медицинская </a:t>
            </a:r>
            <a:r>
              <a:rPr lang="ru-RU" sz="3200" b="1" dirty="0"/>
              <a:t>сестра </a:t>
            </a:r>
            <a:r>
              <a:rPr lang="ru-RU" sz="3200" b="1" dirty="0" smtClean="0"/>
              <a:t>отделения № </a:t>
            </a:r>
            <a:r>
              <a:rPr lang="ru-RU" sz="3200" b="1" dirty="0"/>
              <a:t>2 </a:t>
            </a:r>
            <a:endParaRPr lang="ru-RU" sz="3200" b="1" dirty="0" smtClean="0"/>
          </a:p>
          <a:p>
            <a:r>
              <a:rPr lang="ru-RU" sz="3200" b="1" dirty="0" smtClean="0"/>
              <a:t>КУЗОО </a:t>
            </a:r>
            <a:r>
              <a:rPr lang="ru-RU" sz="3200" b="1" dirty="0" smtClean="0"/>
              <a:t>«ДЛТС»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5589240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Поздравляем!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3095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latin typeface="+mj-lt"/>
              </a:rPr>
              <a:t>Почётная грамота Министерства здравоохранения Омской области</a:t>
            </a:r>
            <a:endParaRPr lang="ru-RU" sz="3000" b="1" i="1" dirty="0">
              <a:latin typeface="+mj-lt"/>
            </a:endParaRPr>
          </a:p>
        </p:txBody>
      </p:sp>
      <p:pic>
        <p:nvPicPr>
          <p:cNvPr id="6" name="Picture 3" descr="C:\Users\Sveta\Desktop\600px-Coat_of_arms_of_Omsk_Oblast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988" y="188640"/>
            <a:ext cx="968333" cy="919917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Sveta\Desktop\1328474013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626646">
            <a:off x="6810841" y="4188376"/>
            <a:ext cx="2160288" cy="2480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Документы\ОПСА\Сайт\Странички  МО\01. Областные\22. ДЛТС\Угренева О.Н.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700808"/>
            <a:ext cx="2232248" cy="3609201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848589038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17462" y="25574"/>
            <a:ext cx="9144000" cy="6850608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43808" y="1700808"/>
            <a:ext cx="53285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 smtClean="0">
                <a:solidFill>
                  <a:srgbClr val="C00000"/>
                </a:solidFill>
              </a:rPr>
              <a:t>Шерер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Вера Ивановна</a:t>
            </a:r>
            <a:r>
              <a:rPr lang="ru-RU" sz="4000" dirty="0" smtClean="0">
                <a:solidFill>
                  <a:srgbClr val="C00000"/>
                </a:solidFill>
              </a:rPr>
              <a:t>,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3140968"/>
            <a:ext cx="63367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старшая медицинская </a:t>
            </a:r>
            <a:r>
              <a:rPr lang="ru-RU" sz="3200" b="1" dirty="0"/>
              <a:t>сестра </a:t>
            </a:r>
            <a:r>
              <a:rPr lang="ru-RU" sz="3200" b="1" dirty="0" smtClean="0"/>
              <a:t>отделения легочного</a:t>
            </a:r>
          </a:p>
          <a:p>
            <a:r>
              <a:rPr lang="ru-RU" sz="3200" b="1" dirty="0" smtClean="0"/>
              <a:t> туберкулеза № </a:t>
            </a:r>
            <a:r>
              <a:rPr lang="ru-RU" sz="3200" b="1" dirty="0"/>
              <a:t>2 </a:t>
            </a:r>
            <a:endParaRPr lang="ru-RU" sz="3200" b="1" dirty="0" smtClean="0"/>
          </a:p>
          <a:p>
            <a:r>
              <a:rPr lang="ru-RU" sz="3200" b="1" dirty="0" smtClean="0"/>
              <a:t>КУЗОО </a:t>
            </a:r>
            <a:r>
              <a:rPr lang="ru-RU" sz="3200" b="1" dirty="0" smtClean="0"/>
              <a:t>«Туберкулезная больница»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5661248"/>
            <a:ext cx="5544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Поздравляем!</a:t>
            </a:r>
            <a:endParaRPr lang="ru-RU" sz="55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3095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latin typeface="+mj-lt"/>
              </a:rPr>
              <a:t>Почётная грамота Министерства здравоохранения Омской области</a:t>
            </a:r>
            <a:endParaRPr lang="ru-RU" sz="3000" b="1" i="1" dirty="0">
              <a:latin typeface="+mj-lt"/>
            </a:endParaRPr>
          </a:p>
        </p:txBody>
      </p:sp>
      <p:pic>
        <p:nvPicPr>
          <p:cNvPr id="6" name="Picture 3" descr="C:\Users\Sveta\Desktop\600px-Coat_of_arms_of_Omsk_Oblast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988" y="188640"/>
            <a:ext cx="968333" cy="919917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467544" y="1340768"/>
            <a:ext cx="763284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Picture 5" descr="C:\Users\Sveta\Desktop\490ec9e7815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700" y="4656534"/>
            <a:ext cx="23241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Sveta\Desktop\0a2bc16422bbae11ce9e1896962fbd3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7831149">
            <a:off x="6898529" y="4719924"/>
            <a:ext cx="1971675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C:\Documents and Settings\Коржова Л В\Рабочий стол\Фото Шерер В.И..png"/>
          <p:cNvPicPr/>
          <p:nvPr/>
        </p:nvPicPr>
        <p:blipFill>
          <a:blip r:embed="rId5" cstate="print"/>
          <a:srcRect l="2976" r="4757" b="2593"/>
          <a:stretch>
            <a:fillRect/>
          </a:stretch>
        </p:blipFill>
        <p:spPr bwMode="auto">
          <a:xfrm>
            <a:off x="251520" y="1916832"/>
            <a:ext cx="2448272" cy="3456384"/>
          </a:xfrm>
          <a:prstGeom prst="rect">
            <a:avLst/>
          </a:prstGeom>
          <a:noFill/>
          <a:ln w="19050">
            <a:solidFill>
              <a:srgbClr val="C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241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951766509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5"/>
          <p:cNvGrpSpPr/>
          <p:nvPr/>
        </p:nvGrpSpPr>
        <p:grpSpPr>
          <a:xfrm>
            <a:off x="-36512" y="0"/>
            <a:ext cx="9180512" cy="1385480"/>
            <a:chOff x="-36512" y="0"/>
            <a:chExt cx="9180512" cy="1385480"/>
          </a:xfrm>
        </p:grpSpPr>
        <p:pic>
          <p:nvPicPr>
            <p:cNvPr id="7" name="Picture 3" descr="C:\Users\User\Desktop\Рисунок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144000" cy="1268760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4067944" y="0"/>
              <a:ext cx="1008112" cy="1196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2" descr="D:\Документы\Эмблемы\ОПСА\Эмблема ОРОО ОПСА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89382" y="45156"/>
              <a:ext cx="792088" cy="1115228"/>
            </a:xfrm>
            <a:prstGeom prst="rect">
              <a:avLst/>
            </a:prstGeom>
            <a:noFill/>
          </p:spPr>
        </p:pic>
        <p:pic>
          <p:nvPicPr>
            <p:cNvPr id="10" name="Picture 3" descr="C:\Users\User\Desktop\Рисунок1.jpg"/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t="77896" r="75987" b="3138"/>
            <a:stretch/>
          </p:blipFill>
          <p:spPr bwMode="auto">
            <a:xfrm>
              <a:off x="-3245" y="956116"/>
              <a:ext cx="3220520" cy="312643"/>
            </a:xfrm>
            <a:prstGeom prst="rect">
              <a:avLst/>
            </a:prstGeom>
            <a:noFill/>
          </p:spPr>
        </p:pic>
        <p:pic>
          <p:nvPicPr>
            <p:cNvPr id="11" name="Picture 3" descr="C:\Users\User\Desktop\Рисунок1.jpg"/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l="772" t="77896" r="75987" b="3138"/>
            <a:stretch/>
          </p:blipFill>
          <p:spPr bwMode="auto">
            <a:xfrm>
              <a:off x="5868144" y="956116"/>
              <a:ext cx="3253785" cy="312644"/>
            </a:xfrm>
            <a:prstGeom prst="rect">
              <a:avLst/>
            </a:prstGeom>
            <a:noFill/>
          </p:spPr>
        </p:pic>
        <p:sp>
          <p:nvSpPr>
            <p:cNvPr id="12" name="TextBox 11"/>
            <p:cNvSpPr txBox="1"/>
            <p:nvPr/>
          </p:nvSpPr>
          <p:spPr>
            <a:xfrm>
              <a:off x="2195736" y="828001"/>
              <a:ext cx="1308801" cy="55399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ru-RU" sz="3000" dirty="0" smtClean="0">
                  <a:solidFill>
                    <a:schemeClr val="bg1"/>
                  </a:solidFill>
                </a:rPr>
                <a:t>20</a:t>
              </a:r>
              <a:r>
                <a:rPr lang="en-US" sz="3000" dirty="0" smtClean="0">
                  <a:solidFill>
                    <a:schemeClr val="bg1"/>
                  </a:solidFill>
                </a:rPr>
                <a:t>00</a:t>
              </a:r>
              <a:endParaRPr lang="ru-RU" sz="3000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27200" y="831482"/>
              <a:ext cx="1308801" cy="55399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ru-RU" sz="3000" dirty="0" smtClean="0">
                  <a:solidFill>
                    <a:schemeClr val="bg1"/>
                  </a:solidFill>
                </a:rPr>
                <a:t>20</a:t>
              </a:r>
              <a:r>
                <a:rPr lang="en-US" sz="3000" dirty="0" smtClean="0">
                  <a:solidFill>
                    <a:schemeClr val="bg1"/>
                  </a:solidFill>
                </a:rPr>
                <a:t>15</a:t>
              </a:r>
              <a:endParaRPr lang="ru-RU" sz="3000" dirty="0">
                <a:solidFill>
                  <a:schemeClr val="bg1"/>
                </a:solidFill>
              </a:endParaRPr>
            </a:p>
          </p:txBody>
        </p:sp>
        <p:pic>
          <p:nvPicPr>
            <p:cNvPr id="14" name="Picture 3" descr="C:\Users\User\Desktop\Рисунок1.jpg"/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l="730" r="97207" b="33087"/>
            <a:stretch/>
          </p:blipFill>
          <p:spPr bwMode="auto">
            <a:xfrm>
              <a:off x="37364" y="0"/>
              <a:ext cx="934235" cy="924937"/>
            </a:xfrm>
            <a:prstGeom prst="rect">
              <a:avLst/>
            </a:prstGeom>
            <a:noFill/>
          </p:spPr>
        </p:pic>
        <p:sp>
          <p:nvSpPr>
            <p:cNvPr id="15" name="TextBox 14"/>
            <p:cNvSpPr txBox="1"/>
            <p:nvPr/>
          </p:nvSpPr>
          <p:spPr>
            <a:xfrm>
              <a:off x="-36512" y="0"/>
              <a:ext cx="1308801" cy="101566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sz="6000" i="1" dirty="0" smtClean="0">
                  <a:solidFill>
                    <a:schemeClr val="bg1"/>
                  </a:solidFill>
                  <a:latin typeface="Edwardian Script ITC" panose="030303020407070D0804" pitchFamily="66" charset="0"/>
                </a:rPr>
                <a:t>15</a:t>
              </a:r>
              <a:endParaRPr lang="ru-RU" sz="6000" i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2290" name="Picture 2" descr="C:\Users\Sveta\Desktop\5838237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6" y="1"/>
            <a:ext cx="9138793" cy="6865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0394" y="1196752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846906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6787" y="3140968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793" y="1917524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1990" y="429875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1213" y="3089099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0254" y="1601450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74179" y="-21084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1161" y="1381999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251" y="0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625" y="3284984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724" y="5697651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3720" y="4460760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C:\Users\Sveta\Desktop\696992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9423" y="4379571"/>
            <a:ext cx="1047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36512" y="5168967"/>
            <a:ext cx="9158441" cy="1708160"/>
          </a:xfrm>
          <a:prstGeom prst="rect">
            <a:avLst/>
          </a:prstGeom>
          <a:solidFill>
            <a:schemeClr val="bg1">
              <a:lumMod val="65000"/>
              <a:alpha val="79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16333" y="5393248"/>
            <a:ext cx="892899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60000"/>
              </a:lnSpc>
            </a:pPr>
            <a:r>
              <a:rPr lang="ru-RU" sz="15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ine Kirnberg" panose="02000000000000000000" pitchFamily="2" charset="0"/>
              </a:rPr>
              <a:t>Поздравляем!</a:t>
            </a:r>
            <a:endParaRPr lang="ru-RU" sz="15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ine Kirnberg" panose="02000000000000000000" pitchFamily="2" charset="0"/>
            </a:endParaRPr>
          </a:p>
        </p:txBody>
      </p:sp>
      <p:pic>
        <p:nvPicPr>
          <p:cNvPr id="12293" name="Picture 5" descr="C:\Users\Sveta\Desktop\animacija-babochka_0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7801" y="1385480"/>
            <a:ext cx="1838162" cy="1919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Sveta\Desktop\427523_1371895936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2688" y="1112438"/>
            <a:ext cx="2272420" cy="2217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C:\Users\Sveta\Desktop\0_85bba_68895b80_S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564751">
            <a:off x="4538825" y="2773025"/>
            <a:ext cx="1152525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40116930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96" y="2143160"/>
            <a:ext cx="8928992" cy="3162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60000"/>
              </a:lnSpc>
            </a:pPr>
            <a:r>
              <a:rPr lang="ru-RU" sz="10500" b="1" dirty="0" smtClean="0">
                <a:solidFill>
                  <a:srgbClr val="B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ine Kirnberg" panose="02000000000000000000" pitchFamily="2" charset="0"/>
              </a:rPr>
              <a:t>Почетная грамота </a:t>
            </a:r>
          </a:p>
          <a:p>
            <a:pPr algn="ctr">
              <a:lnSpc>
                <a:spcPct val="60000"/>
              </a:lnSpc>
            </a:pPr>
            <a:r>
              <a:rPr lang="ru-RU" sz="10500" b="1" dirty="0" smtClean="0">
                <a:solidFill>
                  <a:srgbClr val="B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ine Kirnberg" panose="02000000000000000000" pitchFamily="2" charset="0"/>
              </a:rPr>
              <a:t>Омской профессиональной сестринской ассоциации</a:t>
            </a:r>
            <a:endParaRPr lang="ru-RU" sz="10500" b="1" dirty="0">
              <a:solidFill>
                <a:srgbClr val="B800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ine Kirnberg" panose="02000000000000000000" pitchFamily="2" charset="0"/>
            </a:endParaRPr>
          </a:p>
        </p:txBody>
      </p:sp>
      <p:pic>
        <p:nvPicPr>
          <p:cNvPr id="1029" name="Picture 5" descr="C:\Users\Sveta\Desktop\0_76668_4259918f_X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4055" y="5437213"/>
            <a:ext cx="5455890" cy="80009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>
            <a:off x="-36512" y="-27384"/>
            <a:ext cx="9180512" cy="1412864"/>
            <a:chOff x="-36512" y="-27384"/>
            <a:chExt cx="9180512" cy="1412864"/>
          </a:xfrm>
        </p:grpSpPr>
        <p:grpSp>
          <p:nvGrpSpPr>
            <p:cNvPr id="17" name="Группа 29"/>
            <p:cNvGrpSpPr/>
            <p:nvPr/>
          </p:nvGrpSpPr>
          <p:grpSpPr>
            <a:xfrm>
              <a:off x="-3245" y="0"/>
              <a:ext cx="9147245" cy="1385480"/>
              <a:chOff x="-3245" y="0"/>
              <a:chExt cx="9147245" cy="1385480"/>
            </a:xfrm>
          </p:grpSpPr>
          <p:pic>
            <p:nvPicPr>
              <p:cNvPr id="19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9144000" cy="1268760"/>
              </a:xfrm>
              <a:prstGeom prst="rect">
                <a:avLst/>
              </a:prstGeom>
              <a:noFill/>
            </p:spPr>
          </p:pic>
          <p:sp>
            <p:nvSpPr>
              <p:cNvPr id="20" name="Прямоугольник 19"/>
              <p:cNvSpPr/>
              <p:nvPr/>
            </p:nvSpPr>
            <p:spPr>
              <a:xfrm>
                <a:off x="4067944" y="0"/>
                <a:ext cx="1008112" cy="11967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Picture 2" descr="D:\Документы\Эмблемы\ОПСА\Эмблема ОРОО ОПСА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189382" y="45156"/>
                <a:ext cx="792088" cy="1115228"/>
              </a:xfrm>
              <a:prstGeom prst="rect">
                <a:avLst/>
              </a:prstGeom>
              <a:noFill/>
            </p:spPr>
          </p:pic>
          <p:pic>
            <p:nvPicPr>
              <p:cNvPr id="22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3" cstate="print"/>
              <a:srcRect t="77896" r="75987" b="3138"/>
              <a:stretch/>
            </p:blipFill>
            <p:spPr bwMode="auto">
              <a:xfrm>
                <a:off x="-3245" y="956116"/>
                <a:ext cx="3220520" cy="312643"/>
              </a:xfrm>
              <a:prstGeom prst="rect">
                <a:avLst/>
              </a:prstGeom>
              <a:noFill/>
            </p:spPr>
          </p:pic>
          <p:pic>
            <p:nvPicPr>
              <p:cNvPr id="23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3" cstate="print"/>
              <a:srcRect l="772" t="77896" r="75987" b="3138"/>
              <a:stretch/>
            </p:blipFill>
            <p:spPr bwMode="auto">
              <a:xfrm>
                <a:off x="5868144" y="956116"/>
                <a:ext cx="3253785" cy="312644"/>
              </a:xfrm>
              <a:prstGeom prst="rect">
                <a:avLst/>
              </a:prstGeom>
              <a:noFill/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2195736" y="828001"/>
                <a:ext cx="1308801" cy="55399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ru-RU" sz="3000" b="1" dirty="0" smtClean="0">
                    <a:solidFill>
                      <a:schemeClr val="bg1"/>
                    </a:solidFill>
                  </a:rPr>
                  <a:t>20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00</a:t>
                </a:r>
                <a:endParaRPr lang="ru-RU" sz="3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5827200" y="831482"/>
                <a:ext cx="1308801" cy="553998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ru-RU" sz="3000" b="1" dirty="0" smtClean="0">
                    <a:solidFill>
                      <a:schemeClr val="bg1"/>
                    </a:solidFill>
                  </a:rPr>
                  <a:t>20</a:t>
                </a:r>
                <a:r>
                  <a:rPr lang="en-US" sz="3000" b="1" dirty="0" smtClean="0">
                    <a:solidFill>
                      <a:schemeClr val="bg1"/>
                    </a:solidFill>
                  </a:rPr>
                  <a:t>15</a:t>
                </a:r>
                <a:endParaRPr lang="ru-RU" sz="30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26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3" cstate="print"/>
              <a:srcRect l="730" r="97207" b="33087"/>
              <a:stretch/>
            </p:blipFill>
            <p:spPr bwMode="auto">
              <a:xfrm>
                <a:off x="37364" y="0"/>
                <a:ext cx="1870340" cy="924937"/>
              </a:xfrm>
              <a:prstGeom prst="rect">
                <a:avLst/>
              </a:prstGeom>
              <a:noFill/>
            </p:spPr>
          </p:pic>
          <p:pic>
            <p:nvPicPr>
              <p:cNvPr id="27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964" r="97638" b="26219"/>
              <a:stretch>
                <a:fillRect/>
              </a:stretch>
            </p:blipFill>
            <p:spPr bwMode="auto">
              <a:xfrm>
                <a:off x="7236296" y="0"/>
                <a:ext cx="1907704" cy="936104"/>
              </a:xfrm>
              <a:prstGeom prst="rect">
                <a:avLst/>
              </a:prstGeom>
              <a:noFill/>
            </p:spPr>
          </p:pic>
          <p:pic>
            <p:nvPicPr>
              <p:cNvPr id="28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964" t="24594" r="97638" b="26219"/>
              <a:stretch>
                <a:fillRect/>
              </a:stretch>
            </p:blipFill>
            <p:spPr bwMode="auto">
              <a:xfrm>
                <a:off x="6516216" y="404664"/>
                <a:ext cx="2051720" cy="504056"/>
              </a:xfrm>
              <a:prstGeom prst="rect">
                <a:avLst/>
              </a:prstGeom>
              <a:noFill/>
            </p:spPr>
          </p:pic>
          <p:pic>
            <p:nvPicPr>
              <p:cNvPr id="29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964" t="24594" r="97638" b="26219"/>
              <a:stretch>
                <a:fillRect/>
              </a:stretch>
            </p:blipFill>
            <p:spPr bwMode="auto">
              <a:xfrm>
                <a:off x="6264696" y="612869"/>
                <a:ext cx="1115616" cy="295851"/>
              </a:xfrm>
              <a:prstGeom prst="rect">
                <a:avLst/>
              </a:prstGeom>
              <a:noFill/>
            </p:spPr>
          </p:pic>
          <p:pic>
            <p:nvPicPr>
              <p:cNvPr id="30" name="Picture 3" descr="C:\Users\User\Desktop\Рисунок1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964" t="24594" r="97638" b="40855"/>
              <a:stretch>
                <a:fillRect/>
              </a:stretch>
            </p:blipFill>
            <p:spPr bwMode="auto">
              <a:xfrm>
                <a:off x="6195526" y="666730"/>
                <a:ext cx="1115616" cy="169982"/>
              </a:xfrm>
              <a:prstGeom prst="rect">
                <a:avLst/>
              </a:prstGeom>
              <a:noFill/>
            </p:spPr>
          </p:pic>
          <p:sp>
            <p:nvSpPr>
              <p:cNvPr id="31" name="TextBox 30"/>
              <p:cNvSpPr txBox="1"/>
              <p:nvPr/>
            </p:nvSpPr>
            <p:spPr>
              <a:xfrm>
                <a:off x="6156176" y="44624"/>
                <a:ext cx="2987824" cy="1169551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Омской</a:t>
                </a:r>
              </a:p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профессиональной</a:t>
                </a:r>
              </a:p>
              <a:p>
                <a:pPr algn="r"/>
                <a:r>
                  <a:rPr lang="ru-RU" sz="1700" b="1" i="1" cap="all" dirty="0" smtClean="0">
                    <a:solidFill>
                      <a:schemeClr val="bg1"/>
                    </a:solidFill>
                  </a:rPr>
                  <a:t>сестринской ассоциации</a:t>
                </a:r>
              </a:p>
              <a:p>
                <a:pPr algn="r"/>
                <a:endParaRPr lang="ru-RU" sz="1900" b="1" i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32" name="Picture 3" descr="C:\Users\User\Desktop\Рисунок1.jpg"/>
              <p:cNvPicPr>
                <a:picLocks noChangeAspect="1" noChangeArrowheads="1"/>
              </p:cNvPicPr>
              <p:nvPr/>
            </p:nvPicPr>
            <p:blipFill rotWithShape="1">
              <a:blip r:embed="rId3" cstate="print"/>
              <a:srcRect l="730" t="8135" r="97207" b="33087"/>
              <a:stretch/>
            </p:blipFill>
            <p:spPr bwMode="auto">
              <a:xfrm>
                <a:off x="757444" y="265750"/>
                <a:ext cx="1798332" cy="520273"/>
              </a:xfrm>
              <a:prstGeom prst="rect">
                <a:avLst/>
              </a:prstGeom>
              <a:noFill/>
            </p:spPr>
          </p:pic>
        </p:grpSp>
        <p:sp>
          <p:nvSpPr>
            <p:cNvPr id="18" name="TextBox 17"/>
            <p:cNvSpPr txBox="1"/>
            <p:nvPr/>
          </p:nvSpPr>
          <p:spPr>
            <a:xfrm>
              <a:off x="-36512" y="-27384"/>
              <a:ext cx="4320480" cy="101566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sz="6000" b="1" i="1" dirty="0" smtClean="0">
                  <a:solidFill>
                    <a:schemeClr val="bg1"/>
                  </a:solidFill>
                  <a:latin typeface="Edwardian Script ITC" pitchFamily="66" charset="0"/>
                </a:rPr>
                <a:t>15</a:t>
              </a:r>
              <a:r>
                <a:rPr lang="ru-RU" sz="6000" i="1" dirty="0" smtClean="0">
                  <a:solidFill>
                    <a:schemeClr val="bg1"/>
                  </a:solidFill>
                  <a:latin typeface="Monotype Corsiva" pitchFamily="66" charset="0"/>
                </a:rPr>
                <a:t>  лет!</a:t>
              </a:r>
              <a:endParaRPr lang="ru-RU" sz="6000" i="1" dirty="0">
                <a:solidFill>
                  <a:schemeClr val="bg1"/>
                </a:solidFill>
                <a:latin typeface="Monotype Corsiva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889017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357</Words>
  <Application>Microsoft Office PowerPoint</Application>
  <PresentationFormat>Экран (4:3)</PresentationFormat>
  <Paragraphs>119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  <vt:variant>
        <vt:lpstr>Произвольные показы</vt:lpstr>
      </vt:variant>
      <vt:variant>
        <vt:i4>2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Произвольный показ 1</vt:lpstr>
      <vt:lpstr>Произвольный показ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ОПСА</cp:lastModifiedBy>
  <cp:revision>80</cp:revision>
  <dcterms:created xsi:type="dcterms:W3CDTF">2010-11-25T12:03:27Z</dcterms:created>
  <dcterms:modified xsi:type="dcterms:W3CDTF">2015-03-14T06:18:22Z</dcterms:modified>
</cp:coreProperties>
</file>