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98" r:id="rId3"/>
    <p:sldId id="299" r:id="rId4"/>
    <p:sldId id="300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11" r:id="rId14"/>
    <p:sldId id="313" r:id="rId15"/>
    <p:sldId id="316" r:id="rId16"/>
    <p:sldId id="314" r:id="rId17"/>
    <p:sldId id="318" r:id="rId18"/>
    <p:sldId id="315" r:id="rId19"/>
    <p:sldId id="320" r:id="rId20"/>
    <p:sldId id="317" r:id="rId21"/>
    <p:sldId id="321" r:id="rId22"/>
    <p:sldId id="319" r:id="rId23"/>
    <p:sldId id="32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A6C1"/>
    <a:srgbClr val="0000FF"/>
    <a:srgbClr val="0000CC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8551" autoAdjust="0"/>
  </p:normalViewPr>
  <p:slideViewPr>
    <p:cSldViewPr>
      <p:cViewPr varScale="1">
        <p:scale>
          <a:sx n="69" d="100"/>
          <a:sy n="69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случаи</c:v>
                </c:pt>
              </c:strCache>
            </c:strRef>
          </c:tx>
          <c:spPr>
            <a:ln w="57150"/>
          </c:spPr>
          <c:marker>
            <c:symbol val="none"/>
          </c:marker>
          <c:dLbls>
            <c:dLbl>
              <c:idx val="0"/>
              <c:layout>
                <c:manualLayout>
                  <c:x val="2.1604938271604958E-2"/>
                  <c:y val="1.96422286262614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1728395061728409E-3"/>
                  <c:y val="4.2090489913417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92844572525228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0864197530864213E-3"/>
                  <c:y val="5.61206532178897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4.4896522574311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1987</c:v>
                </c:pt>
                <c:pt idx="1">
                  <c:v>2000 год</c:v>
                </c:pt>
                <c:pt idx="2">
                  <c:v>2006 год</c:v>
                </c:pt>
                <c:pt idx="3">
                  <c:v>2013 год</c:v>
                </c:pt>
                <c:pt idx="4">
                  <c:v>2014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87000</c:v>
                </c:pt>
                <c:pt idx="2">
                  <c:v>354446</c:v>
                </c:pt>
                <c:pt idx="3">
                  <c:v>798866</c:v>
                </c:pt>
                <c:pt idx="4">
                  <c:v>864394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996352"/>
        <c:axId val="33006336"/>
      </c:lineChart>
      <c:catAx>
        <c:axId val="32996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006336"/>
        <c:crosses val="autoZero"/>
        <c:auto val="1"/>
        <c:lblAlgn val="ctr"/>
        <c:lblOffset val="100"/>
        <c:noMultiLvlLbl val="0"/>
      </c:catAx>
      <c:valAx>
        <c:axId val="33006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996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ru-RU" dirty="0"/>
          </a:p>
        </c:rich>
      </c:tx>
      <c:layout>
        <c:manualLayout>
          <c:xMode val="edge"/>
          <c:yMode val="edge"/>
          <c:x val="7.4621254204078336E-2"/>
          <c:y val="0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solidFill>
                  <a:schemeClr val="accent2">
                    <a:shade val="50000"/>
                  </a:schemeClr>
                </a:solidFill>
                <a:prstDash val="solid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 w="25400" cap="flat" cmpd="sng" algn="ctr">
                <a:solidFill>
                  <a:schemeClr val="accent3">
                    <a:shade val="50000"/>
                  </a:schemeClr>
                </a:solidFill>
                <a:prstDash val="solid"/>
              </a:ln>
              <a:effectLst/>
            </c:spPr>
          </c:dPt>
          <c:dLbls>
            <c:dLbl>
              <c:idx val="0"/>
              <c:layout>
                <c:manualLayout>
                  <c:x val="1.7049031589082702E-2"/>
                  <c:y val="-0.26627461447373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158574973151131E-2"/>
                  <c:y val="-0.211901252164393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757952820057031E-2"/>
                  <c:y val="-0.378290962250807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Омская область</c:v>
                </c:pt>
                <c:pt idx="1">
                  <c:v>Российская Федерация</c:v>
                </c:pt>
                <c:pt idx="2">
                  <c:v>Сибирский Федеральный округ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538</c:v>
                </c:pt>
                <c:pt idx="1">
                  <c:v>482.3</c:v>
                </c:pt>
                <c:pt idx="2">
                  <c:v>948.4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3131136"/>
        <c:axId val="33149312"/>
        <c:axId val="0"/>
      </c:bar3DChart>
      <c:catAx>
        <c:axId val="33131136"/>
        <c:scaling>
          <c:orientation val="minMax"/>
        </c:scaling>
        <c:delete val="1"/>
        <c:axPos val="b"/>
        <c:majorTickMark val="out"/>
        <c:minorTickMark val="none"/>
        <c:tickLblPos val="none"/>
        <c:crossAx val="33149312"/>
        <c:crosses val="autoZero"/>
        <c:auto val="1"/>
        <c:lblAlgn val="ctr"/>
        <c:lblOffset val="100"/>
        <c:noMultiLvlLbl val="0"/>
      </c:catAx>
      <c:valAx>
        <c:axId val="33149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31311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870472246378883"/>
          <c:y val="0.14800184803314534"/>
          <c:w val="0.36205507817139093"/>
          <c:h val="0.82601391173338468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u="sng"/>
            </a:pP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Возраст</a:t>
            </a:r>
            <a:r>
              <a:rPr lang="ru-RU" u="sng" dirty="0" smtClean="0"/>
              <a:t> </a:t>
            </a:r>
            <a:endParaRPr lang="ru-RU" u="sng" dirty="0"/>
          </a:p>
        </c:rich>
      </c:tx>
      <c:layout>
        <c:manualLayout>
          <c:xMode val="edge"/>
          <c:yMode val="edge"/>
          <c:x val="0.38462495936665503"/>
          <c:y val="3.4036179215954573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268569953132778"/>
          <c:y val="0.17058314183414328"/>
          <c:w val="0.50531396717237131"/>
          <c:h val="0.6534293460570658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3.4413460232813671E-2"/>
                  <c:y val="-0.326843800981177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736189806070929E-2"/>
                  <c:y val="-0.265710242721568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25-30 лет</c:v>
                </c:pt>
                <c:pt idx="1">
                  <c:v>18-25 лет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33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3049216"/>
        <c:axId val="33051008"/>
        <c:axId val="0"/>
      </c:bar3DChart>
      <c:catAx>
        <c:axId val="330492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500"/>
            </a:pPr>
            <a:endParaRPr lang="ru-RU"/>
          </a:p>
        </c:txPr>
        <c:crossAx val="33051008"/>
        <c:crosses val="autoZero"/>
        <c:auto val="1"/>
        <c:lblAlgn val="ctr"/>
        <c:lblOffset val="100"/>
        <c:noMultiLvlLbl val="0"/>
      </c:catAx>
      <c:valAx>
        <c:axId val="330510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330492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392674476498492"/>
          <c:y val="0.78134715051154169"/>
          <c:w val="0.31647666720158696"/>
          <c:h val="0.17176015530438141"/>
        </c:manualLayout>
      </c:layout>
      <c:overlay val="0"/>
    </c:legend>
    <c:plotVisOnly val="1"/>
    <c:dispBlanksAs val="gap"/>
    <c:showDLblsOverMax val="0"/>
  </c:chart>
  <c:spPr>
    <a:ln>
      <a:solidFill>
        <a:schemeClr val="accent6">
          <a:lumMod val="50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u="sng"/>
            </a:pP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Паритет</a:t>
            </a:r>
            <a:endParaRPr lang="ru-RU" u="sng" dirty="0">
              <a:solidFill>
                <a:schemeClr val="accent2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39539849107674929"/>
          <c:y val="1.5470990552706615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6">
                      <a:tint val="92000"/>
                      <a:satMod val="170000"/>
                    </a:schemeClr>
                  </a:gs>
                  <a:gs pos="15000">
                    <a:schemeClr val="accent6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6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6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6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5400000"/>
                </a:lightRig>
              </a:scene3d>
              <a:sp3d contourW="12700">
                <a:bevelT w="25400" h="50800" prst="angle"/>
                <a:contourClr>
                  <a:schemeClr val="accent6"/>
                </a:contourClr>
              </a:sp3d>
            </c:spPr>
          </c:dPt>
          <c:dLbls>
            <c:dLbl>
              <c:idx val="0"/>
              <c:layout>
                <c:manualLayout>
                  <c:x val="0"/>
                  <c:y val="-0.11287634707254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1883962210825911E-3"/>
                  <c:y val="-0.179896678146872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Первые роды</c:v>
                </c:pt>
                <c:pt idx="1">
                  <c:v>Повторные роды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</c:v>
                </c:pt>
                <c:pt idx="1">
                  <c:v>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33093120"/>
        <c:axId val="33094656"/>
        <c:axId val="0"/>
      </c:bar3DChart>
      <c:catAx>
        <c:axId val="33093120"/>
        <c:scaling>
          <c:orientation val="minMax"/>
        </c:scaling>
        <c:delete val="0"/>
        <c:axPos val="b"/>
        <c:majorTickMark val="out"/>
        <c:minorTickMark val="none"/>
        <c:tickLblPos val="nextTo"/>
        <c:crossAx val="33094656"/>
        <c:crosses val="autoZero"/>
        <c:auto val="1"/>
        <c:lblAlgn val="ctr"/>
        <c:lblOffset val="100"/>
        <c:noMultiLvlLbl val="0"/>
      </c:catAx>
      <c:valAx>
        <c:axId val="33094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093120"/>
        <c:crosses val="autoZero"/>
        <c:crossBetween val="between"/>
      </c:valAx>
      <c:spPr>
        <a:ln w="25400">
          <a:noFill/>
        </a:ln>
      </c:spPr>
    </c:plotArea>
    <c:legend>
      <c:legendPos val="r"/>
      <c:layout>
        <c:manualLayout>
          <c:xMode val="edge"/>
          <c:yMode val="edge"/>
          <c:x val="0.57332846855399933"/>
          <c:y val="0.61211863399193467"/>
          <c:w val="0.41328711061089834"/>
          <c:h val="0.38431792179036667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accent6">
          <a:lumMod val="50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u="sng">
                <a:effectLst/>
              </a:defRPr>
            </a:pP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Способ </a:t>
            </a:r>
            <a:r>
              <a:rPr lang="ru-RU" u="sng" dirty="0" err="1" smtClean="0">
                <a:solidFill>
                  <a:schemeClr val="accent2">
                    <a:lumMod val="50000"/>
                  </a:schemeClr>
                </a:solidFill>
                <a:effectLst/>
              </a:rPr>
              <a:t>родоразрешения</a:t>
            </a:r>
            <a:endParaRPr lang="ru-RU" u="sng" dirty="0">
              <a:solidFill>
                <a:schemeClr val="accent2">
                  <a:lumMod val="50000"/>
                </a:schemeClr>
              </a:solidFill>
              <a:effectLst/>
            </a:endParaRPr>
          </a:p>
        </c:rich>
      </c:tx>
      <c:layout>
        <c:manualLayout>
          <c:xMode val="edge"/>
          <c:yMode val="edge"/>
          <c:x val="0.12260056102824271"/>
          <c:y val="0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  <c:spPr>
        <a:ln>
          <a:solidFill>
            <a:schemeClr val="accent1">
              <a:lumMod val="50000"/>
            </a:schemeClr>
          </a:solidFill>
        </a:ln>
      </c:spPr>
    </c:sideWall>
    <c:backWall>
      <c:thickness val="0"/>
      <c:spPr>
        <a:ln>
          <a:solidFill>
            <a:schemeClr val="accent1">
              <a:lumMod val="50000"/>
            </a:schemeClr>
          </a:solidFill>
        </a:ln>
      </c:spPr>
    </c:backWall>
    <c:plotArea>
      <c:layout>
        <c:manualLayout>
          <c:layoutTarget val="inner"/>
          <c:xMode val="edge"/>
          <c:yMode val="edge"/>
          <c:x val="0.10105451246157839"/>
          <c:y val="0.12138481028989608"/>
          <c:w val="0.46217558636042538"/>
          <c:h val="0.65167517588430768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6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Оперативное родоразрешение</c:v>
                </c:pt>
                <c:pt idx="1">
                  <c:v>Роды через естественные родовые пути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33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431936"/>
        <c:axId val="35433472"/>
        <c:axId val="0"/>
      </c:bar3DChart>
      <c:catAx>
        <c:axId val="35431936"/>
        <c:scaling>
          <c:orientation val="minMax"/>
        </c:scaling>
        <c:delete val="1"/>
        <c:axPos val="b"/>
        <c:majorTickMark val="out"/>
        <c:minorTickMark val="none"/>
        <c:tickLblPos val="none"/>
        <c:crossAx val="35433472"/>
        <c:crosses val="autoZero"/>
        <c:auto val="1"/>
        <c:lblAlgn val="ctr"/>
        <c:lblOffset val="100"/>
        <c:noMultiLvlLbl val="0"/>
      </c:catAx>
      <c:valAx>
        <c:axId val="35433472"/>
        <c:scaling>
          <c:orientation val="minMax"/>
        </c:scaling>
        <c:delete val="0"/>
        <c:axPos val="l"/>
        <c:majorGridlines>
          <c:spPr>
            <a:ln>
              <a:solidFill>
                <a:schemeClr val="accent1">
                  <a:lumMod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5431936"/>
        <c:crosses val="autoZero"/>
        <c:crossBetween val="between"/>
      </c:valAx>
      <c:spPr>
        <a:ln>
          <a:solidFill>
            <a:schemeClr val="accent1">
              <a:lumMod val="50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53154232863015216"/>
          <c:y val="0.19236953062562942"/>
          <c:w val="0.46694862187029751"/>
          <c:h val="0.74250262515634458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accent6">
          <a:lumMod val="50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u="sng"/>
            </a:pP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Срок беременности</a:t>
            </a:r>
            <a:endParaRPr lang="ru-RU" u="sng" dirty="0">
              <a:solidFill>
                <a:schemeClr val="accent2">
                  <a:lumMod val="50000"/>
                </a:schemeClr>
              </a:solidFill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206306578962556E-2"/>
          <c:y val="0.15075777286327571"/>
          <c:w val="0.50343927303096558"/>
          <c:h val="0.807491908222643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37-40 недель беременности</c:v>
                </c:pt>
                <c:pt idx="1">
                  <c:v>32-34 недели беремености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43</c:v>
                </c:pt>
                <c:pt idx="1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6495744"/>
        <c:axId val="36497280"/>
        <c:axId val="0"/>
      </c:bar3DChart>
      <c:catAx>
        <c:axId val="36495744"/>
        <c:scaling>
          <c:orientation val="minMax"/>
        </c:scaling>
        <c:delete val="1"/>
        <c:axPos val="b"/>
        <c:majorTickMark val="out"/>
        <c:minorTickMark val="none"/>
        <c:tickLblPos val="none"/>
        <c:crossAx val="36497280"/>
        <c:crosses val="autoZero"/>
        <c:auto val="1"/>
        <c:lblAlgn val="ctr"/>
        <c:lblOffset val="100"/>
        <c:noMultiLvlLbl val="0"/>
      </c:catAx>
      <c:valAx>
        <c:axId val="36497280"/>
        <c:scaling>
          <c:orientation val="minMax"/>
        </c:scaling>
        <c:delete val="0"/>
        <c:axPos val="l"/>
        <c:majorGridlines>
          <c:spPr>
            <a:ln>
              <a:solidFill>
                <a:schemeClr val="accent1">
                  <a:lumMod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6495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631878067187935"/>
          <c:y val="0.35722114677037603"/>
          <c:w val="0.41543612012458392"/>
          <c:h val="0.48395333078331509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accent6">
          <a:lumMod val="50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7463337406954703E-2"/>
          <c:y val="0.31890482186282698"/>
          <c:w val="0.49675341628707931"/>
          <c:h val="0.597615476587257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0.18009860015553836"/>
                  <c:y val="6.8395178313520747E-3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3912898566825907"/>
                  <c:y val="-3.6892891530570682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0.48000000000000015</c:v>
                </c:pt>
                <c:pt idx="1">
                  <c:v>0.52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Relationship Id="rId4" Type="http://schemas.openxmlformats.org/officeDocument/2006/relationships/image" Target="../media/image3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F394BC-F71D-42B1-B084-BA20D3AAFD1B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95F6337-342F-429B-954A-BBBAEA78E1AC}">
      <dgm:prSet phldrT="[Текст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Формирование аптечки на случай аварийной ситуации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773F631-18EA-47F7-9FF9-263DFB976FD2}" type="parTrans" cxnId="{6356C32E-2342-4C16-B30D-C17657694607}">
      <dgm:prSet/>
      <dgm:spPr/>
      <dgm:t>
        <a:bodyPr/>
        <a:lstStyle/>
        <a:p>
          <a:endParaRPr lang="ru-RU"/>
        </a:p>
      </dgm:t>
    </dgm:pt>
    <dgm:pt modelId="{F5F12BED-2405-4927-9B50-5C24515D6674}" type="sibTrans" cxnId="{6356C32E-2342-4C16-B30D-C17657694607}">
      <dgm:prSet/>
      <dgm:spPr/>
      <dgm:t>
        <a:bodyPr/>
        <a:lstStyle/>
        <a:p>
          <a:endParaRPr lang="ru-RU"/>
        </a:p>
      </dgm:t>
    </dgm:pt>
    <dgm:pt modelId="{AC35C1E0-A898-4F76-8FFB-5FDF90CDF959}">
      <dgm:prSet phldrT="[Текст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Индивидуальные средства защиты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2DEDD22-FA49-41CE-B9D0-D14FEBE2A882}" type="parTrans" cxnId="{DD022F52-D20B-4318-833E-FDBFAE0F6538}">
      <dgm:prSet/>
      <dgm:spPr/>
      <dgm:t>
        <a:bodyPr/>
        <a:lstStyle/>
        <a:p>
          <a:endParaRPr lang="ru-RU"/>
        </a:p>
      </dgm:t>
    </dgm:pt>
    <dgm:pt modelId="{B9A95DD6-9D76-4070-A632-A2EBD8A89881}" type="sibTrans" cxnId="{DD022F52-D20B-4318-833E-FDBFAE0F6538}">
      <dgm:prSet/>
      <dgm:spPr/>
      <dgm:t>
        <a:bodyPr/>
        <a:lstStyle/>
        <a:p>
          <a:endParaRPr lang="ru-RU"/>
        </a:p>
      </dgm:t>
    </dgm:pt>
    <dgm:pt modelId="{814F541A-DFF7-4543-BE5E-718AE3D81718}">
      <dgm:prSet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ru-RU" b="0" i="0" u="none" dirty="0" smtClean="0">
              <a:latin typeface="Times New Roman" pitchFamily="18" charset="0"/>
              <a:cs typeface="Times New Roman" pitchFamily="18" charset="0"/>
            </a:rPr>
            <a:t>Применение одноразовых медицинских изделий и предметов ухода</a:t>
          </a:r>
          <a:endParaRPr lang="ru-RU" b="0" i="0" u="none" dirty="0">
            <a:latin typeface="Times New Roman" pitchFamily="18" charset="0"/>
            <a:cs typeface="Times New Roman" pitchFamily="18" charset="0"/>
          </a:endParaRPr>
        </a:p>
      </dgm:t>
    </dgm:pt>
    <dgm:pt modelId="{1FC2C071-25A5-4096-9362-70BCE2253253}" type="parTrans" cxnId="{1CCE5354-D0AC-47C7-A3BB-48338B913C3D}">
      <dgm:prSet/>
      <dgm:spPr/>
      <dgm:t>
        <a:bodyPr/>
        <a:lstStyle/>
        <a:p>
          <a:endParaRPr lang="ru-RU"/>
        </a:p>
      </dgm:t>
    </dgm:pt>
    <dgm:pt modelId="{D6E64F0E-DF43-4E77-A968-F0622FC6F78A}" type="sibTrans" cxnId="{1CCE5354-D0AC-47C7-A3BB-48338B913C3D}">
      <dgm:prSet/>
      <dgm:spPr/>
      <dgm:t>
        <a:bodyPr/>
        <a:lstStyle/>
        <a:p>
          <a:endParaRPr lang="ru-RU"/>
        </a:p>
      </dgm:t>
    </dgm:pt>
    <dgm:pt modelId="{15976BE9-3749-4240-A258-761851F181E0}">
      <dgm:prSet phldrT="[Текст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Знания персонала по ликвидации последствий аварийной ситуации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8D2F7BD-EA15-4BAC-AEBF-06DB6D5536EC}" type="parTrans" cxnId="{D1B84BE0-E35A-44F3-A1BB-9E1293E1BC90}">
      <dgm:prSet/>
      <dgm:spPr/>
      <dgm:t>
        <a:bodyPr/>
        <a:lstStyle/>
        <a:p>
          <a:endParaRPr lang="ru-RU"/>
        </a:p>
      </dgm:t>
    </dgm:pt>
    <dgm:pt modelId="{88E93843-4A86-4C8C-A63C-B5BC1477B456}" type="sibTrans" cxnId="{D1B84BE0-E35A-44F3-A1BB-9E1293E1BC90}">
      <dgm:prSet/>
      <dgm:spPr/>
      <dgm:t>
        <a:bodyPr/>
        <a:lstStyle/>
        <a:p>
          <a:endParaRPr lang="ru-RU"/>
        </a:p>
      </dgm:t>
    </dgm:pt>
    <dgm:pt modelId="{58DA28F6-4D9C-44BA-B0CF-109E500814C8}" type="pres">
      <dgm:prSet presAssocID="{2CF394BC-F71D-42B1-B084-BA20D3AAFD1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5D9B82-4DAB-48AD-BDC9-BB27B5958A6C}" type="pres">
      <dgm:prSet presAssocID="{814F541A-DFF7-4543-BE5E-718AE3D81718}" presName="comp" presStyleCnt="0"/>
      <dgm:spPr/>
    </dgm:pt>
    <dgm:pt modelId="{07DEBDF5-DC1B-4E5A-A007-2AF67C76B074}" type="pres">
      <dgm:prSet presAssocID="{814F541A-DFF7-4543-BE5E-718AE3D81718}" presName="box" presStyleLbl="node1" presStyleIdx="0" presStyleCnt="4" custLinFactNeighborX="1359"/>
      <dgm:spPr/>
      <dgm:t>
        <a:bodyPr/>
        <a:lstStyle/>
        <a:p>
          <a:endParaRPr lang="ru-RU"/>
        </a:p>
      </dgm:t>
    </dgm:pt>
    <dgm:pt modelId="{F1998518-04C4-47F3-B16C-FEB7CB1A9BB6}" type="pres">
      <dgm:prSet presAssocID="{814F541A-DFF7-4543-BE5E-718AE3D81718}" presName="img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523654F-0907-4B7C-AD53-4DE04F749AEC}" type="pres">
      <dgm:prSet presAssocID="{814F541A-DFF7-4543-BE5E-718AE3D81718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36B88C-546F-4448-8634-05797AB340D5}" type="pres">
      <dgm:prSet presAssocID="{D6E64F0E-DF43-4E77-A968-F0622FC6F78A}" presName="spacer" presStyleCnt="0"/>
      <dgm:spPr/>
    </dgm:pt>
    <dgm:pt modelId="{C29BE53C-654D-4665-85CA-E9A8604956D1}" type="pres">
      <dgm:prSet presAssocID="{295F6337-342F-429B-954A-BBBAEA78E1AC}" presName="comp" presStyleCnt="0"/>
      <dgm:spPr/>
    </dgm:pt>
    <dgm:pt modelId="{299F7F73-5AE1-49F4-A302-8609C6713205}" type="pres">
      <dgm:prSet presAssocID="{295F6337-342F-429B-954A-BBBAEA78E1AC}" presName="box" presStyleLbl="node1" presStyleIdx="1" presStyleCnt="4" custLinFactNeighborY="1316"/>
      <dgm:spPr/>
      <dgm:t>
        <a:bodyPr/>
        <a:lstStyle/>
        <a:p>
          <a:endParaRPr lang="ru-RU"/>
        </a:p>
      </dgm:t>
    </dgm:pt>
    <dgm:pt modelId="{5C563CC3-F1E5-47A1-B0CA-77C52B86C8A7}" type="pres">
      <dgm:prSet presAssocID="{295F6337-342F-429B-954A-BBBAEA78E1AC}" presName="img" presStyleLbl="fgImgPlace1" presStyleIdx="1" presStyleCnt="4" custScaleX="83858" custScaleY="85049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1DE44F4-9E97-465F-81C3-E1B30BDCF94E}" type="pres">
      <dgm:prSet presAssocID="{295F6337-342F-429B-954A-BBBAEA78E1AC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C31077-0F1B-4A39-8F04-8298D19CB927}" type="pres">
      <dgm:prSet presAssocID="{F5F12BED-2405-4927-9B50-5C24515D6674}" presName="spacer" presStyleCnt="0"/>
      <dgm:spPr/>
    </dgm:pt>
    <dgm:pt modelId="{9C8CCB31-2B42-49BF-8010-D332CBDDF8A8}" type="pres">
      <dgm:prSet presAssocID="{AC35C1E0-A898-4F76-8FFB-5FDF90CDF959}" presName="comp" presStyleCnt="0"/>
      <dgm:spPr/>
    </dgm:pt>
    <dgm:pt modelId="{01B3F8DC-7805-44C6-B72A-1790C1D1F7F0}" type="pres">
      <dgm:prSet presAssocID="{AC35C1E0-A898-4F76-8FFB-5FDF90CDF959}" presName="box" presStyleLbl="node1" presStyleIdx="2" presStyleCnt="4"/>
      <dgm:spPr/>
      <dgm:t>
        <a:bodyPr/>
        <a:lstStyle/>
        <a:p>
          <a:endParaRPr lang="ru-RU"/>
        </a:p>
      </dgm:t>
    </dgm:pt>
    <dgm:pt modelId="{C9380B68-9CD7-484F-B5AD-1568A00830E0}" type="pres">
      <dgm:prSet presAssocID="{AC35C1E0-A898-4F76-8FFB-5FDF90CDF959}" presName="img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B3CDF358-E2E7-4E59-8260-ECF1552E46B0}" type="pres">
      <dgm:prSet presAssocID="{AC35C1E0-A898-4F76-8FFB-5FDF90CDF959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807A20-B095-4843-A788-9EB3ABBEEF1C}" type="pres">
      <dgm:prSet presAssocID="{B9A95DD6-9D76-4070-A632-A2EBD8A89881}" presName="spacer" presStyleCnt="0"/>
      <dgm:spPr/>
    </dgm:pt>
    <dgm:pt modelId="{E5FF59D4-5603-42C2-B510-720DF50599E0}" type="pres">
      <dgm:prSet presAssocID="{15976BE9-3749-4240-A258-761851F181E0}" presName="comp" presStyleCnt="0"/>
      <dgm:spPr/>
    </dgm:pt>
    <dgm:pt modelId="{64B53848-07E1-4D62-9CC4-F524E419F958}" type="pres">
      <dgm:prSet presAssocID="{15976BE9-3749-4240-A258-761851F181E0}" presName="box" presStyleLbl="node1" presStyleIdx="3" presStyleCnt="4"/>
      <dgm:spPr/>
      <dgm:t>
        <a:bodyPr/>
        <a:lstStyle/>
        <a:p>
          <a:endParaRPr lang="ru-RU"/>
        </a:p>
      </dgm:t>
    </dgm:pt>
    <dgm:pt modelId="{2A47DF5D-1398-416B-97FF-D541D871B945}" type="pres">
      <dgm:prSet presAssocID="{15976BE9-3749-4240-A258-761851F181E0}" presName="img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172CF459-BC1C-454E-956C-CE7F2D479324}" type="pres">
      <dgm:prSet presAssocID="{15976BE9-3749-4240-A258-761851F181E0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7CF2EE-9A53-4082-877E-618419900B6F}" type="presOf" srcId="{295F6337-342F-429B-954A-BBBAEA78E1AC}" destId="{299F7F73-5AE1-49F4-A302-8609C6713205}" srcOrd="0" destOrd="0" presId="urn:microsoft.com/office/officeart/2005/8/layout/vList4#1"/>
    <dgm:cxn modelId="{ACA8D7F6-190B-4AA5-90EA-F5E6D5951772}" type="presOf" srcId="{AC35C1E0-A898-4F76-8FFB-5FDF90CDF959}" destId="{B3CDF358-E2E7-4E59-8260-ECF1552E46B0}" srcOrd="1" destOrd="0" presId="urn:microsoft.com/office/officeart/2005/8/layout/vList4#1"/>
    <dgm:cxn modelId="{1CCE5354-D0AC-47C7-A3BB-48338B913C3D}" srcId="{2CF394BC-F71D-42B1-B084-BA20D3AAFD1B}" destId="{814F541A-DFF7-4543-BE5E-718AE3D81718}" srcOrd="0" destOrd="0" parTransId="{1FC2C071-25A5-4096-9362-70BCE2253253}" sibTransId="{D6E64F0E-DF43-4E77-A968-F0622FC6F78A}"/>
    <dgm:cxn modelId="{518B551C-8DAC-4DA2-BD4C-E549BDB7D4A3}" type="presOf" srcId="{295F6337-342F-429B-954A-BBBAEA78E1AC}" destId="{11DE44F4-9E97-465F-81C3-E1B30BDCF94E}" srcOrd="1" destOrd="0" presId="urn:microsoft.com/office/officeart/2005/8/layout/vList4#1"/>
    <dgm:cxn modelId="{722025CC-49D7-437C-B811-E64444BC8CCE}" type="presOf" srcId="{814F541A-DFF7-4543-BE5E-718AE3D81718}" destId="{7523654F-0907-4B7C-AD53-4DE04F749AEC}" srcOrd="1" destOrd="0" presId="urn:microsoft.com/office/officeart/2005/8/layout/vList4#1"/>
    <dgm:cxn modelId="{6356C32E-2342-4C16-B30D-C17657694607}" srcId="{2CF394BC-F71D-42B1-B084-BA20D3AAFD1B}" destId="{295F6337-342F-429B-954A-BBBAEA78E1AC}" srcOrd="1" destOrd="0" parTransId="{1773F631-18EA-47F7-9FF9-263DFB976FD2}" sibTransId="{F5F12BED-2405-4927-9B50-5C24515D6674}"/>
    <dgm:cxn modelId="{247D73A8-D941-4627-8099-6850F1929D52}" type="presOf" srcId="{814F541A-DFF7-4543-BE5E-718AE3D81718}" destId="{07DEBDF5-DC1B-4E5A-A007-2AF67C76B074}" srcOrd="0" destOrd="0" presId="urn:microsoft.com/office/officeart/2005/8/layout/vList4#1"/>
    <dgm:cxn modelId="{ADFEC024-D356-4FC5-BB35-34BD340BD916}" type="presOf" srcId="{15976BE9-3749-4240-A258-761851F181E0}" destId="{64B53848-07E1-4D62-9CC4-F524E419F958}" srcOrd="0" destOrd="0" presId="urn:microsoft.com/office/officeart/2005/8/layout/vList4#1"/>
    <dgm:cxn modelId="{54BF32C5-D49A-440F-AE6A-0051EE5246E4}" type="presOf" srcId="{15976BE9-3749-4240-A258-761851F181E0}" destId="{172CF459-BC1C-454E-956C-CE7F2D479324}" srcOrd="1" destOrd="0" presId="urn:microsoft.com/office/officeart/2005/8/layout/vList4#1"/>
    <dgm:cxn modelId="{DA00B9C8-A615-4B2B-9DE7-7689B1E4DD41}" type="presOf" srcId="{2CF394BC-F71D-42B1-B084-BA20D3AAFD1B}" destId="{58DA28F6-4D9C-44BA-B0CF-109E500814C8}" srcOrd="0" destOrd="0" presId="urn:microsoft.com/office/officeart/2005/8/layout/vList4#1"/>
    <dgm:cxn modelId="{DD022F52-D20B-4318-833E-FDBFAE0F6538}" srcId="{2CF394BC-F71D-42B1-B084-BA20D3AAFD1B}" destId="{AC35C1E0-A898-4F76-8FFB-5FDF90CDF959}" srcOrd="2" destOrd="0" parTransId="{92DEDD22-FA49-41CE-B9D0-D14FEBE2A882}" sibTransId="{B9A95DD6-9D76-4070-A632-A2EBD8A89881}"/>
    <dgm:cxn modelId="{FBF75720-0097-4172-B461-48FF9376551A}" type="presOf" srcId="{AC35C1E0-A898-4F76-8FFB-5FDF90CDF959}" destId="{01B3F8DC-7805-44C6-B72A-1790C1D1F7F0}" srcOrd="0" destOrd="0" presId="urn:microsoft.com/office/officeart/2005/8/layout/vList4#1"/>
    <dgm:cxn modelId="{D1B84BE0-E35A-44F3-A1BB-9E1293E1BC90}" srcId="{2CF394BC-F71D-42B1-B084-BA20D3AAFD1B}" destId="{15976BE9-3749-4240-A258-761851F181E0}" srcOrd="3" destOrd="0" parTransId="{E8D2F7BD-EA15-4BAC-AEBF-06DB6D5536EC}" sibTransId="{88E93843-4A86-4C8C-A63C-B5BC1477B456}"/>
    <dgm:cxn modelId="{84E52FF0-0902-4A4B-8D89-A68C8652EBEE}" type="presParOf" srcId="{58DA28F6-4D9C-44BA-B0CF-109E500814C8}" destId="{E85D9B82-4DAB-48AD-BDC9-BB27B5958A6C}" srcOrd="0" destOrd="0" presId="urn:microsoft.com/office/officeart/2005/8/layout/vList4#1"/>
    <dgm:cxn modelId="{7A34B306-9EEF-4D50-8715-E6F21CB61646}" type="presParOf" srcId="{E85D9B82-4DAB-48AD-BDC9-BB27B5958A6C}" destId="{07DEBDF5-DC1B-4E5A-A007-2AF67C76B074}" srcOrd="0" destOrd="0" presId="urn:microsoft.com/office/officeart/2005/8/layout/vList4#1"/>
    <dgm:cxn modelId="{E7C35EB6-B16A-43FF-8469-BCB90E9F05E1}" type="presParOf" srcId="{E85D9B82-4DAB-48AD-BDC9-BB27B5958A6C}" destId="{F1998518-04C4-47F3-B16C-FEB7CB1A9BB6}" srcOrd="1" destOrd="0" presId="urn:microsoft.com/office/officeart/2005/8/layout/vList4#1"/>
    <dgm:cxn modelId="{BE9EE724-84FD-4931-8118-0A7AE6671CC1}" type="presParOf" srcId="{E85D9B82-4DAB-48AD-BDC9-BB27B5958A6C}" destId="{7523654F-0907-4B7C-AD53-4DE04F749AEC}" srcOrd="2" destOrd="0" presId="urn:microsoft.com/office/officeart/2005/8/layout/vList4#1"/>
    <dgm:cxn modelId="{4A3C7C54-7A1C-49A2-8E28-BD68507764ED}" type="presParOf" srcId="{58DA28F6-4D9C-44BA-B0CF-109E500814C8}" destId="{5F36B88C-546F-4448-8634-05797AB340D5}" srcOrd="1" destOrd="0" presId="urn:microsoft.com/office/officeart/2005/8/layout/vList4#1"/>
    <dgm:cxn modelId="{81FCDA6A-B0A4-401A-9DD2-2F0520195482}" type="presParOf" srcId="{58DA28F6-4D9C-44BA-B0CF-109E500814C8}" destId="{C29BE53C-654D-4665-85CA-E9A8604956D1}" srcOrd="2" destOrd="0" presId="urn:microsoft.com/office/officeart/2005/8/layout/vList4#1"/>
    <dgm:cxn modelId="{0D8B00BC-A686-499E-88B6-22854FB017AF}" type="presParOf" srcId="{C29BE53C-654D-4665-85CA-E9A8604956D1}" destId="{299F7F73-5AE1-49F4-A302-8609C6713205}" srcOrd="0" destOrd="0" presId="urn:microsoft.com/office/officeart/2005/8/layout/vList4#1"/>
    <dgm:cxn modelId="{3B279CCD-5571-4713-AFF8-FA85A1223B63}" type="presParOf" srcId="{C29BE53C-654D-4665-85CA-E9A8604956D1}" destId="{5C563CC3-F1E5-47A1-B0CA-77C52B86C8A7}" srcOrd="1" destOrd="0" presId="urn:microsoft.com/office/officeart/2005/8/layout/vList4#1"/>
    <dgm:cxn modelId="{53A9E7D1-5E33-4295-A1B1-2E9F6967CF55}" type="presParOf" srcId="{C29BE53C-654D-4665-85CA-E9A8604956D1}" destId="{11DE44F4-9E97-465F-81C3-E1B30BDCF94E}" srcOrd="2" destOrd="0" presId="urn:microsoft.com/office/officeart/2005/8/layout/vList4#1"/>
    <dgm:cxn modelId="{3AAD6DF7-EC65-4688-BA3F-6858C35A4CA4}" type="presParOf" srcId="{58DA28F6-4D9C-44BA-B0CF-109E500814C8}" destId="{98C31077-0F1B-4A39-8F04-8298D19CB927}" srcOrd="3" destOrd="0" presId="urn:microsoft.com/office/officeart/2005/8/layout/vList4#1"/>
    <dgm:cxn modelId="{7AE24833-5435-47FC-89CC-B786AA9A61D8}" type="presParOf" srcId="{58DA28F6-4D9C-44BA-B0CF-109E500814C8}" destId="{9C8CCB31-2B42-49BF-8010-D332CBDDF8A8}" srcOrd="4" destOrd="0" presId="urn:microsoft.com/office/officeart/2005/8/layout/vList4#1"/>
    <dgm:cxn modelId="{7F251F85-CEE7-420B-B589-4616F529E7C4}" type="presParOf" srcId="{9C8CCB31-2B42-49BF-8010-D332CBDDF8A8}" destId="{01B3F8DC-7805-44C6-B72A-1790C1D1F7F0}" srcOrd="0" destOrd="0" presId="urn:microsoft.com/office/officeart/2005/8/layout/vList4#1"/>
    <dgm:cxn modelId="{EC6930F5-6221-40B8-BDF8-004493CABF67}" type="presParOf" srcId="{9C8CCB31-2B42-49BF-8010-D332CBDDF8A8}" destId="{C9380B68-9CD7-484F-B5AD-1568A00830E0}" srcOrd="1" destOrd="0" presId="urn:microsoft.com/office/officeart/2005/8/layout/vList4#1"/>
    <dgm:cxn modelId="{9E970588-DE20-4378-A754-B9F189F08202}" type="presParOf" srcId="{9C8CCB31-2B42-49BF-8010-D332CBDDF8A8}" destId="{B3CDF358-E2E7-4E59-8260-ECF1552E46B0}" srcOrd="2" destOrd="0" presId="urn:microsoft.com/office/officeart/2005/8/layout/vList4#1"/>
    <dgm:cxn modelId="{12298BA8-34A7-4E9E-BAA8-7B9391B8EEBF}" type="presParOf" srcId="{58DA28F6-4D9C-44BA-B0CF-109E500814C8}" destId="{97807A20-B095-4843-A788-9EB3ABBEEF1C}" srcOrd="5" destOrd="0" presId="urn:microsoft.com/office/officeart/2005/8/layout/vList4#1"/>
    <dgm:cxn modelId="{1AAC67AE-AEDB-44D8-B7DC-1EAC59DFB812}" type="presParOf" srcId="{58DA28F6-4D9C-44BA-B0CF-109E500814C8}" destId="{E5FF59D4-5603-42C2-B510-720DF50599E0}" srcOrd="6" destOrd="0" presId="urn:microsoft.com/office/officeart/2005/8/layout/vList4#1"/>
    <dgm:cxn modelId="{2309473C-2FDB-4946-989F-4FAC0E678A5A}" type="presParOf" srcId="{E5FF59D4-5603-42C2-B510-720DF50599E0}" destId="{64B53848-07E1-4D62-9CC4-F524E419F958}" srcOrd="0" destOrd="0" presId="urn:microsoft.com/office/officeart/2005/8/layout/vList4#1"/>
    <dgm:cxn modelId="{BBD41713-A5D1-4783-AFAE-471FF6400857}" type="presParOf" srcId="{E5FF59D4-5603-42C2-B510-720DF50599E0}" destId="{2A47DF5D-1398-416B-97FF-D541D871B945}" srcOrd="1" destOrd="0" presId="urn:microsoft.com/office/officeart/2005/8/layout/vList4#1"/>
    <dgm:cxn modelId="{A638A3BE-39D7-44CD-B18B-91AB35198985}" type="presParOf" srcId="{E5FF59D4-5603-42C2-B510-720DF50599E0}" destId="{172CF459-BC1C-454E-956C-CE7F2D479324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6E32-7637-426A-B9B9-BB88548B866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61C-5A2F-4082-8E63-32B64107A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6E32-7637-426A-B9B9-BB88548B866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61C-5A2F-4082-8E63-32B64107A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6E32-7637-426A-B9B9-BB88548B866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61C-5A2F-4082-8E63-32B64107A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6E32-7637-426A-B9B9-BB88548B866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61C-5A2F-4082-8E63-32B64107A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6E32-7637-426A-B9B9-BB88548B866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61C-5A2F-4082-8E63-32B64107A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6E32-7637-426A-B9B9-BB88548B866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61C-5A2F-4082-8E63-32B64107A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6E32-7637-426A-B9B9-BB88548B866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61C-5A2F-4082-8E63-32B64107A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6E32-7637-426A-B9B9-BB88548B866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61C-5A2F-4082-8E63-32B64107A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6E32-7637-426A-B9B9-BB88548B866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61C-5A2F-4082-8E63-32B64107A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6E32-7637-426A-B9B9-BB88548B866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61C-5A2F-4082-8E63-32B64107A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6E32-7637-426A-B9B9-BB88548B866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61C-5A2F-4082-8E63-32B64107A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B6E32-7637-426A-B9B9-BB88548B866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C261C-5A2F-4082-8E63-32B64107A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.png"/><Relationship Id="rId7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.png"/><Relationship Id="rId7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image" Target="../media/image28.jpe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38.jpeg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gif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10" Type="http://schemas.openxmlformats.org/officeDocument/2006/relationships/image" Target="../media/image7.jpeg"/><Relationship Id="rId4" Type="http://schemas.openxmlformats.org/officeDocument/2006/relationships/image" Target="../media/image2.pn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72" y="620688"/>
            <a:ext cx="9163872" cy="623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20688"/>
            <a:ext cx="9144000" cy="209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67544" y="1484784"/>
            <a:ext cx="8208912" cy="3046988"/>
          </a:xfrm>
          <a:prstGeom prst="rect">
            <a:avLst/>
          </a:prstGeom>
        </p:spPr>
        <p:txBody>
          <a:bodyPr wrap="square">
            <a:spAutoFit/>
            <a:scene3d>
              <a:camera prst="obliqueTopRigh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Times New Roman" panose="02020603050405020304" pitchFamily="18" charset="0"/>
              </a:rPr>
              <a:t>Роль акушерки при оказании помощи</a:t>
            </a:r>
          </a:p>
          <a:p>
            <a:pPr algn="ctr"/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Times New Roman" panose="02020603050405020304" pitchFamily="18" charset="0"/>
              </a:rPr>
              <a:t> ВИЧ – инфицированным пациенткам</a:t>
            </a:r>
            <a:endParaRPr lang="ru-RU" sz="4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4874384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err="1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Айтжанова</a:t>
            </a:r>
            <a:r>
              <a:rPr lang="ru-RU" sz="240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А.Д.,</a:t>
            </a:r>
            <a:endParaRPr lang="ru-RU" sz="2400" dirty="0">
              <a:solidFill>
                <a:srgbClr val="002060"/>
              </a:solidFill>
              <a:latin typeface="Cambria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старшая 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акушерка  акушерского </a:t>
            </a:r>
            <a:endParaRPr lang="ru-RU" sz="2400" dirty="0">
              <a:solidFill>
                <a:srgbClr val="002060"/>
              </a:solidFill>
              <a:latin typeface="Cambria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обсервационного  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отделения перинатального центра БУЗОО «ОКБ» 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6 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мая 2015 год</a:t>
            </a:r>
          </a:p>
        </p:txBody>
      </p:sp>
      <p:pic>
        <p:nvPicPr>
          <p:cNvPr id="11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720080" cy="1287000"/>
          </a:xfrm>
          <a:prstGeom prst="ellipse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63872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71400"/>
            <a:ext cx="9144000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1187624" y="188640"/>
            <a:ext cx="7776864" cy="13681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214282" y="1000108"/>
            <a:ext cx="8686800" cy="316835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0" y="0"/>
            <a:ext cx="9144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Cambria" pitchFamily="18" charset="0"/>
              </a:rPr>
              <a:t>Приоритетная задача акушерки -профилактика трансмиссии ВИЧ от матери новорожденному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7" name="Rectangle 2"/>
          <p:cNvSpPr>
            <a:spLocks noChangeArrowheads="1"/>
          </p:cNvSpPr>
          <p:nvPr/>
        </p:nvSpPr>
        <p:spPr bwMode="gray">
          <a:xfrm>
            <a:off x="899592" y="2132856"/>
            <a:ext cx="3096344" cy="172819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scene3d>
            <a:camera prst="legacyPerspectiv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8" name="Text Box 41"/>
          <p:cNvSpPr txBox="1">
            <a:spLocks noChangeArrowheads="1"/>
          </p:cNvSpPr>
          <p:nvPr/>
        </p:nvSpPr>
        <p:spPr bwMode="gray">
          <a:xfrm>
            <a:off x="1187624" y="2204864"/>
            <a:ext cx="2664296" cy="11726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130000"/>
              </a:lnSpc>
            </a:pPr>
            <a:r>
              <a:rPr lang="ru-RU" dirty="0" smtClean="0">
                <a:solidFill>
                  <a:schemeClr val="bg1"/>
                </a:solidFill>
              </a:rPr>
              <a:t>без проведения профилактики  передача ВИЧ-инфекции  - 20–40%, </a:t>
            </a:r>
          </a:p>
        </p:txBody>
      </p:sp>
      <p:sp>
        <p:nvSpPr>
          <p:cNvPr id="51" name="Freeform 5"/>
          <p:cNvSpPr>
            <a:spLocks/>
          </p:cNvSpPr>
          <p:nvPr/>
        </p:nvSpPr>
        <p:spPr bwMode="invGray">
          <a:xfrm flipH="1">
            <a:off x="2555776" y="1052736"/>
            <a:ext cx="1900238" cy="107423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2" y="202"/>
              </a:cxn>
              <a:cxn ang="0">
                <a:pos x="577" y="202"/>
              </a:cxn>
              <a:cxn ang="0">
                <a:pos x="637" y="249"/>
              </a:cxn>
              <a:cxn ang="0">
                <a:pos x="639" y="402"/>
              </a:cxn>
              <a:cxn ang="0">
                <a:pos x="598" y="400"/>
              </a:cxn>
              <a:cxn ang="0">
                <a:pos x="669" y="532"/>
              </a:cxn>
              <a:cxn ang="0">
                <a:pos x="735" y="402"/>
              </a:cxn>
              <a:cxn ang="0">
                <a:pos x="696" y="402"/>
              </a:cxn>
              <a:cxn ang="0">
                <a:pos x="694" y="226"/>
              </a:cxn>
              <a:cxn ang="0">
                <a:pos x="616" y="150"/>
              </a:cxn>
              <a:cxn ang="0">
                <a:pos x="335" y="149"/>
              </a:cxn>
              <a:cxn ang="0">
                <a:pos x="69" y="0"/>
              </a:cxn>
              <a:cxn ang="0">
                <a:pos x="0" y="0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2"/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" name="Freeform 3"/>
          <p:cNvSpPr>
            <a:spLocks/>
          </p:cNvSpPr>
          <p:nvPr/>
        </p:nvSpPr>
        <p:spPr bwMode="invGray">
          <a:xfrm>
            <a:off x="4427984" y="1052736"/>
            <a:ext cx="1900238" cy="107423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2" y="202"/>
              </a:cxn>
              <a:cxn ang="0">
                <a:pos x="577" y="202"/>
              </a:cxn>
              <a:cxn ang="0">
                <a:pos x="637" y="249"/>
              </a:cxn>
              <a:cxn ang="0">
                <a:pos x="639" y="402"/>
              </a:cxn>
              <a:cxn ang="0">
                <a:pos x="598" y="400"/>
              </a:cxn>
              <a:cxn ang="0">
                <a:pos x="669" y="532"/>
              </a:cxn>
              <a:cxn ang="0">
                <a:pos x="735" y="402"/>
              </a:cxn>
              <a:cxn ang="0">
                <a:pos x="696" y="402"/>
              </a:cxn>
              <a:cxn ang="0">
                <a:pos x="694" y="226"/>
              </a:cxn>
              <a:cxn ang="0">
                <a:pos x="616" y="150"/>
              </a:cxn>
              <a:cxn ang="0">
                <a:pos x="335" y="149"/>
              </a:cxn>
              <a:cxn ang="0">
                <a:pos x="69" y="0"/>
              </a:cxn>
              <a:cxn ang="0">
                <a:pos x="0" y="0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2"/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" name="TextBox 53"/>
          <p:cNvSpPr txBox="1"/>
          <p:nvPr/>
        </p:nvSpPr>
        <p:spPr>
          <a:xfrm>
            <a:off x="3707904" y="4149081"/>
            <a:ext cx="543609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Изменение психологического отношения к статусу ВИЧ – инфицированных пациенток</a:t>
            </a:r>
          </a:p>
          <a:p>
            <a:endParaRPr lang="ru-RU" sz="1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Постоянное повышение профессионального уровня по вопросам бережного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родоразрешения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1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Отработка технологий акушерских пособий и вмешательств для исключения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травматизации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и профессионального заражения </a:t>
            </a:r>
          </a:p>
          <a:p>
            <a:endParaRPr lang="ru-RU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gray">
          <a:xfrm>
            <a:off x="4860032" y="2132856"/>
            <a:ext cx="3312368" cy="165618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scene3d>
            <a:camera prst="legacyPerspectiv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8" name="Text Box 41"/>
          <p:cNvSpPr txBox="1">
            <a:spLocks noChangeArrowheads="1"/>
          </p:cNvSpPr>
          <p:nvPr/>
        </p:nvSpPr>
        <p:spPr bwMode="gray">
          <a:xfrm>
            <a:off x="4932040" y="2132856"/>
            <a:ext cx="3096344" cy="18928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130000"/>
              </a:lnSpc>
            </a:pPr>
            <a:r>
              <a:rPr lang="ru-RU" dirty="0" smtClean="0">
                <a:solidFill>
                  <a:schemeClr val="bg1"/>
                </a:solidFill>
              </a:rPr>
              <a:t>применение специальных профилактических мероприятий снижает передачу инфекции до 1–2%. </a:t>
            </a:r>
          </a:p>
          <a:p>
            <a:pPr algn="ctr" eaLnBrk="0" hangingPunct="0">
              <a:lnSpc>
                <a:spcPct val="130000"/>
              </a:lnSpc>
            </a:pPr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35" name="Выноска со стрелками влево/вправо 34"/>
          <p:cNvSpPr/>
          <p:nvPr/>
        </p:nvSpPr>
        <p:spPr>
          <a:xfrm>
            <a:off x="3995936" y="2924944"/>
            <a:ext cx="864096" cy="288032"/>
          </a:xfrm>
          <a:prstGeom prst="leftRightArrowCallout">
            <a:avLst>
              <a:gd name="adj1" fmla="val 25000"/>
              <a:gd name="adj2" fmla="val 8508"/>
              <a:gd name="adj3" fmla="val 0"/>
              <a:gd name="adj4" fmla="val 481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674" name="Picture 2" descr="&amp;Rcy;&amp;iecy;&amp;bcy;&amp;iecy;&amp;ncy;&amp;ocy;&amp;kcy;, &amp;mcy;&amp;acy;&amp;tcy;&amp;softcy;, &amp;scy;&amp;chcy;&amp;acy;&amp;scy;&amp;tcy;&amp;softcy;&amp;iecy;, &amp;ncy;&amp;acy;&amp;scy;&amp;tcy;&amp;rcy;&amp;ocy;&amp;iecy;&amp;ncy;&amp;icy;&amp;iecy;, &amp;lcy;&amp;yucy;&amp;bcy;&amp;ocy;&amp;vcy;&amp;softcy;, &amp;ecy;&amp;mcy;&amp;ocy;&amp;tscy;&amp;icy;&amp;icy;, &amp;chcy;&amp;bcy; &amp;ocy;&amp;bcy;&amp;ocy;&amp;icy;,…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21088"/>
            <a:ext cx="3707904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6753"/>
            <a:ext cx="9163872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V="1">
            <a:off x="0" y="6741368"/>
            <a:ext cx="9144000" cy="116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1187624" y="188640"/>
            <a:ext cx="7776864" cy="13681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>
          <a:xfrm>
            <a:off x="0" y="0"/>
            <a:ext cx="9144000" cy="10081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Times New Roman" panose="02020603050405020304" pitchFamily="18" charset="0"/>
              </a:rPr>
              <a:t>Взаимодействие при оказании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Times New Roman" panose="02020603050405020304" pitchFamily="18" charset="0"/>
              </a:rPr>
              <a:t> медицинских услуг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3923928" y="3861048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 cstate="email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132856"/>
            <a:ext cx="3348157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14" name="TextBox 13"/>
          <p:cNvSpPr txBox="1"/>
          <p:nvPr/>
        </p:nvSpPr>
        <p:spPr>
          <a:xfrm>
            <a:off x="214282" y="1857364"/>
            <a:ext cx="35004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Бюджетное учреждение здравоохранения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Омской области «Областная клиническая больница» 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2066" y="5143512"/>
            <a:ext cx="39290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Бюджетное учреждение здравоохранения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Омской области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«Центр по профилактике и борьбе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с ВИЧ/СПИД»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285720" y="3357562"/>
            <a:ext cx="3500462" cy="285752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E:\AV\TOGROL\БУЗОО ОКБ\почищенный.JPG"/>
          <p:cNvPicPr>
            <a:picLocks noChangeAspect="1" noChangeArrowheads="1"/>
          </p:cNvPicPr>
          <p:nvPr/>
        </p:nvPicPr>
        <p:blipFill>
          <a:blip r:embed="rId6" cstate="email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429000"/>
            <a:ext cx="3357586" cy="2714644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1187624" y="188640"/>
            <a:ext cx="7776864" cy="13681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87624" y="332656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mbria" pitchFamily="18" charset="0"/>
                <a:cs typeface="Times New Roman" panose="02020603050405020304" pitchFamily="18" charset="0"/>
              </a:rPr>
              <a:t>ОРГАНИЗАЦИЯ ТРУДА И РАБОЧИХ МЕСТ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7" name="Oval 3"/>
          <p:cNvSpPr>
            <a:spLocks noChangeArrowheads="1"/>
          </p:cNvSpPr>
          <p:nvPr/>
        </p:nvSpPr>
        <p:spPr bwMode="gray">
          <a:xfrm>
            <a:off x="2000232" y="1857364"/>
            <a:ext cx="4929222" cy="478634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8" name="Oval 4"/>
          <p:cNvSpPr>
            <a:spLocks noChangeArrowheads="1"/>
          </p:cNvSpPr>
          <p:nvPr/>
        </p:nvSpPr>
        <p:spPr bwMode="gray">
          <a:xfrm>
            <a:off x="2714612" y="2500306"/>
            <a:ext cx="3571900" cy="3578235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57752" y="4714884"/>
            <a:ext cx="1928826" cy="1928826"/>
          </a:xfrm>
          <a:prstGeom prst="ellipse">
            <a:avLst/>
          </a:prstGeom>
          <a:ln>
            <a:solidFill>
              <a:srgbClr val="1DA6C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4" name="Прямоугольник 23"/>
          <p:cNvSpPr/>
          <p:nvPr/>
        </p:nvSpPr>
        <p:spPr>
          <a:xfrm>
            <a:off x="6858016" y="5357826"/>
            <a:ext cx="2000264" cy="923330"/>
          </a:xfrm>
          <a:prstGeom prst="rect">
            <a:avLst/>
          </a:prstGeom>
          <a:ln>
            <a:solidFill>
              <a:srgbClr val="1DA6C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Средства индивидуальной защиты</a:t>
            </a:r>
            <a:endParaRPr lang="ru-RU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4282" y="5000636"/>
            <a:ext cx="2071670" cy="1200329"/>
          </a:xfrm>
          <a:prstGeom prst="rect">
            <a:avLst/>
          </a:prstGeom>
          <a:noFill/>
          <a:ln>
            <a:solidFill>
              <a:srgbClr val="1DA6C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Индивидуальные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наборы медицинских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изделий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5720" y="1500174"/>
            <a:ext cx="2304256" cy="923330"/>
          </a:xfrm>
          <a:prstGeom prst="rect">
            <a:avLst/>
          </a:prstGeom>
          <a:noFill/>
          <a:ln>
            <a:solidFill>
              <a:srgbClr val="1DA6C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Запас антиретровирусных препаратов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5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57290" y="2571744"/>
            <a:ext cx="1928825" cy="1928826"/>
          </a:xfrm>
          <a:prstGeom prst="ellipse">
            <a:avLst/>
          </a:prstGeom>
          <a:ln>
            <a:solidFill>
              <a:srgbClr val="1DA6C1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7" name="Прямоугольник 26"/>
          <p:cNvSpPr/>
          <p:nvPr/>
        </p:nvSpPr>
        <p:spPr>
          <a:xfrm>
            <a:off x="5357818" y="1285860"/>
            <a:ext cx="2071702" cy="646331"/>
          </a:xfrm>
          <a:prstGeom prst="rect">
            <a:avLst/>
          </a:prstGeom>
          <a:ln>
            <a:solidFill>
              <a:srgbClr val="1DA6C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Индивидуальный родильный зал</a:t>
            </a:r>
            <a:endParaRPr lang="ru-RU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215206" y="2357430"/>
            <a:ext cx="1681980" cy="643184"/>
          </a:xfrm>
          <a:prstGeom prst="rect">
            <a:avLst/>
          </a:prstGeom>
          <a:ln>
            <a:solidFill>
              <a:srgbClr val="1DA6C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Дневной пост акушерки</a:t>
            </a:r>
            <a:endParaRPr lang="ru-RU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08" y="4786322"/>
            <a:ext cx="1928826" cy="1928825"/>
          </a:xfrm>
          <a:prstGeom prst="ellipse">
            <a:avLst/>
          </a:prstGeom>
          <a:ln>
            <a:solidFill>
              <a:srgbClr val="1DA6C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57554" y="1142984"/>
            <a:ext cx="1928826" cy="1928826"/>
          </a:xfrm>
          <a:prstGeom prst="ellipse">
            <a:avLst/>
          </a:prstGeom>
          <a:ln>
            <a:solidFill>
              <a:srgbClr val="1DA6C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8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643570" y="2500306"/>
            <a:ext cx="1928826" cy="1928826"/>
          </a:xfrm>
          <a:prstGeom prst="ellipse">
            <a:avLst/>
          </a:prstGeom>
          <a:ln>
            <a:solidFill>
              <a:srgbClr val="1DA6C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72" y="1196752"/>
            <a:ext cx="9163872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1187624" y="188640"/>
            <a:ext cx="7776864" cy="13681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Line 25"/>
          <p:cNvSpPr>
            <a:spLocks noChangeShapeType="1"/>
          </p:cNvSpPr>
          <p:nvPr/>
        </p:nvSpPr>
        <p:spPr bwMode="black">
          <a:xfrm>
            <a:off x="4714876" y="5214950"/>
            <a:ext cx="385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gray">
          <a:xfrm>
            <a:off x="7452320" y="4653136"/>
            <a:ext cx="792088" cy="560388"/>
          </a:xfrm>
          <a:prstGeom prst="can">
            <a:avLst>
              <a:gd name="adj" fmla="val 49292"/>
            </a:avLst>
          </a:prstGeom>
          <a:gradFill rotWithShape="1">
            <a:gsLst>
              <a:gs pos="0">
                <a:srgbClr val="182326"/>
              </a:gs>
              <a:gs pos="50000">
                <a:srgbClr val="182326">
                  <a:gamma/>
                  <a:tint val="58824"/>
                  <a:invGamma/>
                </a:srgbClr>
              </a:gs>
              <a:gs pos="100000">
                <a:srgbClr val="182326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gray">
          <a:xfrm>
            <a:off x="7452320" y="2924944"/>
            <a:ext cx="792088" cy="2014413"/>
          </a:xfrm>
          <a:prstGeom prst="can">
            <a:avLst>
              <a:gd name="adj" fmla="val 22795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24314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8"/>
          <p:cNvSpPr>
            <a:spLocks noChangeArrowheads="1"/>
          </p:cNvSpPr>
          <p:nvPr/>
        </p:nvSpPr>
        <p:spPr bwMode="gray">
          <a:xfrm>
            <a:off x="6156176" y="4653136"/>
            <a:ext cx="792088" cy="560388"/>
          </a:xfrm>
          <a:prstGeom prst="can">
            <a:avLst>
              <a:gd name="adj" fmla="val 49292"/>
            </a:avLst>
          </a:prstGeom>
          <a:gradFill rotWithShape="1">
            <a:gsLst>
              <a:gs pos="0">
                <a:srgbClr val="182326"/>
              </a:gs>
              <a:gs pos="50000">
                <a:srgbClr val="182326">
                  <a:gamma/>
                  <a:tint val="58824"/>
                  <a:invGamma/>
                </a:srgbClr>
              </a:gs>
              <a:gs pos="100000">
                <a:srgbClr val="182326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gray">
          <a:xfrm>
            <a:off x="4932040" y="4653136"/>
            <a:ext cx="760859" cy="560388"/>
          </a:xfrm>
          <a:prstGeom prst="can">
            <a:avLst>
              <a:gd name="adj" fmla="val 49292"/>
            </a:avLst>
          </a:prstGeom>
          <a:gradFill rotWithShape="1">
            <a:gsLst>
              <a:gs pos="0">
                <a:srgbClr val="182326"/>
              </a:gs>
              <a:gs pos="50000">
                <a:srgbClr val="182326">
                  <a:gamma/>
                  <a:tint val="58824"/>
                  <a:invGamma/>
                </a:srgbClr>
              </a:gs>
              <a:gs pos="100000">
                <a:srgbClr val="182326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7" name="Group 46"/>
          <p:cNvGrpSpPr>
            <a:grpSpLocks/>
          </p:cNvGrpSpPr>
          <p:nvPr/>
        </p:nvGrpSpPr>
        <p:grpSpPr bwMode="auto">
          <a:xfrm>
            <a:off x="7452320" y="2357430"/>
            <a:ext cx="720080" cy="711530"/>
            <a:chOff x="997" y="1736"/>
            <a:chExt cx="416" cy="414"/>
          </a:xfrm>
        </p:grpSpPr>
        <p:sp>
          <p:nvSpPr>
            <p:cNvPr id="8" name="Oval 47"/>
            <p:cNvSpPr>
              <a:spLocks noChangeArrowheads="1"/>
            </p:cNvSpPr>
            <p:nvPr/>
          </p:nvSpPr>
          <p:spPr bwMode="gray">
            <a:xfrm>
              <a:off x="997" y="1738"/>
              <a:ext cx="416" cy="412"/>
            </a:xfrm>
            <a:prstGeom prst="ellipse">
              <a:avLst/>
            </a:prstGeom>
            <a:solidFill>
              <a:schemeClr val="folHlink">
                <a:alpha val="70000"/>
              </a:schemeClr>
            </a:solidFill>
            <a:ln w="28575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9" name="Picture 48" descr="cir_lighteffect0"/>
            <p:cNvPicPr>
              <a:picLocks noChangeAspect="1" noChangeArrowheads="1"/>
            </p:cNvPicPr>
            <p:nvPr/>
          </p:nvPicPr>
          <p:blipFill>
            <a:blip r:embed="rId5" cstate="email">
              <a:lum bright="18000" contrast="-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039" y="1736"/>
              <a:ext cx="344" cy="344"/>
            </a:xfrm>
            <a:prstGeom prst="rect">
              <a:avLst/>
            </a:prstGeom>
            <a:noFill/>
          </p:spPr>
        </p:pic>
      </p:grpSp>
      <p:sp>
        <p:nvSpPr>
          <p:cNvPr id="17" name="AutoShape 9"/>
          <p:cNvSpPr>
            <a:spLocks noChangeArrowheads="1"/>
          </p:cNvSpPr>
          <p:nvPr/>
        </p:nvSpPr>
        <p:spPr bwMode="gray">
          <a:xfrm>
            <a:off x="6156176" y="3356992"/>
            <a:ext cx="792088" cy="1584176"/>
          </a:xfrm>
          <a:prstGeom prst="can">
            <a:avLst>
              <a:gd name="adj" fmla="val 25267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24314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13"/>
          <p:cNvSpPr>
            <a:spLocks noChangeArrowheads="1"/>
          </p:cNvSpPr>
          <p:nvPr/>
        </p:nvSpPr>
        <p:spPr bwMode="gray">
          <a:xfrm>
            <a:off x="4932040" y="4077072"/>
            <a:ext cx="749747" cy="841375"/>
          </a:xfrm>
          <a:prstGeom prst="can">
            <a:avLst>
              <a:gd name="adj" fmla="val 25093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2117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9" name="Group 41"/>
          <p:cNvGrpSpPr>
            <a:grpSpLocks/>
          </p:cNvGrpSpPr>
          <p:nvPr/>
        </p:nvGrpSpPr>
        <p:grpSpPr bwMode="auto">
          <a:xfrm>
            <a:off x="6228184" y="2786058"/>
            <a:ext cx="720080" cy="714950"/>
            <a:chOff x="997" y="1736"/>
            <a:chExt cx="416" cy="414"/>
          </a:xfrm>
        </p:grpSpPr>
        <p:sp>
          <p:nvSpPr>
            <p:cNvPr id="30" name="Oval 42"/>
            <p:cNvSpPr>
              <a:spLocks noChangeArrowheads="1"/>
            </p:cNvSpPr>
            <p:nvPr/>
          </p:nvSpPr>
          <p:spPr bwMode="gray">
            <a:xfrm>
              <a:off x="997" y="1738"/>
              <a:ext cx="416" cy="412"/>
            </a:xfrm>
            <a:prstGeom prst="ellipse">
              <a:avLst/>
            </a:prstGeom>
            <a:solidFill>
              <a:schemeClr val="accent2">
                <a:alpha val="70000"/>
              </a:schemeClr>
            </a:solidFill>
            <a:ln w="28575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1" name="Picture 43" descr="cir_lighteffect0"/>
            <p:cNvPicPr>
              <a:picLocks noChangeAspect="1" noChangeArrowheads="1"/>
            </p:cNvPicPr>
            <p:nvPr/>
          </p:nvPicPr>
          <p:blipFill>
            <a:blip r:embed="rId5" cstate="email">
              <a:lum bright="18000" contrast="-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032" y="1736"/>
              <a:ext cx="344" cy="344"/>
            </a:xfrm>
            <a:prstGeom prst="rect">
              <a:avLst/>
            </a:prstGeom>
            <a:noFill/>
          </p:spPr>
        </p:pic>
      </p:grpSp>
      <p:grpSp>
        <p:nvGrpSpPr>
          <p:cNvPr id="32" name="Group 30"/>
          <p:cNvGrpSpPr>
            <a:grpSpLocks/>
          </p:cNvGrpSpPr>
          <p:nvPr/>
        </p:nvGrpSpPr>
        <p:grpSpPr bwMode="auto">
          <a:xfrm>
            <a:off x="4932040" y="3500438"/>
            <a:ext cx="732408" cy="729803"/>
            <a:chOff x="997" y="1736"/>
            <a:chExt cx="416" cy="414"/>
          </a:xfrm>
        </p:grpSpPr>
        <p:sp>
          <p:nvSpPr>
            <p:cNvPr id="33" name="Oval 31"/>
            <p:cNvSpPr>
              <a:spLocks noChangeArrowheads="1"/>
            </p:cNvSpPr>
            <p:nvPr/>
          </p:nvSpPr>
          <p:spPr bwMode="gray">
            <a:xfrm>
              <a:off x="997" y="1738"/>
              <a:ext cx="416" cy="412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28575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4" name="Picture 32" descr="cir_lighteffect0"/>
            <p:cNvPicPr>
              <a:picLocks noChangeAspect="1" noChangeArrowheads="1"/>
            </p:cNvPicPr>
            <p:nvPr/>
          </p:nvPicPr>
          <p:blipFill>
            <a:blip r:embed="rId6" cstate="email">
              <a:lum bright="18000" contrast="-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032" y="1736"/>
              <a:ext cx="344" cy="344"/>
            </a:xfrm>
            <a:prstGeom prst="rect">
              <a:avLst/>
            </a:prstGeom>
            <a:noFill/>
          </p:spPr>
        </p:pic>
      </p:grpSp>
      <p:sp>
        <p:nvSpPr>
          <p:cNvPr id="35" name="TextBox 34"/>
          <p:cNvSpPr txBox="1"/>
          <p:nvPr/>
        </p:nvSpPr>
        <p:spPr>
          <a:xfrm flipH="1">
            <a:off x="4932040" y="537321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2013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56176" y="537321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2014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308304" y="53732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кв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2015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076056" y="3573016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17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00192" y="2852936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00958" y="2428868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10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0" y="188640"/>
            <a:ext cx="8964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mbria" pitchFamily="18" charset="0"/>
              </a:rPr>
              <a:t>За период 2013 – 1 квартал 2015 года оказана медицинская помощь 58 ВИЧ - инфицированным</a:t>
            </a:r>
            <a:endParaRPr lang="ru-RU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2" name="Freeform 50"/>
          <p:cNvSpPr>
            <a:spLocks/>
          </p:cNvSpPr>
          <p:nvPr/>
        </p:nvSpPr>
        <p:spPr bwMode="gray">
          <a:xfrm rot="21230690">
            <a:off x="4921110" y="1814448"/>
            <a:ext cx="2964087" cy="1387638"/>
          </a:xfrm>
          <a:custGeom>
            <a:avLst/>
            <a:gdLst/>
            <a:ahLst/>
            <a:cxnLst>
              <a:cxn ang="0">
                <a:pos x="247" y="884"/>
              </a:cxn>
              <a:cxn ang="0">
                <a:pos x="451" y="708"/>
              </a:cxn>
              <a:cxn ang="0">
                <a:pos x="655" y="562"/>
              </a:cxn>
              <a:cxn ang="0">
                <a:pos x="856" y="439"/>
              </a:cxn>
              <a:cxn ang="0">
                <a:pos x="1053" y="342"/>
              </a:cxn>
              <a:cxn ang="0">
                <a:pos x="1242" y="264"/>
              </a:cxn>
              <a:cxn ang="0">
                <a:pos x="1419" y="204"/>
              </a:cxn>
              <a:cxn ang="0">
                <a:pos x="1586" y="160"/>
              </a:cxn>
              <a:cxn ang="0">
                <a:pos x="1737" y="131"/>
              </a:cxn>
              <a:cxn ang="0">
                <a:pos x="1871" y="112"/>
              </a:cxn>
              <a:cxn ang="0">
                <a:pos x="1988" y="103"/>
              </a:cxn>
              <a:cxn ang="0">
                <a:pos x="2082" y="99"/>
              </a:cxn>
              <a:cxn ang="0">
                <a:pos x="2152" y="99"/>
              </a:cxn>
              <a:cxn ang="0">
                <a:pos x="2195" y="102"/>
              </a:cxn>
              <a:cxn ang="0">
                <a:pos x="2210" y="102"/>
              </a:cxn>
              <a:cxn ang="0">
                <a:pos x="2706" y="330"/>
              </a:cxn>
              <a:cxn ang="0">
                <a:pos x="2336" y="358"/>
              </a:cxn>
              <a:cxn ang="0">
                <a:pos x="2326" y="354"/>
              </a:cxn>
              <a:cxn ang="0">
                <a:pos x="2293" y="345"/>
              </a:cxn>
              <a:cxn ang="0">
                <a:pos x="2241" y="330"/>
              </a:cxn>
              <a:cxn ang="0">
                <a:pos x="2168" y="317"/>
              </a:cxn>
              <a:cxn ang="0">
                <a:pos x="2075" y="306"/>
              </a:cxn>
              <a:cxn ang="0">
                <a:pos x="1966" y="298"/>
              </a:cxn>
              <a:cxn ang="0">
                <a:pos x="1838" y="298"/>
              </a:cxn>
              <a:cxn ang="0">
                <a:pos x="1692" y="309"/>
              </a:cxn>
              <a:cxn ang="0">
                <a:pos x="1533" y="330"/>
              </a:cxn>
              <a:cxn ang="0">
                <a:pos x="1354" y="371"/>
              </a:cxn>
              <a:cxn ang="0">
                <a:pos x="1164" y="428"/>
              </a:cxn>
              <a:cxn ang="0">
                <a:pos x="960" y="505"/>
              </a:cxn>
              <a:cxn ang="0">
                <a:pos x="742" y="608"/>
              </a:cxn>
              <a:cxn ang="0">
                <a:pos x="512" y="736"/>
              </a:cxn>
              <a:cxn ang="0">
                <a:pos x="271" y="892"/>
              </a:cxn>
            </a:cxnLst>
            <a:rect l="0" t="0" r="r" b="b"/>
            <a:pathLst>
              <a:path w="2706" h="1093">
                <a:moveTo>
                  <a:pt x="0" y="1093"/>
                </a:moveTo>
                <a:lnTo>
                  <a:pt x="247" y="884"/>
                </a:lnTo>
                <a:lnTo>
                  <a:pt x="350" y="793"/>
                </a:lnTo>
                <a:lnTo>
                  <a:pt x="451" y="708"/>
                </a:lnTo>
                <a:lnTo>
                  <a:pt x="553" y="631"/>
                </a:lnTo>
                <a:lnTo>
                  <a:pt x="655" y="562"/>
                </a:lnTo>
                <a:lnTo>
                  <a:pt x="756" y="497"/>
                </a:lnTo>
                <a:lnTo>
                  <a:pt x="856" y="439"/>
                </a:lnTo>
                <a:lnTo>
                  <a:pt x="955" y="388"/>
                </a:lnTo>
                <a:lnTo>
                  <a:pt x="1053" y="342"/>
                </a:lnTo>
                <a:lnTo>
                  <a:pt x="1148" y="300"/>
                </a:lnTo>
                <a:lnTo>
                  <a:pt x="1242" y="264"/>
                </a:lnTo>
                <a:lnTo>
                  <a:pt x="1331" y="232"/>
                </a:lnTo>
                <a:lnTo>
                  <a:pt x="1419" y="204"/>
                </a:lnTo>
                <a:lnTo>
                  <a:pt x="1504" y="182"/>
                </a:lnTo>
                <a:lnTo>
                  <a:pt x="1586" y="160"/>
                </a:lnTo>
                <a:lnTo>
                  <a:pt x="1664" y="144"/>
                </a:lnTo>
                <a:lnTo>
                  <a:pt x="1737" y="131"/>
                </a:lnTo>
                <a:lnTo>
                  <a:pt x="1807" y="121"/>
                </a:lnTo>
                <a:lnTo>
                  <a:pt x="1871" y="112"/>
                </a:lnTo>
                <a:lnTo>
                  <a:pt x="1932" y="107"/>
                </a:lnTo>
                <a:lnTo>
                  <a:pt x="1988" y="103"/>
                </a:lnTo>
                <a:lnTo>
                  <a:pt x="2038" y="100"/>
                </a:lnTo>
                <a:lnTo>
                  <a:pt x="2082" y="99"/>
                </a:lnTo>
                <a:lnTo>
                  <a:pt x="2121" y="100"/>
                </a:lnTo>
                <a:lnTo>
                  <a:pt x="2152" y="99"/>
                </a:lnTo>
                <a:lnTo>
                  <a:pt x="2178" y="101"/>
                </a:lnTo>
                <a:lnTo>
                  <a:pt x="2195" y="102"/>
                </a:lnTo>
                <a:lnTo>
                  <a:pt x="2206" y="102"/>
                </a:lnTo>
                <a:lnTo>
                  <a:pt x="2210" y="102"/>
                </a:lnTo>
                <a:lnTo>
                  <a:pt x="2146" y="0"/>
                </a:lnTo>
                <a:lnTo>
                  <a:pt x="2706" y="330"/>
                </a:lnTo>
                <a:lnTo>
                  <a:pt x="2270" y="473"/>
                </a:lnTo>
                <a:lnTo>
                  <a:pt x="2336" y="358"/>
                </a:lnTo>
                <a:lnTo>
                  <a:pt x="2335" y="357"/>
                </a:lnTo>
                <a:lnTo>
                  <a:pt x="2326" y="354"/>
                </a:lnTo>
                <a:lnTo>
                  <a:pt x="2313" y="350"/>
                </a:lnTo>
                <a:lnTo>
                  <a:pt x="2293" y="345"/>
                </a:lnTo>
                <a:lnTo>
                  <a:pt x="2270" y="337"/>
                </a:lnTo>
                <a:lnTo>
                  <a:pt x="2241" y="330"/>
                </a:lnTo>
                <a:lnTo>
                  <a:pt x="2207" y="323"/>
                </a:lnTo>
                <a:lnTo>
                  <a:pt x="2168" y="317"/>
                </a:lnTo>
                <a:lnTo>
                  <a:pt x="2124" y="311"/>
                </a:lnTo>
                <a:lnTo>
                  <a:pt x="2075" y="306"/>
                </a:lnTo>
                <a:lnTo>
                  <a:pt x="2024" y="301"/>
                </a:lnTo>
                <a:lnTo>
                  <a:pt x="1966" y="298"/>
                </a:lnTo>
                <a:lnTo>
                  <a:pt x="1905" y="295"/>
                </a:lnTo>
                <a:lnTo>
                  <a:pt x="1838" y="298"/>
                </a:lnTo>
                <a:lnTo>
                  <a:pt x="1767" y="301"/>
                </a:lnTo>
                <a:lnTo>
                  <a:pt x="1692" y="309"/>
                </a:lnTo>
                <a:lnTo>
                  <a:pt x="1613" y="317"/>
                </a:lnTo>
                <a:lnTo>
                  <a:pt x="1533" y="330"/>
                </a:lnTo>
                <a:lnTo>
                  <a:pt x="1445" y="349"/>
                </a:lnTo>
                <a:lnTo>
                  <a:pt x="1354" y="371"/>
                </a:lnTo>
                <a:lnTo>
                  <a:pt x="1262" y="397"/>
                </a:lnTo>
                <a:lnTo>
                  <a:pt x="1164" y="428"/>
                </a:lnTo>
                <a:lnTo>
                  <a:pt x="1065" y="464"/>
                </a:lnTo>
                <a:lnTo>
                  <a:pt x="960" y="505"/>
                </a:lnTo>
                <a:lnTo>
                  <a:pt x="853" y="553"/>
                </a:lnTo>
                <a:lnTo>
                  <a:pt x="742" y="608"/>
                </a:lnTo>
                <a:lnTo>
                  <a:pt x="629" y="669"/>
                </a:lnTo>
                <a:lnTo>
                  <a:pt x="512" y="736"/>
                </a:lnTo>
                <a:lnTo>
                  <a:pt x="393" y="809"/>
                </a:lnTo>
                <a:lnTo>
                  <a:pt x="271" y="892"/>
                </a:lnTo>
                <a:lnTo>
                  <a:pt x="0" y="1093"/>
                </a:lnTo>
                <a:close/>
              </a:path>
            </a:pathLst>
          </a:custGeom>
          <a:gradFill rotWithShape="1">
            <a:gsLst>
              <a:gs pos="0">
                <a:srgbClr val="C0C0C0"/>
              </a:gs>
              <a:gs pos="5000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  <a:effectLst/>
          <a:scene3d>
            <a:camera prst="legacyObliqueFront">
              <a:rot lat="20099999" lon="600000" rev="0"/>
            </a:camera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pic>
        <p:nvPicPr>
          <p:cNvPr id="25601" name="Picture 1" descr="C:\Users\Владимир\Desktop\Айгуль\SAM_4395(1).JPG"/>
          <p:cNvPicPr>
            <a:picLocks noChangeAspect="1" noChangeArrowheads="1"/>
          </p:cNvPicPr>
          <p:nvPr/>
        </p:nvPicPr>
        <p:blipFill>
          <a:blip r:embed="rId7" cstate="email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3116"/>
            <a:ext cx="4143404" cy="345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2" name="Picture 2" descr="E:\AV\TOGROL\после эпидуральной.jpg"/>
          <p:cNvPicPr>
            <a:picLocks noChangeAspect="1" noChangeArrowheads="1"/>
          </p:cNvPicPr>
          <p:nvPr/>
        </p:nvPicPr>
        <p:blipFill>
          <a:blip r:embed="rId8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3116"/>
            <a:ext cx="4143404" cy="3500462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72" y="1052736"/>
            <a:ext cx="9163872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97352"/>
            <a:ext cx="9144000" cy="26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899592" y="188640"/>
            <a:ext cx="8064896" cy="13681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285720" y="2000240"/>
          <a:ext cx="388843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4643438" y="1500174"/>
          <a:ext cx="396044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428728" y="188640"/>
            <a:ext cx="7535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Анализ историй родов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12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3"/>
            <a:ext cx="571504" cy="857255"/>
          </a:xfrm>
          <a:prstGeom prst="ellipse">
            <a:avLst/>
          </a:prstGeom>
          <a:noFill/>
          <a:ln w="76200">
            <a:noFill/>
          </a:ln>
          <a:effectLst>
            <a:glow rad="101600">
              <a:schemeClr val="bg1">
                <a:alpha val="6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63872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97352"/>
            <a:ext cx="9144000" cy="26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899592" y="188640"/>
            <a:ext cx="8064896" cy="13681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88640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Анализ историй родов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2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499496" cy="1117333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graphicFrame>
        <p:nvGraphicFramePr>
          <p:cNvPr id="10" name="Диаграмма 9"/>
          <p:cNvGraphicFramePr/>
          <p:nvPr/>
        </p:nvGraphicFramePr>
        <p:xfrm>
          <a:off x="179512" y="1412776"/>
          <a:ext cx="396044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4644008" y="1397000"/>
          <a:ext cx="4176464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0" y="6021288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  родильницы выписаны домой в удовлетворительном состоянии</a:t>
            </a:r>
            <a:endParaRPr lang="ru-RU" sz="2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63872" cy="594928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497960"/>
            <a:ext cx="9144000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1187624" y="188640"/>
            <a:ext cx="7776864" cy="13681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88640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Решение о способе </a:t>
            </a:r>
            <a:r>
              <a:rPr lang="ru-RU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родоразрешения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AutoShape 20"/>
          <p:cNvSpPr>
            <a:spLocks noChangeArrowheads="1"/>
          </p:cNvSpPr>
          <p:nvPr/>
        </p:nvSpPr>
        <p:spPr bwMode="gray">
          <a:xfrm>
            <a:off x="3857620" y="1643050"/>
            <a:ext cx="5072098" cy="64294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tx2">
                <a:lumMod val="75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В индивидуальном порядке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11" name="AutoShape 20"/>
          <p:cNvSpPr>
            <a:spLocks noChangeArrowheads="1"/>
          </p:cNvSpPr>
          <p:nvPr/>
        </p:nvSpPr>
        <p:spPr bwMode="gray">
          <a:xfrm>
            <a:off x="3857620" y="2492896"/>
            <a:ext cx="5143536" cy="64294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tx2">
                <a:lumMod val="75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algn="r"/>
            <a:r>
              <a:rPr lang="ru-RU" b="1" i="1" dirty="0" smtClean="0">
                <a:solidFill>
                  <a:srgbClr val="002060"/>
                </a:solidFill>
              </a:rPr>
              <a:t>В соответствии с конкретной ситуацией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12" name="AutoShape 20"/>
          <p:cNvSpPr>
            <a:spLocks noChangeArrowheads="1"/>
          </p:cNvSpPr>
          <p:nvPr/>
        </p:nvSpPr>
        <p:spPr bwMode="gray">
          <a:xfrm>
            <a:off x="3857620" y="3357562"/>
            <a:ext cx="5106868" cy="64294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tx2">
                <a:lumMod val="75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algn="r"/>
            <a:r>
              <a:rPr lang="ru-RU" b="1" i="1" dirty="0" smtClean="0">
                <a:solidFill>
                  <a:srgbClr val="002060"/>
                </a:solidFill>
              </a:rPr>
              <a:t>В зависимости от уровня вирусной нагрузки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13" name="AutoShape 20"/>
          <p:cNvSpPr>
            <a:spLocks noChangeArrowheads="1"/>
          </p:cNvSpPr>
          <p:nvPr/>
        </p:nvSpPr>
        <p:spPr bwMode="gray">
          <a:xfrm>
            <a:off x="3857620" y="4214818"/>
            <a:ext cx="5072098" cy="6396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С учётом интересов матери и плода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22530" name="Picture 2" descr="&amp;Bcy;&amp;iecy;&amp;rcy;&amp;iecy;&amp;mcy;&amp;iecy;&amp;ncy;&amp;ncy;&amp;ocy;&amp;scy;&amp;tcy;&amp;softcy; &amp;pcy;&amp;ocy;&amp;scy;&amp;lcy;&amp;iecy; &amp;Ecy;&amp;Kcy;&amp;Ocy;. . &amp;Scy;&amp;ocy;&amp;khcy;&amp;rcy;&amp;acy;&amp;ncy;&amp;iecy;&amp;ncy;&amp;icy;&amp;iecy; &amp;icy; &amp;vcy;&amp;iecy;&amp;dcy;&amp;iecy;&amp;ncy;&amp;icy;&amp;iecy; &amp;dcy;&amp;ocy; &amp;rcy;&amp;ocy;&amp;dcy;&amp;ocy;&amp;vcy;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785926"/>
            <a:ext cx="3143272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5" name="Стрелка вправо 14"/>
          <p:cNvSpPr/>
          <p:nvPr/>
        </p:nvSpPr>
        <p:spPr>
          <a:xfrm>
            <a:off x="3357554" y="2571744"/>
            <a:ext cx="430338" cy="42862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3357554" y="3500438"/>
            <a:ext cx="432048" cy="42862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3357554" y="4286256"/>
            <a:ext cx="432048" cy="42862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3357554" y="1785926"/>
            <a:ext cx="432048" cy="42862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26"/>
          <p:cNvSpPr>
            <a:spLocks noChangeArrowheads="1"/>
          </p:cNvSpPr>
          <p:nvPr/>
        </p:nvSpPr>
        <p:spPr bwMode="gray">
          <a:xfrm>
            <a:off x="3929058" y="1857364"/>
            <a:ext cx="216024" cy="216024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1" name="Oval 26"/>
          <p:cNvSpPr>
            <a:spLocks noChangeArrowheads="1"/>
          </p:cNvSpPr>
          <p:nvPr/>
        </p:nvSpPr>
        <p:spPr bwMode="gray">
          <a:xfrm>
            <a:off x="3929058" y="2714620"/>
            <a:ext cx="228600" cy="2286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2" name="Oval 26"/>
          <p:cNvSpPr>
            <a:spLocks noChangeArrowheads="1"/>
          </p:cNvSpPr>
          <p:nvPr/>
        </p:nvSpPr>
        <p:spPr bwMode="gray">
          <a:xfrm>
            <a:off x="3929058" y="3571876"/>
            <a:ext cx="228600" cy="2286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gray">
          <a:xfrm>
            <a:off x="3929058" y="4429132"/>
            <a:ext cx="228600" cy="2286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539552" y="5517232"/>
            <a:ext cx="8604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Вирусная нагрузка 1000 копий/мл   -  операция кесарева сечения независимо от времени  начала 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</a:rPr>
              <a:t>антиретровирусной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 терапии</a:t>
            </a:r>
            <a:endParaRPr lang="ru-RU" sz="2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2534" name="Picture 6" descr="&amp;Pcy;&amp;lcy;&amp;ocy;&amp;mcy;&amp;bcy;&amp;icy;&amp;rcy;&amp;acy;&amp;tcy;&amp;ocy;&amp;rcy; &amp;dcy;&amp;lcy;&amp;yacy; &amp;scy;&amp;vcy;&amp;icy;&amp;ncy;&amp;tscy;&amp;ocy;&amp;vcy;&amp;ycy;&amp;khcy; &amp;pcy;&amp;lcy;&amp;ocy;&amp;mcy;&amp;b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29264"/>
            <a:ext cx="755576" cy="808048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6387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497960"/>
            <a:ext cx="9144000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1187624" y="188640"/>
            <a:ext cx="7776864" cy="13681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gray">
          <a:xfrm>
            <a:off x="3240088" y="2200275"/>
            <a:ext cx="638175" cy="730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EAEAEA"/>
                </a:solidFill>
              </a:rPr>
              <a:t>text in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0" y="188640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Оперативное  родоразрешение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19" name="Диаграмма 18"/>
          <p:cNvGraphicFramePr/>
          <p:nvPr/>
        </p:nvGraphicFramePr>
        <p:xfrm>
          <a:off x="357158" y="1571612"/>
          <a:ext cx="4104456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29190" y="1214422"/>
            <a:ext cx="399938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Увеличение количества операций кесарева сечения</a:t>
            </a:r>
          </a:p>
          <a:p>
            <a:pPr algn="ctr"/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ru-RU" sz="2200" i="1" dirty="0" smtClean="0">
                <a:solidFill>
                  <a:schemeClr val="accent1">
                    <a:lumMod val="50000"/>
                  </a:schemeClr>
                </a:solidFill>
              </a:rPr>
              <a:t>Низкая </a:t>
            </a:r>
            <a:r>
              <a:rPr lang="ru-RU" sz="2200" i="1" dirty="0" err="1" smtClean="0">
                <a:solidFill>
                  <a:schemeClr val="accent1">
                    <a:lumMod val="50000"/>
                  </a:schemeClr>
                </a:solidFill>
              </a:rPr>
              <a:t>плацентация</a:t>
            </a:r>
            <a:endParaRPr lang="ru-RU" sz="22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Clr>
                <a:schemeClr val="accent1">
                  <a:lumMod val="50000"/>
                </a:schemeClr>
              </a:buClr>
            </a:pPr>
            <a:endParaRPr lang="ru-RU" sz="1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ru-RU" sz="2200" i="1" dirty="0" smtClean="0">
                <a:solidFill>
                  <a:schemeClr val="accent1">
                    <a:lumMod val="50000"/>
                  </a:schemeClr>
                </a:solidFill>
              </a:rPr>
              <a:t>Опухоль яичника больших размеров</a:t>
            </a:r>
          </a:p>
          <a:p>
            <a:pPr algn="just">
              <a:buClr>
                <a:schemeClr val="accent1">
                  <a:lumMod val="50000"/>
                </a:schemeClr>
              </a:buClr>
            </a:pPr>
            <a:endParaRPr lang="ru-RU" sz="1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ru-RU" sz="2200" i="1" dirty="0" smtClean="0">
                <a:solidFill>
                  <a:schemeClr val="accent1">
                    <a:lumMod val="50000"/>
                  </a:schemeClr>
                </a:solidFill>
              </a:rPr>
              <a:t>Тазовое </a:t>
            </a:r>
            <a:r>
              <a:rPr lang="ru-RU" sz="2200" i="1" dirty="0" err="1" smtClean="0">
                <a:solidFill>
                  <a:schemeClr val="accent1">
                    <a:lumMod val="50000"/>
                  </a:schemeClr>
                </a:solidFill>
              </a:rPr>
              <a:t>предлежание</a:t>
            </a:r>
            <a:r>
              <a:rPr lang="ru-RU" sz="2200" i="1" dirty="0" smtClean="0">
                <a:solidFill>
                  <a:schemeClr val="accent1">
                    <a:lumMod val="50000"/>
                  </a:schemeClr>
                </a:solidFill>
              </a:rPr>
              <a:t> плода</a:t>
            </a:r>
          </a:p>
          <a:p>
            <a:pPr algn="just">
              <a:buClr>
                <a:schemeClr val="accent1">
                  <a:lumMod val="50000"/>
                </a:schemeClr>
              </a:buClr>
            </a:pPr>
            <a:endParaRPr lang="ru-RU" sz="1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ru-RU" sz="2200" i="1" dirty="0" smtClean="0">
                <a:solidFill>
                  <a:schemeClr val="accent1">
                    <a:lumMod val="50000"/>
                  </a:schemeClr>
                </a:solidFill>
              </a:rPr>
              <a:t>Рубец на матке после операции кесарева сечения</a:t>
            </a:r>
          </a:p>
          <a:p>
            <a:pPr algn="just">
              <a:buClr>
                <a:schemeClr val="accent1">
                  <a:lumMod val="50000"/>
                </a:schemeClr>
              </a:buClr>
            </a:pPr>
            <a:endParaRPr lang="ru-RU" sz="1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ru-RU" sz="2200" i="1" dirty="0" smtClean="0">
                <a:solidFill>
                  <a:schemeClr val="accent1">
                    <a:lumMod val="50000"/>
                  </a:schemeClr>
                </a:solidFill>
              </a:rPr>
              <a:t>Преждевременное излитие околоплодных вод</a:t>
            </a:r>
          </a:p>
          <a:p>
            <a:pPr algn="just">
              <a:buClr>
                <a:schemeClr val="accent1">
                  <a:lumMod val="50000"/>
                </a:schemeClr>
              </a:buClr>
            </a:pPr>
            <a:endParaRPr lang="ru-RU" sz="1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ru-RU" sz="2200" i="1" dirty="0" smtClean="0">
                <a:solidFill>
                  <a:schemeClr val="accent1">
                    <a:lumMod val="50000"/>
                  </a:schemeClr>
                </a:solidFill>
              </a:rPr>
              <a:t>Крупный плод</a:t>
            </a:r>
          </a:p>
        </p:txBody>
      </p:sp>
      <p:sp>
        <p:nvSpPr>
          <p:cNvPr id="21" name="Стрелка вниз 20"/>
          <p:cNvSpPr/>
          <p:nvPr/>
        </p:nvSpPr>
        <p:spPr>
          <a:xfrm>
            <a:off x="6786578" y="2000240"/>
            <a:ext cx="269792" cy="360041"/>
          </a:xfrm>
          <a:prstGeom prst="downArrow">
            <a:avLst/>
          </a:prstGeom>
          <a:solidFill>
            <a:schemeClr val="accent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034" y="1214422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Удельный вес операций кесарева сечения</a:t>
            </a:r>
          </a:p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42844" y="4214818"/>
            <a:ext cx="42862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Операции проведены в плановом порядке с своевременным проведением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химиопрофилактики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до начала родовой деятельности и разрыва плодных оболочек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6387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214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V="1">
            <a:off x="0" y="6623642"/>
            <a:ext cx="9144000" cy="23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1187624" y="188640"/>
            <a:ext cx="7776864" cy="13681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88640"/>
            <a:ext cx="8964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Ведение родов через естественные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родовые пути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51520" y="1357298"/>
            <a:ext cx="8568952" cy="5286412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1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снижения риска вертикальной трансмиссии</a:t>
            </a:r>
          </a:p>
          <a:p>
            <a:pPr algn="ctr">
              <a:buNone/>
            </a:pPr>
            <a:endParaRPr lang="ru-RU" sz="11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7400" i="1" dirty="0" smtClean="0">
                <a:cs typeface="Times New Roman" pitchFamily="18" charset="0"/>
              </a:rPr>
              <a:t>          </a:t>
            </a: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обязательное проведение </a:t>
            </a:r>
            <a:r>
              <a:rPr lang="ru-RU" sz="88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химиопрофилактики</a:t>
            </a: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с начала </a:t>
            </a:r>
          </a:p>
          <a:p>
            <a:pPr lvl="0">
              <a:buNone/>
            </a:pP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       родовой деятельности  </a:t>
            </a:r>
          </a:p>
          <a:p>
            <a:pPr lvl="0">
              <a:buNone/>
            </a:pPr>
            <a:endParaRPr lang="ru-RU" sz="7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обработка влагалища раствором  антисептика каждые </a:t>
            </a:r>
          </a:p>
          <a:p>
            <a:pPr lvl="0">
              <a:buNone/>
            </a:pP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        2 часа</a:t>
            </a:r>
          </a:p>
          <a:p>
            <a:pPr lvl="0">
              <a:buNone/>
            </a:pPr>
            <a:endParaRPr lang="ru-RU" sz="7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7400" i="1" dirty="0" smtClean="0">
                <a:latin typeface="+mj-lt"/>
                <a:cs typeface="Times New Roman" pitchFamily="18" charset="0"/>
              </a:rPr>
              <a:t>         </a:t>
            </a: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сокращение безводного периода до 4-6 часов</a:t>
            </a:r>
          </a:p>
          <a:p>
            <a:pPr lvl="0">
              <a:buNone/>
            </a:pPr>
            <a:endParaRPr lang="ru-RU" sz="7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исключение </a:t>
            </a:r>
            <a:r>
              <a:rPr lang="ru-RU" sz="88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инвазивных</a:t>
            </a: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вмешательств, таких как  </a:t>
            </a:r>
          </a:p>
          <a:p>
            <a:pPr>
              <a:buNone/>
            </a:pP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        </a:t>
            </a:r>
            <a:r>
              <a:rPr lang="ru-RU" sz="88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амниотомия</a:t>
            </a: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, </a:t>
            </a:r>
            <a:r>
              <a:rPr lang="ru-RU" sz="88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эпизиотомия</a:t>
            </a: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, </a:t>
            </a:r>
            <a:r>
              <a:rPr lang="ru-RU" sz="88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перинеотомия</a:t>
            </a: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, </a:t>
            </a:r>
            <a:r>
              <a:rPr lang="ru-RU" sz="88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вакуумэкстрак</a:t>
            </a: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-</a:t>
            </a:r>
          </a:p>
          <a:p>
            <a:pPr>
              <a:buNone/>
            </a:pP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        </a:t>
            </a:r>
            <a:r>
              <a:rPr lang="ru-RU" sz="88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ция</a:t>
            </a: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плода</a:t>
            </a:r>
          </a:p>
          <a:p>
            <a:pPr lvl="0"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обоснованность назначения и выполнения акушерских </a:t>
            </a:r>
          </a:p>
          <a:p>
            <a:pPr lvl="0">
              <a:buNone/>
            </a:pPr>
            <a:r>
              <a:rPr lang="ru-RU" sz="88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          манипуляций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 lvl="0">
              <a:buFont typeface="Wingdings" pitchFamily="2" charset="2"/>
              <a:buChar char="§"/>
            </a:pPr>
            <a:endParaRPr lang="ru-RU" dirty="0" smtClean="0"/>
          </a:p>
          <a:p>
            <a:pPr lvl="0">
              <a:buFont typeface="Wingdings" pitchFamily="2" charset="2"/>
              <a:buChar char="§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11" name="Oval 26"/>
          <p:cNvSpPr>
            <a:spLocks noChangeArrowheads="1"/>
          </p:cNvSpPr>
          <p:nvPr/>
        </p:nvSpPr>
        <p:spPr bwMode="gray">
          <a:xfrm>
            <a:off x="500034" y="2357430"/>
            <a:ext cx="216024" cy="21602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3" name="Oval 26"/>
          <p:cNvSpPr>
            <a:spLocks noChangeArrowheads="1"/>
          </p:cNvSpPr>
          <p:nvPr/>
        </p:nvSpPr>
        <p:spPr bwMode="gray">
          <a:xfrm>
            <a:off x="467544" y="5013176"/>
            <a:ext cx="216024" cy="21602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Oval 26"/>
          <p:cNvSpPr>
            <a:spLocks noChangeArrowheads="1"/>
          </p:cNvSpPr>
          <p:nvPr/>
        </p:nvSpPr>
        <p:spPr bwMode="gray">
          <a:xfrm>
            <a:off x="467544" y="4293096"/>
            <a:ext cx="216024" cy="21602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5" name="Oval 26"/>
          <p:cNvSpPr>
            <a:spLocks noChangeArrowheads="1"/>
          </p:cNvSpPr>
          <p:nvPr/>
        </p:nvSpPr>
        <p:spPr bwMode="gray">
          <a:xfrm>
            <a:off x="467544" y="3284984"/>
            <a:ext cx="216024" cy="21602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4139952" y="1844824"/>
            <a:ext cx="360040" cy="504056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Oval 26"/>
          <p:cNvSpPr>
            <a:spLocks noChangeArrowheads="1"/>
          </p:cNvSpPr>
          <p:nvPr/>
        </p:nvSpPr>
        <p:spPr bwMode="gray">
          <a:xfrm>
            <a:off x="500034" y="5929330"/>
            <a:ext cx="216024" cy="21602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72" y="1052736"/>
            <a:ext cx="916387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97352"/>
            <a:ext cx="9144000" cy="26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1187624" y="188640"/>
            <a:ext cx="7776864" cy="13681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8964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Профилактика вертикальной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трансмиссии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628799"/>
            <a:ext cx="896448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исключение разбрызгивания крови при пересечении пуповины</a:t>
            </a:r>
          </a:p>
          <a:p>
            <a:pPr>
              <a:buFont typeface="Wingdings" pitchFamily="2" charset="2"/>
              <a:buChar char="§"/>
            </a:pP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проведение гигиенической ванны </a:t>
            </a:r>
          </a:p>
          <a:p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выкладывание новорожденного на живот матери</a:t>
            </a:r>
          </a:p>
          <a:p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исключение грудного вскармливания</a:t>
            </a:r>
          </a:p>
          <a:p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067944" y="1196752"/>
            <a:ext cx="504056" cy="72008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4818" name="Picture 2" descr="&amp;Rcy;&amp;ocy;&amp;dcy;&amp;ycy; &amp;pcy;&amp;ocy;&amp;scy;&amp;lcy;&amp;iecy; 30 newmom-postbirth-1 - &amp;Scy;&amp;acy;&amp;jcy;&amp;tcy; &amp;dcy;&amp;lcy;&amp;yacy; &amp;mcy;&amp;acy;&amp;mcy;&amp;ocy;&amp;chcy;&amp;iecy;&amp;k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149080"/>
            <a:ext cx="3995936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179512" y="4653136"/>
            <a:ext cx="48925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проведение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химиопрофилактики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новорожденному с восьмого часа жизни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689"/>
            <a:ext cx="9163872" cy="623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19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713984"/>
            <a:ext cx="9144000" cy="144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14546" y="285728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mbria" pitchFamily="18" charset="0"/>
                <a:cs typeface="Times New Roman" panose="02020603050405020304" pitchFamily="18" charset="0"/>
              </a:rPr>
              <a:t>ВИЧ - ИНФЕКЦИЯ</a:t>
            </a:r>
            <a:endParaRPr lang="ru-RU" sz="3600" dirty="0">
              <a:solidFill>
                <a:schemeClr val="bg1"/>
              </a:solidFill>
            </a:endParaRPr>
          </a:p>
        </p:txBody>
      </p:sp>
      <p:grpSp>
        <p:nvGrpSpPr>
          <p:cNvPr id="32" name="Group 2"/>
          <p:cNvGrpSpPr>
            <a:grpSpLocks noGrp="1"/>
          </p:cNvGrpSpPr>
          <p:nvPr/>
        </p:nvGrpSpPr>
        <p:grpSpPr bwMode="auto">
          <a:xfrm>
            <a:off x="0" y="3861048"/>
            <a:ext cx="9144000" cy="2808312"/>
            <a:chOff x="576" y="1728"/>
            <a:chExt cx="4416" cy="2112"/>
          </a:xfrm>
        </p:grpSpPr>
        <p:sp>
          <p:nvSpPr>
            <p:cNvPr id="33" name="Freeform 3"/>
            <p:cNvSpPr>
              <a:spLocks/>
            </p:cNvSpPr>
            <p:nvPr/>
          </p:nvSpPr>
          <p:spPr bwMode="grayWhite">
            <a:xfrm>
              <a:off x="657" y="1822"/>
              <a:ext cx="1299" cy="1930"/>
            </a:xfrm>
            <a:custGeom>
              <a:avLst/>
              <a:gdLst/>
              <a:ahLst/>
              <a:cxnLst>
                <a:cxn ang="0">
                  <a:pos x="116" y="258"/>
                </a:cxn>
                <a:cxn ang="0">
                  <a:pos x="320" y="210"/>
                </a:cxn>
                <a:cxn ang="0">
                  <a:pos x="434" y="240"/>
                </a:cxn>
                <a:cxn ang="0">
                  <a:pos x="416" y="444"/>
                </a:cxn>
                <a:cxn ang="0">
                  <a:pos x="272" y="582"/>
                </a:cxn>
                <a:cxn ang="0">
                  <a:pos x="218" y="714"/>
                </a:cxn>
                <a:cxn ang="0">
                  <a:pos x="284" y="964"/>
                </a:cxn>
                <a:cxn ang="0">
                  <a:pos x="316" y="960"/>
                </a:cxn>
                <a:cxn ang="0">
                  <a:pos x="328" y="906"/>
                </a:cxn>
                <a:cxn ang="0">
                  <a:pos x="478" y="1154"/>
                </a:cxn>
                <a:cxn ang="0">
                  <a:pos x="650" y="1200"/>
                </a:cxn>
                <a:cxn ang="0">
                  <a:pos x="794" y="1350"/>
                </a:cxn>
                <a:cxn ang="0">
                  <a:pos x="854" y="1422"/>
                </a:cxn>
                <a:cxn ang="0">
                  <a:pos x="770" y="1608"/>
                </a:cxn>
                <a:cxn ang="0">
                  <a:pos x="916" y="1782"/>
                </a:cxn>
                <a:cxn ang="0">
                  <a:pos x="1034" y="2022"/>
                </a:cxn>
                <a:cxn ang="0">
                  <a:pos x="1094" y="2310"/>
                </a:cxn>
                <a:cxn ang="0">
                  <a:pos x="1194" y="2540"/>
                </a:cxn>
                <a:cxn ang="0">
                  <a:pos x="1280" y="2520"/>
                </a:cxn>
                <a:cxn ang="0">
                  <a:pos x="1244" y="2394"/>
                </a:cxn>
                <a:cxn ang="0">
                  <a:pos x="1288" y="2306"/>
                </a:cxn>
                <a:cxn ang="0">
                  <a:pos x="1368" y="2228"/>
                </a:cxn>
                <a:cxn ang="0">
                  <a:pos x="1448" y="2076"/>
                </a:cxn>
                <a:cxn ang="0">
                  <a:pos x="1568" y="1950"/>
                </a:cxn>
                <a:cxn ang="0">
                  <a:pos x="1622" y="1746"/>
                </a:cxn>
                <a:cxn ang="0">
                  <a:pos x="1552" y="1538"/>
                </a:cxn>
                <a:cxn ang="0">
                  <a:pos x="1376" y="1410"/>
                </a:cxn>
                <a:cxn ang="0">
                  <a:pos x="1104" y="1280"/>
                </a:cxn>
                <a:cxn ang="0">
                  <a:pos x="974" y="1260"/>
                </a:cxn>
                <a:cxn ang="0">
                  <a:pos x="904" y="1268"/>
                </a:cxn>
                <a:cxn ang="0">
                  <a:pos x="794" y="1308"/>
                </a:cxn>
                <a:cxn ang="0">
                  <a:pos x="758" y="1174"/>
                </a:cxn>
                <a:cxn ang="0">
                  <a:pos x="736" y="1062"/>
                </a:cxn>
                <a:cxn ang="0">
                  <a:pos x="632" y="1104"/>
                </a:cxn>
                <a:cxn ang="0">
                  <a:pos x="568" y="950"/>
                </a:cxn>
                <a:cxn ang="0">
                  <a:pos x="740" y="912"/>
                </a:cxn>
                <a:cxn ang="0">
                  <a:pos x="842" y="906"/>
                </a:cxn>
                <a:cxn ang="0">
                  <a:pos x="896" y="900"/>
                </a:cxn>
                <a:cxn ang="0">
                  <a:pos x="1058" y="750"/>
                </a:cxn>
                <a:cxn ang="0">
                  <a:pos x="1184" y="678"/>
                </a:cxn>
                <a:cxn ang="0">
                  <a:pos x="1278" y="636"/>
                </a:cxn>
                <a:cxn ang="0">
                  <a:pos x="1340" y="538"/>
                </a:cxn>
                <a:cxn ang="0">
                  <a:pos x="1288" y="512"/>
                </a:cxn>
                <a:cxn ang="0">
                  <a:pos x="1526" y="456"/>
                </a:cxn>
                <a:cxn ang="0">
                  <a:pos x="1406" y="342"/>
                </a:cxn>
                <a:cxn ang="0">
                  <a:pos x="1328" y="264"/>
                </a:cxn>
                <a:cxn ang="0">
                  <a:pos x="1222" y="364"/>
                </a:cxn>
                <a:cxn ang="0">
                  <a:pos x="1110" y="444"/>
                </a:cxn>
                <a:cxn ang="0">
                  <a:pos x="1022" y="304"/>
                </a:cxn>
                <a:cxn ang="0">
                  <a:pos x="1212" y="240"/>
                </a:cxn>
                <a:cxn ang="0">
                  <a:pos x="1266" y="198"/>
                </a:cxn>
                <a:cxn ang="0">
                  <a:pos x="1328" y="172"/>
                </a:cxn>
                <a:cxn ang="0">
                  <a:pos x="1286" y="144"/>
                </a:cxn>
                <a:cxn ang="0">
                  <a:pos x="1262" y="120"/>
                </a:cxn>
                <a:cxn ang="0">
                  <a:pos x="1202" y="102"/>
                </a:cxn>
                <a:cxn ang="0">
                  <a:pos x="1106" y="136"/>
                </a:cxn>
                <a:cxn ang="0">
                  <a:pos x="950" y="120"/>
                </a:cxn>
                <a:cxn ang="0">
                  <a:pos x="550" y="0"/>
                </a:cxn>
                <a:cxn ang="0">
                  <a:pos x="344" y="32"/>
                </a:cxn>
                <a:cxn ang="0">
                  <a:pos x="290" y="102"/>
                </a:cxn>
                <a:cxn ang="0">
                  <a:pos x="128" y="174"/>
                </a:cxn>
                <a:cxn ang="0">
                  <a:pos x="128" y="216"/>
                </a:cxn>
                <a:cxn ang="0">
                  <a:pos x="2" y="252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4"/>
            <p:cNvSpPr>
              <a:spLocks/>
            </p:cNvSpPr>
            <p:nvPr/>
          </p:nvSpPr>
          <p:spPr bwMode="grayWhite">
            <a:xfrm>
              <a:off x="616" y="2006"/>
              <a:ext cx="35" cy="28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0" y="22"/>
                </a:cxn>
                <a:cxn ang="0">
                  <a:pos x="22" y="38"/>
                </a:cxn>
                <a:cxn ang="0">
                  <a:pos x="46" y="26"/>
                </a:cxn>
                <a:cxn ang="0">
                  <a:pos x="30" y="0"/>
                </a:cxn>
                <a:cxn ang="0">
                  <a:pos x="16" y="4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5"/>
            <p:cNvSpPr>
              <a:spLocks/>
            </p:cNvSpPr>
            <p:nvPr/>
          </p:nvSpPr>
          <p:spPr bwMode="grayWhite">
            <a:xfrm>
              <a:off x="931" y="2128"/>
              <a:ext cx="40" cy="32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6" y="44"/>
                </a:cxn>
                <a:cxn ang="0">
                  <a:pos x="42" y="42"/>
                </a:cxn>
                <a:cxn ang="0">
                  <a:pos x="38" y="16"/>
                </a:cxn>
                <a:cxn ang="0">
                  <a:pos x="26" y="2"/>
                </a:cxn>
                <a:cxn ang="0">
                  <a:pos x="12" y="0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grayWhite">
            <a:xfrm>
              <a:off x="1732" y="2184"/>
              <a:ext cx="101" cy="74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79" y="8"/>
                </a:cxn>
                <a:cxn ang="0">
                  <a:pos x="53" y="24"/>
                </a:cxn>
                <a:cxn ang="0">
                  <a:pos x="39" y="40"/>
                </a:cxn>
                <a:cxn ang="0">
                  <a:pos x="21" y="52"/>
                </a:cxn>
                <a:cxn ang="0">
                  <a:pos x="63" y="82"/>
                </a:cxn>
                <a:cxn ang="0">
                  <a:pos x="79" y="94"/>
                </a:cxn>
                <a:cxn ang="0">
                  <a:pos x="85" y="92"/>
                </a:cxn>
                <a:cxn ang="0">
                  <a:pos x="89" y="86"/>
                </a:cxn>
                <a:cxn ang="0">
                  <a:pos x="97" y="98"/>
                </a:cxn>
                <a:cxn ang="0">
                  <a:pos x="123" y="86"/>
                </a:cxn>
                <a:cxn ang="0">
                  <a:pos x="129" y="74"/>
                </a:cxn>
                <a:cxn ang="0">
                  <a:pos x="101" y="40"/>
                </a:cxn>
                <a:cxn ang="0">
                  <a:pos x="115" y="24"/>
                </a:cxn>
                <a:cxn ang="0">
                  <a:pos x="111" y="4"/>
                </a:cxn>
                <a:cxn ang="0">
                  <a:pos x="97" y="0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grayWhite">
            <a:xfrm>
              <a:off x="1246" y="2567"/>
              <a:ext cx="162" cy="84"/>
            </a:xfrm>
            <a:custGeom>
              <a:avLst/>
              <a:gdLst/>
              <a:ahLst/>
              <a:cxnLst>
                <a:cxn ang="0">
                  <a:pos x="47" y="12"/>
                </a:cxn>
                <a:cxn ang="0">
                  <a:pos x="17" y="12"/>
                </a:cxn>
                <a:cxn ang="0">
                  <a:pos x="5" y="16"/>
                </a:cxn>
                <a:cxn ang="0">
                  <a:pos x="25" y="52"/>
                </a:cxn>
                <a:cxn ang="0">
                  <a:pos x="51" y="44"/>
                </a:cxn>
                <a:cxn ang="0">
                  <a:pos x="93" y="54"/>
                </a:cxn>
                <a:cxn ang="0">
                  <a:pos x="111" y="60"/>
                </a:cxn>
                <a:cxn ang="0">
                  <a:pos x="133" y="88"/>
                </a:cxn>
                <a:cxn ang="0">
                  <a:pos x="141" y="112"/>
                </a:cxn>
                <a:cxn ang="0">
                  <a:pos x="157" y="100"/>
                </a:cxn>
                <a:cxn ang="0">
                  <a:pos x="169" y="96"/>
                </a:cxn>
                <a:cxn ang="0">
                  <a:pos x="187" y="102"/>
                </a:cxn>
                <a:cxn ang="0">
                  <a:pos x="195" y="80"/>
                </a:cxn>
                <a:cxn ang="0">
                  <a:pos x="153" y="54"/>
                </a:cxn>
                <a:cxn ang="0">
                  <a:pos x="105" y="20"/>
                </a:cxn>
                <a:cxn ang="0">
                  <a:pos x="53" y="26"/>
                </a:cxn>
                <a:cxn ang="0">
                  <a:pos x="47" y="12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grayWhite">
            <a:xfrm>
              <a:off x="1380" y="2631"/>
              <a:ext cx="101" cy="40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43" y="6"/>
                </a:cxn>
                <a:cxn ang="0">
                  <a:pos x="31" y="30"/>
                </a:cxn>
                <a:cxn ang="0">
                  <a:pos x="15" y="34"/>
                </a:cxn>
                <a:cxn ang="0">
                  <a:pos x="3" y="42"/>
                </a:cxn>
                <a:cxn ang="0">
                  <a:pos x="13" y="54"/>
                </a:cxn>
                <a:cxn ang="0">
                  <a:pos x="133" y="34"/>
                </a:cxn>
                <a:cxn ang="0">
                  <a:pos x="123" y="16"/>
                </a:cxn>
                <a:cxn ang="0">
                  <a:pos x="105" y="8"/>
                </a:cxn>
                <a:cxn ang="0">
                  <a:pos x="101" y="24"/>
                </a:cxn>
                <a:cxn ang="0">
                  <a:pos x="89" y="18"/>
                </a:cxn>
                <a:cxn ang="0">
                  <a:pos x="67" y="14"/>
                </a:cxn>
                <a:cxn ang="0">
                  <a:pos x="57" y="0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grayWhite">
            <a:xfrm>
              <a:off x="1487" y="2656"/>
              <a:ext cx="39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grayWhite">
            <a:xfrm>
              <a:off x="1545" y="2659"/>
              <a:ext cx="12" cy="2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16" y="34"/>
                </a:cxn>
                <a:cxn ang="0">
                  <a:pos x="12" y="18"/>
                </a:cxn>
                <a:cxn ang="0">
                  <a:pos x="16" y="6"/>
                </a:cxn>
                <a:cxn ang="0">
                  <a:pos x="14" y="0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grayWhite">
            <a:xfrm>
              <a:off x="1357" y="1817"/>
              <a:ext cx="185" cy="87"/>
            </a:xfrm>
            <a:custGeom>
              <a:avLst/>
              <a:gdLst/>
              <a:ahLst/>
              <a:cxnLst>
                <a:cxn ang="0">
                  <a:pos x="64" y="1"/>
                </a:cxn>
                <a:cxn ang="0">
                  <a:pos x="24" y="31"/>
                </a:cxn>
                <a:cxn ang="0">
                  <a:pos x="6" y="37"/>
                </a:cxn>
                <a:cxn ang="0">
                  <a:pos x="0" y="39"/>
                </a:cxn>
                <a:cxn ang="0">
                  <a:pos x="26" y="59"/>
                </a:cxn>
                <a:cxn ang="0">
                  <a:pos x="38" y="63"/>
                </a:cxn>
                <a:cxn ang="0">
                  <a:pos x="68" y="47"/>
                </a:cxn>
                <a:cxn ang="0">
                  <a:pos x="80" y="43"/>
                </a:cxn>
                <a:cxn ang="0">
                  <a:pos x="82" y="55"/>
                </a:cxn>
                <a:cxn ang="0">
                  <a:pos x="64" y="61"/>
                </a:cxn>
                <a:cxn ang="0">
                  <a:pos x="72" y="73"/>
                </a:cxn>
                <a:cxn ang="0">
                  <a:pos x="40" y="87"/>
                </a:cxn>
                <a:cxn ang="0">
                  <a:pos x="70" y="109"/>
                </a:cxn>
                <a:cxn ang="0">
                  <a:pos x="82" y="113"/>
                </a:cxn>
                <a:cxn ang="0">
                  <a:pos x="118" y="103"/>
                </a:cxn>
                <a:cxn ang="0">
                  <a:pos x="150" y="105"/>
                </a:cxn>
                <a:cxn ang="0">
                  <a:pos x="168" y="117"/>
                </a:cxn>
                <a:cxn ang="0">
                  <a:pos x="204" y="109"/>
                </a:cxn>
                <a:cxn ang="0">
                  <a:pos x="224" y="103"/>
                </a:cxn>
                <a:cxn ang="0">
                  <a:pos x="222" y="77"/>
                </a:cxn>
                <a:cxn ang="0">
                  <a:pos x="234" y="69"/>
                </a:cxn>
                <a:cxn ang="0">
                  <a:pos x="238" y="47"/>
                </a:cxn>
                <a:cxn ang="0">
                  <a:pos x="210" y="57"/>
                </a:cxn>
                <a:cxn ang="0">
                  <a:pos x="200" y="43"/>
                </a:cxn>
                <a:cxn ang="0">
                  <a:pos x="172" y="45"/>
                </a:cxn>
                <a:cxn ang="0">
                  <a:pos x="134" y="9"/>
                </a:cxn>
                <a:cxn ang="0">
                  <a:pos x="94" y="11"/>
                </a:cxn>
                <a:cxn ang="0">
                  <a:pos x="82" y="1"/>
                </a:cxn>
                <a:cxn ang="0">
                  <a:pos x="64" y="1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grayWhite">
            <a:xfrm>
              <a:off x="1439" y="1776"/>
              <a:ext cx="150" cy="60"/>
            </a:xfrm>
            <a:custGeom>
              <a:avLst/>
              <a:gdLst/>
              <a:ahLst/>
              <a:cxnLst>
                <a:cxn ang="0">
                  <a:pos x="97" y="10"/>
                </a:cxn>
                <a:cxn ang="0">
                  <a:pos x="13" y="24"/>
                </a:cxn>
                <a:cxn ang="0">
                  <a:pos x="9" y="34"/>
                </a:cxn>
                <a:cxn ang="0">
                  <a:pos x="57" y="52"/>
                </a:cxn>
                <a:cxn ang="0">
                  <a:pos x="135" y="74"/>
                </a:cxn>
                <a:cxn ang="0">
                  <a:pos x="175" y="68"/>
                </a:cxn>
                <a:cxn ang="0">
                  <a:pos x="187" y="64"/>
                </a:cxn>
                <a:cxn ang="0">
                  <a:pos x="175" y="44"/>
                </a:cxn>
                <a:cxn ang="0">
                  <a:pos x="163" y="36"/>
                </a:cxn>
                <a:cxn ang="0">
                  <a:pos x="129" y="26"/>
                </a:cxn>
                <a:cxn ang="0">
                  <a:pos x="97" y="10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grayWhite">
            <a:xfrm>
              <a:off x="1649" y="1846"/>
              <a:ext cx="239" cy="189"/>
            </a:xfrm>
            <a:custGeom>
              <a:avLst/>
              <a:gdLst/>
              <a:ahLst/>
              <a:cxnLst>
                <a:cxn ang="0">
                  <a:pos x="67" y="9"/>
                </a:cxn>
                <a:cxn ang="0">
                  <a:pos x="51" y="23"/>
                </a:cxn>
                <a:cxn ang="0">
                  <a:pos x="21" y="39"/>
                </a:cxn>
                <a:cxn ang="0">
                  <a:pos x="53" y="77"/>
                </a:cxn>
                <a:cxn ang="0">
                  <a:pos x="79" y="85"/>
                </a:cxn>
                <a:cxn ang="0">
                  <a:pos x="103" y="99"/>
                </a:cxn>
                <a:cxn ang="0">
                  <a:pos x="127" y="85"/>
                </a:cxn>
                <a:cxn ang="0">
                  <a:pos x="143" y="101"/>
                </a:cxn>
                <a:cxn ang="0">
                  <a:pos x="149" y="127"/>
                </a:cxn>
                <a:cxn ang="0">
                  <a:pos x="115" y="151"/>
                </a:cxn>
                <a:cxn ang="0">
                  <a:pos x="89" y="173"/>
                </a:cxn>
                <a:cxn ang="0">
                  <a:pos x="69" y="169"/>
                </a:cxn>
                <a:cxn ang="0">
                  <a:pos x="57" y="165"/>
                </a:cxn>
                <a:cxn ang="0">
                  <a:pos x="43" y="187"/>
                </a:cxn>
                <a:cxn ang="0">
                  <a:pos x="39" y="199"/>
                </a:cxn>
                <a:cxn ang="0">
                  <a:pos x="73" y="205"/>
                </a:cxn>
                <a:cxn ang="0">
                  <a:pos x="95" y="203"/>
                </a:cxn>
                <a:cxn ang="0">
                  <a:pos x="115" y="231"/>
                </a:cxn>
                <a:cxn ang="0">
                  <a:pos x="127" y="235"/>
                </a:cxn>
                <a:cxn ang="0">
                  <a:pos x="139" y="239"/>
                </a:cxn>
                <a:cxn ang="0">
                  <a:pos x="155" y="251"/>
                </a:cxn>
                <a:cxn ang="0">
                  <a:pos x="181" y="237"/>
                </a:cxn>
                <a:cxn ang="0">
                  <a:pos x="203" y="235"/>
                </a:cxn>
                <a:cxn ang="0">
                  <a:pos x="229" y="213"/>
                </a:cxn>
                <a:cxn ang="0">
                  <a:pos x="225" y="185"/>
                </a:cxn>
                <a:cxn ang="0">
                  <a:pos x="217" y="173"/>
                </a:cxn>
                <a:cxn ang="0">
                  <a:pos x="233" y="167"/>
                </a:cxn>
                <a:cxn ang="0">
                  <a:pos x="245" y="183"/>
                </a:cxn>
                <a:cxn ang="0">
                  <a:pos x="247" y="197"/>
                </a:cxn>
                <a:cxn ang="0">
                  <a:pos x="261" y="193"/>
                </a:cxn>
                <a:cxn ang="0">
                  <a:pos x="303" y="169"/>
                </a:cxn>
                <a:cxn ang="0">
                  <a:pos x="293" y="147"/>
                </a:cxn>
                <a:cxn ang="0">
                  <a:pos x="259" y="123"/>
                </a:cxn>
                <a:cxn ang="0">
                  <a:pos x="265" y="107"/>
                </a:cxn>
                <a:cxn ang="0">
                  <a:pos x="277" y="103"/>
                </a:cxn>
                <a:cxn ang="0">
                  <a:pos x="253" y="63"/>
                </a:cxn>
                <a:cxn ang="0">
                  <a:pos x="233" y="59"/>
                </a:cxn>
                <a:cxn ang="0">
                  <a:pos x="221" y="55"/>
                </a:cxn>
                <a:cxn ang="0">
                  <a:pos x="201" y="33"/>
                </a:cxn>
                <a:cxn ang="0">
                  <a:pos x="155" y="45"/>
                </a:cxn>
                <a:cxn ang="0">
                  <a:pos x="167" y="25"/>
                </a:cxn>
                <a:cxn ang="0">
                  <a:pos x="139" y="17"/>
                </a:cxn>
                <a:cxn ang="0">
                  <a:pos x="119" y="19"/>
                </a:cxn>
                <a:cxn ang="0">
                  <a:pos x="67" y="9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grayWhite">
            <a:xfrm>
              <a:off x="1647" y="1764"/>
              <a:ext cx="45" cy="37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0" y="10"/>
                </a:cxn>
                <a:cxn ang="0">
                  <a:pos x="30" y="40"/>
                </a:cxn>
                <a:cxn ang="0">
                  <a:pos x="48" y="50"/>
                </a:cxn>
                <a:cxn ang="0">
                  <a:pos x="58" y="28"/>
                </a:cxn>
                <a:cxn ang="0">
                  <a:pos x="44" y="8"/>
                </a:cxn>
                <a:cxn ang="0">
                  <a:pos x="26" y="0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grayWhite">
            <a:xfrm>
              <a:off x="1561" y="1834"/>
              <a:ext cx="67" cy="41"/>
            </a:xfrm>
            <a:custGeom>
              <a:avLst/>
              <a:gdLst/>
              <a:ahLst/>
              <a:cxnLst>
                <a:cxn ang="0">
                  <a:pos x="44" y="7"/>
                </a:cxn>
                <a:cxn ang="0">
                  <a:pos x="24" y="25"/>
                </a:cxn>
                <a:cxn ang="0">
                  <a:pos x="4" y="27"/>
                </a:cxn>
                <a:cxn ang="0">
                  <a:pos x="16" y="57"/>
                </a:cxn>
                <a:cxn ang="0">
                  <a:pos x="74" y="35"/>
                </a:cxn>
                <a:cxn ang="0">
                  <a:pos x="86" y="17"/>
                </a:cxn>
                <a:cxn ang="0">
                  <a:pos x="56" y="7"/>
                </a:cxn>
                <a:cxn ang="0">
                  <a:pos x="44" y="7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grayWhite">
            <a:xfrm>
              <a:off x="1631" y="1842"/>
              <a:ext cx="55" cy="2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10" y="16"/>
                </a:cxn>
                <a:cxn ang="0">
                  <a:pos x="24" y="34"/>
                </a:cxn>
                <a:cxn ang="0">
                  <a:pos x="52" y="28"/>
                </a:cxn>
                <a:cxn ang="0">
                  <a:pos x="64" y="20"/>
                </a:cxn>
                <a:cxn ang="0">
                  <a:pos x="40" y="0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grayWhite">
            <a:xfrm>
              <a:off x="1601" y="1806"/>
              <a:ext cx="66" cy="34"/>
            </a:xfrm>
            <a:custGeom>
              <a:avLst/>
              <a:gdLst/>
              <a:ahLst/>
              <a:cxnLst>
                <a:cxn ang="0">
                  <a:pos x="58" y="10"/>
                </a:cxn>
                <a:cxn ang="0">
                  <a:pos x="28" y="4"/>
                </a:cxn>
                <a:cxn ang="0">
                  <a:pos x="0" y="18"/>
                </a:cxn>
                <a:cxn ang="0">
                  <a:pos x="40" y="32"/>
                </a:cxn>
                <a:cxn ang="0">
                  <a:pos x="64" y="40"/>
                </a:cxn>
                <a:cxn ang="0">
                  <a:pos x="84" y="18"/>
                </a:cxn>
                <a:cxn ang="0">
                  <a:pos x="82" y="6"/>
                </a:cxn>
                <a:cxn ang="0">
                  <a:pos x="64" y="0"/>
                </a:cxn>
                <a:cxn ang="0">
                  <a:pos x="58" y="10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grayWhite">
            <a:xfrm>
              <a:off x="1573" y="1774"/>
              <a:ext cx="45" cy="24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0" y="18"/>
                </a:cxn>
                <a:cxn ang="0">
                  <a:pos x="20" y="28"/>
                </a:cxn>
                <a:cxn ang="0">
                  <a:pos x="28" y="20"/>
                </a:cxn>
                <a:cxn ang="0">
                  <a:pos x="52" y="12"/>
                </a:cxn>
                <a:cxn ang="0">
                  <a:pos x="44" y="0"/>
                </a:cxn>
                <a:cxn ang="0">
                  <a:pos x="16" y="4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grayWhite">
            <a:xfrm>
              <a:off x="1690" y="1777"/>
              <a:ext cx="117" cy="77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14" y="6"/>
                </a:cxn>
                <a:cxn ang="0">
                  <a:pos x="4" y="38"/>
                </a:cxn>
                <a:cxn ang="0">
                  <a:pos x="12" y="56"/>
                </a:cxn>
                <a:cxn ang="0">
                  <a:pos x="0" y="72"/>
                </a:cxn>
                <a:cxn ang="0">
                  <a:pos x="56" y="86"/>
                </a:cxn>
                <a:cxn ang="0">
                  <a:pos x="82" y="92"/>
                </a:cxn>
                <a:cxn ang="0">
                  <a:pos x="152" y="86"/>
                </a:cxn>
                <a:cxn ang="0">
                  <a:pos x="76" y="70"/>
                </a:cxn>
                <a:cxn ang="0">
                  <a:pos x="54" y="62"/>
                </a:cxn>
                <a:cxn ang="0">
                  <a:pos x="44" y="52"/>
                </a:cxn>
                <a:cxn ang="0">
                  <a:pos x="50" y="34"/>
                </a:cxn>
                <a:cxn ang="0">
                  <a:pos x="38" y="0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20"/>
            <p:cNvSpPr>
              <a:spLocks/>
            </p:cNvSpPr>
            <p:nvPr/>
          </p:nvSpPr>
          <p:spPr bwMode="grayWhite">
            <a:xfrm>
              <a:off x="576" y="2021"/>
              <a:ext cx="26" cy="15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24" y="20"/>
                </a:cxn>
                <a:cxn ang="0">
                  <a:pos x="4" y="18"/>
                </a:cxn>
                <a:cxn ang="0">
                  <a:pos x="4" y="6"/>
                </a:cxn>
                <a:cxn ang="0">
                  <a:pos x="34" y="0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21"/>
            <p:cNvSpPr>
              <a:spLocks/>
            </p:cNvSpPr>
            <p:nvPr/>
          </p:nvSpPr>
          <p:spPr bwMode="grayWhite">
            <a:xfrm>
              <a:off x="1352" y="2530"/>
              <a:ext cx="16" cy="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3" y="16"/>
                </a:cxn>
                <a:cxn ang="0">
                  <a:pos x="3" y="0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grayWhite">
            <a:xfrm>
              <a:off x="1355" y="2555"/>
              <a:ext cx="16" cy="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3" y="16"/>
                </a:cxn>
                <a:cxn ang="0">
                  <a:pos x="3" y="0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grayWhite">
            <a:xfrm>
              <a:off x="1564" y="2686"/>
              <a:ext cx="16" cy="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3" y="16"/>
                </a:cxn>
                <a:cxn ang="0">
                  <a:pos x="3" y="0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24"/>
            <p:cNvSpPr>
              <a:spLocks/>
            </p:cNvSpPr>
            <p:nvPr/>
          </p:nvSpPr>
          <p:spPr bwMode="grayWhite">
            <a:xfrm>
              <a:off x="1691" y="2204"/>
              <a:ext cx="39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25"/>
            <p:cNvSpPr>
              <a:spLocks/>
            </p:cNvSpPr>
            <p:nvPr/>
          </p:nvSpPr>
          <p:spPr bwMode="grayWhite">
            <a:xfrm>
              <a:off x="1589" y="2000"/>
              <a:ext cx="39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26"/>
            <p:cNvSpPr>
              <a:spLocks/>
            </p:cNvSpPr>
            <p:nvPr/>
          </p:nvSpPr>
          <p:spPr bwMode="grayWhite">
            <a:xfrm>
              <a:off x="1655" y="1822"/>
              <a:ext cx="40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27"/>
            <p:cNvSpPr>
              <a:spLocks/>
            </p:cNvSpPr>
            <p:nvPr/>
          </p:nvSpPr>
          <p:spPr bwMode="grayWhite">
            <a:xfrm>
              <a:off x="1720" y="1929"/>
              <a:ext cx="39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28"/>
            <p:cNvSpPr>
              <a:spLocks/>
            </p:cNvSpPr>
            <p:nvPr/>
          </p:nvSpPr>
          <p:spPr bwMode="grayWhite">
            <a:xfrm>
              <a:off x="1736" y="1728"/>
              <a:ext cx="714" cy="345"/>
            </a:xfrm>
            <a:custGeom>
              <a:avLst/>
              <a:gdLst/>
              <a:ahLst/>
              <a:cxnLst>
                <a:cxn ang="0">
                  <a:pos x="28" y="56"/>
                </a:cxn>
                <a:cxn ang="0">
                  <a:pos x="6" y="92"/>
                </a:cxn>
                <a:cxn ang="0">
                  <a:pos x="36" y="100"/>
                </a:cxn>
                <a:cxn ang="0">
                  <a:pos x="16" y="116"/>
                </a:cxn>
                <a:cxn ang="0">
                  <a:pos x="104" y="136"/>
                </a:cxn>
                <a:cxn ang="0">
                  <a:pos x="142" y="130"/>
                </a:cxn>
                <a:cxn ang="0">
                  <a:pos x="250" y="78"/>
                </a:cxn>
                <a:cxn ang="0">
                  <a:pos x="300" y="66"/>
                </a:cxn>
                <a:cxn ang="0">
                  <a:pos x="324" y="80"/>
                </a:cxn>
                <a:cxn ang="0">
                  <a:pos x="272" y="88"/>
                </a:cxn>
                <a:cxn ang="0">
                  <a:pos x="242" y="112"/>
                </a:cxn>
                <a:cxn ang="0">
                  <a:pos x="254" y="120"/>
                </a:cxn>
                <a:cxn ang="0">
                  <a:pos x="260" y="158"/>
                </a:cxn>
                <a:cxn ang="0">
                  <a:pos x="350" y="192"/>
                </a:cxn>
                <a:cxn ang="0">
                  <a:pos x="336" y="210"/>
                </a:cxn>
                <a:cxn ang="0">
                  <a:pos x="368" y="246"/>
                </a:cxn>
                <a:cxn ang="0">
                  <a:pos x="348" y="266"/>
                </a:cxn>
                <a:cxn ang="0">
                  <a:pos x="324" y="294"/>
                </a:cxn>
                <a:cxn ang="0">
                  <a:pos x="294" y="324"/>
                </a:cxn>
                <a:cxn ang="0">
                  <a:pos x="292" y="420"/>
                </a:cxn>
                <a:cxn ang="0">
                  <a:pos x="332" y="446"/>
                </a:cxn>
                <a:cxn ang="0">
                  <a:pos x="388" y="448"/>
                </a:cxn>
                <a:cxn ang="0">
                  <a:pos x="412" y="422"/>
                </a:cxn>
                <a:cxn ang="0">
                  <a:pos x="506" y="356"/>
                </a:cxn>
                <a:cxn ang="0">
                  <a:pos x="572" y="334"/>
                </a:cxn>
                <a:cxn ang="0">
                  <a:pos x="646" y="308"/>
                </a:cxn>
                <a:cxn ang="0">
                  <a:pos x="720" y="290"/>
                </a:cxn>
                <a:cxn ang="0">
                  <a:pos x="762" y="260"/>
                </a:cxn>
                <a:cxn ang="0">
                  <a:pos x="800" y="200"/>
                </a:cxn>
                <a:cxn ang="0">
                  <a:pos x="802" y="154"/>
                </a:cxn>
                <a:cxn ang="0">
                  <a:pos x="802" y="124"/>
                </a:cxn>
                <a:cxn ang="0">
                  <a:pos x="832" y="90"/>
                </a:cxn>
                <a:cxn ang="0">
                  <a:pos x="876" y="94"/>
                </a:cxn>
                <a:cxn ang="0">
                  <a:pos x="922" y="52"/>
                </a:cxn>
                <a:cxn ang="0">
                  <a:pos x="888" y="56"/>
                </a:cxn>
                <a:cxn ang="0">
                  <a:pos x="848" y="46"/>
                </a:cxn>
                <a:cxn ang="0">
                  <a:pos x="794" y="22"/>
                </a:cxn>
                <a:cxn ang="0">
                  <a:pos x="642" y="26"/>
                </a:cxn>
                <a:cxn ang="0">
                  <a:pos x="584" y="38"/>
                </a:cxn>
                <a:cxn ang="0">
                  <a:pos x="556" y="38"/>
                </a:cxn>
                <a:cxn ang="0">
                  <a:pos x="516" y="54"/>
                </a:cxn>
                <a:cxn ang="0">
                  <a:pos x="478" y="30"/>
                </a:cxn>
                <a:cxn ang="0">
                  <a:pos x="432" y="40"/>
                </a:cxn>
                <a:cxn ang="0">
                  <a:pos x="366" y="52"/>
                </a:cxn>
                <a:cxn ang="0">
                  <a:pos x="410" y="38"/>
                </a:cxn>
                <a:cxn ang="0">
                  <a:pos x="352" y="8"/>
                </a:cxn>
                <a:cxn ang="0">
                  <a:pos x="334" y="2"/>
                </a:cxn>
                <a:cxn ang="0">
                  <a:pos x="314" y="8"/>
                </a:cxn>
                <a:cxn ang="0">
                  <a:pos x="240" y="16"/>
                </a:cxn>
                <a:cxn ang="0">
                  <a:pos x="160" y="28"/>
                </a:cxn>
                <a:cxn ang="0">
                  <a:pos x="108" y="26"/>
                </a:cxn>
                <a:cxn ang="0">
                  <a:pos x="114" y="68"/>
                </a:cxn>
                <a:cxn ang="0">
                  <a:pos x="104" y="52"/>
                </a:cxn>
                <a:cxn ang="0">
                  <a:pos x="60" y="42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grayWhite">
            <a:xfrm>
              <a:off x="1955" y="1911"/>
              <a:ext cx="40" cy="24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8" y="20"/>
                </a:cxn>
                <a:cxn ang="0">
                  <a:pos x="24" y="32"/>
                </a:cxn>
                <a:cxn ang="0">
                  <a:pos x="42" y="30"/>
                </a:cxn>
                <a:cxn ang="0">
                  <a:pos x="34" y="0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30"/>
            <p:cNvSpPr>
              <a:spLocks/>
            </p:cNvSpPr>
            <p:nvPr/>
          </p:nvSpPr>
          <p:spPr bwMode="grayWhite">
            <a:xfrm>
              <a:off x="2245" y="1977"/>
              <a:ext cx="131" cy="54"/>
            </a:xfrm>
            <a:custGeom>
              <a:avLst/>
              <a:gdLst/>
              <a:ahLst/>
              <a:cxnLst>
                <a:cxn ang="0">
                  <a:pos x="102" y="8"/>
                </a:cxn>
                <a:cxn ang="0">
                  <a:pos x="66" y="4"/>
                </a:cxn>
                <a:cxn ang="0">
                  <a:pos x="54" y="0"/>
                </a:cxn>
                <a:cxn ang="0">
                  <a:pos x="0" y="28"/>
                </a:cxn>
                <a:cxn ang="0">
                  <a:pos x="28" y="40"/>
                </a:cxn>
                <a:cxn ang="0">
                  <a:pos x="42" y="60"/>
                </a:cxn>
                <a:cxn ang="0">
                  <a:pos x="66" y="68"/>
                </a:cxn>
                <a:cxn ang="0">
                  <a:pos x="78" y="72"/>
                </a:cxn>
                <a:cxn ang="0">
                  <a:pos x="130" y="60"/>
                </a:cxn>
                <a:cxn ang="0">
                  <a:pos x="172" y="44"/>
                </a:cxn>
                <a:cxn ang="0">
                  <a:pos x="148" y="18"/>
                </a:cxn>
                <a:cxn ang="0">
                  <a:pos x="136" y="4"/>
                </a:cxn>
                <a:cxn ang="0">
                  <a:pos x="102" y="8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31"/>
            <p:cNvSpPr>
              <a:spLocks/>
            </p:cNvSpPr>
            <p:nvPr/>
          </p:nvSpPr>
          <p:spPr bwMode="grayWhite">
            <a:xfrm>
              <a:off x="2348" y="1815"/>
              <a:ext cx="40" cy="24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8" y="20"/>
                </a:cxn>
                <a:cxn ang="0">
                  <a:pos x="24" y="32"/>
                </a:cxn>
                <a:cxn ang="0">
                  <a:pos x="42" y="30"/>
                </a:cxn>
                <a:cxn ang="0">
                  <a:pos x="34" y="0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32"/>
            <p:cNvSpPr>
              <a:spLocks/>
            </p:cNvSpPr>
            <p:nvPr/>
          </p:nvSpPr>
          <p:spPr bwMode="grayWhite">
            <a:xfrm>
              <a:off x="2624" y="1783"/>
              <a:ext cx="159" cy="63"/>
            </a:xfrm>
            <a:custGeom>
              <a:avLst/>
              <a:gdLst/>
              <a:ahLst/>
              <a:cxnLst>
                <a:cxn ang="0">
                  <a:pos x="191" y="7"/>
                </a:cxn>
                <a:cxn ang="0">
                  <a:pos x="103" y="9"/>
                </a:cxn>
                <a:cxn ang="0">
                  <a:pos x="109" y="25"/>
                </a:cxn>
                <a:cxn ang="0">
                  <a:pos x="107" y="33"/>
                </a:cxn>
                <a:cxn ang="0">
                  <a:pos x="89" y="27"/>
                </a:cxn>
                <a:cxn ang="0">
                  <a:pos x="77" y="19"/>
                </a:cxn>
                <a:cxn ang="0">
                  <a:pos x="23" y="27"/>
                </a:cxn>
                <a:cxn ang="0">
                  <a:pos x="31" y="49"/>
                </a:cxn>
                <a:cxn ang="0">
                  <a:pos x="55" y="53"/>
                </a:cxn>
                <a:cxn ang="0">
                  <a:pos x="75" y="73"/>
                </a:cxn>
                <a:cxn ang="0">
                  <a:pos x="89" y="85"/>
                </a:cxn>
                <a:cxn ang="0">
                  <a:pos x="109" y="67"/>
                </a:cxn>
                <a:cxn ang="0">
                  <a:pos x="121" y="59"/>
                </a:cxn>
                <a:cxn ang="0">
                  <a:pos x="127" y="47"/>
                </a:cxn>
                <a:cxn ang="0">
                  <a:pos x="167" y="35"/>
                </a:cxn>
                <a:cxn ang="0">
                  <a:pos x="187" y="31"/>
                </a:cxn>
                <a:cxn ang="0">
                  <a:pos x="199" y="27"/>
                </a:cxn>
                <a:cxn ang="0">
                  <a:pos x="191" y="7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33"/>
            <p:cNvSpPr>
              <a:spLocks/>
            </p:cNvSpPr>
            <p:nvPr/>
          </p:nvSpPr>
          <p:spPr bwMode="grayWhite">
            <a:xfrm>
              <a:off x="2724" y="1816"/>
              <a:ext cx="49" cy="21"/>
            </a:xfrm>
            <a:custGeom>
              <a:avLst/>
              <a:gdLst/>
              <a:ahLst/>
              <a:cxnLst>
                <a:cxn ang="0">
                  <a:pos x="36" y="6"/>
                </a:cxn>
                <a:cxn ang="0">
                  <a:pos x="8" y="4"/>
                </a:cxn>
                <a:cxn ang="0">
                  <a:pos x="24" y="28"/>
                </a:cxn>
                <a:cxn ang="0">
                  <a:pos x="54" y="14"/>
                </a:cxn>
                <a:cxn ang="0">
                  <a:pos x="36" y="6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34"/>
            <p:cNvSpPr>
              <a:spLocks/>
            </p:cNvSpPr>
            <p:nvPr/>
          </p:nvSpPr>
          <p:spPr bwMode="grayWhite">
            <a:xfrm>
              <a:off x="2424" y="2087"/>
              <a:ext cx="112" cy="131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0" y="25"/>
                </a:cxn>
                <a:cxn ang="0">
                  <a:pos x="14" y="43"/>
                </a:cxn>
                <a:cxn ang="0">
                  <a:pos x="34" y="87"/>
                </a:cxn>
                <a:cxn ang="0">
                  <a:pos x="52" y="91"/>
                </a:cxn>
                <a:cxn ang="0">
                  <a:pos x="50" y="107"/>
                </a:cxn>
                <a:cxn ang="0">
                  <a:pos x="28" y="113"/>
                </a:cxn>
                <a:cxn ang="0">
                  <a:pos x="16" y="131"/>
                </a:cxn>
                <a:cxn ang="0">
                  <a:pos x="18" y="137"/>
                </a:cxn>
                <a:cxn ang="0">
                  <a:pos x="30" y="141"/>
                </a:cxn>
                <a:cxn ang="0">
                  <a:pos x="18" y="169"/>
                </a:cxn>
                <a:cxn ang="0">
                  <a:pos x="20" y="175"/>
                </a:cxn>
                <a:cxn ang="0">
                  <a:pos x="34" y="171"/>
                </a:cxn>
                <a:cxn ang="0">
                  <a:pos x="58" y="169"/>
                </a:cxn>
                <a:cxn ang="0">
                  <a:pos x="92" y="171"/>
                </a:cxn>
                <a:cxn ang="0">
                  <a:pos x="110" y="169"/>
                </a:cxn>
                <a:cxn ang="0">
                  <a:pos x="122" y="165"/>
                </a:cxn>
                <a:cxn ang="0">
                  <a:pos x="128" y="141"/>
                </a:cxn>
                <a:cxn ang="0">
                  <a:pos x="146" y="133"/>
                </a:cxn>
                <a:cxn ang="0">
                  <a:pos x="110" y="109"/>
                </a:cxn>
                <a:cxn ang="0">
                  <a:pos x="88" y="83"/>
                </a:cxn>
                <a:cxn ang="0">
                  <a:pos x="82" y="69"/>
                </a:cxn>
                <a:cxn ang="0">
                  <a:pos x="64" y="61"/>
                </a:cxn>
                <a:cxn ang="0">
                  <a:pos x="86" y="45"/>
                </a:cxn>
                <a:cxn ang="0">
                  <a:pos x="64" y="31"/>
                </a:cxn>
                <a:cxn ang="0">
                  <a:pos x="70" y="13"/>
                </a:cxn>
                <a:cxn ang="0">
                  <a:pos x="46" y="1"/>
                </a:cxn>
                <a:cxn ang="0">
                  <a:pos x="30" y="9"/>
                </a:cxn>
                <a:cxn ang="0">
                  <a:pos x="24" y="19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grayWhite">
            <a:xfrm>
              <a:off x="2369" y="2134"/>
              <a:ext cx="71" cy="68"/>
            </a:xfrm>
            <a:custGeom>
              <a:avLst/>
              <a:gdLst/>
              <a:ahLst/>
              <a:cxnLst>
                <a:cxn ang="0">
                  <a:pos x="58" y="6"/>
                </a:cxn>
                <a:cxn ang="0">
                  <a:pos x="82" y="8"/>
                </a:cxn>
                <a:cxn ang="0">
                  <a:pos x="92" y="26"/>
                </a:cxn>
                <a:cxn ang="0">
                  <a:pos x="78" y="48"/>
                </a:cxn>
                <a:cxn ang="0">
                  <a:pos x="46" y="76"/>
                </a:cxn>
                <a:cxn ang="0">
                  <a:pos x="18" y="92"/>
                </a:cxn>
                <a:cxn ang="0">
                  <a:pos x="8" y="72"/>
                </a:cxn>
                <a:cxn ang="0">
                  <a:pos x="20" y="64"/>
                </a:cxn>
                <a:cxn ang="0">
                  <a:pos x="14" y="46"/>
                </a:cxn>
                <a:cxn ang="0">
                  <a:pos x="40" y="28"/>
                </a:cxn>
                <a:cxn ang="0">
                  <a:pos x="58" y="6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grayWhite">
            <a:xfrm>
              <a:off x="4097" y="3273"/>
              <a:ext cx="486" cy="493"/>
            </a:xfrm>
            <a:custGeom>
              <a:avLst/>
              <a:gdLst/>
              <a:ahLst/>
              <a:cxnLst>
                <a:cxn ang="0">
                  <a:pos x="212" y="11"/>
                </a:cxn>
                <a:cxn ang="0">
                  <a:pos x="176" y="19"/>
                </a:cxn>
                <a:cxn ang="0">
                  <a:pos x="144" y="51"/>
                </a:cxn>
                <a:cxn ang="0">
                  <a:pos x="104" y="59"/>
                </a:cxn>
                <a:cxn ang="0">
                  <a:pos x="84" y="75"/>
                </a:cxn>
                <a:cxn ang="0">
                  <a:pos x="68" y="115"/>
                </a:cxn>
                <a:cxn ang="0">
                  <a:pos x="36" y="167"/>
                </a:cxn>
                <a:cxn ang="0">
                  <a:pos x="0" y="179"/>
                </a:cxn>
                <a:cxn ang="0">
                  <a:pos x="72" y="323"/>
                </a:cxn>
                <a:cxn ang="0">
                  <a:pos x="120" y="427"/>
                </a:cxn>
                <a:cxn ang="0">
                  <a:pos x="144" y="443"/>
                </a:cxn>
                <a:cxn ang="0">
                  <a:pos x="168" y="451"/>
                </a:cxn>
                <a:cxn ang="0">
                  <a:pos x="228" y="431"/>
                </a:cxn>
                <a:cxn ang="0">
                  <a:pos x="252" y="423"/>
                </a:cxn>
                <a:cxn ang="0">
                  <a:pos x="300" y="451"/>
                </a:cxn>
                <a:cxn ang="0">
                  <a:pos x="324" y="527"/>
                </a:cxn>
                <a:cxn ang="0">
                  <a:pos x="336" y="523"/>
                </a:cxn>
                <a:cxn ang="0">
                  <a:pos x="344" y="511"/>
                </a:cxn>
                <a:cxn ang="0">
                  <a:pos x="368" y="547"/>
                </a:cxn>
                <a:cxn ang="0">
                  <a:pos x="404" y="571"/>
                </a:cxn>
                <a:cxn ang="0">
                  <a:pos x="436" y="603"/>
                </a:cxn>
                <a:cxn ang="0">
                  <a:pos x="444" y="615"/>
                </a:cxn>
                <a:cxn ang="0">
                  <a:pos x="456" y="623"/>
                </a:cxn>
                <a:cxn ang="0">
                  <a:pos x="484" y="655"/>
                </a:cxn>
                <a:cxn ang="0">
                  <a:pos x="492" y="631"/>
                </a:cxn>
                <a:cxn ang="0">
                  <a:pos x="540" y="659"/>
                </a:cxn>
                <a:cxn ang="0">
                  <a:pos x="588" y="655"/>
                </a:cxn>
                <a:cxn ang="0">
                  <a:pos x="616" y="531"/>
                </a:cxn>
                <a:cxn ang="0">
                  <a:pos x="632" y="463"/>
                </a:cxn>
                <a:cxn ang="0">
                  <a:pos x="620" y="367"/>
                </a:cxn>
                <a:cxn ang="0">
                  <a:pos x="536" y="271"/>
                </a:cxn>
                <a:cxn ang="0">
                  <a:pos x="528" y="235"/>
                </a:cxn>
                <a:cxn ang="0">
                  <a:pos x="460" y="179"/>
                </a:cxn>
                <a:cxn ang="0">
                  <a:pos x="472" y="155"/>
                </a:cxn>
                <a:cxn ang="0">
                  <a:pos x="456" y="131"/>
                </a:cxn>
                <a:cxn ang="0">
                  <a:pos x="416" y="79"/>
                </a:cxn>
                <a:cxn ang="0">
                  <a:pos x="392" y="31"/>
                </a:cxn>
                <a:cxn ang="0">
                  <a:pos x="388" y="19"/>
                </a:cxn>
                <a:cxn ang="0">
                  <a:pos x="364" y="151"/>
                </a:cxn>
                <a:cxn ang="0">
                  <a:pos x="324" y="115"/>
                </a:cxn>
                <a:cxn ang="0">
                  <a:pos x="292" y="111"/>
                </a:cxn>
                <a:cxn ang="0">
                  <a:pos x="272" y="87"/>
                </a:cxn>
                <a:cxn ang="0">
                  <a:pos x="264" y="63"/>
                </a:cxn>
                <a:cxn ang="0">
                  <a:pos x="276" y="55"/>
                </a:cxn>
                <a:cxn ang="0">
                  <a:pos x="240" y="19"/>
                </a:cxn>
                <a:cxn ang="0">
                  <a:pos x="216" y="11"/>
                </a:cxn>
                <a:cxn ang="0">
                  <a:pos x="204" y="7"/>
                </a:cxn>
                <a:cxn ang="0">
                  <a:pos x="212" y="11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37"/>
            <p:cNvSpPr>
              <a:spLocks/>
            </p:cNvSpPr>
            <p:nvPr/>
          </p:nvSpPr>
          <p:spPr bwMode="grayWhite">
            <a:xfrm>
              <a:off x="4248" y="3013"/>
              <a:ext cx="327" cy="209"/>
            </a:xfrm>
            <a:custGeom>
              <a:avLst/>
              <a:gdLst/>
              <a:ahLst/>
              <a:cxnLst>
                <a:cxn ang="0">
                  <a:pos x="84" y="60"/>
                </a:cxn>
                <a:cxn ang="0">
                  <a:pos x="68" y="36"/>
                </a:cxn>
                <a:cxn ang="0">
                  <a:pos x="64" y="16"/>
                </a:cxn>
                <a:cxn ang="0">
                  <a:pos x="52" y="12"/>
                </a:cxn>
                <a:cxn ang="0">
                  <a:pos x="16" y="16"/>
                </a:cxn>
                <a:cxn ang="0">
                  <a:pos x="44" y="40"/>
                </a:cxn>
                <a:cxn ang="0">
                  <a:pos x="48" y="52"/>
                </a:cxn>
                <a:cxn ang="0">
                  <a:pos x="24" y="68"/>
                </a:cxn>
                <a:cxn ang="0">
                  <a:pos x="88" y="92"/>
                </a:cxn>
                <a:cxn ang="0">
                  <a:pos x="124" y="112"/>
                </a:cxn>
                <a:cxn ang="0">
                  <a:pos x="128" y="124"/>
                </a:cxn>
                <a:cxn ang="0">
                  <a:pos x="140" y="132"/>
                </a:cxn>
                <a:cxn ang="0">
                  <a:pos x="148" y="156"/>
                </a:cxn>
                <a:cxn ang="0">
                  <a:pos x="132" y="196"/>
                </a:cxn>
                <a:cxn ang="0">
                  <a:pos x="180" y="188"/>
                </a:cxn>
                <a:cxn ang="0">
                  <a:pos x="192" y="216"/>
                </a:cxn>
                <a:cxn ang="0">
                  <a:pos x="216" y="224"/>
                </a:cxn>
                <a:cxn ang="0">
                  <a:pos x="228" y="228"/>
                </a:cxn>
                <a:cxn ang="0">
                  <a:pos x="252" y="224"/>
                </a:cxn>
                <a:cxn ang="0">
                  <a:pos x="276" y="196"/>
                </a:cxn>
                <a:cxn ang="0">
                  <a:pos x="336" y="252"/>
                </a:cxn>
                <a:cxn ang="0">
                  <a:pos x="364" y="280"/>
                </a:cxn>
                <a:cxn ang="0">
                  <a:pos x="360" y="224"/>
                </a:cxn>
                <a:cxn ang="0">
                  <a:pos x="336" y="200"/>
                </a:cxn>
                <a:cxn ang="0">
                  <a:pos x="372" y="168"/>
                </a:cxn>
                <a:cxn ang="0">
                  <a:pos x="408" y="156"/>
                </a:cxn>
                <a:cxn ang="0">
                  <a:pos x="420" y="152"/>
                </a:cxn>
                <a:cxn ang="0">
                  <a:pos x="424" y="140"/>
                </a:cxn>
                <a:cxn ang="0">
                  <a:pos x="356" y="148"/>
                </a:cxn>
                <a:cxn ang="0">
                  <a:pos x="304" y="140"/>
                </a:cxn>
                <a:cxn ang="0">
                  <a:pos x="300" y="128"/>
                </a:cxn>
                <a:cxn ang="0">
                  <a:pos x="292" y="116"/>
                </a:cxn>
                <a:cxn ang="0">
                  <a:pos x="220" y="80"/>
                </a:cxn>
                <a:cxn ang="0">
                  <a:pos x="160" y="60"/>
                </a:cxn>
                <a:cxn ang="0">
                  <a:pos x="136" y="52"/>
                </a:cxn>
                <a:cxn ang="0">
                  <a:pos x="80" y="52"/>
                </a:cxn>
                <a:cxn ang="0">
                  <a:pos x="68" y="32"/>
                </a:cxn>
                <a:cxn ang="0">
                  <a:pos x="68" y="0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prstShdw prst="shdw17" dist="25400" dir="5400000">
                <a:srgbClr val="333333">
                  <a:alpha val="50000"/>
                </a:srgbClr>
              </a:prst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38"/>
            <p:cNvSpPr>
              <a:spLocks/>
            </p:cNvSpPr>
            <p:nvPr/>
          </p:nvSpPr>
          <p:spPr bwMode="grayWhite">
            <a:xfrm>
              <a:off x="4257" y="3015"/>
              <a:ext cx="319" cy="21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0" y="37"/>
                </a:cxn>
                <a:cxn ang="0">
                  <a:pos x="28" y="49"/>
                </a:cxn>
                <a:cxn ang="0">
                  <a:pos x="84" y="89"/>
                </a:cxn>
                <a:cxn ang="0">
                  <a:pos x="120" y="113"/>
                </a:cxn>
                <a:cxn ang="0">
                  <a:pos x="132" y="121"/>
                </a:cxn>
                <a:cxn ang="0">
                  <a:pos x="136" y="169"/>
                </a:cxn>
                <a:cxn ang="0">
                  <a:pos x="116" y="201"/>
                </a:cxn>
                <a:cxn ang="0">
                  <a:pos x="136" y="197"/>
                </a:cxn>
                <a:cxn ang="0">
                  <a:pos x="148" y="189"/>
                </a:cxn>
                <a:cxn ang="0">
                  <a:pos x="160" y="201"/>
                </a:cxn>
                <a:cxn ang="0">
                  <a:pos x="184" y="217"/>
                </a:cxn>
                <a:cxn ang="0">
                  <a:pos x="208" y="233"/>
                </a:cxn>
                <a:cxn ang="0">
                  <a:pos x="240" y="221"/>
                </a:cxn>
                <a:cxn ang="0">
                  <a:pos x="248" y="197"/>
                </a:cxn>
                <a:cxn ang="0">
                  <a:pos x="268" y="201"/>
                </a:cxn>
                <a:cxn ang="0">
                  <a:pos x="292" y="209"/>
                </a:cxn>
                <a:cxn ang="0">
                  <a:pos x="340" y="281"/>
                </a:cxn>
                <a:cxn ang="0">
                  <a:pos x="356" y="277"/>
                </a:cxn>
                <a:cxn ang="0">
                  <a:pos x="352" y="253"/>
                </a:cxn>
                <a:cxn ang="0">
                  <a:pos x="316" y="197"/>
                </a:cxn>
                <a:cxn ang="0">
                  <a:pos x="360" y="173"/>
                </a:cxn>
                <a:cxn ang="0">
                  <a:pos x="408" y="145"/>
                </a:cxn>
                <a:cxn ang="0">
                  <a:pos x="409" y="120"/>
                </a:cxn>
                <a:cxn ang="0">
                  <a:pos x="367" y="138"/>
                </a:cxn>
                <a:cxn ang="0">
                  <a:pos x="308" y="137"/>
                </a:cxn>
                <a:cxn ang="0">
                  <a:pos x="264" y="97"/>
                </a:cxn>
                <a:cxn ang="0">
                  <a:pos x="180" y="61"/>
                </a:cxn>
                <a:cxn ang="0">
                  <a:pos x="132" y="33"/>
                </a:cxn>
                <a:cxn ang="0">
                  <a:pos x="92" y="41"/>
                </a:cxn>
                <a:cxn ang="0">
                  <a:pos x="76" y="57"/>
                </a:cxn>
                <a:cxn ang="0">
                  <a:pos x="56" y="17"/>
                </a:cxn>
                <a:cxn ang="0">
                  <a:pos x="0" y="1"/>
                </a:cxn>
              </a:cxnLst>
              <a:rect l="0" t="0" r="r" b="b"/>
              <a:pathLst>
                <a:path w="416" h="282">
                  <a:moveTo>
                    <a:pt x="0" y="1"/>
                  </a:moveTo>
                  <a:cubicBezTo>
                    <a:pt x="7" y="22"/>
                    <a:pt x="2" y="9"/>
                    <a:pt x="20" y="37"/>
                  </a:cubicBezTo>
                  <a:cubicBezTo>
                    <a:pt x="23" y="41"/>
                    <a:pt x="28" y="49"/>
                    <a:pt x="28" y="49"/>
                  </a:cubicBezTo>
                  <a:cubicBezTo>
                    <a:pt x="5" y="84"/>
                    <a:pt x="65" y="78"/>
                    <a:pt x="84" y="89"/>
                  </a:cubicBezTo>
                  <a:cubicBezTo>
                    <a:pt x="97" y="96"/>
                    <a:pt x="108" y="105"/>
                    <a:pt x="120" y="113"/>
                  </a:cubicBezTo>
                  <a:cubicBezTo>
                    <a:pt x="124" y="116"/>
                    <a:pt x="132" y="121"/>
                    <a:pt x="132" y="121"/>
                  </a:cubicBezTo>
                  <a:cubicBezTo>
                    <a:pt x="138" y="138"/>
                    <a:pt x="132" y="151"/>
                    <a:pt x="136" y="169"/>
                  </a:cubicBezTo>
                  <a:cubicBezTo>
                    <a:pt x="107" y="188"/>
                    <a:pt x="110" y="176"/>
                    <a:pt x="116" y="201"/>
                  </a:cubicBezTo>
                  <a:cubicBezTo>
                    <a:pt x="123" y="200"/>
                    <a:pt x="130" y="199"/>
                    <a:pt x="136" y="197"/>
                  </a:cubicBezTo>
                  <a:cubicBezTo>
                    <a:pt x="141" y="195"/>
                    <a:pt x="143" y="188"/>
                    <a:pt x="148" y="189"/>
                  </a:cubicBezTo>
                  <a:cubicBezTo>
                    <a:pt x="154" y="190"/>
                    <a:pt x="156" y="198"/>
                    <a:pt x="160" y="201"/>
                  </a:cubicBezTo>
                  <a:cubicBezTo>
                    <a:pt x="168" y="207"/>
                    <a:pt x="176" y="212"/>
                    <a:pt x="184" y="217"/>
                  </a:cubicBezTo>
                  <a:cubicBezTo>
                    <a:pt x="192" y="222"/>
                    <a:pt x="208" y="233"/>
                    <a:pt x="208" y="233"/>
                  </a:cubicBezTo>
                  <a:cubicBezTo>
                    <a:pt x="216" y="231"/>
                    <a:pt x="234" y="230"/>
                    <a:pt x="240" y="221"/>
                  </a:cubicBezTo>
                  <a:cubicBezTo>
                    <a:pt x="244" y="214"/>
                    <a:pt x="248" y="197"/>
                    <a:pt x="248" y="197"/>
                  </a:cubicBezTo>
                  <a:cubicBezTo>
                    <a:pt x="255" y="198"/>
                    <a:pt x="261" y="199"/>
                    <a:pt x="268" y="201"/>
                  </a:cubicBezTo>
                  <a:cubicBezTo>
                    <a:pt x="276" y="203"/>
                    <a:pt x="292" y="209"/>
                    <a:pt x="292" y="209"/>
                  </a:cubicBezTo>
                  <a:cubicBezTo>
                    <a:pt x="298" y="242"/>
                    <a:pt x="306" y="270"/>
                    <a:pt x="340" y="281"/>
                  </a:cubicBezTo>
                  <a:cubicBezTo>
                    <a:pt x="345" y="280"/>
                    <a:pt x="354" y="282"/>
                    <a:pt x="356" y="277"/>
                  </a:cubicBezTo>
                  <a:cubicBezTo>
                    <a:pt x="359" y="270"/>
                    <a:pt x="355" y="260"/>
                    <a:pt x="352" y="253"/>
                  </a:cubicBezTo>
                  <a:cubicBezTo>
                    <a:pt x="346" y="238"/>
                    <a:pt x="329" y="206"/>
                    <a:pt x="316" y="197"/>
                  </a:cubicBezTo>
                  <a:cubicBezTo>
                    <a:pt x="307" y="170"/>
                    <a:pt x="339" y="175"/>
                    <a:pt x="360" y="173"/>
                  </a:cubicBezTo>
                  <a:cubicBezTo>
                    <a:pt x="383" y="165"/>
                    <a:pt x="391" y="162"/>
                    <a:pt x="408" y="145"/>
                  </a:cubicBezTo>
                  <a:cubicBezTo>
                    <a:pt x="412" y="140"/>
                    <a:pt x="416" y="121"/>
                    <a:pt x="409" y="120"/>
                  </a:cubicBezTo>
                  <a:cubicBezTo>
                    <a:pt x="402" y="119"/>
                    <a:pt x="384" y="135"/>
                    <a:pt x="367" y="138"/>
                  </a:cubicBezTo>
                  <a:cubicBezTo>
                    <a:pt x="350" y="141"/>
                    <a:pt x="325" y="144"/>
                    <a:pt x="308" y="137"/>
                  </a:cubicBezTo>
                  <a:cubicBezTo>
                    <a:pt x="286" y="130"/>
                    <a:pt x="284" y="111"/>
                    <a:pt x="264" y="97"/>
                  </a:cubicBezTo>
                  <a:cubicBezTo>
                    <a:pt x="238" y="80"/>
                    <a:pt x="203" y="76"/>
                    <a:pt x="180" y="61"/>
                  </a:cubicBezTo>
                  <a:cubicBezTo>
                    <a:pt x="163" y="50"/>
                    <a:pt x="150" y="39"/>
                    <a:pt x="132" y="33"/>
                  </a:cubicBezTo>
                  <a:cubicBezTo>
                    <a:pt x="119" y="35"/>
                    <a:pt x="102" y="31"/>
                    <a:pt x="92" y="41"/>
                  </a:cubicBezTo>
                  <a:cubicBezTo>
                    <a:pt x="71" y="62"/>
                    <a:pt x="108" y="46"/>
                    <a:pt x="76" y="57"/>
                  </a:cubicBezTo>
                  <a:cubicBezTo>
                    <a:pt x="52" y="49"/>
                    <a:pt x="67" y="38"/>
                    <a:pt x="56" y="17"/>
                  </a:cubicBezTo>
                  <a:cubicBezTo>
                    <a:pt x="48" y="0"/>
                    <a:pt x="16" y="1"/>
                    <a:pt x="0" y="1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39"/>
            <p:cNvSpPr>
              <a:spLocks/>
            </p:cNvSpPr>
            <p:nvPr/>
          </p:nvSpPr>
          <p:spPr bwMode="grayWhite">
            <a:xfrm>
              <a:off x="4493" y="3782"/>
              <a:ext cx="46" cy="58"/>
            </a:xfrm>
            <a:custGeom>
              <a:avLst/>
              <a:gdLst/>
              <a:ahLst/>
              <a:cxnLst>
                <a:cxn ang="0">
                  <a:pos x="32" y="18"/>
                </a:cxn>
                <a:cxn ang="0">
                  <a:pos x="0" y="18"/>
                </a:cxn>
                <a:cxn ang="0">
                  <a:pos x="20" y="42"/>
                </a:cxn>
                <a:cxn ang="0">
                  <a:pos x="28" y="66"/>
                </a:cxn>
                <a:cxn ang="0">
                  <a:pos x="32" y="78"/>
                </a:cxn>
                <a:cxn ang="0">
                  <a:pos x="60" y="50"/>
                </a:cxn>
                <a:cxn ang="0">
                  <a:pos x="32" y="18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40"/>
            <p:cNvSpPr>
              <a:spLocks/>
            </p:cNvSpPr>
            <p:nvPr/>
          </p:nvSpPr>
          <p:spPr bwMode="grayWhite">
            <a:xfrm>
              <a:off x="4632" y="3693"/>
              <a:ext cx="168" cy="84"/>
            </a:xfrm>
            <a:custGeom>
              <a:avLst/>
              <a:gdLst/>
              <a:ahLst/>
              <a:cxnLst>
                <a:cxn ang="0">
                  <a:pos x="47" y="73"/>
                </a:cxn>
                <a:cxn ang="0">
                  <a:pos x="39" y="61"/>
                </a:cxn>
                <a:cxn ang="0">
                  <a:pos x="15" y="69"/>
                </a:cxn>
                <a:cxn ang="0">
                  <a:pos x="39" y="113"/>
                </a:cxn>
                <a:cxn ang="0">
                  <a:pos x="123" y="89"/>
                </a:cxn>
                <a:cxn ang="0">
                  <a:pos x="147" y="73"/>
                </a:cxn>
                <a:cxn ang="0">
                  <a:pos x="171" y="65"/>
                </a:cxn>
                <a:cxn ang="0">
                  <a:pos x="219" y="19"/>
                </a:cxn>
                <a:cxn ang="0">
                  <a:pos x="210" y="0"/>
                </a:cxn>
                <a:cxn ang="0">
                  <a:pos x="179" y="17"/>
                </a:cxn>
                <a:cxn ang="0">
                  <a:pos x="107" y="41"/>
                </a:cxn>
                <a:cxn ang="0">
                  <a:pos x="83" y="45"/>
                </a:cxn>
                <a:cxn ang="0">
                  <a:pos x="59" y="53"/>
                </a:cxn>
                <a:cxn ang="0">
                  <a:pos x="47" y="73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41"/>
            <p:cNvSpPr>
              <a:spLocks/>
            </p:cNvSpPr>
            <p:nvPr/>
          </p:nvSpPr>
          <p:spPr bwMode="grayWhite">
            <a:xfrm>
              <a:off x="4806" y="3643"/>
              <a:ext cx="107" cy="91"/>
            </a:xfrm>
            <a:custGeom>
              <a:avLst/>
              <a:gdLst/>
              <a:ahLst/>
              <a:cxnLst>
                <a:cxn ang="0">
                  <a:pos x="12" y="60"/>
                </a:cxn>
                <a:cxn ang="0">
                  <a:pos x="8" y="84"/>
                </a:cxn>
                <a:cxn ang="0">
                  <a:pos x="0" y="108"/>
                </a:cxn>
                <a:cxn ang="0">
                  <a:pos x="36" y="116"/>
                </a:cxn>
                <a:cxn ang="0">
                  <a:pos x="52" y="96"/>
                </a:cxn>
                <a:cxn ang="0">
                  <a:pos x="124" y="68"/>
                </a:cxn>
                <a:cxn ang="0">
                  <a:pos x="136" y="44"/>
                </a:cxn>
                <a:cxn ang="0">
                  <a:pos x="112" y="28"/>
                </a:cxn>
                <a:cxn ang="0">
                  <a:pos x="100" y="20"/>
                </a:cxn>
                <a:cxn ang="0">
                  <a:pos x="64" y="12"/>
                </a:cxn>
                <a:cxn ang="0">
                  <a:pos x="52" y="36"/>
                </a:cxn>
                <a:cxn ang="0">
                  <a:pos x="12" y="60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42"/>
            <p:cNvSpPr>
              <a:spLocks/>
            </p:cNvSpPr>
            <p:nvPr/>
          </p:nvSpPr>
          <p:spPr bwMode="grayWhite">
            <a:xfrm>
              <a:off x="4863" y="3602"/>
              <a:ext cx="38" cy="26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8" y="11"/>
                </a:cxn>
                <a:cxn ang="0">
                  <a:pos x="24" y="35"/>
                </a:cxn>
                <a:cxn ang="0">
                  <a:pos x="39" y="26"/>
                </a:cxn>
                <a:cxn ang="0">
                  <a:pos x="29" y="0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43"/>
            <p:cNvSpPr>
              <a:spLocks/>
            </p:cNvSpPr>
            <p:nvPr/>
          </p:nvSpPr>
          <p:spPr bwMode="grayWhite">
            <a:xfrm>
              <a:off x="3097" y="3118"/>
              <a:ext cx="126" cy="20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104" y="28"/>
                </a:cxn>
                <a:cxn ang="0">
                  <a:pos x="88" y="64"/>
                </a:cxn>
                <a:cxn ang="0">
                  <a:pos x="36" y="84"/>
                </a:cxn>
                <a:cxn ang="0">
                  <a:pos x="28" y="96"/>
                </a:cxn>
                <a:cxn ang="0">
                  <a:pos x="16" y="100"/>
                </a:cxn>
                <a:cxn ang="0">
                  <a:pos x="20" y="132"/>
                </a:cxn>
                <a:cxn ang="0">
                  <a:pos x="28" y="156"/>
                </a:cxn>
                <a:cxn ang="0">
                  <a:pos x="0" y="200"/>
                </a:cxn>
                <a:cxn ang="0">
                  <a:pos x="28" y="260"/>
                </a:cxn>
                <a:cxn ang="0">
                  <a:pos x="52" y="268"/>
                </a:cxn>
                <a:cxn ang="0">
                  <a:pos x="88" y="216"/>
                </a:cxn>
                <a:cxn ang="0">
                  <a:pos x="104" y="192"/>
                </a:cxn>
                <a:cxn ang="0">
                  <a:pos x="128" y="116"/>
                </a:cxn>
                <a:cxn ang="0">
                  <a:pos x="140" y="76"/>
                </a:cxn>
                <a:cxn ang="0">
                  <a:pos x="164" y="72"/>
                </a:cxn>
                <a:cxn ang="0">
                  <a:pos x="128" y="0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44"/>
            <p:cNvSpPr>
              <a:spLocks/>
            </p:cNvSpPr>
            <p:nvPr/>
          </p:nvSpPr>
          <p:spPr bwMode="grayWhite">
            <a:xfrm>
              <a:off x="3642" y="2807"/>
              <a:ext cx="50" cy="6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5" y="60"/>
                </a:cxn>
                <a:cxn ang="0">
                  <a:pos x="29" y="76"/>
                </a:cxn>
                <a:cxn ang="0">
                  <a:pos x="41" y="80"/>
                </a:cxn>
                <a:cxn ang="0">
                  <a:pos x="57" y="76"/>
                </a:cxn>
                <a:cxn ang="0">
                  <a:pos x="29" y="0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45"/>
            <p:cNvSpPr>
              <a:spLocks/>
            </p:cNvSpPr>
            <p:nvPr/>
          </p:nvSpPr>
          <p:spPr bwMode="grayWhite">
            <a:xfrm>
              <a:off x="3983" y="2873"/>
              <a:ext cx="114" cy="18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60" y="84"/>
                </a:cxn>
                <a:cxn ang="0">
                  <a:pos x="36" y="92"/>
                </a:cxn>
                <a:cxn ang="0">
                  <a:pos x="12" y="108"/>
                </a:cxn>
                <a:cxn ang="0">
                  <a:pos x="40" y="188"/>
                </a:cxn>
                <a:cxn ang="0">
                  <a:pos x="52" y="224"/>
                </a:cxn>
                <a:cxn ang="0">
                  <a:pos x="60" y="236"/>
                </a:cxn>
                <a:cxn ang="0">
                  <a:pos x="84" y="244"/>
                </a:cxn>
                <a:cxn ang="0">
                  <a:pos x="96" y="196"/>
                </a:cxn>
                <a:cxn ang="0">
                  <a:pos x="124" y="168"/>
                </a:cxn>
                <a:cxn ang="0">
                  <a:pos x="112" y="68"/>
                </a:cxn>
                <a:cxn ang="0">
                  <a:pos x="140" y="48"/>
                </a:cxn>
                <a:cxn ang="0">
                  <a:pos x="112" y="20"/>
                </a:cxn>
                <a:cxn ang="0">
                  <a:pos x="96" y="0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46"/>
            <p:cNvSpPr>
              <a:spLocks/>
            </p:cNvSpPr>
            <p:nvPr/>
          </p:nvSpPr>
          <p:spPr bwMode="grayWhite">
            <a:xfrm>
              <a:off x="3887" y="2816"/>
              <a:ext cx="74" cy="136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51" y="35"/>
                </a:cxn>
                <a:cxn ang="0">
                  <a:pos x="60" y="62"/>
                </a:cxn>
                <a:cxn ang="0">
                  <a:pos x="62" y="92"/>
                </a:cxn>
                <a:cxn ang="0">
                  <a:pos x="68" y="105"/>
                </a:cxn>
                <a:cxn ang="0">
                  <a:pos x="71" y="126"/>
                </a:cxn>
                <a:cxn ang="0">
                  <a:pos x="57" y="93"/>
                </a:cxn>
                <a:cxn ang="0">
                  <a:pos x="35" y="78"/>
                </a:cxn>
                <a:cxn ang="0">
                  <a:pos x="5" y="83"/>
                </a:cxn>
                <a:cxn ang="0">
                  <a:pos x="8" y="102"/>
                </a:cxn>
                <a:cxn ang="0">
                  <a:pos x="41" y="114"/>
                </a:cxn>
                <a:cxn ang="0">
                  <a:pos x="57" y="135"/>
                </a:cxn>
                <a:cxn ang="0">
                  <a:pos x="71" y="135"/>
                </a:cxn>
                <a:cxn ang="0">
                  <a:pos x="78" y="150"/>
                </a:cxn>
                <a:cxn ang="0">
                  <a:pos x="96" y="179"/>
                </a:cxn>
                <a:cxn ang="0">
                  <a:pos x="81" y="126"/>
                </a:cxn>
                <a:cxn ang="0">
                  <a:pos x="80" y="93"/>
                </a:cxn>
                <a:cxn ang="0">
                  <a:pos x="71" y="63"/>
                </a:cxn>
                <a:cxn ang="0">
                  <a:pos x="63" y="41"/>
                </a:cxn>
                <a:cxn ang="0">
                  <a:pos x="57" y="20"/>
                </a:cxn>
                <a:cxn ang="0">
                  <a:pos x="48" y="2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47"/>
            <p:cNvSpPr>
              <a:spLocks/>
            </p:cNvSpPr>
            <p:nvPr/>
          </p:nvSpPr>
          <p:spPr bwMode="grayWhite">
            <a:xfrm>
              <a:off x="3937" y="2925"/>
              <a:ext cx="41" cy="131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25"/>
                </a:cxn>
                <a:cxn ang="0">
                  <a:pos x="9" y="54"/>
                </a:cxn>
                <a:cxn ang="0">
                  <a:pos x="18" y="94"/>
                </a:cxn>
                <a:cxn ang="0">
                  <a:pos x="34" y="129"/>
                </a:cxn>
                <a:cxn ang="0">
                  <a:pos x="54" y="175"/>
                </a:cxn>
                <a:cxn ang="0">
                  <a:pos x="40" y="115"/>
                </a:cxn>
                <a:cxn ang="0">
                  <a:pos x="34" y="93"/>
                </a:cxn>
                <a:cxn ang="0">
                  <a:pos x="28" y="61"/>
                </a:cxn>
                <a:cxn ang="0">
                  <a:pos x="25" y="46"/>
                </a:cxn>
                <a:cxn ang="0">
                  <a:pos x="16" y="37"/>
                </a:cxn>
                <a:cxn ang="0">
                  <a:pos x="6" y="0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48"/>
            <p:cNvSpPr>
              <a:spLocks/>
            </p:cNvSpPr>
            <p:nvPr/>
          </p:nvSpPr>
          <p:spPr bwMode="grayWhite">
            <a:xfrm>
              <a:off x="3983" y="3062"/>
              <a:ext cx="67" cy="5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34"/>
                </a:cxn>
                <a:cxn ang="0">
                  <a:pos x="23" y="43"/>
                </a:cxn>
                <a:cxn ang="0">
                  <a:pos x="48" y="49"/>
                </a:cxn>
                <a:cxn ang="0">
                  <a:pos x="62" y="57"/>
                </a:cxn>
                <a:cxn ang="0">
                  <a:pos x="74" y="66"/>
                </a:cxn>
                <a:cxn ang="0">
                  <a:pos x="86" y="69"/>
                </a:cxn>
                <a:cxn ang="0">
                  <a:pos x="72" y="39"/>
                </a:cxn>
                <a:cxn ang="0">
                  <a:pos x="63" y="22"/>
                </a:cxn>
                <a:cxn ang="0">
                  <a:pos x="36" y="24"/>
                </a:cxn>
                <a:cxn ang="0">
                  <a:pos x="24" y="19"/>
                </a:cxn>
                <a:cxn ang="0">
                  <a:pos x="6" y="0"/>
                </a:cxn>
                <a:cxn ang="0">
                  <a:pos x="2" y="0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49"/>
            <p:cNvSpPr>
              <a:spLocks/>
            </p:cNvSpPr>
            <p:nvPr/>
          </p:nvSpPr>
          <p:spPr bwMode="grayWhite">
            <a:xfrm>
              <a:off x="4090" y="2967"/>
              <a:ext cx="85" cy="117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75" y="10"/>
                </a:cxn>
                <a:cxn ang="0">
                  <a:pos x="23" y="15"/>
                </a:cxn>
                <a:cxn ang="0">
                  <a:pos x="14" y="33"/>
                </a:cxn>
                <a:cxn ang="0">
                  <a:pos x="11" y="61"/>
                </a:cxn>
                <a:cxn ang="0">
                  <a:pos x="14" y="75"/>
                </a:cxn>
                <a:cxn ang="0">
                  <a:pos x="3" y="88"/>
                </a:cxn>
                <a:cxn ang="0">
                  <a:pos x="14" y="109"/>
                </a:cxn>
                <a:cxn ang="0">
                  <a:pos x="23" y="124"/>
                </a:cxn>
                <a:cxn ang="0">
                  <a:pos x="15" y="144"/>
                </a:cxn>
                <a:cxn ang="0">
                  <a:pos x="24" y="156"/>
                </a:cxn>
                <a:cxn ang="0">
                  <a:pos x="42" y="144"/>
                </a:cxn>
                <a:cxn ang="0">
                  <a:pos x="50" y="93"/>
                </a:cxn>
                <a:cxn ang="0">
                  <a:pos x="56" y="126"/>
                </a:cxn>
                <a:cxn ang="0">
                  <a:pos x="65" y="145"/>
                </a:cxn>
                <a:cxn ang="0">
                  <a:pos x="62" y="112"/>
                </a:cxn>
                <a:cxn ang="0">
                  <a:pos x="72" y="73"/>
                </a:cxn>
                <a:cxn ang="0">
                  <a:pos x="69" y="51"/>
                </a:cxn>
                <a:cxn ang="0">
                  <a:pos x="54" y="60"/>
                </a:cxn>
                <a:cxn ang="0">
                  <a:pos x="35" y="54"/>
                </a:cxn>
                <a:cxn ang="0">
                  <a:pos x="41" y="36"/>
                </a:cxn>
                <a:cxn ang="0">
                  <a:pos x="62" y="34"/>
                </a:cxn>
                <a:cxn ang="0">
                  <a:pos x="78" y="39"/>
                </a:cxn>
                <a:cxn ang="0">
                  <a:pos x="98" y="30"/>
                </a:cxn>
                <a:cxn ang="0">
                  <a:pos x="111" y="13"/>
                </a:cxn>
                <a:cxn ang="0">
                  <a:pos x="98" y="0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50"/>
            <p:cNvSpPr>
              <a:spLocks/>
            </p:cNvSpPr>
            <p:nvPr/>
          </p:nvSpPr>
          <p:spPr bwMode="grayWhite">
            <a:xfrm>
              <a:off x="4061" y="2551"/>
              <a:ext cx="23" cy="71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6"/>
                </a:cxn>
                <a:cxn ang="0">
                  <a:pos x="6" y="37"/>
                </a:cxn>
                <a:cxn ang="0">
                  <a:pos x="1" y="61"/>
                </a:cxn>
                <a:cxn ang="0">
                  <a:pos x="16" y="94"/>
                </a:cxn>
                <a:cxn ang="0">
                  <a:pos x="30" y="82"/>
                </a:cxn>
                <a:cxn ang="0">
                  <a:pos x="22" y="61"/>
                </a:cxn>
                <a:cxn ang="0">
                  <a:pos x="12" y="0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51"/>
            <p:cNvSpPr>
              <a:spLocks/>
            </p:cNvSpPr>
            <p:nvPr/>
          </p:nvSpPr>
          <p:spPr bwMode="grayWhite">
            <a:xfrm>
              <a:off x="4076" y="2669"/>
              <a:ext cx="62" cy="11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0" y="20"/>
                </a:cxn>
                <a:cxn ang="0">
                  <a:pos x="8" y="49"/>
                </a:cxn>
                <a:cxn ang="0">
                  <a:pos x="6" y="107"/>
                </a:cxn>
                <a:cxn ang="0">
                  <a:pos x="17" y="103"/>
                </a:cxn>
                <a:cxn ang="0">
                  <a:pos x="20" y="115"/>
                </a:cxn>
                <a:cxn ang="0">
                  <a:pos x="29" y="122"/>
                </a:cxn>
                <a:cxn ang="0">
                  <a:pos x="38" y="140"/>
                </a:cxn>
                <a:cxn ang="0">
                  <a:pos x="48" y="128"/>
                </a:cxn>
                <a:cxn ang="0">
                  <a:pos x="65" y="134"/>
                </a:cxn>
                <a:cxn ang="0">
                  <a:pos x="63" y="109"/>
                </a:cxn>
                <a:cxn ang="0">
                  <a:pos x="48" y="104"/>
                </a:cxn>
                <a:cxn ang="0">
                  <a:pos x="39" y="91"/>
                </a:cxn>
                <a:cxn ang="0">
                  <a:pos x="33" y="73"/>
                </a:cxn>
                <a:cxn ang="0">
                  <a:pos x="41" y="53"/>
                </a:cxn>
                <a:cxn ang="0">
                  <a:pos x="35" y="35"/>
                </a:cxn>
                <a:cxn ang="0">
                  <a:pos x="42" y="20"/>
                </a:cxn>
                <a:cxn ang="0">
                  <a:pos x="29" y="4"/>
                </a:cxn>
                <a:cxn ang="0">
                  <a:pos x="18" y="7"/>
                </a:cxn>
                <a:cxn ang="0">
                  <a:pos x="12" y="2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52"/>
            <p:cNvSpPr>
              <a:spLocks/>
            </p:cNvSpPr>
            <p:nvPr/>
          </p:nvSpPr>
          <p:spPr bwMode="grayWhite">
            <a:xfrm>
              <a:off x="4120" y="2825"/>
              <a:ext cx="65" cy="79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44" y="18"/>
                </a:cxn>
                <a:cxn ang="0">
                  <a:pos x="32" y="30"/>
                </a:cxn>
                <a:cxn ang="0">
                  <a:pos x="16" y="35"/>
                </a:cxn>
                <a:cxn ang="0">
                  <a:pos x="8" y="48"/>
                </a:cxn>
                <a:cxn ang="0">
                  <a:pos x="4" y="74"/>
                </a:cxn>
                <a:cxn ang="0">
                  <a:pos x="13" y="71"/>
                </a:cxn>
                <a:cxn ang="0">
                  <a:pos x="25" y="62"/>
                </a:cxn>
                <a:cxn ang="0">
                  <a:pos x="34" y="69"/>
                </a:cxn>
                <a:cxn ang="0">
                  <a:pos x="58" y="99"/>
                </a:cxn>
                <a:cxn ang="0">
                  <a:pos x="71" y="72"/>
                </a:cxn>
                <a:cxn ang="0">
                  <a:pos x="85" y="68"/>
                </a:cxn>
                <a:cxn ang="0">
                  <a:pos x="74" y="39"/>
                </a:cxn>
                <a:cxn ang="0">
                  <a:pos x="52" y="0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53"/>
            <p:cNvSpPr>
              <a:spLocks/>
            </p:cNvSpPr>
            <p:nvPr/>
          </p:nvSpPr>
          <p:spPr bwMode="grayWhite">
            <a:xfrm>
              <a:off x="4198" y="2965"/>
              <a:ext cx="29" cy="49"/>
            </a:xfrm>
            <a:custGeom>
              <a:avLst/>
              <a:gdLst/>
              <a:ahLst/>
              <a:cxnLst>
                <a:cxn ang="0">
                  <a:pos x="6" y="27"/>
                </a:cxn>
                <a:cxn ang="0">
                  <a:pos x="26" y="66"/>
                </a:cxn>
                <a:cxn ang="0">
                  <a:pos x="30" y="52"/>
                </a:cxn>
                <a:cxn ang="0">
                  <a:pos x="38" y="40"/>
                </a:cxn>
                <a:cxn ang="0">
                  <a:pos x="30" y="25"/>
                </a:cxn>
                <a:cxn ang="0">
                  <a:pos x="20" y="13"/>
                </a:cxn>
                <a:cxn ang="0">
                  <a:pos x="11" y="1"/>
                </a:cxn>
                <a:cxn ang="0">
                  <a:pos x="2" y="12"/>
                </a:cxn>
                <a:cxn ang="0">
                  <a:pos x="6" y="2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54"/>
            <p:cNvSpPr>
              <a:spLocks/>
            </p:cNvSpPr>
            <p:nvPr/>
          </p:nvSpPr>
          <p:spPr bwMode="grayWhite">
            <a:xfrm>
              <a:off x="4181" y="3047"/>
              <a:ext cx="19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3"/>
                </a:cxn>
                <a:cxn ang="0">
                  <a:pos x="24" y="11"/>
                </a:cxn>
                <a:cxn ang="0">
                  <a:pos x="0" y="0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Freeform 55"/>
            <p:cNvSpPr>
              <a:spLocks/>
            </p:cNvSpPr>
            <p:nvPr/>
          </p:nvSpPr>
          <p:spPr bwMode="grayWhite">
            <a:xfrm>
              <a:off x="4209" y="3037"/>
              <a:ext cx="46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8"/>
                </a:cxn>
                <a:cxn ang="0">
                  <a:pos x="28" y="33"/>
                </a:cxn>
                <a:cxn ang="0">
                  <a:pos x="42" y="46"/>
                </a:cxn>
                <a:cxn ang="0">
                  <a:pos x="60" y="42"/>
                </a:cxn>
                <a:cxn ang="0">
                  <a:pos x="49" y="24"/>
                </a:cxn>
                <a:cxn ang="0">
                  <a:pos x="28" y="3"/>
                </a:cxn>
                <a:cxn ang="0">
                  <a:pos x="19" y="16"/>
                </a:cxn>
                <a:cxn ang="0">
                  <a:pos x="9" y="0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56"/>
            <p:cNvSpPr>
              <a:spLocks/>
            </p:cNvSpPr>
            <p:nvPr/>
          </p:nvSpPr>
          <p:spPr bwMode="grayWhite">
            <a:xfrm>
              <a:off x="4280" y="3107"/>
              <a:ext cx="24" cy="3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0" y="11"/>
                </a:cxn>
                <a:cxn ang="0">
                  <a:pos x="12" y="32"/>
                </a:cxn>
                <a:cxn ang="0">
                  <a:pos x="24" y="36"/>
                </a:cxn>
                <a:cxn ang="0">
                  <a:pos x="28" y="0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57"/>
            <p:cNvSpPr>
              <a:spLocks/>
            </p:cNvSpPr>
            <p:nvPr/>
          </p:nvSpPr>
          <p:spPr bwMode="grayWhite">
            <a:xfrm>
              <a:off x="4553" y="3065"/>
              <a:ext cx="47" cy="4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14"/>
                </a:cxn>
                <a:cxn ang="0">
                  <a:pos x="24" y="35"/>
                </a:cxn>
                <a:cxn ang="0">
                  <a:pos x="36" y="54"/>
                </a:cxn>
                <a:cxn ang="0">
                  <a:pos x="46" y="63"/>
                </a:cxn>
                <a:cxn ang="0">
                  <a:pos x="61" y="56"/>
                </a:cxn>
                <a:cxn ang="0">
                  <a:pos x="33" y="17"/>
                </a:cxn>
                <a:cxn ang="0">
                  <a:pos x="7" y="0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58"/>
            <p:cNvSpPr>
              <a:spLocks/>
            </p:cNvSpPr>
            <p:nvPr/>
          </p:nvSpPr>
          <p:spPr bwMode="grayWhite">
            <a:xfrm>
              <a:off x="4146" y="3124"/>
              <a:ext cx="47" cy="50"/>
            </a:xfrm>
            <a:custGeom>
              <a:avLst/>
              <a:gdLst/>
              <a:ahLst/>
              <a:cxnLst>
                <a:cxn ang="0">
                  <a:pos x="28" y="7"/>
                </a:cxn>
                <a:cxn ang="0">
                  <a:pos x="30" y="34"/>
                </a:cxn>
                <a:cxn ang="0">
                  <a:pos x="16" y="43"/>
                </a:cxn>
                <a:cxn ang="0">
                  <a:pos x="22" y="67"/>
                </a:cxn>
                <a:cxn ang="0">
                  <a:pos x="48" y="58"/>
                </a:cxn>
                <a:cxn ang="0">
                  <a:pos x="60" y="47"/>
                </a:cxn>
                <a:cxn ang="0">
                  <a:pos x="51" y="28"/>
                </a:cxn>
                <a:cxn ang="0">
                  <a:pos x="57" y="14"/>
                </a:cxn>
                <a:cxn ang="0">
                  <a:pos x="55" y="2"/>
                </a:cxn>
                <a:cxn ang="0">
                  <a:pos x="46" y="4"/>
                </a:cxn>
                <a:cxn ang="0">
                  <a:pos x="51" y="5"/>
                </a:cxn>
                <a:cxn ang="0">
                  <a:pos x="49" y="16"/>
                </a:cxn>
                <a:cxn ang="0">
                  <a:pos x="43" y="23"/>
                </a:cxn>
                <a:cxn ang="0">
                  <a:pos x="28" y="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59"/>
            <p:cNvSpPr>
              <a:spLocks/>
            </p:cNvSpPr>
            <p:nvPr/>
          </p:nvSpPr>
          <p:spPr bwMode="grayWhite">
            <a:xfrm>
              <a:off x="4096" y="3143"/>
              <a:ext cx="33" cy="27"/>
            </a:xfrm>
            <a:custGeom>
              <a:avLst/>
              <a:gdLst/>
              <a:ahLst/>
              <a:cxnLst>
                <a:cxn ang="0">
                  <a:pos x="21" y="3"/>
                </a:cxn>
                <a:cxn ang="0">
                  <a:pos x="6" y="6"/>
                </a:cxn>
                <a:cxn ang="0">
                  <a:pos x="33" y="36"/>
                </a:cxn>
                <a:cxn ang="0">
                  <a:pos x="42" y="30"/>
                </a:cxn>
                <a:cxn ang="0">
                  <a:pos x="21" y="3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60"/>
            <p:cNvSpPr>
              <a:spLocks/>
            </p:cNvSpPr>
            <p:nvPr/>
          </p:nvSpPr>
          <p:spPr bwMode="grayWhite">
            <a:xfrm>
              <a:off x="4075" y="3114"/>
              <a:ext cx="24" cy="3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6"/>
                </a:cxn>
                <a:cxn ang="0">
                  <a:pos x="16" y="24"/>
                </a:cxn>
                <a:cxn ang="0">
                  <a:pos x="19" y="29"/>
                </a:cxn>
                <a:cxn ang="0">
                  <a:pos x="16" y="35"/>
                </a:cxn>
                <a:cxn ang="0">
                  <a:pos x="30" y="21"/>
                </a:cxn>
                <a:cxn ang="0">
                  <a:pos x="24" y="9"/>
                </a:cxn>
                <a:cxn ang="0">
                  <a:pos x="21" y="0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61"/>
            <p:cNvSpPr>
              <a:spLocks/>
            </p:cNvSpPr>
            <p:nvPr/>
          </p:nvSpPr>
          <p:spPr bwMode="grayWhite">
            <a:xfrm>
              <a:off x="4109" y="3125"/>
              <a:ext cx="35" cy="24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7"/>
                </a:cxn>
                <a:cxn ang="0">
                  <a:pos x="27" y="31"/>
                </a:cxn>
                <a:cxn ang="0">
                  <a:pos x="45" y="24"/>
                </a:cxn>
                <a:cxn ang="0">
                  <a:pos x="22" y="10"/>
                </a:cxn>
                <a:cxn ang="0">
                  <a:pos x="21" y="0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62"/>
            <p:cNvSpPr>
              <a:spLocks/>
            </p:cNvSpPr>
            <p:nvPr/>
          </p:nvSpPr>
          <p:spPr bwMode="grayWhite">
            <a:xfrm>
              <a:off x="4059" y="2794"/>
              <a:ext cx="28" cy="55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1" y="15"/>
                </a:cxn>
                <a:cxn ang="0">
                  <a:pos x="9" y="36"/>
                </a:cxn>
                <a:cxn ang="0">
                  <a:pos x="0" y="59"/>
                </a:cxn>
                <a:cxn ang="0">
                  <a:pos x="8" y="74"/>
                </a:cxn>
                <a:cxn ang="0">
                  <a:pos x="20" y="59"/>
                </a:cxn>
                <a:cxn ang="0">
                  <a:pos x="35" y="32"/>
                </a:cxn>
                <a:cxn ang="0">
                  <a:pos x="30" y="0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63"/>
            <p:cNvSpPr>
              <a:spLocks/>
            </p:cNvSpPr>
            <p:nvPr/>
          </p:nvSpPr>
          <p:spPr bwMode="grayWhite">
            <a:xfrm>
              <a:off x="4111" y="2785"/>
              <a:ext cx="20" cy="55"/>
            </a:xfrm>
            <a:custGeom>
              <a:avLst/>
              <a:gdLst/>
              <a:ahLst/>
              <a:cxnLst>
                <a:cxn ang="0">
                  <a:pos x="13" y="7"/>
                </a:cxn>
                <a:cxn ang="0">
                  <a:pos x="4" y="8"/>
                </a:cxn>
                <a:cxn ang="0">
                  <a:pos x="0" y="22"/>
                </a:cxn>
                <a:cxn ang="0">
                  <a:pos x="15" y="41"/>
                </a:cxn>
                <a:cxn ang="0">
                  <a:pos x="25" y="56"/>
                </a:cxn>
                <a:cxn ang="0">
                  <a:pos x="16" y="20"/>
                </a:cxn>
                <a:cxn ang="0">
                  <a:pos x="13" y="7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64"/>
            <p:cNvSpPr>
              <a:spLocks/>
            </p:cNvSpPr>
            <p:nvPr/>
          </p:nvSpPr>
          <p:spPr bwMode="grayWhite">
            <a:xfrm>
              <a:off x="4134" y="2768"/>
              <a:ext cx="10" cy="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10"/>
                </a:cxn>
                <a:cxn ang="0">
                  <a:pos x="11" y="25"/>
                </a:cxn>
                <a:cxn ang="0">
                  <a:pos x="11" y="0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65"/>
            <p:cNvSpPr>
              <a:spLocks/>
            </p:cNvSpPr>
            <p:nvPr/>
          </p:nvSpPr>
          <p:spPr bwMode="grayWhite">
            <a:xfrm>
              <a:off x="4144" y="2780"/>
              <a:ext cx="22" cy="4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1" y="14"/>
                </a:cxn>
                <a:cxn ang="0">
                  <a:pos x="20" y="21"/>
                </a:cxn>
                <a:cxn ang="0">
                  <a:pos x="8" y="39"/>
                </a:cxn>
                <a:cxn ang="0">
                  <a:pos x="0" y="56"/>
                </a:cxn>
                <a:cxn ang="0">
                  <a:pos x="11" y="57"/>
                </a:cxn>
                <a:cxn ang="0">
                  <a:pos x="26" y="26"/>
                </a:cxn>
                <a:cxn ang="0">
                  <a:pos x="5" y="0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66"/>
            <p:cNvSpPr>
              <a:spLocks/>
            </p:cNvSpPr>
            <p:nvPr/>
          </p:nvSpPr>
          <p:spPr bwMode="grayWhite">
            <a:xfrm>
              <a:off x="3869" y="2849"/>
              <a:ext cx="12" cy="27"/>
            </a:xfrm>
            <a:custGeom>
              <a:avLst/>
              <a:gdLst/>
              <a:ahLst/>
              <a:cxnLst>
                <a:cxn ang="0">
                  <a:pos x="14" y="3"/>
                </a:cxn>
                <a:cxn ang="0">
                  <a:pos x="0" y="7"/>
                </a:cxn>
                <a:cxn ang="0">
                  <a:pos x="8" y="22"/>
                </a:cxn>
                <a:cxn ang="0">
                  <a:pos x="14" y="3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67"/>
            <p:cNvSpPr>
              <a:spLocks/>
            </p:cNvSpPr>
            <p:nvPr/>
          </p:nvSpPr>
          <p:spPr bwMode="grayWhite">
            <a:xfrm>
              <a:off x="3858" y="2826"/>
              <a:ext cx="11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68"/>
            <p:cNvSpPr>
              <a:spLocks/>
            </p:cNvSpPr>
            <p:nvPr/>
          </p:nvSpPr>
          <p:spPr bwMode="grayWhite">
            <a:xfrm>
              <a:off x="3854" y="2808"/>
              <a:ext cx="12" cy="14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0" y="10"/>
                </a:cxn>
                <a:cxn ang="0">
                  <a:pos x="12" y="19"/>
                </a:cxn>
                <a:cxn ang="0">
                  <a:pos x="10" y="5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69"/>
            <p:cNvSpPr>
              <a:spLocks/>
            </p:cNvSpPr>
            <p:nvPr/>
          </p:nvSpPr>
          <p:spPr bwMode="grayWhite">
            <a:xfrm>
              <a:off x="3842" y="2768"/>
              <a:ext cx="11" cy="1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3"/>
                </a:cxn>
                <a:cxn ang="0">
                  <a:pos x="12" y="24"/>
                </a:cxn>
                <a:cxn ang="0">
                  <a:pos x="6" y="0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Freeform 70"/>
            <p:cNvSpPr>
              <a:spLocks/>
            </p:cNvSpPr>
            <p:nvPr/>
          </p:nvSpPr>
          <p:spPr bwMode="grayWhite">
            <a:xfrm>
              <a:off x="3844" y="2793"/>
              <a:ext cx="16" cy="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9" y="18"/>
                </a:cxn>
                <a:cxn ang="0">
                  <a:pos x="14" y="6"/>
                </a:cxn>
                <a:cxn ang="0">
                  <a:pos x="13" y="0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71"/>
            <p:cNvSpPr>
              <a:spLocks/>
            </p:cNvSpPr>
            <p:nvPr/>
          </p:nvSpPr>
          <p:spPr bwMode="grayWhite">
            <a:xfrm>
              <a:off x="4701" y="3414"/>
              <a:ext cx="46" cy="59"/>
            </a:xfrm>
            <a:custGeom>
              <a:avLst/>
              <a:gdLst/>
              <a:ahLst/>
              <a:cxnLst>
                <a:cxn ang="0">
                  <a:pos x="10" y="7"/>
                </a:cxn>
                <a:cxn ang="0">
                  <a:pos x="3" y="18"/>
                </a:cxn>
                <a:cxn ang="0">
                  <a:pos x="15" y="39"/>
                </a:cxn>
                <a:cxn ang="0">
                  <a:pos x="27" y="54"/>
                </a:cxn>
                <a:cxn ang="0">
                  <a:pos x="40" y="63"/>
                </a:cxn>
                <a:cxn ang="0">
                  <a:pos x="51" y="81"/>
                </a:cxn>
                <a:cxn ang="0">
                  <a:pos x="52" y="57"/>
                </a:cxn>
                <a:cxn ang="0">
                  <a:pos x="43" y="37"/>
                </a:cxn>
                <a:cxn ang="0">
                  <a:pos x="25" y="18"/>
                </a:cxn>
                <a:cxn ang="0">
                  <a:pos x="10" y="7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72"/>
            <p:cNvSpPr>
              <a:spLocks/>
            </p:cNvSpPr>
            <p:nvPr/>
          </p:nvSpPr>
          <p:spPr bwMode="grayWhite">
            <a:xfrm>
              <a:off x="4938" y="3365"/>
              <a:ext cx="54" cy="46"/>
            </a:xfrm>
            <a:custGeom>
              <a:avLst/>
              <a:gdLst/>
              <a:ahLst/>
              <a:cxnLst>
                <a:cxn ang="0">
                  <a:pos x="28" y="23"/>
                </a:cxn>
                <a:cxn ang="0">
                  <a:pos x="13" y="32"/>
                </a:cxn>
                <a:cxn ang="0">
                  <a:pos x="1" y="44"/>
                </a:cxn>
                <a:cxn ang="0">
                  <a:pos x="13" y="59"/>
                </a:cxn>
                <a:cxn ang="0">
                  <a:pos x="28" y="44"/>
                </a:cxn>
                <a:cxn ang="0">
                  <a:pos x="40" y="23"/>
                </a:cxn>
                <a:cxn ang="0">
                  <a:pos x="55" y="0"/>
                </a:cxn>
                <a:cxn ang="0">
                  <a:pos x="71" y="11"/>
                </a:cxn>
                <a:cxn ang="0">
                  <a:pos x="35" y="23"/>
                </a:cxn>
                <a:cxn ang="0">
                  <a:pos x="28" y="23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73"/>
            <p:cNvSpPr>
              <a:spLocks/>
            </p:cNvSpPr>
            <p:nvPr/>
          </p:nvSpPr>
          <p:spPr bwMode="grayWhite">
            <a:xfrm>
              <a:off x="4774" y="3340"/>
              <a:ext cx="17" cy="2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12" y="30"/>
                </a:cxn>
                <a:cxn ang="0">
                  <a:pos x="9" y="0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74"/>
            <p:cNvSpPr>
              <a:spLocks/>
            </p:cNvSpPr>
            <p:nvPr/>
          </p:nvSpPr>
          <p:spPr bwMode="grayWhite">
            <a:xfrm>
              <a:off x="4765" y="3318"/>
              <a:ext cx="21" cy="17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14"/>
                </a:cxn>
                <a:cxn ang="0">
                  <a:pos x="21" y="20"/>
                </a:cxn>
                <a:cxn ang="0">
                  <a:pos x="19" y="0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Freeform 75"/>
            <p:cNvSpPr>
              <a:spLocks/>
            </p:cNvSpPr>
            <p:nvPr/>
          </p:nvSpPr>
          <p:spPr bwMode="grayWhite">
            <a:xfrm>
              <a:off x="4609" y="3125"/>
              <a:ext cx="24" cy="3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0" y="11"/>
                </a:cxn>
                <a:cxn ang="0">
                  <a:pos x="12" y="32"/>
                </a:cxn>
                <a:cxn ang="0">
                  <a:pos x="24" y="36"/>
                </a:cxn>
                <a:cxn ang="0">
                  <a:pos x="28" y="0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76"/>
            <p:cNvSpPr>
              <a:spLocks/>
            </p:cNvSpPr>
            <p:nvPr/>
          </p:nvSpPr>
          <p:spPr bwMode="grayWhite">
            <a:xfrm>
              <a:off x="4643" y="3168"/>
              <a:ext cx="27" cy="3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0" y="9"/>
                </a:cxn>
                <a:cxn ang="0">
                  <a:pos x="14" y="32"/>
                </a:cxn>
                <a:cxn ang="0">
                  <a:pos x="26" y="36"/>
                </a:cxn>
                <a:cxn ang="0">
                  <a:pos x="30" y="0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77"/>
            <p:cNvSpPr>
              <a:spLocks/>
            </p:cNvSpPr>
            <p:nvPr/>
          </p:nvSpPr>
          <p:spPr bwMode="grayWhite">
            <a:xfrm>
              <a:off x="4671" y="3230"/>
              <a:ext cx="29" cy="28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10" y="2"/>
                </a:cxn>
                <a:cxn ang="0">
                  <a:pos x="14" y="25"/>
                </a:cxn>
                <a:cxn ang="0">
                  <a:pos x="26" y="29"/>
                </a:cxn>
                <a:cxn ang="0">
                  <a:pos x="34" y="2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78"/>
            <p:cNvSpPr>
              <a:spLocks/>
            </p:cNvSpPr>
            <p:nvPr/>
          </p:nvSpPr>
          <p:spPr bwMode="grayWhite">
            <a:xfrm>
              <a:off x="4706" y="3220"/>
              <a:ext cx="29" cy="26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10" y="2"/>
                </a:cxn>
                <a:cxn ang="0">
                  <a:pos x="16" y="22"/>
                </a:cxn>
                <a:cxn ang="0">
                  <a:pos x="27" y="22"/>
                </a:cxn>
                <a:cxn ang="0">
                  <a:pos x="34" y="2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79"/>
            <p:cNvSpPr>
              <a:spLocks/>
            </p:cNvSpPr>
            <p:nvPr/>
          </p:nvSpPr>
          <p:spPr bwMode="grayWhite">
            <a:xfrm>
              <a:off x="4696" y="3184"/>
              <a:ext cx="26" cy="20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10" y="2"/>
                </a:cxn>
                <a:cxn ang="0">
                  <a:pos x="13" y="15"/>
                </a:cxn>
                <a:cxn ang="0">
                  <a:pos x="25" y="19"/>
                </a:cxn>
                <a:cxn ang="0">
                  <a:pos x="31" y="1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Freeform 80"/>
            <p:cNvSpPr>
              <a:spLocks/>
            </p:cNvSpPr>
            <p:nvPr/>
          </p:nvSpPr>
          <p:spPr bwMode="grayWhite">
            <a:xfrm>
              <a:off x="4669" y="3160"/>
              <a:ext cx="27" cy="34"/>
            </a:xfrm>
            <a:custGeom>
              <a:avLst/>
              <a:gdLst/>
              <a:ahLst/>
              <a:cxnLst>
                <a:cxn ang="0">
                  <a:pos x="28" y="16"/>
                </a:cxn>
                <a:cxn ang="0">
                  <a:pos x="19" y="2"/>
                </a:cxn>
                <a:cxn ang="0">
                  <a:pos x="10" y="25"/>
                </a:cxn>
                <a:cxn ang="0">
                  <a:pos x="19" y="35"/>
                </a:cxn>
                <a:cxn ang="0">
                  <a:pos x="27" y="29"/>
                </a:cxn>
                <a:cxn ang="0">
                  <a:pos x="28" y="16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81"/>
            <p:cNvSpPr>
              <a:spLocks/>
            </p:cNvSpPr>
            <p:nvPr/>
          </p:nvSpPr>
          <p:spPr bwMode="grayWhite">
            <a:xfrm>
              <a:off x="4636" y="3144"/>
              <a:ext cx="25" cy="26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10" y="2"/>
                </a:cxn>
                <a:cxn ang="0">
                  <a:pos x="12" y="23"/>
                </a:cxn>
                <a:cxn ang="0">
                  <a:pos x="24" y="27"/>
                </a:cxn>
                <a:cxn ang="0">
                  <a:pos x="22" y="10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82"/>
            <p:cNvSpPr>
              <a:spLocks/>
            </p:cNvSpPr>
            <p:nvPr/>
          </p:nvSpPr>
          <p:spPr bwMode="grayWhite">
            <a:xfrm>
              <a:off x="4677" y="3196"/>
              <a:ext cx="25" cy="26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10" y="2"/>
                </a:cxn>
                <a:cxn ang="0">
                  <a:pos x="12" y="23"/>
                </a:cxn>
                <a:cxn ang="0">
                  <a:pos x="24" y="27"/>
                </a:cxn>
                <a:cxn ang="0">
                  <a:pos x="22" y="10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83"/>
            <p:cNvSpPr>
              <a:spLocks/>
            </p:cNvSpPr>
            <p:nvPr/>
          </p:nvSpPr>
          <p:spPr bwMode="grayWhite">
            <a:xfrm>
              <a:off x="3027" y="1828"/>
              <a:ext cx="144" cy="107"/>
            </a:xfrm>
            <a:custGeom>
              <a:avLst/>
              <a:gdLst/>
              <a:ahLst/>
              <a:cxnLst>
                <a:cxn ang="0">
                  <a:pos x="171" y="4"/>
                </a:cxn>
                <a:cxn ang="0">
                  <a:pos x="185" y="4"/>
                </a:cxn>
                <a:cxn ang="0">
                  <a:pos x="189" y="16"/>
                </a:cxn>
                <a:cxn ang="0">
                  <a:pos x="187" y="24"/>
                </a:cxn>
                <a:cxn ang="0">
                  <a:pos x="131" y="44"/>
                </a:cxn>
                <a:cxn ang="0">
                  <a:pos x="109" y="58"/>
                </a:cxn>
                <a:cxn ang="0">
                  <a:pos x="97" y="62"/>
                </a:cxn>
                <a:cxn ang="0">
                  <a:pos x="71" y="82"/>
                </a:cxn>
                <a:cxn ang="0">
                  <a:pos x="75" y="92"/>
                </a:cxn>
                <a:cxn ang="0">
                  <a:pos x="83" y="116"/>
                </a:cxn>
                <a:cxn ang="0">
                  <a:pos x="107" y="126"/>
                </a:cxn>
                <a:cxn ang="0">
                  <a:pos x="93" y="140"/>
                </a:cxn>
                <a:cxn ang="0">
                  <a:pos x="83" y="130"/>
                </a:cxn>
                <a:cxn ang="0">
                  <a:pos x="71" y="134"/>
                </a:cxn>
                <a:cxn ang="0">
                  <a:pos x="21" y="122"/>
                </a:cxn>
                <a:cxn ang="0">
                  <a:pos x="19" y="106"/>
                </a:cxn>
                <a:cxn ang="0">
                  <a:pos x="47" y="90"/>
                </a:cxn>
                <a:cxn ang="0">
                  <a:pos x="51" y="76"/>
                </a:cxn>
                <a:cxn ang="0">
                  <a:pos x="47" y="64"/>
                </a:cxn>
                <a:cxn ang="0">
                  <a:pos x="73" y="46"/>
                </a:cxn>
                <a:cxn ang="0">
                  <a:pos x="97" y="36"/>
                </a:cxn>
                <a:cxn ang="0">
                  <a:pos x="113" y="24"/>
                </a:cxn>
                <a:cxn ang="0">
                  <a:pos x="171" y="4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84"/>
            <p:cNvSpPr>
              <a:spLocks/>
            </p:cNvSpPr>
            <p:nvPr/>
          </p:nvSpPr>
          <p:spPr bwMode="grayWhite">
            <a:xfrm>
              <a:off x="3113" y="1931"/>
              <a:ext cx="41" cy="1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2" y="2"/>
                </a:cxn>
                <a:cxn ang="0">
                  <a:pos x="32" y="16"/>
                </a:cxn>
                <a:cxn ang="0">
                  <a:pos x="44" y="14"/>
                </a:cxn>
                <a:cxn ang="0">
                  <a:pos x="24" y="0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Freeform 85"/>
            <p:cNvSpPr>
              <a:spLocks/>
            </p:cNvSpPr>
            <p:nvPr/>
          </p:nvSpPr>
          <p:spPr bwMode="grayWhite">
            <a:xfrm>
              <a:off x="3323" y="1776"/>
              <a:ext cx="43" cy="28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25" y="24"/>
                </a:cxn>
                <a:cxn ang="0">
                  <a:pos x="11" y="34"/>
                </a:cxn>
                <a:cxn ang="0">
                  <a:pos x="9" y="4"/>
                </a:cxn>
                <a:cxn ang="0">
                  <a:pos x="21" y="0"/>
                </a:cxn>
                <a:cxn ang="0">
                  <a:pos x="57" y="4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86"/>
            <p:cNvSpPr>
              <a:spLocks/>
            </p:cNvSpPr>
            <p:nvPr/>
          </p:nvSpPr>
          <p:spPr bwMode="grayWhite">
            <a:xfrm>
              <a:off x="3354" y="1789"/>
              <a:ext cx="51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11" y="6"/>
                </a:cxn>
                <a:cxn ang="0">
                  <a:pos x="57" y="26"/>
                </a:cxn>
                <a:cxn ang="0">
                  <a:pos x="63" y="24"/>
                </a:cxn>
                <a:cxn ang="0">
                  <a:pos x="29" y="0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87"/>
            <p:cNvSpPr>
              <a:spLocks/>
            </p:cNvSpPr>
            <p:nvPr/>
          </p:nvSpPr>
          <p:spPr bwMode="grayWhite">
            <a:xfrm>
              <a:off x="3409" y="1792"/>
              <a:ext cx="52" cy="32"/>
            </a:xfrm>
            <a:custGeom>
              <a:avLst/>
              <a:gdLst/>
              <a:ahLst/>
              <a:cxnLst>
                <a:cxn ang="0">
                  <a:pos x="50" y="9"/>
                </a:cxn>
                <a:cxn ang="0">
                  <a:pos x="26" y="9"/>
                </a:cxn>
                <a:cxn ang="0">
                  <a:pos x="10" y="9"/>
                </a:cxn>
                <a:cxn ang="0">
                  <a:pos x="8" y="35"/>
                </a:cxn>
                <a:cxn ang="0">
                  <a:pos x="32" y="43"/>
                </a:cxn>
                <a:cxn ang="0">
                  <a:pos x="62" y="27"/>
                </a:cxn>
                <a:cxn ang="0">
                  <a:pos x="50" y="9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88"/>
            <p:cNvSpPr>
              <a:spLocks/>
            </p:cNvSpPr>
            <p:nvPr/>
          </p:nvSpPr>
          <p:spPr bwMode="grayWhite">
            <a:xfrm>
              <a:off x="3767" y="1819"/>
              <a:ext cx="90" cy="31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8" y="16"/>
                </a:cxn>
                <a:cxn ang="0">
                  <a:pos x="50" y="30"/>
                </a:cxn>
                <a:cxn ang="0">
                  <a:pos x="76" y="36"/>
                </a:cxn>
                <a:cxn ang="0">
                  <a:pos x="112" y="22"/>
                </a:cxn>
                <a:cxn ang="0">
                  <a:pos x="78" y="4"/>
                </a:cxn>
                <a:cxn ang="0">
                  <a:pos x="14" y="0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89"/>
            <p:cNvSpPr>
              <a:spLocks/>
            </p:cNvSpPr>
            <p:nvPr/>
          </p:nvSpPr>
          <p:spPr bwMode="grayWhite">
            <a:xfrm>
              <a:off x="3859" y="1818"/>
              <a:ext cx="47" cy="24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62" y="10"/>
                </a:cxn>
                <a:cxn ang="0">
                  <a:pos x="30" y="32"/>
                </a:cxn>
                <a:cxn ang="0">
                  <a:pos x="6" y="22"/>
                </a:cxn>
                <a:cxn ang="0">
                  <a:pos x="32" y="4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Freeform 90"/>
            <p:cNvSpPr>
              <a:spLocks/>
            </p:cNvSpPr>
            <p:nvPr/>
          </p:nvSpPr>
          <p:spPr bwMode="grayWhite">
            <a:xfrm>
              <a:off x="3838" y="1847"/>
              <a:ext cx="38" cy="16"/>
            </a:xfrm>
            <a:custGeom>
              <a:avLst/>
              <a:gdLst/>
              <a:ahLst/>
              <a:cxnLst>
                <a:cxn ang="0">
                  <a:pos x="20" y="1"/>
                </a:cxn>
                <a:cxn ang="0">
                  <a:pos x="6" y="5"/>
                </a:cxn>
                <a:cxn ang="0">
                  <a:pos x="38" y="23"/>
                </a:cxn>
                <a:cxn ang="0">
                  <a:pos x="20" y="1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91"/>
            <p:cNvSpPr>
              <a:spLocks/>
            </p:cNvSpPr>
            <p:nvPr/>
          </p:nvSpPr>
          <p:spPr bwMode="grayWhite">
            <a:xfrm>
              <a:off x="4096" y="2070"/>
              <a:ext cx="78" cy="1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8"/>
                </a:cxn>
                <a:cxn ang="0">
                  <a:pos x="14" y="42"/>
                </a:cxn>
                <a:cxn ang="0">
                  <a:pos x="32" y="72"/>
                </a:cxn>
                <a:cxn ang="0">
                  <a:pos x="36" y="104"/>
                </a:cxn>
                <a:cxn ang="0">
                  <a:pos x="80" y="152"/>
                </a:cxn>
                <a:cxn ang="0">
                  <a:pos x="86" y="124"/>
                </a:cxn>
                <a:cxn ang="0">
                  <a:pos x="74" y="102"/>
                </a:cxn>
                <a:cxn ang="0">
                  <a:pos x="62" y="92"/>
                </a:cxn>
                <a:cxn ang="0">
                  <a:pos x="52" y="74"/>
                </a:cxn>
                <a:cxn ang="0">
                  <a:pos x="42" y="44"/>
                </a:cxn>
                <a:cxn ang="0">
                  <a:pos x="4" y="12"/>
                </a:cxn>
                <a:cxn ang="0">
                  <a:pos x="6" y="0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92"/>
            <p:cNvSpPr>
              <a:spLocks/>
            </p:cNvSpPr>
            <p:nvPr/>
          </p:nvSpPr>
          <p:spPr bwMode="grayWhite">
            <a:xfrm>
              <a:off x="4159" y="2187"/>
              <a:ext cx="56" cy="78"/>
            </a:xfrm>
            <a:custGeom>
              <a:avLst/>
              <a:gdLst/>
              <a:ahLst/>
              <a:cxnLst>
                <a:cxn ang="0">
                  <a:pos x="64" y="22"/>
                </a:cxn>
                <a:cxn ang="0">
                  <a:pos x="74" y="40"/>
                </a:cxn>
                <a:cxn ang="0">
                  <a:pos x="30" y="84"/>
                </a:cxn>
                <a:cxn ang="0">
                  <a:pos x="32" y="100"/>
                </a:cxn>
                <a:cxn ang="0">
                  <a:pos x="20" y="94"/>
                </a:cxn>
                <a:cxn ang="0">
                  <a:pos x="6" y="84"/>
                </a:cxn>
                <a:cxn ang="0">
                  <a:pos x="0" y="82"/>
                </a:cxn>
                <a:cxn ang="0">
                  <a:pos x="10" y="58"/>
                </a:cxn>
                <a:cxn ang="0">
                  <a:pos x="12" y="52"/>
                </a:cxn>
                <a:cxn ang="0">
                  <a:pos x="2" y="24"/>
                </a:cxn>
                <a:cxn ang="0">
                  <a:pos x="4" y="14"/>
                </a:cxn>
                <a:cxn ang="0">
                  <a:pos x="26" y="22"/>
                </a:cxn>
                <a:cxn ang="0">
                  <a:pos x="36" y="36"/>
                </a:cxn>
                <a:cxn ang="0">
                  <a:pos x="64" y="22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Freeform 93"/>
            <p:cNvSpPr>
              <a:spLocks/>
            </p:cNvSpPr>
            <p:nvPr/>
          </p:nvSpPr>
          <p:spPr bwMode="grayWhite">
            <a:xfrm>
              <a:off x="4122" y="2267"/>
              <a:ext cx="111" cy="188"/>
            </a:xfrm>
            <a:custGeom>
              <a:avLst/>
              <a:gdLst/>
              <a:ahLst/>
              <a:cxnLst>
                <a:cxn ang="0">
                  <a:pos x="82" y="100"/>
                </a:cxn>
                <a:cxn ang="0">
                  <a:pos x="66" y="106"/>
                </a:cxn>
                <a:cxn ang="0">
                  <a:pos x="64" y="132"/>
                </a:cxn>
                <a:cxn ang="0">
                  <a:pos x="22" y="146"/>
                </a:cxn>
                <a:cxn ang="0">
                  <a:pos x="8" y="168"/>
                </a:cxn>
                <a:cxn ang="0">
                  <a:pos x="20" y="182"/>
                </a:cxn>
                <a:cxn ang="0">
                  <a:pos x="8" y="198"/>
                </a:cxn>
                <a:cxn ang="0">
                  <a:pos x="24" y="252"/>
                </a:cxn>
                <a:cxn ang="0">
                  <a:pos x="28" y="214"/>
                </a:cxn>
                <a:cxn ang="0">
                  <a:pos x="22" y="192"/>
                </a:cxn>
                <a:cxn ang="0">
                  <a:pos x="42" y="176"/>
                </a:cxn>
                <a:cxn ang="0">
                  <a:pos x="52" y="158"/>
                </a:cxn>
                <a:cxn ang="0">
                  <a:pos x="66" y="174"/>
                </a:cxn>
                <a:cxn ang="0">
                  <a:pos x="44" y="190"/>
                </a:cxn>
                <a:cxn ang="0">
                  <a:pos x="56" y="200"/>
                </a:cxn>
                <a:cxn ang="0">
                  <a:pos x="68" y="178"/>
                </a:cxn>
                <a:cxn ang="0">
                  <a:pos x="84" y="184"/>
                </a:cxn>
                <a:cxn ang="0">
                  <a:pos x="104" y="148"/>
                </a:cxn>
                <a:cxn ang="0">
                  <a:pos x="114" y="156"/>
                </a:cxn>
                <a:cxn ang="0">
                  <a:pos x="136" y="148"/>
                </a:cxn>
                <a:cxn ang="0">
                  <a:pos x="146" y="130"/>
                </a:cxn>
                <a:cxn ang="0">
                  <a:pos x="142" y="110"/>
                </a:cxn>
                <a:cxn ang="0">
                  <a:pos x="134" y="98"/>
                </a:cxn>
                <a:cxn ang="0">
                  <a:pos x="122" y="40"/>
                </a:cxn>
                <a:cxn ang="0">
                  <a:pos x="94" y="0"/>
                </a:cxn>
                <a:cxn ang="0">
                  <a:pos x="78" y="12"/>
                </a:cxn>
                <a:cxn ang="0">
                  <a:pos x="96" y="34"/>
                </a:cxn>
                <a:cxn ang="0">
                  <a:pos x="96" y="64"/>
                </a:cxn>
                <a:cxn ang="0">
                  <a:pos x="82" y="100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94"/>
            <p:cNvSpPr>
              <a:spLocks/>
            </p:cNvSpPr>
            <p:nvPr/>
          </p:nvSpPr>
          <p:spPr bwMode="grayWhite">
            <a:xfrm>
              <a:off x="3034" y="1765"/>
              <a:ext cx="53" cy="30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65" y="20"/>
                </a:cxn>
                <a:cxn ang="0">
                  <a:pos x="41" y="24"/>
                </a:cxn>
                <a:cxn ang="0">
                  <a:pos x="31" y="40"/>
                </a:cxn>
                <a:cxn ang="0">
                  <a:pos x="7" y="38"/>
                </a:cxn>
                <a:cxn ang="0">
                  <a:pos x="1" y="36"/>
                </a:cxn>
                <a:cxn ang="0">
                  <a:pos x="33" y="20"/>
                </a:cxn>
                <a:cxn ang="0">
                  <a:pos x="59" y="0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Freeform 95"/>
            <p:cNvSpPr>
              <a:spLocks/>
            </p:cNvSpPr>
            <p:nvPr/>
          </p:nvSpPr>
          <p:spPr bwMode="grayWhite">
            <a:xfrm>
              <a:off x="2924" y="1774"/>
              <a:ext cx="20" cy="2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18"/>
                </a:cxn>
                <a:cxn ang="0">
                  <a:pos x="18" y="26"/>
                </a:cxn>
                <a:cxn ang="0">
                  <a:pos x="18" y="0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Freeform 96"/>
            <p:cNvSpPr>
              <a:spLocks/>
            </p:cNvSpPr>
            <p:nvPr/>
          </p:nvSpPr>
          <p:spPr bwMode="grayWhite">
            <a:xfrm>
              <a:off x="2949" y="1773"/>
              <a:ext cx="38" cy="27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0" y="18"/>
                </a:cxn>
                <a:cxn ang="0">
                  <a:pos x="6" y="32"/>
                </a:cxn>
                <a:cxn ang="0">
                  <a:pos x="18" y="36"/>
                </a:cxn>
                <a:cxn ang="0">
                  <a:pos x="40" y="26"/>
                </a:cxn>
                <a:cxn ang="0">
                  <a:pos x="14" y="6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97"/>
            <p:cNvSpPr>
              <a:spLocks/>
            </p:cNvSpPr>
            <p:nvPr/>
          </p:nvSpPr>
          <p:spPr bwMode="grayWhite">
            <a:xfrm>
              <a:off x="3012" y="1764"/>
              <a:ext cx="20" cy="1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" y="12"/>
                </a:cxn>
                <a:cxn ang="0">
                  <a:pos x="19" y="22"/>
                </a:cxn>
                <a:cxn ang="0">
                  <a:pos x="11" y="0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98"/>
            <p:cNvSpPr>
              <a:spLocks/>
            </p:cNvSpPr>
            <p:nvPr/>
          </p:nvSpPr>
          <p:spPr bwMode="grayWhite">
            <a:xfrm>
              <a:off x="2993" y="1782"/>
              <a:ext cx="15" cy="1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" y="18"/>
                </a:cxn>
                <a:cxn ang="0">
                  <a:pos x="11" y="0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99"/>
            <p:cNvSpPr>
              <a:spLocks/>
            </p:cNvSpPr>
            <p:nvPr/>
          </p:nvSpPr>
          <p:spPr bwMode="grayWhite">
            <a:xfrm>
              <a:off x="4162" y="1798"/>
              <a:ext cx="18" cy="3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8" y="16"/>
                </a:cxn>
                <a:cxn ang="0">
                  <a:pos x="0" y="34"/>
                </a:cxn>
                <a:cxn ang="0">
                  <a:pos x="16" y="40"/>
                </a:cxn>
                <a:cxn ang="0">
                  <a:pos x="24" y="0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100"/>
            <p:cNvSpPr>
              <a:spLocks/>
            </p:cNvSpPr>
            <p:nvPr/>
          </p:nvSpPr>
          <p:spPr bwMode="grayWhite">
            <a:xfrm>
              <a:off x="3256" y="3244"/>
              <a:ext cx="31" cy="1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6" y="24"/>
                </a:cxn>
                <a:cxn ang="0">
                  <a:pos x="30" y="0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101"/>
            <p:cNvSpPr>
              <a:spLocks/>
            </p:cNvSpPr>
            <p:nvPr/>
          </p:nvSpPr>
          <p:spPr bwMode="grayWhite">
            <a:xfrm>
              <a:off x="3297" y="3237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102"/>
            <p:cNvSpPr>
              <a:spLocks/>
            </p:cNvSpPr>
            <p:nvPr/>
          </p:nvSpPr>
          <p:spPr bwMode="grayWhite">
            <a:xfrm>
              <a:off x="3228" y="3084"/>
              <a:ext cx="9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Freeform 103"/>
            <p:cNvSpPr>
              <a:spLocks/>
            </p:cNvSpPr>
            <p:nvPr/>
          </p:nvSpPr>
          <p:spPr bwMode="grayWhite">
            <a:xfrm>
              <a:off x="3289" y="3011"/>
              <a:ext cx="12" cy="1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3"/>
                </a:cxn>
                <a:cxn ang="0">
                  <a:pos x="12" y="24"/>
                </a:cxn>
                <a:cxn ang="0">
                  <a:pos x="6" y="0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Freeform 104"/>
            <p:cNvSpPr>
              <a:spLocks/>
            </p:cNvSpPr>
            <p:nvPr/>
          </p:nvSpPr>
          <p:spPr bwMode="grayWhite">
            <a:xfrm>
              <a:off x="3265" y="3010"/>
              <a:ext cx="11" cy="1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3"/>
                </a:cxn>
                <a:cxn ang="0">
                  <a:pos x="12" y="24"/>
                </a:cxn>
                <a:cxn ang="0">
                  <a:pos x="6" y="0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Freeform 105"/>
            <p:cNvSpPr>
              <a:spLocks/>
            </p:cNvSpPr>
            <p:nvPr/>
          </p:nvSpPr>
          <p:spPr bwMode="grayWhite">
            <a:xfrm>
              <a:off x="3253" y="3032"/>
              <a:ext cx="11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Freeform 106"/>
            <p:cNvSpPr>
              <a:spLocks/>
            </p:cNvSpPr>
            <p:nvPr/>
          </p:nvSpPr>
          <p:spPr bwMode="grayWhite">
            <a:xfrm>
              <a:off x="3228" y="3066"/>
              <a:ext cx="9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Freeform 107"/>
            <p:cNvSpPr>
              <a:spLocks/>
            </p:cNvSpPr>
            <p:nvPr/>
          </p:nvSpPr>
          <p:spPr bwMode="grayWhite">
            <a:xfrm>
              <a:off x="3247" y="3053"/>
              <a:ext cx="11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Freeform 108"/>
            <p:cNvSpPr>
              <a:spLocks/>
            </p:cNvSpPr>
            <p:nvPr/>
          </p:nvSpPr>
          <p:spPr bwMode="grayWhite">
            <a:xfrm>
              <a:off x="2496" y="2069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Freeform 109"/>
            <p:cNvSpPr>
              <a:spLocks/>
            </p:cNvSpPr>
            <p:nvPr/>
          </p:nvSpPr>
          <p:spPr bwMode="grayWhite">
            <a:xfrm>
              <a:off x="2433" y="2035"/>
              <a:ext cx="11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Freeform 110"/>
            <p:cNvSpPr>
              <a:spLocks/>
            </p:cNvSpPr>
            <p:nvPr/>
          </p:nvSpPr>
          <p:spPr bwMode="grayWhite">
            <a:xfrm>
              <a:off x="2189" y="1819"/>
              <a:ext cx="2112" cy="1637"/>
            </a:xfrm>
            <a:custGeom>
              <a:avLst/>
              <a:gdLst/>
              <a:ahLst/>
              <a:cxnLst>
                <a:cxn ang="0">
                  <a:pos x="452" y="653"/>
                </a:cxn>
                <a:cxn ang="0">
                  <a:pos x="333" y="595"/>
                </a:cxn>
                <a:cxn ang="0">
                  <a:pos x="158" y="645"/>
                </a:cxn>
                <a:cxn ang="0">
                  <a:pos x="46" y="759"/>
                </a:cxn>
                <a:cxn ang="0">
                  <a:pos x="12" y="941"/>
                </a:cxn>
                <a:cxn ang="0">
                  <a:pos x="146" y="1059"/>
                </a:cxn>
                <a:cxn ang="0">
                  <a:pos x="308" y="1041"/>
                </a:cxn>
                <a:cxn ang="0">
                  <a:pos x="396" y="1138"/>
                </a:cxn>
                <a:cxn ang="0">
                  <a:pos x="452" y="1447"/>
                </a:cxn>
                <a:cxn ang="0">
                  <a:pos x="497" y="1628"/>
                </a:cxn>
                <a:cxn ang="0">
                  <a:pos x="704" y="1574"/>
                </a:cxn>
                <a:cxn ang="0">
                  <a:pos x="817" y="1380"/>
                </a:cxn>
                <a:cxn ang="0">
                  <a:pos x="885" y="1153"/>
                </a:cxn>
                <a:cxn ang="0">
                  <a:pos x="998" y="999"/>
                </a:cxn>
                <a:cxn ang="0">
                  <a:pos x="796" y="856"/>
                </a:cxn>
                <a:cxn ang="0">
                  <a:pos x="817" y="819"/>
                </a:cxn>
                <a:cxn ang="0">
                  <a:pos x="1003" y="916"/>
                </a:cxn>
                <a:cxn ang="0">
                  <a:pos x="1098" y="792"/>
                </a:cxn>
                <a:cxn ang="0">
                  <a:pos x="1046" y="763"/>
                </a:cxn>
                <a:cxn ang="0">
                  <a:pos x="929" y="716"/>
                </a:cxn>
                <a:cxn ang="0">
                  <a:pos x="1141" y="761"/>
                </a:cxn>
                <a:cxn ang="0">
                  <a:pos x="1296" y="852"/>
                </a:cxn>
                <a:cxn ang="0">
                  <a:pos x="1373" y="1033"/>
                </a:cxn>
                <a:cxn ang="0">
                  <a:pos x="1608" y="847"/>
                </a:cxn>
                <a:cxn ang="0">
                  <a:pos x="1704" y="1030"/>
                </a:cxn>
                <a:cxn ang="0">
                  <a:pos x="1707" y="874"/>
                </a:cxn>
                <a:cxn ang="0">
                  <a:pos x="1759" y="800"/>
                </a:cxn>
                <a:cxn ang="0">
                  <a:pos x="1783" y="544"/>
                </a:cxn>
                <a:cxn ang="0">
                  <a:pos x="1824" y="528"/>
                </a:cxn>
                <a:cxn ang="0">
                  <a:pos x="1844" y="427"/>
                </a:cxn>
                <a:cxn ang="0">
                  <a:pos x="1805" y="226"/>
                </a:cxn>
                <a:cxn ang="0">
                  <a:pos x="1899" y="108"/>
                </a:cxn>
                <a:cxn ang="0">
                  <a:pos x="1947" y="209"/>
                </a:cxn>
                <a:cxn ang="0">
                  <a:pos x="1943" y="123"/>
                </a:cxn>
                <a:cxn ang="0">
                  <a:pos x="1975" y="51"/>
                </a:cxn>
                <a:cxn ang="0">
                  <a:pos x="2038" y="0"/>
                </a:cxn>
                <a:cxn ang="0">
                  <a:pos x="1820" y="63"/>
                </a:cxn>
                <a:cxn ang="0">
                  <a:pos x="1583" y="83"/>
                </a:cxn>
                <a:cxn ang="0">
                  <a:pos x="1349" y="30"/>
                </a:cxn>
                <a:cxn ang="0">
                  <a:pos x="1132" y="65"/>
                </a:cxn>
                <a:cxn ang="0">
                  <a:pos x="1040" y="170"/>
                </a:cxn>
                <a:cxn ang="0">
                  <a:pos x="926" y="137"/>
                </a:cxn>
                <a:cxn ang="0">
                  <a:pos x="758" y="183"/>
                </a:cxn>
                <a:cxn ang="0">
                  <a:pos x="667" y="140"/>
                </a:cxn>
                <a:cxn ang="0">
                  <a:pos x="364" y="248"/>
                </a:cxn>
                <a:cxn ang="0">
                  <a:pos x="535" y="213"/>
                </a:cxn>
                <a:cxn ang="0">
                  <a:pos x="638" y="276"/>
                </a:cxn>
                <a:cxn ang="0">
                  <a:pos x="443" y="357"/>
                </a:cxn>
                <a:cxn ang="0">
                  <a:pos x="275" y="416"/>
                </a:cxn>
                <a:cxn ang="0">
                  <a:pos x="167" y="537"/>
                </a:cxn>
                <a:cxn ang="0">
                  <a:pos x="283" y="552"/>
                </a:cxn>
                <a:cxn ang="0">
                  <a:pos x="381" y="573"/>
                </a:cxn>
                <a:cxn ang="0">
                  <a:pos x="493" y="590"/>
                </a:cxn>
                <a:cxn ang="0">
                  <a:pos x="487" y="512"/>
                </a:cxn>
                <a:cxn ang="0">
                  <a:pos x="592" y="548"/>
                </a:cxn>
                <a:cxn ang="0">
                  <a:pos x="686" y="470"/>
                </a:cxn>
                <a:cxn ang="0">
                  <a:pos x="772" y="480"/>
                </a:cxn>
                <a:cxn ang="0">
                  <a:pos x="639" y="598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EAEAEA"/>
            </a:soli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1" name="Прямоугольник 140"/>
          <p:cNvSpPr/>
          <p:nvPr/>
        </p:nvSpPr>
        <p:spPr>
          <a:xfrm>
            <a:off x="214282" y="1714488"/>
            <a:ext cx="871543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приобретает массовое распространение </a:t>
            </a:r>
          </a:p>
          <a:p>
            <a:pPr marL="177800" algn="just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  во всем мире</a:t>
            </a:r>
          </a:p>
          <a:p>
            <a:pPr algn="just"/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355600" algn="just"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вызывает тяжелые социально-экономические </a:t>
            </a:r>
          </a:p>
          <a:p>
            <a:pPr marL="355600" algn="just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  и демографические последствия</a:t>
            </a:r>
          </a:p>
          <a:p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355600" algn="just"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создает угрозу личной, общественной, </a:t>
            </a:r>
          </a:p>
          <a:p>
            <a:pPr marL="355600" algn="just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  государственной безопасности </a:t>
            </a:r>
          </a:p>
          <a:p>
            <a:endParaRPr lang="ru-RU" dirty="0"/>
          </a:p>
        </p:txBody>
      </p:sp>
      <p:pic>
        <p:nvPicPr>
          <p:cNvPr id="1028" name="Picture 4" descr="&amp;Ucy;&amp;chcy;&amp;iecy;&amp;ncy;&amp;ycy;&amp;iecy; &amp;ncy;&amp;acy;&amp;shcy;&amp;lcy;&amp;icy; &amp;gcy;&amp;iecy;&amp;ncy; &amp;Mcy;&amp;acy;&amp;rcy;&amp;gcy;&amp;acy;&amp;rcy;&amp;iecy;&amp;tcy; &amp;Tcy;&amp;ecy;&amp;tcy;&amp;chcy;&amp;iecy;&amp;rcy; :: NewRbk.ru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1428760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19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97352"/>
            <a:ext cx="9144000" cy="26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1187624" y="188640"/>
            <a:ext cx="7776864" cy="13681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357166"/>
            <a:ext cx="7321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Психологическая помощь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20717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направления психологической помощи ВИЧ – инфицированным пациенткам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Коррекция и профилактика нарушений личностного, семейного функционирования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Оптимизация </a:t>
            </a:r>
            <a:r>
              <a:rPr lang="ru-RU" sz="22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материнско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детских отношений</a:t>
            </a:r>
          </a:p>
          <a:p>
            <a:pPr>
              <a:buFont typeface="Wingdings" pitchFamily="2" charset="2"/>
              <a:buChar char="§"/>
            </a:pPr>
            <a:endParaRPr lang="ru-RU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37890" name="Picture 2" descr="&amp;Kcy;&amp;acy;&amp;bcy;&amp;icy;&amp;ncy;&amp;iecy;&amp;tcy; &amp;pcy;&amp;scy;&amp;icy;&amp;khcy;&amp;ocy;&amp;lcy;&amp;ocy;&amp;gcy;&amp;icy;&amp;chcy;&amp;iecy;&amp;scy;&amp;kcy;&amp;ocy;&amp;gcy;&amp;ocy; &amp;kcy;&amp;ocy;&amp;ncy;&amp;scy;&amp;ucy;&amp;lcy;&amp;softcy;&amp;tcy;&amp;icy;&amp;rcy;&amp;ocy;&amp;vcy;&amp;acy;&amp;ncy;&amp;icy;&amp;yacy; &amp;Vcy;&amp;lcy;&amp;acy;&amp;dcy;&amp;ycy; &amp;Tcy;&amp;vcy;&amp;iecy;&amp;rcy;&amp;dcy;&amp;ocy;&amp;jcy; - &amp;Ucy;&amp;mcy;&amp;iecy;&amp;iecy;&amp;mcy; &amp;lcy;&amp;icy; &amp;mcy;&amp;ycy; &amp;vcy;&amp;icy;&amp;dcy;&amp;iecy;&amp;tcy;&amp;softcy;, &amp;ocy;&amp;scy;&amp;ocy;&amp;zcy;&amp;ncy;&amp;acy;&amp;vcy;&amp;acy;&amp;tcy;&amp;softcy; &amp;scy;&amp;vcy;&amp;ocy;&amp;icy; &amp;ocy;&amp;zhcy;&amp;icy;&amp;dcy;&amp;acy;&amp;ncy;&amp;icy;&amp;yacy;?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12168" cy="119675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00034" y="3643314"/>
            <a:ext cx="662473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Контакт с пациенткой</a:t>
            </a:r>
          </a:p>
          <a:p>
            <a:endParaRPr lang="ru-RU" sz="1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Повышение самооценки</a:t>
            </a:r>
          </a:p>
          <a:p>
            <a:endParaRPr lang="ru-RU" sz="1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Стимулировать мотивацию к </a:t>
            </a:r>
          </a:p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успешному родоразрешению </a:t>
            </a:r>
          </a:p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и воспитанию ребёнка</a:t>
            </a:r>
            <a:endParaRPr lang="ru-RU" sz="2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 descr="C:\Documents and Settings\2rd2-rean2-ss\Мои документы\ФАР\День психического здоровья\20490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4071942"/>
            <a:ext cx="3286148" cy="2424112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1187624" y="188640"/>
            <a:ext cx="7776864" cy="13681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3714744" y="1571612"/>
          <a:ext cx="5256584" cy="4694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0" y="188640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Профилактика профессиональных заражений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22" name="AutoShape 2"/>
          <p:cNvSpPr>
            <a:spLocks noChangeArrowheads="1"/>
          </p:cNvSpPr>
          <p:nvPr/>
        </p:nvSpPr>
        <p:spPr bwMode="invGray">
          <a:xfrm rot="5400000">
            <a:off x="1522775" y="3608735"/>
            <a:ext cx="3816424" cy="432618"/>
          </a:xfrm>
          <a:prstGeom prst="triangle">
            <a:avLst>
              <a:gd name="adj" fmla="val 48744"/>
            </a:avLst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2530" name="Picture 2" descr="U:\Обмен\Шелема А.В\IMG_5738.jpg"/>
          <p:cNvPicPr>
            <a:picLocks noChangeAspect="1" noChangeArrowheads="1"/>
          </p:cNvPicPr>
          <p:nvPr/>
        </p:nvPicPr>
        <p:blipFill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3000396" cy="3744416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63872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97352"/>
            <a:ext cx="9144000" cy="26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1187624" y="188640"/>
            <a:ext cx="7776864" cy="13681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1" descr="H:\ФОТО КОНФЕРЕНЦИИ ОТРАБОТАННОЕ\mezhdunarodnyy-den-akusherki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488"/>
          <a:stretch>
            <a:fillRect/>
          </a:stretch>
        </p:blipFill>
        <p:spPr bwMode="auto">
          <a:xfrm>
            <a:off x="6143636" y="3643314"/>
            <a:ext cx="300036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0" y="188640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Эффективность профилактических мероприятий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4176465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Профилактика нежелательной беременности, помощь в выявлении ВИЧ-статуса матери на этапе беременности, а не во время родов, либо после рождения ребёнка</a:t>
            </a:r>
          </a:p>
          <a:p>
            <a:pPr algn="just">
              <a:buNone/>
            </a:pPr>
            <a:endParaRPr lang="ru-RU" sz="1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Профилактика нежелательной беременности</a:t>
            </a:r>
          </a:p>
          <a:p>
            <a:pPr algn="just">
              <a:buNone/>
            </a:pPr>
            <a:endParaRPr lang="ru-RU" sz="1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Объединяет все этапы полноценной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химиопрофилактики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Тестирование на ВИЧ - инфекцию</a:t>
            </a:r>
          </a:p>
          <a:p>
            <a:pPr>
              <a:buNone/>
            </a:pPr>
            <a:endParaRPr lang="ru-RU" sz="1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Адекватный выбор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родоразрешения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51520" y="5085184"/>
            <a:ext cx="64087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Консультирование и поддержку</a:t>
            </a:r>
          </a:p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по вскармливанию новорожденных детей</a:t>
            </a:r>
          </a:p>
          <a:p>
            <a:pPr algn="just"/>
            <a:endParaRPr lang="ru-RU" sz="1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Вопросы инфекционной безопасности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63872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97352"/>
            <a:ext cx="9144000" cy="26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1187624" y="188640"/>
            <a:ext cx="7776864" cy="13681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Text Box 13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197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2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>
              <a:buNone/>
              <a:defRPr/>
            </a:pP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Спасибо за внимание!</a:t>
            </a:r>
          </a:p>
          <a:p>
            <a:pPr algn="ctr">
              <a:defRPr/>
            </a:pPr>
            <a:endParaRPr lang="ru-RU" sz="4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72" y="620688"/>
            <a:ext cx="9163872" cy="623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48947"/>
            <a:ext cx="9144000" cy="209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357290" y="214290"/>
            <a:ext cx="758665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Динамика роста ВИЧ – инфекции в Российской Федерации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2" name="Picture 2" descr="C:\Users\Sveta\Desktop\600px-Coat_of_Arms_of_the_Russian_Federation_2.sv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85852" cy="15001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400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48947"/>
            <a:ext cx="9144000" cy="209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http://im0-tub-ru.yandex.net/i?id=12fd2a345379da409d3d2a1f8b219e1e&amp;n=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4414" cy="1285860"/>
          </a:xfrm>
          <a:prstGeom prst="roundRect">
            <a:avLst/>
          </a:prstGeom>
          <a:noFill/>
        </p:spPr>
      </p:pic>
      <p:sp>
        <p:nvSpPr>
          <p:cNvPr id="7" name="Заголовок 6"/>
          <p:cNvSpPr txBox="1">
            <a:spLocks/>
          </p:cNvSpPr>
          <p:nvPr/>
        </p:nvSpPr>
        <p:spPr>
          <a:xfrm>
            <a:off x="1285852" y="142852"/>
            <a:ext cx="7400948" cy="12858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Динамика роста ВИЧ – инфекции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в Омской области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 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Зарегистрировано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10621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 случай ВИЧ – инфекции. Выявление новых случаев ВИЧ – инфекции продолжается в основном за счет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потребителей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</a:rPr>
              <a:t>иньекционных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наркотиков</a:t>
            </a:r>
          </a:p>
          <a:p>
            <a:pPr>
              <a:buNone/>
            </a:pPr>
            <a:endParaRPr lang="ru-RU" sz="2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23" name="Диаграмма 22"/>
          <p:cNvGraphicFramePr/>
          <p:nvPr/>
        </p:nvGraphicFramePr>
        <p:xfrm>
          <a:off x="323528" y="3356992"/>
          <a:ext cx="4032448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79512" y="2780928"/>
            <a:ext cx="34563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Показатель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</a:rPr>
              <a:t>поражённости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ВИЧ – инфекцией на 100 тысяч населения</a:t>
            </a:r>
          </a:p>
          <a:p>
            <a:pPr algn="ctr"/>
            <a:endParaRPr lang="ru-RU" dirty="0"/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gray">
          <a:xfrm>
            <a:off x="5868144" y="5229200"/>
            <a:ext cx="2919268" cy="371440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D7D7D7">
                  <a:gamma/>
                  <a:tint val="27451"/>
                  <a:invGamma/>
                </a:srgbClr>
              </a:gs>
            </a:gsLst>
            <a:lin ang="18900000" scaled="1"/>
          </a:gradFill>
          <a:ln>
            <a:noFill/>
          </a:ln>
          <a:effectLst/>
          <a:scene3d>
            <a:camera prst="legacyPerspectiveTopRigh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D7D7D7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4" name="Group 33"/>
          <p:cNvGrpSpPr>
            <a:grpSpLocks/>
          </p:cNvGrpSpPr>
          <p:nvPr/>
        </p:nvGrpSpPr>
        <p:grpSpPr bwMode="auto">
          <a:xfrm>
            <a:off x="7668344" y="2708920"/>
            <a:ext cx="1214446" cy="2428880"/>
            <a:chOff x="4466" y="2053"/>
            <a:chExt cx="590" cy="1177"/>
          </a:xfrm>
        </p:grpSpPr>
        <p:sp>
          <p:nvSpPr>
            <p:cNvPr id="35" name="Freeform 34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/>
              <a:ahLst/>
              <a:cxnLst>
                <a:cxn ang="0">
                  <a:pos x="284" y="59"/>
                </a:cxn>
                <a:cxn ang="0">
                  <a:pos x="364" y="7"/>
                </a:cxn>
                <a:cxn ang="0">
                  <a:pos x="446" y="52"/>
                </a:cxn>
                <a:cxn ang="0">
                  <a:pos x="512" y="216"/>
                </a:cxn>
                <a:cxn ang="0">
                  <a:pos x="532" y="417"/>
                </a:cxn>
                <a:cxn ang="0">
                  <a:pos x="450" y="305"/>
                </a:cxn>
                <a:cxn ang="0">
                  <a:pos x="398" y="118"/>
                </a:cxn>
                <a:cxn ang="0">
                  <a:pos x="490" y="497"/>
                </a:cxn>
                <a:cxn ang="0">
                  <a:pos x="388" y="531"/>
                </a:cxn>
                <a:cxn ang="0">
                  <a:pos x="412" y="817"/>
                </a:cxn>
                <a:cxn ang="0">
                  <a:pos x="366" y="967"/>
                </a:cxn>
                <a:cxn ang="0">
                  <a:pos x="308" y="832"/>
                </a:cxn>
                <a:cxn ang="0">
                  <a:pos x="290" y="549"/>
                </a:cxn>
                <a:cxn ang="0">
                  <a:pos x="264" y="801"/>
                </a:cxn>
                <a:cxn ang="0">
                  <a:pos x="189" y="962"/>
                </a:cxn>
                <a:cxn ang="0">
                  <a:pos x="151" y="804"/>
                </a:cxn>
                <a:cxn ang="0">
                  <a:pos x="184" y="525"/>
                </a:cxn>
                <a:cxn ang="0">
                  <a:pos x="84" y="505"/>
                </a:cxn>
                <a:cxn ang="0">
                  <a:pos x="170" y="118"/>
                </a:cxn>
                <a:cxn ang="0">
                  <a:pos x="86" y="401"/>
                </a:cxn>
                <a:cxn ang="0">
                  <a:pos x="24" y="303"/>
                </a:cxn>
                <a:cxn ang="0">
                  <a:pos x="140" y="39"/>
                </a:cxn>
                <a:cxn ang="0">
                  <a:pos x="212" y="13"/>
                </a:cxn>
                <a:cxn ang="0">
                  <a:pos x="284" y="59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>
              <a:flatTx/>
            </a:bodyPr>
            <a:lstStyle/>
            <a:p>
              <a:endParaRPr lang="ru-RU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gray">
            <a:xfrm>
              <a:off x="4641" y="2053"/>
              <a:ext cx="213" cy="225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068960"/>
            <a:ext cx="1143008" cy="217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 Box 32"/>
          <p:cNvSpPr txBox="1">
            <a:spLocks noChangeArrowheads="1"/>
          </p:cNvSpPr>
          <p:nvPr/>
        </p:nvSpPr>
        <p:spPr bwMode="white">
          <a:xfrm flipH="1">
            <a:off x="7452320" y="5229200"/>
            <a:ext cx="122413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мужчины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Text Box 32"/>
          <p:cNvSpPr txBox="1">
            <a:spLocks noChangeArrowheads="1"/>
          </p:cNvSpPr>
          <p:nvPr/>
        </p:nvSpPr>
        <p:spPr bwMode="white">
          <a:xfrm flipH="1">
            <a:off x="7812360" y="3429000"/>
            <a:ext cx="936104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chemeClr val="bg1"/>
                </a:solidFill>
              </a:rPr>
              <a:t>66%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0" name="Text Box 32"/>
          <p:cNvSpPr txBox="1">
            <a:spLocks noChangeArrowheads="1"/>
          </p:cNvSpPr>
          <p:nvPr/>
        </p:nvSpPr>
        <p:spPr bwMode="white">
          <a:xfrm flipH="1">
            <a:off x="6660232" y="3789040"/>
            <a:ext cx="72008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chemeClr val="bg1"/>
                </a:solidFill>
              </a:rPr>
              <a:t>34%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1" name="Text Box 32"/>
          <p:cNvSpPr txBox="1">
            <a:spLocks noChangeArrowheads="1"/>
          </p:cNvSpPr>
          <p:nvPr/>
        </p:nvSpPr>
        <p:spPr bwMode="white">
          <a:xfrm flipH="1">
            <a:off x="5940152" y="5229200"/>
            <a:ext cx="1296144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женщины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572000" y="5715016"/>
            <a:ext cx="4427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92% - женщины фертильного возраста, преобладает возрастная группа 30-39лет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395536" y="3573016"/>
            <a:ext cx="2880320" cy="0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 flipV="1">
            <a:off x="395536" y="3573016"/>
            <a:ext cx="448330" cy="250949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72" y="1214422"/>
            <a:ext cx="9163872" cy="564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285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48947"/>
            <a:ext cx="9144000" cy="209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6"/>
          <p:cNvSpPr txBox="1">
            <a:spLocks/>
          </p:cNvSpPr>
          <p:nvPr/>
        </p:nvSpPr>
        <p:spPr>
          <a:xfrm>
            <a:off x="914400" y="142852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Динамика роста ВИЧ – инфекции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в Омской области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graphicFrame>
        <p:nvGraphicFramePr>
          <p:cNvPr id="3073" name="Диаграмма 3"/>
          <p:cNvGraphicFramePr>
            <a:graphicFrameLocks/>
          </p:cNvGraphicFramePr>
          <p:nvPr/>
        </p:nvGraphicFramePr>
        <p:xfrm>
          <a:off x="323528" y="2708920"/>
          <a:ext cx="4392488" cy="2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Worksheet" r:id="rId7" imgW="7663336" imgH="4426080" progId="Excel.Sheet.8">
                  <p:embed/>
                </p:oleObj>
              </mc:Choice>
              <mc:Fallback>
                <p:oleObj name="Worksheet" r:id="rId7" imgW="7663336" imgH="4426080" progId="Excel.Sheet.8">
                  <p:embed/>
                  <p:pic>
                    <p:nvPicPr>
                      <p:cNvPr id="0" name="Диаграмма 3" descr="Голубая тисненая бумага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708920"/>
                        <a:ext cx="4392488" cy="2880320"/>
                      </a:xfrm>
                      <a:prstGeom prst="rect">
                        <a:avLst/>
                      </a:prstGeom>
                      <a:blipFill dpi="0" rotWithShape="0">
                        <a:blip r:embed="rId9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0066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27584" y="198884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179512" y="1556792"/>
            <a:ext cx="8496944" cy="1008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484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charset="0"/>
              </a:rPr>
              <a:t>За весь период регистрации ВИЧ-инфекция была выявлена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charset="0"/>
              </a:rPr>
              <a:t>у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charset="0"/>
              </a:rPr>
              <a:t>746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charset="0"/>
              </a:rPr>
              <a:t>беременных</a:t>
            </a:r>
            <a:endParaRPr lang="ru-RU" sz="3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6096" y="278092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084168" y="522920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7" name="AutoShape 20"/>
          <p:cNvSpPr>
            <a:spLocks noChangeArrowheads="1"/>
          </p:cNvSpPr>
          <p:nvPr/>
        </p:nvSpPr>
        <p:spPr bwMode="gray">
          <a:xfrm>
            <a:off x="5183560" y="2780928"/>
            <a:ext cx="3852936" cy="7920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От ВИЧ – инфицированных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матерей родилось 852 ребёнка</a:t>
            </a:r>
          </a:p>
          <a:p>
            <a:pPr algn="ctr"/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30" name="AutoShape 20"/>
          <p:cNvSpPr>
            <a:spLocks noChangeArrowheads="1"/>
          </p:cNvSpPr>
          <p:nvPr/>
        </p:nvSpPr>
        <p:spPr bwMode="gray">
          <a:xfrm>
            <a:off x="5076056" y="4293096"/>
            <a:ext cx="3923928" cy="72008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 66 из них подтвержден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диагноз ВИЧ – инфекции</a:t>
            </a:r>
          </a:p>
          <a:p>
            <a:pPr algn="ctr"/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5720" y="5786454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Удельный вес вертикальной передачи –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7.4%,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из них 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при проведении полного курса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химиопрофилактики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2.0% 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6" name="Oval 26"/>
          <p:cNvSpPr>
            <a:spLocks noChangeArrowheads="1"/>
          </p:cNvSpPr>
          <p:nvPr/>
        </p:nvSpPr>
        <p:spPr bwMode="gray">
          <a:xfrm>
            <a:off x="5508104" y="2924944"/>
            <a:ext cx="216024" cy="216024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7" name="Oval 26"/>
          <p:cNvSpPr>
            <a:spLocks noChangeArrowheads="1"/>
          </p:cNvSpPr>
          <p:nvPr/>
        </p:nvSpPr>
        <p:spPr bwMode="gray">
          <a:xfrm>
            <a:off x="5508104" y="4365104"/>
            <a:ext cx="216024" cy="216024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-16260000">
            <a:off x="6878933" y="3721787"/>
            <a:ext cx="430725" cy="42862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http://im0-tub-ru.yandex.net/i?id=12fd2a345379da409d3d2a1f8b219e1e&amp;n=2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4414" cy="128586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72" y="620688"/>
            <a:ext cx="9163872" cy="623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48947"/>
            <a:ext cx="9144000" cy="209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1187624" y="188640"/>
            <a:ext cx="7776864" cy="1740162"/>
          </a:xfrm>
          <a:prstGeom prst="rect">
            <a:avLst/>
          </a:prstGeom>
        </p:spPr>
        <p:txBody>
          <a:bodyPr>
            <a:normAutofit fontScale="82500" lnSpcReduction="1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Times New Roman" panose="02020603050405020304" pitchFamily="18" charset="0"/>
              </a:rPr>
              <a:t>Законодательные документы Министерства здравоохранения и социального развития Российской Федерации и Омской области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 descr="C:\Users\Sveta\Desktop\600px-Coat_of_Arms_of_the_Russian_Federation_2.sv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2554" cy="14127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772816"/>
            <a:ext cx="8892480" cy="4930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Федеральный закон от 30 марта 1995 г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. </a:t>
            </a: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N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38-ФЗ </a:t>
            </a: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"О предупреждении распространения в Российской Федерации заболевания, вызываемого вирусом иммунодефицита человека (ВИЧ-инфекции)«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Clr>
                <a:schemeClr val="tx2"/>
              </a:buClr>
              <a:defRPr/>
            </a:pPr>
            <a:endParaRPr lang="ru-RU" sz="1000" i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Приказ Минздрава РФ от 19 декабря 2003 г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.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N 606 </a:t>
            </a: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"Об утверждении Инструкции по профилактике передачи ВИЧ-инфекции от матери ребенку и образца информированного согласия на проведение </a:t>
            </a:r>
            <a:r>
              <a:rPr lang="ru-RU" sz="2200" dirty="0" err="1" smtClean="0">
                <a:solidFill>
                  <a:srgbClr val="002060"/>
                </a:solidFill>
                <a:cs typeface="Times New Roman" pitchFamily="18" charset="0"/>
              </a:rPr>
              <a:t>химиопрофилактики</a:t>
            </a: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 ВИЧ»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Clr>
                <a:schemeClr val="tx2"/>
              </a:buClr>
              <a:defRPr/>
            </a:pPr>
            <a:endParaRPr lang="ru-RU" sz="10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Приказ Минздрава России от 08.11.2012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№689Н </a:t>
            </a: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«Об утверждении порядка оказания медицинской помощи взрослому населению при заболевании, вызываемом вирусом иммунодефицита человека (ВИЧ – инфекции)»</a:t>
            </a:r>
            <a:endParaRPr lang="ru-RU" sz="2200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72" y="620688"/>
            <a:ext cx="9163872" cy="623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48947"/>
            <a:ext cx="9144000" cy="209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1187624" y="188640"/>
            <a:ext cx="7776864" cy="1740162"/>
          </a:xfrm>
          <a:prstGeom prst="rect">
            <a:avLst/>
          </a:prstGeom>
        </p:spPr>
        <p:txBody>
          <a:bodyPr>
            <a:normAutofit fontScale="82500" lnSpcReduction="1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Times New Roman" panose="02020603050405020304" pitchFamily="18" charset="0"/>
              </a:rPr>
              <a:t>Законодательные документы Министерства здравоохранения и социального развития Российской Федерации и Омской области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 descr="C:\Users\Sveta\Desktop\600px-Coat_of_Arms_of_the_Russian_Federation_2.sv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2554" cy="14127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42844" y="1772816"/>
            <a:ext cx="8821644" cy="4896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Основы законодательства Российской Федерации об охране здоровья граждан от 22 июля 1993 г.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N 5487-1 </a:t>
            </a: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(с </a:t>
            </a:r>
            <a:r>
              <a:rPr lang="ru-RU" sz="2200" dirty="0" err="1" smtClean="0">
                <a:solidFill>
                  <a:srgbClr val="002060"/>
                </a:solidFill>
                <a:cs typeface="Times New Roman" pitchFamily="18" charset="0"/>
              </a:rPr>
              <a:t>изм</a:t>
            </a: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. и доп. от 24 декабря 1993 г., 2 марта 1998 г., 20 декабря 1999 г., 2 декабря 2000 г.). Статья 61</a:t>
            </a:r>
          </a:p>
          <a:p>
            <a:pPr algn="just"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11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Уголовный кодекс РФ от 13 июня 1996 г.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N 63-ФЗ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. </a:t>
            </a: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Статья 122</a:t>
            </a:r>
          </a:p>
          <a:p>
            <a:pPr algn="just"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12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Постановление Правительства РФ от 13 октября 1995 г.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N 1017 </a:t>
            </a: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"Об утверждении Правил проведения обязательного медицинского освидетельствования на выявление вируса иммунодефицита человека (ВИЧ-инфекции)</a:t>
            </a:r>
          </a:p>
          <a:p>
            <a:pPr algn="just"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12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Санитарно – эпидемиологические правила СП 3.1.5.-2826-10 «Профилактика ВИЧ – инфекции</a:t>
            </a:r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»</a:t>
            </a:r>
            <a:endParaRPr lang="ru-RU" sz="2000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72" y="1484784"/>
            <a:ext cx="9163872" cy="566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858000"/>
            <a:ext cx="9144000" cy="315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1187624" y="188640"/>
            <a:ext cx="7776864" cy="13681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 descr="C:\Users\Sveta\Desktop\600px-Coat_of_Arms_of_the_Russian_Federation_2.sv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2554" cy="14127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42976" y="142852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</a:rPr>
              <a:t>Федеральный закон от 30 марта 1995 г. N 38-ФЗ</a:t>
            </a:r>
            <a:br>
              <a:rPr lang="ru-RU" sz="2000" b="1" dirty="0" smtClean="0">
                <a:solidFill>
                  <a:schemeClr val="bg1"/>
                </a:solidFill>
                <a:latin typeface="Cambria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</a:rPr>
              <a:t> "О предупреждении распространения в Российской Федерации заболевания, вызываемого вирусом иммунодефицита человека (ВИЧ-инфекции)"</a:t>
            </a:r>
            <a:endParaRPr lang="ru-RU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1556792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ru-RU" b="1" dirty="0" smtClean="0">
                <a:solidFill>
                  <a:schemeClr val="tx2"/>
                </a:solidFill>
                <a:cs typeface="Times New Roman" pitchFamily="18" charset="0"/>
              </a:rPr>
              <a:t>Статья 5.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Гарантии соблюдения прав и свобод ВИЧ-инфицированных</a:t>
            </a: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ru-RU" b="1" dirty="0" smtClean="0">
                <a:solidFill>
                  <a:schemeClr val="tx2"/>
                </a:solidFill>
                <a:cs typeface="Times New Roman" pitchFamily="18" charset="0"/>
              </a:rPr>
              <a:t>1. ВИЧ-инфицированные - граждане Российской Федерации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обладают</a:t>
            </a:r>
            <a:r>
              <a:rPr lang="ru-RU" b="1" dirty="0" smtClean="0">
                <a:solidFill>
                  <a:schemeClr val="tx2"/>
                </a:solidFill>
                <a:cs typeface="Times New Roman" pitchFamily="18" charset="0"/>
              </a:rPr>
              <a:t> на ее территории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всеми правами и свободами </a:t>
            </a:r>
            <a:r>
              <a:rPr lang="ru-RU" b="1" dirty="0" smtClean="0">
                <a:solidFill>
                  <a:schemeClr val="tx2"/>
                </a:solidFill>
                <a:cs typeface="Times New Roman" pitchFamily="18" charset="0"/>
              </a:rPr>
              <a:t>и несут обязанности в соответствии с Конституцией Российской Федерации, законодательством Российской Федерации и законодательством субъектов Российской Федерации.</a:t>
            </a: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ru-RU" b="1" dirty="0" smtClean="0">
                <a:solidFill>
                  <a:schemeClr val="tx2"/>
                </a:solidFill>
                <a:cs typeface="Times New Roman" pitchFamily="18" charset="0"/>
              </a:rPr>
              <a:t>2. Права и свободы граждан Российской Федерации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могут быть ограничены в связи с наличием у них ВИЧ-инфекции только федеральным законом</a:t>
            </a:r>
            <a:r>
              <a:rPr lang="ru-RU" b="1" dirty="0" smtClean="0">
                <a:solidFill>
                  <a:schemeClr val="tx2"/>
                </a:solidFill>
                <a:cs typeface="Times New Roman" pitchFamily="18" charset="0"/>
              </a:rPr>
              <a:t>.</a:t>
            </a: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Clr>
                <a:schemeClr val="tx2"/>
              </a:buClr>
              <a:buNone/>
              <a:defRPr/>
            </a:pPr>
            <a:endParaRPr lang="ru-RU" b="1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ru-RU" b="1" dirty="0" smtClean="0">
                <a:solidFill>
                  <a:schemeClr val="tx2"/>
                </a:solidFill>
                <a:cs typeface="Times New Roman" pitchFamily="18" charset="0"/>
              </a:rPr>
              <a:t>Статья 17.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Запрет на ограничение прав ВИЧ-инфицированных</a:t>
            </a: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      Не допускаются </a:t>
            </a:r>
            <a:r>
              <a:rPr lang="ru-RU" b="1" dirty="0" smtClean="0">
                <a:solidFill>
                  <a:schemeClr val="tx2"/>
                </a:solidFill>
                <a:cs typeface="Times New Roman" pitchFamily="18" charset="0"/>
              </a:rPr>
              <a:t>увольнение с работы, отказ в приеме на работу, отказ в приеме в организации, осуществляющие образовательную деятельность, и медицинские организации, а также ограничение иных прав и законных интересов ВИЧ-инфицированных на основании наличия у них ВИЧ-инфекции, равно как и ограничение жилищных и иных прав и законных интересов членов семей ВИЧ-инфицированных, если иное не предусмотрено настоящим Федеральным законом.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7298"/>
            <a:ext cx="9163872" cy="5500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428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1187624" y="188640"/>
            <a:ext cx="7776864" cy="13681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>
          <a:xfrm>
            <a:off x="1142976" y="285728"/>
            <a:ext cx="7776864" cy="2000264"/>
          </a:xfrm>
          <a:prstGeom prst="rect">
            <a:avLst/>
          </a:prstGeom>
        </p:spPr>
        <p:txBody>
          <a:bodyPr>
            <a:normAutofit fontScale="975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Times New Roman" panose="02020603050405020304" pitchFamily="18" charset="0"/>
              </a:rPr>
              <a:t>Всемирный день борьбы со СПИД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 descr="C:\Users\User\Desktop\ВИЧ_не-помеха-дружбе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57364"/>
            <a:ext cx="4896544" cy="42484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perspectiveContrastingRightFacing"/>
            <a:lightRig rig="threePt" dir="t"/>
          </a:scene3d>
          <a:extLst/>
        </p:spPr>
      </p:pic>
      <p:sp>
        <p:nvSpPr>
          <p:cNvPr id="12" name="TextBox 11"/>
          <p:cNvSpPr txBox="1"/>
          <p:nvPr/>
        </p:nvSpPr>
        <p:spPr>
          <a:xfrm>
            <a:off x="4572000" y="2132856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1 МАРТА </a:t>
            </a:r>
            <a:r>
              <a:rPr lang="ru-RU" sz="2400" dirty="0" smtClean="0"/>
              <a:t>-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территории Сибирского федерального округа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Всесибирский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день профилактики ВИЧ - инфекции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2976" cy="142873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8" name="Picture 4" descr="al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3789040"/>
            <a:ext cx="3744416" cy="27908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4043</TotalTime>
  <Words>1039</Words>
  <Application>Microsoft Office PowerPoint</Application>
  <PresentationFormat>Экран (4:3)</PresentationFormat>
  <Paragraphs>233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Worksheet</vt:lpstr>
      <vt:lpstr>Презентация PowerPoint</vt:lpstr>
      <vt:lpstr>Презентация PowerPoint</vt:lpstr>
      <vt:lpstr>Динамика роста ВИЧ – инфекции в Российской Федерации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2rd2-rean2-ss</dc:creator>
  <cp:lastModifiedBy>Sveta</cp:lastModifiedBy>
  <cp:revision>381</cp:revision>
  <dcterms:created xsi:type="dcterms:W3CDTF">2014-04-23T04:40:09Z</dcterms:created>
  <dcterms:modified xsi:type="dcterms:W3CDTF">2015-05-16T16:57:00Z</dcterms:modified>
</cp:coreProperties>
</file>