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79" r:id="rId2"/>
  </p:sldMasterIdLst>
  <p:notesMasterIdLst>
    <p:notesMasterId r:id="rId30"/>
  </p:notesMasterIdLst>
  <p:sldIdLst>
    <p:sldId id="256" r:id="rId3"/>
    <p:sldId id="293" r:id="rId4"/>
    <p:sldId id="285" r:id="rId5"/>
    <p:sldId id="324" r:id="rId6"/>
    <p:sldId id="325" r:id="rId7"/>
    <p:sldId id="326" r:id="rId8"/>
    <p:sldId id="292" r:id="rId9"/>
    <p:sldId id="301" r:id="rId10"/>
    <p:sldId id="302" r:id="rId11"/>
    <p:sldId id="314" r:id="rId12"/>
    <p:sldId id="257" r:id="rId13"/>
    <p:sldId id="258" r:id="rId14"/>
    <p:sldId id="259" r:id="rId15"/>
    <p:sldId id="277" r:id="rId16"/>
    <p:sldId id="320" r:id="rId17"/>
    <p:sldId id="290" r:id="rId18"/>
    <p:sldId id="291" r:id="rId19"/>
    <p:sldId id="282" r:id="rId20"/>
    <p:sldId id="319" r:id="rId21"/>
    <p:sldId id="321" r:id="rId22"/>
    <p:sldId id="263" r:id="rId23"/>
    <p:sldId id="264" r:id="rId24"/>
    <p:sldId id="262" r:id="rId25"/>
    <p:sldId id="269" r:id="rId26"/>
    <p:sldId id="265" r:id="rId27"/>
    <p:sldId id="323" r:id="rId28"/>
    <p:sldId id="28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2" autoAdjust="0"/>
    <p:restoredTop sz="94660"/>
  </p:normalViewPr>
  <p:slideViewPr>
    <p:cSldViewPr>
      <p:cViewPr varScale="1">
        <p:scale>
          <a:sx n="62" d="100"/>
          <a:sy n="62" d="100"/>
        </p:scale>
        <p:origin x="-12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8C10A4-851C-4372-8BB3-62FD9E3B8864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12463D-A8B4-414B-8405-A3EE216E8458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err="1" smtClean="0"/>
            <a:t>Кордоцентез</a:t>
          </a:r>
          <a:endParaRPr lang="ru-RU" dirty="0"/>
        </a:p>
      </dgm:t>
    </dgm:pt>
    <dgm:pt modelId="{C1F8D6FB-0895-4230-A78E-36194E1B9191}" type="parTrans" cxnId="{2D571B52-B16B-463A-95E4-051AFD92E429}">
      <dgm:prSet/>
      <dgm:spPr/>
      <dgm:t>
        <a:bodyPr/>
        <a:lstStyle/>
        <a:p>
          <a:endParaRPr lang="ru-RU"/>
        </a:p>
      </dgm:t>
    </dgm:pt>
    <dgm:pt modelId="{A958F9AC-2980-46F8-B9F6-2EC1A226E3E7}" type="sibTrans" cxnId="{2D571B52-B16B-463A-95E4-051AFD92E429}">
      <dgm:prSet/>
      <dgm:spPr/>
      <dgm:t>
        <a:bodyPr/>
        <a:lstStyle/>
        <a:p>
          <a:endParaRPr lang="ru-RU"/>
        </a:p>
      </dgm:t>
    </dgm:pt>
    <dgm:pt modelId="{32D0FE24-7668-47BB-8FFF-DEDCB4C11DEE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dirty="0" err="1" smtClean="0">
              <a:solidFill>
                <a:srgbClr val="FF0000"/>
              </a:solidFill>
            </a:rPr>
            <a:t>Инвазивный</a:t>
          </a:r>
          <a:r>
            <a:rPr lang="ru-RU" dirty="0" smtClean="0">
              <a:solidFill>
                <a:srgbClr val="FF0000"/>
              </a:solidFill>
            </a:rPr>
            <a:t> метод</a:t>
          </a:r>
          <a:endParaRPr lang="ru-RU" dirty="0">
            <a:solidFill>
              <a:srgbClr val="FF0000"/>
            </a:solidFill>
          </a:endParaRPr>
        </a:p>
      </dgm:t>
    </dgm:pt>
    <dgm:pt modelId="{8EB345E3-EE94-43CE-A2DE-9C16AB597EFA}" type="parTrans" cxnId="{E7463093-6257-49E2-9C4D-D91A64DB7DAC}">
      <dgm:prSet/>
      <dgm:spPr/>
      <dgm:t>
        <a:bodyPr/>
        <a:lstStyle/>
        <a:p>
          <a:endParaRPr lang="ru-RU"/>
        </a:p>
      </dgm:t>
    </dgm:pt>
    <dgm:pt modelId="{861AC111-3603-4B69-9154-139997359C50}" type="sibTrans" cxnId="{E7463093-6257-49E2-9C4D-D91A64DB7DAC}">
      <dgm:prSet/>
      <dgm:spPr/>
      <dgm:t>
        <a:bodyPr/>
        <a:lstStyle/>
        <a:p>
          <a:endParaRPr lang="ru-RU"/>
        </a:p>
      </dgm:t>
    </dgm:pt>
    <dgm:pt modelId="{A67DDA74-15EA-43E4-95F4-A25FD13021D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/>
            <a:t>Определить ДНК ребенка в крови беременной</a:t>
          </a:r>
          <a:endParaRPr lang="ru-RU" sz="2400" dirty="0"/>
        </a:p>
      </dgm:t>
    </dgm:pt>
    <dgm:pt modelId="{D6F1E67F-F0E9-4942-B95C-38BDEEC24702}" type="parTrans" cxnId="{4ECE46E6-CDB4-4423-8500-14F56EAEFE33}">
      <dgm:prSet/>
      <dgm:spPr/>
      <dgm:t>
        <a:bodyPr/>
        <a:lstStyle/>
        <a:p>
          <a:endParaRPr lang="ru-RU"/>
        </a:p>
      </dgm:t>
    </dgm:pt>
    <dgm:pt modelId="{314EF1C8-08BE-451D-BB69-36234AADD9B4}" type="sibTrans" cxnId="{4ECE46E6-CDB4-4423-8500-14F56EAEFE33}">
      <dgm:prSet/>
      <dgm:spPr/>
      <dgm:t>
        <a:bodyPr/>
        <a:lstStyle/>
        <a:p>
          <a:endParaRPr lang="ru-RU"/>
        </a:p>
      </dgm:t>
    </dgm:pt>
    <dgm:pt modelId="{4B5E43A9-12DD-4856-B648-D1B4249134FC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«Тест-</a:t>
          </a:r>
          <a:r>
            <a:rPr lang="en-US" dirty="0" smtClean="0">
              <a:solidFill>
                <a:srgbClr val="0070C0"/>
              </a:solidFill>
            </a:rPr>
            <a:t>RHD</a:t>
          </a:r>
          <a:r>
            <a:rPr lang="ru-RU" dirty="0" smtClean="0">
              <a:solidFill>
                <a:srgbClr val="0070C0"/>
              </a:solidFill>
            </a:rPr>
            <a:t>»</a:t>
          </a:r>
          <a:endParaRPr lang="ru-RU" dirty="0">
            <a:solidFill>
              <a:srgbClr val="0070C0"/>
            </a:solidFill>
          </a:endParaRPr>
        </a:p>
      </dgm:t>
    </dgm:pt>
    <dgm:pt modelId="{4AEE1513-32B0-4EB5-9997-BBB3329BED00}" type="parTrans" cxnId="{2EEDC88D-48D4-4553-B4FF-0F60068F3D49}">
      <dgm:prSet/>
      <dgm:spPr/>
      <dgm:t>
        <a:bodyPr/>
        <a:lstStyle/>
        <a:p>
          <a:endParaRPr lang="ru-RU"/>
        </a:p>
      </dgm:t>
    </dgm:pt>
    <dgm:pt modelId="{DD36C81F-39F9-4439-902E-A726D01D84F8}" type="sibTrans" cxnId="{2EEDC88D-48D4-4553-B4FF-0F60068F3D49}">
      <dgm:prSet/>
      <dgm:spPr/>
      <dgm:t>
        <a:bodyPr/>
        <a:lstStyle/>
        <a:p>
          <a:endParaRPr lang="ru-RU"/>
        </a:p>
      </dgm:t>
    </dgm:pt>
    <dgm:pt modelId="{4F4446AC-48DF-4AAF-9A8A-25CE97695091}" type="pres">
      <dgm:prSet presAssocID="{C88C10A4-851C-4372-8BB3-62FD9E3B8864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84F84C-8426-4E49-AA64-5D23EB55E2E9}" type="pres">
      <dgm:prSet presAssocID="{C88C10A4-851C-4372-8BB3-62FD9E3B8864}" presName="dummyMaxCanvas" presStyleCnt="0"/>
      <dgm:spPr/>
    </dgm:pt>
    <dgm:pt modelId="{830775A8-4A01-4884-B64A-7C37CB58AA52}" type="pres">
      <dgm:prSet presAssocID="{C88C10A4-851C-4372-8BB3-62FD9E3B8864}" presName="parentComposite" presStyleCnt="0"/>
      <dgm:spPr/>
    </dgm:pt>
    <dgm:pt modelId="{8601E498-6B41-4AD6-867D-C7FBA457A6A0}" type="pres">
      <dgm:prSet presAssocID="{C88C10A4-851C-4372-8BB3-62FD9E3B8864}" presName="parent1" presStyleLbl="alignAccFollowNode1" presStyleIdx="0" presStyleCnt="4" custScaleX="134236" custLinFactNeighborX="-15806" custLinFactNeighborY="-12558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FCCAA30E-3FFF-49CD-8BED-C4A767805316}" type="pres">
      <dgm:prSet presAssocID="{C88C10A4-851C-4372-8BB3-62FD9E3B8864}" presName="parent2" presStyleLbl="alignAccFollowNode1" presStyleIdx="1" presStyleCnt="4" custScaleX="140716" custScaleY="180380" custLinFactNeighborX="64640" custLinFactNeighborY="439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C46EE27F-B16A-4D83-8F0B-9E6C2FB16115}" type="pres">
      <dgm:prSet presAssocID="{C88C10A4-851C-4372-8BB3-62FD9E3B8864}" presName="childrenComposite" presStyleCnt="0"/>
      <dgm:spPr/>
    </dgm:pt>
    <dgm:pt modelId="{D123DC35-CD77-4C0C-9FDB-B33A45251D32}" type="pres">
      <dgm:prSet presAssocID="{C88C10A4-851C-4372-8BB3-62FD9E3B8864}" presName="dummyMaxCanvas_ChildArea" presStyleCnt="0"/>
      <dgm:spPr/>
    </dgm:pt>
    <dgm:pt modelId="{5E8B19B7-71FD-48A3-80A3-52C64A9C9F63}" type="pres">
      <dgm:prSet presAssocID="{C88C10A4-851C-4372-8BB3-62FD9E3B8864}" presName="fulcrum" presStyleLbl="alignAccFollowNode1" presStyleIdx="2" presStyleCnt="4"/>
      <dgm:spPr/>
    </dgm:pt>
    <dgm:pt modelId="{D3A0B479-EFA5-4FB9-AECC-429B382A0D0F}" type="pres">
      <dgm:prSet presAssocID="{C88C10A4-851C-4372-8BB3-62FD9E3B8864}" presName="balance_11" presStyleLbl="alignAccFollowNode1" presStyleIdx="3" presStyleCnt="4" custAng="489294">
        <dgm:presLayoutVars>
          <dgm:bulletEnabled val="1"/>
        </dgm:presLayoutVars>
      </dgm:prSet>
      <dgm:spPr/>
    </dgm:pt>
    <dgm:pt modelId="{DBDAD6E5-42F2-4361-83D6-50D2DEE91C10}" type="pres">
      <dgm:prSet presAssocID="{C88C10A4-851C-4372-8BB3-62FD9E3B8864}" presName="left_11_1" presStyleLbl="node1" presStyleIdx="0" presStyleCnt="2" custAng="550119" custScaleX="206519" custLinFactNeighborX="-29648" custLinFactNeighborY="-11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B59B5-1AB3-47B5-886D-6546061CF371}" type="pres">
      <dgm:prSet presAssocID="{C88C10A4-851C-4372-8BB3-62FD9E3B8864}" presName="right_11_1" presStyleLbl="node1" presStyleIdx="1" presStyleCnt="2" custAng="518560" custScaleX="192148" custLinFactNeighborX="45937" custLinFactNeighborY="11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079286-8F8C-4AB3-A5B6-26DACC78550C}" type="presOf" srcId="{32D0FE24-7668-47BB-8FFF-DEDCB4C11DEE}" destId="{DBDAD6E5-42F2-4361-83D6-50D2DEE91C10}" srcOrd="0" destOrd="0" presId="urn:microsoft.com/office/officeart/2005/8/layout/balance1"/>
    <dgm:cxn modelId="{04AB7C62-0528-452F-A85F-CCDA7CCCAC8D}" type="presOf" srcId="{A67DDA74-15EA-43E4-95F4-A25FD13021D8}" destId="{FCCAA30E-3FFF-49CD-8BED-C4A767805316}" srcOrd="0" destOrd="0" presId="urn:microsoft.com/office/officeart/2005/8/layout/balance1"/>
    <dgm:cxn modelId="{2D571B52-B16B-463A-95E4-051AFD92E429}" srcId="{C88C10A4-851C-4372-8BB3-62FD9E3B8864}" destId="{4812463D-A8B4-414B-8405-A3EE216E8458}" srcOrd="0" destOrd="0" parTransId="{C1F8D6FB-0895-4230-A78E-36194E1B9191}" sibTransId="{A958F9AC-2980-46F8-B9F6-2EC1A226E3E7}"/>
    <dgm:cxn modelId="{4ECE46E6-CDB4-4423-8500-14F56EAEFE33}" srcId="{C88C10A4-851C-4372-8BB3-62FD9E3B8864}" destId="{A67DDA74-15EA-43E4-95F4-A25FD13021D8}" srcOrd="1" destOrd="0" parTransId="{D6F1E67F-F0E9-4942-B95C-38BDEEC24702}" sibTransId="{314EF1C8-08BE-451D-BB69-36234AADD9B4}"/>
    <dgm:cxn modelId="{D1C66310-E55E-4B2F-B16B-48D90366D7B5}" type="presOf" srcId="{C88C10A4-851C-4372-8BB3-62FD9E3B8864}" destId="{4F4446AC-48DF-4AAF-9A8A-25CE97695091}" srcOrd="0" destOrd="0" presId="urn:microsoft.com/office/officeart/2005/8/layout/balance1"/>
    <dgm:cxn modelId="{2EEDC88D-48D4-4553-B4FF-0F60068F3D49}" srcId="{A67DDA74-15EA-43E4-95F4-A25FD13021D8}" destId="{4B5E43A9-12DD-4856-B648-D1B4249134FC}" srcOrd="0" destOrd="0" parTransId="{4AEE1513-32B0-4EB5-9997-BBB3329BED00}" sibTransId="{DD36C81F-39F9-4439-902E-A726D01D84F8}"/>
    <dgm:cxn modelId="{E7463093-6257-49E2-9C4D-D91A64DB7DAC}" srcId="{4812463D-A8B4-414B-8405-A3EE216E8458}" destId="{32D0FE24-7668-47BB-8FFF-DEDCB4C11DEE}" srcOrd="0" destOrd="0" parTransId="{8EB345E3-EE94-43CE-A2DE-9C16AB597EFA}" sibTransId="{861AC111-3603-4B69-9154-139997359C50}"/>
    <dgm:cxn modelId="{DB2B4E5A-18CD-4218-8C4B-0AB0F0BFE38E}" type="presOf" srcId="{4812463D-A8B4-414B-8405-A3EE216E8458}" destId="{8601E498-6B41-4AD6-867D-C7FBA457A6A0}" srcOrd="0" destOrd="0" presId="urn:microsoft.com/office/officeart/2005/8/layout/balance1"/>
    <dgm:cxn modelId="{E5CA332D-9E9B-487E-91FC-C97FDACEC28C}" type="presOf" srcId="{4B5E43A9-12DD-4856-B648-D1B4249134FC}" destId="{D73B59B5-1AB3-47B5-886D-6546061CF371}" srcOrd="0" destOrd="0" presId="urn:microsoft.com/office/officeart/2005/8/layout/balance1"/>
    <dgm:cxn modelId="{6AF79535-3EE9-44E8-93F6-C0FBF4FA2DD4}" type="presParOf" srcId="{4F4446AC-48DF-4AAF-9A8A-25CE97695091}" destId="{D184F84C-8426-4E49-AA64-5D23EB55E2E9}" srcOrd="0" destOrd="0" presId="urn:microsoft.com/office/officeart/2005/8/layout/balance1"/>
    <dgm:cxn modelId="{8230860D-27AE-4DD8-83E3-13FE0B5771D8}" type="presParOf" srcId="{4F4446AC-48DF-4AAF-9A8A-25CE97695091}" destId="{830775A8-4A01-4884-B64A-7C37CB58AA52}" srcOrd="1" destOrd="0" presId="urn:microsoft.com/office/officeart/2005/8/layout/balance1"/>
    <dgm:cxn modelId="{3E4698D6-D1B3-49E6-AD9E-DAA94373FC8F}" type="presParOf" srcId="{830775A8-4A01-4884-B64A-7C37CB58AA52}" destId="{8601E498-6B41-4AD6-867D-C7FBA457A6A0}" srcOrd="0" destOrd="0" presId="urn:microsoft.com/office/officeart/2005/8/layout/balance1"/>
    <dgm:cxn modelId="{AFFDA73A-6E8A-4771-8F7F-0D81FD26DF0B}" type="presParOf" srcId="{830775A8-4A01-4884-B64A-7C37CB58AA52}" destId="{FCCAA30E-3FFF-49CD-8BED-C4A767805316}" srcOrd="1" destOrd="0" presId="urn:microsoft.com/office/officeart/2005/8/layout/balance1"/>
    <dgm:cxn modelId="{505FF770-226A-488B-A4BA-BCAFA646F7B5}" type="presParOf" srcId="{4F4446AC-48DF-4AAF-9A8A-25CE97695091}" destId="{C46EE27F-B16A-4D83-8F0B-9E6C2FB16115}" srcOrd="2" destOrd="0" presId="urn:microsoft.com/office/officeart/2005/8/layout/balance1"/>
    <dgm:cxn modelId="{AA55C2F0-F4DB-4074-8816-85E22BF7FE3A}" type="presParOf" srcId="{C46EE27F-B16A-4D83-8F0B-9E6C2FB16115}" destId="{D123DC35-CD77-4C0C-9FDB-B33A45251D32}" srcOrd="0" destOrd="0" presId="urn:microsoft.com/office/officeart/2005/8/layout/balance1"/>
    <dgm:cxn modelId="{339796EC-78CF-46F4-88CB-D8581903B2B2}" type="presParOf" srcId="{C46EE27F-B16A-4D83-8F0B-9E6C2FB16115}" destId="{5E8B19B7-71FD-48A3-80A3-52C64A9C9F63}" srcOrd="1" destOrd="0" presId="urn:microsoft.com/office/officeart/2005/8/layout/balance1"/>
    <dgm:cxn modelId="{3D0A4D4A-BA91-417C-973C-27A49131E010}" type="presParOf" srcId="{C46EE27F-B16A-4D83-8F0B-9E6C2FB16115}" destId="{D3A0B479-EFA5-4FB9-AECC-429B382A0D0F}" srcOrd="2" destOrd="0" presId="urn:microsoft.com/office/officeart/2005/8/layout/balance1"/>
    <dgm:cxn modelId="{3EEC1F06-8411-4CE7-BC26-378D828DFE34}" type="presParOf" srcId="{C46EE27F-B16A-4D83-8F0B-9E6C2FB16115}" destId="{DBDAD6E5-42F2-4361-83D6-50D2DEE91C10}" srcOrd="3" destOrd="0" presId="urn:microsoft.com/office/officeart/2005/8/layout/balance1"/>
    <dgm:cxn modelId="{8CED7EAC-FC56-4A96-B5B6-C0517EF06E31}" type="presParOf" srcId="{C46EE27F-B16A-4D83-8F0B-9E6C2FB16115}" destId="{D73B59B5-1AB3-47B5-886D-6546061CF371}" srcOrd="4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178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8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78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1375EF-EE7A-4BD3-8720-7089D75A5A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53059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2400">
                <a:latin typeface="Times New Roman" pitchFamily="18" charset="0"/>
              </a:endParaRPr>
            </a:p>
          </p:txBody>
        </p:sp>
        <p:sp>
          <p:nvSpPr>
            <p:cNvPr id="1126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2400">
                <a:latin typeface="Times New Roman" pitchFamily="18" charset="0"/>
              </a:endParaRPr>
            </a:p>
          </p:txBody>
        </p:sp>
      </p:grp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127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 altLang="ru-RU"/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A7421A61-11BE-41E2-9259-50364FCC991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127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2D884-80E0-4390-883D-5496FEA4BF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751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7DE5B-0766-411A-9481-E59B962B10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9393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7B23CDB-8B5C-4FB5-B696-C3A34A07630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763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F256A93-ECC5-4E48-85E4-2967361DB0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1603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33213E8-FFAD-41FD-8721-B35C65279F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7739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2E0AC87-39C0-46B1-B86D-2DEF7F20A2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9286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73731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7373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73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373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7373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73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7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37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73742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7374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73744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EFA97E-E21B-4B20-971F-6D74C323190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167197-D099-4977-89C4-749A015F54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9015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5D7A3-40BD-4F4D-8AF9-31B09042CC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3520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F14ED0-6CB3-4524-B00B-F18A0D803D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13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DF971-854E-4423-B8D7-CA436960B3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9282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71EC4-913B-4563-B164-02D6226161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9235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7CE32-3D58-4F50-A3CD-2237955B7E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3905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0D97A-1451-45D0-A68A-09EB7163D7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24894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342D7-86AC-4576-A2D3-35A144BFD6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60859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5BE33-A3A2-4ACE-94BE-C113CFD0F3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05644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B4FB-4230-48DE-B887-C18425135D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92624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B0B5B-EF79-424D-BCEA-077BB63DE7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6080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EB46F-A099-49E9-8411-36CFC5D4A3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1254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18DE5-FE29-4211-84CD-E0AFD5FA44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259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9A14D-C980-42A8-B0D7-1C903BBD73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749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A5AFA-B481-4713-88BB-028987216C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8422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81A79-C18D-4637-B658-FB765DD313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598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0B81C-4E7C-4E69-80B6-DDE0E060C1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758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ED36-38CD-4DDC-A42C-08FA48EED9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4993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24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24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1024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24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4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ru-RU" altLang="ru-RU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261294F3-92DF-49D1-A3E0-DC92CDC1B77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819" r:id="rId12"/>
    <p:sldLayoutId id="2147483820" r:id="rId13"/>
    <p:sldLayoutId id="2147483821" r:id="rId14"/>
    <p:sldLayoutId id="2147483822" r:id="rId1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7271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271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27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27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27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A56495B-6962-4A6E-90B3-3BB6B939AA6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2852738"/>
            <a:ext cx="4013200" cy="2041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800" b="1" u="sng" dirty="0"/>
              <a:t>Докладчик:</a:t>
            </a:r>
            <a:r>
              <a:rPr lang="ru-RU" altLang="ru-RU" sz="18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1800" b="1" i="1" dirty="0" smtClean="0"/>
              <a:t>Чернышева Галина Владимировна </a:t>
            </a:r>
            <a:r>
              <a:rPr lang="ru-RU" altLang="ru-RU" sz="1800" dirty="0" smtClean="0"/>
              <a:t>(и. о. старшего лаборанта патоморфологического отдела </a:t>
            </a:r>
            <a:r>
              <a:rPr lang="ru-RU" altLang="ru-RU" sz="1800" dirty="0"/>
              <a:t>БУЗОО «Клинический диагностический центр») </a:t>
            </a:r>
          </a:p>
        </p:txBody>
      </p:sp>
      <p:sp>
        <p:nvSpPr>
          <p:cNvPr id="2050" name="AutoShape 2"/>
          <p:cNvSpPr>
            <a:spLocks noGrp="1" noChangeArrowheads="1"/>
          </p:cNvSpPr>
          <p:nvPr>
            <p:ph type="ctrTitle" sz="quarter"/>
          </p:nvPr>
        </p:nvSpPr>
        <p:spPr>
          <a:xfrm>
            <a:off x="-108520" y="476672"/>
            <a:ext cx="9575800" cy="2265387"/>
          </a:xfrm>
        </p:spPr>
        <p:txBody>
          <a:bodyPr/>
          <a:lstStyle/>
          <a:p>
            <a:r>
              <a:rPr lang="ru-RU" altLang="ru-RU" sz="2800" i="1" dirty="0" smtClean="0"/>
              <a:t>МОРФОЛОГИЧЕСКИЕ И ЛАБОРАТОРНЫЕ ИССЛЕДОВАНИЯ В </a:t>
            </a:r>
            <a:r>
              <a:rPr lang="ru-RU" altLang="ru-RU" sz="2800" i="1" dirty="0"/>
              <a:t>ДИАГНОСТИКЕ АКУШЕРСКОЙ </a:t>
            </a:r>
            <a:r>
              <a:rPr lang="ru-RU" altLang="ru-RU" sz="2800" i="1" dirty="0" smtClean="0"/>
              <a:t>И </a:t>
            </a:r>
            <a:r>
              <a:rPr lang="ru-RU" altLang="ru-RU" sz="2800" i="1" dirty="0"/>
              <a:t>ГИНЕКОЛОГИЧЕСКОЙ </a:t>
            </a:r>
            <a:r>
              <a:rPr lang="ru-RU" altLang="ru-RU" sz="2800" i="1" dirty="0" smtClean="0"/>
              <a:t>ПАТОЛОГИИ В ПАТОМОРФОЛОГИЧЕСКОМ ОТДЕЛЕ КЛИНИЧЕСКОГО ДИАГНОСТИЧЕСКОГО ЦЕНТРА 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14678" y="357166"/>
            <a:ext cx="6572264" cy="1143000"/>
          </a:xfrm>
        </p:spPr>
        <p:txBody>
          <a:bodyPr/>
          <a:lstStyle/>
          <a:p>
            <a:r>
              <a:rPr lang="ru-RU" altLang="ru-RU" sz="2800" b="1" i="1" dirty="0"/>
              <a:t>АЛГОРИТМ ЛАБОРАТОРНОЙ ДИАГНОСТИКИ ПАТОЛОГИИ ШЕЙКИ МАТКИ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2428868"/>
            <a:ext cx="8229600" cy="4085935"/>
          </a:xfrm>
        </p:spPr>
        <p:txBody>
          <a:bodyPr/>
          <a:lstStyle/>
          <a:p>
            <a:pPr marL="609600" indent="-609600"/>
            <a:r>
              <a:rPr lang="ru-RU" altLang="ru-RU" b="1" dirty="0"/>
              <a:t>Цитологический традиционный</a:t>
            </a:r>
            <a:r>
              <a:rPr lang="ru-RU" altLang="ru-RU" dirty="0"/>
              <a:t>, </a:t>
            </a:r>
            <a:r>
              <a:rPr lang="ru-RU" altLang="ru-RU" dirty="0" err="1"/>
              <a:t>скрининговый</a:t>
            </a:r>
            <a:r>
              <a:rPr lang="ru-RU" altLang="ru-RU" dirty="0"/>
              <a:t> метод, желательно с применением жидкостной технологии приготовления мазка. </a:t>
            </a:r>
            <a:endParaRPr lang="ru-RU" altLang="ru-RU" b="1" dirty="0"/>
          </a:p>
          <a:p>
            <a:pPr marL="609600" indent="-609600"/>
            <a:r>
              <a:rPr lang="ru-RU" altLang="ru-RU" b="1" dirty="0"/>
              <a:t>Молекулярно-биологический метод</a:t>
            </a:r>
            <a:r>
              <a:rPr lang="ru-RU" altLang="ru-RU" dirty="0"/>
              <a:t>  (</a:t>
            </a:r>
            <a:r>
              <a:rPr lang="ru-RU" altLang="ru-RU" dirty="0" err="1"/>
              <a:t>ПЦР-диагностика</a:t>
            </a:r>
            <a:r>
              <a:rPr lang="ru-RU" altLang="ru-RU" dirty="0"/>
              <a:t> ПВИ с определением генотипа и вирусной нагрузки).</a:t>
            </a:r>
            <a:endParaRPr lang="ru-RU" altLang="ru-RU" b="1" dirty="0"/>
          </a:p>
          <a:p>
            <a:pPr marL="609600" indent="-609600"/>
            <a:r>
              <a:rPr lang="ru-RU" altLang="ru-RU" b="1" dirty="0"/>
              <a:t>Иммунохимический метод </a:t>
            </a:r>
            <a:r>
              <a:rPr lang="ru-RU" altLang="ru-RU" dirty="0"/>
              <a:t>(</a:t>
            </a:r>
            <a:r>
              <a:rPr lang="en-US" altLang="ru-RU" dirty="0"/>
              <a:t>CIN</a:t>
            </a:r>
            <a:r>
              <a:rPr lang="ru-RU" altLang="ru-RU" dirty="0"/>
              <a:t>-</a:t>
            </a:r>
            <a:r>
              <a:rPr lang="en-US" altLang="ru-RU" dirty="0" err="1"/>
              <a:t>tec</a:t>
            </a:r>
            <a:r>
              <a:rPr lang="ru-RU" altLang="ru-RU" dirty="0"/>
              <a:t> и др.)</a:t>
            </a:r>
            <a:endParaRPr lang="ru-RU" altLang="ru-RU" b="1" dirty="0"/>
          </a:p>
          <a:p>
            <a:pPr marL="609600" indent="-609600"/>
            <a:r>
              <a:rPr lang="ru-RU" altLang="ru-RU" b="1" dirty="0"/>
              <a:t>Гистологический метод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40" y="285728"/>
            <a:ext cx="7286676" cy="1143000"/>
          </a:xfrm>
        </p:spPr>
        <p:txBody>
          <a:bodyPr/>
          <a:lstStyle/>
          <a:p>
            <a:r>
              <a:rPr lang="ru-RU" altLang="ru-RU" sz="2800" b="1" i="1" dirty="0">
                <a:solidFill>
                  <a:srgbClr val="000099"/>
                </a:solidFill>
              </a:rPr>
              <a:t>ЖИДКОСТНАЯ ПАП-ЦИТОЛОГИЯ</a:t>
            </a:r>
            <a:r>
              <a:rPr lang="ru-RU" altLang="ru-RU" sz="3100" b="1" i="1" dirty="0">
                <a:solidFill>
                  <a:srgbClr val="000099"/>
                </a:solidFill>
              </a:rPr>
              <a:t/>
            </a:r>
            <a:br>
              <a:rPr lang="ru-RU" altLang="ru-RU" sz="3100" b="1" i="1" dirty="0">
                <a:solidFill>
                  <a:srgbClr val="000099"/>
                </a:solidFill>
              </a:rPr>
            </a:br>
            <a:r>
              <a:rPr lang="ru-RU" altLang="ru-RU" sz="3100" b="1" i="1" dirty="0">
                <a:solidFill>
                  <a:srgbClr val="000099"/>
                </a:solidFill>
              </a:rPr>
              <a:t/>
            </a:r>
            <a:br>
              <a:rPr lang="ru-RU" altLang="ru-RU" sz="3100" b="1" i="1" dirty="0">
                <a:solidFill>
                  <a:srgbClr val="000099"/>
                </a:solidFill>
              </a:rPr>
            </a:br>
            <a:r>
              <a:rPr lang="ru-RU" altLang="ru-RU" sz="2000" b="1" i="1" dirty="0">
                <a:solidFill>
                  <a:srgbClr val="000099"/>
                </a:solidFill>
              </a:rPr>
              <a:t>РАНДОМИЗАЦИЯ КЛЕТОЧНОГО СОСТАВА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7888" y="1773238"/>
            <a:ext cx="3290887" cy="4895850"/>
          </a:xfrm>
        </p:spPr>
      </p:pic>
      <p:pic>
        <p:nvPicPr>
          <p:cNvPr id="3076" name="Picture 4" descr="ANd9GcR0FmHsqktR9vSED-NbeQOgkqeP_HwTosjiUfIqLuPvoaw4_5Y1D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781300"/>
            <a:ext cx="2674938" cy="297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bloodyvial_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1916113"/>
            <a:ext cx="26098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7463" y="714356"/>
            <a:ext cx="7856537" cy="1143000"/>
          </a:xfrm>
        </p:spPr>
        <p:txBody>
          <a:bodyPr/>
          <a:lstStyle/>
          <a:p>
            <a:r>
              <a:rPr lang="ru-RU" altLang="ru-RU" sz="3500" b="1" i="1" dirty="0">
                <a:solidFill>
                  <a:srgbClr val="000099"/>
                </a:solidFill>
              </a:rPr>
              <a:t>ЖИДКОСТНАЯ ПАП-ЦИТОЛОГИЯ</a:t>
            </a:r>
            <a:br>
              <a:rPr lang="ru-RU" altLang="ru-RU" sz="3500" b="1" i="1" dirty="0">
                <a:solidFill>
                  <a:srgbClr val="000099"/>
                </a:solidFill>
              </a:rPr>
            </a:br>
            <a:r>
              <a:rPr lang="ru-RU" altLang="ru-RU" sz="2000" b="1" i="1" dirty="0">
                <a:solidFill>
                  <a:srgbClr val="000099"/>
                </a:solidFill>
              </a:rPr>
              <a:t>ПРОБОПОДГОТОВКА И ОКРАШИВАНИЕ ЦИТОЛОГИЧЕСКИХ ПРЕПАРАТОВ</a:t>
            </a:r>
            <a:endParaRPr lang="ru-RU" altLang="ru-RU" sz="3500" b="1" i="1" dirty="0">
              <a:solidFill>
                <a:srgbClr val="000099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04" y="2428868"/>
            <a:ext cx="5429288" cy="3930270"/>
          </a:xfrm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3000372"/>
            <a:ext cx="109220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38" y="642918"/>
            <a:ext cx="7927975" cy="750888"/>
          </a:xfrm>
        </p:spPr>
        <p:txBody>
          <a:bodyPr/>
          <a:lstStyle/>
          <a:p>
            <a:r>
              <a:rPr lang="ru-RU" altLang="ru-RU" sz="3500" b="1" i="1" dirty="0">
                <a:solidFill>
                  <a:srgbClr val="000099"/>
                </a:solidFill>
              </a:rPr>
              <a:t>ЖИДКОСТНАЯ ПАП-ЦИТОЛОГИЯ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349500"/>
            <a:ext cx="3579812" cy="2987675"/>
          </a:xfrm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30850" y="1573213"/>
            <a:ext cx="3073400" cy="2235200"/>
          </a:xfrm>
          <a:noFill/>
          <a:ln/>
        </p:spPr>
      </p:pic>
      <p:pic>
        <p:nvPicPr>
          <p:cNvPr id="9221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3960813"/>
            <a:ext cx="3395662" cy="24685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11188" y="214313"/>
            <a:ext cx="8532812" cy="1270000"/>
          </a:xfrm>
        </p:spPr>
        <p:txBody>
          <a:bodyPr/>
          <a:lstStyle/>
          <a:p>
            <a:r>
              <a:rPr lang="ru-RU" altLang="ru-RU" sz="2800" b="1" i="1"/>
              <a:t>CINtec (цитология)</a:t>
            </a:r>
            <a:r>
              <a:rPr lang="en-US" altLang="ru-RU" sz="2800" b="1" i="1"/>
              <a:t/>
            </a:r>
            <a:br>
              <a:rPr lang="en-US" altLang="ru-RU" sz="2800" b="1" i="1"/>
            </a:br>
            <a:r>
              <a:rPr lang="ru-RU" altLang="ru-RU" sz="2400" b="1" i="1"/>
              <a:t>Цервикальная интраэпителиальная неоплазия (</a:t>
            </a:r>
            <a:r>
              <a:rPr lang="en-US" altLang="ru-RU" sz="2400" b="1" i="1"/>
              <a:t>CIN</a:t>
            </a:r>
            <a:r>
              <a:rPr lang="en-US" altLang="ru-RU" sz="2400" b="1"/>
              <a:t>)</a:t>
            </a:r>
            <a:endParaRPr lang="ru-RU" altLang="ru-RU" sz="2400" b="1"/>
          </a:p>
        </p:txBody>
      </p:sp>
      <p:pic>
        <p:nvPicPr>
          <p:cNvPr id="7680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060575"/>
            <a:ext cx="3057525" cy="1981200"/>
          </a:xfrm>
          <a:noFill/>
          <a:ln/>
        </p:spPr>
      </p:pic>
      <p:pic>
        <p:nvPicPr>
          <p:cNvPr id="7680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916113"/>
            <a:ext cx="3168650" cy="1981200"/>
          </a:xfrm>
        </p:spPr>
      </p:pic>
      <p:pic>
        <p:nvPicPr>
          <p:cNvPr id="76804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lum bright="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4221163"/>
            <a:ext cx="3240087" cy="1981200"/>
          </a:xfrm>
        </p:spPr>
      </p:pic>
      <p:pic>
        <p:nvPicPr>
          <p:cNvPr id="76805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lum bright="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4365625"/>
            <a:ext cx="3384550" cy="198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71802" y="214290"/>
            <a:ext cx="8332787" cy="1198562"/>
          </a:xfrm>
        </p:spPr>
        <p:txBody>
          <a:bodyPr/>
          <a:lstStyle/>
          <a:p>
            <a:r>
              <a:rPr lang="ru-RU" altLang="ru-RU" sz="3600" b="1"/>
              <a:t>CINtec (гистология)</a:t>
            </a:r>
            <a:r>
              <a:rPr lang="en-US" altLang="ru-RU" sz="3600" b="1"/>
              <a:t/>
            </a:r>
            <a:br>
              <a:rPr lang="en-US" altLang="ru-RU" sz="3600" b="1"/>
            </a:br>
            <a:r>
              <a:rPr lang="en-US" altLang="ru-RU" sz="3600" b="1"/>
              <a:t> </a:t>
            </a:r>
            <a:r>
              <a:rPr lang="ru-RU" altLang="ru-RU" sz="3200"/>
              <a:t>Тяжелая дисплазия </a:t>
            </a:r>
            <a:r>
              <a:rPr lang="en-US" altLang="ru-RU" sz="3200"/>
              <a:t>(</a:t>
            </a:r>
            <a:r>
              <a:rPr lang="ru-RU" altLang="ru-RU" sz="3200"/>
              <a:t>С</a:t>
            </a:r>
            <a:r>
              <a:rPr lang="en-US" altLang="ru-RU" sz="3200"/>
              <a:t>IN III)</a:t>
            </a:r>
            <a:endParaRPr lang="ru-RU" altLang="ru-RU" sz="3200"/>
          </a:p>
        </p:txBody>
      </p:sp>
      <p:pic>
        <p:nvPicPr>
          <p:cNvPr id="11571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24" y="2357430"/>
            <a:ext cx="3918274" cy="3786214"/>
          </a:xfrm>
        </p:spPr>
      </p:pic>
      <p:sp>
        <p:nvSpPr>
          <p:cNvPr id="115715" name="Rectangle 3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15716" name="Picture 4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2" y="2357430"/>
            <a:ext cx="3978275" cy="3786214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59231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8" t="40828" r="15314" b="15759"/>
          <a:stretch>
            <a:fillRect/>
          </a:stretch>
        </p:blipFill>
        <p:spPr bwMode="auto">
          <a:xfrm>
            <a:off x="928662" y="1714488"/>
            <a:ext cx="803275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1500166" y="785794"/>
            <a:ext cx="7389813" cy="836613"/>
          </a:xfrm>
        </p:spPr>
        <p:txBody>
          <a:bodyPr/>
          <a:lstStyle/>
          <a:p>
            <a:r>
              <a:rPr lang="ru-RU" altLang="ru-RU" sz="2800" b="1" i="1" u="sng" dirty="0"/>
              <a:t>Бесконтрольный синтез белка р16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83" name="Picture 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5074" y="1071546"/>
            <a:ext cx="2601912" cy="2305050"/>
          </a:xfrm>
        </p:spPr>
      </p:pic>
      <p:pic>
        <p:nvPicPr>
          <p:cNvPr id="131084" name="Picture 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57884" y="3714752"/>
            <a:ext cx="2962275" cy="2395537"/>
          </a:xfrm>
        </p:spPr>
      </p:pic>
      <p:pic>
        <p:nvPicPr>
          <p:cNvPr id="131085" name="Picture 1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48" y="2714620"/>
            <a:ext cx="4835525" cy="3306762"/>
          </a:xfrm>
          <a:noFill/>
          <a:ln/>
        </p:spPr>
      </p:pic>
      <p:sp>
        <p:nvSpPr>
          <p:cNvPr id="5" name="Прямоугольник 4"/>
          <p:cNvSpPr/>
          <p:nvPr/>
        </p:nvSpPr>
        <p:spPr>
          <a:xfrm>
            <a:off x="3428992" y="285728"/>
            <a:ext cx="4364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u="sng" dirty="0" smtClean="0"/>
              <a:t>Бесконтрольный синтез белка р16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785794"/>
            <a:ext cx="7889875" cy="1143000"/>
          </a:xfrm>
        </p:spPr>
        <p:txBody>
          <a:bodyPr/>
          <a:lstStyle/>
          <a:p>
            <a:r>
              <a:rPr lang="ru-RU" altLang="ru-RU" sz="2000" b="1" i="1" dirty="0"/>
              <a:t>НОВЫЕ НАПРАВЛЕНИЯ РАБОТЫ ОТДЕЛА</a:t>
            </a:r>
            <a:br>
              <a:rPr lang="ru-RU" altLang="ru-RU" sz="2000" b="1" i="1" dirty="0"/>
            </a:br>
            <a:r>
              <a:rPr lang="ru-RU" altLang="ru-RU" sz="2000" b="1" i="1" dirty="0"/>
              <a:t/>
            </a:r>
            <a:br>
              <a:rPr lang="ru-RU" altLang="ru-RU" sz="2000" b="1" i="1" dirty="0"/>
            </a:br>
            <a:r>
              <a:rPr lang="ru-RU" altLang="ru-RU" sz="3200" b="1" i="1" dirty="0"/>
              <a:t>ГЕНЕТИЧЕСКАЯ ПАСПОРТИЗАЦИЯ</a:t>
            </a:r>
          </a:p>
        </p:txBody>
      </p:sp>
      <p:pic>
        <p:nvPicPr>
          <p:cNvPr id="106500" name="Picture 4" descr="пиросеквенато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573338"/>
            <a:ext cx="4616450" cy="3540125"/>
          </a:xfrm>
        </p:spPr>
      </p:pic>
      <p:sp>
        <p:nvSpPr>
          <p:cNvPr id="1064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2357430"/>
            <a:ext cx="4033837" cy="450057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900" b="1" dirty="0"/>
              <a:t>Система генетического анализа </a:t>
            </a:r>
            <a:r>
              <a:rPr lang="ru-RU" altLang="ru-RU" sz="1900" b="1" dirty="0" err="1"/>
              <a:t>PyroMark</a:t>
            </a:r>
            <a:r>
              <a:rPr lang="ru-RU" altLang="ru-RU" sz="1900" b="1" dirty="0"/>
              <a:t> Q24 с принадлежностями</a:t>
            </a:r>
          </a:p>
          <a:p>
            <a:pPr>
              <a:lnSpc>
                <a:spcPct val="80000"/>
              </a:lnSpc>
              <a:buNone/>
            </a:pPr>
            <a:endParaRPr lang="ru-RU" altLang="ru-RU" sz="1900" b="1" dirty="0"/>
          </a:p>
          <a:p>
            <a:pPr>
              <a:lnSpc>
                <a:spcPct val="80000"/>
              </a:lnSpc>
            </a:pPr>
            <a:r>
              <a:rPr lang="ru-RU" altLang="ru-RU" sz="1900" dirty="0"/>
              <a:t>Система </a:t>
            </a:r>
            <a:r>
              <a:rPr lang="ru-RU" altLang="ru-RU" sz="1900" dirty="0" err="1"/>
              <a:t>PyroMark</a:t>
            </a:r>
            <a:r>
              <a:rPr lang="ru-RU" altLang="ru-RU" sz="1900" dirty="0"/>
              <a:t> Q24 основана на технологии </a:t>
            </a:r>
            <a:r>
              <a:rPr lang="ru-RU" altLang="ru-RU" sz="1900" dirty="0" err="1"/>
              <a:t>пиросеквенирования</a:t>
            </a:r>
            <a:r>
              <a:rPr lang="ru-RU" altLang="ru-RU" sz="1900" dirty="0"/>
              <a:t> – «</a:t>
            </a:r>
            <a:r>
              <a:rPr lang="ru-RU" altLang="ru-RU" sz="1900" dirty="0" err="1"/>
              <a:t>секвенирование</a:t>
            </a:r>
            <a:r>
              <a:rPr lang="ru-RU" altLang="ru-RU" sz="1900" dirty="0"/>
              <a:t> путем синтеза». Уникальность системы </a:t>
            </a:r>
            <a:r>
              <a:rPr lang="ru-RU" altLang="ru-RU" sz="1900" dirty="0" err="1"/>
              <a:t>PyroMark</a:t>
            </a:r>
            <a:r>
              <a:rPr lang="ru-RU" altLang="ru-RU" sz="1900" dirty="0"/>
              <a:t> заключается в возможности сочетать надежные количественные результаты с </a:t>
            </a:r>
            <a:r>
              <a:rPr lang="ru-RU" altLang="ru-RU" sz="1900" dirty="0" err="1"/>
              <a:t>секвенированием</a:t>
            </a:r>
            <a:r>
              <a:rPr lang="ru-RU" altLang="ru-RU" sz="1900" dirty="0"/>
              <a:t> в течение нескольких минут в режиме реального времени</a:t>
            </a:r>
            <a:r>
              <a:rPr lang="ru-RU" altLang="ru-RU" sz="17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85852" y="500042"/>
            <a:ext cx="8229600" cy="1354137"/>
          </a:xfrm>
        </p:spPr>
        <p:txBody>
          <a:bodyPr anchor="ctr"/>
          <a:lstStyle/>
          <a:p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Исследование полиморфизмов генов</a:t>
            </a:r>
            <a:endParaRPr lang="ru-RU" altLang="ru-RU" dirty="0"/>
          </a:p>
        </p:txBody>
      </p:sp>
      <p:sp>
        <p:nvSpPr>
          <p:cNvPr id="181251" name="Объект 2"/>
          <p:cNvSpPr>
            <a:spLocks noGrp="1"/>
          </p:cNvSpPr>
          <p:nvPr>
            <p:ph idx="4294967295"/>
          </p:nvPr>
        </p:nvSpPr>
        <p:spPr>
          <a:xfrm>
            <a:off x="1830388" y="2143115"/>
            <a:ext cx="7313612" cy="3798897"/>
          </a:xfrm>
        </p:spPr>
        <p:txBody>
          <a:bodyPr/>
          <a:lstStyle/>
          <a:p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Оценка степени </a:t>
            </a:r>
            <a:r>
              <a:rPr lang="ru-RU" alt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риска осложнений беременности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 при наличии </a:t>
            </a:r>
            <a:r>
              <a:rPr lang="ru-RU" altLang="ru-RU" sz="3600" dirty="0" err="1">
                <a:latin typeface="Times New Roman" pitchFamily="18" charset="0"/>
                <a:cs typeface="Times New Roman" pitchFamily="18" charset="0"/>
              </a:rPr>
              <a:t>тромбофилических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 полиморфизмов </a:t>
            </a:r>
          </a:p>
          <a:p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alt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врожденных </a:t>
            </a:r>
            <a:r>
              <a:rPr lang="ru-RU" altLang="ru-RU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тромбофилий</a:t>
            </a:r>
            <a:r>
              <a:rPr lang="ru-RU" alt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и связанный с ними риск венозных тромбоэмболических осложнений</a:t>
            </a:r>
          </a:p>
          <a:p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81075"/>
            <a:ext cx="5029200" cy="3724275"/>
          </a:xfrm>
        </p:spPr>
      </p:pic>
      <p:pic>
        <p:nvPicPr>
          <p:cNvPr id="145411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97663" y="2349500"/>
            <a:ext cx="2446337" cy="3724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714356"/>
            <a:ext cx="7793037" cy="1054100"/>
          </a:xfrm>
        </p:spPr>
        <p:txBody>
          <a:bodyPr/>
          <a:lstStyle/>
          <a:p>
            <a:r>
              <a:rPr lang="ru-RU" altLang="ru-RU" sz="2800" b="1"/>
              <a:t>ПИРОСЕКВЕНИРОВАНИЕ.  </a:t>
            </a:r>
            <a:br>
              <a:rPr lang="ru-RU" altLang="ru-RU" sz="2800" b="1"/>
            </a:br>
            <a:r>
              <a:rPr lang="ru-RU" altLang="ru-RU" sz="2800" b="1"/>
              <a:t>Профили:</a:t>
            </a:r>
            <a:endParaRPr lang="ru-RU" altLang="ru-RU" sz="400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857224" y="2428868"/>
            <a:ext cx="8631237" cy="421484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800" dirty="0" err="1"/>
              <a:t>Фолатный</a:t>
            </a:r>
            <a:r>
              <a:rPr lang="ru-RU" altLang="ru-RU" sz="1800" dirty="0"/>
              <a:t> цикл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артериальной гипертензии.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рака молочной железы и яичников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сахарного диабета </a:t>
            </a:r>
            <a:r>
              <a:rPr lang="en-US" altLang="ru-RU" sz="1800" dirty="0"/>
              <a:t>I</a:t>
            </a:r>
            <a:r>
              <a:rPr lang="ru-RU" altLang="ru-RU" sz="1800" dirty="0"/>
              <a:t> типа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Плазменные факторы системы свертывания крови – </a:t>
            </a:r>
            <a:r>
              <a:rPr lang="ru-RU" altLang="ru-RU" sz="1800" dirty="0" err="1"/>
              <a:t>ПЛАЗМО-скрин</a:t>
            </a:r>
            <a:endParaRPr lang="ru-RU" altLang="ru-RU" sz="1800" dirty="0"/>
          </a:p>
          <a:p>
            <a:pPr>
              <a:lnSpc>
                <a:spcPct val="80000"/>
              </a:lnSpc>
            </a:pPr>
            <a:r>
              <a:rPr lang="ru-RU" altLang="ru-RU" sz="1800" dirty="0"/>
              <a:t>Агрегационные факторы системы свертывания крови – </a:t>
            </a:r>
            <a:r>
              <a:rPr lang="ru-RU" altLang="ru-RU" sz="1800" dirty="0" err="1"/>
              <a:t>ТРОМБО-скрин</a:t>
            </a:r>
            <a:endParaRPr lang="ru-RU" altLang="ru-RU" sz="1800" dirty="0"/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</a:t>
            </a:r>
            <a:r>
              <a:rPr lang="ru-RU" altLang="ru-RU" sz="1800" dirty="0" err="1"/>
              <a:t>остеопороза</a:t>
            </a:r>
            <a:endParaRPr lang="ru-RU" altLang="ru-RU" sz="1800" dirty="0"/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сахарного диабета </a:t>
            </a:r>
            <a:r>
              <a:rPr lang="en-US" altLang="ru-RU" sz="1800" dirty="0"/>
              <a:t>II</a:t>
            </a:r>
            <a:r>
              <a:rPr lang="ru-RU" altLang="ru-RU" sz="1800" dirty="0"/>
              <a:t> типа – основной профиль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сахарного диабета </a:t>
            </a:r>
            <a:r>
              <a:rPr lang="en-US" altLang="ru-RU" sz="1800" dirty="0"/>
              <a:t>II</a:t>
            </a:r>
            <a:r>
              <a:rPr lang="ru-RU" altLang="ru-RU" sz="1800" dirty="0"/>
              <a:t> типа – дополнительный профиль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Риск ишемической болезни сердца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СПОРТ «Структура мышц»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СПОРТ «Энергетический обмен мышц»</a:t>
            </a:r>
          </a:p>
          <a:p>
            <a:pPr>
              <a:lnSpc>
                <a:spcPct val="80000"/>
              </a:lnSpc>
            </a:pPr>
            <a:r>
              <a:rPr lang="ru-RU" altLang="ru-RU" sz="1800" dirty="0" err="1"/>
              <a:t>Интерлейкин</a:t>
            </a:r>
            <a:r>
              <a:rPr lang="ru-RU" altLang="ru-RU" sz="1800" dirty="0"/>
              <a:t> 28В при гепатите С</a:t>
            </a:r>
          </a:p>
          <a:p>
            <a:pPr>
              <a:lnSpc>
                <a:spcPct val="80000"/>
              </a:lnSpc>
            </a:pPr>
            <a:r>
              <a:rPr lang="ru-RU" altLang="ru-RU" sz="1800" dirty="0"/>
              <a:t>Синдром </a:t>
            </a:r>
            <a:r>
              <a:rPr lang="ru-RU" altLang="ru-RU" sz="1800" dirty="0" err="1"/>
              <a:t>Жильбера</a:t>
            </a: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21978411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ТестГен\Маркетинг\визитки готовые\гн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73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1388"/>
            <a:ext cx="91440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95700" y="301625"/>
            <a:ext cx="5448300" cy="1143000"/>
          </a:xfrm>
        </p:spPr>
        <p:txBody>
          <a:bodyPr anchor="ctr">
            <a:normAutofit/>
          </a:bodyPr>
          <a:lstStyle/>
          <a:p>
            <a:r>
              <a:rPr lang="ru-RU" altLang="ru-RU" sz="3200" b="1"/>
              <a:t>ДНК плода в крови матери </a:t>
            </a:r>
            <a:endParaRPr lang="ru-RU" altLang="ru-RU" sz="3200"/>
          </a:p>
        </p:txBody>
      </p:sp>
      <p:pic>
        <p:nvPicPr>
          <p:cNvPr id="1946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85852" y="2285992"/>
            <a:ext cx="3386138" cy="2744788"/>
          </a:xfrm>
          <a:ln/>
        </p:spPr>
      </p:pic>
      <p:sp>
        <p:nvSpPr>
          <p:cNvPr id="19462" name="Прямоугольник 4"/>
          <p:cNvSpPr>
            <a:spLocks noChangeArrowheads="1"/>
          </p:cNvSpPr>
          <p:nvPr/>
        </p:nvSpPr>
        <p:spPr bwMode="auto">
          <a:xfrm>
            <a:off x="395288" y="4941888"/>
            <a:ext cx="64087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ru-RU">
                <a:latin typeface="Calibri" pitchFamily="34" charset="0"/>
              </a:rPr>
              <a:t>Walknowska J, Conte FA, Grumbach MM: Practical and theoretical implications of fetal/maternal lymphocyte transfer. Lancet </a:t>
            </a:r>
            <a:r>
              <a:rPr lang="nn-NO" altLang="ru-RU">
                <a:latin typeface="Calibri" pitchFamily="34" charset="0"/>
              </a:rPr>
              <a:t>i : l l l 9 , 1969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19463" name="Прямоугольник 6"/>
          <p:cNvSpPr>
            <a:spLocks noChangeArrowheads="1"/>
          </p:cNvSpPr>
          <p:nvPr/>
        </p:nvSpPr>
        <p:spPr bwMode="auto">
          <a:xfrm>
            <a:off x="5143504" y="2714620"/>
            <a:ext cx="3571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dirty="0">
                <a:latin typeface="Calibri" pitchFamily="34" charset="0"/>
              </a:rPr>
              <a:t>Беременная женщина и плод обмениваются клетками и ДНК во время беременности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1388"/>
            <a:ext cx="91440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09888" y="311150"/>
            <a:ext cx="6234112" cy="1081088"/>
          </a:xfrm>
        </p:spPr>
        <p:txBody>
          <a:bodyPr anchor="ctr"/>
          <a:lstStyle/>
          <a:p>
            <a:r>
              <a:rPr lang="ru-RU" altLang="ru-RU" b="1" i="1"/>
              <a:t>Фетальная ДНК</a:t>
            </a:r>
          </a:p>
        </p:txBody>
      </p:sp>
      <p:sp>
        <p:nvSpPr>
          <p:cNvPr id="20484" name="Содержимое 2"/>
          <p:cNvSpPr>
            <a:spLocks noGrp="1"/>
          </p:cNvSpPr>
          <p:nvPr>
            <p:ph idx="4294967295"/>
          </p:nvPr>
        </p:nvSpPr>
        <p:spPr>
          <a:xfrm>
            <a:off x="5143504" y="2214554"/>
            <a:ext cx="4143375" cy="3857625"/>
          </a:xfrm>
        </p:spPr>
        <p:txBody>
          <a:bodyPr/>
          <a:lstStyle/>
          <a:p>
            <a:r>
              <a:rPr lang="ru-RU" altLang="ru-RU" sz="2100" dirty="0"/>
              <a:t>Начиная с 5-й недели беременности, ДНК плода обнаруживается в плазме матери в растворенном виде.</a:t>
            </a:r>
          </a:p>
          <a:p>
            <a:r>
              <a:rPr lang="ru-RU" altLang="ru-RU" sz="2100" dirty="0"/>
              <a:t>Начиная с 11-й недели, её содержание достигает 3% от материнской ДНК</a:t>
            </a:r>
          </a:p>
          <a:p>
            <a:endParaRPr lang="ru-RU" altLang="ru-RU" dirty="0"/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7338"/>
            <a:ext cx="38433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Прямоугольник 5"/>
          <p:cNvSpPr>
            <a:spLocks noChangeArrowheads="1"/>
          </p:cNvSpPr>
          <p:nvPr/>
        </p:nvSpPr>
        <p:spPr bwMode="auto">
          <a:xfrm>
            <a:off x="928688" y="485775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ru-RU">
                <a:latin typeface="Calibri" pitchFamily="34" charset="0"/>
              </a:rPr>
              <a:t>Lo YMD, Lo ESF,Watson N, et al.Two-way cell traffic between mother and fetus biologic and clinical implications. </a:t>
            </a:r>
            <a:r>
              <a:rPr lang="en-US" altLang="ru-RU" i="1">
                <a:latin typeface="Calibri" pitchFamily="34" charset="0"/>
              </a:rPr>
              <a:t>Blood 1996; </a:t>
            </a:r>
            <a:r>
              <a:rPr lang="en-US" altLang="ru-RU" b="1" i="1">
                <a:latin typeface="Calibri" pitchFamily="34" charset="0"/>
              </a:rPr>
              <a:t>88: 4390–95.</a:t>
            </a:r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0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5991225"/>
            <a:ext cx="34671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258888" y="692150"/>
            <a:ext cx="7407275" cy="273685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  <a:t/>
            </a:r>
            <a:b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</a:br>
            <a: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  <a:t/>
            </a:r>
            <a:b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</a:br>
            <a: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  <a:t> </a:t>
            </a:r>
            <a:r>
              <a:rPr lang="ru-RU" altLang="ru-RU" sz="3000" b="1" dirty="0">
                <a:latin typeface="Calibri" pitchFamily="34" charset="0"/>
              </a:rPr>
              <a:t>«Тест-</a:t>
            </a:r>
            <a:r>
              <a:rPr lang="en-US" altLang="ru-RU" sz="3000" b="1" dirty="0">
                <a:latin typeface="Calibri" pitchFamily="34" charset="0"/>
              </a:rPr>
              <a:t>RHD</a:t>
            </a:r>
            <a:r>
              <a:rPr lang="ru-RU" altLang="ru-RU" sz="3000" b="1" dirty="0">
                <a:latin typeface="Calibri" pitchFamily="34" charset="0"/>
              </a:rPr>
              <a:t>»</a:t>
            </a:r>
            <a: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  <a:t> </a:t>
            </a:r>
            <a:b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</a:br>
            <a:r>
              <a:rPr lang="ru-RU" altLang="ru-RU" sz="3000" b="1" dirty="0" err="1">
                <a:solidFill>
                  <a:srgbClr val="4A452A"/>
                </a:solidFill>
                <a:latin typeface="Calibri" pitchFamily="34" charset="0"/>
              </a:rPr>
              <a:t>Пренатальная</a:t>
            </a:r>
            <a:r>
              <a:rPr lang="ru-RU" altLang="ru-RU" sz="3000" b="1" dirty="0">
                <a:solidFill>
                  <a:srgbClr val="4A452A"/>
                </a:solidFill>
                <a:latin typeface="Calibri" pitchFamily="34" charset="0"/>
              </a:rPr>
              <a:t> диагностика резус-фактора плода по крови беременной женщины с 11 недели беременности</a:t>
            </a:r>
            <a:r>
              <a:rPr lang="ru-RU" altLang="ru-RU" sz="3000" dirty="0">
                <a:solidFill>
                  <a:srgbClr val="4A452A"/>
                </a:solidFill>
                <a:latin typeface="Calibri" pitchFamily="34" charset="0"/>
              </a:rPr>
              <a:t/>
            </a:r>
            <a:br>
              <a:rPr lang="ru-RU" altLang="ru-RU" sz="3000" dirty="0">
                <a:solidFill>
                  <a:srgbClr val="4A452A"/>
                </a:solidFill>
                <a:latin typeface="Calibri" pitchFamily="34" charset="0"/>
              </a:rPr>
            </a:br>
            <a:endParaRPr lang="ru-RU" altLang="ru-RU" sz="3000" dirty="0">
              <a:solidFill>
                <a:srgbClr val="4A452A"/>
              </a:solidFill>
              <a:latin typeface="Calibri" pitchFamily="34" charset="0"/>
            </a:endParaRPr>
          </a:p>
        </p:txBody>
      </p:sp>
      <p:pic>
        <p:nvPicPr>
          <p:cNvPr id="18437" name="Рисунок 3" descr="1301412964_rezus_konflikt_pri_beremennosti[1]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84538"/>
            <a:ext cx="31432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" descr="D:\ТестГен\Маркетинг\визитки готовые\гн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357563"/>
            <a:ext cx="45847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1388"/>
            <a:ext cx="91440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0"/>
            <a:ext cx="8034337" cy="1052513"/>
          </a:xfrm>
        </p:spPr>
        <p:txBody>
          <a:bodyPr anchor="ctr"/>
          <a:lstStyle/>
          <a:p>
            <a:r>
              <a:rPr lang="ru-RU" altLang="ru-RU" b="1" dirty="0"/>
              <a:t>«Тест-</a:t>
            </a:r>
            <a:r>
              <a:rPr lang="en-US" altLang="ru-RU" b="1" dirty="0"/>
              <a:t>RHD</a:t>
            </a:r>
            <a:r>
              <a:rPr lang="ru-RU" altLang="ru-RU" b="1" dirty="0"/>
              <a:t>» - безопасен</a:t>
            </a:r>
            <a:endParaRPr lang="ru-RU" altLang="ru-RU" dirty="0"/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611560" y="1916832"/>
          <a:ext cx="784887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606" name="Заголовок 1"/>
          <p:cNvSpPr txBox="1">
            <a:spLocks/>
          </p:cNvSpPr>
          <p:nvPr/>
        </p:nvSpPr>
        <p:spPr bwMode="auto">
          <a:xfrm>
            <a:off x="684213" y="1125538"/>
            <a:ext cx="840263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 b="1" dirty="0">
                <a:latin typeface="Calibri" pitchFamily="34" charset="0"/>
              </a:rPr>
              <a:t>Беременной достаточно сдать 7мл венозной крови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1388"/>
            <a:ext cx="91440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71813" y="0"/>
            <a:ext cx="6072187" cy="1725613"/>
          </a:xfrm>
        </p:spPr>
        <p:txBody>
          <a:bodyPr anchor="ctr"/>
          <a:lstStyle/>
          <a:p>
            <a:r>
              <a:rPr lang="ru-RU" altLang="ru-RU" sz="2800" b="1" i="1" dirty="0"/>
              <a:t>Выявление ДНК гена резус-фактора (</a:t>
            </a:r>
            <a:r>
              <a:rPr lang="en-US" altLang="ru-RU" sz="2800" b="1" i="1" dirty="0"/>
              <a:t>RHD</a:t>
            </a:r>
            <a:r>
              <a:rPr lang="ru-RU" altLang="ru-RU" sz="2800" b="1" i="1" dirty="0"/>
              <a:t>) методом ПЦР включает в себя 3 этапа:</a:t>
            </a:r>
          </a:p>
        </p:txBody>
      </p:sp>
      <p:sp>
        <p:nvSpPr>
          <p:cNvPr id="21508" name="Содержимое 2"/>
          <p:cNvSpPr>
            <a:spLocks noGrp="1"/>
          </p:cNvSpPr>
          <p:nvPr>
            <p:ph idx="4294967295"/>
          </p:nvPr>
        </p:nvSpPr>
        <p:spPr>
          <a:xfrm>
            <a:off x="901700" y="2357438"/>
            <a:ext cx="8242300" cy="4000500"/>
          </a:xfrm>
        </p:spPr>
        <p:txBody>
          <a:bodyPr/>
          <a:lstStyle/>
          <a:p>
            <a:r>
              <a:rPr lang="ru-RU" altLang="ru-RU" sz="2700" dirty="0"/>
              <a:t>Выделение ДНК из крови беременной резус-отрицательной женщины</a:t>
            </a:r>
          </a:p>
          <a:p>
            <a:r>
              <a:rPr lang="ru-RU" altLang="ru-RU" sz="2700" dirty="0"/>
              <a:t>ПЦР-амплификация ДНК с одновременной </a:t>
            </a:r>
            <a:r>
              <a:rPr lang="ru-RU" altLang="ru-RU" sz="2700" dirty="0" err="1"/>
              <a:t>гибридизационно</a:t>
            </a:r>
            <a:r>
              <a:rPr lang="ru-RU" altLang="ru-RU" sz="2700" dirty="0"/>
              <a:t>-флуоресцентной </a:t>
            </a:r>
            <a:r>
              <a:rPr lang="ru-RU" altLang="ru-RU" sz="2700" dirty="0" err="1"/>
              <a:t>детекцией</a:t>
            </a:r>
            <a:r>
              <a:rPr lang="ru-RU" altLang="ru-RU" sz="2700" dirty="0"/>
              <a:t>, которая производится во время прохождения ПЦР</a:t>
            </a:r>
          </a:p>
          <a:p>
            <a:r>
              <a:rPr lang="ru-RU" altLang="ru-RU" sz="2700" dirty="0"/>
              <a:t>Интерпретация результатов</a:t>
            </a:r>
          </a:p>
          <a:p>
            <a:r>
              <a:rPr lang="ru-RU" altLang="ru-RU" sz="2700" dirty="0"/>
              <a:t>Достоверность 99%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/>
          <p:cNvPicPr>
            <a:picLocks noGrp="1" noChangeAspect="1" noChangeArrowheads="1"/>
          </p:cNvPicPr>
          <p:nvPr>
            <p:ph type="title" sz="quarter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60350"/>
            <a:ext cx="1004887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903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557338"/>
            <a:ext cx="2379663" cy="149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9026" name="Rectangle 2"/>
          <p:cNvSpPr>
            <a:spLocks noGrp="1" noChangeArrowheads="1"/>
          </p:cNvSpPr>
          <p:nvPr>
            <p:ph sz="quarter" idx="2"/>
          </p:nvPr>
        </p:nvSpPr>
        <p:spPr>
          <a:xfrm>
            <a:off x="5000628" y="2428868"/>
            <a:ext cx="3898900" cy="1397000"/>
          </a:xfrm>
        </p:spPr>
        <p:txBody>
          <a:bodyPr/>
          <a:lstStyle/>
          <a:p>
            <a:r>
              <a:rPr lang="ru-RU" altLang="ru-RU" sz="1800" b="1"/>
              <a:t>ФИО:</a:t>
            </a:r>
          </a:p>
          <a:p>
            <a:r>
              <a:rPr lang="ru-RU" altLang="ru-RU" sz="1800" b="1"/>
              <a:t>Пол: МУЖ</a:t>
            </a:r>
          </a:p>
          <a:p>
            <a:r>
              <a:rPr lang="ru-RU" altLang="ru-RU" sz="1800" b="1"/>
              <a:t>Дата рождения: 10.02.1998</a:t>
            </a:r>
          </a:p>
          <a:p>
            <a:r>
              <a:rPr lang="ru-RU" altLang="ru-RU" sz="1800" b="1"/>
              <a:t>Диагноз: ХМЛ</a:t>
            </a:r>
          </a:p>
          <a:p>
            <a:r>
              <a:rPr lang="ru-RU" altLang="ru-RU" sz="1800" b="1"/>
              <a:t>Направление ЛПУ: ОДКБ</a:t>
            </a:r>
          </a:p>
          <a:p>
            <a:r>
              <a:rPr lang="ru-RU" altLang="ru-RU" sz="1800" b="1"/>
              <a:t>Материал: костный мозг</a:t>
            </a:r>
          </a:p>
        </p:txBody>
      </p:sp>
      <p:pic>
        <p:nvPicPr>
          <p:cNvPr id="129031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3141663"/>
            <a:ext cx="4752975" cy="3563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9027" name="Rectangle 3"/>
          <p:cNvSpPr>
            <a:spLocks noGrp="1" noChangeArrowheads="1"/>
          </p:cNvSpPr>
          <p:nvPr>
            <p:ph sz="quarter" idx="4"/>
          </p:nvPr>
        </p:nvSpPr>
        <p:spPr>
          <a:xfrm>
            <a:off x="4787900" y="4670425"/>
            <a:ext cx="4356100" cy="2187575"/>
          </a:xfrm>
        </p:spPr>
        <p:txBody>
          <a:bodyPr/>
          <a:lstStyle/>
          <a:p>
            <a:r>
              <a:rPr lang="ru-RU" altLang="ru-RU" sz="2000" u="sng"/>
              <a:t>Кариотип</a:t>
            </a:r>
            <a:r>
              <a:rPr lang="en-US" altLang="ru-RU" sz="2000" u="sng"/>
              <a:t>:</a:t>
            </a:r>
            <a:r>
              <a:rPr lang="en-US" altLang="ru-RU" sz="2000"/>
              <a:t> </a:t>
            </a:r>
            <a:endParaRPr lang="ru-RU" altLang="ru-RU" sz="2000"/>
          </a:p>
          <a:p>
            <a:r>
              <a:rPr lang="en-US" altLang="ru-RU" sz="2000"/>
              <a:t>46,XY, t(9;22) (g34g11) (2) / 46,</a:t>
            </a:r>
            <a:r>
              <a:rPr lang="ru-RU" altLang="ru-RU" sz="2000"/>
              <a:t>Х</a:t>
            </a:r>
            <a:r>
              <a:rPr lang="en-US" altLang="ru-RU" sz="2000"/>
              <a:t>Y(8)</a:t>
            </a:r>
            <a:endParaRPr lang="ru-RU" altLang="ru-RU" sz="2000"/>
          </a:p>
          <a:p>
            <a:r>
              <a:rPr lang="ru-RU" altLang="ru-RU" sz="2000" u="sng"/>
              <a:t>Заключение:</a:t>
            </a:r>
            <a:r>
              <a:rPr lang="ru-RU" altLang="ru-RU" sz="2000"/>
              <a:t> 20 % клеток </a:t>
            </a:r>
          </a:p>
          <a:p>
            <a:pPr>
              <a:buFont typeface="Wingdings" pitchFamily="2" charset="2"/>
              <a:buNone/>
            </a:pPr>
            <a:r>
              <a:rPr lang="ru-RU" altLang="ru-RU" sz="2000"/>
              <a:t>     с Ph-хромосомой</a:t>
            </a:r>
          </a:p>
        </p:txBody>
      </p:sp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2000232" y="142852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b="1" dirty="0"/>
              <a:t>КЛИНИЧЕСКИЙ ДИАГНОСТИЧЕСКИЙ ЦЕНТР</a:t>
            </a:r>
          </a:p>
          <a:p>
            <a:pPr algn="ctr"/>
            <a:r>
              <a:rPr lang="ru-RU" altLang="ru-RU" b="1" dirty="0"/>
              <a:t>(БУЗОО "КДЦ")</a:t>
            </a:r>
          </a:p>
          <a:p>
            <a:pPr algn="ctr"/>
            <a:endParaRPr lang="ru-RU" altLang="ru-RU" b="1" dirty="0"/>
          </a:p>
          <a:p>
            <a:pPr algn="ctr"/>
            <a:r>
              <a:rPr lang="ru-RU" altLang="ru-RU" b="1" dirty="0"/>
              <a:t>РЕЗУЛЬТАТ ЦИТОГЕНЕТИЧЕСКОГО ИССЛЕДОВАНИЯ № 003</a:t>
            </a:r>
          </a:p>
        </p:txBody>
      </p:sp>
    </p:spTree>
    <p:extLst>
      <p:ext uri="{BB962C8B-B14F-4D97-AF65-F5344CB8AC3E}">
        <p14:creationId xmlns:p14="http://schemas.microsoft.com/office/powerpoint/2010/main" val="124768950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WordArt 2"/>
          <p:cNvSpPr>
            <a:spLocks noChangeArrowheads="1" noChangeShapeType="1" noTextEdit="1"/>
          </p:cNvSpPr>
          <p:nvPr/>
        </p:nvSpPr>
        <p:spPr bwMode="auto">
          <a:xfrm>
            <a:off x="642910" y="2857496"/>
            <a:ext cx="8229600" cy="1139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2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Arial"/>
                <a:cs typeface="Arial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AutoShape 2"/>
          <p:cNvSpPr>
            <a:spLocks noGrp="1" noChangeArrowheads="1"/>
          </p:cNvSpPr>
          <p:nvPr>
            <p:ph type="title"/>
          </p:nvPr>
        </p:nvSpPr>
        <p:spPr>
          <a:xfrm>
            <a:off x="755576" y="764704"/>
            <a:ext cx="7924800" cy="1143000"/>
          </a:xfrm>
        </p:spPr>
        <p:txBody>
          <a:bodyPr/>
          <a:lstStyle/>
          <a:p>
            <a:r>
              <a:rPr lang="ru-RU" altLang="ru-RU" sz="3200"/>
              <a:t>ОСНОВНЫЕ ТРАДИЦИОННЫЕ МЕТОДЫ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133600"/>
            <a:ext cx="7693025" cy="44640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2400"/>
          </a:p>
          <a:p>
            <a:pPr>
              <a:lnSpc>
                <a:spcPct val="80000"/>
              </a:lnSpc>
            </a:pPr>
            <a:r>
              <a:rPr lang="ru-RU" altLang="ru-RU" sz="2400"/>
              <a:t>1. ЦИТОЛОГИЧЕСКИЙ - прост в применении, дешев,  хорошо подходит для скрининга РШМ. Также он позволяет определить в ряде случаев этиологию воспалительного процесса. </a:t>
            </a:r>
          </a:p>
          <a:p>
            <a:pPr>
              <a:lnSpc>
                <a:spcPct val="80000"/>
              </a:lnSpc>
            </a:pPr>
            <a:endParaRPr lang="ru-RU" altLang="ru-RU" sz="2400"/>
          </a:p>
          <a:p>
            <a:pPr>
              <a:lnSpc>
                <a:spcPct val="80000"/>
              </a:lnSpc>
            </a:pPr>
            <a:r>
              <a:rPr lang="ru-RU" altLang="ru-RU" sz="2400"/>
              <a:t>2. ГИСТОЛОГИЧЕСКИЙ - «золотой стандарт» предназначен для верификации патологического процесса.  Он более затратен по времени, средствам. Забор материала для гистологического исследования более травматичен для женщин, чем забор на цитологическое исследование.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4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i="1"/>
              <a:t>ПОДГОТОВКА ГИСТОЛОГИЧЕСКОГО МАТЕРИАЛА</a:t>
            </a:r>
          </a:p>
        </p:txBody>
      </p:sp>
      <p:pic>
        <p:nvPicPr>
          <p:cNvPr id="90119" name="Picture 7" descr="&amp;zcy;&amp;scy;&amp;kcy;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772817"/>
            <a:ext cx="3095625" cy="30963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0120" name="Rectangle 8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4868863"/>
            <a:ext cx="8229600" cy="998537"/>
          </a:xfrm>
        </p:spPr>
        <p:txBody>
          <a:bodyPr/>
          <a:lstStyle/>
          <a:p>
            <a:r>
              <a:rPr lang="ru-RU" altLang="ru-RU" sz="2800" dirty="0"/>
              <a:t>Модульные комплексы для заливки </a:t>
            </a:r>
          </a:p>
        </p:txBody>
      </p:sp>
      <p:pic>
        <p:nvPicPr>
          <p:cNvPr id="90122" name="Picture 10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772816"/>
            <a:ext cx="310673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15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32656"/>
            <a:ext cx="7924800" cy="1143000"/>
          </a:xfrm>
        </p:spPr>
        <p:txBody>
          <a:bodyPr/>
          <a:lstStyle/>
          <a:p>
            <a:r>
              <a:rPr lang="ru-RU" altLang="ru-RU" sz="3200" b="1" i="1"/>
              <a:t>ПОДГОТОВКА ГИСТОЛОГИЧЕСКОГО МАТЕРИАЛА</a:t>
            </a:r>
          </a:p>
        </p:txBody>
      </p:sp>
      <p:sp>
        <p:nvSpPr>
          <p:cNvPr id="93193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err="1"/>
              <a:t>Мультистейнер</a:t>
            </a:r>
            <a:r>
              <a:rPr lang="ru-RU" altLang="ru-RU" dirty="0"/>
              <a:t> </a:t>
            </a:r>
            <a:r>
              <a:rPr lang="ru-RU" altLang="ru-RU" dirty="0" err="1"/>
              <a:t>Prisma</a:t>
            </a:r>
            <a:r>
              <a:rPr lang="ru-RU" altLang="ru-RU" dirty="0"/>
              <a:t> </a:t>
            </a:r>
            <a:r>
              <a:rPr lang="en-US" altLang="ru-RU" dirty="0"/>
              <a:t>Sakura</a:t>
            </a:r>
            <a:r>
              <a:rPr lang="ru-RU" altLang="ru-RU" dirty="0"/>
              <a:t> (Япония) </a:t>
            </a:r>
          </a:p>
        </p:txBody>
      </p:sp>
      <p:pic>
        <p:nvPicPr>
          <p:cNvPr id="93191" name="Picture 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06751"/>
            <a:ext cx="7920880" cy="328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0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7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7290" y="2357430"/>
            <a:ext cx="2928958" cy="429867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4388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43570" y="142852"/>
            <a:ext cx="2355850" cy="15922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4389" name="Picture 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3071810"/>
            <a:ext cx="3949882" cy="26130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40" y="0"/>
            <a:ext cx="6246828" cy="1143000"/>
          </a:xfrm>
        </p:spPr>
        <p:txBody>
          <a:bodyPr/>
          <a:lstStyle/>
          <a:p>
            <a:r>
              <a:rPr lang="ru-RU" altLang="ru-RU" sz="2400" b="1" i="1" dirty="0"/>
              <a:t>ПЦР-ДИАГНОСТИКА ИНФЕКЦИЙ, </a:t>
            </a:r>
            <a:br>
              <a:rPr lang="ru-RU" altLang="ru-RU" sz="2400" b="1" i="1" dirty="0"/>
            </a:br>
            <a:r>
              <a:rPr lang="ru-RU" altLang="ru-RU" sz="2400" b="1" i="1" dirty="0"/>
              <a:t>ПЕРЕДАЮЩИХСЯ ПОЛОВЫМ ПУТЕМ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89138"/>
            <a:ext cx="8229600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2100"/>
          </a:p>
          <a:p>
            <a:pPr>
              <a:lnSpc>
                <a:spcPct val="80000"/>
              </a:lnSpc>
            </a:pPr>
            <a:r>
              <a:rPr lang="ru-RU" altLang="ru-RU" sz="2100"/>
              <a:t>- хламидиоз;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уреаплазмоз (качественная ПЦР, генотипирование):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количественным определением возбудителя         уреаплазмоза;</a:t>
            </a:r>
            <a:endParaRPr lang="de-DE" altLang="ru-RU" sz="2100"/>
          </a:p>
          <a:p>
            <a:pPr>
              <a:lnSpc>
                <a:spcPct val="80000"/>
              </a:lnSpc>
            </a:pPr>
            <a:r>
              <a:rPr lang="de-DE" altLang="ru-RU" sz="2100"/>
              <a:t>- </a:t>
            </a:r>
            <a:r>
              <a:rPr lang="ru-RU" altLang="ru-RU" sz="2100"/>
              <a:t>микоплазмоз</a:t>
            </a:r>
            <a:r>
              <a:rPr lang="de-DE" altLang="ru-RU" sz="2100"/>
              <a:t> (M. hominis, M. genitalium);</a:t>
            </a:r>
            <a:endParaRPr lang="ru-RU" altLang="ru-RU" sz="2100"/>
          </a:p>
          <a:p>
            <a:pPr>
              <a:lnSpc>
                <a:spcPct val="80000"/>
              </a:lnSpc>
            </a:pPr>
            <a:r>
              <a:rPr lang="ru-RU" altLang="ru-RU" sz="2100"/>
              <a:t>- трихомониаз;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гонорея;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гарднереллез;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кандидоз;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</a:t>
            </a:r>
            <a:r>
              <a:rPr lang="en-US" altLang="ru-RU" sz="2100"/>
              <a:t>Gardnerella vaginalis</a:t>
            </a:r>
            <a:r>
              <a:rPr lang="ru-RU" altLang="ru-RU" sz="2100"/>
              <a:t> и </a:t>
            </a:r>
            <a:r>
              <a:rPr lang="en-US" altLang="ru-RU" sz="2100"/>
              <a:t>Lactobacillus spp</a:t>
            </a:r>
            <a:r>
              <a:rPr lang="ru-RU" altLang="ru-RU" sz="2100"/>
              <a:t> (количественное определение) при бактериальном вагинозе;</a:t>
            </a:r>
          </a:p>
          <a:p>
            <a:pPr>
              <a:lnSpc>
                <a:spcPct val="80000"/>
              </a:lnSpc>
            </a:pPr>
            <a:r>
              <a:rPr lang="ru-RU" altLang="ru-RU" sz="2100"/>
              <a:t>- генитальный герпес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8992" y="714356"/>
            <a:ext cx="6143668" cy="1166378"/>
          </a:xfrm>
        </p:spPr>
        <p:txBody>
          <a:bodyPr/>
          <a:lstStyle/>
          <a:p>
            <a:r>
              <a:rPr lang="ru-RU" altLang="ru-RU" sz="2400" u="sng" dirty="0"/>
              <a:t/>
            </a:r>
            <a:br>
              <a:rPr lang="ru-RU" altLang="ru-RU" sz="2400" u="sng" dirty="0"/>
            </a:br>
            <a:r>
              <a:rPr lang="ru-RU" altLang="ru-RU" sz="2400" b="1" i="1" u="sng" dirty="0" err="1"/>
              <a:t>Папилломавирусная</a:t>
            </a:r>
            <a:r>
              <a:rPr lang="ru-RU" altLang="ru-RU" sz="2400" b="1" i="1" u="sng" dirty="0"/>
              <a:t> инфекция</a:t>
            </a:r>
            <a:r>
              <a:rPr lang="ru-RU" altLang="ru-RU" sz="2400" u="sng" dirty="0"/>
              <a:t> </a:t>
            </a:r>
            <a:br>
              <a:rPr lang="ru-RU" altLang="ru-RU" sz="2400" u="sng" dirty="0"/>
            </a:br>
            <a:r>
              <a:rPr lang="ru-RU" altLang="ru-RU" sz="2400" dirty="0"/>
              <a:t>(обязательно в сочетании с цитологическим исследованием материала с шейки матки): </a:t>
            </a:r>
            <a:br>
              <a:rPr lang="ru-RU" altLang="ru-RU" sz="2400" dirty="0"/>
            </a:br>
            <a:endParaRPr lang="ru-RU" altLang="ru-RU" sz="2400" dirty="0"/>
          </a:p>
        </p:txBody>
      </p:sp>
      <p:sp>
        <p:nvSpPr>
          <p:cNvPr id="161795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2571744"/>
            <a:ext cx="7783512" cy="428625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000" dirty="0"/>
              <a:t>а) скрининг для выявления общей инфицированности штаммами высокого канцерогенного, т.е. способного вызывать развитие злокачественных новообразований, риска</a:t>
            </a:r>
            <a:r>
              <a:rPr lang="ru-RU" altLang="ru-RU" sz="2000" dirty="0" smtClean="0"/>
              <a:t>;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б) определение генотипа вируса высокого канцерогенного риска;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в) видовая инфицированность отдельными штаммами 16/18, 31/33, 35/45 (высокий канцерогенный риск), 6/11 (низкий канцерогенный риск, кондиломы, другие бородавчатые разрастания);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г) суммарная вирусная нагрузка при инфицировании типами высокого канцерогенного риска</a:t>
            </a:r>
            <a:r>
              <a:rPr lang="ru-RU" altLang="ru-RU" sz="2000" dirty="0" smtClean="0"/>
              <a:t>;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Д) вирусная нагрузка при  инфицировании штаммами 16/18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692</Words>
  <Application>Microsoft Office PowerPoint</Application>
  <PresentationFormat>Экран (4:3)</PresentationFormat>
  <Paragraphs>100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Капсулы</vt:lpstr>
      <vt:lpstr>Палитра</vt:lpstr>
      <vt:lpstr>МОРФОЛОГИЧЕСКИЕ И ЛАБОРАТОРНЫЕ ИССЛЕДОВАНИЯ В ДИАГНОСТИКЕ АКУШЕРСКОЙ И ГИНЕКОЛОГИЧЕСКОЙ ПАТОЛОГИИ В ПАТОМОРФОЛОГИЧЕСКОМ ОТДЕЛЕ КЛИНИЧЕСКОГО ДИАГНОСТИЧЕСКОГО ЦЕНТРА  </vt:lpstr>
      <vt:lpstr>Презентация PowerPoint</vt:lpstr>
      <vt:lpstr>ОСНОВНЫЕ ТРАДИЦИОННЫЕ МЕТОДЫ</vt:lpstr>
      <vt:lpstr>Презентация PowerPoint</vt:lpstr>
      <vt:lpstr>ПОДГОТОВКА ГИСТОЛОГИЧЕСКОГО МАТЕРИАЛА</vt:lpstr>
      <vt:lpstr>ПОДГОТОВКА ГИСТОЛОГИЧЕСКОГО МАТЕРИАЛА</vt:lpstr>
      <vt:lpstr>Презентация PowerPoint</vt:lpstr>
      <vt:lpstr>ПЦР-ДИАГНОСТИКА ИНФЕКЦИЙ,  ПЕРЕДАЮЩИХСЯ ПОЛОВЫМ ПУТЕМ</vt:lpstr>
      <vt:lpstr> Папилломавирусная инфекция  (обязательно в сочетании с цитологическим исследованием материала с шейки матки):  </vt:lpstr>
      <vt:lpstr>АЛГОРИТМ ЛАБОРАТОРНОЙ ДИАГНОСТИКИ ПАТОЛОГИИ ШЕЙКИ МАТКИ</vt:lpstr>
      <vt:lpstr>ЖИДКОСТНАЯ ПАП-ЦИТОЛОГИЯ  РАНДОМИЗАЦИЯ КЛЕТОЧНОГО СОСТАВА</vt:lpstr>
      <vt:lpstr>ЖИДКОСТНАЯ ПАП-ЦИТОЛОГИЯ ПРОБОПОДГОТОВКА И ОКРАШИВАНИЕ ЦИТОЛОГИЧЕСКИХ ПРЕПАРАТОВ</vt:lpstr>
      <vt:lpstr>ЖИДКОСТНАЯ ПАП-ЦИТОЛОГИЯ</vt:lpstr>
      <vt:lpstr>CINtec (цитология) Цервикальная интраэпителиальная неоплазия (CIN)</vt:lpstr>
      <vt:lpstr>CINtec (гистология)  Тяжелая дисплазия (СIN III)</vt:lpstr>
      <vt:lpstr>Бесконтрольный синтез белка р16</vt:lpstr>
      <vt:lpstr>Презентация PowerPoint</vt:lpstr>
      <vt:lpstr>НОВЫЕ НАПРАВЛЕНИЯ РАБОТЫ ОТДЕЛА  ГЕНЕТИЧЕСКАЯ ПАСПОРТИЗАЦИЯ</vt:lpstr>
      <vt:lpstr>Исследование полиморфизмов генов</vt:lpstr>
      <vt:lpstr>ПИРОСЕКВЕНИРОВАНИЕ.   Профили:</vt:lpstr>
      <vt:lpstr>ДНК плода в крови матери </vt:lpstr>
      <vt:lpstr>Фетальная ДНК</vt:lpstr>
      <vt:lpstr>Презентация PowerPoint</vt:lpstr>
      <vt:lpstr>«Тест-RHD» - безопасен</vt:lpstr>
      <vt:lpstr>Выявление ДНК гена резус-фактора (RHD) методом ПЦР включает в себя 3 этапа:</vt:lpstr>
      <vt:lpstr>Презентация PowerPoint</vt:lpstr>
      <vt:lpstr>Презентация PowerPoint</vt:lpstr>
    </vt:vector>
  </TitlesOfParts>
  <Company>ОКДЦ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vaskina</dc:creator>
  <cp:lastModifiedBy>Sveta</cp:lastModifiedBy>
  <cp:revision>46</cp:revision>
  <dcterms:created xsi:type="dcterms:W3CDTF">2014-10-25T04:37:51Z</dcterms:created>
  <dcterms:modified xsi:type="dcterms:W3CDTF">2015-08-18T16:21:52Z</dcterms:modified>
</cp:coreProperties>
</file>