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92" r:id="rId12"/>
  </p:sldMasterIdLst>
  <p:sldIdLst>
    <p:sldId id="256" r:id="rId13"/>
    <p:sldId id="257" r:id="rId14"/>
    <p:sldId id="259" r:id="rId15"/>
    <p:sldId id="260" r:id="rId16"/>
    <p:sldId id="261" r:id="rId17"/>
    <p:sldId id="262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2" r:id="rId26"/>
    <p:sldId id="273" r:id="rId27"/>
    <p:sldId id="274" r:id="rId28"/>
    <p:sldId id="275" r:id="rId29"/>
    <p:sldId id="276" r:id="rId30"/>
    <p:sldId id="277" r:id="rId31"/>
    <p:sldId id="286" r:id="rId32"/>
    <p:sldId id="289" r:id="rId33"/>
    <p:sldId id="279" r:id="rId34"/>
    <p:sldId id="280" r:id="rId35"/>
    <p:sldId id="282" r:id="rId36"/>
    <p:sldId id="290" r:id="rId37"/>
  </p:sldIdLst>
  <p:sldSz cx="9144000" cy="6858000" type="screen4x3"/>
  <p:notesSz cx="6858000" cy="9144000"/>
  <p:custShowLst>
    <p:custShow name="Произвольный показ 1" id="0">
      <p:sldLst>
        <p:sld r:id="rId13"/>
      </p:sldLst>
    </p:custShow>
    <p:custShow name="Произвольный показ 2" id="1">
      <p:sldLst>
        <p:sld r:id="rId13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008000"/>
    <a:srgbClr val="B00000"/>
    <a:srgbClr val="009200"/>
    <a:srgbClr val="CC0000"/>
    <a:srgbClr val="B800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21" autoAdjust="0"/>
    <p:restoredTop sz="94660"/>
  </p:normalViewPr>
  <p:slideViewPr>
    <p:cSldViewPr>
      <p:cViewPr>
        <p:scale>
          <a:sx n="75" d="100"/>
          <a:sy n="75" d="100"/>
        </p:scale>
        <p:origin x="-72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39915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473798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24326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53522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71233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78657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24260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19095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660309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9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3024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3991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473798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524326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53522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7123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78657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24260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19095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6603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97505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9679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30242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500116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284814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08292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80785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17801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481591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2452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357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9058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11794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48017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016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8904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759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193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344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36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0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236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8437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133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638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301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554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799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043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67901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796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8077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866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4717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497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6450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28042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8543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9228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7778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23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117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4923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901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41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0062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6571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7409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94160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09481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059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907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58228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5572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6939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0805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1658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225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20507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3218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16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702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4595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5258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37773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264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9047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03301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24114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2164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84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6345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6522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1604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6732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29066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86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55114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311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7738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307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7049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1417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46180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974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53833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49812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27631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5717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5672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77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3073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7049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14174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46180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974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5383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4981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276313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5717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56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63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63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77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62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96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06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54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172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42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44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09.07.2015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44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1628800"/>
            <a:ext cx="8712968" cy="255454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B00000"/>
                </a:solidFill>
              </a:rPr>
              <a:t>Задачи и компетенции специализированной секции </a:t>
            </a:r>
          </a:p>
          <a:p>
            <a:pPr algn="ctr"/>
            <a:r>
              <a:rPr lang="ru-RU" sz="4000" b="1" dirty="0" smtClean="0">
                <a:solidFill>
                  <a:srgbClr val="B00000"/>
                </a:solidFill>
              </a:rPr>
              <a:t>Омской профессиональной сестринской ассоциации «Гистология»</a:t>
            </a:r>
            <a:endParaRPr lang="ru-RU" sz="4000" dirty="0">
              <a:solidFill>
                <a:srgbClr val="B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4509120"/>
            <a:ext cx="73083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b="1" i="1" dirty="0" smtClean="0"/>
          </a:p>
          <a:p>
            <a:pPr algn="r"/>
            <a:endParaRPr lang="ru-RU" sz="2000" b="1" i="1" dirty="0"/>
          </a:p>
          <a:p>
            <a:pPr algn="r"/>
            <a:r>
              <a:rPr lang="ru-RU" sz="2400" b="1" i="1" dirty="0" smtClean="0"/>
              <a:t>М. Ю. Дорошенко, </a:t>
            </a:r>
          </a:p>
          <a:p>
            <a:pPr algn="r"/>
            <a:r>
              <a:rPr lang="ru-RU" sz="2400" b="1" i="1" dirty="0"/>
              <a:t>руководитель профессионального комитета ОПСА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2583" y="188640"/>
            <a:ext cx="674428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  <a:endParaRPr lang="ru-RU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r>
              <a:rPr lang="ru-RU" sz="3600" b="1" dirty="0">
                <a:solidFill>
                  <a:srgbClr val="006600"/>
                </a:solidFill>
              </a:rPr>
              <a:t>участие в разработке стандартов оснащения рабочих мест специалистов        по специальности </a:t>
            </a:r>
            <a:r>
              <a:rPr lang="ru-RU" sz="3600" b="1" dirty="0" smtClean="0">
                <a:solidFill>
                  <a:srgbClr val="006600"/>
                </a:solidFill>
              </a:rPr>
              <a:t>«Гистология»;</a:t>
            </a:r>
            <a:endParaRPr lang="ru-RU" sz="3600" b="1" dirty="0">
              <a:solidFill>
                <a:srgbClr val="006600"/>
              </a:solidFill>
            </a:endParaRPr>
          </a:p>
          <a:p>
            <a:pPr marL="457200" lvl="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r>
              <a:rPr lang="ru-RU" sz="3600" b="1" dirty="0">
                <a:solidFill>
                  <a:srgbClr val="006600"/>
                </a:solidFill>
              </a:rPr>
              <a:t>участие в разработке методологии </a:t>
            </a:r>
            <a:r>
              <a:rPr lang="ru-RU" sz="3600" b="1" dirty="0" smtClean="0">
                <a:solidFill>
                  <a:srgbClr val="006600"/>
                </a:solidFill>
              </a:rPr>
              <a:t>специальной оценки </a:t>
            </a:r>
            <a:r>
              <a:rPr lang="ru-RU" sz="3600" b="1" dirty="0">
                <a:solidFill>
                  <a:srgbClr val="006600"/>
                </a:solidFill>
              </a:rPr>
              <a:t>рабочих мест специалистов   </a:t>
            </a:r>
            <a:r>
              <a:rPr lang="ru-RU" sz="3600" b="1" dirty="0" smtClean="0">
                <a:solidFill>
                  <a:srgbClr val="006600"/>
                </a:solidFill>
              </a:rPr>
              <a:t>в </a:t>
            </a:r>
            <a:r>
              <a:rPr lang="ru-RU" sz="3600" b="1" dirty="0">
                <a:solidFill>
                  <a:srgbClr val="006600"/>
                </a:solidFill>
              </a:rPr>
              <a:t>соответствии с профессиональными стандартами их деятельности;</a:t>
            </a:r>
            <a:endParaRPr lang="ru-RU" sz="3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35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0154" y="188640"/>
            <a:ext cx="6929141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  <a:endParaRPr lang="ru-RU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400" b="1" dirty="0">
                <a:solidFill>
                  <a:srgbClr val="006600"/>
                </a:solidFill>
              </a:rPr>
              <a:t>разработка методических рекомендаций            по проведению анализа потребности                        в расходных материалах в соответствии с технологиями выполнения медицинских услуг;</a:t>
            </a:r>
          </a:p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400" b="1" dirty="0">
                <a:solidFill>
                  <a:srgbClr val="006600"/>
                </a:solidFill>
              </a:rPr>
              <a:t>участие в разработке индикаторов качества деятельности </a:t>
            </a:r>
            <a:r>
              <a:rPr lang="ru-RU" sz="3400" b="1" dirty="0" smtClean="0">
                <a:solidFill>
                  <a:srgbClr val="006600"/>
                </a:solidFill>
              </a:rPr>
              <a:t>специалистов по гистологии: </a:t>
            </a:r>
            <a:r>
              <a:rPr lang="ru-RU" sz="3400" b="1" dirty="0">
                <a:solidFill>
                  <a:srgbClr val="006600"/>
                </a:solidFill>
              </a:rPr>
              <a:t>структурных, технологических, результативных;</a:t>
            </a:r>
          </a:p>
        </p:txBody>
      </p:sp>
    </p:spTree>
    <p:extLst>
      <p:ext uri="{BB962C8B-B14F-4D97-AF65-F5344CB8AC3E}">
        <p14:creationId xmlns:p14="http://schemas.microsoft.com/office/powerpoint/2010/main" xmlns="" val="39418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2583" y="188640"/>
            <a:ext cx="674428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  <a:endParaRPr lang="ru-RU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48" y="1265968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внесение предложений по проведению научно-практических конференций, обучающих семинаров, участие в подготовке и организации таких мероприятий, формирование программы  и материалов;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внесение предложений и участие в организации профессиональных конкурсов;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участие в развитии международного сотрудничества по специальности </a:t>
            </a:r>
            <a:r>
              <a:rPr lang="ru-RU" sz="3000" b="1" dirty="0" smtClean="0">
                <a:solidFill>
                  <a:srgbClr val="006600"/>
                </a:solidFill>
              </a:rPr>
              <a:t>«Гистология», </a:t>
            </a:r>
            <a:r>
              <a:rPr lang="ru-RU" sz="3000" b="1" dirty="0">
                <a:solidFill>
                  <a:srgbClr val="006600"/>
                </a:solidFill>
              </a:rPr>
              <a:t>распространение международного опыта;</a:t>
            </a:r>
          </a:p>
        </p:txBody>
      </p:sp>
    </p:spTree>
    <p:extLst>
      <p:ext uri="{BB962C8B-B14F-4D97-AF65-F5344CB8AC3E}">
        <p14:creationId xmlns:p14="http://schemas.microsoft.com/office/powerpoint/2010/main" xmlns="" val="100069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0154" y="188640"/>
            <a:ext cx="6929141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  <a:endParaRPr lang="ru-RU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8240" y="1519263"/>
            <a:ext cx="8589888" cy="463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3400" b="1" dirty="0">
                <a:solidFill>
                  <a:srgbClr val="006600"/>
                </a:solidFill>
              </a:rPr>
              <a:t>освещение деятельности секции с опорой на информационные ресурсы Ассоциации  и иные профессиональные периодические издания;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3400" b="1" dirty="0">
                <a:solidFill>
                  <a:srgbClr val="006600"/>
                </a:solidFill>
              </a:rPr>
              <a:t>создание платформы для непрерывного общения специалистов, предоставление консультаций и методической помощи           от лица Ассоциации с помощью сайта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33353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1796" y="188640"/>
            <a:ext cx="5465855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секции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pic>
        <p:nvPicPr>
          <p:cNvPr id="7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90628" y="1412776"/>
            <a:ext cx="1728192" cy="172819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8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347864" y="242088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11760" y="2204864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76264" y="2976116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1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427984" y="242088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2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56064" y="2204864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3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00192" y="2976116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51768" y="4653136"/>
            <a:ext cx="880591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006600"/>
                </a:solidFill>
              </a:rPr>
              <a:t>Из числа членов специализированной секции и других привлеченных специалистов создаются рабочие </a:t>
            </a:r>
            <a:r>
              <a:rPr lang="ru-RU" sz="3200" b="1" dirty="0" smtClean="0">
                <a:solidFill>
                  <a:srgbClr val="006600"/>
                </a:solidFill>
              </a:rPr>
              <a:t>группы, а </a:t>
            </a:r>
            <a:r>
              <a:rPr lang="ru-RU" sz="3200" b="1" dirty="0">
                <a:solidFill>
                  <a:srgbClr val="006600"/>
                </a:solidFill>
              </a:rPr>
              <a:t>при необходимости, экспертные советы</a:t>
            </a:r>
          </a:p>
        </p:txBody>
      </p:sp>
    </p:spTree>
    <p:extLst>
      <p:ext uri="{BB962C8B-B14F-4D97-AF65-F5344CB8AC3E}">
        <p14:creationId xmlns:p14="http://schemas.microsoft.com/office/powerpoint/2010/main" xmlns="" val="23355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2778" y="207310"/>
            <a:ext cx="8095486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секции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8368" y="1268760"/>
            <a:ext cx="2602064" cy="157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98240" y="1412776"/>
            <a:ext cx="6260128" cy="1297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900" b="1" dirty="0">
                <a:solidFill>
                  <a:srgbClr val="006600"/>
                </a:solidFill>
              </a:rPr>
              <a:t>Заседания проводятся по мере необходимости, но не реже 1 раза     в квартал.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2356" y="2845346"/>
            <a:ext cx="856473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Заседание правомочно, если на нем присутствует не менее половины его членов.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Техническую работу по оформлению протоколов ведет секретарь секции.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Решение на заседании принимается большинством голосов в процессе обсуждения вопроса, вынесенного на заседание.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1559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485" y="188640"/>
            <a:ext cx="8072723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председателя секции: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6032" y="1412776"/>
            <a:ext cx="87151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100" b="1" dirty="0">
                <a:solidFill>
                  <a:srgbClr val="006600"/>
                </a:solidFill>
              </a:rPr>
              <a:t>Обращаться за консультативной, организационной, методической, финансовой помощью, направленной  на развитие секции,         в адрес Правления Ассоциации.</a:t>
            </a:r>
          </a:p>
          <a:p>
            <a:pPr marL="457200" lvl="0" indent="-457200" fontAlgn="base"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100" b="1" dirty="0">
                <a:solidFill>
                  <a:srgbClr val="006600"/>
                </a:solidFill>
              </a:rPr>
              <a:t>В случае необходимости принимать участие              в заседаниях Координационного совета Ассоциации, вносить предложения и вопросы        по развитию секции на обсуждение Правления Ассоциации.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6768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6134" y="188640"/>
            <a:ext cx="5157181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Ответственность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588" y="1268760"/>
            <a:ext cx="8712968" cy="5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u="sng" dirty="0">
                <a:solidFill>
                  <a:srgbClr val="006600"/>
                </a:solidFill>
              </a:rPr>
              <a:t>Председатель секции: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48" y="1955284"/>
            <a:ext cx="8712968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несет ответственность за делопроизводство секции;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своевременно уведомляет президента Ассоциации о любых изменениях в составе секции;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в случае передачи полномочий новому председателю, передает в его ведение всю документацию, связанную с работой секции, делится приобретенным опытом.</a:t>
            </a:r>
          </a:p>
        </p:txBody>
      </p:sp>
    </p:spTree>
    <p:extLst>
      <p:ext uri="{BB962C8B-B14F-4D97-AF65-F5344CB8AC3E}">
        <p14:creationId xmlns:p14="http://schemas.microsoft.com/office/powerpoint/2010/main" xmlns="" val="6768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1279" y="188640"/>
            <a:ext cx="714689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Документация секции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21524" y="2636912"/>
            <a:ext cx="2375850" cy="19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5" descr="D:\Документы\Эмблемы\ОПСА\эмблема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314843">
            <a:off x="7733290" y="3048180"/>
            <a:ext cx="416597" cy="504000"/>
          </a:xfrm>
          <a:prstGeom prst="rect">
            <a:avLst/>
          </a:prstGeom>
          <a:noFill/>
          <a:effectLst>
            <a:reflection endPos="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 rot="1925217">
            <a:off x="6658625" y="3785020"/>
            <a:ext cx="1572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 ОПСА</a:t>
            </a:r>
          </a:p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«Сестринское дело во фтизиатрии»</a:t>
            </a:r>
            <a:endParaRPr lang="ru-RU" sz="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973" y="1291938"/>
            <a:ext cx="665755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положение о специализированной секции;</a:t>
            </a:r>
          </a:p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списочный состав секции: данные                                    о председателе, членах, контакты;</a:t>
            </a:r>
          </a:p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перспективный </a:t>
            </a:r>
            <a:r>
              <a:rPr lang="ru-RU" sz="3000" b="1" dirty="0" smtClean="0">
                <a:solidFill>
                  <a:srgbClr val="006600"/>
                </a:solidFill>
              </a:rPr>
              <a:t>и годовой планы работы;</a:t>
            </a:r>
            <a:endParaRPr lang="ru-RU" sz="3000" b="1" dirty="0">
              <a:solidFill>
                <a:srgbClr val="006600"/>
              </a:solidFill>
            </a:endParaRPr>
          </a:p>
          <a:p>
            <a:pPr marL="457200" lvl="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предложения и решения секции,                                                              экспертных и рабочих групп.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448" y="5445224"/>
            <a:ext cx="87129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u="sng" dirty="0">
                <a:solidFill>
                  <a:srgbClr val="006600"/>
                </a:solidFill>
              </a:rPr>
              <a:t>Отчеты</a:t>
            </a:r>
            <a:r>
              <a:rPr lang="ru-RU" sz="2600" b="1" dirty="0">
                <a:solidFill>
                  <a:srgbClr val="006600"/>
                </a:solidFill>
              </a:rPr>
              <a:t>: аналитический по проблемам; годовой                       по реализованным мероприятиям текущей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0647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1071" y="188640"/>
            <a:ext cx="8218340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Заключительные положения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396711"/>
            <a:ext cx="849694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>
                <a:solidFill>
                  <a:srgbClr val="006600"/>
                </a:solidFill>
              </a:rPr>
              <a:t>На рассмотрение Правления Ассоциации выносятся следующие вопросы: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943" y="2708920"/>
            <a:ext cx="8686467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fontAlgn="base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3600" b="1" dirty="0">
                <a:solidFill>
                  <a:srgbClr val="006600"/>
                </a:solidFill>
              </a:rPr>
              <a:t>изменения и дополнения к настоящему положению;</a:t>
            </a:r>
          </a:p>
          <a:p>
            <a:pPr marL="571500" lvl="0" indent="-571500" fontAlgn="base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3600" b="1" dirty="0">
                <a:solidFill>
                  <a:srgbClr val="006600"/>
                </a:solidFill>
              </a:rPr>
              <a:t>изменение состава секции.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658816"/>
            <a:ext cx="4147041" cy="198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0647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-13801"/>
            <a:ext cx="806489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отчетно-выборная конференция ОПСА, </a:t>
            </a:r>
            <a:endParaRPr lang="ru-RU" sz="3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10.12.10 </a:t>
            </a: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</a:p>
        </p:txBody>
      </p:sp>
      <p:pic>
        <p:nvPicPr>
          <p:cNvPr id="4" name="Picture 5" descr="D:\Фотоальбом\2010 г\27. 2-я отчетно-выборная конференция 10.12.10\AVK_6686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68747" y="1199878"/>
            <a:ext cx="4036029" cy="2711004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5" name="Picture 2" descr="D:\Фотоальбом\2010 г\27. 2-я отчетно-выборная конференция 10.12.10\AVK_6662.jpg"/>
          <p:cNvPicPr>
            <a:picLocks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4778871" y="1199878"/>
            <a:ext cx="3973539" cy="2685976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" name="Прямоугольник 1"/>
          <p:cNvSpPr/>
          <p:nvPr/>
        </p:nvSpPr>
        <p:spPr>
          <a:xfrm>
            <a:off x="170359" y="3906716"/>
            <a:ext cx="858205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6600"/>
                </a:solidFill>
              </a:rPr>
              <a:t>«Сестринское дело во фтизиатрии» (31.03.11 г.)</a:t>
            </a:r>
          </a:p>
          <a:p>
            <a:r>
              <a:rPr lang="ru-RU" sz="2200" b="1" dirty="0">
                <a:solidFill>
                  <a:srgbClr val="006600"/>
                </a:solidFill>
              </a:rPr>
              <a:t>«Акушерское дело» (31.05.11 г.)</a:t>
            </a:r>
          </a:p>
          <a:p>
            <a:r>
              <a:rPr lang="ru-RU" sz="2200" b="1" dirty="0">
                <a:solidFill>
                  <a:srgbClr val="006600"/>
                </a:solidFill>
              </a:rPr>
              <a:t>«Сестринское дело в </a:t>
            </a:r>
            <a:r>
              <a:rPr lang="ru-RU" sz="2200" b="1" dirty="0" smtClean="0">
                <a:solidFill>
                  <a:srgbClr val="006600"/>
                </a:solidFill>
              </a:rPr>
              <a:t>педиатрии и неонатологии» </a:t>
            </a:r>
            <a:r>
              <a:rPr lang="ru-RU" sz="2200" b="1" dirty="0">
                <a:solidFill>
                  <a:srgbClr val="006600"/>
                </a:solidFill>
              </a:rPr>
              <a:t>(31.05.11 г.)</a:t>
            </a:r>
          </a:p>
          <a:p>
            <a:r>
              <a:rPr lang="ru-RU" sz="2200" b="1" dirty="0">
                <a:solidFill>
                  <a:srgbClr val="006600"/>
                </a:solidFill>
              </a:rPr>
              <a:t>«Сестринское дело в психиатрии и наркологии» (14.10.11 г.)</a:t>
            </a:r>
          </a:p>
          <a:p>
            <a:r>
              <a:rPr lang="ru-RU" sz="2200" b="1" dirty="0">
                <a:solidFill>
                  <a:srgbClr val="006600"/>
                </a:solidFill>
              </a:rPr>
              <a:t>«Сестринское дело в онкологии» (27.04.12 г.)</a:t>
            </a:r>
          </a:p>
          <a:p>
            <a:r>
              <a:rPr lang="ru-RU" sz="2200" b="1" dirty="0">
                <a:solidFill>
                  <a:srgbClr val="006600"/>
                </a:solidFill>
              </a:rPr>
              <a:t>«Рентгенология» (16.11.12 г</a:t>
            </a:r>
            <a:r>
              <a:rPr lang="ru-RU" sz="2200" b="1" dirty="0" smtClean="0">
                <a:solidFill>
                  <a:srgbClr val="006600"/>
                </a:solidFill>
              </a:rPr>
              <a:t>.)</a:t>
            </a:r>
          </a:p>
          <a:p>
            <a:r>
              <a:rPr lang="ru-RU" sz="2200" b="1" dirty="0" smtClean="0">
                <a:solidFill>
                  <a:srgbClr val="006600"/>
                </a:solidFill>
              </a:rPr>
              <a:t>«Сестринское дело в реабилитации» (31.10.13 г.)</a:t>
            </a:r>
          </a:p>
          <a:p>
            <a:r>
              <a:rPr lang="ru-RU" sz="2200" b="1" dirty="0" smtClean="0">
                <a:solidFill>
                  <a:srgbClr val="006600"/>
                </a:solidFill>
              </a:rPr>
              <a:t>«Сестринское дело в первичном здравоохранении» (24.10.14 г.)</a:t>
            </a:r>
            <a:endParaRPr lang="ru-RU" sz="2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8640"/>
            <a:ext cx="80138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специализированной секции  ОПСА 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«Гистология»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10608" y="1209774"/>
            <a:ext cx="5400600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prstClr val="black"/>
                </a:solidFill>
              </a:rPr>
              <a:t>ФИЛЬЧАКОВ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prstClr val="black"/>
                </a:solidFill>
              </a:rPr>
              <a:t>Александр Михайлович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14289" y="2301741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Старший лаборант </a:t>
            </a: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ОДКБ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91879" y="3429000"/>
            <a:ext cx="5520527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базовый уровень образования по специальности «Лабораторная диагностика»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4737230"/>
            <a:ext cx="542153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00"/>
                </a:solidFill>
              </a:rPr>
              <a:t>высшая квалификационная категория «Гистология»</a:t>
            </a:r>
            <a:endParaRPr lang="ru-RU" sz="2800" dirty="0">
              <a:solidFill>
                <a:srgbClr val="0066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860032" y="3212976"/>
            <a:ext cx="27718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536988" y="6230114"/>
            <a:ext cx="532660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член ОПСА с </a:t>
            </a:r>
            <a:r>
              <a:rPr lang="ru-RU" sz="2500" b="1" dirty="0" smtClean="0">
                <a:solidFill>
                  <a:srgbClr val="006600"/>
                </a:solidFill>
              </a:rPr>
              <a:t>2001 </a:t>
            </a:r>
            <a:r>
              <a:rPr lang="ru-RU" sz="2500" b="1" dirty="0">
                <a:solidFill>
                  <a:srgbClr val="006600"/>
                </a:solidFill>
              </a:rPr>
              <a:t>года</a:t>
            </a:r>
            <a:endParaRPr lang="ru-RU" sz="2500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36988" y="5792930"/>
            <a:ext cx="3148145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стаж работы – </a:t>
            </a:r>
            <a:r>
              <a:rPr lang="ru-RU" sz="2500" b="1" dirty="0" smtClean="0">
                <a:solidFill>
                  <a:srgbClr val="006600"/>
                </a:solidFill>
              </a:rPr>
              <a:t>20 </a:t>
            </a:r>
            <a:r>
              <a:rPr lang="ru-RU" sz="2500" b="1" dirty="0">
                <a:solidFill>
                  <a:srgbClr val="006600"/>
                </a:solidFill>
              </a:rPr>
              <a:t>лет</a:t>
            </a:r>
            <a:endParaRPr lang="ru-RU" sz="2500" dirty="0">
              <a:solidFill>
                <a:srgbClr val="006600"/>
              </a:solidFill>
            </a:endParaRPr>
          </a:p>
        </p:txBody>
      </p:sp>
      <p:pic>
        <p:nvPicPr>
          <p:cNvPr id="15" name="Picture 2" descr="фильчаков 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847685" cy="4176464"/>
          </a:xfrm>
          <a:prstGeom prst="rect">
            <a:avLst/>
          </a:prstGeom>
          <a:ln w="38100" cap="sq">
            <a:solidFill>
              <a:srgbClr val="008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11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88640"/>
            <a:ext cx="80138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Члены специализированной секции 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ОПСА 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«Гистология»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10608" y="1209774"/>
            <a:ext cx="5400600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tx1"/>
                </a:solidFill>
              </a:rPr>
              <a:t>БУЛАТОВА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tx1"/>
                </a:solidFill>
              </a:rPr>
              <a:t>Яна Михайловна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14289" y="2301741"/>
            <a:ext cx="4572000" cy="11310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Старший </a:t>
            </a:r>
            <a:r>
              <a:rPr lang="ru-RU" sz="2500" b="1" i="1" dirty="0" smtClean="0">
                <a:solidFill>
                  <a:srgbClr val="006600"/>
                </a:solidFill>
              </a:rPr>
              <a:t>лаборант </a:t>
            </a:r>
            <a:endParaRPr lang="ru-RU" sz="2500" b="1" i="1" dirty="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Бюро судебно-медицинской экспертизы</a:t>
            </a:r>
            <a:endParaRPr lang="ru-RU" sz="2500" b="1" i="1" dirty="0"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0985" y="3599816"/>
            <a:ext cx="5441421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6600"/>
                </a:solidFill>
              </a:rPr>
              <a:t>базовый </a:t>
            </a:r>
            <a:r>
              <a:rPr lang="ru-RU" sz="2500" b="1" dirty="0">
                <a:solidFill>
                  <a:srgbClr val="006600"/>
                </a:solidFill>
              </a:rPr>
              <a:t>уровень образования по специальности </a:t>
            </a:r>
            <a:r>
              <a:rPr lang="ru-RU" sz="2500" b="1" dirty="0" smtClean="0">
                <a:solidFill>
                  <a:srgbClr val="006600"/>
                </a:solidFill>
              </a:rPr>
              <a:t>«Лабораторная диагностика»</a:t>
            </a:r>
            <a:endParaRPr lang="ru-RU" sz="2500" b="1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36987" y="4737230"/>
            <a:ext cx="53764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6600"/>
                </a:solidFill>
              </a:rPr>
              <a:t>высшая </a:t>
            </a:r>
            <a:r>
              <a:rPr lang="ru-RU" sz="2500" b="1" dirty="0">
                <a:solidFill>
                  <a:srgbClr val="006600"/>
                </a:solidFill>
              </a:rPr>
              <a:t>квалификационная категория </a:t>
            </a:r>
            <a:r>
              <a:rPr lang="ru-RU" sz="2500" b="1" dirty="0" smtClean="0">
                <a:solidFill>
                  <a:srgbClr val="006600"/>
                </a:solidFill>
              </a:rPr>
              <a:t>«Судебно-медицинская экспертиза»</a:t>
            </a:r>
            <a:endParaRPr lang="ru-RU" sz="2500" dirty="0">
              <a:solidFill>
                <a:srgbClr val="0066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871798" y="3436749"/>
            <a:ext cx="27718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536988" y="6230114"/>
            <a:ext cx="532660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член ОПСА с </a:t>
            </a:r>
            <a:r>
              <a:rPr lang="ru-RU" sz="2500" b="1" dirty="0" smtClean="0">
                <a:solidFill>
                  <a:srgbClr val="006600"/>
                </a:solidFill>
              </a:rPr>
              <a:t>2015 </a:t>
            </a:r>
            <a:r>
              <a:rPr lang="ru-RU" sz="2500" b="1" dirty="0">
                <a:solidFill>
                  <a:srgbClr val="006600"/>
                </a:solidFill>
              </a:rPr>
              <a:t>года</a:t>
            </a:r>
            <a:endParaRPr lang="ru-RU" sz="2500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36988" y="5792930"/>
            <a:ext cx="3148145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стаж работы – </a:t>
            </a:r>
            <a:r>
              <a:rPr lang="ru-RU" sz="2500" b="1" dirty="0" smtClean="0">
                <a:solidFill>
                  <a:srgbClr val="006600"/>
                </a:solidFill>
              </a:rPr>
              <a:t>19 </a:t>
            </a:r>
            <a:r>
              <a:rPr lang="ru-RU" sz="2500" b="1" dirty="0">
                <a:solidFill>
                  <a:srgbClr val="006600"/>
                </a:solidFill>
              </a:rPr>
              <a:t>лет</a:t>
            </a:r>
            <a:endParaRPr lang="ru-RU" sz="2500" dirty="0">
              <a:solidFill>
                <a:srgbClr val="006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2847600" cy="3618429"/>
          </a:xfrm>
          <a:prstGeom prst="rect">
            <a:avLst/>
          </a:prstGeom>
          <a:ln w="38100" cap="sq">
            <a:solidFill>
              <a:srgbClr val="008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11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18379" y="188640"/>
            <a:ext cx="6981398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Члены специализированной секции  ОПСА 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«Гистология»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33340" y="1293513"/>
            <a:ext cx="5400600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tx1"/>
                </a:solidFill>
              </a:rPr>
              <a:t>ЗРЮНИНА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tx1"/>
                </a:solidFill>
              </a:rPr>
              <a:t>Лариса Васильевна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4908" y="2500154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Старший </a:t>
            </a:r>
            <a:r>
              <a:rPr lang="ru-RU" sz="2500" b="1" i="1" dirty="0" smtClean="0">
                <a:solidFill>
                  <a:srgbClr val="006600"/>
                </a:solidFill>
              </a:rPr>
              <a:t>лаборант </a:t>
            </a:r>
            <a:endParaRPr lang="ru-RU" sz="2500" b="1" i="1" dirty="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ГКБ № 1 им. А.Н. Кабанова</a:t>
            </a:r>
            <a:endParaRPr lang="ru-RU" sz="2500" b="1" i="1" dirty="0">
              <a:solidFill>
                <a:srgbClr val="0066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825008" y="3356992"/>
            <a:ext cx="27718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275857" y="3599816"/>
            <a:ext cx="57365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6600"/>
                </a:solidFill>
              </a:rPr>
              <a:t>базовый </a:t>
            </a:r>
            <a:r>
              <a:rPr lang="ru-RU" sz="2500" b="1" dirty="0">
                <a:solidFill>
                  <a:srgbClr val="006600"/>
                </a:solidFill>
              </a:rPr>
              <a:t>уровень образования по специальности </a:t>
            </a:r>
            <a:r>
              <a:rPr lang="ru-RU" sz="2500" b="1" dirty="0" smtClean="0">
                <a:solidFill>
                  <a:srgbClr val="006600"/>
                </a:solidFill>
              </a:rPr>
              <a:t>«Фельдшер-лаборант»</a:t>
            </a:r>
            <a:endParaRPr lang="ru-RU" sz="2500" b="1" dirty="0">
              <a:solidFill>
                <a:srgbClr val="0066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857" y="4592167"/>
            <a:ext cx="557084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6600"/>
                </a:solidFill>
              </a:rPr>
              <a:t>высшая </a:t>
            </a:r>
            <a:r>
              <a:rPr lang="ru-RU" sz="2500" b="1" dirty="0">
                <a:solidFill>
                  <a:srgbClr val="006600"/>
                </a:solidFill>
              </a:rPr>
              <a:t>квалификационная категория </a:t>
            </a:r>
            <a:r>
              <a:rPr lang="ru-RU" sz="2500" b="1" dirty="0" smtClean="0">
                <a:solidFill>
                  <a:srgbClr val="006600"/>
                </a:solidFill>
              </a:rPr>
              <a:t>«Гистология»</a:t>
            </a:r>
            <a:endParaRPr lang="ru-RU" sz="2500" dirty="0">
              <a:solidFill>
                <a:srgbClr val="0066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7" y="5430790"/>
            <a:ext cx="348907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стаж работы – </a:t>
            </a:r>
            <a:r>
              <a:rPr lang="ru-RU" sz="2500" b="1" dirty="0" smtClean="0">
                <a:solidFill>
                  <a:srgbClr val="006600"/>
                </a:solidFill>
              </a:rPr>
              <a:t>36 </a:t>
            </a:r>
            <a:r>
              <a:rPr lang="ru-RU" sz="2500" b="1" dirty="0">
                <a:solidFill>
                  <a:srgbClr val="006600"/>
                </a:solidFill>
              </a:rPr>
              <a:t>лет</a:t>
            </a:r>
            <a:endParaRPr lang="ru-RU" sz="2500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7" y="6093296"/>
            <a:ext cx="558773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6600"/>
                </a:solidFill>
              </a:rPr>
              <a:t>член ОПСА с </a:t>
            </a:r>
            <a:r>
              <a:rPr lang="ru-RU" sz="2500" b="1" dirty="0" smtClean="0">
                <a:solidFill>
                  <a:srgbClr val="006600"/>
                </a:solidFill>
              </a:rPr>
              <a:t>2001 </a:t>
            </a:r>
            <a:r>
              <a:rPr lang="ru-RU" sz="2500" b="1" dirty="0">
                <a:solidFill>
                  <a:srgbClr val="006600"/>
                </a:solidFill>
              </a:rPr>
              <a:t>года</a:t>
            </a:r>
            <a:endParaRPr lang="ru-RU" sz="2500" dirty="0">
              <a:solidFill>
                <a:srgbClr val="006600"/>
              </a:solidFill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92163" y="2120900"/>
            <a:ext cx="1247775" cy="160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xeG6tWrgVU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2847600" cy="4206863"/>
          </a:xfrm>
          <a:prstGeom prst="rect">
            <a:avLst/>
          </a:prstGeom>
          <a:ln w="38100" cap="sq">
            <a:solidFill>
              <a:srgbClr val="008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11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18379" y="188640"/>
            <a:ext cx="6981398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Члены специализированной секции  ОПСА 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«Гистология»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33340" y="1209774"/>
            <a:ext cx="5400600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prstClr val="black"/>
                </a:solidFill>
              </a:rPr>
              <a:t>КУДИМОВА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prstClr val="black"/>
                </a:solidFill>
              </a:rPr>
              <a:t>Любовь Николаевна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4908" y="2348880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Старший </a:t>
            </a:r>
            <a:r>
              <a:rPr lang="ru-RU" sz="2500" b="1" i="1" dirty="0" smtClean="0">
                <a:solidFill>
                  <a:srgbClr val="006600"/>
                </a:solidFill>
              </a:rPr>
              <a:t>лаборант </a:t>
            </a:r>
            <a:endParaRPr lang="ru-RU" sz="2500" b="1" i="1" dirty="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ОКБ</a:t>
            </a:r>
            <a:endParaRPr lang="ru-RU" sz="2500" b="1" i="1" dirty="0">
              <a:solidFill>
                <a:srgbClr val="0066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825008" y="3201402"/>
            <a:ext cx="27718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284117" y="3201402"/>
            <a:ext cx="57365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6600"/>
                </a:solidFill>
              </a:rPr>
              <a:t>базовый </a:t>
            </a:r>
            <a:r>
              <a:rPr lang="ru-RU" sz="2400" b="1" dirty="0">
                <a:solidFill>
                  <a:srgbClr val="006600"/>
                </a:solidFill>
              </a:rPr>
              <a:t>уровень образования по специальности </a:t>
            </a:r>
            <a:r>
              <a:rPr lang="ru-RU" sz="2400" b="1" dirty="0" smtClean="0">
                <a:solidFill>
                  <a:srgbClr val="006600"/>
                </a:solidFill>
              </a:rPr>
              <a:t>«Медицинский лабораторный техник»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24957" y="5278056"/>
            <a:ext cx="557084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6600"/>
                </a:solidFill>
              </a:rPr>
              <a:t>высшая </a:t>
            </a:r>
            <a:r>
              <a:rPr lang="ru-RU" sz="2400" b="1" dirty="0">
                <a:solidFill>
                  <a:srgbClr val="006600"/>
                </a:solidFill>
              </a:rPr>
              <a:t>квалификационная категория </a:t>
            </a:r>
            <a:r>
              <a:rPr lang="ru-RU" sz="2400" b="1" dirty="0" smtClean="0">
                <a:solidFill>
                  <a:srgbClr val="006600"/>
                </a:solidFill>
              </a:rPr>
              <a:t>«Гистология»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4956" y="5949280"/>
            <a:ext cx="348907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006600"/>
                </a:solidFill>
              </a:rPr>
              <a:t>стаж работы – </a:t>
            </a:r>
            <a:r>
              <a:rPr lang="ru-RU" sz="2400" b="1" dirty="0" smtClean="0">
                <a:solidFill>
                  <a:srgbClr val="006600"/>
                </a:solidFill>
              </a:rPr>
              <a:t>35 </a:t>
            </a:r>
            <a:r>
              <a:rPr lang="ru-RU" sz="2400" b="1" dirty="0">
                <a:solidFill>
                  <a:srgbClr val="006600"/>
                </a:solidFill>
              </a:rPr>
              <a:t>лет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24957" y="6291265"/>
            <a:ext cx="552174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006600"/>
                </a:solidFill>
              </a:rPr>
              <a:t>член ОПСА с </a:t>
            </a:r>
            <a:r>
              <a:rPr lang="ru-RU" sz="2400" b="1" dirty="0" smtClean="0">
                <a:solidFill>
                  <a:srgbClr val="006600"/>
                </a:solidFill>
              </a:rPr>
              <a:t>2000 </a:t>
            </a:r>
            <a:r>
              <a:rPr lang="ru-RU" sz="2400" b="1" dirty="0">
                <a:solidFill>
                  <a:srgbClr val="006600"/>
                </a:solidFill>
              </a:rPr>
              <a:t>года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92163" y="2120900"/>
            <a:ext cx="1247775" cy="160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24957" y="4306478"/>
            <a:ext cx="4572000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6600"/>
                </a:solidFill>
              </a:rPr>
              <a:t>повышенный </a:t>
            </a:r>
            <a:r>
              <a:rPr lang="ru-RU" sz="2400" b="1" dirty="0">
                <a:solidFill>
                  <a:srgbClr val="006600"/>
                </a:solidFill>
              </a:rPr>
              <a:t>уровень образования по специальности </a:t>
            </a:r>
            <a:r>
              <a:rPr lang="ru-RU" sz="2400" b="1" dirty="0" smtClean="0">
                <a:solidFill>
                  <a:srgbClr val="006600"/>
                </a:solidFill>
              </a:rPr>
              <a:t>«Сестринское дело»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3074" name="Picture 2" descr="Лю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2847600" cy="3811380"/>
          </a:xfrm>
          <a:prstGeom prst="rect">
            <a:avLst/>
          </a:prstGeom>
          <a:ln w="38100" cap="sq">
            <a:solidFill>
              <a:srgbClr val="008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92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92163" y="2120900"/>
            <a:ext cx="1247775" cy="160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28" y="1772816"/>
            <a:ext cx="8820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4000" b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Приглашаю вас </a:t>
            </a: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обсудить задачи и компетенции секции, а так же высказать свои предложения и пожелания членам специализированной секции «Гистология</a:t>
            </a: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0"/>
            <a:ext cx="8244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24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0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240" y="15192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448" y="1412776"/>
            <a:ext cx="87129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792163" y="2120900"/>
            <a:ext cx="1247775" cy="160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88320" y="2204864"/>
            <a:ext cx="66315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B00000"/>
                </a:solidFill>
              </a:rPr>
              <a:t>БЛАГОДАРЮ </a:t>
            </a:r>
          </a:p>
          <a:p>
            <a:pPr algn="ctr"/>
            <a:r>
              <a:rPr lang="ru-RU" sz="7000" b="1" dirty="0" smtClean="0">
                <a:solidFill>
                  <a:srgbClr val="B00000"/>
                </a:solidFill>
              </a:rPr>
              <a:t>ЗА ВНИМАНИЕ!</a:t>
            </a:r>
            <a:endParaRPr lang="ru-RU" sz="7000" b="1" dirty="0">
              <a:solidFill>
                <a:srgbClr val="B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0"/>
            <a:ext cx="8244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24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1284" y="0"/>
            <a:ext cx="813690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</a:t>
            </a:r>
          </a:p>
          <a:p>
            <a:pPr algn="ctr">
              <a:lnSpc>
                <a:spcPct val="90000"/>
              </a:lnSpc>
            </a:pP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комитета ОПСА</a:t>
            </a:r>
          </a:p>
        </p:txBody>
      </p:sp>
      <p:pic>
        <p:nvPicPr>
          <p:cNvPr id="7" name="Рисунок 6" descr="AVK_58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03902"/>
            <a:ext cx="2562075" cy="3609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5157191"/>
            <a:ext cx="4010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М.Ю. Дорошенко,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руководитель комитета</a:t>
            </a:r>
          </a:p>
        </p:txBody>
      </p:sp>
      <p:pic>
        <p:nvPicPr>
          <p:cNvPr id="9" name="Рисунок 8" descr="AVK_66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412776"/>
            <a:ext cx="2492830" cy="36007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>
            <a:off x="4324503" y="5133338"/>
            <a:ext cx="4572000" cy="10233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>
                <a:solidFill>
                  <a:srgbClr val="006600"/>
                </a:solidFill>
              </a:rPr>
              <a:t>Л.А. Иващенко, </a:t>
            </a:r>
            <a:endParaRPr lang="ru-RU" sz="2500" b="1" i="1" dirty="0" smtClean="0">
              <a:solidFill>
                <a:srgbClr val="0066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заместитель</a:t>
            </a:r>
            <a:endParaRPr lang="ru-RU" sz="2500" b="1" i="1" dirty="0">
              <a:solidFill>
                <a:srgbClr val="0066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solidFill>
                  <a:srgbClr val="006600"/>
                </a:solidFill>
              </a:rPr>
              <a:t>руководителя </a:t>
            </a:r>
            <a:r>
              <a:rPr lang="ru-RU" sz="2500" b="1" i="1" dirty="0">
                <a:solidFill>
                  <a:srgbClr val="006600"/>
                </a:solidFill>
              </a:rPr>
              <a:t>комитета</a:t>
            </a:r>
          </a:p>
        </p:txBody>
      </p:sp>
    </p:spTree>
    <p:extLst>
      <p:ext uri="{BB962C8B-B14F-4D97-AF65-F5344CB8AC3E}">
        <p14:creationId xmlns:p14="http://schemas.microsoft.com/office/powerpoint/2010/main" xmlns="" val="30106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39912" y="1124744"/>
            <a:ext cx="4392488" cy="11918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РАМС</a:t>
            </a:r>
          </a:p>
        </p:txBody>
      </p:sp>
      <p:sp>
        <p:nvSpPr>
          <p:cNvPr id="3" name="Выгнутая вправо стрелка 2"/>
          <p:cNvSpPr/>
          <p:nvPr/>
        </p:nvSpPr>
        <p:spPr>
          <a:xfrm flipH="1" flipV="1">
            <a:off x="3150978" y="2316560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3635896" y="2359592"/>
            <a:ext cx="381556" cy="576064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45272" y="3042532"/>
            <a:ext cx="4392488" cy="1191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ОПСА</a:t>
            </a:r>
          </a:p>
        </p:txBody>
      </p:sp>
      <p:sp>
        <p:nvSpPr>
          <p:cNvPr id="6" name="Выгнутая вправо стрелка 5"/>
          <p:cNvSpPr/>
          <p:nvPr/>
        </p:nvSpPr>
        <p:spPr>
          <a:xfrm flipH="1" flipV="1">
            <a:off x="5364088" y="4234348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5921326" y="42564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2040" y="4875520"/>
            <a:ext cx="4104456" cy="15731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Советы по СД, профессиональный комитет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5364088" y="1413770"/>
            <a:ext cx="2193169" cy="15665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3" descr="D:\Документы\Документы ОПСА\Специализированные секции\СД в неонатологии\заседание секции\IMG_0411.JPG"/>
          <p:cNvPicPr>
            <a:picLocks noChangeArrowheads="1"/>
          </p:cNvPicPr>
          <p:nvPr/>
        </p:nvPicPr>
        <p:blipFill>
          <a:blip r:embed="rId4" cstate="print">
            <a:lum/>
          </a:blip>
          <a:srcRect t="9640"/>
          <a:stretch>
            <a:fillRect/>
          </a:stretch>
        </p:blipFill>
        <p:spPr bwMode="auto">
          <a:xfrm>
            <a:off x="6984267" y="2592698"/>
            <a:ext cx="2191909" cy="16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D:\Документы\Документы ОПСА\Специализированные секции\СД в психиатрии и наркологии\Отчеты о заседании\P1010401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177528" y="3693492"/>
            <a:ext cx="2267744" cy="17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" name="Picture 5" descr="C:\Users\User\Desktop\P1060702.jpg"/>
          <p:cNvPicPr>
            <a:picLocks noChangeAspect="1" noChangeArrowheads="1"/>
          </p:cNvPicPr>
          <p:nvPr/>
        </p:nvPicPr>
        <p:blipFill>
          <a:blip r:embed="rId6" cstate="print">
            <a:lum/>
          </a:blip>
          <a:srcRect/>
          <a:stretch>
            <a:fillRect/>
          </a:stretch>
        </p:blipFill>
        <p:spPr bwMode="auto">
          <a:xfrm>
            <a:off x="2042415" y="4875520"/>
            <a:ext cx="2217125" cy="1663013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2713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8141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секции: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участие в разработке и внедрении профессиональных стандартов;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определение наиболее актуальных проблем по специальности </a:t>
            </a:r>
            <a:r>
              <a:rPr lang="ru-RU" sz="3000" b="1" dirty="0" smtClean="0">
                <a:solidFill>
                  <a:srgbClr val="006600"/>
                </a:solidFill>
              </a:rPr>
              <a:t>«Гистология», </a:t>
            </a:r>
            <a:r>
              <a:rPr lang="ru-RU" sz="3000" b="1" dirty="0">
                <a:solidFill>
                  <a:srgbClr val="006600"/>
                </a:solidFill>
              </a:rPr>
              <a:t>разработка перспективных предложений по их решению;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развитие современных технологий в деятельности </a:t>
            </a:r>
            <a:r>
              <a:rPr lang="ru-RU" sz="3000" b="1" dirty="0" smtClean="0">
                <a:solidFill>
                  <a:srgbClr val="006600"/>
                </a:solidFill>
              </a:rPr>
              <a:t>специалистов по гистологии;</a:t>
            </a:r>
            <a:endParaRPr lang="ru-RU" sz="3000" b="1" dirty="0">
              <a:solidFill>
                <a:srgbClr val="006600"/>
              </a:solidFill>
            </a:endParaRP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обобщение и распространение передового опыта профессиональной деятельности </a:t>
            </a:r>
            <a:r>
              <a:rPr lang="ru-RU" sz="3000" b="1" dirty="0" smtClean="0">
                <a:solidFill>
                  <a:srgbClr val="006600"/>
                </a:solidFill>
              </a:rPr>
              <a:t>фельдшеров-лаборантов, медицинских лабораторных техников;</a:t>
            </a:r>
            <a:endParaRPr lang="ru-RU" sz="30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3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16142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координация направлений исследований проводимых   </a:t>
            </a:r>
            <a:r>
              <a:rPr lang="ru-RU" sz="3000" b="1" dirty="0" smtClean="0">
                <a:solidFill>
                  <a:srgbClr val="006600"/>
                </a:solidFill>
              </a:rPr>
              <a:t>специалистами по гистологии;</a:t>
            </a:r>
            <a:endParaRPr lang="ru-RU" sz="3000" b="1" dirty="0">
              <a:solidFill>
                <a:srgbClr val="006600"/>
              </a:solidFill>
            </a:endParaRP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улучшение условий </a:t>
            </a:r>
            <a:r>
              <a:rPr lang="ru-RU" sz="3000" b="1" dirty="0" smtClean="0">
                <a:solidFill>
                  <a:srgbClr val="006600"/>
                </a:solidFill>
              </a:rPr>
              <a:t>труда, </a:t>
            </a:r>
            <a:r>
              <a:rPr lang="ru-RU" sz="3000" b="1" dirty="0">
                <a:solidFill>
                  <a:srgbClr val="006600"/>
                </a:solidFill>
              </a:rPr>
              <a:t>укрепление профессиональной </a:t>
            </a:r>
            <a:r>
              <a:rPr lang="ru-RU" sz="3000" b="1" dirty="0" smtClean="0">
                <a:solidFill>
                  <a:srgbClr val="006600"/>
                </a:solidFill>
              </a:rPr>
              <a:t>солидарности и </a:t>
            </a:r>
            <a:r>
              <a:rPr lang="ru-RU" sz="3000" b="1" dirty="0">
                <a:solidFill>
                  <a:srgbClr val="006600"/>
                </a:solidFill>
              </a:rPr>
              <a:t>социальной </a:t>
            </a:r>
            <a:r>
              <a:rPr lang="ru-RU" sz="3000" b="1" dirty="0" smtClean="0">
                <a:solidFill>
                  <a:srgbClr val="006600"/>
                </a:solidFill>
              </a:rPr>
              <a:t> </a:t>
            </a:r>
            <a:r>
              <a:rPr lang="ru-RU" sz="3000" b="1" dirty="0">
                <a:solidFill>
                  <a:srgbClr val="006600"/>
                </a:solidFill>
              </a:rPr>
              <a:t>защищенности;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содействие повышению значимости профессиональных морально-этических норм;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иные виды деятельности, не противоречащие Уставу ОПСА.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16632"/>
            <a:ext cx="48141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секции: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3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7267" y="188640"/>
            <a:ext cx="674428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0768"/>
            <a:ext cx="9144000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solidFill>
                  <a:srgbClr val="006600"/>
                </a:solidFill>
              </a:rPr>
              <a:t>Участие в разработке нормативно-правовой базы: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060848"/>
            <a:ext cx="87849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в сфере кадровой политики здравоохранения в области </a:t>
            </a:r>
            <a:r>
              <a:rPr lang="ru-RU" sz="3000" b="1" dirty="0" smtClean="0">
                <a:solidFill>
                  <a:srgbClr val="006600"/>
                </a:solidFill>
              </a:rPr>
              <a:t>гистологии; </a:t>
            </a:r>
            <a:endParaRPr lang="ru-RU" sz="3000" b="1" dirty="0">
              <a:solidFill>
                <a:srgbClr val="006600"/>
              </a:solidFill>
            </a:endParaRP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по организации нормирования труда специалистов со средним медицинским образованием и ВСО;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профессиональной подготовки </a:t>
            </a:r>
            <a:r>
              <a:rPr lang="ru-RU" sz="3000" b="1" dirty="0" smtClean="0">
                <a:solidFill>
                  <a:srgbClr val="006600"/>
                </a:solidFill>
              </a:rPr>
              <a:t>специалистов </a:t>
            </a:r>
            <a:r>
              <a:rPr lang="ru-RU" sz="3000" b="1" dirty="0">
                <a:solidFill>
                  <a:srgbClr val="006600"/>
                </a:solidFill>
              </a:rPr>
              <a:t>со средним </a:t>
            </a:r>
            <a:r>
              <a:rPr lang="ru-RU" sz="3000" b="1" dirty="0" smtClean="0">
                <a:solidFill>
                  <a:srgbClr val="006600"/>
                </a:solidFill>
              </a:rPr>
              <a:t>медицинским и высшим сестринским образованием;</a:t>
            </a:r>
            <a:endParaRPr lang="ru-RU" sz="30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42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4407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6600"/>
                </a:solidFill>
              </a:rPr>
              <a:t>Участие в разработке профессиональных стандартов для специалистов по гистологии;</a:t>
            </a:r>
            <a:endParaRPr lang="ru-RU" sz="3200" b="1" dirty="0">
              <a:solidFill>
                <a:srgbClr val="006600"/>
              </a:solidFill>
            </a:endParaRP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006600"/>
                </a:solidFill>
              </a:rPr>
              <a:t>определение </a:t>
            </a:r>
            <a:r>
              <a:rPr lang="ru-RU" sz="3200" b="1" dirty="0">
                <a:solidFill>
                  <a:srgbClr val="006600"/>
                </a:solidFill>
              </a:rPr>
              <a:t>перечня медицинских услуг в практике </a:t>
            </a:r>
            <a:r>
              <a:rPr lang="ru-RU" sz="3200" b="1" dirty="0" smtClean="0">
                <a:solidFill>
                  <a:srgbClr val="006600"/>
                </a:solidFill>
              </a:rPr>
              <a:t>специалистов по гистологии и проведение анализа их деятельности;</a:t>
            </a:r>
            <a:endParaRPr lang="ru-RU" sz="3200" b="1" dirty="0">
              <a:solidFill>
                <a:srgbClr val="006600"/>
              </a:solidFill>
            </a:endParaRP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Font typeface="Wingdings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разработка и содействие внедрению </a:t>
            </a:r>
            <a:r>
              <a:rPr lang="ru-RU" sz="3200" b="1" dirty="0" smtClean="0">
                <a:solidFill>
                  <a:srgbClr val="006600"/>
                </a:solidFill>
              </a:rPr>
              <a:t>современных технологий </a:t>
            </a:r>
            <a:r>
              <a:rPr lang="ru-RU" sz="3200" b="1" dirty="0">
                <a:solidFill>
                  <a:srgbClr val="006600"/>
                </a:solidFill>
              </a:rPr>
              <a:t>медицинских услуг в </a:t>
            </a:r>
            <a:r>
              <a:rPr lang="ru-RU" sz="3200" b="1" dirty="0" smtClean="0">
                <a:solidFill>
                  <a:srgbClr val="006600"/>
                </a:solidFill>
              </a:rPr>
              <a:t>деятельность специалистов по гистологии;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2583" y="188640"/>
            <a:ext cx="674428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</a:p>
        </p:txBody>
      </p:sp>
    </p:spTree>
    <p:extLst>
      <p:ext uri="{BB962C8B-B14F-4D97-AF65-F5344CB8AC3E}">
        <p14:creationId xmlns:p14="http://schemas.microsoft.com/office/powerpoint/2010/main" xmlns="" val="38322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240" y="1268760"/>
            <a:ext cx="87129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2583" y="188640"/>
            <a:ext cx="674428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секции:</a:t>
            </a:r>
            <a:endParaRPr lang="ru-RU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240" y="1265968"/>
            <a:ext cx="871296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участие в разработке содержательного компонента ФГОС СПО, а также стандарта последипломной подготовки;</a:t>
            </a: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содействие внедрению накопительной системы последипломного образования специалистов              по специальности </a:t>
            </a:r>
            <a:r>
              <a:rPr lang="ru-RU" sz="3000" b="1" dirty="0" smtClean="0">
                <a:solidFill>
                  <a:srgbClr val="006600"/>
                </a:solidFill>
              </a:rPr>
              <a:t>«Гистология»;</a:t>
            </a:r>
            <a:endParaRPr lang="ru-RU" sz="3000" b="1" dirty="0">
              <a:solidFill>
                <a:srgbClr val="006600"/>
              </a:solidFill>
            </a:endParaRPr>
          </a:p>
          <a:p>
            <a:pPr marL="457200" lvl="0" indent="-457200" fontAlgn="base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3000" b="1" dirty="0">
                <a:solidFill>
                  <a:srgbClr val="006600"/>
                </a:solidFill>
              </a:rPr>
              <a:t>содействие в подготовке и введении системы очно-заочного (дистанционного) дополнительного профессионального образования специалистов со средним медицинским образованием и ВСО;</a:t>
            </a:r>
            <a:endParaRPr lang="ru-RU" sz="3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465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1030</Words>
  <Application>Microsoft Office PowerPoint</Application>
  <PresentationFormat>Экран (4:3)</PresentationFormat>
  <Paragraphs>137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25</vt:i4>
      </vt:variant>
      <vt:variant>
        <vt:lpstr>Произвольные показы</vt:lpstr>
      </vt:variant>
      <vt:variant>
        <vt:i4>2</vt:i4>
      </vt:variant>
    </vt:vector>
  </HeadingPairs>
  <TitlesOfParts>
    <vt:vector size="3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12_Тема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76</cp:revision>
  <dcterms:created xsi:type="dcterms:W3CDTF">2010-11-25T12:03:27Z</dcterms:created>
  <dcterms:modified xsi:type="dcterms:W3CDTF">2015-07-09T12:14:06Z</dcterms:modified>
</cp:coreProperties>
</file>