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21" r:id="rId3"/>
    <p:sldId id="344" r:id="rId4"/>
    <p:sldId id="332" r:id="rId5"/>
    <p:sldId id="323" r:id="rId6"/>
    <p:sldId id="334" r:id="rId7"/>
    <p:sldId id="335" r:id="rId8"/>
    <p:sldId id="301" r:id="rId9"/>
    <p:sldId id="341" r:id="rId10"/>
    <p:sldId id="340" r:id="rId11"/>
    <p:sldId id="343" r:id="rId12"/>
    <p:sldId id="339" r:id="rId13"/>
    <p:sldId id="330" r:id="rId14"/>
    <p:sldId id="337" r:id="rId15"/>
    <p:sldId id="336" r:id="rId16"/>
    <p:sldId id="286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808080"/>
    <a:srgbClr val="5F5F5F"/>
    <a:srgbClr val="FF6600"/>
    <a:srgbClr val="FFFF00"/>
    <a:srgbClr val="FFFFFF"/>
    <a:srgbClr val="DBEFF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873" autoAdjust="0"/>
    <p:restoredTop sz="94654" autoAdjust="0"/>
  </p:normalViewPr>
  <p:slideViewPr>
    <p:cSldViewPr>
      <p:cViewPr varScale="1">
        <p:scale>
          <a:sx n="57" d="100"/>
          <a:sy n="57" d="100"/>
        </p:scale>
        <p:origin x="-96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F03A204-B5E7-4920-A41C-08FF91A59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1814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19AAC-6B4C-41B8-A272-4FCD59F06E9A}" type="slidenum">
              <a:rPr lang="en-US" altLang="ru-RU" smtClean="0"/>
              <a:pPr eaLnBrk="1" hangingPunct="1"/>
              <a:t>1</a:t>
            </a:fld>
            <a:endParaRPr lang="en-US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ChangeArrowheads="1"/>
          </p:cNvSpPr>
          <p:nvPr/>
        </p:nvSpPr>
        <p:spPr bwMode="hidden">
          <a:xfrm>
            <a:off x="0" y="4830763"/>
            <a:ext cx="9170988" cy="1809750"/>
          </a:xfrm>
          <a:prstGeom prst="rect">
            <a:avLst/>
          </a:prstGeom>
          <a:gradFill rotWithShape="1">
            <a:gsLst>
              <a:gs pos="0">
                <a:srgbClr val="000066">
                  <a:gamma/>
                  <a:tint val="0"/>
                  <a:invGamma/>
                  <a:alpha val="0"/>
                </a:srgbClr>
              </a:gs>
              <a:gs pos="50000">
                <a:srgbClr val="000066">
                  <a:alpha val="50000"/>
                </a:srgbClr>
              </a:gs>
              <a:gs pos="100000">
                <a:srgbClr val="000066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30"/>
          <p:cNvSpPr>
            <a:spLocks noChangeArrowheads="1"/>
          </p:cNvSpPr>
          <p:nvPr/>
        </p:nvSpPr>
        <p:spPr bwMode="gray">
          <a:xfrm>
            <a:off x="0" y="2924175"/>
            <a:ext cx="9180513" cy="2714625"/>
          </a:xfrm>
          <a:prstGeom prst="rect">
            <a:avLst/>
          </a:prstGeom>
          <a:solidFill>
            <a:schemeClr val="tx2">
              <a:lumMod val="2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Oval 32"/>
          <p:cNvSpPr>
            <a:spLocks noChangeArrowheads="1"/>
          </p:cNvSpPr>
          <p:nvPr/>
        </p:nvSpPr>
        <p:spPr bwMode="gray">
          <a:xfrm>
            <a:off x="76200" y="2346325"/>
            <a:ext cx="1133475" cy="1157288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Oval 33"/>
          <p:cNvSpPr>
            <a:spLocks noChangeArrowheads="1"/>
          </p:cNvSpPr>
          <p:nvPr/>
        </p:nvSpPr>
        <p:spPr bwMode="gray">
          <a:xfrm>
            <a:off x="1436688" y="2346325"/>
            <a:ext cx="1133475" cy="1157288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Text Box 41"/>
          <p:cNvSpPr txBox="1">
            <a:spLocks noChangeArrowheads="1"/>
          </p:cNvSpPr>
          <p:nvPr/>
        </p:nvSpPr>
        <p:spPr bwMode="black">
          <a:xfrm>
            <a:off x="76200" y="95250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">
                <a:solidFill>
                  <a:srgbClr val="FFFFFF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201613" y="5181600"/>
            <a:ext cx="8688387" cy="1066800"/>
          </a:xfrm>
        </p:spPr>
        <p:txBody>
          <a:bodyPr/>
          <a:lstStyle>
            <a:lvl1pPr algn="r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200" y="6210300"/>
            <a:ext cx="5003800" cy="533400"/>
          </a:xfrm>
        </p:spPr>
        <p:txBody>
          <a:bodyPr/>
          <a:lstStyle>
            <a:lvl1pPr marL="0" indent="0" algn="r">
              <a:buFontTx/>
              <a:buNone/>
              <a:defRPr sz="1600" i="1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89688"/>
            <a:ext cx="1600200" cy="331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2188" y="6389688"/>
            <a:ext cx="1828800" cy="331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343400" y="6389688"/>
            <a:ext cx="1447800" cy="331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7537819-D70B-47F9-A52F-5202F22E52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68717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BBFE9-A397-4A00-9719-B9208C670A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4424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47650"/>
            <a:ext cx="2057400" cy="5878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7650"/>
            <a:ext cx="6019800" cy="5878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924E6-060F-4DB6-A692-BCB271D84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131527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896B6-F7A1-4C29-B6A3-288E63359C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57373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F113D-4AD6-456C-A538-764C9696E4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69730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2F546-8335-40C5-B692-CB172BACF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092833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4E5F5-012F-4BB3-88A1-4690FC9C9A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269447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5C23C-1914-4987-A9E7-6B118E0D4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4110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08B1D-3BF9-4804-B654-465F65173C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604979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7EDC2-40AD-4E42-8107-5AEB57E4C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311102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97E5-E394-413B-BB8C-2FC6485AD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873911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1EB3E-0C93-48C0-854F-C0EDA4745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240344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ltGray">
          <a:xfrm>
            <a:off x="0" y="487363"/>
            <a:ext cx="9144000" cy="72707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72941"/>
                  <a:invGamma/>
                  <a:alpha val="67999"/>
                </a:schemeClr>
              </a:gs>
              <a:gs pos="100000">
                <a:schemeClr val="tx1">
                  <a:alpha val="27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7" name="Oval 19"/>
          <p:cNvSpPr>
            <a:spLocks noChangeArrowheads="1"/>
          </p:cNvSpPr>
          <p:nvPr/>
        </p:nvSpPr>
        <p:spPr bwMode="gray">
          <a:xfrm>
            <a:off x="6457950" y="211138"/>
            <a:ext cx="1133475" cy="1157287"/>
          </a:xfrm>
          <a:prstGeom prst="ellipse">
            <a:avLst/>
          </a:prstGeom>
          <a:blipFill dpi="0" rotWithShape="1"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81320" dir="3080412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8" name="Oval 20"/>
          <p:cNvSpPr>
            <a:spLocks noChangeArrowheads="1"/>
          </p:cNvSpPr>
          <p:nvPr/>
        </p:nvSpPr>
        <p:spPr bwMode="gray">
          <a:xfrm>
            <a:off x="7848600" y="211138"/>
            <a:ext cx="1133475" cy="1157287"/>
          </a:xfrm>
          <a:prstGeom prst="ellipse">
            <a:avLst/>
          </a:prstGeom>
          <a:blipFill dpi="0" rotWithShape="1"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81320" dir="3080412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47650"/>
            <a:ext cx="5943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2A81B72D-0B74-4B20-A07D-97FDF2CE8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55" r:id="rId9"/>
    <p:sldLayoutId id="2147484056" r:id="rId10"/>
    <p:sldLayoutId id="2147484057" r:id="rId11"/>
    <p:sldLayoutId id="2147484058" r:id="rId12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852738"/>
            <a:ext cx="9163050" cy="27368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«Аттестационная комиссии как инструмент в повышении квалификации медицинских сестер реабилитационного профиля»</a:t>
            </a:r>
            <a:endParaRPr lang="en-US" sz="32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86125" y="5919788"/>
            <a:ext cx="5572125" cy="795337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ru-RU" altLang="ru-RU" sz="2400" b="1" i="0" smtClean="0">
                <a:latin typeface="Arial" charset="0"/>
              </a:rPr>
              <a:t>Удодова С.И.</a:t>
            </a:r>
            <a:endParaRPr lang="en-US" altLang="ru-RU" sz="2400" b="1" i="0" smtClean="0">
              <a:latin typeface="Arial" charset="0"/>
            </a:endParaRPr>
          </a:p>
          <a:p>
            <a:pPr algn="l">
              <a:lnSpc>
                <a:spcPct val="80000"/>
              </a:lnSpc>
            </a:pPr>
            <a:r>
              <a:rPr lang="ru-RU" altLang="ru-RU" sz="2400" b="1" i="0" smtClean="0">
                <a:latin typeface="Arial" charset="0"/>
              </a:rPr>
              <a:t>старшая медицинская сестра ФТО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285875" y="357188"/>
            <a:ext cx="6429375" cy="8302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здравоохранения Омской области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Бюджетное  учреждение здравоохранения Омской области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«Центр медицинской  реабилитации»</a:t>
            </a:r>
          </a:p>
        </p:txBody>
      </p:sp>
      <p:pic>
        <p:nvPicPr>
          <p:cNvPr id="6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57290" cy="1900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3" descr="ОПСА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25" y="142875"/>
            <a:ext cx="1147763" cy="1617663"/>
          </a:xfrm>
          <a:prstGeom prst="rect">
            <a:avLst/>
          </a:prstGeom>
          <a:noFill/>
          <a:ln w="9525">
            <a:solidFill>
              <a:srgbClr val="00904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5" descr="C:\Users\Sveta\Desktop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57325"/>
            <a:ext cx="91440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>
          <a:xfrm>
            <a:off x="0" y="247650"/>
            <a:ext cx="7019925" cy="1143000"/>
          </a:xfrm>
        </p:spPr>
        <p:txBody>
          <a:bodyPr/>
          <a:lstStyle/>
          <a:p>
            <a:pPr algn="ctr"/>
            <a:r>
              <a:rPr lang="ru-RU" altLang="ru-RU" sz="2800" smtClean="0">
                <a:solidFill>
                  <a:schemeClr val="bg1"/>
                </a:solidFill>
                <a:latin typeface="Bookman Old Style" pitchFamily="18" charset="0"/>
                <a:cs typeface="Times New Roman" pitchFamily="18" charset="0"/>
              </a:rPr>
              <a:t>Для получения высшей квалификационной категории специалист должен:</a:t>
            </a:r>
            <a:endParaRPr lang="ru-RU" altLang="ru-RU" sz="2800" smtClean="0"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14313" y="1600200"/>
            <a:ext cx="8715375" cy="4525963"/>
          </a:xfrm>
        </p:spPr>
        <p:txBody>
          <a:bodyPr/>
          <a:lstStyle/>
          <a:p>
            <a:pPr algn="just"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иметь высокую теоретическую подготовку и практические навыки, знать смежные дисциплины;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использовать современные методы диагностики, профилактики, лечения, реабилитации и владеть лечебно-диагностической техникой;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уметь квалифицированно оценить данные специальных методов исследования;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ориентироваться в современной научно-технической информации и использовать ее для решения тактических и стратегических вопросов профессиональной деятельности.</a:t>
            </a:r>
          </a:p>
          <a:p>
            <a:pPr algn="just">
              <a:defRPr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2800" smtClean="0">
                <a:latin typeface="Bookman Old Style" pitchFamily="18" charset="0"/>
              </a:rPr>
              <a:t>Комплект документов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Заявление на имя председателя комиссии;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Аттестационный лист;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о профессиональной деятельности специалиста по реабилитации;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Копии документа об образовании и трудовой книжки;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Копию удостоверения категории специалиста при наличии или копию приказа о ее присвоении.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5" descr="C:\Users\Sveta\Desktop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57325"/>
            <a:ext cx="91440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>
          <a:xfrm>
            <a:off x="0" y="247650"/>
            <a:ext cx="7019925" cy="1143000"/>
          </a:xfrm>
        </p:spPr>
        <p:txBody>
          <a:bodyPr/>
          <a:lstStyle/>
          <a:p>
            <a:pPr algn="ctr"/>
            <a:r>
              <a:rPr lang="ru-RU" altLang="ru-RU" sz="3200" smtClean="0">
                <a:latin typeface="Bookman Old Style" pitchFamily="18" charset="0"/>
                <a:cs typeface="Times New Roman" pitchFamily="18" charset="0"/>
              </a:rPr>
              <a:t>Тестирование специалистов</a:t>
            </a:r>
            <a:br>
              <a:rPr lang="ru-RU" altLang="ru-RU" sz="3200" smtClean="0">
                <a:latin typeface="Bookman Old Style" pitchFamily="18" charset="0"/>
                <a:cs typeface="Times New Roman" pitchFamily="18" charset="0"/>
              </a:rPr>
            </a:br>
            <a:r>
              <a:rPr lang="ru-RU" altLang="ru-RU" sz="3200" smtClean="0">
                <a:latin typeface="Bookman Old Style" pitchFamily="18" charset="0"/>
                <a:cs typeface="Times New Roman" pitchFamily="18" charset="0"/>
              </a:rPr>
              <a:t>по реабилитации</a:t>
            </a:r>
          </a:p>
        </p:txBody>
      </p:sp>
      <p:pic>
        <p:nvPicPr>
          <p:cNvPr id="16387" name="Picture 2" descr="\\S01\документы\_Общая ЦВМР\_Секретарь\Удодова С.И\2012 конкурсУМК Антипова\фотографии Конкурс УМК\SDC1073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8" y="2214563"/>
            <a:ext cx="3919537" cy="3497262"/>
          </a:xfrm>
          <a:ln w="28575">
            <a:solidFill>
              <a:schemeClr val="accent5">
                <a:lumMod val="10000"/>
              </a:schemeClr>
            </a:solidFill>
          </a:ln>
        </p:spPr>
      </p:pic>
      <p:pic>
        <p:nvPicPr>
          <p:cNvPr id="16388" name="Picture 3" descr="\\S01\документы\_Общая ЦВМР\_Секретарь\Удодова С.И\2012 конкурсУМК Антипова\фотографии Конкурс УМК\SDC1074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2205038"/>
            <a:ext cx="4691063" cy="3517900"/>
          </a:xfrm>
          <a:prstGeom prst="rect">
            <a:avLst/>
          </a:prstGeom>
          <a:ln w="28575">
            <a:solidFill>
              <a:schemeClr val="accent5">
                <a:lumMod val="10000"/>
              </a:schemeClr>
            </a:solidFill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3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3"/>
          <p:cNvSpPr>
            <a:spLocks noGrp="1"/>
          </p:cNvSpPr>
          <p:nvPr>
            <p:ph type="title"/>
          </p:nvPr>
        </p:nvSpPr>
        <p:spPr>
          <a:xfrm>
            <a:off x="357188" y="247650"/>
            <a:ext cx="6715125" cy="1143000"/>
          </a:xfrm>
        </p:spPr>
        <p:txBody>
          <a:bodyPr/>
          <a:lstStyle/>
          <a:p>
            <a:pPr algn="ctr"/>
            <a:r>
              <a:rPr lang="ru-RU" altLang="ru-RU" sz="2800" smtClean="0">
                <a:solidFill>
                  <a:schemeClr val="bg1"/>
                </a:solidFill>
                <a:latin typeface="Bookman Old Style" pitchFamily="18" charset="0"/>
              </a:rPr>
              <a:t>Итоги работы за 2014 год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	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Проведено 9 заседаний экспертной группы областной аттестационной комиссии МЗОО по аттестации специалистов со средним медицинским образованием по специальностям: «Физиотерапия», «Лечебная физкультура», «Медицинский массаж».  Было присвоено 117  квалификационных категорий,  68 специалистов подтвердили  имеющиеся категории и 5 специалистам продлена квалификационная категория на период декретного отпуска.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6"/>
          <p:cNvSpPr>
            <a:spLocks noGrp="1"/>
          </p:cNvSpPr>
          <p:nvPr>
            <p:ph type="title"/>
          </p:nvPr>
        </p:nvSpPr>
        <p:spPr>
          <a:xfrm>
            <a:off x="0" y="247650"/>
            <a:ext cx="8215313" cy="1143000"/>
          </a:xfrm>
        </p:spPr>
        <p:txBody>
          <a:bodyPr/>
          <a:lstStyle/>
          <a:p>
            <a:pPr algn="ctr"/>
            <a:r>
              <a:rPr lang="ru-RU" altLang="ru-RU" sz="2800" smtClean="0">
                <a:latin typeface="Bookman Old Style" pitchFamily="18" charset="0"/>
                <a:cs typeface="Times New Roman" pitchFamily="18" charset="0"/>
              </a:rPr>
              <a:t>Организационные проблемы:</a:t>
            </a:r>
            <a:endParaRPr lang="ru-RU" altLang="ru-RU" sz="2800" smtClean="0"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3643313" y="2286000"/>
            <a:ext cx="5286375" cy="3786188"/>
          </a:xfrm>
        </p:spPr>
        <p:txBody>
          <a:bodyPr/>
          <a:lstStyle/>
          <a:p>
            <a:pPr algn="just"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отсутствием планирования и свободного доступа к информации об аттестации; 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низкой ответственностью администрации медицинского учреждения за качество подготовки аттестационных документов и предоставление их в аттестационную комиссию;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отсутствием информационной системы, предназначенной для автоматизации процесса подготовки документов к аттестации в ЛПУ.</a:t>
            </a:r>
          </a:p>
          <a:p>
            <a:pPr>
              <a:buFontTx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Рисунок 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36838"/>
            <a:ext cx="3071813" cy="3024187"/>
          </a:xfr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1143000"/>
            <a:ext cx="9144000" cy="568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449263" eaLnBrk="0" hangingPunct="0"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познавательной активности медицинского персонала;</a:t>
            </a:r>
          </a:p>
          <a:p>
            <a:pPr indent="449263" eaLnBrk="0" hangingPunct="0"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материальной базы для самостоятельной отработки практических навыков;</a:t>
            </a:r>
          </a:p>
          <a:p>
            <a:pPr indent="449263" eaLnBrk="0" hangingPunct="0"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активизация внедрения ресурсосберегающих инноваций в сестринскую практику; </a:t>
            </a:r>
          </a:p>
          <a:p>
            <a:pPr indent="449263" eaLnBrk="0" hangingPunct="0"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методическая активность специалистов со средним медицинским образованием;</a:t>
            </a:r>
          </a:p>
          <a:p>
            <a:pPr indent="449263" eaLnBrk="0" hangingPunct="0"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аудиовизуальных пособий и учебных фильмов специалистами со средним медицинским образованием; </a:t>
            </a:r>
          </a:p>
          <a:p>
            <a:pPr indent="449263" eaLnBrk="0" hangingPunct="0"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активности участия в конференциях различного уровня, конкурсах, семинарах и пр.</a:t>
            </a:r>
          </a:p>
          <a:p>
            <a:pPr indent="449263" eaLnBrk="0" hangingPunct="0">
              <a:defRPr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47663" y="3716338"/>
            <a:ext cx="8688387" cy="1066800"/>
          </a:xfrm>
        </p:spPr>
        <p:txBody>
          <a:bodyPr/>
          <a:lstStyle/>
          <a:p>
            <a:pPr algn="ctr" eaLnBrk="1" hangingPunct="1"/>
            <a:r>
              <a:rPr lang="ru-RU" altLang="ru-RU" sz="5400" smtClean="0">
                <a:latin typeface="Bookman Old Style" pitchFamily="18" charset="0"/>
                <a:cs typeface="Times New Roman" pitchFamily="18" charset="0"/>
              </a:rPr>
              <a:t>Спасибо за внимание</a:t>
            </a:r>
            <a:r>
              <a:rPr lang="ru-RU" altLang="ru-RU" sz="6000" smtClean="0">
                <a:latin typeface="Bookman Old Style" pitchFamily="18" charset="0"/>
                <a:cs typeface="Times New Roman" pitchFamily="18" charset="0"/>
              </a:rPr>
              <a:t>!</a:t>
            </a:r>
            <a:endParaRPr lang="en-US" altLang="ru-RU" sz="6000" smtClean="0"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624"/>
            <a:ext cx="1428728" cy="2000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3" descr="ОПС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25" y="142875"/>
            <a:ext cx="1147763" cy="1617663"/>
          </a:xfrm>
          <a:prstGeom prst="rect">
            <a:avLst/>
          </a:prstGeom>
          <a:noFill/>
          <a:ln w="9525">
            <a:solidFill>
              <a:srgbClr val="00904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2071688"/>
            <a:ext cx="6958013" cy="4143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" name="Заголовок 2"/>
          <p:cNvSpPr>
            <a:spLocks noGrp="1"/>
          </p:cNvSpPr>
          <p:nvPr>
            <p:ph type="title"/>
          </p:nvPr>
        </p:nvSpPr>
        <p:spPr>
          <a:xfrm>
            <a:off x="0" y="357188"/>
            <a:ext cx="9144000" cy="1071562"/>
          </a:xfrm>
        </p:spPr>
        <p:txBody>
          <a:bodyPr/>
          <a:lstStyle/>
          <a:p>
            <a:r>
              <a:rPr lang="ru-RU" altLang="ru-RU" sz="2000" smtClean="0">
                <a:solidFill>
                  <a:schemeClr val="bg1"/>
                </a:solidFill>
                <a:latin typeface="Bookman Old Style" pitchFamily="18" charset="0"/>
                <a:cs typeface="Times New Roman" pitchFamily="18" charset="0"/>
              </a:rPr>
              <a:t>БУЗОО </a:t>
            </a:r>
            <a:r>
              <a:rPr lang="ru-RU" alt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«Центр медицинской  реабилитации»</a:t>
            </a:r>
            <a:r>
              <a:rPr lang="ru-RU" altLang="ru-RU" sz="2800" smtClean="0">
                <a:solidFill>
                  <a:schemeClr val="bg1"/>
                </a:solidFill>
                <a:latin typeface="Bookman Old Style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1357313"/>
            <a:ext cx="4071937" cy="2857500"/>
          </a:xfrm>
          <a:prstGeom prst="rect">
            <a:avLst/>
          </a:prstGeom>
          <a:noFill/>
          <a:ln w="381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  <p:pic>
        <p:nvPicPr>
          <p:cNvPr id="6" name="Picture 9" descr="DSC0090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357313"/>
            <a:ext cx="3600450" cy="28813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26"/>
          <p:cNvPicPr>
            <a:picLocks noChangeAspect="1" noChangeArrowheads="1"/>
          </p:cNvPicPr>
          <p:nvPr/>
        </p:nvPicPr>
        <p:blipFill>
          <a:blip r:embed="rId4">
            <a:lum bright="6000"/>
          </a:blip>
          <a:srcRect/>
          <a:stretch>
            <a:fillRect/>
          </a:stretch>
        </p:blipFill>
        <p:spPr>
          <a:xfrm>
            <a:off x="2643188" y="3929063"/>
            <a:ext cx="3281362" cy="2789237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3"/>
          <p:cNvGraphicFramePr>
            <a:graphicFrameLocks noGrp="1" noChangeAspect="1"/>
          </p:cNvGraphicFramePr>
          <p:nvPr>
            <p:ph idx="4294967295"/>
          </p:nvPr>
        </p:nvGraphicFramePr>
        <p:xfrm>
          <a:off x="6357938" y="1009650"/>
          <a:ext cx="2130425" cy="584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CorelDRAW" r:id="rId3" imgW="2488195" imgH="6828739" progId="CorelDRAW.Graphic.12">
                  <p:embed/>
                </p:oleObj>
              </mc:Choice>
              <mc:Fallback>
                <p:oleObj name="CorelDRAW" r:id="rId3" imgW="2488195" imgH="6828739" progId="CorelDRAW.Graphic.12">
                  <p:embed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lum bright="-6000" contrast="-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6357938" y="1009650"/>
                        <a:ext cx="2130425" cy="584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214313" y="1857375"/>
            <a:ext cx="6715125" cy="2857500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ru-RU" sz="28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Аттестация специалиста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</a:t>
            </a:r>
          </a:p>
          <a:p>
            <a:pPr algn="just">
              <a:buFontTx/>
              <a:buNone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определение квалификации специалиста</a:t>
            </a:r>
          </a:p>
          <a:p>
            <a:pPr algn="just">
              <a:buFontTx/>
              <a:buNone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с его теоретической и</a:t>
            </a:r>
          </a:p>
          <a:p>
            <a:pPr algn="just">
              <a:buFontTx/>
              <a:buNone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практической подготовкой, проводимое</a:t>
            </a:r>
          </a:p>
          <a:p>
            <a:pPr algn="just">
              <a:buFontTx/>
              <a:buNone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специальной комиссией.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4294967295"/>
          </p:nvPr>
        </p:nvSpPr>
        <p:spPr>
          <a:xfrm>
            <a:off x="2071688" y="2000250"/>
            <a:ext cx="6858000" cy="3286125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Главной задачей аттестации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 определение объема знаний и практических навыков, которыми обладают специалисты, уровня их профессиональной подготовки и  своевременного повышения их квалификации.</a:t>
            </a:r>
          </a:p>
        </p:txBody>
      </p:sp>
      <p:graphicFrame>
        <p:nvGraphicFramePr>
          <p:cNvPr id="2050" name="Object 3"/>
          <p:cNvGraphicFramePr>
            <a:graphicFrameLocks noGrp="1" noChangeAspect="1"/>
          </p:cNvGraphicFramePr>
          <p:nvPr/>
        </p:nvGraphicFramePr>
        <p:xfrm>
          <a:off x="0" y="1268413"/>
          <a:ext cx="2124075" cy="5256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orelDRAW" r:id="rId3" imgW="2745382" imgH="7130125" progId="CorelDRAW.Graphic.12">
                  <p:embed/>
                </p:oleObj>
              </mc:Choice>
              <mc:Fallback>
                <p:oleObj name="CorelDRAW" r:id="rId3" imgW="2745382" imgH="7130125" progId="CorelDRAW.Graphic.12">
                  <p:embed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lum bright="-6000" contrast="-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268413"/>
                        <a:ext cx="2124075" cy="5256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75" y="1643063"/>
            <a:ext cx="6429375" cy="48196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sz="half" idx="4294967295"/>
          </p:nvPr>
        </p:nvSpPr>
        <p:spPr>
          <a:xfrm>
            <a:off x="0" y="1628775"/>
            <a:ext cx="8286750" cy="2071688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23.04.2013 N 240н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"О Порядке и сроках прохождения медицинскими работниками и фармацевтическими работниками аттестации для получения квалификационной категории"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5" descr="C:\Users\Sveta\Desktop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57325"/>
            <a:ext cx="91440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>
          <a:xfrm>
            <a:off x="0" y="247650"/>
            <a:ext cx="7019925" cy="1143000"/>
          </a:xfrm>
        </p:spPr>
        <p:txBody>
          <a:bodyPr/>
          <a:lstStyle/>
          <a:p>
            <a:pPr algn="ctr"/>
            <a:r>
              <a:rPr lang="ru-RU" altLang="ru-RU" sz="2800" smtClean="0">
                <a:solidFill>
                  <a:schemeClr val="bg1"/>
                </a:solidFill>
                <a:latin typeface="Bookman Old Style" pitchFamily="18" charset="0"/>
                <a:cs typeface="Times New Roman" pitchFamily="18" charset="0"/>
              </a:rPr>
              <a:t>Для получения второй квалификационной категории специалист должен</a:t>
            </a:r>
            <a:r>
              <a:rPr lang="ru-RU" altLang="ru-RU" sz="3200" smtClean="0">
                <a:solidFill>
                  <a:schemeClr val="bg1"/>
                </a:solidFill>
                <a:latin typeface="Bookman Old Style" pitchFamily="18" charset="0"/>
                <a:cs typeface="Times New Roman" pitchFamily="18" charset="0"/>
              </a:rPr>
              <a:t>:</a:t>
            </a:r>
            <a:endParaRPr lang="ru-RU" altLang="ru-RU" sz="3200" smtClean="0"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иметь теоретическую подготовку и практические навыки;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использовать современные методы диагностики, профилактики, лечения, реабилитации;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ориентироваться в современной научно-технической информации, владеть навыками анализа количественных и качественных показателей работы, составления отчета о работе.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5" descr="C:\Users\Sveta\Desktop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57325"/>
            <a:ext cx="91440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>
          <a:xfrm>
            <a:off x="0" y="247650"/>
            <a:ext cx="7019925" cy="1143000"/>
          </a:xfrm>
        </p:spPr>
        <p:txBody>
          <a:bodyPr/>
          <a:lstStyle/>
          <a:p>
            <a:pPr algn="ctr"/>
            <a:r>
              <a:rPr lang="ru-RU" altLang="ru-RU" sz="2800" smtClean="0">
                <a:solidFill>
                  <a:schemeClr val="bg1"/>
                </a:solidFill>
                <a:latin typeface="Bookman Old Style" pitchFamily="18" charset="0"/>
                <a:cs typeface="Times New Roman" pitchFamily="18" charset="0"/>
              </a:rPr>
              <a:t>Для получения первой квалификационной категории специалист должен:</a:t>
            </a:r>
            <a:endParaRPr lang="ru-RU" altLang="ru-RU" sz="2800" smtClean="0"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иметь теоретическую подготовку и практические навыки;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использовать современные методы диагностики, профилактики, лечения, реабилитации;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уметь квалифицированно провести анализ показателей профессиональной деятельности и ориентироваться в современной научно-технической информации;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участвовать в решении тактических вопросов организации профессиональной деятельности.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73TGp_research_light">
  <a:themeElements>
    <a:clrScheme name="Default Design 3">
      <a:dk1>
        <a:srgbClr val="85218F"/>
      </a:dk1>
      <a:lt1>
        <a:srgbClr val="FFFFFF"/>
      </a:lt1>
      <a:dk2>
        <a:srgbClr val="F9DBF3"/>
      </a:dk2>
      <a:lt2>
        <a:srgbClr val="808080"/>
      </a:lt2>
      <a:accent1>
        <a:srgbClr val="9461CD"/>
      </a:accent1>
      <a:accent2>
        <a:srgbClr val="4E8DDA"/>
      </a:accent2>
      <a:accent3>
        <a:srgbClr val="FFFFFF"/>
      </a:accent3>
      <a:accent4>
        <a:srgbClr val="711B79"/>
      </a:accent4>
      <a:accent5>
        <a:srgbClr val="C8B7E3"/>
      </a:accent5>
      <a:accent6>
        <a:srgbClr val="467FC5"/>
      </a:accent6>
      <a:hlink>
        <a:srgbClr val="3FBB83"/>
      </a:hlink>
      <a:folHlink>
        <a:srgbClr val="C98C4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2E3038"/>
        </a:dk1>
        <a:lt1>
          <a:srgbClr val="FFFFFF"/>
        </a:lt1>
        <a:dk2>
          <a:srgbClr val="DDDDDD"/>
        </a:dk2>
        <a:lt2>
          <a:srgbClr val="808080"/>
        </a:lt2>
        <a:accent1>
          <a:srgbClr val="5ECC4C"/>
        </a:accent1>
        <a:accent2>
          <a:srgbClr val="DE4A98"/>
        </a:accent2>
        <a:accent3>
          <a:srgbClr val="FFFFFF"/>
        </a:accent3>
        <a:accent4>
          <a:srgbClr val="26272E"/>
        </a:accent4>
        <a:accent5>
          <a:srgbClr val="B6E2B2"/>
        </a:accent5>
        <a:accent6>
          <a:srgbClr val="C94289"/>
        </a:accent6>
        <a:hlink>
          <a:srgbClr val="B89642"/>
        </a:hlink>
        <a:folHlink>
          <a:srgbClr val="4EA4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52A4"/>
        </a:dk1>
        <a:lt1>
          <a:srgbClr val="FFFFFF"/>
        </a:lt1>
        <a:dk2>
          <a:srgbClr val="DBEFF9"/>
        </a:dk2>
        <a:lt2>
          <a:srgbClr val="808080"/>
        </a:lt2>
        <a:accent1>
          <a:srgbClr val="5A87BE"/>
        </a:accent1>
        <a:accent2>
          <a:srgbClr val="DC5270"/>
        </a:accent2>
        <a:accent3>
          <a:srgbClr val="FFFFFF"/>
        </a:accent3>
        <a:accent4>
          <a:srgbClr val="00458B"/>
        </a:accent4>
        <a:accent5>
          <a:srgbClr val="B5C3DB"/>
        </a:accent5>
        <a:accent6>
          <a:srgbClr val="C74965"/>
        </a:accent6>
        <a:hlink>
          <a:srgbClr val="53B630"/>
        </a:hlink>
        <a:folHlink>
          <a:srgbClr val="D45F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85218F"/>
        </a:dk1>
        <a:lt1>
          <a:srgbClr val="FFFFFF"/>
        </a:lt1>
        <a:dk2>
          <a:srgbClr val="F9DBF3"/>
        </a:dk2>
        <a:lt2>
          <a:srgbClr val="808080"/>
        </a:lt2>
        <a:accent1>
          <a:srgbClr val="9461CD"/>
        </a:accent1>
        <a:accent2>
          <a:srgbClr val="4E8DDA"/>
        </a:accent2>
        <a:accent3>
          <a:srgbClr val="FFFFFF"/>
        </a:accent3>
        <a:accent4>
          <a:srgbClr val="711B79"/>
        </a:accent4>
        <a:accent5>
          <a:srgbClr val="C8B7E3"/>
        </a:accent5>
        <a:accent6>
          <a:srgbClr val="467FC5"/>
        </a:accent6>
        <a:hlink>
          <a:srgbClr val="3FBB83"/>
        </a:hlink>
        <a:folHlink>
          <a:srgbClr val="C98C4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1439</TotalTime>
  <Words>410</Words>
  <Application>Microsoft Office PowerPoint</Application>
  <PresentationFormat>Экран (4:3)</PresentationFormat>
  <Paragraphs>50</Paragraphs>
  <Slides>16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573TGp_research_light</vt:lpstr>
      <vt:lpstr>CorelDRAW</vt:lpstr>
      <vt:lpstr>«Аттестационная комиссии как инструмент в повышении квалификации медицинских сестер реабилитационного профиля»</vt:lpstr>
      <vt:lpstr>БУЗОО «Центр медицинской  реабилитации»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Для получения второй квалификационной категории специалист должен:</vt:lpstr>
      <vt:lpstr>Для получения первой квалификационной категории специалист должен:</vt:lpstr>
      <vt:lpstr>Для получения высшей квалификационной категории специалист должен:</vt:lpstr>
      <vt:lpstr>Комплект документов</vt:lpstr>
      <vt:lpstr>Тестирование специалистов по реабилитации</vt:lpstr>
      <vt:lpstr>Итоги работы за 2014 год</vt:lpstr>
      <vt:lpstr>Организационные проблемы: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БУЗОО</dc:creator>
  <cp:lastModifiedBy>Sveta</cp:lastModifiedBy>
  <cp:revision>150</cp:revision>
  <dcterms:created xsi:type="dcterms:W3CDTF">2012-11-12T09:00:04Z</dcterms:created>
  <dcterms:modified xsi:type="dcterms:W3CDTF">2015-10-10T13:42:42Z</dcterms:modified>
</cp:coreProperties>
</file>