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  <p:sldId id="280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2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70EA1-8BC3-4323-8B11-3E6D3346EDFA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CBA50-9900-4030-9F63-43C3AD3DA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3365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72963-53D2-4F90-87A8-5C28E4C8EAB4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87ACF-9643-45D8-8731-76596FCE50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7255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EBB29-AE3E-4651-BA93-1B626F692ADC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BC8D0-3009-4732-A918-AEA4D4FC6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645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1C6ED-74E4-4AB3-8CBF-8AE14F47F293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28EF60-D5E2-479D-8A21-6BEC07A479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8167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A59DC-A63D-4E71-8653-D2133633EF8A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5C3E54-43E9-4E1C-B5C8-D1CBE76E5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14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09B3B-B1A0-41DE-9FF7-ACAF9666B4A6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9C98B-F82F-4265-AEDD-F1F629885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43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0667D-A710-444B-BCE7-D76FBD1306CA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CAFC8-CAA0-4FA8-AA2F-8CCA34B90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109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ECBAF6-517A-408E-A913-4930B5470A92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79474-E869-4939-8439-645BF99D4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012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9B35C-605E-4FCB-A861-3F20111E4C2C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79326-9D22-4DC0-9C64-D18DED817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823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9B9A6-12DD-46FD-A008-9A9B507D1EDB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E09A-626D-4E43-90BA-56E5B424D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288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89535-0361-4C5F-A86A-B72DD6A974B0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3597D-8B44-4B67-994E-425D00C92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7106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99B23E3-16BF-408F-B271-3A9D10EE2D25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2DD9799-541E-4DAF-A07A-8CD7861B1E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5" r:id="rId2"/>
    <p:sldLayoutId id="2147483684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5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501008"/>
            <a:ext cx="7851648" cy="18288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Ранний период реабилитации при остром нарушении мозгового кровообращения на базе отделения восстановительного лечения </a:t>
            </a:r>
            <a:b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БУЗОО «ГК БСМП №1»</a:t>
            </a:r>
            <a:br>
              <a:rPr lang="ru-RU" sz="3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chemeClr val="accent1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4941888"/>
            <a:ext cx="7999413" cy="1511300"/>
          </a:xfrm>
        </p:spPr>
        <p:txBody>
          <a:bodyPr>
            <a:normAutofit/>
          </a:bodyPr>
          <a:lstStyle/>
          <a:p>
            <a:pPr marR="0">
              <a:lnSpc>
                <a:spcPct val="80000"/>
              </a:lnSpc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Галуза Е.А.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R="0">
              <a:lnSpc>
                <a:spcPct val="80000"/>
              </a:lnSpc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старшая медицинская сестра отделения восстановительного лечения</a:t>
            </a:r>
          </a:p>
          <a:p>
            <a:pPr marR="0">
              <a:lnSpc>
                <a:spcPct val="80000"/>
              </a:lnSpc>
            </a:pPr>
            <a:r>
              <a:rPr lang="ru-RU" altLang="ru-RU" sz="2400" b="1" smtClean="0">
                <a:latin typeface="Times New Roman" pitchFamily="18" charset="0"/>
                <a:cs typeface="Times New Roman" pitchFamily="18" charset="0"/>
              </a:rPr>
              <a:t> БУЗОО «ГК БСМП №1»</a:t>
            </a:r>
            <a:endParaRPr lang="ru-RU" altLang="ru-RU" sz="2400" smtClean="0">
              <a:latin typeface="Times New Roman" pitchFamily="18" charset="0"/>
              <a:cs typeface="Times New Roman" pitchFamily="18" charset="0"/>
            </a:endParaRPr>
          </a:p>
          <a:p>
            <a:pPr marR="0">
              <a:lnSpc>
                <a:spcPct val="80000"/>
              </a:lnSpc>
            </a:pPr>
            <a:endParaRPr lang="ru-RU" altLang="ru-RU" sz="2400" smtClean="0"/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333375"/>
            <a:ext cx="1668463" cy="16160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Логотип_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2584450" cy="160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827088" y="839788"/>
            <a:ext cx="77771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20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Сотрудники отделения восстановительного лечения проводят комплекс реабилитационных мероприятий для пациентов с поражением нервной системы</a:t>
            </a:r>
          </a:p>
        </p:txBody>
      </p:sp>
      <p:pic>
        <p:nvPicPr>
          <p:cNvPr id="5122" name="Picture 2" descr="F:\ФОТО\Фото ОВЛ\P1140084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9660" t="17519"/>
          <a:stretch/>
        </p:blipFill>
        <p:spPr bwMode="auto">
          <a:xfrm>
            <a:off x="425716" y="2060848"/>
            <a:ext cx="2752203" cy="33507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3" name="Picture 3" descr="F:\ФОТО\фото для редакции\Работ а ОВЛ в неврологии (ОНМК) 009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l="12826" r="16193"/>
          <a:stretch/>
        </p:blipFill>
        <p:spPr bwMode="auto">
          <a:xfrm>
            <a:off x="2987824" y="3933056"/>
            <a:ext cx="3076486" cy="24359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125" name="Picture 5" descr="F:\ФОТО\фото для редакции\Работ а ОВЛ в ОРИТ (ОНМК) 012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l="7990" t="9879" r="13579"/>
          <a:stretch/>
        </p:blipFill>
        <p:spPr bwMode="auto">
          <a:xfrm>
            <a:off x="5292080" y="2204864"/>
            <a:ext cx="3735810" cy="2412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95288" y="209550"/>
            <a:ext cx="7777162" cy="627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   В течение нескольких суток медицинский персонал реализуется следующую программу: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базисную и дифференцированную терапию;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ЛФК (лечение положением, активные движения здоровыми конечностями, движения паретичных конечностей в сочетании с точечным массажем - пассивные, активные с помощью дыхательной гимнастики);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массаж по дифференцированным методам;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физиотерапию (общие и местные процедуры, направленные на устранение болей, трофических нарушений, мышечной спастики);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электростимуляцию при мышечных атрофиях;</a:t>
            </a:r>
          </a:p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при стабилизации гемодинамики осуществляют начальные этапы вертикализации, обязательным условием при этом является мониторирование АД и ЧСС.</a:t>
            </a:r>
          </a:p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 </a:t>
            </a:r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546100" y="693738"/>
            <a:ext cx="8064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Приказ МЗ РФ № 123 от 17.04.2002 года Отраслевой стандарт "Об утверждении отраслевого стандарта "Протокол ведения больных. Пролежни».</a:t>
            </a:r>
          </a:p>
        </p:txBody>
      </p:sp>
      <p:pic>
        <p:nvPicPr>
          <p:cNvPr id="16387" name="Picture 2" descr="http://images.myshared.ru/382112/slide_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243" t="415" r="2243" b="25014"/>
          <a:stretch>
            <a:fillRect/>
          </a:stretch>
        </p:blipFill>
        <p:spPr bwMode="auto">
          <a:xfrm>
            <a:off x="768350" y="1889125"/>
            <a:ext cx="7620000" cy="426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395288" y="620713"/>
            <a:ext cx="835342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b="1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Лечение положением</a:t>
            </a:r>
            <a:r>
              <a:rPr lang="ru-RU" altLang="ru-RU">
                <a:solidFill>
                  <a:schemeClr val="accent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(корригирующие позы) </a:t>
            </a:r>
            <a:r>
              <a:rPr lang="ru-RU" alt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состоит в придании парализованным конечностям правильного положения в течение того времени, когда пациент находится в постели. </a:t>
            </a:r>
          </a:p>
          <a:p>
            <a:pPr algn="just"/>
            <a:r>
              <a:rPr lang="ru-RU" alt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Лечение положением включает:</a:t>
            </a:r>
            <a:endParaRPr lang="ru-RU" altLang="ru-RU" sz="1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 -положение на спине;</a:t>
            </a:r>
            <a:endParaRPr lang="ru-RU" altLang="ru-RU" sz="16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 -укладка парализованных конечностей при положении пациента на здоровой стороне;</a:t>
            </a:r>
            <a:endParaRPr lang="ru-RU" altLang="ru-RU" sz="16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>
                <a:latin typeface="Times New Roman" pitchFamily="18" charset="0"/>
                <a:cs typeface="Times New Roman" pitchFamily="18" charset="0"/>
              </a:rPr>
              <a:t> -положение на парализованной стороне.</a:t>
            </a:r>
            <a:endParaRPr lang="ru-RU" altLang="ru-RU" sz="16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2" descr="http://helpinsult.ru/wp-content/uploads/2013/07/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3317875"/>
            <a:ext cx="1843087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http://helpinsult.ru/wp-content/uploads/2013/07/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3309938"/>
            <a:ext cx="19113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 descr="http://reabilitacia56.ru/wp-content/uploads/2013/05/2013-05-01_113026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254375"/>
            <a:ext cx="176212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461963" y="765175"/>
            <a:ext cx="76327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/>
              <a:t>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Первые </a:t>
            </a:r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пассивные движения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проводятся</a:t>
            </a:r>
            <a:r>
              <a:rPr lang="ru-RU" altLang="ru-RU" sz="24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с целью улучшения подвижности суставов уже через 2-3 дня после начала заболевания</a:t>
            </a:r>
          </a:p>
        </p:txBody>
      </p:sp>
      <p:pic>
        <p:nvPicPr>
          <p:cNvPr id="8194" name="Picture 2" descr="F:\ФОТО\фото для редакции\Работ а ОВЛ в ОРИТ (ОНМК) 007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l="5903" r="24393"/>
          <a:stretch/>
        </p:blipFill>
        <p:spPr bwMode="auto">
          <a:xfrm>
            <a:off x="4487435" y="1735587"/>
            <a:ext cx="3794333" cy="3059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5" name="Picture 3" descr="F:\ФОТО\фото для редакции\Работ а ОВЛ в ОРИТ (ОНМК) 010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5750" b="9465"/>
          <a:stretch/>
        </p:blipFill>
        <p:spPr bwMode="auto">
          <a:xfrm>
            <a:off x="1115616" y="1965032"/>
            <a:ext cx="2917756" cy="44015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7" name="Picture 5" descr="Картинки по запросу электростимуляция паретичных мышц картинки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5076056" y="5013176"/>
            <a:ext cx="2905125" cy="15716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468313" y="765175"/>
            <a:ext cx="81359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Активные движения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(при отсутствии противопоказаний) начинают при ишемическом инсульте через 7–10 дней, при геморрагическом – через 15–20 дней от начала болезни. </a:t>
            </a:r>
          </a:p>
        </p:txBody>
      </p:sp>
      <p:pic>
        <p:nvPicPr>
          <p:cNvPr id="9218" name="Picture 2" descr="http://ladyslimfit.ru/uploads/posts/2015-07/1437657677_gimnastika-posle-insulta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629593" y="3849273"/>
            <a:ext cx="3431704" cy="24021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 descr="D:\ОСНОВНОЕ НА ЭТОМ ДИСКЕ\ОСНОВНОЕ\Фотографии\Фото Проскурякова\IMG_1414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l="9422" t="21052" r="7766" b="17898"/>
          <a:stretch/>
        </p:blipFill>
        <p:spPr bwMode="auto">
          <a:xfrm>
            <a:off x="683568" y="2204864"/>
            <a:ext cx="2215182" cy="29055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1" name="Picture 5" descr="F:\ФОТО\Фото ОВЛ\IMG_2134.JPG"/>
          <p:cNvPicPr>
            <a:picLocks noChangeAspect="1" noChangeArrowheads="1"/>
          </p:cNvPicPr>
          <p:nvPr/>
        </p:nvPicPr>
        <p:blipFill rotWithShape="1">
          <a:blip r:embed="rId4" cstate="print">
            <a:extLst/>
          </a:blip>
          <a:srcRect t="7861" b="10239"/>
          <a:stretch/>
        </p:blipFill>
        <p:spPr bwMode="auto">
          <a:xfrm>
            <a:off x="6061297" y="2348880"/>
            <a:ext cx="2747991" cy="3000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468313" y="620713"/>
            <a:ext cx="259080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Дыхательные упражнения</a:t>
            </a:r>
            <a:r>
              <a:rPr lang="ru-RU" altLang="ru-RU" sz="24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способствуют увеличению подвижности диафрагмы и урежению частоты дыхания, тем самым улучшая вентиляционную функцию легких и предупреждая осложнения. </a:t>
            </a:r>
          </a:p>
        </p:txBody>
      </p:sp>
      <p:pic>
        <p:nvPicPr>
          <p:cNvPr id="10242" name="Picture 2" descr="F:\ФОТО\фото для редакции\Работ а ОВЛ в неврологии (ОНМК) 008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t="23844"/>
          <a:stretch/>
        </p:blipFill>
        <p:spPr bwMode="auto">
          <a:xfrm>
            <a:off x="4067944" y="724369"/>
            <a:ext cx="3731034" cy="5055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15900" y="549275"/>
            <a:ext cx="45720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/>
              <a:t>    Реабилитация на - </a:t>
            </a:r>
            <a:r>
              <a:rPr lang="ru-RU" altLang="ru-RU" b="1">
                <a:solidFill>
                  <a:schemeClr val="accent1"/>
                </a:solidFill>
              </a:rPr>
              <a:t>вертикализаторе, </a:t>
            </a:r>
            <a:r>
              <a:rPr lang="ru-RU" altLang="ru-RU"/>
              <a:t>позволяет: восстановить мышечную силу ног; провести профилактику атрофии мышц и спастических явлений в них; безопасно адаптировать сердечно-сосудистую систему к нагрузкам; предупредить пролежни, застойную пневмонию, нарушения мочеиспускания, которые связаны с длительной неподвижностью; улучшить состояние сердечно-сосудистой и дыхательной системы; предупредить развитие остеопороза; укрепить опорно-двигательный аппарат; избежать контрактуры конечностей, образования анкилозов суставов, асимметричной двигательной активности ног; существенно снизить риск инвалидности и ускорить возвращение к нормальной активной жизни. </a:t>
            </a:r>
          </a:p>
        </p:txBody>
      </p:sp>
      <p:pic>
        <p:nvPicPr>
          <p:cNvPr id="3" name="Рисунок 2" descr="--43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692696"/>
            <a:ext cx="3810000" cy="25431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266" name="Picture 2" descr="F:\ФОТО\фото для редакции\Работ а ОВЛ в ОРИТ (ОНМК) 014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l="15431" r="17490"/>
          <a:stretch/>
        </p:blipFill>
        <p:spPr bwMode="auto">
          <a:xfrm>
            <a:off x="5494719" y="3789818"/>
            <a:ext cx="2828658" cy="23700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ФОТО\фото для редакции\Работ а ОВЛ в ОРИТ (ОНМК) 0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52425"/>
            <a:ext cx="2147887" cy="382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F:\ФОТО\фото для редакции\Работ а ОВЛ в ОРИТ (ОНМК) 0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26"/>
          <a:stretch>
            <a:fillRect/>
          </a:stretch>
        </p:blipFill>
        <p:spPr bwMode="auto">
          <a:xfrm>
            <a:off x="6516688" y="2781300"/>
            <a:ext cx="2236787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Прямоугольник 2"/>
          <p:cNvSpPr>
            <a:spLocks noChangeArrowheads="1"/>
          </p:cNvSpPr>
          <p:nvPr/>
        </p:nvSpPr>
        <p:spPr bwMode="auto">
          <a:xfrm>
            <a:off x="323850" y="692150"/>
            <a:ext cx="37433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Задачи массажа: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- усилить крово- и лимфообращение в парализованных конечностях и во всем организме; 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 - уменьшить или снять болевые ощущения; 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- повысить тонус и силу мышц, предупредить и уменьшить их атрофию, способствовать восстановлению функции движения в пораженных конечностях; 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- противодействовать образованию контрактур и деформации суставов; 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- снизить мышечный тонус в спастических мышцах и уменьшить выраженность судорожных движений;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  - повысить эмоциональный тонус (настроение) пациента;  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- предупредить застойную пневмонию у лиц пожилого возраста;  </a:t>
            </a:r>
          </a:p>
          <a:p>
            <a:pPr algn="just"/>
            <a:r>
              <a:rPr lang="ru-RU" altLang="ru-RU" sz="1600">
                <a:latin typeface="Times New Roman" pitchFamily="18" charset="0"/>
                <a:cs typeface="Times New Roman" pitchFamily="18" charset="0"/>
              </a:rPr>
              <a:t> - предупредить образование пролежней.</a:t>
            </a:r>
            <a:r>
              <a:rPr lang="ru-RU" altLang="ru-RU" sz="160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900113" y="260350"/>
            <a:ext cx="78486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/>
              <a:t> 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В остром периоде ОНМК физиотерапевтические методы лечения ограничены и назначаются индивидуально. По показаниям с целью лечения и профилактики пневмонии и хронических заболеваний легких назначаются 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ингаляции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с минеральной водой, при наличии пролежней - УФО на пролежни. Наиболее эффективный физический метод в системе реабилитационных мероприятий -</a:t>
            </a:r>
            <a:r>
              <a:rPr lang="ru-RU" altLang="ru-RU" b="1">
                <a:latin typeface="Times New Roman" pitchFamily="18" charset="0"/>
                <a:cs typeface="Times New Roman" pitchFamily="18" charset="0"/>
              </a:rPr>
              <a:t> электростимуляция паретичных мышц.</a:t>
            </a:r>
            <a:r>
              <a:rPr lang="ru-RU" altLang="ru-RU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3314" name="Picture 2" descr="F:\ФОТО\фото для редакции\DSC00785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434551" y="2130452"/>
            <a:ext cx="2985321" cy="19872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315" name="Picture 3" descr="F:\ФОТО\фото для редакции\DSC00791.JPG"/>
          <p:cNvPicPr>
            <a:picLocks noChangeAspect="1" noChangeArrowheads="1"/>
          </p:cNvPicPr>
          <p:nvPr/>
        </p:nvPicPr>
        <p:blipFill rotWithShape="1">
          <a:blip r:embed="rId3" cstate="print">
            <a:extLst/>
          </a:blip>
          <a:srcRect t="17741"/>
          <a:stretch/>
        </p:blipFill>
        <p:spPr bwMode="auto">
          <a:xfrm>
            <a:off x="6012159" y="2344802"/>
            <a:ext cx="2742040" cy="33884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b3fecda98348a701f9bb3cca05068fb0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771800" y="4221088"/>
            <a:ext cx="2996952" cy="2247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755650" y="692150"/>
            <a:ext cx="75612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Бюджетное учреждение здравоохранения Омской области «Городская клиническая больница скорой медицинской помощи №1» </a:t>
            </a:r>
          </a:p>
        </p:txBody>
      </p:sp>
      <p:pic>
        <p:nvPicPr>
          <p:cNvPr id="2050" name="Picture 2" descr="D:\Мои рисунки\БСМП\БСМП отдел\БСМП №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6624736" cy="44164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1"/>
          <p:cNvSpPr>
            <a:spLocks noChangeArrowheads="1"/>
          </p:cNvSpPr>
          <p:nvPr/>
        </p:nvSpPr>
        <p:spPr bwMode="auto">
          <a:xfrm>
            <a:off x="611188" y="549275"/>
            <a:ext cx="7345362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20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"АМО-АТОС-Э" </a:t>
            </a:r>
            <a:br>
              <a:rPr lang="ru-RU" altLang="ru-RU" sz="20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Аппарат физиотерапевтический для сочетанной транскраниальной магнитотерапии и электростимуляции (мезодиэнцефальной модуляции) </a:t>
            </a:r>
            <a:endParaRPr lang="ru-RU" altLang="ru-RU" sz="20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2195513"/>
            <a:ext cx="5076825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F:\ФОТО\Фото ОВЛ\IMG_2174.JPG"/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 t="6130" r="20814" b="15706"/>
          <a:stretch/>
        </p:blipFill>
        <p:spPr bwMode="auto">
          <a:xfrm>
            <a:off x="467544" y="1412776"/>
            <a:ext cx="4085175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363" name="Picture 3" descr="F:\ФОТО\фото для редакции\Работ а ОВЛ в неврологии (ОНМК) 006.jpg"/>
          <p:cNvPicPr>
            <a:picLocks noChangeAspect="1" noChangeArrowheads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 bwMode="auto">
          <a:xfrm>
            <a:off x="5796136" y="1123954"/>
            <a:ext cx="2597853" cy="4622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364" name="Picture 4" descr="F:\ФОТО\фото для редакции\Изображение 018.jpg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3472599" y="3789040"/>
            <a:ext cx="2160240" cy="28800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5605" name="Прямоугольник 1"/>
          <p:cNvSpPr>
            <a:spLocks noChangeArrowheads="1"/>
          </p:cNvSpPr>
          <p:nvPr/>
        </p:nvSpPr>
        <p:spPr bwMode="auto">
          <a:xfrm>
            <a:off x="982663" y="603250"/>
            <a:ext cx="2817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28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Тренажер «Дон»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lh5.googleusercontent.com/V46hyz324vO32RTKbvdX-O2Ie9KsYoqFiGm36AobcPlRsz3HfrNy4dFvYChhIv-psJyTtFvur5TYHh7BiNWBwp_mW1aDdyPtWvbdjLPcuurwGsiaa-c0bK9jP8mZM3q6E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4644008" y="3512816"/>
            <a:ext cx="4381500" cy="2914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7412" name="Picture 4" descr="http://ksm-adastra.com.ua/images/content/uslugi/reabilitaciya1.jpg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1640260" y="294879"/>
            <a:ext cx="5505450" cy="30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7417" name="Рисунок 12" descr="Описание: http://www.xn----8sbb8bpkri.xn--p1ai/wp-content/uploads/2013/09/47.jpg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62507" y="3512816"/>
            <a:ext cx="4141986" cy="27613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1" descr="Описание: http://www.dhzb.ru/lifestyle/Dautov3.jpg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1403648" y="1700808"/>
            <a:ext cx="6251575" cy="4303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 descr="D:\Загрузки\Все со старого компьютера\БЕЙДЖ\stock-vector-collection-of-yoga-people-vector-icons-42541594.jpg"/>
          <p:cNvPicPr>
            <a:picLocks noChangeAspect="1" noChangeArrowheads="1"/>
          </p:cNvPicPr>
          <p:nvPr/>
        </p:nvPicPr>
        <p:blipFill>
          <a:blip r:embed="rId3"/>
          <a:srcRect l="66730" t="59991" b="8391"/>
          <a:stretch>
            <a:fillRect/>
          </a:stretch>
        </p:blipFill>
        <p:spPr bwMode="auto">
          <a:xfrm>
            <a:off x="179388" y="115888"/>
            <a:ext cx="1295400" cy="138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1475656" y="1268760"/>
            <a:ext cx="5929312" cy="4743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1763713" y="2565400"/>
            <a:ext cx="6467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4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altLang="ru-RU" sz="44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Прямоугольник 2"/>
          <p:cNvSpPr>
            <a:spLocks noChangeArrowheads="1"/>
          </p:cNvSpPr>
          <p:nvPr/>
        </p:nvSpPr>
        <p:spPr bwMode="auto">
          <a:xfrm>
            <a:off x="719138" y="549275"/>
            <a:ext cx="8066087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800" b="1"/>
              <a:t> </a:t>
            </a:r>
            <a:r>
              <a:rPr lang="ru-RU" altLang="ru-RU" sz="2800" b="1">
                <a:solidFill>
                  <a:schemeClr val="accent1"/>
                </a:solidFill>
              </a:rPr>
              <a:t>В </a:t>
            </a:r>
            <a:r>
              <a:rPr lang="ru-RU" altLang="ru-RU" sz="28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России регистрируется более</a:t>
            </a:r>
            <a:r>
              <a:rPr lang="ru-RU" altLang="ru-RU" sz="28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>
                <a:latin typeface="Times New Roman" pitchFamily="18" charset="0"/>
                <a:cs typeface="Times New Roman" pitchFamily="18" charset="0"/>
              </a:rPr>
              <a:t>450 тыс. случаев заболевания в год, примерно 35% пациентов умирает в остром периоде. Инсульт является основной причиной инвалидизации взрослого населения наиболее трудоспособного возраста. Среди пациентов, перенесших острое нарушение мозгового кровообращения (ОНМК), лишь 18-20 % возвращаются к труду.</a:t>
            </a:r>
          </a:p>
        </p:txBody>
      </p:sp>
      <p:pic>
        <p:nvPicPr>
          <p:cNvPr id="4" name="Рисунок 7" descr="http://sova-golova.ru/wp-content/uploads/2011/03/%D0%B8%D0%BD%D1%81%D1%83%D0%BB%D1%8C%D1%82-%D0%BA%D0%B0%D1%80%D1%82%D0%B8%D0%BD%D0%BA%D0%B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071541"/>
            <a:ext cx="3816424" cy="25117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755650" y="692150"/>
            <a:ext cx="6985000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Инсульт - острое нарушение мозгового кровообращения,</a:t>
            </a:r>
            <a:r>
              <a:rPr lang="ru-RU" altLang="ru-RU" sz="240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характеризующееся внезапным появлением очаговой неврологической или общемозговой симптоматики, которая сохраняется более 24 часов и приводит к смерти пациентов в более короткий промежуток времени вследствие  цереброваскулярной патологии.</a:t>
            </a:r>
          </a:p>
          <a:p>
            <a:pPr eaLnBrk="0" hangingPunct="0"/>
            <a:endParaRPr lang="ru-RU" altLang="ru-RU">
              <a:latin typeface="Arial" charset="0"/>
              <a:cs typeface="Arial" charset="0"/>
            </a:endParaRPr>
          </a:p>
        </p:txBody>
      </p:sp>
      <p:pic>
        <p:nvPicPr>
          <p:cNvPr id="8195" name="Рисунок 19" descr="insul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3551238"/>
            <a:ext cx="4002088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" descr="http://mymedicalportal.net/uploads/posts/2014-12/1418312804_insul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429000"/>
            <a:ext cx="413385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Прямоугольник 1"/>
          <p:cNvSpPr>
            <a:spLocks noChangeArrowheads="1"/>
          </p:cNvSpPr>
          <p:nvPr/>
        </p:nvSpPr>
        <p:spPr bwMode="auto">
          <a:xfrm>
            <a:off x="468313" y="534988"/>
            <a:ext cx="8064500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Основной задачей отделений реанимации и интенсивной терапии для больных с НМК и палаты интенсивной терапии отделения неврологии для больных с НМК является осуществление комплексных мероприятий по реанимации, интенсивной терапии лицам с острым и повторным нарушением мозгового кровообращения до 74,6% от общего числа поступивших. </a:t>
            </a:r>
            <a:endParaRPr lang="ru-RU" altLang="ru-RU" sz="24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Рисунок 2" descr="Описание: http://www.pravmir.ru/wp-content/uploads/2013/05/19735.jpg"/>
          <p:cNvPicPr>
            <a:picLocks noChangeAspect="1" noChangeArrowheads="1"/>
          </p:cNvPicPr>
          <p:nvPr/>
        </p:nvPicPr>
        <p:blipFill>
          <a:blip r:embed="rId2">
            <a:extLst/>
          </a:blip>
          <a:srcRect/>
          <a:stretch>
            <a:fillRect/>
          </a:stretch>
        </p:blipFill>
        <p:spPr bwMode="auto">
          <a:xfrm>
            <a:off x="2555776" y="3334024"/>
            <a:ext cx="3526013" cy="32829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Прямоугольник 1"/>
          <p:cNvSpPr>
            <a:spLocks noChangeArrowheads="1"/>
          </p:cNvSpPr>
          <p:nvPr/>
        </p:nvSpPr>
        <p:spPr bwMode="auto">
          <a:xfrm>
            <a:off x="611188" y="620713"/>
            <a:ext cx="741680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ctr"/>
            <a:r>
              <a:rPr lang="ru-RU" altLang="ru-RU" sz="3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Негативные последствия чрезмерно </a:t>
            </a:r>
          </a:p>
          <a:p>
            <a:pPr algn="ctr"/>
            <a:r>
              <a:rPr lang="ru-RU" altLang="ru-RU" sz="32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длительной  неподвижности</a:t>
            </a:r>
            <a:endParaRPr lang="ru-RU" altLang="ru-RU" sz="32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1187450" y="2276475"/>
            <a:ext cx="6480175" cy="255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- мышечные атрофии;</a:t>
            </a:r>
          </a:p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- венозные тромбозы;</a:t>
            </a:r>
          </a:p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- застойные явления в легких; </a:t>
            </a:r>
          </a:p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- пролежни;</a:t>
            </a:r>
          </a:p>
          <a:p>
            <a:r>
              <a:rPr lang="ru-RU" altLang="ru-RU" sz="3200">
                <a:latin typeface="Times New Roman" pitchFamily="18" charset="0"/>
                <a:cs typeface="Times New Roman" pitchFamily="18" charset="0"/>
              </a:rPr>
              <a:t>- контрактуры </a:t>
            </a:r>
            <a:endParaRPr lang="ru-RU" altLang="ru-RU" sz="32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Прямоугольник 1"/>
          <p:cNvSpPr>
            <a:spLocks noChangeArrowheads="1"/>
          </p:cNvSpPr>
          <p:nvPr/>
        </p:nvSpPr>
        <p:spPr bwMode="auto">
          <a:xfrm>
            <a:off x="684213" y="1700213"/>
            <a:ext cx="76327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острейший период  - первые 24 часа;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острый  период - 1-21 сутки;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ранний  восстановительный – до 6 месяцев;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поздний восстановительный – до 2 лет;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- резидуалный  период - после 2 лет.</a:t>
            </a:r>
          </a:p>
          <a:p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 Активная реабилитация идет первые 12 месяцев после инсульта, причем в первые 6 месяцев  процесс идет наиболее быстро. </a:t>
            </a:r>
          </a:p>
          <a:p>
            <a:pPr algn="ctr"/>
            <a:endParaRPr lang="ru-RU" altLang="ru-RU" sz="240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ВАЖНО НЕ УПУСТИТЬ ЭТО ВРЕМЯ!</a:t>
            </a:r>
          </a:p>
          <a:p>
            <a:pPr algn="ctr"/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468313" y="476250"/>
            <a:ext cx="8064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По данным НИИ неврологии, выделяют следующие периоды инсульта:</a:t>
            </a:r>
            <a:endParaRPr lang="ru-RU" altLang="ru-RU" sz="24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1"/>
          <p:cNvSpPr>
            <a:spLocks noChangeArrowheads="1"/>
          </p:cNvSpPr>
          <p:nvPr/>
        </p:nvSpPr>
        <p:spPr bwMode="auto">
          <a:xfrm>
            <a:off x="539750" y="692150"/>
            <a:ext cx="79930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Мультидисциплинарная реабилитационная команда</a:t>
            </a:r>
            <a:r>
              <a:rPr lang="ru-RU" altLang="ru-RU" sz="2400">
                <a:latin typeface="Times New Roman" pitchFamily="18" charset="0"/>
                <a:cs typeface="Times New Roman" pitchFamily="18" charset="0"/>
              </a:rPr>
              <a:t>, организованная в больнице скорой медицинской помощи– лечащий врач – невролог, врач по лечебной физкультуре, логопед, врач-физиотерапевт, психотерапевт - по совокупности полученных данных определяет прогноз и в зависимости от сроков инсульта составляет программу реабилитации пациента и начинает работать над ее реализацией.  </a:t>
            </a:r>
            <a:endParaRPr lang="ru-RU" altLang="ru-RU" sz="240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Рисунок 22" descr="Описание: http://www.katrenstyle.ru/sites/default/files/imagecache/article_main_image/03_2012_28-1_0.jpg"/>
          <p:cNvPicPr>
            <a:picLocks noChangeAspect="1" noChangeArrowheads="1"/>
          </p:cNvPicPr>
          <p:nvPr/>
        </p:nvPicPr>
        <p:blipFill rotWithShape="1">
          <a:blip r:embed="rId2">
            <a:extLst/>
          </a:blip>
          <a:srcRect l="18517" r="16068"/>
          <a:stretch/>
        </p:blipFill>
        <p:spPr bwMode="auto">
          <a:xfrm>
            <a:off x="2521008" y="3543472"/>
            <a:ext cx="4592861" cy="28378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1"/>
          <p:cNvSpPr>
            <a:spLocks noChangeArrowheads="1"/>
          </p:cNvSpPr>
          <p:nvPr/>
        </p:nvSpPr>
        <p:spPr bwMode="auto">
          <a:xfrm>
            <a:off x="1908175" y="1125538"/>
            <a:ext cx="6840538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pPr algn="just"/>
            <a:r>
              <a:rPr lang="ru-RU" altLang="ru-RU" sz="2000">
                <a:latin typeface="Times New Roman" pitchFamily="18" charset="0"/>
              </a:rPr>
              <a:t>   Отделение является самостоятельным функциональным лечебным подразделением стационара, предназначенным для комплексного лечения пациентов различного клинического профиля с использованием искусственных лечебных физических факторов.  </a:t>
            </a:r>
          </a:p>
          <a:p>
            <a:pPr algn="just"/>
            <a:r>
              <a:rPr lang="ru-RU" altLang="ru-RU" sz="2000">
                <a:latin typeface="Times New Roman" pitchFamily="18" charset="0"/>
              </a:rPr>
              <a:t>Комплекс ранней реабилитации: лечебная физкультура, массаж, физиотерапевтическое лечение.</a:t>
            </a:r>
          </a:p>
        </p:txBody>
      </p:sp>
      <p:pic>
        <p:nvPicPr>
          <p:cNvPr id="3" name="Picture 2" descr="D:\Загрузки\Все со старого компьютера\БЕЙДЖ\stock-vector-collection-of-yoga-people-vector-icons-42541594.jpg"/>
          <p:cNvPicPr>
            <a:picLocks noChangeAspect="1" noChangeArrowheads="1"/>
          </p:cNvPicPr>
          <p:nvPr/>
        </p:nvPicPr>
        <p:blipFill>
          <a:blip r:embed="rId2"/>
          <a:srcRect l="66730" t="59991" b="8391"/>
          <a:stretch>
            <a:fillRect/>
          </a:stretch>
        </p:blipFill>
        <p:spPr bwMode="auto">
          <a:xfrm>
            <a:off x="323850" y="620713"/>
            <a:ext cx="1295400" cy="1381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2339975" y="476250"/>
            <a:ext cx="5759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onstantia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itchFamily="18" charset="0"/>
              </a:defRPr>
            </a:lvl9pPr>
          </a:lstStyle>
          <a:p>
            <a:r>
              <a:rPr lang="ru-RU" altLang="ru-RU" sz="24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Отделение восстановительного лечения</a:t>
            </a:r>
            <a:endParaRPr lang="ru-RU" altLang="ru-RU" sz="2400">
              <a:solidFill>
                <a:schemeClr val="accent1"/>
              </a:solidFill>
            </a:endParaRPr>
          </a:p>
        </p:txBody>
      </p:sp>
      <p:pic>
        <p:nvPicPr>
          <p:cNvPr id="5" name="Picture 2" descr="IMG_1013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>
          <a:xfrm>
            <a:off x="467544" y="3356992"/>
            <a:ext cx="2207030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 descr="IMG_1016"/>
          <p:cNvPicPr>
            <a:picLocks noChangeAspect="1" noChangeArrowheads="1"/>
          </p:cNvPicPr>
          <p:nvPr/>
        </p:nvPicPr>
        <p:blipFill rotWithShape="1">
          <a:blip r:embed="rId4" cstate="print">
            <a:lum bright="-10000"/>
          </a:blip>
          <a:srcRect l="-2457" t="6362" r="2457" b="-1181"/>
          <a:stretch/>
        </p:blipFill>
        <p:spPr bwMode="auto">
          <a:xfrm>
            <a:off x="7092280" y="3861048"/>
            <a:ext cx="1752475" cy="25087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3" descr="G:\Презентация Шаймарданова\Новая папка\IMG_2180.JPG"/>
          <p:cNvPicPr>
            <a:picLocks noChangeAspect="1" noChangeArrowheads="1"/>
          </p:cNvPicPr>
          <p:nvPr/>
        </p:nvPicPr>
        <p:blipFill>
          <a:blip r:embed="rId5" cstate="print"/>
          <a:srcRect l="3100" t="5000" b="21667"/>
          <a:stretch>
            <a:fillRect/>
          </a:stretch>
        </p:blipFill>
        <p:spPr bwMode="auto">
          <a:xfrm>
            <a:off x="3419872" y="4869160"/>
            <a:ext cx="2345930" cy="18266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5" descr="G:\Презентация Шаймарданова\Новая папка\IMG_2155.JPG"/>
          <p:cNvPicPr>
            <a:picLocks noChangeAspect="1" noChangeArrowheads="1"/>
          </p:cNvPicPr>
          <p:nvPr/>
        </p:nvPicPr>
        <p:blipFill>
          <a:blip r:embed="rId6" cstate="print"/>
          <a:srcRect l="6967" r="10854" b="4545"/>
          <a:stretch>
            <a:fillRect/>
          </a:stretch>
        </p:blipFill>
        <p:spPr bwMode="auto">
          <a:xfrm>
            <a:off x="755576" y="4941168"/>
            <a:ext cx="2455067" cy="16534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Picture 4" descr="G:\Презентация Шаймарданова\Новая папка\IMG_2145.JPG"/>
          <p:cNvPicPr>
            <a:picLocks noChangeAspect="1" noChangeArrowheads="1"/>
          </p:cNvPicPr>
          <p:nvPr/>
        </p:nvPicPr>
        <p:blipFill>
          <a:blip r:embed="rId7" cstate="print"/>
          <a:srcRect t="24390" b="30488"/>
          <a:stretch>
            <a:fillRect/>
          </a:stretch>
        </p:blipFill>
        <p:spPr bwMode="auto">
          <a:xfrm>
            <a:off x="4211960" y="3429000"/>
            <a:ext cx="2671092" cy="17988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423</TotalTime>
  <Words>768</Words>
  <Application>Microsoft Office PowerPoint</Application>
  <PresentationFormat>Экран (4:3)</PresentationFormat>
  <Paragraphs>63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Constantia</vt:lpstr>
      <vt:lpstr>Arial</vt:lpstr>
      <vt:lpstr>Calibri</vt:lpstr>
      <vt:lpstr>Wingdings 2</vt:lpstr>
      <vt:lpstr>Times New Roman</vt:lpstr>
      <vt:lpstr>Поток</vt:lpstr>
      <vt:lpstr>Ранний период реабилитации при остром нарушении мозгового кровообращения на базе отделения восстановительного лечения  БУЗОО «ГК БСМП №1»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office 2007 rus ent: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Ранний период реабилитации при остром нарушении мозгового кровообращения на базе отделения восстановительного лечения  БУЗОО «ГК БСМП №1»</dc:title>
  <dc:creator>лена</dc:creator>
  <cp:lastModifiedBy>Sveta</cp:lastModifiedBy>
  <cp:revision>38</cp:revision>
  <dcterms:created xsi:type="dcterms:W3CDTF">2015-09-14T06:16:05Z</dcterms:created>
  <dcterms:modified xsi:type="dcterms:W3CDTF">2015-10-10T13:42:56Z</dcterms:modified>
</cp:coreProperties>
</file>