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18"/>
  </p:notesMasterIdLst>
  <p:sldIdLst>
    <p:sldId id="283" r:id="rId2"/>
    <p:sldId id="328" r:id="rId3"/>
    <p:sldId id="285" r:id="rId4"/>
    <p:sldId id="287" r:id="rId5"/>
    <p:sldId id="286" r:id="rId6"/>
    <p:sldId id="288" r:id="rId7"/>
    <p:sldId id="289" r:id="rId8"/>
    <p:sldId id="325" r:id="rId9"/>
    <p:sldId id="297" r:id="rId10"/>
    <p:sldId id="261" r:id="rId11"/>
    <p:sldId id="326" r:id="rId12"/>
    <p:sldId id="327" r:id="rId13"/>
    <p:sldId id="298" r:id="rId14"/>
    <p:sldId id="300" r:id="rId15"/>
    <p:sldId id="301" r:id="rId16"/>
    <p:sldId id="26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9" autoAdjust="0"/>
    <p:restoredTop sz="9466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FD5AF5A-90F8-4210-8140-09E97BDF03D1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75CCA7-2943-488C-A0F9-128B4A7AE4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3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30AB079-B230-47FA-BC33-0936A84AE3D5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2116EE-2CFD-4F2B-81AE-687228922F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633926"/>
      </p:ext>
    </p:extLst>
  </p:cSld>
  <p:clrMapOvr>
    <a:masterClrMapping/>
  </p:clrMapOvr>
  <p:transition advClick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AFAA-FA12-4BE3-9EA1-98E914DB67F2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F36D3-0EB3-40EE-9251-FAAEA336DD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482548"/>
      </p:ext>
    </p:extLst>
  </p:cSld>
  <p:clrMapOvr>
    <a:masterClrMapping/>
  </p:clrMapOvr>
  <p:transition advClick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2E6DC-2D69-4917-9C84-210F943D1849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D697F-0811-4023-B4E0-D1DDAEC531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881461"/>
      </p:ext>
    </p:extLst>
  </p:cSld>
  <p:clrMapOvr>
    <a:masterClrMapping/>
  </p:clrMapOvr>
  <p:transition advClick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6627D-3B7F-4CAD-A346-36E9ACF11DBF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981A0-FC25-48CC-A76C-E1EEA0D9B1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13741"/>
      </p:ext>
    </p:extLst>
  </p:cSld>
  <p:clrMapOvr>
    <a:masterClrMapping/>
  </p:clrMapOvr>
  <p:transition advClick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A854C5-302C-4B3C-957A-08EEB543C276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E4E3E7-D983-44CE-8323-E66BFFB1DA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526128"/>
      </p:ext>
    </p:extLst>
  </p:cSld>
  <p:clrMapOvr>
    <a:masterClrMapping/>
  </p:clrMapOvr>
  <p:transition advClick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E9F51-3C0A-46A9-82CA-76EEF78FC75E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8E1C-CC6B-4034-AC8A-F0AC1A9EF8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508046"/>
      </p:ext>
    </p:extLst>
  </p:cSld>
  <p:clrMapOvr>
    <a:masterClrMapping/>
  </p:clrMapOvr>
  <p:transition advClick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4D0A-05AC-4CBF-A5B0-D74AD965C5E3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65191-AA73-42B5-836C-1D99737423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157068"/>
      </p:ext>
    </p:extLst>
  </p:cSld>
  <p:clrMapOvr>
    <a:masterClrMapping/>
  </p:clrMapOvr>
  <p:transition advClick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34A0-E1B0-42F0-95E2-35509C3FD54B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DEE2F-A58F-4ECA-9248-C643353C44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70534"/>
      </p:ext>
    </p:extLst>
  </p:cSld>
  <p:clrMapOvr>
    <a:masterClrMapping/>
  </p:clrMapOvr>
  <p:transition advClick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EC74C-FB1E-4028-B7F7-62AB294F5E1C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5FE79-7D1A-4E42-AFA2-16E1991D87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203823"/>
      </p:ext>
    </p:extLst>
  </p:cSld>
  <p:clrMapOvr>
    <a:masterClrMapping/>
  </p:clrMapOvr>
  <p:transition advClick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33E7C-0DFD-48ED-B828-FAB0AAE4D7A2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80A58-5C72-4DA8-9526-324CBE641A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527641"/>
      </p:ext>
    </p:extLst>
  </p:cSld>
  <p:clrMapOvr>
    <a:masterClrMapping/>
  </p:clrMapOvr>
  <p:transition advClick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89FEFC6-C484-48D6-B3B8-3F2D860D66C8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CA9291E-8646-4D7A-B50A-D128A39548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635600"/>
      </p:ext>
    </p:extLst>
  </p:cSld>
  <p:clrMapOvr>
    <a:masterClrMapping/>
  </p:clrMapOvr>
  <p:transition advClick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8409FAC-0CDA-4B34-8119-BF10635BC390}" type="datetimeFigureOut">
              <a:rPr lang="ru-RU"/>
              <a:pPr>
                <a:defRPr/>
              </a:pPr>
              <a:t>10.10.2015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3E76659-56A6-41DE-B83C-66989437C4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7" r:id="rId1"/>
    <p:sldLayoutId id="2147483959" r:id="rId2"/>
    <p:sldLayoutId id="2147483968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9" r:id="rId9"/>
    <p:sldLayoutId id="2147483965" r:id="rId10"/>
    <p:sldLayoutId id="2147483966" r:id="rId11"/>
  </p:sldLayoutIdLst>
  <p:transition advClick="0"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Trebuchet MS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81525"/>
            <a:ext cx="8229600" cy="1727200"/>
          </a:xfrm>
        </p:spPr>
        <p:txBody>
          <a:bodyPr anchor="ctr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Магнитотерапия</a:t>
            </a:r>
            <a:r>
              <a:rPr lang="ru-RU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реабилитации</a:t>
            </a:r>
          </a:p>
        </p:txBody>
      </p:sp>
      <p:pic>
        <p:nvPicPr>
          <p:cNvPr id="5123" name="Picture 4" descr="\\srvone\ЕПЗ\Отдел_54\ФОТОБАНК\фото завода\Обрез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60276"/>
            <a:ext cx="5976937" cy="4011613"/>
          </a:xfrm>
          <a:prstGeom prst="rect">
            <a:avLst/>
          </a:prstGeom>
          <a:noFill/>
          <a:ln>
            <a:noFill/>
          </a:ln>
          <a:effectLst>
            <a:glow rad="228600">
              <a:srgbClr val="FFC000">
                <a:alpha val="40000"/>
              </a:srgbClr>
            </a:glo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3284538"/>
            <a:ext cx="31813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91880" y="1988840"/>
            <a:ext cx="5401295" cy="432048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Аппарат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+mn-lt"/>
              </a:rPr>
              <a:t>ДИАМАГ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 предназначен для лечения низкочастотным низкоинтенсивным импульсным магнитным полем заболеваний головного мозга в условиях физиотерапевтических отделений и кабинетов ЛПУ, а также самим пациентом в домашних условиях.</a:t>
            </a:r>
            <a:endParaRPr lang="ru-RU" sz="2400" b="0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68313" y="476250"/>
            <a:ext cx="8207375" cy="1368425"/>
          </a:xfrm>
        </p:spPr>
        <p:txBody>
          <a:bodyPr anchor="ctr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ДИАМАГ </a:t>
            </a: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(Алмаг-03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9" y="115888"/>
            <a:ext cx="8362950" cy="1143000"/>
          </a:xfrm>
        </p:spPr>
        <p:txBody>
          <a:bodyPr/>
          <a:lstStyle/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+mn-lt"/>
                <a:ea typeface="+mn-ea"/>
                <a:cs typeface="+mn-cs"/>
              </a:rPr>
              <a:t>Особенность</a:t>
            </a: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+mn-lt"/>
                <a:ea typeface="+mn-ea"/>
                <a:cs typeface="+mn-cs"/>
              </a:rPr>
              <a:t>проведения </a:t>
            </a:r>
            <a:r>
              <a:rPr lang="ru-RU" sz="3600" dirty="0">
                <a:solidFill>
                  <a:srgbClr val="FFC000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+mn-lt"/>
                <a:ea typeface="+mn-ea"/>
                <a:cs typeface="+mn-cs"/>
              </a:rPr>
              <a:t>процедуры</a:t>
            </a:r>
          </a:p>
        </p:txBody>
      </p:sp>
      <p:sp>
        <p:nvSpPr>
          <p:cNvPr id="19459" name="Заголовок 1"/>
          <p:cNvSpPr txBox="1">
            <a:spLocks/>
          </p:cNvSpPr>
          <p:nvPr/>
        </p:nvSpPr>
        <p:spPr bwMode="auto">
          <a:xfrm>
            <a:off x="395288" y="2636838"/>
            <a:ext cx="3960812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	Для проведения процедуры пациенту на голову одевается одноразовая шапочка и уже на шапочку располагается излучатель Оголовье. Пациент находится в лежачем положении.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2636838"/>
            <a:ext cx="4284662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288" y="1373188"/>
            <a:ext cx="820896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В условиях неврологического отделения процедуры наиболее удобно проводить непосредственно в палате у постели больного.</a:t>
            </a:r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23850" y="1162051"/>
            <a:ext cx="8496622" cy="3419077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b="0" i="1" dirty="0" smtClean="0">
                <a:solidFill>
                  <a:srgbClr val="002060"/>
                </a:solidFill>
                <a:effectLst/>
                <a:latin typeface="+mn-lt"/>
              </a:rPr>
              <a:t>	Согласно Стандарта оказания медицинской помощи больным с инсультом в комплекс мероприятий по реабилитации после перевода пациента из реанимационного отделения в отделение для больных с ОНМК начиная с 5-7 суток от момента развития заболевания, необходимо применение </a:t>
            </a:r>
            <a:r>
              <a:rPr lang="ru-RU" sz="2000" b="0" i="1" dirty="0" err="1" smtClean="0">
                <a:solidFill>
                  <a:srgbClr val="002060"/>
                </a:solidFill>
                <a:effectLst/>
                <a:latin typeface="+mn-lt"/>
              </a:rPr>
              <a:t>трансриниальной</a:t>
            </a:r>
            <a:r>
              <a:rPr lang="ru-RU" sz="2000" b="0" i="1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000" b="0" i="1" dirty="0" err="1" smtClean="0">
                <a:solidFill>
                  <a:srgbClr val="002060"/>
                </a:solidFill>
                <a:effectLst/>
                <a:latin typeface="+mn-lt"/>
              </a:rPr>
              <a:t>магнитотерапии</a:t>
            </a:r>
            <a:r>
              <a:rPr lang="ru-RU" sz="2000" b="0" i="1" dirty="0" smtClean="0">
                <a:solidFill>
                  <a:srgbClr val="002060"/>
                </a:solidFill>
                <a:effectLst/>
                <a:latin typeface="+mn-lt"/>
              </a:rPr>
              <a:t>. Проведение курса </a:t>
            </a:r>
            <a:r>
              <a:rPr lang="ru-RU" sz="2000" b="0" i="1" dirty="0" err="1" smtClean="0">
                <a:solidFill>
                  <a:srgbClr val="002060"/>
                </a:solidFill>
                <a:effectLst/>
                <a:latin typeface="+mn-lt"/>
              </a:rPr>
              <a:t>магнитотерапии</a:t>
            </a:r>
            <a:r>
              <a:rPr lang="ru-RU" sz="2000" b="0" i="1" dirty="0" smtClean="0">
                <a:solidFill>
                  <a:srgbClr val="002060"/>
                </a:solidFill>
                <a:effectLst/>
                <a:latin typeface="+mn-lt"/>
              </a:rPr>
              <a:t> с помощью аппарата </a:t>
            </a:r>
            <a:r>
              <a:rPr lang="ru-RU" sz="2000" b="0" i="1" dirty="0" err="1" smtClean="0">
                <a:solidFill>
                  <a:srgbClr val="002060"/>
                </a:solidFill>
                <a:effectLst/>
                <a:latin typeface="+mn-lt"/>
              </a:rPr>
              <a:t>Диамаг</a:t>
            </a:r>
            <a:r>
              <a:rPr lang="ru-RU" sz="2000" b="0" i="1" dirty="0" smtClean="0">
                <a:solidFill>
                  <a:srgbClr val="002060"/>
                </a:solidFill>
                <a:effectLst/>
                <a:latin typeface="+mn-lt"/>
              </a:rPr>
              <a:t> приводит к достоверному снижению систолического и диастолического давления, учреждению частоты сердечных сокращений, выравниванию </a:t>
            </a:r>
            <a:r>
              <a:rPr lang="ru-RU" sz="2000" b="0" i="1" dirty="0" err="1" smtClean="0">
                <a:solidFill>
                  <a:srgbClr val="002060"/>
                </a:solidFill>
                <a:effectLst/>
                <a:latin typeface="+mn-lt"/>
              </a:rPr>
              <a:t>психо</a:t>
            </a:r>
            <a:r>
              <a:rPr lang="ru-RU" sz="2000" b="0" i="1" dirty="0" smtClean="0">
                <a:solidFill>
                  <a:srgbClr val="002060"/>
                </a:solidFill>
                <a:effectLst/>
                <a:latin typeface="+mn-lt"/>
              </a:rPr>
              <a:t>-эмоционального состояния, выравниванию циркадных ритмов.</a:t>
            </a:r>
            <a:endParaRPr lang="ru-RU" sz="2000" b="0" dirty="0" smtClean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44463"/>
            <a:ext cx="83439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Экспертное заключение</a:t>
            </a:r>
            <a:endParaRPr lang="ru-RU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6388" name="Picture 6" descr="http://source.med.cap.ru/imaging/page/1805/601296/200/sr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488" y="4581525"/>
            <a:ext cx="30607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750" y="4792663"/>
            <a:ext cx="4824413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</a:rPr>
              <a:t>Главный специалист по медицинской реабилитации МЗ РФ</a:t>
            </a:r>
            <a:br>
              <a:rPr lang="ru-RU" sz="2000" dirty="0">
                <a:solidFill>
                  <a:srgbClr val="002060"/>
                </a:solidFill>
                <a:latin typeface="+mn-lt"/>
              </a:rPr>
            </a:br>
            <a:r>
              <a:rPr lang="ru-RU" sz="2000" dirty="0">
                <a:solidFill>
                  <a:srgbClr val="002060"/>
                </a:solidFill>
                <a:latin typeface="+mn-lt"/>
              </a:rPr>
              <a:t>Иванова Галина Евгеньевна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263525" y="981075"/>
            <a:ext cx="8642350" cy="3311525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2400" smtClean="0"/>
              <a:t>	</a:t>
            </a:r>
            <a:r>
              <a:rPr lang="ru-RU" altLang="ru-RU" sz="2400" smtClean="0">
                <a:solidFill>
                  <a:srgbClr val="002060"/>
                </a:solidFill>
              </a:rPr>
              <a:t>Также хочу обратить внимание на то, что многие заболевания требуют длительного применения физических методов лечения, поэтому долечивание пациентов рекомендуется продолжать в условиях поликлиники, а далее в домашних условиях. Для этого необходимы аппараты, которые должны быть портативными, удобными в работе и иметь 2-й класс электробезопасности.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altLang="ru-RU" sz="2400" smtClean="0">
              <a:solidFill>
                <a:srgbClr val="002060"/>
              </a:solidFill>
            </a:endParaRPr>
          </a:p>
        </p:txBody>
      </p:sp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395536" y="188913"/>
            <a:ext cx="8352928" cy="863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Важно!</a:t>
            </a:r>
          </a:p>
        </p:txBody>
      </p:sp>
      <p:pic>
        <p:nvPicPr>
          <p:cNvPr id="17412" name="Picture 5" descr="http://mydoctor32.ru/userdata/fotos/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41936"/>
            <a:ext cx="3375025" cy="2565400"/>
          </a:xfrm>
          <a:prstGeom prst="rect">
            <a:avLst/>
          </a:prstGeom>
          <a:noFill/>
          <a:ln>
            <a:noFill/>
          </a:ln>
          <a:effectLst>
            <a:glow rad="228600">
              <a:srgbClr val="FFC00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\\srvone\ЕПЗ\Отдел_54\ФОТОБАНК\ФОТОБАНК для менедж\АЛМАГ01\Артроз\дом физкабинет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141936"/>
            <a:ext cx="3420533" cy="25654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323850" y="260350"/>
            <a:ext cx="8496300" cy="2592388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dirty="0" smtClean="0">
                <a:solidFill>
                  <a:srgbClr val="002060"/>
                </a:solidFill>
              </a:rPr>
              <a:t>К таким аппаратам, производства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Компании «ЕЛАМЕД»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dirty="0" smtClean="0">
                <a:solidFill>
                  <a:srgbClr val="002060"/>
                </a:solidFill>
              </a:rPr>
              <a:t> относятся: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dirty="0" smtClean="0">
                <a:solidFill>
                  <a:srgbClr val="002060"/>
                </a:solidFill>
              </a:rPr>
              <a:t> Алмаг-01, Маг-30, Магофон-01, Стимэл-01,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dirty="0" smtClean="0">
                <a:solidFill>
                  <a:srgbClr val="002060"/>
                </a:solidFill>
              </a:rPr>
              <a:t> УЛЧТ-02 «</a:t>
            </a:r>
            <a:r>
              <a:rPr lang="ru-RU" sz="3000" dirty="0" err="1" smtClean="0">
                <a:solidFill>
                  <a:srgbClr val="002060"/>
                </a:solidFill>
              </a:rPr>
              <a:t>Теплон</a:t>
            </a:r>
            <a:r>
              <a:rPr lang="ru-RU" sz="3000" dirty="0" smtClean="0">
                <a:solidFill>
                  <a:srgbClr val="002060"/>
                </a:solidFill>
              </a:rPr>
              <a:t>».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8" y="2781300"/>
            <a:ext cx="264795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800" y="2820988"/>
            <a:ext cx="187325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771775"/>
            <a:ext cx="283527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2339975" cy="224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857750"/>
            <a:ext cx="11334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0075" y="4913313"/>
            <a:ext cx="17462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724400"/>
            <a:ext cx="2149475" cy="145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642350" cy="3455987"/>
          </a:xfrm>
        </p:spPr>
        <p:txBody>
          <a:bodyPr/>
          <a:lstStyle/>
          <a:p>
            <a:pPr marL="109537" indent="0" algn="ctr">
              <a:buFont typeface="Wingdings 3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Все аппараты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Компании «ЕЛАМЕД»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имеют разрешительные документы;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прошли клинические испытания на базе ведущих ЛПУ;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используются в большинстве лечебных учреждений России и Омска;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рекомендованы к применению главным физиотерапевтом Омска и Омской области.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484" name="Picture 4" descr="C:\Users\Смирнова\AppData\Local\Temp\Cache\серт. АЛМАГ-01 по 09.02.2013 f2c7ce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213100"/>
            <a:ext cx="24923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C:\Users\Смирнова\AppData\Local\Temp\Cache\Сертификат CE mark 2011 493e9e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213100"/>
            <a:ext cx="24241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C:\Users\Смирнова\AppData\Local\Temp\Cache\рег. уд. АЛМАГ-01 26d204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213100"/>
            <a:ext cx="237648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3671888"/>
          </a:xfrm>
        </p:spPr>
        <p:txBody>
          <a:bodyPr rtlCol="0" anchor="ctr"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8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463800" y="215900"/>
            <a:ext cx="6516688" cy="11969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endPara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4E5B6F"/>
                </a:outerShdw>
              </a:effectLst>
              <a:latin typeface="Baltica" pitchFamily="2" charset="0"/>
            </a:endParaRPr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6300" cy="446449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+mn-lt"/>
              </a:rPr>
              <a:t>	</a:t>
            </a: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Современная физиотерапия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3100" b="0" dirty="0" smtClean="0">
                <a:solidFill>
                  <a:srgbClr val="002060"/>
                </a:solidFill>
                <a:effectLst/>
                <a:latin typeface="+mn-lt"/>
              </a:rPr>
              <a:t>– это один из методов комплексной терапии, применяемый в лечении и профилактике ряда заболеваний. </a:t>
            </a:r>
            <a:br>
              <a:rPr lang="ru-RU" sz="3100" b="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rgbClr val="002060"/>
                </a:solidFill>
                <a:effectLst/>
                <a:latin typeface="+mn-lt"/>
              </a:rPr>
              <a:t>Трудно </a:t>
            </a:r>
            <a:r>
              <a:rPr lang="ru-RU" sz="3100" b="0" dirty="0">
                <a:solidFill>
                  <a:srgbClr val="002060"/>
                </a:solidFill>
                <a:effectLst/>
                <a:latin typeface="+mn-lt"/>
              </a:rPr>
              <a:t>преуменьшить роль физиотерапии в процессе реабилитации.</a:t>
            </a:r>
            <a:br>
              <a:rPr lang="ru-RU" sz="3100" b="0" dirty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3100" b="0" dirty="0">
                <a:solidFill>
                  <a:srgbClr val="002060"/>
                </a:solidFill>
                <a:effectLst/>
                <a:latin typeface="+mn-lt"/>
              </a:rPr>
              <a:t>Часто </a:t>
            </a:r>
            <a:r>
              <a:rPr lang="ru-RU" sz="3100" b="0" dirty="0" smtClean="0">
                <a:solidFill>
                  <a:srgbClr val="002060"/>
                </a:solidFill>
                <a:effectLst/>
                <a:latin typeface="+mn-lt"/>
              </a:rPr>
              <a:t>физическим </a:t>
            </a:r>
            <a:r>
              <a:rPr lang="ru-RU" sz="3100" b="0" dirty="0">
                <a:solidFill>
                  <a:srgbClr val="002060"/>
                </a:solidFill>
                <a:effectLst/>
                <a:latin typeface="+mn-lt"/>
              </a:rPr>
              <a:t>методом выбора становится </a:t>
            </a:r>
            <a:r>
              <a:rPr lang="ru-RU" sz="3100" dirty="0" err="1">
                <a:solidFill>
                  <a:srgbClr val="002060"/>
                </a:solidFill>
                <a:effectLst/>
                <a:latin typeface="+mn-lt"/>
              </a:rPr>
              <a:t>магнитотерапия</a:t>
            </a:r>
            <a:r>
              <a:rPr lang="ru-RU" sz="3100" b="0" dirty="0">
                <a:solidFill>
                  <a:srgbClr val="002060"/>
                </a:solidFill>
                <a:effectLst/>
                <a:latin typeface="+mn-lt"/>
              </a:rPr>
              <a:t>.</a:t>
            </a:r>
            <a:endParaRPr lang="ru-RU" sz="3100" b="0" dirty="0" smtClean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6147" name="Рисунок 3" descr="http://www.dnkclinica.ru/baner/otzyv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625" y="4905375"/>
            <a:ext cx="3048000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 descr="http://xn--d1abblbmim7b5a.xn--p1ai/wp-content/uploads/image005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038" y="4883150"/>
            <a:ext cx="2160587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8" descr="http://doctor-surnov.ru/wp-content/uploads/2015/08/fizi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" y="4883150"/>
            <a:ext cx="2919412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913"/>
            <a:ext cx="8291264" cy="863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Преимущества </a:t>
            </a:r>
            <a:r>
              <a:rPr lang="ru-RU" sz="4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магнитотерапии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4294967295"/>
          </p:nvPr>
        </p:nvSpPr>
        <p:spPr>
          <a:xfrm>
            <a:off x="539750" y="1174750"/>
            <a:ext cx="8208963" cy="1893888"/>
          </a:xfrm>
        </p:spPr>
        <p:txBody>
          <a:bodyPr>
            <a:normAutofit lnSpcReduction="1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безопасный</a:t>
            </a:r>
            <a:r>
              <a:rPr lang="ru-RU" sz="2400" dirty="0">
                <a:solidFill>
                  <a:srgbClr val="002060"/>
                </a:solidFill>
              </a:rPr>
              <a:t>, безболезненный</a:t>
            </a:r>
            <a:r>
              <a:rPr lang="ru-RU" sz="2400" dirty="0" smtClean="0">
                <a:solidFill>
                  <a:srgbClr val="002060"/>
                </a:solidFill>
              </a:rPr>
              <a:t>,  </a:t>
            </a:r>
            <a:r>
              <a:rPr lang="ru-RU" sz="2400" dirty="0">
                <a:solidFill>
                  <a:srgbClr val="002060"/>
                </a:solidFill>
              </a:rPr>
              <a:t>щадящий метод </a:t>
            </a:r>
            <a:r>
              <a:rPr lang="ru-RU" sz="2400" dirty="0" smtClean="0">
                <a:solidFill>
                  <a:srgbClr val="002060"/>
                </a:solidFill>
              </a:rPr>
              <a:t>воздействия</a:t>
            </a:r>
            <a:r>
              <a:rPr lang="ru-RU" sz="2400" dirty="0">
                <a:solidFill>
                  <a:srgbClr val="002060"/>
                </a:solidFill>
              </a:rPr>
              <a:t>;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отсутствие возрастных </a:t>
            </a:r>
            <a:r>
              <a:rPr lang="ru-RU" sz="2400" dirty="0">
                <a:solidFill>
                  <a:srgbClr val="002060"/>
                </a:solidFill>
              </a:rPr>
              <a:t>ограничений;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широкий </a:t>
            </a:r>
            <a:r>
              <a:rPr lang="ru-RU" sz="2400" dirty="0">
                <a:solidFill>
                  <a:srgbClr val="002060"/>
                </a:solidFill>
              </a:rPr>
              <a:t>спектр </a:t>
            </a:r>
            <a:r>
              <a:rPr lang="ru-RU" sz="2400" dirty="0" smtClean="0">
                <a:solidFill>
                  <a:srgbClr val="002060"/>
                </a:solidFill>
              </a:rPr>
              <a:t>показаний к применению;</a:t>
            </a:r>
            <a:endParaRPr lang="ru-RU" sz="2400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хорошая эффективность.</a:t>
            </a:r>
          </a:p>
        </p:txBody>
      </p:sp>
      <p:pic>
        <p:nvPicPr>
          <p:cNvPr id="7172" name="Picture 6" descr="http://media.nn.ru/data/blog/2014-11/4916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170238"/>
            <a:ext cx="8748712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allAtOnce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15888"/>
            <a:ext cx="8568952" cy="144090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Плюсы </a:t>
            </a:r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применения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магнитотерапии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для пациента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0" name="Объект 2"/>
          <p:cNvSpPr>
            <a:spLocks noGrp="1"/>
          </p:cNvSpPr>
          <p:nvPr>
            <p:ph idx="4294967295"/>
          </p:nvPr>
        </p:nvSpPr>
        <p:spPr>
          <a:xfrm>
            <a:off x="323850" y="1628775"/>
            <a:ext cx="8496300" cy="2736850"/>
          </a:xfrm>
        </p:spPr>
        <p:txBody>
          <a:bodyPr/>
          <a:lstStyle/>
          <a:p>
            <a:pPr marL="342900" indent="-342900" algn="just" eaLnBrk="1" hangingPunct="1">
              <a:buFont typeface="Wingdings" pitchFamily="2" charset="2"/>
              <a:buChar char="v"/>
            </a:pPr>
            <a:r>
              <a:rPr lang="ru-RU" altLang="ru-RU" sz="2400" smtClean="0">
                <a:solidFill>
                  <a:srgbClr val="002060"/>
                </a:solidFill>
              </a:rPr>
              <a:t>дополняет другие методы лечения;</a:t>
            </a:r>
          </a:p>
          <a:p>
            <a:pPr marL="342900" indent="-342900" algn="just" eaLnBrk="1" hangingPunct="1">
              <a:buFont typeface="Wingdings" pitchFamily="2" charset="2"/>
              <a:buChar char="v"/>
            </a:pPr>
            <a:r>
              <a:rPr lang="ru-RU" altLang="ru-RU" sz="2400" smtClean="0">
                <a:solidFill>
                  <a:srgbClr val="002060"/>
                </a:solidFill>
              </a:rPr>
              <a:t>ускоряет процесс реабилитации;</a:t>
            </a:r>
          </a:p>
          <a:p>
            <a:pPr marL="342900" indent="-342900" algn="just" eaLnBrk="1" hangingPunct="1">
              <a:buFont typeface="Wingdings" pitchFamily="2" charset="2"/>
              <a:buChar char="v"/>
            </a:pPr>
            <a:r>
              <a:rPr lang="ru-RU" altLang="ru-RU" sz="2400" smtClean="0">
                <a:solidFill>
                  <a:srgbClr val="002060"/>
                </a:solidFill>
              </a:rPr>
              <a:t>воздействие физическими факторами;</a:t>
            </a:r>
          </a:p>
          <a:p>
            <a:pPr marL="342900" indent="-342900" algn="just" eaLnBrk="1" hangingPunct="1">
              <a:buFont typeface="Wingdings" pitchFamily="2" charset="2"/>
              <a:buChar char="v"/>
            </a:pPr>
            <a:r>
              <a:rPr lang="ru-RU" altLang="ru-RU" sz="2400" smtClean="0">
                <a:solidFill>
                  <a:srgbClr val="002060"/>
                </a:solidFill>
              </a:rPr>
              <a:t>более быстрое восстановление работоспособности;</a:t>
            </a:r>
          </a:p>
          <a:p>
            <a:pPr marL="342900" indent="-342900" algn="just" eaLnBrk="1" hangingPunct="1">
              <a:buFont typeface="Wingdings" pitchFamily="2" charset="2"/>
              <a:buChar char="v"/>
            </a:pPr>
            <a:r>
              <a:rPr lang="ru-RU" altLang="ru-RU" sz="2400" smtClean="0">
                <a:solidFill>
                  <a:srgbClr val="002060"/>
                </a:solidFill>
              </a:rPr>
              <a:t>комфортный и не дорогой вид физиолечения;</a:t>
            </a:r>
          </a:p>
          <a:p>
            <a:pPr marL="342900" indent="-342900" algn="just" eaLnBrk="1" hangingPunct="1">
              <a:buFont typeface="Wingdings" pitchFamily="2" charset="2"/>
              <a:buChar char="v"/>
            </a:pPr>
            <a:r>
              <a:rPr lang="ru-RU" altLang="ru-RU" sz="2400" smtClean="0">
                <a:solidFill>
                  <a:srgbClr val="002060"/>
                </a:solidFill>
              </a:rPr>
              <a:t>не вызывает привыкания.</a:t>
            </a:r>
            <a:endParaRPr lang="ru-RU" altLang="ru-RU" sz="1600" smtClean="0">
              <a:solidFill>
                <a:srgbClr val="002060"/>
              </a:solidFill>
            </a:endParaRPr>
          </a:p>
        </p:txBody>
      </p:sp>
      <p:pic>
        <p:nvPicPr>
          <p:cNvPr id="8196" name="Picture 8" descr="http://www.vip-malahov.ru/pictures/Product/PentActiv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3838575"/>
            <a:ext cx="33464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allAtOnce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4896"/>
            <a:ext cx="8568951" cy="104984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Плюсы аппаратов </a:t>
            </a: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Компании «ЕЛАМЕД» </a:t>
            </a:r>
            <a:r>
              <a:rPr lang="ru-RU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работе медсестер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4294967295"/>
          </p:nvPr>
        </p:nvSpPr>
        <p:spPr>
          <a:xfrm>
            <a:off x="323850" y="1196975"/>
            <a:ext cx="8496300" cy="4968875"/>
          </a:xfrm>
        </p:spPr>
        <p:txBody>
          <a:bodyPr/>
          <a:lstStyle/>
          <a:p>
            <a:pPr marL="109537" indent="0" algn="just" eaLnBrk="1" hangingPunct="1">
              <a:spcBef>
                <a:spcPct val="0"/>
              </a:spcBef>
              <a:buFont typeface="Wingdings 3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	В основном отпуском процедур занимаются непосредственно медицинские сестры.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аппараты облегчают труд медсестры;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не требуют дополнительных настроек, все необходимые параметры уже заложены в аппаратах;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не требуют временных и физических затрат;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просты и удобны в применении;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снабжены подробными инструкциями;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могут использоваться даже в тех </a:t>
            </a:r>
            <a:r>
              <a:rPr lang="ru-RU" sz="2400" dirty="0" err="1" smtClean="0">
                <a:solidFill>
                  <a:srgbClr val="002060"/>
                </a:solidFill>
              </a:rPr>
              <a:t>физиокабинетах</a:t>
            </a:r>
            <a:r>
              <a:rPr lang="ru-RU" sz="2400" dirty="0" smtClean="0">
                <a:solidFill>
                  <a:srgbClr val="002060"/>
                </a:solidFill>
              </a:rPr>
              <a:t>, где нет врачей.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rgbClr val="002060"/>
              </a:solidFill>
            </a:endParaRPr>
          </a:p>
        </p:txBody>
      </p:sp>
      <p:pic>
        <p:nvPicPr>
          <p:cNvPr id="9221" name="Picture 5" descr="http://xn--e1agtfcdke9b.xn--p1ai/caches/image/55a839be406f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2493020" cy="1947489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votename.ru/faktory-formi/imgs/98517-kakoy-metod-lecheniya-luchshe-dast-effekt-p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918" y="4797152"/>
            <a:ext cx="3348312" cy="1947489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allAtOnce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2736850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002060"/>
                </a:solidFill>
              </a:rPr>
              <a:t>Аппараты </a:t>
            </a:r>
            <a:r>
              <a:rPr lang="ru-RU" sz="2200" dirty="0" err="1" smtClean="0">
                <a:solidFill>
                  <a:srgbClr val="002060"/>
                </a:solidFill>
              </a:rPr>
              <a:t>магнитотерапии</a:t>
            </a:r>
            <a:r>
              <a:rPr lang="ru-RU" sz="2200" dirty="0" smtClean="0">
                <a:solidFill>
                  <a:srgbClr val="002060"/>
                </a:solidFill>
              </a:rPr>
              <a:t> производства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Компании «ЕЛАМЕД» (</a:t>
            </a:r>
            <a:r>
              <a:rPr lang="ru-RU" sz="2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Елатомский</a:t>
            </a:r>
            <a:r>
              <a:rPr lang="ru-RU" sz="2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приборный завод)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002060"/>
                </a:solidFill>
              </a:rPr>
              <a:t>Алмаг-01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002060"/>
                </a:solidFill>
              </a:rPr>
              <a:t>Алмаг-02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err="1" smtClean="0">
                <a:solidFill>
                  <a:srgbClr val="002060"/>
                </a:solidFill>
              </a:rPr>
              <a:t>Диамаг</a:t>
            </a:r>
            <a:r>
              <a:rPr lang="ru-RU" sz="2200" dirty="0" smtClean="0">
                <a:solidFill>
                  <a:srgbClr val="002060"/>
                </a:solidFill>
              </a:rPr>
              <a:t> (Алмаг-03)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002060"/>
                </a:solidFill>
              </a:rPr>
              <a:t>Полимаг-02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</p:txBody>
      </p:sp>
      <p:pic>
        <p:nvPicPr>
          <p:cNvPr id="10243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888" y="2492375"/>
            <a:ext cx="20272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438525"/>
            <a:ext cx="296703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2492375"/>
            <a:ext cx="3313113" cy="331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888" y="4538663"/>
            <a:ext cx="230505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539750" y="404813"/>
            <a:ext cx="8229600" cy="1728787"/>
          </a:xfrm>
        </p:spPr>
        <p:txBody>
          <a:bodyPr anchor="ctr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модифицированный </a:t>
            </a:r>
            <a:r>
              <a:rPr lang="ru-RU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магнитотерапевтический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аппарат Полимаг-02</a:t>
            </a:r>
            <a:endParaRPr lang="ru-RU" sz="3200" dirty="0" smtClean="0"/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203848" y="2062559"/>
            <a:ext cx="5616575" cy="403073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Полимаг-02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– является универсальным передвижным аппаратом нового поколения, предназначенный для проведения не только зональных и локальных, но и общих процедур импульсной </a:t>
            </a:r>
            <a:r>
              <a:rPr lang="ru-RU" sz="2400" b="0" dirty="0" err="1" smtClean="0">
                <a:solidFill>
                  <a:srgbClr val="002060"/>
                </a:solidFill>
                <a:effectLst/>
                <a:latin typeface="+mn-lt"/>
              </a:rPr>
              <a:t>магнитотерапии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 в условиях ФТО и ФТ-кабинетов лечебно-профилактических и санаторно-курортных учреждений.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3309938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476250" y="549275"/>
            <a:ext cx="8229600" cy="2447925"/>
          </a:xfrm>
        </p:spPr>
        <p:txBody>
          <a:bodyPr anchor="ctr"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2400" smtClean="0"/>
              <a:t>	</a:t>
            </a:r>
            <a:r>
              <a:rPr lang="ru-RU" altLang="ru-RU" sz="2400" b="1" smtClean="0">
                <a:solidFill>
                  <a:srgbClr val="002060"/>
                </a:solidFill>
              </a:rPr>
              <a:t>Полимаг-02</a:t>
            </a:r>
            <a:r>
              <a:rPr lang="ru-RU" altLang="ru-RU" sz="2400" smtClean="0">
                <a:solidFill>
                  <a:srgbClr val="002060"/>
                </a:solidFill>
              </a:rPr>
              <a:t> благодаря широкой линейке включенных в его состав излучателей, своим функциональным и техническим характеристикам перекрывает возможности всех существующих аналогов.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altLang="ru-RU" sz="2400" smtClean="0"/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" y="3141663"/>
            <a:ext cx="8399463" cy="310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395288" y="260350"/>
            <a:ext cx="8569325" cy="1800225"/>
          </a:xfrm>
        </p:spPr>
        <p:txBody>
          <a:bodyPr anchor="ctr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Аппарат </a:t>
            </a:r>
            <a:r>
              <a:rPr lang="ru-RU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магнитотерапии</a:t>
            </a: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Алмаг-02</a:t>
            </a:r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203848" y="2348880"/>
            <a:ext cx="5688012" cy="35278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+mn-lt"/>
              </a:rPr>
              <a:t>Алмаг-02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является упрощенным вариантом аппарата Полимаг-02.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Он предназначен для организации </a:t>
            </a:r>
            <a:r>
              <a:rPr lang="ru-RU" sz="2400" b="0" dirty="0" err="1" smtClean="0">
                <a:solidFill>
                  <a:srgbClr val="002060"/>
                </a:solidFill>
                <a:effectLst/>
                <a:latin typeface="+mn-lt"/>
              </a:rPr>
              <a:t>физиолечения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 в ЛПУ, не имеющих в своём составе врачей-физиотерапевтов. 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+mn-lt"/>
              </a:rPr>
              <a:t>Имеет возможность использования непосредственно в палатах</a:t>
            </a:r>
            <a: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  <a:t>.</a:t>
            </a:r>
            <a:endParaRPr lang="ru-RU" sz="2400" b="0" dirty="0" smtClean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565400"/>
            <a:ext cx="2968625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3922</TotalTime>
  <Words>249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Презентация PowerPoint</vt:lpstr>
      <vt:lpstr> Современная физиотерапия – это один из методов комплексной терапии, применяемый в лечении и профилактике ряда заболеваний.  Трудно преуменьшить роль физиотерапии в процессе реабилитации. Часто физическим методом выбора становится магнитотерапия.</vt:lpstr>
      <vt:lpstr>Преимущества магнитотерапии</vt:lpstr>
      <vt:lpstr>Плюсы применения магнитотерапии для пациента</vt:lpstr>
      <vt:lpstr>Плюсы аппаратов Компании «ЕЛАМЕД» в работе медсестер</vt:lpstr>
      <vt:lpstr>Презентация PowerPoint</vt:lpstr>
      <vt:lpstr>Полимаг-02 – является универсальным передвижным аппаратом нового поколения, предназначенный для проведения не только зональных и локальных, но и общих процедур импульсной магнитотерапии в условиях ФТО и ФТ-кабинетов лечебно-профилактических и санаторно-курортных учреждений. </vt:lpstr>
      <vt:lpstr>Презентация PowerPoint</vt:lpstr>
      <vt:lpstr>Алмаг-02 является упрощенным вариантом аппарата Полимаг-02. Он предназначен для организации физиолечения в ЛПУ, не имеющих в своём составе врачей-физиотерапевтов.  Имеет возможность использования непосредственно в палатах.</vt:lpstr>
      <vt:lpstr>Аппарат ДИАМАГ предназначен для лечения низкочастотным низкоинтенсивным импульсным магнитным полем заболеваний головного мозга в условиях физиотерапевтических отделений и кабинетов ЛПУ, а также самим пациентом в домашних условиях.</vt:lpstr>
      <vt:lpstr>Особенность проведения процедуры</vt:lpstr>
      <vt:lpstr> Согласно Стандарта оказания медицинской помощи больным с инсультом в комплекс мероприятий по реабилитации после перевода пациента из реанимационного отделения в отделение для больных с ОНМК начиная с 5-7 суток от момента развития заболевания, необходимо применение трансриниальной магнитотерапии. Проведение курса магнитотерапии с помощью аппарата Диамаг приводит к достоверному снижению систолического и диастолического давления, учреждению частоты сердечных сокращений, выравниванию психо-эмоционального состояния, выравниванию циркадных ритмов.</vt:lpstr>
      <vt:lpstr>Важно!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Загудаев</dc:creator>
  <cp:lastModifiedBy>Sveta</cp:lastModifiedBy>
  <cp:revision>279</cp:revision>
  <dcterms:created xsi:type="dcterms:W3CDTF">2011-11-30T08:10:57Z</dcterms:created>
  <dcterms:modified xsi:type="dcterms:W3CDTF">2015-10-10T13:41:38Z</dcterms:modified>
</cp:coreProperties>
</file>