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25"/>
  </p:notesMasterIdLst>
  <p:sldIdLst>
    <p:sldId id="289" r:id="rId2"/>
    <p:sldId id="354" r:id="rId3"/>
    <p:sldId id="369" r:id="rId4"/>
    <p:sldId id="319" r:id="rId5"/>
    <p:sldId id="356" r:id="rId6"/>
    <p:sldId id="349" r:id="rId7"/>
    <p:sldId id="340" r:id="rId8"/>
    <p:sldId id="350" r:id="rId9"/>
    <p:sldId id="351" r:id="rId10"/>
    <p:sldId id="371" r:id="rId11"/>
    <p:sldId id="373" r:id="rId12"/>
    <p:sldId id="374" r:id="rId13"/>
    <p:sldId id="358" r:id="rId14"/>
    <p:sldId id="377" r:id="rId15"/>
    <p:sldId id="378" r:id="rId16"/>
    <p:sldId id="342" r:id="rId17"/>
    <p:sldId id="343" r:id="rId18"/>
    <p:sldId id="346" r:id="rId19"/>
    <p:sldId id="345" r:id="rId20"/>
    <p:sldId id="365" r:id="rId21"/>
    <p:sldId id="360" r:id="rId22"/>
    <p:sldId id="353" r:id="rId23"/>
    <p:sldId id="303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7D"/>
    <a:srgbClr val="C2FBAB"/>
    <a:srgbClr val="42CB0B"/>
    <a:srgbClr val="FF4B4B"/>
    <a:srgbClr val="FF3333"/>
    <a:srgbClr val="FE0000"/>
    <a:srgbClr val="FF5757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4" autoAdjust="0"/>
    <p:restoredTop sz="94660" autoAdjust="0"/>
  </p:normalViewPr>
  <p:slideViewPr>
    <p:cSldViewPr>
      <p:cViewPr>
        <p:scale>
          <a:sx n="50" d="100"/>
          <a:sy n="50" d="100"/>
        </p:scale>
        <p:origin x="-1650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71E496-1057-4BA5-A0E1-8E8A516D55F9}" type="doc">
      <dgm:prSet loTypeId="urn:microsoft.com/office/officeart/2005/8/layout/vList4" loCatId="list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D5203535-02DA-46ED-8147-1E6BD0F9C77B}">
      <dgm:prSet phldrT="[Текст]" phldr="1"/>
      <dgm:spPr/>
      <dgm:t>
        <a:bodyPr/>
        <a:lstStyle/>
        <a:p>
          <a:endParaRPr lang="ru-RU" dirty="0"/>
        </a:p>
      </dgm:t>
    </dgm:pt>
    <dgm:pt modelId="{5BE02767-AD17-47CB-97D8-4D3C5FA6EFA9}" type="parTrans" cxnId="{D9EAA16C-22CD-4363-B88B-AD81D8D5E429}">
      <dgm:prSet/>
      <dgm:spPr/>
      <dgm:t>
        <a:bodyPr/>
        <a:lstStyle/>
        <a:p>
          <a:endParaRPr lang="ru-RU"/>
        </a:p>
      </dgm:t>
    </dgm:pt>
    <dgm:pt modelId="{889FB44E-9B08-42BF-A92A-C84023BCACB9}" type="sibTrans" cxnId="{D9EAA16C-22CD-4363-B88B-AD81D8D5E429}">
      <dgm:prSet/>
      <dgm:spPr/>
      <dgm:t>
        <a:bodyPr/>
        <a:lstStyle/>
        <a:p>
          <a:endParaRPr lang="ru-RU"/>
        </a:p>
      </dgm:t>
    </dgm:pt>
    <dgm:pt modelId="{0818E611-272A-4132-AFF0-3D0970AD8BBB}">
      <dgm:prSet phldrT="[Текст]" phldr="1"/>
      <dgm:spPr/>
      <dgm:t>
        <a:bodyPr/>
        <a:lstStyle/>
        <a:p>
          <a:endParaRPr lang="ru-RU"/>
        </a:p>
      </dgm:t>
    </dgm:pt>
    <dgm:pt modelId="{E1835B60-2C3C-434D-94EB-A5D20DAB5F89}" type="parTrans" cxnId="{94C4A506-F9DF-4CB2-991D-F81AD5D48F9C}">
      <dgm:prSet/>
      <dgm:spPr/>
      <dgm:t>
        <a:bodyPr/>
        <a:lstStyle/>
        <a:p>
          <a:endParaRPr lang="ru-RU"/>
        </a:p>
      </dgm:t>
    </dgm:pt>
    <dgm:pt modelId="{A25F221A-7397-4DAB-A232-DD1632F92367}" type="sibTrans" cxnId="{94C4A506-F9DF-4CB2-991D-F81AD5D48F9C}">
      <dgm:prSet/>
      <dgm:spPr/>
      <dgm:t>
        <a:bodyPr/>
        <a:lstStyle/>
        <a:p>
          <a:endParaRPr lang="ru-RU"/>
        </a:p>
      </dgm:t>
    </dgm:pt>
    <dgm:pt modelId="{8943335D-B0A4-406C-9BD6-21A2571E769F}">
      <dgm:prSet phldrT="[Текст]" phldr="1"/>
      <dgm:spPr/>
      <dgm:t>
        <a:bodyPr/>
        <a:lstStyle/>
        <a:p>
          <a:endParaRPr lang="ru-RU"/>
        </a:p>
      </dgm:t>
    </dgm:pt>
    <dgm:pt modelId="{4A7F8AFB-DB20-4F9C-96EC-5F9DDB2BCDA5}" type="parTrans" cxnId="{7DEA53BA-9B99-4C9C-8455-7F357F59649F}">
      <dgm:prSet/>
      <dgm:spPr/>
      <dgm:t>
        <a:bodyPr/>
        <a:lstStyle/>
        <a:p>
          <a:endParaRPr lang="ru-RU"/>
        </a:p>
      </dgm:t>
    </dgm:pt>
    <dgm:pt modelId="{C7FCB632-157F-4C11-93FD-DE387869C167}" type="sibTrans" cxnId="{7DEA53BA-9B99-4C9C-8455-7F357F59649F}">
      <dgm:prSet/>
      <dgm:spPr/>
      <dgm:t>
        <a:bodyPr/>
        <a:lstStyle/>
        <a:p>
          <a:endParaRPr lang="ru-RU"/>
        </a:p>
      </dgm:t>
    </dgm:pt>
    <dgm:pt modelId="{194DE642-C2D6-4316-9606-E8FF0F1E217B}">
      <dgm:prSet phldrT="[Текст]" phldr="1"/>
      <dgm:spPr/>
      <dgm:t>
        <a:bodyPr/>
        <a:lstStyle/>
        <a:p>
          <a:endParaRPr lang="ru-RU"/>
        </a:p>
      </dgm:t>
    </dgm:pt>
    <dgm:pt modelId="{6764F849-D851-4B04-8755-3A10942BEC58}" type="parTrans" cxnId="{365A8B74-08E9-4820-B959-CB5493939CAD}">
      <dgm:prSet/>
      <dgm:spPr/>
      <dgm:t>
        <a:bodyPr/>
        <a:lstStyle/>
        <a:p>
          <a:endParaRPr lang="ru-RU"/>
        </a:p>
      </dgm:t>
    </dgm:pt>
    <dgm:pt modelId="{F78726D6-5EB1-49BD-9F6D-5EEDEE956CB8}" type="sibTrans" cxnId="{365A8B74-08E9-4820-B959-CB5493939CAD}">
      <dgm:prSet/>
      <dgm:spPr/>
      <dgm:t>
        <a:bodyPr/>
        <a:lstStyle/>
        <a:p>
          <a:endParaRPr lang="ru-RU"/>
        </a:p>
      </dgm:t>
    </dgm:pt>
    <dgm:pt modelId="{6DA8D487-736A-42B1-86BE-99B61F4B83E7}">
      <dgm:prSet phldrT="[Текст]" phldr="1"/>
      <dgm:spPr/>
      <dgm:t>
        <a:bodyPr/>
        <a:lstStyle/>
        <a:p>
          <a:endParaRPr lang="ru-RU"/>
        </a:p>
      </dgm:t>
    </dgm:pt>
    <dgm:pt modelId="{767019FE-A9B4-4D02-9DC9-08D6443ABC75}" type="parTrans" cxnId="{507E2F65-F205-4EE8-BE1E-B957F0E57F69}">
      <dgm:prSet/>
      <dgm:spPr/>
      <dgm:t>
        <a:bodyPr/>
        <a:lstStyle/>
        <a:p>
          <a:endParaRPr lang="ru-RU"/>
        </a:p>
      </dgm:t>
    </dgm:pt>
    <dgm:pt modelId="{D329333C-C99C-41A1-A9AD-0338B93A3619}" type="sibTrans" cxnId="{507E2F65-F205-4EE8-BE1E-B957F0E57F69}">
      <dgm:prSet/>
      <dgm:spPr/>
      <dgm:t>
        <a:bodyPr/>
        <a:lstStyle/>
        <a:p>
          <a:endParaRPr lang="ru-RU"/>
        </a:p>
      </dgm:t>
    </dgm:pt>
    <dgm:pt modelId="{0CC60574-3A78-4020-9610-0A8A58E8BF2E}">
      <dgm:prSet phldrT="[Текст]" phldr="1"/>
      <dgm:spPr/>
      <dgm:t>
        <a:bodyPr/>
        <a:lstStyle/>
        <a:p>
          <a:endParaRPr lang="ru-RU"/>
        </a:p>
      </dgm:t>
    </dgm:pt>
    <dgm:pt modelId="{04C4D8DD-FDCE-406B-9349-9A18A24486C0}" type="parTrans" cxnId="{2664EA0E-59ED-4EE8-B267-C439765A54E8}">
      <dgm:prSet/>
      <dgm:spPr/>
      <dgm:t>
        <a:bodyPr/>
        <a:lstStyle/>
        <a:p>
          <a:endParaRPr lang="ru-RU"/>
        </a:p>
      </dgm:t>
    </dgm:pt>
    <dgm:pt modelId="{97285311-ABF9-4484-AC67-FF4092EA2861}" type="sibTrans" cxnId="{2664EA0E-59ED-4EE8-B267-C439765A54E8}">
      <dgm:prSet/>
      <dgm:spPr/>
      <dgm:t>
        <a:bodyPr/>
        <a:lstStyle/>
        <a:p>
          <a:endParaRPr lang="ru-RU"/>
        </a:p>
      </dgm:t>
    </dgm:pt>
    <dgm:pt modelId="{9E9AAC03-666B-4F93-AC5D-3DB7FF0608A5}">
      <dgm:prSet phldrT="[Текст]" phldr="1"/>
      <dgm:spPr/>
      <dgm:t>
        <a:bodyPr/>
        <a:lstStyle/>
        <a:p>
          <a:endParaRPr lang="ru-RU"/>
        </a:p>
      </dgm:t>
    </dgm:pt>
    <dgm:pt modelId="{5AF97F75-3C95-4886-AC48-A50DEC68CF43}" type="parTrans" cxnId="{7212E563-27AF-481B-9871-721BBE6E3407}">
      <dgm:prSet/>
      <dgm:spPr/>
      <dgm:t>
        <a:bodyPr/>
        <a:lstStyle/>
        <a:p>
          <a:endParaRPr lang="ru-RU"/>
        </a:p>
      </dgm:t>
    </dgm:pt>
    <dgm:pt modelId="{02B0848D-6596-4797-8BCB-9D2DD5773265}" type="sibTrans" cxnId="{7212E563-27AF-481B-9871-721BBE6E3407}">
      <dgm:prSet/>
      <dgm:spPr/>
      <dgm:t>
        <a:bodyPr/>
        <a:lstStyle/>
        <a:p>
          <a:endParaRPr lang="ru-RU"/>
        </a:p>
      </dgm:t>
    </dgm:pt>
    <dgm:pt modelId="{F510237B-1C60-4D2C-94C5-458F3A4C2170}">
      <dgm:prSet/>
      <dgm:spPr/>
      <dgm:t>
        <a:bodyPr/>
        <a:lstStyle/>
        <a:p>
          <a:endParaRPr lang="ru-RU"/>
        </a:p>
      </dgm:t>
    </dgm:pt>
    <dgm:pt modelId="{E0C2E12F-5E47-445A-BC94-A30FE08D085F}" type="parTrans" cxnId="{88F3B82D-DF20-4CD9-BFC1-72C5C5E2878B}">
      <dgm:prSet/>
      <dgm:spPr/>
      <dgm:t>
        <a:bodyPr/>
        <a:lstStyle/>
        <a:p>
          <a:endParaRPr lang="ru-RU"/>
        </a:p>
      </dgm:t>
    </dgm:pt>
    <dgm:pt modelId="{7A426E04-C4DD-4C8E-8AE3-1D6E3A33E2D2}" type="sibTrans" cxnId="{88F3B82D-DF20-4CD9-BFC1-72C5C5E2878B}">
      <dgm:prSet/>
      <dgm:spPr/>
      <dgm:t>
        <a:bodyPr/>
        <a:lstStyle/>
        <a:p>
          <a:endParaRPr lang="ru-RU"/>
        </a:p>
      </dgm:t>
    </dgm:pt>
    <dgm:pt modelId="{8433799A-DFD6-4D7F-BDB7-EC20043B85F6}">
      <dgm:prSet/>
      <dgm:spPr/>
      <dgm:t>
        <a:bodyPr/>
        <a:lstStyle/>
        <a:p>
          <a:endParaRPr lang="ru-RU"/>
        </a:p>
      </dgm:t>
    </dgm:pt>
    <dgm:pt modelId="{3D2D63A9-1391-4AD6-8F60-341964F03A56}" type="parTrans" cxnId="{7B399D61-8A12-4133-8573-B73ADBA8E53F}">
      <dgm:prSet/>
      <dgm:spPr/>
      <dgm:t>
        <a:bodyPr/>
        <a:lstStyle/>
        <a:p>
          <a:endParaRPr lang="ru-RU"/>
        </a:p>
      </dgm:t>
    </dgm:pt>
    <dgm:pt modelId="{238B50E3-77EB-46CF-8A75-E118A7796200}" type="sibTrans" cxnId="{7B399D61-8A12-4133-8573-B73ADBA8E53F}">
      <dgm:prSet/>
      <dgm:spPr/>
      <dgm:t>
        <a:bodyPr/>
        <a:lstStyle/>
        <a:p>
          <a:endParaRPr lang="ru-RU"/>
        </a:p>
      </dgm:t>
    </dgm:pt>
    <dgm:pt modelId="{5A3A2569-84C6-498C-874D-AAB534821ECD}" type="pres">
      <dgm:prSet presAssocID="{3E71E496-1057-4BA5-A0E1-8E8A516D55F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D359BA-1F14-4AD2-9A26-16FB33D4C165}" type="pres">
      <dgm:prSet presAssocID="{D5203535-02DA-46ED-8147-1E6BD0F9C77B}" presName="comp" presStyleCnt="0"/>
      <dgm:spPr/>
    </dgm:pt>
    <dgm:pt modelId="{27B9CA11-862E-4D35-864F-44176A149ABB}" type="pres">
      <dgm:prSet presAssocID="{D5203535-02DA-46ED-8147-1E6BD0F9C77B}" presName="box" presStyleLbl="node1" presStyleIdx="0" presStyleCnt="5" custLinFactNeighborX="-793" custLinFactNeighborY="-45661"/>
      <dgm:spPr/>
      <dgm:t>
        <a:bodyPr/>
        <a:lstStyle/>
        <a:p>
          <a:endParaRPr lang="ru-RU"/>
        </a:p>
      </dgm:t>
    </dgm:pt>
    <dgm:pt modelId="{EB50FBFD-ADF3-4186-8F24-6C7BBBAA99A6}" type="pres">
      <dgm:prSet presAssocID="{D5203535-02DA-46ED-8147-1E6BD0F9C77B}" presName="img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174CF36-309A-494F-9913-2F61B8AB9CD1}" type="pres">
      <dgm:prSet presAssocID="{D5203535-02DA-46ED-8147-1E6BD0F9C77B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CCB86F-F48F-4042-9B8F-179E4AAD43B8}" type="pres">
      <dgm:prSet presAssocID="{889FB44E-9B08-42BF-A92A-C84023BCACB9}" presName="spacer" presStyleCnt="0"/>
      <dgm:spPr/>
    </dgm:pt>
    <dgm:pt modelId="{9B6DD6C4-F2BD-4B67-BF0E-5C437A6AFFE9}" type="pres">
      <dgm:prSet presAssocID="{0818E611-272A-4132-AFF0-3D0970AD8BBB}" presName="comp" presStyleCnt="0"/>
      <dgm:spPr/>
    </dgm:pt>
    <dgm:pt modelId="{B3E8260D-EF5C-4490-BD7F-B830D7B472AA}" type="pres">
      <dgm:prSet presAssocID="{0818E611-272A-4132-AFF0-3D0970AD8BBB}" presName="box" presStyleLbl="node1" presStyleIdx="1" presStyleCnt="5"/>
      <dgm:spPr/>
      <dgm:t>
        <a:bodyPr/>
        <a:lstStyle/>
        <a:p>
          <a:endParaRPr lang="ru-RU"/>
        </a:p>
      </dgm:t>
    </dgm:pt>
    <dgm:pt modelId="{21EFED80-8769-4159-87BF-D8829EAFD283}" type="pres">
      <dgm:prSet presAssocID="{0818E611-272A-4132-AFF0-3D0970AD8BBB}" presName="img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D8831ED-2ACB-4DB7-9BBB-E0F2D481E806}" type="pres">
      <dgm:prSet presAssocID="{0818E611-272A-4132-AFF0-3D0970AD8BBB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174AA-F168-4C4B-8414-7E296A250E2C}" type="pres">
      <dgm:prSet presAssocID="{A25F221A-7397-4DAB-A232-DD1632F92367}" presName="spacer" presStyleCnt="0"/>
      <dgm:spPr/>
    </dgm:pt>
    <dgm:pt modelId="{EDCC2D81-CB8D-4D58-898C-6B2387700637}" type="pres">
      <dgm:prSet presAssocID="{6DA8D487-736A-42B1-86BE-99B61F4B83E7}" presName="comp" presStyleCnt="0"/>
      <dgm:spPr/>
    </dgm:pt>
    <dgm:pt modelId="{D893C460-0ED2-4CE6-9D9C-46E8129E6758}" type="pres">
      <dgm:prSet presAssocID="{6DA8D487-736A-42B1-86BE-99B61F4B83E7}" presName="box" presStyleLbl="node1" presStyleIdx="2" presStyleCnt="5"/>
      <dgm:spPr/>
      <dgm:t>
        <a:bodyPr/>
        <a:lstStyle/>
        <a:p>
          <a:endParaRPr lang="ru-RU"/>
        </a:p>
      </dgm:t>
    </dgm:pt>
    <dgm:pt modelId="{20B7B597-1C32-4B6C-A024-2945A6DBFD12}" type="pres">
      <dgm:prSet presAssocID="{6DA8D487-736A-42B1-86BE-99B61F4B83E7}" presName="img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DFF4746-7790-46DC-BE57-D529A98F59A1}" type="pres">
      <dgm:prSet presAssocID="{6DA8D487-736A-42B1-86BE-99B61F4B83E7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17AF76-301A-463B-A056-A554E7A13BB1}" type="pres">
      <dgm:prSet presAssocID="{D329333C-C99C-41A1-A9AD-0338B93A3619}" presName="spacer" presStyleCnt="0"/>
      <dgm:spPr/>
    </dgm:pt>
    <dgm:pt modelId="{247BA143-CE95-4A05-AAB1-B4E1C8BCD1BB}" type="pres">
      <dgm:prSet presAssocID="{F510237B-1C60-4D2C-94C5-458F3A4C2170}" presName="comp" presStyleCnt="0"/>
      <dgm:spPr/>
    </dgm:pt>
    <dgm:pt modelId="{CE0CF82E-328C-4242-A95D-D3B3D9FD1040}" type="pres">
      <dgm:prSet presAssocID="{F510237B-1C60-4D2C-94C5-458F3A4C2170}" presName="box" presStyleLbl="node1" presStyleIdx="3" presStyleCnt="5"/>
      <dgm:spPr/>
      <dgm:t>
        <a:bodyPr/>
        <a:lstStyle/>
        <a:p>
          <a:endParaRPr lang="ru-RU"/>
        </a:p>
      </dgm:t>
    </dgm:pt>
    <dgm:pt modelId="{933AF71E-4DDE-4DBD-8E8B-FB50AE587FE2}" type="pres">
      <dgm:prSet presAssocID="{F510237B-1C60-4D2C-94C5-458F3A4C2170}" presName="img" presStyleLbl="fgImgPlac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B4618500-55B8-4B55-89F0-1B08D9984C0B}" type="pres">
      <dgm:prSet presAssocID="{F510237B-1C60-4D2C-94C5-458F3A4C2170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E220F-0DA1-4182-94BF-E0462D17590A}" type="pres">
      <dgm:prSet presAssocID="{7A426E04-C4DD-4C8E-8AE3-1D6E3A33E2D2}" presName="spacer" presStyleCnt="0"/>
      <dgm:spPr/>
    </dgm:pt>
    <dgm:pt modelId="{471921FE-4194-4187-A05D-DFC3EA2592E1}" type="pres">
      <dgm:prSet presAssocID="{8433799A-DFD6-4D7F-BDB7-EC20043B85F6}" presName="comp" presStyleCnt="0"/>
      <dgm:spPr/>
    </dgm:pt>
    <dgm:pt modelId="{C8375D87-E20C-4F89-870D-9C4BDD8BBCF1}" type="pres">
      <dgm:prSet presAssocID="{8433799A-DFD6-4D7F-BDB7-EC20043B85F6}" presName="box" presStyleLbl="node1" presStyleIdx="4" presStyleCnt="5"/>
      <dgm:spPr/>
      <dgm:t>
        <a:bodyPr/>
        <a:lstStyle/>
        <a:p>
          <a:endParaRPr lang="ru-RU"/>
        </a:p>
      </dgm:t>
    </dgm:pt>
    <dgm:pt modelId="{61E339D5-6922-4E91-AFF6-0D0F8E7BAA62}" type="pres">
      <dgm:prSet presAssocID="{8433799A-DFD6-4D7F-BDB7-EC20043B85F6}" presName="img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72EB31C2-7A3A-43B0-A673-53BAA60AD707}" type="pres">
      <dgm:prSet presAssocID="{8433799A-DFD6-4D7F-BDB7-EC20043B85F6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EAA16C-22CD-4363-B88B-AD81D8D5E429}" srcId="{3E71E496-1057-4BA5-A0E1-8E8A516D55F9}" destId="{D5203535-02DA-46ED-8147-1E6BD0F9C77B}" srcOrd="0" destOrd="0" parTransId="{5BE02767-AD17-47CB-97D8-4D3C5FA6EFA9}" sibTransId="{889FB44E-9B08-42BF-A92A-C84023BCACB9}"/>
    <dgm:cxn modelId="{2664EA0E-59ED-4EE8-B267-C439765A54E8}" srcId="{6DA8D487-736A-42B1-86BE-99B61F4B83E7}" destId="{0CC60574-3A78-4020-9610-0A8A58E8BF2E}" srcOrd="0" destOrd="0" parTransId="{04C4D8DD-FDCE-406B-9349-9A18A24486C0}" sibTransId="{97285311-ABF9-4484-AC67-FF4092EA2861}"/>
    <dgm:cxn modelId="{94C4A506-F9DF-4CB2-991D-F81AD5D48F9C}" srcId="{3E71E496-1057-4BA5-A0E1-8E8A516D55F9}" destId="{0818E611-272A-4132-AFF0-3D0970AD8BBB}" srcOrd="1" destOrd="0" parTransId="{E1835B60-2C3C-434D-94EB-A5D20DAB5F89}" sibTransId="{A25F221A-7397-4DAB-A232-DD1632F92367}"/>
    <dgm:cxn modelId="{19CC4404-6956-45B6-B800-AF8BA7CFB55B}" type="presOf" srcId="{0CC60574-3A78-4020-9610-0A8A58E8BF2E}" destId="{ADFF4746-7790-46DC-BE57-D529A98F59A1}" srcOrd="1" destOrd="1" presId="urn:microsoft.com/office/officeart/2005/8/layout/vList4"/>
    <dgm:cxn modelId="{B7F521F8-CB39-4329-A14C-B9E5EE2BA212}" type="presOf" srcId="{0CC60574-3A78-4020-9610-0A8A58E8BF2E}" destId="{D893C460-0ED2-4CE6-9D9C-46E8129E6758}" srcOrd="0" destOrd="1" presId="urn:microsoft.com/office/officeart/2005/8/layout/vList4"/>
    <dgm:cxn modelId="{B17097FD-D11A-408C-8C6F-B52A603E04C3}" type="presOf" srcId="{8943335D-B0A4-406C-9BD6-21A2571E769F}" destId="{B3E8260D-EF5C-4490-BD7F-B830D7B472AA}" srcOrd="0" destOrd="1" presId="urn:microsoft.com/office/officeart/2005/8/layout/vList4"/>
    <dgm:cxn modelId="{7B399D61-8A12-4133-8573-B73ADBA8E53F}" srcId="{3E71E496-1057-4BA5-A0E1-8E8A516D55F9}" destId="{8433799A-DFD6-4D7F-BDB7-EC20043B85F6}" srcOrd="4" destOrd="0" parTransId="{3D2D63A9-1391-4AD6-8F60-341964F03A56}" sibTransId="{238B50E3-77EB-46CF-8A75-E118A7796200}"/>
    <dgm:cxn modelId="{CAFE8CCC-8311-42D5-829F-14974A3F09E5}" type="presOf" srcId="{6DA8D487-736A-42B1-86BE-99B61F4B83E7}" destId="{ADFF4746-7790-46DC-BE57-D529A98F59A1}" srcOrd="1" destOrd="0" presId="urn:microsoft.com/office/officeart/2005/8/layout/vList4"/>
    <dgm:cxn modelId="{43240BB2-D348-4E1B-8E1C-8087E698C087}" type="presOf" srcId="{3E71E496-1057-4BA5-A0E1-8E8A516D55F9}" destId="{5A3A2569-84C6-498C-874D-AAB534821ECD}" srcOrd="0" destOrd="0" presId="urn:microsoft.com/office/officeart/2005/8/layout/vList4"/>
    <dgm:cxn modelId="{88F3B82D-DF20-4CD9-BFC1-72C5C5E2878B}" srcId="{3E71E496-1057-4BA5-A0E1-8E8A516D55F9}" destId="{F510237B-1C60-4D2C-94C5-458F3A4C2170}" srcOrd="3" destOrd="0" parTransId="{E0C2E12F-5E47-445A-BC94-A30FE08D085F}" sibTransId="{7A426E04-C4DD-4C8E-8AE3-1D6E3A33E2D2}"/>
    <dgm:cxn modelId="{FF421FFF-A92A-44BC-BAD3-4F630AEB22E0}" type="presOf" srcId="{9E9AAC03-666B-4F93-AC5D-3DB7FF0608A5}" destId="{D893C460-0ED2-4CE6-9D9C-46E8129E6758}" srcOrd="0" destOrd="2" presId="urn:microsoft.com/office/officeart/2005/8/layout/vList4"/>
    <dgm:cxn modelId="{40B87F6E-EBD2-4061-9263-52A4B57B658E}" type="presOf" srcId="{8433799A-DFD6-4D7F-BDB7-EC20043B85F6}" destId="{C8375D87-E20C-4F89-870D-9C4BDD8BBCF1}" srcOrd="0" destOrd="0" presId="urn:microsoft.com/office/officeart/2005/8/layout/vList4"/>
    <dgm:cxn modelId="{507E2F65-F205-4EE8-BE1E-B957F0E57F69}" srcId="{3E71E496-1057-4BA5-A0E1-8E8A516D55F9}" destId="{6DA8D487-736A-42B1-86BE-99B61F4B83E7}" srcOrd="2" destOrd="0" parTransId="{767019FE-A9B4-4D02-9DC9-08D6443ABC75}" sibTransId="{D329333C-C99C-41A1-A9AD-0338B93A3619}"/>
    <dgm:cxn modelId="{76C427EA-0761-41C7-B1F9-7EDF01DDFAEF}" type="presOf" srcId="{D5203535-02DA-46ED-8147-1E6BD0F9C77B}" destId="{27B9CA11-862E-4D35-864F-44176A149ABB}" srcOrd="0" destOrd="0" presId="urn:microsoft.com/office/officeart/2005/8/layout/vList4"/>
    <dgm:cxn modelId="{3AC1D12A-51D5-4C20-87AA-86C53427D33A}" type="presOf" srcId="{D5203535-02DA-46ED-8147-1E6BD0F9C77B}" destId="{5174CF36-309A-494F-9913-2F61B8AB9CD1}" srcOrd="1" destOrd="0" presId="urn:microsoft.com/office/officeart/2005/8/layout/vList4"/>
    <dgm:cxn modelId="{1303CDCF-E442-476E-AA89-D8D1619972ED}" type="presOf" srcId="{6DA8D487-736A-42B1-86BE-99B61F4B83E7}" destId="{D893C460-0ED2-4CE6-9D9C-46E8129E6758}" srcOrd="0" destOrd="0" presId="urn:microsoft.com/office/officeart/2005/8/layout/vList4"/>
    <dgm:cxn modelId="{365A8B74-08E9-4820-B959-CB5493939CAD}" srcId="{0818E611-272A-4132-AFF0-3D0970AD8BBB}" destId="{194DE642-C2D6-4316-9606-E8FF0F1E217B}" srcOrd="1" destOrd="0" parTransId="{6764F849-D851-4B04-8755-3A10942BEC58}" sibTransId="{F78726D6-5EB1-49BD-9F6D-5EEDEE956CB8}"/>
    <dgm:cxn modelId="{E899CAF7-3BD3-4E93-8A2E-2BFEBB8B1AF5}" type="presOf" srcId="{8943335D-B0A4-406C-9BD6-21A2571E769F}" destId="{FD8831ED-2ACB-4DB7-9BBB-E0F2D481E806}" srcOrd="1" destOrd="1" presId="urn:microsoft.com/office/officeart/2005/8/layout/vList4"/>
    <dgm:cxn modelId="{38A4F652-69CC-4288-A7E5-1A717E9E73C9}" type="presOf" srcId="{194DE642-C2D6-4316-9606-E8FF0F1E217B}" destId="{FD8831ED-2ACB-4DB7-9BBB-E0F2D481E806}" srcOrd="1" destOrd="2" presId="urn:microsoft.com/office/officeart/2005/8/layout/vList4"/>
    <dgm:cxn modelId="{3AA69FE3-AC09-4FE9-849C-3383BD07B6D3}" type="presOf" srcId="{F510237B-1C60-4D2C-94C5-458F3A4C2170}" destId="{CE0CF82E-328C-4242-A95D-D3B3D9FD1040}" srcOrd="0" destOrd="0" presId="urn:microsoft.com/office/officeart/2005/8/layout/vList4"/>
    <dgm:cxn modelId="{7DEA53BA-9B99-4C9C-8455-7F357F59649F}" srcId="{0818E611-272A-4132-AFF0-3D0970AD8BBB}" destId="{8943335D-B0A4-406C-9BD6-21A2571E769F}" srcOrd="0" destOrd="0" parTransId="{4A7F8AFB-DB20-4F9C-96EC-5F9DDB2BCDA5}" sibTransId="{C7FCB632-157F-4C11-93FD-DE387869C167}"/>
    <dgm:cxn modelId="{BEC68081-F17F-4978-921C-4544530C94F0}" type="presOf" srcId="{0818E611-272A-4132-AFF0-3D0970AD8BBB}" destId="{B3E8260D-EF5C-4490-BD7F-B830D7B472AA}" srcOrd="0" destOrd="0" presId="urn:microsoft.com/office/officeart/2005/8/layout/vList4"/>
    <dgm:cxn modelId="{4A33541F-C984-4F62-B32B-3112C3068206}" type="presOf" srcId="{9E9AAC03-666B-4F93-AC5D-3DB7FF0608A5}" destId="{ADFF4746-7790-46DC-BE57-D529A98F59A1}" srcOrd="1" destOrd="2" presId="urn:microsoft.com/office/officeart/2005/8/layout/vList4"/>
    <dgm:cxn modelId="{6FD04D3D-EE09-4821-B5E4-AB6C9862F94E}" type="presOf" srcId="{194DE642-C2D6-4316-9606-E8FF0F1E217B}" destId="{B3E8260D-EF5C-4490-BD7F-B830D7B472AA}" srcOrd="0" destOrd="2" presId="urn:microsoft.com/office/officeart/2005/8/layout/vList4"/>
    <dgm:cxn modelId="{6C1E80D1-3058-4526-ABE2-FED9985DA585}" type="presOf" srcId="{8433799A-DFD6-4D7F-BDB7-EC20043B85F6}" destId="{72EB31C2-7A3A-43B0-A673-53BAA60AD707}" srcOrd="1" destOrd="0" presId="urn:microsoft.com/office/officeart/2005/8/layout/vList4"/>
    <dgm:cxn modelId="{7212E563-27AF-481B-9871-721BBE6E3407}" srcId="{6DA8D487-736A-42B1-86BE-99B61F4B83E7}" destId="{9E9AAC03-666B-4F93-AC5D-3DB7FF0608A5}" srcOrd="1" destOrd="0" parTransId="{5AF97F75-3C95-4886-AC48-A50DEC68CF43}" sibTransId="{02B0848D-6596-4797-8BCB-9D2DD5773265}"/>
    <dgm:cxn modelId="{AD68C30B-84A8-4ACD-BA57-048201764F46}" type="presOf" srcId="{F510237B-1C60-4D2C-94C5-458F3A4C2170}" destId="{B4618500-55B8-4B55-89F0-1B08D9984C0B}" srcOrd="1" destOrd="0" presId="urn:microsoft.com/office/officeart/2005/8/layout/vList4"/>
    <dgm:cxn modelId="{38165E62-9DD8-4C23-A3B0-3358ACE48646}" type="presOf" srcId="{0818E611-272A-4132-AFF0-3D0970AD8BBB}" destId="{FD8831ED-2ACB-4DB7-9BBB-E0F2D481E806}" srcOrd="1" destOrd="0" presId="urn:microsoft.com/office/officeart/2005/8/layout/vList4"/>
    <dgm:cxn modelId="{8B71C270-4842-4CAB-887C-1B3D75364403}" type="presParOf" srcId="{5A3A2569-84C6-498C-874D-AAB534821ECD}" destId="{DCD359BA-1F14-4AD2-9A26-16FB33D4C165}" srcOrd="0" destOrd="0" presId="urn:microsoft.com/office/officeart/2005/8/layout/vList4"/>
    <dgm:cxn modelId="{966DD8BF-7002-4507-B6E1-891A20E8EEBD}" type="presParOf" srcId="{DCD359BA-1F14-4AD2-9A26-16FB33D4C165}" destId="{27B9CA11-862E-4D35-864F-44176A149ABB}" srcOrd="0" destOrd="0" presId="urn:microsoft.com/office/officeart/2005/8/layout/vList4"/>
    <dgm:cxn modelId="{3F308EEF-A077-4CCE-95A9-5AF6E9A77CF2}" type="presParOf" srcId="{DCD359BA-1F14-4AD2-9A26-16FB33D4C165}" destId="{EB50FBFD-ADF3-4186-8F24-6C7BBBAA99A6}" srcOrd="1" destOrd="0" presId="urn:microsoft.com/office/officeart/2005/8/layout/vList4"/>
    <dgm:cxn modelId="{802ED500-DA92-4A0F-B513-C50B38D44B96}" type="presParOf" srcId="{DCD359BA-1F14-4AD2-9A26-16FB33D4C165}" destId="{5174CF36-309A-494F-9913-2F61B8AB9CD1}" srcOrd="2" destOrd="0" presId="urn:microsoft.com/office/officeart/2005/8/layout/vList4"/>
    <dgm:cxn modelId="{B811A5CC-2BB8-476A-A7C9-4F275368DD9B}" type="presParOf" srcId="{5A3A2569-84C6-498C-874D-AAB534821ECD}" destId="{41CCB86F-F48F-4042-9B8F-179E4AAD43B8}" srcOrd="1" destOrd="0" presId="urn:microsoft.com/office/officeart/2005/8/layout/vList4"/>
    <dgm:cxn modelId="{80972012-DDBC-4FB6-88B7-4C9280D663E7}" type="presParOf" srcId="{5A3A2569-84C6-498C-874D-AAB534821ECD}" destId="{9B6DD6C4-F2BD-4B67-BF0E-5C437A6AFFE9}" srcOrd="2" destOrd="0" presId="urn:microsoft.com/office/officeart/2005/8/layout/vList4"/>
    <dgm:cxn modelId="{59308AE6-0209-498D-9895-B31E89F4FC4E}" type="presParOf" srcId="{9B6DD6C4-F2BD-4B67-BF0E-5C437A6AFFE9}" destId="{B3E8260D-EF5C-4490-BD7F-B830D7B472AA}" srcOrd="0" destOrd="0" presId="urn:microsoft.com/office/officeart/2005/8/layout/vList4"/>
    <dgm:cxn modelId="{0EEBD2D8-449B-4E1E-BD4B-EC17A5513750}" type="presParOf" srcId="{9B6DD6C4-F2BD-4B67-BF0E-5C437A6AFFE9}" destId="{21EFED80-8769-4159-87BF-D8829EAFD283}" srcOrd="1" destOrd="0" presId="urn:microsoft.com/office/officeart/2005/8/layout/vList4"/>
    <dgm:cxn modelId="{E7205FD3-1BE5-4853-8C36-F49738D17237}" type="presParOf" srcId="{9B6DD6C4-F2BD-4B67-BF0E-5C437A6AFFE9}" destId="{FD8831ED-2ACB-4DB7-9BBB-E0F2D481E806}" srcOrd="2" destOrd="0" presId="urn:microsoft.com/office/officeart/2005/8/layout/vList4"/>
    <dgm:cxn modelId="{409D180B-2F34-4FB5-B1F4-1068BB195CED}" type="presParOf" srcId="{5A3A2569-84C6-498C-874D-AAB534821ECD}" destId="{AD9174AA-F168-4C4B-8414-7E296A250E2C}" srcOrd="3" destOrd="0" presId="urn:microsoft.com/office/officeart/2005/8/layout/vList4"/>
    <dgm:cxn modelId="{7F3559EC-306E-4892-ADCF-FB85BF80453A}" type="presParOf" srcId="{5A3A2569-84C6-498C-874D-AAB534821ECD}" destId="{EDCC2D81-CB8D-4D58-898C-6B2387700637}" srcOrd="4" destOrd="0" presId="urn:microsoft.com/office/officeart/2005/8/layout/vList4"/>
    <dgm:cxn modelId="{A368A96D-21AF-4069-8845-4BE9E583996A}" type="presParOf" srcId="{EDCC2D81-CB8D-4D58-898C-6B2387700637}" destId="{D893C460-0ED2-4CE6-9D9C-46E8129E6758}" srcOrd="0" destOrd="0" presId="urn:microsoft.com/office/officeart/2005/8/layout/vList4"/>
    <dgm:cxn modelId="{00987E79-6EC0-481B-BC7C-209D55578ACB}" type="presParOf" srcId="{EDCC2D81-CB8D-4D58-898C-6B2387700637}" destId="{20B7B597-1C32-4B6C-A024-2945A6DBFD12}" srcOrd="1" destOrd="0" presId="urn:microsoft.com/office/officeart/2005/8/layout/vList4"/>
    <dgm:cxn modelId="{A2AD1B09-E577-4D5B-9270-A5F327078317}" type="presParOf" srcId="{EDCC2D81-CB8D-4D58-898C-6B2387700637}" destId="{ADFF4746-7790-46DC-BE57-D529A98F59A1}" srcOrd="2" destOrd="0" presId="urn:microsoft.com/office/officeart/2005/8/layout/vList4"/>
    <dgm:cxn modelId="{7247C58C-C0BE-4E37-93C7-713022C2F8E3}" type="presParOf" srcId="{5A3A2569-84C6-498C-874D-AAB534821ECD}" destId="{FE17AF76-301A-463B-A056-A554E7A13BB1}" srcOrd="5" destOrd="0" presId="urn:microsoft.com/office/officeart/2005/8/layout/vList4"/>
    <dgm:cxn modelId="{FF8ED005-D21B-4576-B290-5C1D2DBC0AD4}" type="presParOf" srcId="{5A3A2569-84C6-498C-874D-AAB534821ECD}" destId="{247BA143-CE95-4A05-AAB1-B4E1C8BCD1BB}" srcOrd="6" destOrd="0" presId="urn:microsoft.com/office/officeart/2005/8/layout/vList4"/>
    <dgm:cxn modelId="{1C67F5BB-AA7B-4018-B7BF-A6D7482D5BAF}" type="presParOf" srcId="{247BA143-CE95-4A05-AAB1-B4E1C8BCD1BB}" destId="{CE0CF82E-328C-4242-A95D-D3B3D9FD1040}" srcOrd="0" destOrd="0" presId="urn:microsoft.com/office/officeart/2005/8/layout/vList4"/>
    <dgm:cxn modelId="{318233F7-C7B2-44F1-84D4-8553797ABE85}" type="presParOf" srcId="{247BA143-CE95-4A05-AAB1-B4E1C8BCD1BB}" destId="{933AF71E-4DDE-4DBD-8E8B-FB50AE587FE2}" srcOrd="1" destOrd="0" presId="urn:microsoft.com/office/officeart/2005/8/layout/vList4"/>
    <dgm:cxn modelId="{255B6EE3-B73F-4644-B17B-6B57A3D98347}" type="presParOf" srcId="{247BA143-CE95-4A05-AAB1-B4E1C8BCD1BB}" destId="{B4618500-55B8-4B55-89F0-1B08D9984C0B}" srcOrd="2" destOrd="0" presId="urn:microsoft.com/office/officeart/2005/8/layout/vList4"/>
    <dgm:cxn modelId="{CE3D0388-CF69-4A2C-9D52-E9D05393D748}" type="presParOf" srcId="{5A3A2569-84C6-498C-874D-AAB534821ECD}" destId="{5DCE220F-0DA1-4182-94BF-E0462D17590A}" srcOrd="7" destOrd="0" presId="urn:microsoft.com/office/officeart/2005/8/layout/vList4"/>
    <dgm:cxn modelId="{74D98065-2FAB-465F-B8E2-9995D5D54426}" type="presParOf" srcId="{5A3A2569-84C6-498C-874D-AAB534821ECD}" destId="{471921FE-4194-4187-A05D-DFC3EA2592E1}" srcOrd="8" destOrd="0" presId="urn:microsoft.com/office/officeart/2005/8/layout/vList4"/>
    <dgm:cxn modelId="{3C345361-1991-4056-8368-0D30E776F4DE}" type="presParOf" srcId="{471921FE-4194-4187-A05D-DFC3EA2592E1}" destId="{C8375D87-E20C-4F89-870D-9C4BDD8BBCF1}" srcOrd="0" destOrd="0" presId="urn:microsoft.com/office/officeart/2005/8/layout/vList4"/>
    <dgm:cxn modelId="{60850585-A5E5-436F-A5D7-5FC0F39059A9}" type="presParOf" srcId="{471921FE-4194-4187-A05D-DFC3EA2592E1}" destId="{61E339D5-6922-4E91-AFF6-0D0F8E7BAA62}" srcOrd="1" destOrd="0" presId="urn:microsoft.com/office/officeart/2005/8/layout/vList4"/>
    <dgm:cxn modelId="{3859DDFD-466C-49EC-934D-6D29F56AAF2D}" type="presParOf" srcId="{471921FE-4194-4187-A05D-DFC3EA2592E1}" destId="{72EB31C2-7A3A-43B0-A673-53BAA60AD70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585F5D-3160-455A-8405-4435E19763FC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120FE84-CC9F-47DD-98E1-CC408DE5F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041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12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13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C99AC7-CEF9-4F60-BB3C-A5E0FCD52CCF}" type="datetimeFigureOut">
              <a:rPr lang="en-US"/>
              <a:pPr>
                <a:defRPr/>
              </a:pPr>
              <a:t>10/22/2015</a:t>
            </a:fld>
            <a:endParaRPr lang="en-US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8BC3D9-EC86-4086-A47C-6613AEF81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CF77D-4747-4435-865D-E727E2B4C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F7CE2-4018-4F3B-A116-5FEFF773B9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B77EE0-2F4C-44BB-B4E0-0CB2DC57238F}" type="datetimeFigureOut">
              <a:rPr lang="en-US"/>
              <a:pPr>
                <a:defRPr/>
              </a:pPr>
              <a:t>10/22/2015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066A09-39EA-4BED-83E6-336FA14D3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2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13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1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1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3F68B5-05FE-417B-A129-65BCA34459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C7403-9FA8-4F17-B39A-2DBD70D58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FB5441-55E1-41CF-86FE-8E3A4CD41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BE7C7-CE7D-4C7A-A338-FE1952589972}" type="datetimeFigureOut">
              <a:rPr lang="en-US"/>
              <a:pPr>
                <a:defRPr/>
              </a:pPr>
              <a:t>10/22/2015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979D71-76BB-45CB-A18D-51EA09464A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2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13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A5ECDC-4951-48BA-A4C6-F04F015BD3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F0EE3F-9C31-489A-BF0F-B935C3CFA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2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13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15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924210-17B3-4EA5-BCAA-0CC63E13C6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r>
              <a:rPr lang="en-US"/>
              <a:t>Company  Logo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64D8DCE0-8D0E-465C-BCFC-6711B8966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3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22" r:id="rId10"/>
    <p:sldLayoutId id="2147483921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913" y="549275"/>
            <a:ext cx="7415212" cy="3384550"/>
          </a:xfrm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114000"/>
              </a:lnSpc>
              <a:spcAft>
                <a:spcPts val="0"/>
              </a:spcAft>
              <a:defRPr/>
            </a:pPr>
            <a:r>
              <a:rPr lang="ru-RU" sz="3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Роль средств массовой коммуникации </a:t>
            </a:r>
            <a:br>
              <a:rPr lang="ru-RU" sz="3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</a:br>
            <a:r>
              <a:rPr lang="ru-RU" sz="3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в  повышении эффективности профилактической работы наркологических заболеваний</a:t>
            </a:r>
            <a:endParaRPr lang="en-US" sz="35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20838" y="4508500"/>
            <a:ext cx="7272337" cy="96043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18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charset="0"/>
              </a:rPr>
              <a:t>Корольчук</a:t>
            </a:r>
            <a:r>
              <a:rPr lang="ru-RU" altLang="ru-RU" sz="18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charset="0"/>
              </a:rPr>
              <a:t> Н.М.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18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charset="0"/>
              </a:rPr>
              <a:t>Старшая медицинская сестра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18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itchFamily="34" charset="0"/>
              </a:rPr>
              <a:t>БУЗОО «Наркологический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itchFamily="34" charset="0"/>
              </a:rPr>
              <a:t>диспансер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itchFamily="34" charset="0"/>
              </a:rPr>
              <a:t>»</a:t>
            </a:r>
            <a:endParaRPr lang="en-US" sz="1800" b="1" kern="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75" y="5705475"/>
            <a:ext cx="89249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4450"/>
            <a:ext cx="7499350" cy="8509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/>
                <a:ea typeface="+mn-ea"/>
                <a:cs typeface="Arial" charset="0"/>
              </a:rPr>
              <a:t>Факторы риска</a:t>
            </a:r>
            <a:endParaRPr lang="en-US" sz="3600" b="1" dirty="0" smtClean="0">
              <a:solidFill>
                <a:schemeClr val="accent5">
                  <a:lumMod val="50000"/>
                </a:schemeClr>
              </a:solidFill>
              <a:effectLst/>
              <a:ea typeface="+mn-ea"/>
              <a:cs typeface="Arial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gray">
          <a:xfrm>
            <a:off x="1528934" y="1268760"/>
            <a:ext cx="3123929" cy="1510701"/>
          </a:xfrm>
          <a:prstGeom prst="rect">
            <a:avLst/>
          </a:prstGeom>
          <a:solidFill>
            <a:srgbClr val="CCECFF">
              <a:alpha val="50195"/>
            </a:srgbClr>
          </a:solidFill>
          <a:ln>
            <a:noFill/>
          </a:ln>
          <a:effectLst>
            <a:innerShdw blurRad="114300">
              <a:prstClr val="black"/>
            </a:inn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gray">
          <a:xfrm>
            <a:off x="1547614" y="2875062"/>
            <a:ext cx="3095824" cy="1418034"/>
          </a:xfrm>
          <a:prstGeom prst="rect">
            <a:avLst/>
          </a:prstGeom>
          <a:solidFill>
            <a:srgbClr val="CCECFF">
              <a:alpha val="50195"/>
            </a:srgbClr>
          </a:solidFill>
          <a:ln>
            <a:noFill/>
          </a:ln>
          <a:effectLst>
            <a:innerShdw blurRad="114300">
              <a:prstClr val="black"/>
            </a:inn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gray">
          <a:xfrm>
            <a:off x="1548185" y="4530532"/>
            <a:ext cx="3095823" cy="1706780"/>
          </a:xfrm>
          <a:prstGeom prst="rect">
            <a:avLst/>
          </a:prstGeom>
          <a:solidFill>
            <a:srgbClr val="CCECFF">
              <a:alpha val="50195"/>
            </a:srgbClr>
          </a:solidFill>
          <a:ln>
            <a:noFill/>
          </a:ln>
          <a:effectLst>
            <a:innerShdw blurRad="114300">
              <a:prstClr val="black"/>
            </a:inn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gray">
          <a:xfrm rot="308465">
            <a:off x="7156450" y="2190750"/>
            <a:ext cx="1590675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50000">
                <a:schemeClr val="bg2">
                  <a:lumMod val="20000"/>
                  <a:lumOff val="8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ltGray">
          <a:xfrm>
            <a:off x="6084888" y="1412875"/>
            <a:ext cx="1871662" cy="17287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7150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470" name="Oval 8"/>
          <p:cNvSpPr>
            <a:spLocks noChangeArrowheads="1"/>
          </p:cNvSpPr>
          <p:nvPr/>
        </p:nvSpPr>
        <p:spPr bwMode="gray">
          <a:xfrm>
            <a:off x="7235825" y="3141663"/>
            <a:ext cx="1800225" cy="1681162"/>
          </a:xfrm>
          <a:prstGeom prst="ellipse">
            <a:avLst/>
          </a:prstGeom>
          <a:solidFill>
            <a:srgbClr val="FF4B4B"/>
          </a:solidFill>
          <a:ln w="57150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gray">
          <a:xfrm rot="7527986">
            <a:off x="6196806" y="3502819"/>
            <a:ext cx="1589088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50000">
                <a:schemeClr val="bg2">
                  <a:lumMod val="20000"/>
                  <a:lumOff val="8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gray">
          <a:xfrm rot="15216000">
            <a:off x="5111750" y="2511425"/>
            <a:ext cx="1589088" cy="1703388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50000">
                <a:schemeClr val="bg2">
                  <a:lumMod val="20000"/>
                  <a:lumOff val="8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473" name="Oval 11"/>
          <p:cNvSpPr>
            <a:spLocks noChangeArrowheads="1"/>
          </p:cNvSpPr>
          <p:nvPr/>
        </p:nvSpPr>
        <p:spPr bwMode="gray">
          <a:xfrm>
            <a:off x="4945063" y="3141663"/>
            <a:ext cx="1858962" cy="1684337"/>
          </a:xfrm>
          <a:prstGeom prst="ellipse">
            <a:avLst/>
          </a:prstGeom>
          <a:solidFill>
            <a:srgbClr val="669900"/>
          </a:solidFill>
          <a:ln w="57150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grpSp>
        <p:nvGrpSpPr>
          <p:cNvPr id="19474" name="Group 12"/>
          <p:cNvGrpSpPr>
            <a:grpSpLocks/>
          </p:cNvGrpSpPr>
          <p:nvPr/>
        </p:nvGrpSpPr>
        <p:grpSpPr bwMode="auto">
          <a:xfrm rot="10082854">
            <a:off x="5948363" y="2613025"/>
            <a:ext cx="1196975" cy="303213"/>
            <a:chOff x="2598" y="1026"/>
            <a:chExt cx="957" cy="242"/>
          </a:xfrm>
        </p:grpSpPr>
        <p:grpSp>
          <p:nvGrpSpPr>
            <p:cNvPr id="19629" name="Group 13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9641" name="Group 1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647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48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49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50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642" name="Group 1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643" name="AutoShape 2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44" name="AutoShape 2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45" name="AutoShape 2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46" name="AutoShape 2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  <p:grpSp>
          <p:nvGrpSpPr>
            <p:cNvPr id="19630" name="Group 24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9631" name="Group 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637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38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39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40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632" name="Group 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633" name="AutoShape 3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34" name="AutoShape 3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35" name="AutoShape 3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36" name="AutoShape 3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</p:grpSp>
      <p:grpSp>
        <p:nvGrpSpPr>
          <p:cNvPr id="19475" name="Group 35"/>
          <p:cNvGrpSpPr>
            <a:grpSpLocks/>
          </p:cNvGrpSpPr>
          <p:nvPr/>
        </p:nvGrpSpPr>
        <p:grpSpPr bwMode="auto">
          <a:xfrm rot="10082854">
            <a:off x="4606925" y="4394200"/>
            <a:ext cx="1370013" cy="477838"/>
            <a:chOff x="2598" y="1026"/>
            <a:chExt cx="957" cy="242"/>
          </a:xfrm>
        </p:grpSpPr>
        <p:grpSp>
          <p:nvGrpSpPr>
            <p:cNvPr id="19607" name="Group 36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9619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625" name="AutoShape 3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26" name="AutoShape 3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27" name="AutoShape 4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28" name="AutoShape 4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620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621" name="AutoShape 4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22" name="AutoShape 4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23" name="AutoShape 4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24" name="AutoShape 4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  <p:grpSp>
          <p:nvGrpSpPr>
            <p:cNvPr id="19608" name="Group 47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9609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615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16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17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18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610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611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12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13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14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</p:grpSp>
      <p:grpSp>
        <p:nvGrpSpPr>
          <p:cNvPr id="19476" name="Group 58"/>
          <p:cNvGrpSpPr>
            <a:grpSpLocks/>
          </p:cNvGrpSpPr>
          <p:nvPr/>
        </p:nvGrpSpPr>
        <p:grpSpPr bwMode="auto">
          <a:xfrm rot="10082854">
            <a:off x="7172325" y="4464050"/>
            <a:ext cx="1196975" cy="303213"/>
            <a:chOff x="2598" y="1026"/>
            <a:chExt cx="957" cy="242"/>
          </a:xfrm>
        </p:grpSpPr>
        <p:grpSp>
          <p:nvGrpSpPr>
            <p:cNvPr id="19585" name="Group 59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9597" name="Group 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603" name="AutoShape 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04" name="AutoShape 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05" name="AutoShape 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06" name="AutoShape 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598" name="Group 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599" name="AutoShape 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00" name="AutoShape 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01" name="AutoShape 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602" name="AutoShape 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  <p:grpSp>
          <p:nvGrpSpPr>
            <p:cNvPr id="19586" name="Group 70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9587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593" name="AutoShape 7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94" name="AutoShape 7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95" name="AutoShape 7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96" name="AutoShape 7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588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589" name="AutoShape 7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90" name="AutoShape 7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91" name="AutoShape 7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92" name="AutoShape 8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</p:grpSp>
      <p:grpSp>
        <p:nvGrpSpPr>
          <p:cNvPr id="19477" name="Group 81"/>
          <p:cNvGrpSpPr>
            <a:grpSpLocks/>
          </p:cNvGrpSpPr>
          <p:nvPr/>
        </p:nvGrpSpPr>
        <p:grpSpPr bwMode="auto">
          <a:xfrm>
            <a:off x="6904038" y="1809750"/>
            <a:ext cx="1196975" cy="303213"/>
            <a:chOff x="2598" y="1026"/>
            <a:chExt cx="957" cy="242"/>
          </a:xfrm>
        </p:grpSpPr>
        <p:grpSp>
          <p:nvGrpSpPr>
            <p:cNvPr id="19563" name="Group 82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9575" name="Group 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581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82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83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84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576" name="Group 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577" name="AutoShape 8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78" name="AutoShape 9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79" name="AutoShape 9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80" name="AutoShape 9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  <p:grpSp>
          <p:nvGrpSpPr>
            <p:cNvPr id="19564" name="Group 93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9565" name="Group 9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571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72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73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74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566" name="Group 9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567" name="AutoShape 10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68" name="AutoShape 10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69" name="AutoShape 10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70" name="AutoShape 10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</p:grpSp>
      <p:grpSp>
        <p:nvGrpSpPr>
          <p:cNvPr id="19478" name="Group 104"/>
          <p:cNvGrpSpPr>
            <a:grpSpLocks/>
          </p:cNvGrpSpPr>
          <p:nvPr/>
        </p:nvGrpSpPr>
        <p:grpSpPr bwMode="auto">
          <a:xfrm rot="344040">
            <a:off x="8113713" y="3644900"/>
            <a:ext cx="1198562" cy="303213"/>
            <a:chOff x="2598" y="1026"/>
            <a:chExt cx="957" cy="242"/>
          </a:xfrm>
        </p:grpSpPr>
        <p:grpSp>
          <p:nvGrpSpPr>
            <p:cNvPr id="19541" name="Group 105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9553" name="Group 1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559" name="AutoShape 10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60" name="AutoShape 10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61" name="AutoShape 10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62" name="AutoShape 1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554" name="Group 1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555" name="AutoShape 1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56" name="AutoShape 1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57" name="AutoShape 1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58" name="AutoShape 1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  <p:grpSp>
          <p:nvGrpSpPr>
            <p:cNvPr id="19542" name="Group 116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9543" name="Group 1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549" name="AutoShape 1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50" name="AutoShape 1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51" name="AutoShape 1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52" name="AutoShape 1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  <p:grpSp>
            <p:nvGrpSpPr>
              <p:cNvPr id="19544" name="Group 1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545" name="AutoShape 1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46" name="AutoShape 1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47" name="AutoShape 1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  <p:sp>
              <p:nvSpPr>
                <p:cNvPr id="19548" name="AutoShape 1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96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altLang="ru-RU"/>
                </a:p>
              </p:txBody>
            </p:sp>
          </p:grpSp>
        </p:grpSp>
      </p:grpSp>
      <p:grpSp>
        <p:nvGrpSpPr>
          <p:cNvPr id="19479" name="Group 127"/>
          <p:cNvGrpSpPr>
            <a:grpSpLocks/>
          </p:cNvGrpSpPr>
          <p:nvPr/>
        </p:nvGrpSpPr>
        <p:grpSpPr bwMode="auto">
          <a:xfrm rot="-232145">
            <a:off x="5703888" y="3703638"/>
            <a:ext cx="1235075" cy="331787"/>
            <a:chOff x="1824" y="2448"/>
            <a:chExt cx="987" cy="266"/>
          </a:xfrm>
        </p:grpSpPr>
        <p:grpSp>
          <p:nvGrpSpPr>
            <p:cNvPr id="19495" name="Group 128"/>
            <p:cNvGrpSpPr>
              <a:grpSpLocks/>
            </p:cNvGrpSpPr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19519" name="Group 1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9531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537" name="AutoShape 13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38" name="AutoShape 13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39" name="AutoShape 13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40" name="AutoShape 13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  <p:grpSp>
              <p:nvGrpSpPr>
                <p:cNvPr id="19532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533" name="AutoShape 13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34" name="AutoShape 13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35" name="AutoShape 13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36" name="AutoShape 13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</p:grpSp>
          <p:grpSp>
            <p:nvGrpSpPr>
              <p:cNvPr id="19520" name="Group 1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9521" name="Group 1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527" name="AutoShape 14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28" name="AutoShape 14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29" name="AutoShape 14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30" name="AutoShape 14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  <p:grpSp>
              <p:nvGrpSpPr>
                <p:cNvPr id="19522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523" name="AutoShape 14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24" name="AutoShape 14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25" name="AutoShape 14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26" name="AutoShape 15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</p:grpSp>
        </p:grpSp>
        <p:grpSp>
          <p:nvGrpSpPr>
            <p:cNvPr id="19496" name="Group 151"/>
            <p:cNvGrpSpPr>
              <a:grpSpLocks/>
            </p:cNvGrpSpPr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19497" name="Group 1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9509" name="Group 1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515" name="AutoShape 15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16" name="AutoShape 15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17" name="AutoShape 15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18" name="AutoShape 15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  <p:grpSp>
              <p:nvGrpSpPr>
                <p:cNvPr id="19510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511" name="AutoShape 15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12" name="AutoShape 16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13" name="AutoShape 16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14" name="AutoShape 16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</p:grpSp>
          <p:grpSp>
            <p:nvGrpSpPr>
              <p:cNvPr id="19498" name="Group 1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9499" name="Group 1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505" name="AutoShape 165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06" name="AutoShape 166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07" name="AutoShape 167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08" name="AutoShape 168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  <p:grpSp>
              <p:nvGrpSpPr>
                <p:cNvPr id="19500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501" name="AutoShape 170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02" name="AutoShape 171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03" name="AutoShape 172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  <p:sp>
                <p:nvSpPr>
                  <p:cNvPr id="19504" name="AutoShape 173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 altLang="ru-RU"/>
                  </a:p>
                </p:txBody>
              </p:sp>
            </p:grpSp>
          </p:grpSp>
        </p:grpSp>
      </p:grpSp>
      <p:sp>
        <p:nvSpPr>
          <p:cNvPr id="10414" name="Rectangle 174"/>
          <p:cNvSpPr>
            <a:spLocks noChangeArrowheads="1"/>
          </p:cNvSpPr>
          <p:nvPr/>
        </p:nvSpPr>
        <p:spPr bwMode="ltGray">
          <a:xfrm>
            <a:off x="1043285" y="1268760"/>
            <a:ext cx="360363" cy="14804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algn="ctr">
            <a:noFill/>
            <a:prstDash val="dash"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99" name="Rectangle 175"/>
          <p:cNvSpPr>
            <a:spLocks noChangeArrowheads="1"/>
          </p:cNvSpPr>
          <p:nvPr/>
        </p:nvSpPr>
        <p:spPr bwMode="gray">
          <a:xfrm>
            <a:off x="1043285" y="2887837"/>
            <a:ext cx="360363" cy="1379357"/>
          </a:xfrm>
          <a:prstGeom prst="rect">
            <a:avLst/>
          </a:prstGeom>
          <a:solidFill>
            <a:srgbClr val="FF4B4B"/>
          </a:solidFill>
          <a:ln>
            <a:noFill/>
          </a:ln>
          <a:effectLst>
            <a:innerShdw blurRad="114300">
              <a:prstClr val="black"/>
            </a:inn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500" name="Rectangle 176"/>
          <p:cNvSpPr>
            <a:spLocks noChangeArrowheads="1"/>
          </p:cNvSpPr>
          <p:nvPr/>
        </p:nvSpPr>
        <p:spPr bwMode="gray">
          <a:xfrm>
            <a:off x="1043285" y="4530532"/>
            <a:ext cx="360363" cy="1706779"/>
          </a:xfrm>
          <a:prstGeom prst="rect">
            <a:avLst/>
          </a:prstGeom>
          <a:solidFill>
            <a:srgbClr val="669900"/>
          </a:solidFill>
          <a:ln>
            <a:noFill/>
          </a:ln>
          <a:effectLst>
            <a:innerShdw blurRad="114300">
              <a:prstClr val="black"/>
            </a:inn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501" name="Rectangle 180"/>
          <p:cNvSpPr>
            <a:spLocks noChangeArrowheads="1"/>
          </p:cNvSpPr>
          <p:nvPr/>
        </p:nvSpPr>
        <p:spPr bwMode="auto">
          <a:xfrm>
            <a:off x="1547813" y="1476375"/>
            <a:ext cx="30241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Генетические особенности, травмы, задержки развития</a:t>
            </a:r>
            <a:endParaRPr lang="en-US" altLang="ru-RU" sz="20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02" name="Rectangle 181"/>
          <p:cNvSpPr>
            <a:spLocks noChangeArrowheads="1"/>
          </p:cNvSpPr>
          <p:nvPr/>
        </p:nvSpPr>
        <p:spPr bwMode="auto">
          <a:xfrm>
            <a:off x="1547813" y="2897188"/>
            <a:ext cx="3095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Инфантилизм, </a:t>
            </a:r>
            <a:r>
              <a:rPr lang="ru-RU" alt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конформность</a:t>
            </a:r>
            <a:r>
              <a:rPr lang="ru-RU" altLang="ru-RU" sz="2000" b="1" dirty="0" smtClean="0">
                <a:solidFill>
                  <a:schemeClr val="accent5">
                    <a:lumMod val="50000"/>
                  </a:schemeClr>
                </a:solidFill>
              </a:rPr>
              <a:t>, слабость воли,  «человек среды»</a:t>
            </a:r>
            <a:endParaRPr lang="en-US" altLang="ru-RU" sz="20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03" name="Rectangle 182"/>
          <p:cNvSpPr>
            <a:spLocks noChangeArrowheads="1"/>
          </p:cNvSpPr>
          <p:nvPr/>
        </p:nvSpPr>
        <p:spPr bwMode="auto">
          <a:xfrm>
            <a:off x="1547813" y="4616450"/>
            <a:ext cx="31686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chemeClr val="accent5">
                    <a:lumMod val="50000"/>
                  </a:schemeClr>
                </a:solidFill>
              </a:rPr>
              <a:t>Макросоциальные (культура, нормы, доступность, мода) и </a:t>
            </a:r>
            <a:r>
              <a:rPr lang="ru-RU" altLang="ru-RU" b="1" dirty="0" err="1" smtClean="0">
                <a:solidFill>
                  <a:schemeClr val="accent5">
                    <a:lumMod val="50000"/>
                  </a:schemeClr>
                </a:solidFill>
              </a:rPr>
              <a:t>микросоциальные</a:t>
            </a:r>
            <a:r>
              <a:rPr lang="ru-RU" altLang="ru-RU" b="1" dirty="0" smtClean="0">
                <a:solidFill>
                  <a:schemeClr val="accent5">
                    <a:lumMod val="50000"/>
                  </a:schemeClr>
                </a:solidFill>
              </a:rPr>
              <a:t> (семья, друзья, школа)</a:t>
            </a:r>
            <a:endParaRPr lang="en-US" altLang="ru-RU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9492" name="Rectangle 183"/>
          <p:cNvSpPr>
            <a:spLocks noChangeArrowheads="1"/>
          </p:cNvSpPr>
          <p:nvPr/>
        </p:nvSpPr>
        <p:spPr bwMode="gray">
          <a:xfrm>
            <a:off x="6011863" y="2060575"/>
            <a:ext cx="192722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b="1">
                <a:solidFill>
                  <a:srgbClr val="FFFFFF"/>
                </a:solidFill>
              </a:rPr>
              <a:t>Биологические</a:t>
            </a:r>
            <a:endParaRPr lang="en-US" altLang="ru-RU" b="1">
              <a:solidFill>
                <a:srgbClr val="FFFFFF"/>
              </a:solidFill>
            </a:endParaRPr>
          </a:p>
        </p:txBody>
      </p:sp>
      <p:sp>
        <p:nvSpPr>
          <p:cNvPr id="19493" name="Rectangle 184"/>
          <p:cNvSpPr>
            <a:spLocks noChangeArrowheads="1"/>
          </p:cNvSpPr>
          <p:nvPr/>
        </p:nvSpPr>
        <p:spPr bwMode="gray">
          <a:xfrm>
            <a:off x="5000625" y="3789363"/>
            <a:ext cx="1658938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b="1">
                <a:solidFill>
                  <a:srgbClr val="FFFFFF"/>
                </a:solidFill>
              </a:rPr>
              <a:t>Социальные</a:t>
            </a:r>
            <a:endParaRPr lang="en-US" altLang="ru-RU" b="1">
              <a:solidFill>
                <a:srgbClr val="FFFFFF"/>
              </a:solidFill>
            </a:endParaRPr>
          </a:p>
        </p:txBody>
      </p:sp>
      <p:sp>
        <p:nvSpPr>
          <p:cNvPr id="19494" name="Rectangle 185"/>
          <p:cNvSpPr>
            <a:spLocks noChangeArrowheads="1"/>
          </p:cNvSpPr>
          <p:nvPr/>
        </p:nvSpPr>
        <p:spPr bwMode="gray">
          <a:xfrm>
            <a:off x="7308850" y="3789363"/>
            <a:ext cx="1608138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b="1">
                <a:solidFill>
                  <a:srgbClr val="FFFFFF"/>
                </a:solidFill>
              </a:rPr>
              <a:t>Личностные</a:t>
            </a:r>
            <a:endParaRPr lang="en-US" altLang="ru-RU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1042988" y="188913"/>
            <a:ext cx="8101012" cy="6335712"/>
          </a:xfrm>
        </p:spPr>
        <p:txBody>
          <a:bodyPr>
            <a:normAutofit/>
          </a:bodyPr>
          <a:lstStyle/>
          <a:p>
            <a:pPr marL="365760" indent="-283464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b="1" dirty="0" smtClean="0">
                <a:solidFill>
                  <a:schemeClr val="accent5">
                    <a:lumMod val="50000"/>
                  </a:schemeClr>
                </a:solidFill>
              </a:rPr>
              <a:t>Средства массовой информации (СМИ) -</a:t>
            </a:r>
          </a:p>
          <a:p>
            <a:pPr marL="177800" indent="3175" algn="just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ru-RU" altLang="ru-RU" sz="12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177800" indent="3175" algn="just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наиболее употребительное в России обозначение средств повседневной практики сбора, обработки и распространения сообщений  массовым аудиториям</a:t>
            </a:r>
          </a:p>
          <a:p>
            <a:pPr marL="177800" indent="3175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altLang="ru-RU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055938"/>
            <a:ext cx="4032250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трелка вправо 1"/>
          <p:cNvSpPr/>
          <p:nvPr/>
        </p:nvSpPr>
        <p:spPr>
          <a:xfrm>
            <a:off x="4211638" y="4005263"/>
            <a:ext cx="647700" cy="16557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3055938"/>
            <a:ext cx="4168775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2988" y="115888"/>
            <a:ext cx="7993062" cy="3663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К средствам массовой информации относятся:</a:t>
            </a:r>
          </a:p>
          <a:p>
            <a:pPr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-   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печатная  пресса (газеты, журналы…);</a:t>
            </a:r>
          </a:p>
          <a:p>
            <a:pPr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-   аудиовизуальные  средства  массовой информации (радио,  телевидение…);</a:t>
            </a:r>
          </a:p>
          <a:p>
            <a:pPr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-   информационные  службы  (новостные агентства, пресс-службы…);</a:t>
            </a:r>
          </a:p>
          <a:p>
            <a:pPr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-   сеть  интернет (сайты, базы данных, социальные сети…) 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3779838"/>
            <a:ext cx="3167062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75" y="3779838"/>
            <a:ext cx="38354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3779838"/>
            <a:ext cx="313213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1085850" y="908050"/>
            <a:ext cx="8023225" cy="5905500"/>
          </a:xfrm>
        </p:spPr>
        <p:txBody>
          <a:bodyPr>
            <a:normAutofit lnSpcReduction="10000"/>
          </a:bodyPr>
          <a:lstStyle/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применение неточной терминологии («легкие» и «тяжелые» наркотики);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 пропаганда легализации наркотиков;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информация о стоимости ПАВ,</a:t>
            </a:r>
            <a:r>
              <a:rPr lang="en-US" altLang="ru-RU" sz="2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способах получения, состоянии опьянения, прибылях распространителей;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 позитивные образы потребителей ПАВ в СМИ;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 демонстрация атрибутов употребления ПАВ;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 реклама категории «Жизненный стиль»;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 истории жизни потребителей ПАВ;</a:t>
            </a:r>
          </a:p>
          <a:p>
            <a:pPr marL="82296" indent="0"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</a:rPr>
              <a:t>-    откровенное восхваление наркомании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altLang="ru-RU" sz="28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8675" name="Rectangle 2"/>
          <p:cNvSpPr txBox="1">
            <a:spLocks noChangeArrowheads="1"/>
          </p:cNvSpPr>
          <p:nvPr/>
        </p:nvSpPr>
        <p:spPr bwMode="gray">
          <a:xfrm>
            <a:off x="971550" y="39688"/>
            <a:ext cx="813752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Проблемы при освещении наркологической тематики в СМИ </a:t>
            </a:r>
            <a:endParaRPr lang="en-US" altLang="ru-RU" sz="32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1043608" y="188640"/>
          <a:ext cx="7920880" cy="6408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43213" y="333375"/>
            <a:ext cx="60198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"</a:t>
            </a:r>
            <a:r>
              <a:rPr lang="ru-RU" sz="4800" b="1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НаркоНет</a:t>
            </a: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1775" y="1765300"/>
            <a:ext cx="61928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"Мода - это мой наркотик"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1775" y="3036888"/>
            <a:ext cx="62642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"Вкус победы - это наркотик"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43213" y="4365625"/>
            <a:ext cx="60198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"Мед - это наркотик"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213" y="5653088"/>
            <a:ext cx="60198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"Секс - это наркотик"</a:t>
            </a:r>
          </a:p>
        </p:txBody>
      </p:sp>
      <p:sp>
        <p:nvSpPr>
          <p:cNvPr id="11" name="Умножение 10"/>
          <p:cNvSpPr/>
          <p:nvPr/>
        </p:nvSpPr>
        <p:spPr>
          <a:xfrm>
            <a:off x="33338" y="-455613"/>
            <a:ext cx="9937750" cy="7632701"/>
          </a:xfrm>
          <a:prstGeom prst="mathMultiply">
            <a:avLst/>
          </a:prstGeom>
          <a:solidFill>
            <a:srgbClr val="FF0000">
              <a:alpha val="59000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187450" y="-26988"/>
            <a:ext cx="7818438" cy="8683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Информатизация </a:t>
            </a:r>
            <a:r>
              <a:rPr lang="ru-RU" altLang="ru-RU" sz="3200" b="1" dirty="0">
                <a:solidFill>
                  <a:schemeClr val="accent5">
                    <a:lumMod val="50000"/>
                  </a:schemeClr>
                </a:solidFill>
                <a:effectLst/>
              </a:rPr>
              <a:t>и </a:t>
            </a: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телекоммуникация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765175"/>
            <a:ext cx="4149725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0400" y="773113"/>
            <a:ext cx="45656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892550"/>
            <a:ext cx="4149725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70400" y="3892550"/>
            <a:ext cx="456565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3" descr="C:\Users\I Am\Desktop\CURRENT1\1243870467_gs255.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997200"/>
            <a:ext cx="234950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14" descr="C:\Users\I Am\Desktop\CURRENT1\1243870467_gs255.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4792663"/>
            <a:ext cx="2349500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771775" y="1052513"/>
            <a:ext cx="5761038" cy="5400675"/>
          </a:xfrm>
          <a:prstGeom prst="rect">
            <a:avLst/>
          </a:prstGeom>
          <a:noFill/>
        </p:spPr>
        <p:txBody>
          <a:bodyPr/>
          <a:lstStyle/>
          <a:p>
            <a:pPr marL="342900" indent="-342900" algn="ctr">
              <a:spcBef>
                <a:spcPts val="0"/>
              </a:spcBef>
              <a:defRPr/>
            </a:pPr>
            <a:endParaRPr lang="ru-RU" sz="3600" b="1" kern="0" dirty="0">
              <a:solidFill>
                <a:schemeClr val="accent5">
                  <a:lumMod val="50000"/>
                </a:schemeClr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>
              <a:spcBef>
                <a:spcPts val="0"/>
              </a:spcBef>
              <a:defRPr/>
            </a:pP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В исследовании приняло участие </a:t>
            </a:r>
            <a:r>
              <a:rPr lang="ru-RU" sz="3600" b="1" kern="0" dirty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1807</a:t>
            </a: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человек</a:t>
            </a:r>
          </a:p>
          <a:p>
            <a:pPr marL="342900" indent="-342900" algn="ctr">
              <a:spcBef>
                <a:spcPts val="0"/>
              </a:spcBef>
              <a:defRPr/>
            </a:pPr>
            <a:endParaRPr lang="ru-RU" sz="3600" b="1" kern="0" dirty="0">
              <a:solidFill>
                <a:schemeClr val="accent5">
                  <a:lumMod val="50000"/>
                </a:schemeClr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>
              <a:spcBef>
                <a:spcPts val="0"/>
              </a:spcBef>
              <a:defRPr/>
            </a:pPr>
            <a:endParaRPr lang="ru-RU" sz="3600" b="1" kern="0" dirty="0">
              <a:solidFill>
                <a:schemeClr val="accent5">
                  <a:lumMod val="50000"/>
                </a:schemeClr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>
              <a:spcBef>
                <a:spcPts val="0"/>
              </a:spcBef>
              <a:defRPr/>
            </a:pP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Мужчин – </a:t>
            </a:r>
            <a:r>
              <a:rPr lang="ru-RU" sz="3600" b="1" kern="0" dirty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962</a:t>
            </a: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чел. </a:t>
            </a:r>
            <a:r>
              <a:rPr lang="ru-RU" sz="3600" b="1" kern="0" dirty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(53,2%)</a:t>
            </a:r>
          </a:p>
          <a:p>
            <a:pPr marL="342900" indent="-342900" algn="ctr">
              <a:spcBef>
                <a:spcPts val="0"/>
              </a:spcBef>
              <a:defRPr/>
            </a:pP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Женщин – </a:t>
            </a:r>
            <a:r>
              <a:rPr lang="ru-RU" sz="3600" b="1" kern="0" dirty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845</a:t>
            </a: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чел. </a:t>
            </a:r>
            <a:r>
              <a:rPr lang="ru-RU" sz="3600" b="1" kern="0" dirty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(46,8%)</a:t>
            </a:r>
          </a:p>
          <a:p>
            <a:pPr marL="342900" indent="-342900" algn="ctr">
              <a:spcBef>
                <a:spcPts val="0"/>
              </a:spcBef>
              <a:defRPr/>
            </a:pPr>
            <a:endParaRPr lang="ru-RU" sz="3600" b="1" kern="0" dirty="0">
              <a:solidFill>
                <a:schemeClr val="accent5">
                  <a:lumMod val="50000"/>
                </a:schemeClr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>
              <a:spcBef>
                <a:spcPts val="0"/>
              </a:spcBef>
              <a:defRPr/>
            </a:pPr>
            <a:endParaRPr lang="ru-RU" sz="3600" b="1" kern="0" dirty="0">
              <a:solidFill>
                <a:schemeClr val="accent5">
                  <a:lumMod val="50000"/>
                </a:schemeClr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ctr">
              <a:spcBef>
                <a:spcPts val="0"/>
              </a:spcBef>
              <a:defRPr/>
            </a:pP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Средний возраст </a:t>
            </a:r>
            <a:r>
              <a:rPr lang="ru-RU" sz="3600" b="1" kern="0" dirty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18,3</a:t>
            </a:r>
            <a:r>
              <a:rPr lang="ru-RU" sz="3600" b="1" kern="0" dirty="0">
                <a:solidFill>
                  <a:schemeClr val="accent5">
                    <a:lumMod val="50000"/>
                  </a:schemeClr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 года</a:t>
            </a:r>
          </a:p>
          <a:p>
            <a:pPr marL="342900" indent="-342900" algn="ctr">
              <a:spcBef>
                <a:spcPts val="0"/>
              </a:spcBef>
              <a:defRPr/>
            </a:pPr>
            <a:endParaRPr lang="ru-RU" sz="3600" b="1" kern="0" dirty="0">
              <a:solidFill>
                <a:schemeClr val="accent5">
                  <a:lumMod val="50000"/>
                </a:schemeClr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  <a:p>
            <a:pPr marL="342900" indent="-342900" algn="r">
              <a:spcBef>
                <a:spcPts val="0"/>
              </a:spcBef>
              <a:defRPr/>
            </a:pPr>
            <a:endParaRPr lang="ru-RU" sz="2400" kern="0" dirty="0">
              <a:solidFill>
                <a:srgbClr val="C00000"/>
              </a:solidFill>
              <a:latin typeface="+mn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762250" y="0"/>
            <a:ext cx="5338763" cy="8683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/>
                <a:ea typeface="+mn-ea"/>
                <a:cs typeface="Arial" charset="0"/>
              </a:rPr>
              <a:t>Анкетирование </a:t>
            </a:r>
          </a:p>
        </p:txBody>
      </p:sp>
      <p:grpSp>
        <p:nvGrpSpPr>
          <p:cNvPr id="25606" name="Группа 15"/>
          <p:cNvGrpSpPr>
            <a:grpSpLocks/>
          </p:cNvGrpSpPr>
          <p:nvPr/>
        </p:nvGrpSpPr>
        <p:grpSpPr bwMode="auto">
          <a:xfrm>
            <a:off x="155575" y="685800"/>
            <a:ext cx="2349500" cy="2382838"/>
            <a:chOff x="179513" y="836712"/>
            <a:chExt cx="1440159" cy="936103"/>
          </a:xfrm>
        </p:grpSpPr>
        <p:pic>
          <p:nvPicPr>
            <p:cNvPr id="25607" name="Рисунок 11" descr="C:\Users\I Am\Desktop\CURRENT1\1240184381_7-youth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3" y="836712"/>
              <a:ext cx="1440159" cy="936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898620" y="907808"/>
              <a:ext cx="650018" cy="36047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5"/>
          <p:cNvSpPr>
            <a:spLocks noGrp="1"/>
          </p:cNvSpPr>
          <p:nvPr>
            <p:ph type="title"/>
          </p:nvPr>
        </p:nvSpPr>
        <p:spPr>
          <a:xfrm>
            <a:off x="1825625" y="0"/>
            <a:ext cx="6418263" cy="7778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/>
                <a:ea typeface="+mn-ea"/>
                <a:cs typeface="Arial" charset="0"/>
              </a:rPr>
              <a:t>Социальное окружение</a:t>
            </a:r>
          </a:p>
        </p:txBody>
      </p:sp>
      <p:graphicFrame>
        <p:nvGraphicFramePr>
          <p:cNvPr id="26627" name="Содержимое 11"/>
          <p:cNvGraphicFramePr>
            <a:graphicFrameLocks noGrp="1"/>
          </p:cNvGraphicFramePr>
          <p:nvPr>
            <p:ph sz="half" idx="1"/>
          </p:nvPr>
        </p:nvGraphicFramePr>
        <p:xfrm>
          <a:off x="1042988" y="1700213"/>
          <a:ext cx="7993062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r:id="rId3" imgW="8382727" imgH="4419983" progId="Excel.Chart.8">
                  <p:embed/>
                </p:oleObj>
              </mc:Choice>
              <mc:Fallback>
                <p:oleObj r:id="rId3" imgW="8382727" imgH="4419983" progId="Excel.Chart.8">
                  <p:embed/>
                  <p:pic>
                    <p:nvPicPr>
                      <p:cNvPr id="0" name="Содержимое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042988" y="1700213"/>
                        <a:ext cx="7993062" cy="496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Текст 12"/>
          <p:cNvSpPr txBox="1">
            <a:spLocks/>
          </p:cNvSpPr>
          <p:nvPr/>
        </p:nvSpPr>
        <p:spPr bwMode="gray">
          <a:xfrm>
            <a:off x="1692275" y="836613"/>
            <a:ext cx="66960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9050" algn="ctr" eaLnBrk="0" hangingPunct="0">
              <a:spcBef>
                <a:spcPts val="0"/>
              </a:spcBef>
              <a:defRPr/>
            </a:pPr>
            <a:r>
              <a:rPr lang="ru-RU" sz="2400" b="1" kern="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Знакомы ли Вы лично с людьми, </a:t>
            </a:r>
          </a:p>
          <a:p>
            <a:pPr indent="19050" algn="ctr" eaLnBrk="0" hangingPunct="0">
              <a:spcBef>
                <a:spcPts val="0"/>
              </a:spcBef>
              <a:defRPr/>
            </a:pPr>
            <a:r>
              <a:rPr lang="ru-RU" sz="2400" b="1" kern="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употребляющими наркотики?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84888" y="4724400"/>
            <a:ext cx="2590800" cy="1441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2400" b="1" dirty="0">
                <a:solidFill>
                  <a:srgbClr val="C00000"/>
                </a:solidFill>
                <a:cs typeface="Arial" pitchFamily="34" charset="0"/>
              </a:rPr>
              <a:t>38,1% </a:t>
            </a:r>
            <a:r>
              <a:rPr lang="ru-RU" sz="2000" b="1" dirty="0">
                <a:solidFill>
                  <a:srgbClr val="002060"/>
                </a:solidFill>
                <a:cs typeface="Arial" pitchFamily="34" charset="0"/>
              </a:rPr>
              <a:t>лично знакомы с потребителями наркотиков</a:t>
            </a:r>
            <a:endParaRPr lang="ru-RU" sz="2400" b="1" dirty="0">
              <a:solidFill>
                <a:srgbClr val="00206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258888" y="115888"/>
            <a:ext cx="7489825" cy="563562"/>
          </a:xfrm>
        </p:spPr>
        <p:txBody>
          <a:bodyPr>
            <a:normAutofit fontScale="90000"/>
          </a:bodyPr>
          <a:lstStyle/>
          <a:p>
            <a:pPr algn="ctr" defTabSz="912813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a typeface="+mn-ea"/>
                <a:cs typeface="Arial" charset="0"/>
              </a:rPr>
              <a:t>Опыт употребления наркотиков</a:t>
            </a:r>
            <a:endParaRPr lang="en-US" b="1" dirty="0" smtClean="0">
              <a:solidFill>
                <a:schemeClr val="accent5">
                  <a:lumMod val="75000"/>
                </a:schemeClr>
              </a:solidFill>
              <a:ea typeface="+mn-ea"/>
              <a:cs typeface="Arial" charset="0"/>
            </a:endParaRPr>
          </a:p>
        </p:txBody>
      </p:sp>
      <p:graphicFrame>
        <p:nvGraphicFramePr>
          <p:cNvPr id="27651" name="Содержимое 16"/>
          <p:cNvGraphicFramePr>
            <a:graphicFrameLocks noGrp="1"/>
          </p:cNvGraphicFramePr>
          <p:nvPr>
            <p:ph idx="1"/>
          </p:nvPr>
        </p:nvGraphicFramePr>
        <p:xfrm>
          <a:off x="344488" y="1722438"/>
          <a:ext cx="8331200" cy="478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r:id="rId3" imgW="8327858" imgH="4779678" progId="Excel.Chart.8">
                  <p:embed/>
                </p:oleObj>
              </mc:Choice>
              <mc:Fallback>
                <p:oleObj r:id="rId3" imgW="8327858" imgH="4779678" progId="Excel.Chart.8">
                  <p:embed/>
                  <p:pic>
                    <p:nvPicPr>
                      <p:cNvPr id="0" name="Содержимое 1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344488" y="1722438"/>
                        <a:ext cx="8331200" cy="478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Текст 12"/>
          <p:cNvSpPr>
            <a:spLocks noGrp="1"/>
          </p:cNvSpPr>
          <p:nvPr>
            <p:ph type="body" idx="4294967295"/>
          </p:nvPr>
        </p:nvSpPr>
        <p:spPr>
          <a:xfrm>
            <a:off x="0" y="981075"/>
            <a:ext cx="6697663" cy="431800"/>
          </a:xfrm>
        </p:spPr>
        <p:txBody>
          <a:bodyPr>
            <a:normAutofit lnSpcReduction="10000"/>
          </a:bodyPr>
          <a:lstStyle/>
          <a:p>
            <a:pPr marL="365760" indent="-283464" algn="ctr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cs typeface="Arial" charset="0"/>
              </a:rPr>
              <a:t>Пробовали ли вы наркотики?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1188" y="5445125"/>
            <a:ext cx="2808287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4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95513" y="1844675"/>
            <a:ext cx="4321175" cy="15128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Содержимое 9"/>
          <p:cNvGraphicFramePr>
            <a:graphicFrameLocks noGrp="1"/>
          </p:cNvGraphicFramePr>
          <p:nvPr>
            <p:ph idx="1"/>
          </p:nvPr>
        </p:nvGraphicFramePr>
        <p:xfrm>
          <a:off x="971550" y="1268413"/>
          <a:ext cx="8064500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Диаграмма" r:id="rId3" imgW="8343900" imgH="4057650" progId="Excel.Chart.8">
                  <p:embed/>
                </p:oleObj>
              </mc:Choice>
              <mc:Fallback>
                <p:oleObj name="Диаграмма" r:id="rId3" imgW="8343900" imgH="4057650" progId="Excel.Chart.8">
                  <p:embed/>
                  <p:pic>
                    <p:nvPicPr>
                      <p:cNvPr id="0" name="Содержимое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971550" y="1268413"/>
                        <a:ext cx="8064500" cy="540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Текст 14"/>
          <p:cNvSpPr>
            <a:spLocks noGrp="1"/>
          </p:cNvSpPr>
          <p:nvPr>
            <p:ph type="body" sz="quarter" idx="4294967295"/>
          </p:nvPr>
        </p:nvSpPr>
        <p:spPr>
          <a:xfrm>
            <a:off x="971550" y="44450"/>
            <a:ext cx="8101013" cy="1368425"/>
          </a:xfrm>
        </p:spPr>
        <p:txBody>
          <a:bodyPr>
            <a:normAutofit/>
          </a:bodyPr>
          <a:lstStyle/>
          <a:p>
            <a:pPr marL="365760" indent="17463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Какие причины привели вас к употреблению наркотиков?</a:t>
            </a:r>
          </a:p>
        </p:txBody>
      </p:sp>
      <p:sp>
        <p:nvSpPr>
          <p:cNvPr id="13" name="Овал 12"/>
          <p:cNvSpPr/>
          <p:nvPr/>
        </p:nvSpPr>
        <p:spPr>
          <a:xfrm>
            <a:off x="5583238" y="5373688"/>
            <a:ext cx="1079500" cy="79216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795963" y="5013325"/>
            <a:ext cx="1152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00" y="1125538"/>
            <a:ext cx="3700463" cy="543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1116013" y="93663"/>
            <a:ext cx="7200900" cy="81438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Стратегия государственной антинаркотической политики РФ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6663" y="1123950"/>
            <a:ext cx="370205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6663" y="3789363"/>
            <a:ext cx="3702050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042988" y="44450"/>
            <a:ext cx="7921625" cy="1081088"/>
          </a:xfrm>
        </p:spPr>
        <p:txBody>
          <a:bodyPr>
            <a:noAutofit/>
          </a:bodyPr>
          <a:lstStyle/>
          <a:p>
            <a:pPr algn="ctr" defTabSz="912813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rPr>
              <a:t>Как Вы считаете, в чем причина  распространения наркомании?</a:t>
            </a:r>
            <a:endParaRPr lang="en-US" sz="4000" b="1" dirty="0" smtClean="0">
              <a:solidFill>
                <a:schemeClr val="accent5">
                  <a:lumMod val="75000"/>
                </a:schemeClr>
              </a:solidFill>
              <a:effectLst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9699" name="Содержимое 9"/>
          <p:cNvGraphicFramePr>
            <a:graphicFrameLocks noGrp="1"/>
          </p:cNvGraphicFramePr>
          <p:nvPr>
            <p:ph idx="1"/>
          </p:nvPr>
        </p:nvGraphicFramePr>
        <p:xfrm>
          <a:off x="1042988" y="1341438"/>
          <a:ext cx="78914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r:id="rId3" imgW="8669263" imgH="5041829" progId="Excel.Chart.8">
                  <p:embed/>
                </p:oleObj>
              </mc:Choice>
              <mc:Fallback>
                <p:oleObj r:id="rId3" imgW="8669263" imgH="5041829" progId="Excel.Chart.8">
                  <p:embed/>
                  <p:pic>
                    <p:nvPicPr>
                      <p:cNvPr id="0" name="Содержимое 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042988" y="1341438"/>
                        <a:ext cx="7891462" cy="540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1600" y="260350"/>
            <a:ext cx="5124450" cy="6264275"/>
          </a:xfrm>
        </p:spPr>
        <p:txBody>
          <a:bodyPr>
            <a:normAutofit/>
          </a:bodyPr>
          <a:lstStyle/>
          <a:p>
            <a:pPr marL="82296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Проведенный опрос выявил, что </a:t>
            </a:r>
            <a:r>
              <a:rPr lang="ru-RU" b="1" dirty="0">
                <a:solidFill>
                  <a:srgbClr val="0070C0"/>
                </a:solidFill>
              </a:rPr>
              <a:t>78,8%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респондентов из  опрошенных отрицательно  относятся  к  такому  явлению, в сознании молодых людей образ наркомана связан скорее с негативно окрашенным восприятием и, в то же время, с чувством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сострадания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3732212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9588" y="76200"/>
            <a:ext cx="4792662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4524375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4524375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4375" y="3340100"/>
            <a:ext cx="4619625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7"/>
          <p:cNvSpPr txBox="1">
            <a:spLocks noChangeArrowheads="1"/>
          </p:cNvSpPr>
          <p:nvPr/>
        </p:nvSpPr>
        <p:spPr bwMode="auto">
          <a:xfrm>
            <a:off x="684213" y="2708275"/>
            <a:ext cx="82804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Благодарю </a:t>
            </a:r>
          </a:p>
          <a:p>
            <a:pPr algn="ctr">
              <a:defRPr/>
            </a:pPr>
            <a:r>
              <a:rPr lang="ru-RU" alt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за внимание!</a:t>
            </a:r>
            <a:endParaRPr lang="en-US" altLang="ru-RU" sz="60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4791075"/>
            <a:ext cx="3887787" cy="206692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19050"/>
            <a:ext cx="4373562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 descr="Light horizontal"/>
          <p:cNvSpPr>
            <a:spLocks noChangeArrowheads="1"/>
          </p:cNvSpPr>
          <p:nvPr/>
        </p:nvSpPr>
        <p:spPr bwMode="gray">
          <a:xfrm>
            <a:off x="468313" y="836613"/>
            <a:ext cx="82804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8C8C8C"/>
            </a:prstShdw>
          </a:effec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27002" name="Rectangle 24"/>
          <p:cNvSpPr>
            <a:spLocks noChangeArrowheads="1"/>
          </p:cNvSpPr>
          <p:nvPr/>
        </p:nvSpPr>
        <p:spPr bwMode="gray">
          <a:xfrm>
            <a:off x="1042988" y="838200"/>
            <a:ext cx="7937500" cy="5908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01.07.2015 г. на учете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наркологической службе Омской области состоит  </a:t>
            </a:r>
            <a:r>
              <a:rPr lang="ru-RU" sz="2800" b="1" spc="-3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32420</a:t>
            </a: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человек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или </a:t>
            </a:r>
            <a:r>
              <a:rPr lang="ru-RU" sz="2800" b="1" spc="-3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1,64% </a:t>
            </a: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населения Омской области,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т.ч. </a:t>
            </a:r>
            <a:r>
              <a:rPr lang="ru-RU" sz="2800" b="1" spc="-3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24503</a:t>
            </a:r>
            <a:r>
              <a:rPr lang="ru-RU" sz="2800" b="1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злоупотребляют алкоголем, 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b="1" spc="-3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7407</a:t>
            </a:r>
            <a:r>
              <a:rPr lang="ru-RU" sz="2800" b="1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злоупотребляют наркотиками,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b="1" spc="-3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510</a:t>
            </a:r>
            <a:r>
              <a:rPr lang="ru-RU" sz="2800" b="1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потребителей токсических веществ.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Среди состоящих на учете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800" b="1" spc="-3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849</a:t>
            </a:r>
            <a:r>
              <a:rPr lang="ru-RU" sz="2800" spc="-3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несовершеннолетние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116013" y="169863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Наркологическая ситуация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1052513"/>
            <a:ext cx="7921625" cy="53276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177800" indent="3175" algn="just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комплекс мероприятий, направленных на сохранение и укрепление здоровья и включающих в себя формирование здорового образа жизни, предупреждение возникновения и распространение заболеваний, их раннее выявление, выявление причин и условий их возникновения и развития, а также направленных на устранение вредного влияния на здоровье человека факторов среды его обитания (ФЗ №323 от 21.11.2011 г.</a:t>
            </a:r>
            <a:r>
              <a:rPr lang="ru-RU" sz="2800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«Об основах охраны здоровья граждан в РФ»)</a:t>
            </a:r>
            <a:endParaRPr lang="en-US" sz="2800" dirty="0" smtClean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  <a:p>
            <a:pPr marL="177800" indent="3175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>
              <a:solidFill>
                <a:schemeClr val="accent3">
                  <a:lumMod val="10000"/>
                </a:schemeClr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350" y="369888"/>
            <a:ext cx="75612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83464" algn="ctr" fontAlgn="auto"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Corbel"/>
                <a:cs typeface="Arial" pitchFamily="34" charset="0"/>
              </a:rPr>
              <a:t> Профилактика -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3"/>
          <p:cNvSpPr>
            <a:spLocks/>
          </p:cNvSpPr>
          <p:nvPr/>
        </p:nvSpPr>
        <p:spPr bwMode="gray">
          <a:xfrm>
            <a:off x="3657600" y="3556000"/>
            <a:ext cx="1393825" cy="2844800"/>
          </a:xfrm>
          <a:custGeom>
            <a:avLst/>
            <a:gdLst>
              <a:gd name="T0" fmla="*/ 2147483647 w 501"/>
              <a:gd name="T1" fmla="*/ 2147483647 h 1198"/>
              <a:gd name="T2" fmla="*/ 2147483647 w 501"/>
              <a:gd name="T3" fmla="*/ 2147483647 h 1198"/>
              <a:gd name="T4" fmla="*/ 2147483647 w 501"/>
              <a:gd name="T5" fmla="*/ 2147483647 h 1198"/>
              <a:gd name="T6" fmla="*/ 1679581382 w 501"/>
              <a:gd name="T7" fmla="*/ 2147483647 h 1198"/>
              <a:gd name="T8" fmla="*/ 1292579333 w 501"/>
              <a:gd name="T9" fmla="*/ 2147483647 h 1198"/>
              <a:gd name="T10" fmla="*/ 998460001 w 501"/>
              <a:gd name="T11" fmla="*/ 2147483647 h 1198"/>
              <a:gd name="T12" fmla="*/ 812700130 w 501"/>
              <a:gd name="T13" fmla="*/ 2147483647 h 1198"/>
              <a:gd name="T14" fmla="*/ 712080432 w 501"/>
              <a:gd name="T15" fmla="*/ 2147483647 h 1198"/>
              <a:gd name="T16" fmla="*/ 433440626 w 501"/>
              <a:gd name="T17" fmla="*/ 2147483647 h 1198"/>
              <a:gd name="T18" fmla="*/ 301859094 w 501"/>
              <a:gd name="T19" fmla="*/ 2147483647 h 1198"/>
              <a:gd name="T20" fmla="*/ 278639806 w 501"/>
              <a:gd name="T21" fmla="*/ 1657820260 h 1198"/>
              <a:gd name="T22" fmla="*/ 317341402 w 501"/>
              <a:gd name="T23" fmla="*/ 1195433402 h 1198"/>
              <a:gd name="T24" fmla="*/ 402478793 w 501"/>
              <a:gd name="T25" fmla="*/ 851464313 h 1198"/>
              <a:gd name="T26" fmla="*/ 472139440 w 501"/>
              <a:gd name="T27" fmla="*/ 642827440 h 1198"/>
              <a:gd name="T28" fmla="*/ 510841036 w 501"/>
              <a:gd name="T29" fmla="*/ 569522786 h 1198"/>
              <a:gd name="T30" fmla="*/ 1865341252 w 501"/>
              <a:gd name="T31" fmla="*/ 0 h 1198"/>
              <a:gd name="T32" fmla="*/ 1780201080 w 501"/>
              <a:gd name="T33" fmla="*/ 1127768481 h 1198"/>
              <a:gd name="T34" fmla="*/ 1749239247 w 501"/>
              <a:gd name="T35" fmla="*/ 1172879220 h 1198"/>
              <a:gd name="T36" fmla="*/ 1671841619 w 501"/>
              <a:gd name="T37" fmla="*/ 1302571705 h 1198"/>
              <a:gd name="T38" fmla="*/ 1571219139 w 501"/>
              <a:gd name="T39" fmla="*/ 1533765134 h 1198"/>
              <a:gd name="T40" fmla="*/ 1486078966 w 501"/>
              <a:gd name="T41" fmla="*/ 1872094491 h 1198"/>
              <a:gd name="T42" fmla="*/ 1447380152 w 501"/>
              <a:gd name="T43" fmla="*/ 2147483647 h 1198"/>
              <a:gd name="T44" fmla="*/ 1478339203 w 501"/>
              <a:gd name="T45" fmla="*/ 2147483647 h 1198"/>
              <a:gd name="T46" fmla="*/ 1617660497 w 501"/>
              <a:gd name="T47" fmla="*/ 2147483647 h 1198"/>
              <a:gd name="T48" fmla="*/ 1849861727 w 501"/>
              <a:gd name="T49" fmla="*/ 2147483647 h 1198"/>
              <a:gd name="T50" fmla="*/ 2147483647 w 501"/>
              <a:gd name="T51" fmla="*/ 2147483647 h 1198"/>
              <a:gd name="T52" fmla="*/ 2147483647 w 501"/>
              <a:gd name="T53" fmla="*/ 2147483647 h 1198"/>
              <a:gd name="T54" fmla="*/ 2147483647 w 501"/>
              <a:gd name="T55" fmla="*/ 2147483647 h 1198"/>
              <a:gd name="T56" fmla="*/ 2147483647 w 501"/>
              <a:gd name="T57" fmla="*/ 2147483647 h 1198"/>
              <a:gd name="T58" fmla="*/ 2147483647 w 501"/>
              <a:gd name="T59" fmla="*/ 2147483647 h 1198"/>
              <a:gd name="T60" fmla="*/ 2147483647 w 501"/>
              <a:gd name="T61" fmla="*/ 2147483647 h 1198"/>
              <a:gd name="T62" fmla="*/ 2147483647 w 501"/>
              <a:gd name="T63" fmla="*/ 2147483647 h 119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01" h="1198">
                <a:moveTo>
                  <a:pt x="501" y="1198"/>
                </a:moveTo>
                <a:lnTo>
                  <a:pt x="451" y="1158"/>
                </a:lnTo>
                <a:lnTo>
                  <a:pt x="403" y="1115"/>
                </a:lnTo>
                <a:lnTo>
                  <a:pt x="359" y="1072"/>
                </a:lnTo>
                <a:lnTo>
                  <a:pt x="318" y="1027"/>
                </a:lnTo>
                <a:lnTo>
                  <a:pt x="281" y="983"/>
                </a:lnTo>
                <a:lnTo>
                  <a:pt x="248" y="938"/>
                </a:lnTo>
                <a:lnTo>
                  <a:pt x="217" y="896"/>
                </a:lnTo>
                <a:lnTo>
                  <a:pt x="190" y="853"/>
                </a:lnTo>
                <a:lnTo>
                  <a:pt x="167" y="814"/>
                </a:lnTo>
                <a:lnTo>
                  <a:pt x="147" y="777"/>
                </a:lnTo>
                <a:lnTo>
                  <a:pt x="129" y="743"/>
                </a:lnTo>
                <a:lnTo>
                  <a:pt x="115" y="714"/>
                </a:lnTo>
                <a:lnTo>
                  <a:pt x="105" y="689"/>
                </a:lnTo>
                <a:lnTo>
                  <a:pt x="97" y="669"/>
                </a:lnTo>
                <a:lnTo>
                  <a:pt x="92" y="654"/>
                </a:lnTo>
                <a:lnTo>
                  <a:pt x="71" y="583"/>
                </a:lnTo>
                <a:lnTo>
                  <a:pt x="56" y="518"/>
                </a:lnTo>
                <a:lnTo>
                  <a:pt x="45" y="454"/>
                </a:lnTo>
                <a:lnTo>
                  <a:pt x="39" y="396"/>
                </a:lnTo>
                <a:lnTo>
                  <a:pt x="36" y="343"/>
                </a:lnTo>
                <a:lnTo>
                  <a:pt x="36" y="294"/>
                </a:lnTo>
                <a:lnTo>
                  <a:pt x="37" y="251"/>
                </a:lnTo>
                <a:lnTo>
                  <a:pt x="41" y="212"/>
                </a:lnTo>
                <a:lnTo>
                  <a:pt x="46" y="180"/>
                </a:lnTo>
                <a:lnTo>
                  <a:pt x="52" y="151"/>
                </a:lnTo>
                <a:lnTo>
                  <a:pt x="57" y="129"/>
                </a:lnTo>
                <a:lnTo>
                  <a:pt x="61" y="114"/>
                </a:lnTo>
                <a:lnTo>
                  <a:pt x="65" y="105"/>
                </a:lnTo>
                <a:lnTo>
                  <a:pt x="66" y="101"/>
                </a:lnTo>
                <a:lnTo>
                  <a:pt x="0" y="63"/>
                </a:lnTo>
                <a:lnTo>
                  <a:pt x="241" y="0"/>
                </a:lnTo>
                <a:lnTo>
                  <a:pt x="306" y="245"/>
                </a:lnTo>
                <a:lnTo>
                  <a:pt x="230" y="200"/>
                </a:lnTo>
                <a:lnTo>
                  <a:pt x="229" y="203"/>
                </a:lnTo>
                <a:lnTo>
                  <a:pt x="226" y="208"/>
                </a:lnTo>
                <a:lnTo>
                  <a:pt x="221" y="217"/>
                </a:lnTo>
                <a:lnTo>
                  <a:pt x="216" y="231"/>
                </a:lnTo>
                <a:lnTo>
                  <a:pt x="209" y="249"/>
                </a:lnTo>
                <a:lnTo>
                  <a:pt x="203" y="272"/>
                </a:lnTo>
                <a:lnTo>
                  <a:pt x="196" y="300"/>
                </a:lnTo>
                <a:lnTo>
                  <a:pt x="192" y="332"/>
                </a:lnTo>
                <a:lnTo>
                  <a:pt x="189" y="369"/>
                </a:lnTo>
                <a:lnTo>
                  <a:pt x="187" y="413"/>
                </a:lnTo>
                <a:lnTo>
                  <a:pt x="187" y="462"/>
                </a:lnTo>
                <a:lnTo>
                  <a:pt x="191" y="516"/>
                </a:lnTo>
                <a:lnTo>
                  <a:pt x="199" y="578"/>
                </a:lnTo>
                <a:lnTo>
                  <a:pt x="209" y="638"/>
                </a:lnTo>
                <a:lnTo>
                  <a:pt x="222" y="696"/>
                </a:lnTo>
                <a:lnTo>
                  <a:pt x="239" y="751"/>
                </a:lnTo>
                <a:lnTo>
                  <a:pt x="257" y="804"/>
                </a:lnTo>
                <a:lnTo>
                  <a:pt x="278" y="854"/>
                </a:lnTo>
                <a:lnTo>
                  <a:pt x="300" y="901"/>
                </a:lnTo>
                <a:lnTo>
                  <a:pt x="323" y="946"/>
                </a:lnTo>
                <a:lnTo>
                  <a:pt x="346" y="987"/>
                </a:lnTo>
                <a:lnTo>
                  <a:pt x="369" y="1025"/>
                </a:lnTo>
                <a:lnTo>
                  <a:pt x="392" y="1060"/>
                </a:lnTo>
                <a:lnTo>
                  <a:pt x="414" y="1091"/>
                </a:lnTo>
                <a:lnTo>
                  <a:pt x="434" y="1119"/>
                </a:lnTo>
                <a:lnTo>
                  <a:pt x="453" y="1142"/>
                </a:lnTo>
                <a:lnTo>
                  <a:pt x="469" y="1161"/>
                </a:lnTo>
                <a:lnTo>
                  <a:pt x="483" y="1178"/>
                </a:lnTo>
                <a:lnTo>
                  <a:pt x="493" y="1189"/>
                </a:lnTo>
                <a:lnTo>
                  <a:pt x="500" y="1196"/>
                </a:lnTo>
                <a:lnTo>
                  <a:pt x="501" y="1198"/>
                </a:lnTo>
                <a:close/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008080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4339" name="Freeform 4"/>
          <p:cNvSpPr>
            <a:spLocks/>
          </p:cNvSpPr>
          <p:nvPr/>
        </p:nvSpPr>
        <p:spPr bwMode="gray">
          <a:xfrm>
            <a:off x="1692275" y="2209800"/>
            <a:ext cx="3543300" cy="1468438"/>
          </a:xfrm>
          <a:custGeom>
            <a:avLst/>
            <a:gdLst>
              <a:gd name="T0" fmla="*/ 16733053 w 1225"/>
              <a:gd name="T1" fmla="*/ 1008502465 h 467"/>
              <a:gd name="T2" fmla="*/ 217529695 w 1225"/>
              <a:gd name="T3" fmla="*/ 899743721 h 467"/>
              <a:gd name="T4" fmla="*/ 594021952 w 1225"/>
              <a:gd name="T5" fmla="*/ 701998263 h 467"/>
              <a:gd name="T6" fmla="*/ 1129476770 w 1225"/>
              <a:gd name="T7" fmla="*/ 484477630 h 467"/>
              <a:gd name="T8" fmla="*/ 1823897043 w 1225"/>
              <a:gd name="T9" fmla="*/ 266956997 h 467"/>
              <a:gd name="T10" fmla="*/ 2147483647 w 1225"/>
              <a:gd name="T11" fmla="*/ 88986714 h 467"/>
              <a:gd name="T12" fmla="*/ 2147483647 w 1225"/>
              <a:gd name="T13" fmla="*/ 0 h 467"/>
              <a:gd name="T14" fmla="*/ 2147483647 w 1225"/>
              <a:gd name="T15" fmla="*/ 29661190 h 467"/>
              <a:gd name="T16" fmla="*/ 2147483647 w 1225"/>
              <a:gd name="T17" fmla="*/ 217520633 h 467"/>
              <a:gd name="T18" fmla="*/ 2147483647 w 1225"/>
              <a:gd name="T19" fmla="*/ 593236374 h 467"/>
              <a:gd name="T20" fmla="*/ 2147483647 w 1225"/>
              <a:gd name="T21" fmla="*/ 1028277640 h 467"/>
              <a:gd name="T22" fmla="*/ 2147483647 w 1225"/>
              <a:gd name="T23" fmla="*/ 1483094080 h 467"/>
              <a:gd name="T24" fmla="*/ 2147483647 w 1225"/>
              <a:gd name="T25" fmla="*/ 1928021361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1848923807 h 467"/>
              <a:gd name="T46" fmla="*/ 2147483647 w 1225"/>
              <a:gd name="T47" fmla="*/ 1403996526 h 467"/>
              <a:gd name="T48" fmla="*/ 2147483647 w 1225"/>
              <a:gd name="T49" fmla="*/ 1048052815 h 467"/>
              <a:gd name="T50" fmla="*/ 2147483647 w 1225"/>
              <a:gd name="T51" fmla="*/ 820646167 h 467"/>
              <a:gd name="T52" fmla="*/ 2147483647 w 1225"/>
              <a:gd name="T53" fmla="*/ 731659453 h 467"/>
              <a:gd name="T54" fmla="*/ 1715130749 w 1225"/>
              <a:gd name="T55" fmla="*/ 741548612 h 467"/>
              <a:gd name="T56" fmla="*/ 1003980316 w 1225"/>
              <a:gd name="T57" fmla="*/ 810757007 h 467"/>
              <a:gd name="T58" fmla="*/ 460157524 w 1225"/>
              <a:gd name="T59" fmla="*/ 909629736 h 467"/>
              <a:gd name="T60" fmla="*/ 117131374 w 1225"/>
              <a:gd name="T61" fmla="*/ 988730435 h 467"/>
              <a:gd name="T62" fmla="*/ 0 w 1225"/>
              <a:gd name="T63" fmla="*/ 1028277640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72741" name="Freeform 5"/>
          <p:cNvSpPr>
            <a:spLocks/>
          </p:cNvSpPr>
          <p:nvPr/>
        </p:nvSpPr>
        <p:spPr bwMode="gray">
          <a:xfrm>
            <a:off x="4678363" y="1916113"/>
            <a:ext cx="3494087" cy="2697162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191" y="591"/>
              </a:cxn>
              <a:cxn ang="0">
                <a:pos x="190" y="672"/>
              </a:cxn>
              <a:cxn ang="0">
                <a:pos x="194" y="672"/>
              </a:cxn>
              <a:cxn ang="0">
                <a:pos x="205" y="672"/>
              </a:cxn>
              <a:cxn ang="0">
                <a:pos x="225" y="671"/>
              </a:cxn>
              <a:cxn ang="0">
                <a:pos x="250" y="667"/>
              </a:cxn>
              <a:cxn ang="0">
                <a:pos x="281" y="662"/>
              </a:cxn>
              <a:cxn ang="0">
                <a:pos x="316" y="653"/>
              </a:cxn>
              <a:cxn ang="0">
                <a:pos x="356" y="641"/>
              </a:cxn>
              <a:cxn ang="0">
                <a:pos x="399" y="626"/>
              </a:cxn>
              <a:cxn ang="0">
                <a:pos x="444" y="605"/>
              </a:cxn>
              <a:cxn ang="0">
                <a:pos x="492" y="578"/>
              </a:cxn>
              <a:cxn ang="0">
                <a:pos x="540" y="547"/>
              </a:cxn>
              <a:cxn ang="0">
                <a:pos x="587" y="508"/>
              </a:cxn>
              <a:cxn ang="0">
                <a:pos x="635" y="463"/>
              </a:cxn>
              <a:cxn ang="0">
                <a:pos x="689" y="405"/>
              </a:cxn>
              <a:cxn ang="0">
                <a:pos x="737" y="350"/>
              </a:cxn>
              <a:cxn ang="0">
                <a:pos x="780" y="298"/>
              </a:cxn>
              <a:cxn ang="0">
                <a:pos x="816" y="249"/>
              </a:cxn>
              <a:cxn ang="0">
                <a:pos x="847" y="204"/>
              </a:cxn>
              <a:cxn ang="0">
                <a:pos x="873" y="164"/>
              </a:cxn>
              <a:cxn ang="0">
                <a:pos x="895" y="126"/>
              </a:cxn>
              <a:cxn ang="0">
                <a:pos x="913" y="94"/>
              </a:cxn>
              <a:cxn ang="0">
                <a:pos x="926" y="66"/>
              </a:cxn>
              <a:cxn ang="0">
                <a:pos x="936" y="42"/>
              </a:cxn>
              <a:cxn ang="0">
                <a:pos x="944" y="24"/>
              </a:cxn>
              <a:cxn ang="0">
                <a:pos x="949" y="12"/>
              </a:cxn>
              <a:cxn ang="0">
                <a:pos x="952" y="2"/>
              </a:cxn>
              <a:cxn ang="0">
                <a:pos x="952" y="0"/>
              </a:cxn>
              <a:cxn ang="0">
                <a:pos x="952" y="4"/>
              </a:cxn>
              <a:cxn ang="0">
                <a:pos x="950" y="17"/>
              </a:cxn>
              <a:cxn ang="0">
                <a:pos x="948" y="36"/>
              </a:cxn>
              <a:cxn ang="0">
                <a:pos x="942" y="62"/>
              </a:cxn>
              <a:cxn ang="0">
                <a:pos x="936" y="93"/>
              </a:cxn>
              <a:cxn ang="0">
                <a:pos x="927" y="130"/>
              </a:cxn>
              <a:cxn ang="0">
                <a:pos x="914" y="172"/>
              </a:cxn>
              <a:cxn ang="0">
                <a:pos x="899" y="217"/>
              </a:cxn>
              <a:cxn ang="0">
                <a:pos x="881" y="264"/>
              </a:cxn>
              <a:cxn ang="0">
                <a:pos x="857" y="315"/>
              </a:cxn>
              <a:cxn ang="0">
                <a:pos x="830" y="368"/>
              </a:cxn>
              <a:cxn ang="0">
                <a:pos x="798" y="421"/>
              </a:cxn>
              <a:cxn ang="0">
                <a:pos x="762" y="475"/>
              </a:cxn>
              <a:cxn ang="0">
                <a:pos x="719" y="529"/>
              </a:cxn>
              <a:cxn ang="0">
                <a:pos x="671" y="582"/>
              </a:cxn>
              <a:cxn ang="0">
                <a:pos x="613" y="637"/>
              </a:cxn>
              <a:cxn ang="0">
                <a:pos x="555" y="685"/>
              </a:cxn>
              <a:cxn ang="0">
                <a:pos x="500" y="726"/>
              </a:cxn>
              <a:cxn ang="0">
                <a:pos x="447" y="761"/>
              </a:cxn>
              <a:cxn ang="0">
                <a:pos x="396" y="790"/>
              </a:cxn>
              <a:cxn ang="0">
                <a:pos x="350" y="813"/>
              </a:cxn>
              <a:cxn ang="0">
                <a:pos x="307" y="831"/>
              </a:cxn>
              <a:cxn ang="0">
                <a:pos x="270" y="845"/>
              </a:cxn>
              <a:cxn ang="0">
                <a:pos x="238" y="855"/>
              </a:cxn>
              <a:cxn ang="0">
                <a:pos x="212" y="862"/>
              </a:cxn>
              <a:cxn ang="0">
                <a:pos x="192" y="866"/>
              </a:cxn>
              <a:cxn ang="0">
                <a:pos x="181" y="868"/>
              </a:cxn>
              <a:cxn ang="0">
                <a:pos x="176" y="868"/>
              </a:cxn>
              <a:cxn ang="0">
                <a:pos x="167" y="947"/>
              </a:cxn>
              <a:cxn ang="0">
                <a:pos x="0" y="756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0000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gray">
          <a:xfrm>
            <a:off x="1468438" y="3990975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b="1">
                <a:solidFill>
                  <a:srgbClr val="009999"/>
                </a:solidFill>
                <a:latin typeface="Verdana" pitchFamily="34" charset="0"/>
              </a:rPr>
              <a:t>ВТОРИЧНАЯ</a:t>
            </a:r>
            <a:endParaRPr lang="en-US" altLang="ru-RU" sz="1600" b="1">
              <a:solidFill>
                <a:srgbClr val="009999"/>
              </a:solidFill>
              <a:latin typeface="Verdana" pitchFamily="34" charset="0"/>
            </a:endParaRPr>
          </a:p>
        </p:txBody>
      </p:sp>
      <p:sp>
        <p:nvSpPr>
          <p:cNvPr id="14342" name="AutoShape 7"/>
          <p:cNvSpPr>
            <a:spLocks noChangeArrowheads="1"/>
          </p:cNvSpPr>
          <p:nvPr/>
        </p:nvSpPr>
        <p:spPr bwMode="gray">
          <a:xfrm>
            <a:off x="1295400" y="3810000"/>
            <a:ext cx="2362200" cy="803275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0099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grpSp>
        <p:nvGrpSpPr>
          <p:cNvPr id="14343" name="Group 8"/>
          <p:cNvGrpSpPr>
            <a:grpSpLocks/>
          </p:cNvGrpSpPr>
          <p:nvPr/>
        </p:nvGrpSpPr>
        <p:grpSpPr bwMode="auto">
          <a:xfrm>
            <a:off x="3352800" y="1412875"/>
            <a:ext cx="2659063" cy="796925"/>
            <a:chOff x="2400" y="1152"/>
            <a:chExt cx="1488" cy="288"/>
          </a:xfrm>
        </p:grpSpPr>
        <p:sp>
          <p:nvSpPr>
            <p:cNvPr id="14347" name="Text Box 9"/>
            <p:cNvSpPr txBox="1">
              <a:spLocks noChangeArrowheads="1"/>
            </p:cNvSpPr>
            <p:nvPr/>
          </p:nvSpPr>
          <p:spPr bwMode="gray">
            <a:xfrm>
              <a:off x="2497" y="1228"/>
              <a:ext cx="126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600" b="1">
                  <a:solidFill>
                    <a:srgbClr val="CC0099"/>
                  </a:solidFill>
                  <a:latin typeface="Verdana" pitchFamily="34" charset="0"/>
                </a:rPr>
                <a:t>ПЕРВИЧНАЯ</a:t>
              </a:r>
              <a:endParaRPr lang="en-US" altLang="ru-RU" sz="1600" b="1">
                <a:solidFill>
                  <a:srgbClr val="CC0099"/>
                </a:solidFill>
                <a:latin typeface="Verdana" pitchFamily="34" charset="0"/>
              </a:endParaRPr>
            </a:p>
          </p:txBody>
        </p:sp>
        <p:sp>
          <p:nvSpPr>
            <p:cNvPr id="14348" name="AutoShape 10"/>
            <p:cNvSpPr>
              <a:spLocks noChangeArrowheads="1"/>
            </p:cNvSpPr>
            <p:nvPr/>
          </p:nvSpPr>
          <p:spPr bwMode="gray">
            <a:xfrm>
              <a:off x="2400" y="1152"/>
              <a:ext cx="1488" cy="288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16392" name="Rectangle 2"/>
          <p:cNvSpPr txBox="1">
            <a:spLocks noChangeArrowheads="1"/>
          </p:cNvSpPr>
          <p:nvPr/>
        </p:nvSpPr>
        <p:spPr bwMode="gray">
          <a:xfrm>
            <a:off x="1695450" y="39688"/>
            <a:ext cx="64770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Виды профилактики</a:t>
            </a:r>
            <a:endParaRPr lang="en-US" altLang="ru-RU" sz="32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gray">
          <a:xfrm>
            <a:off x="5794375" y="4978400"/>
            <a:ext cx="2014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ТРЕТИЧНАЯ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5235575" y="4703763"/>
            <a:ext cx="3009900" cy="8636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115888"/>
            <a:ext cx="7023100" cy="5635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Первичная профилактика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765175"/>
            <a:ext cx="7993062" cy="4222750"/>
          </a:xfrm>
        </p:spPr>
        <p:txBody>
          <a:bodyPr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является наиболее массовой, неспецифической, использующей преимущественно педагогические, психологические и социальные влияния:</a:t>
            </a:r>
          </a:p>
          <a:p>
            <a:pPr marL="82296" indent="0" eaLnBrk="1" fontAlgn="auto" hangingPunct="1">
              <a:spcAft>
                <a:spcPts val="0"/>
              </a:spcAft>
              <a:buClr>
                <a:srgbClr val="002060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- информирование; </a:t>
            </a:r>
          </a:p>
          <a:p>
            <a:pPr marL="82296" indent="0" eaLnBrk="1" fontAlgn="auto" hangingPunct="1">
              <a:spcAft>
                <a:spcPts val="0"/>
              </a:spcAft>
              <a:buClr>
                <a:srgbClr val="002060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- мотивирование; </a:t>
            </a:r>
          </a:p>
          <a:p>
            <a:pPr marL="82296" indent="0" eaLnBrk="1" fontAlgn="auto" hangingPunct="1">
              <a:spcAft>
                <a:spcPts val="0"/>
              </a:spcAft>
              <a:buClr>
                <a:srgbClr val="002060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- установление факторов риска;</a:t>
            </a:r>
          </a:p>
          <a:p>
            <a:pPr marL="82296" indent="0" eaLnBrk="1" fontAlgn="auto" hangingPunct="1">
              <a:spcAft>
                <a:spcPts val="0"/>
              </a:spcAft>
              <a:buClr>
                <a:srgbClr val="002060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- развитие защитных факторов;</a:t>
            </a:r>
          </a:p>
          <a:p>
            <a:pPr marL="82296" indent="0" eaLnBrk="1" fontAlgn="auto" hangingPunct="1">
              <a:spcAft>
                <a:spcPts val="0"/>
              </a:spcAft>
              <a:buClr>
                <a:srgbClr val="002060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- развитие навыков разрешения проблем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9900" y="4360863"/>
            <a:ext cx="3233738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4360863"/>
            <a:ext cx="3240088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388" y="6524625"/>
            <a:ext cx="1512887" cy="144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10"/>
          <p:cNvSpPr>
            <a:spLocks noChangeArrowheads="1"/>
          </p:cNvSpPr>
          <p:nvPr/>
        </p:nvSpPr>
        <p:spPr bwMode="auto">
          <a:xfrm>
            <a:off x="1403350" y="115888"/>
            <a:ext cx="72739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Контингенты воздействия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025525"/>
            <a:ext cx="41957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7725" y="1025525"/>
            <a:ext cx="43227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900488"/>
            <a:ext cx="42037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7725" y="3900488"/>
            <a:ext cx="432276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4384675"/>
            <a:ext cx="33496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115888"/>
            <a:ext cx="7416800" cy="5635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Вторичная профилактика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6013" y="908050"/>
            <a:ext cx="7920037" cy="3241675"/>
          </a:xfrm>
        </p:spPr>
        <p:txBody>
          <a:bodyPr>
            <a:normAutofit lnSpcReduction="10000"/>
          </a:bodyPr>
          <a:lstStyle/>
          <a:p>
            <a:pPr marL="0" indent="0" algn="just" eaLnBrk="1" fontAlgn="auto" hangingPunct="1">
              <a:lnSpc>
                <a:spcPct val="114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направлена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на предотвращение формирования зависимости от </a:t>
            </a:r>
            <a:r>
              <a:rPr lang="ru-RU" sz="2800" dirty="0" err="1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психоактивных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веществ, и предполагает работу с лицами их употребляющими. Иными словами, это работа с теми, кто злоупотребляет </a:t>
            </a:r>
            <a:r>
              <a:rPr lang="ru-RU" sz="2800" dirty="0" err="1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психоактивными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веществами, но без сформированной физической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зависимости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38" y="4387850"/>
            <a:ext cx="3067051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3488" y="4384675"/>
            <a:ext cx="2830512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632700" cy="5635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Третичная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профилактика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765175"/>
            <a:ext cx="7921625" cy="3959225"/>
          </a:xfrm>
        </p:spPr>
        <p:txBody>
          <a:bodyPr>
            <a:noAutofit/>
          </a:bodyPr>
          <a:lstStyle/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проводится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среди больных наркоманиями и токсикоманиями, которая направлена на предотвращение рецидивов заболевания. Она предполагает проведение комплекса мероприятий, способствующих восстановлению личностного и социального статуса, включая возвращение пациента в семью, в образовательное учреждение, к общественно полезной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деятельности</a:t>
            </a:r>
            <a:endParaRPr lang="ru-RU" sz="2800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78375"/>
            <a:ext cx="277177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9238" y="4778375"/>
            <a:ext cx="3151187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4778375"/>
            <a:ext cx="3203575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1635</TotalTime>
  <Words>570</Words>
  <Application>Microsoft Office PowerPoint</Application>
  <PresentationFormat>Экран (4:3)</PresentationFormat>
  <Paragraphs>83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Солнцестояние</vt:lpstr>
      <vt:lpstr>Диаграмма Microsoft Excel</vt:lpstr>
      <vt:lpstr>Диаграмма</vt:lpstr>
      <vt:lpstr>Роль средств массовой коммуникации  в  повышении эффективности профилактической работы наркологических заболеваний</vt:lpstr>
      <vt:lpstr>Стратегия государственной антинаркотической политики РФ</vt:lpstr>
      <vt:lpstr>Презентация PowerPoint</vt:lpstr>
      <vt:lpstr>Презентация PowerPoint</vt:lpstr>
      <vt:lpstr>Презентация PowerPoint</vt:lpstr>
      <vt:lpstr>Первичная профилактика</vt:lpstr>
      <vt:lpstr>Презентация PowerPoint</vt:lpstr>
      <vt:lpstr>Вторичная профилактика</vt:lpstr>
      <vt:lpstr>Третичная профилактика</vt:lpstr>
      <vt:lpstr>Факторы риска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Информатизация и телекоммуникация</vt:lpstr>
      <vt:lpstr>Анкетирование </vt:lpstr>
      <vt:lpstr>Социальное окружение</vt:lpstr>
      <vt:lpstr>Опыт употребления наркотиков</vt:lpstr>
      <vt:lpstr>Презентация PowerPoint</vt:lpstr>
      <vt:lpstr>Как Вы считаете, в чем причина  распространения наркомании?</vt:lpstr>
      <vt:lpstr>Презентация PowerPoint</vt:lpstr>
      <vt:lpstr>Презентация PowerPoint</vt:lpstr>
      <vt:lpstr>Презентация PowerPoint</vt:lpstr>
    </vt:vector>
  </TitlesOfParts>
  <Company>GU ZOO 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Olga</dc:creator>
  <cp:lastModifiedBy>Sveta</cp:lastModifiedBy>
  <cp:revision>252</cp:revision>
  <dcterms:created xsi:type="dcterms:W3CDTF">2009-12-07T15:13:33Z</dcterms:created>
  <dcterms:modified xsi:type="dcterms:W3CDTF">2015-10-22T15:13:06Z</dcterms:modified>
</cp:coreProperties>
</file>