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8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8F8F8"/>
    <a:srgbClr val="336699"/>
    <a:srgbClr val="333333"/>
    <a:srgbClr val="969696"/>
    <a:srgbClr val="B2B2B2"/>
    <a:srgbClr val="3C668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60"/>
  </p:normalViewPr>
  <p:slideViewPr>
    <p:cSldViewPr>
      <p:cViewPr varScale="1">
        <p:scale>
          <a:sx n="58" d="100"/>
          <a:sy n="58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7E1BFD-962B-4918-B163-631DBAA223A4}" type="doc">
      <dgm:prSet loTypeId="urn:microsoft.com/office/officeart/2005/8/layout/venn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11BE915-0B37-4B3A-9012-83583DD71D17}">
      <dgm:prSet/>
      <dgm:spPr>
        <a:solidFill>
          <a:schemeClr val="accent6">
            <a:lumMod val="40000"/>
            <a:lumOff val="60000"/>
            <a:alpha val="5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pPr rtl="0"/>
          <a:r>
            <a:rPr lang="ru-RU" b="1" dirty="0" smtClean="0"/>
            <a:t>1</a:t>
          </a:r>
          <a:endParaRPr lang="ru-RU" b="1" dirty="0"/>
        </a:p>
      </dgm:t>
    </dgm:pt>
    <dgm:pt modelId="{568DF558-F060-4ECB-B957-8419A16E31BC}" type="parTrans" cxnId="{F5CDCE6E-234D-46BE-A338-CD5CB86BEB41}">
      <dgm:prSet/>
      <dgm:spPr/>
      <dgm:t>
        <a:bodyPr/>
        <a:lstStyle/>
        <a:p>
          <a:endParaRPr lang="ru-RU"/>
        </a:p>
      </dgm:t>
    </dgm:pt>
    <dgm:pt modelId="{9F740368-28B2-4F49-9437-41B3EF40A7B1}" type="sibTrans" cxnId="{F5CDCE6E-234D-46BE-A338-CD5CB86BEB41}">
      <dgm:prSet/>
      <dgm:spPr/>
      <dgm:t>
        <a:bodyPr/>
        <a:lstStyle/>
        <a:p>
          <a:endParaRPr lang="ru-RU"/>
        </a:p>
      </dgm:t>
    </dgm:pt>
    <dgm:pt modelId="{41CB51EE-36D4-4AC3-A3A8-D646F17F24C8}" type="pres">
      <dgm:prSet presAssocID="{D77E1BFD-962B-4918-B163-631DBAA223A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A88BF-AC04-44EE-B05B-CA9440B6E815}" type="pres">
      <dgm:prSet presAssocID="{B11BE915-0B37-4B3A-9012-83583DD71D17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F5CDCE6E-234D-46BE-A338-CD5CB86BEB41}" srcId="{D77E1BFD-962B-4918-B163-631DBAA223A4}" destId="{B11BE915-0B37-4B3A-9012-83583DD71D17}" srcOrd="0" destOrd="0" parTransId="{568DF558-F060-4ECB-B957-8419A16E31BC}" sibTransId="{9F740368-28B2-4F49-9437-41B3EF40A7B1}"/>
    <dgm:cxn modelId="{9783BF10-6B83-4F98-A5C8-E2108244BA3B}" type="presOf" srcId="{B11BE915-0B37-4B3A-9012-83583DD71D17}" destId="{AE4A88BF-AC04-44EE-B05B-CA9440B6E815}" srcOrd="0" destOrd="0" presId="urn:microsoft.com/office/officeart/2005/8/layout/venn1"/>
    <dgm:cxn modelId="{CCFF087F-46DE-4160-93B4-0A37FCE601E2}" type="presOf" srcId="{D77E1BFD-962B-4918-B163-631DBAA223A4}" destId="{41CB51EE-36D4-4AC3-A3A8-D646F17F24C8}" srcOrd="0" destOrd="0" presId="urn:microsoft.com/office/officeart/2005/8/layout/venn1"/>
    <dgm:cxn modelId="{EF06C013-3948-4A1D-BFF1-32FF26EA60B8}" type="presParOf" srcId="{41CB51EE-36D4-4AC3-A3A8-D646F17F24C8}" destId="{AE4A88BF-AC04-44EE-B05B-CA9440B6E8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7E1BFD-962B-4918-B163-631DBAA223A4}" type="doc">
      <dgm:prSet loTypeId="urn:microsoft.com/office/officeart/2005/8/layout/venn1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11BE915-0B37-4B3A-9012-83583DD71D17}">
      <dgm:prSet/>
      <dgm:spPr>
        <a:solidFill>
          <a:schemeClr val="accent6">
            <a:lumMod val="40000"/>
            <a:lumOff val="60000"/>
            <a:alpha val="5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pPr rtl="0"/>
          <a:r>
            <a:rPr lang="ru-RU" b="1" dirty="0" smtClean="0"/>
            <a:t>2</a:t>
          </a:r>
          <a:endParaRPr lang="ru-RU" b="1" dirty="0"/>
        </a:p>
      </dgm:t>
    </dgm:pt>
    <dgm:pt modelId="{568DF558-F060-4ECB-B957-8419A16E31BC}" type="parTrans" cxnId="{F5CDCE6E-234D-46BE-A338-CD5CB86BEB41}">
      <dgm:prSet/>
      <dgm:spPr/>
      <dgm:t>
        <a:bodyPr/>
        <a:lstStyle/>
        <a:p>
          <a:endParaRPr lang="ru-RU"/>
        </a:p>
      </dgm:t>
    </dgm:pt>
    <dgm:pt modelId="{9F740368-28B2-4F49-9437-41B3EF40A7B1}" type="sibTrans" cxnId="{F5CDCE6E-234D-46BE-A338-CD5CB86BEB41}">
      <dgm:prSet/>
      <dgm:spPr/>
      <dgm:t>
        <a:bodyPr/>
        <a:lstStyle/>
        <a:p>
          <a:endParaRPr lang="ru-RU"/>
        </a:p>
      </dgm:t>
    </dgm:pt>
    <dgm:pt modelId="{41CB51EE-36D4-4AC3-A3A8-D646F17F24C8}" type="pres">
      <dgm:prSet presAssocID="{D77E1BFD-962B-4918-B163-631DBAA223A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A88BF-AC04-44EE-B05B-CA9440B6E815}" type="pres">
      <dgm:prSet presAssocID="{B11BE915-0B37-4B3A-9012-83583DD71D17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F5CDCE6E-234D-46BE-A338-CD5CB86BEB41}" srcId="{D77E1BFD-962B-4918-B163-631DBAA223A4}" destId="{B11BE915-0B37-4B3A-9012-83583DD71D17}" srcOrd="0" destOrd="0" parTransId="{568DF558-F060-4ECB-B957-8419A16E31BC}" sibTransId="{9F740368-28B2-4F49-9437-41B3EF40A7B1}"/>
    <dgm:cxn modelId="{71168B17-CBB8-4080-B02A-4D2D9728B024}" type="presOf" srcId="{B11BE915-0B37-4B3A-9012-83583DD71D17}" destId="{AE4A88BF-AC04-44EE-B05B-CA9440B6E815}" srcOrd="0" destOrd="0" presId="urn:microsoft.com/office/officeart/2005/8/layout/venn1"/>
    <dgm:cxn modelId="{10778452-6614-4BE9-AC25-44D74097637C}" type="presOf" srcId="{D77E1BFD-962B-4918-B163-631DBAA223A4}" destId="{41CB51EE-36D4-4AC3-A3A8-D646F17F24C8}" srcOrd="0" destOrd="0" presId="urn:microsoft.com/office/officeart/2005/8/layout/venn1"/>
    <dgm:cxn modelId="{E65C3FDE-C76D-4BCA-9FA9-ABB40E2AA95D}" type="presParOf" srcId="{41CB51EE-36D4-4AC3-A3A8-D646F17F24C8}" destId="{AE4A88BF-AC04-44EE-B05B-CA9440B6E8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7E1BFD-962B-4918-B163-631DBAA223A4}" type="doc">
      <dgm:prSet loTypeId="urn:microsoft.com/office/officeart/2005/8/layout/venn1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B11BE915-0B37-4B3A-9012-83583DD71D17}">
      <dgm:prSet/>
      <dgm:spPr>
        <a:solidFill>
          <a:schemeClr val="accent6">
            <a:lumMod val="40000"/>
            <a:lumOff val="60000"/>
            <a:alpha val="5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pPr rtl="0"/>
          <a:r>
            <a:rPr lang="ru-RU" b="1" dirty="0" smtClean="0"/>
            <a:t>3</a:t>
          </a:r>
          <a:endParaRPr lang="ru-RU" b="1" dirty="0"/>
        </a:p>
      </dgm:t>
    </dgm:pt>
    <dgm:pt modelId="{568DF558-F060-4ECB-B957-8419A16E31BC}" type="parTrans" cxnId="{F5CDCE6E-234D-46BE-A338-CD5CB86BEB41}">
      <dgm:prSet/>
      <dgm:spPr/>
      <dgm:t>
        <a:bodyPr/>
        <a:lstStyle/>
        <a:p>
          <a:endParaRPr lang="ru-RU"/>
        </a:p>
      </dgm:t>
    </dgm:pt>
    <dgm:pt modelId="{9F740368-28B2-4F49-9437-41B3EF40A7B1}" type="sibTrans" cxnId="{F5CDCE6E-234D-46BE-A338-CD5CB86BEB41}">
      <dgm:prSet/>
      <dgm:spPr/>
      <dgm:t>
        <a:bodyPr/>
        <a:lstStyle/>
        <a:p>
          <a:endParaRPr lang="ru-RU"/>
        </a:p>
      </dgm:t>
    </dgm:pt>
    <dgm:pt modelId="{41CB51EE-36D4-4AC3-A3A8-D646F17F24C8}" type="pres">
      <dgm:prSet presAssocID="{D77E1BFD-962B-4918-B163-631DBAA223A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A88BF-AC04-44EE-B05B-CA9440B6E815}" type="pres">
      <dgm:prSet presAssocID="{B11BE915-0B37-4B3A-9012-83583DD71D17}" presName="circ1TxSh" presStyleLbl="vennNode1" presStyleIdx="0" presStyleCnt="1" custLinFactNeighborX="-510"/>
      <dgm:spPr/>
      <dgm:t>
        <a:bodyPr/>
        <a:lstStyle/>
        <a:p>
          <a:endParaRPr lang="ru-RU"/>
        </a:p>
      </dgm:t>
    </dgm:pt>
  </dgm:ptLst>
  <dgm:cxnLst>
    <dgm:cxn modelId="{F5CDCE6E-234D-46BE-A338-CD5CB86BEB41}" srcId="{D77E1BFD-962B-4918-B163-631DBAA223A4}" destId="{B11BE915-0B37-4B3A-9012-83583DD71D17}" srcOrd="0" destOrd="0" parTransId="{568DF558-F060-4ECB-B957-8419A16E31BC}" sibTransId="{9F740368-28B2-4F49-9437-41B3EF40A7B1}"/>
    <dgm:cxn modelId="{358AE2F2-250F-437B-9CAF-D4DDB3FF3632}" type="presOf" srcId="{D77E1BFD-962B-4918-B163-631DBAA223A4}" destId="{41CB51EE-36D4-4AC3-A3A8-D646F17F24C8}" srcOrd="0" destOrd="0" presId="urn:microsoft.com/office/officeart/2005/8/layout/venn1"/>
    <dgm:cxn modelId="{8E3E60F5-EEFD-42D3-921A-2D23780E2C67}" type="presOf" srcId="{B11BE915-0B37-4B3A-9012-83583DD71D17}" destId="{AE4A88BF-AC04-44EE-B05B-CA9440B6E815}" srcOrd="0" destOrd="0" presId="urn:microsoft.com/office/officeart/2005/8/layout/venn1"/>
    <dgm:cxn modelId="{D3EE8899-379A-45C0-9F67-BAA7629941E4}" type="presParOf" srcId="{41CB51EE-36D4-4AC3-A3A8-D646F17F24C8}" destId="{AE4A88BF-AC04-44EE-B05B-CA9440B6E8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7E1BFD-962B-4918-B163-631DBAA223A4}" type="doc">
      <dgm:prSet loTypeId="urn:microsoft.com/office/officeart/2005/8/layout/venn1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B11BE915-0B37-4B3A-9012-83583DD71D17}">
      <dgm:prSet/>
      <dgm:spPr>
        <a:solidFill>
          <a:schemeClr val="accent6">
            <a:lumMod val="40000"/>
            <a:lumOff val="60000"/>
            <a:alpha val="5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pPr rtl="0"/>
          <a:r>
            <a:rPr lang="ru-RU" b="1" dirty="0" smtClean="0"/>
            <a:t>4</a:t>
          </a:r>
          <a:endParaRPr lang="ru-RU" b="1" dirty="0"/>
        </a:p>
      </dgm:t>
    </dgm:pt>
    <dgm:pt modelId="{568DF558-F060-4ECB-B957-8419A16E31BC}" type="parTrans" cxnId="{F5CDCE6E-234D-46BE-A338-CD5CB86BEB41}">
      <dgm:prSet/>
      <dgm:spPr/>
      <dgm:t>
        <a:bodyPr/>
        <a:lstStyle/>
        <a:p>
          <a:endParaRPr lang="ru-RU"/>
        </a:p>
      </dgm:t>
    </dgm:pt>
    <dgm:pt modelId="{9F740368-28B2-4F49-9437-41B3EF40A7B1}" type="sibTrans" cxnId="{F5CDCE6E-234D-46BE-A338-CD5CB86BEB41}">
      <dgm:prSet/>
      <dgm:spPr/>
      <dgm:t>
        <a:bodyPr/>
        <a:lstStyle/>
        <a:p>
          <a:endParaRPr lang="ru-RU"/>
        </a:p>
      </dgm:t>
    </dgm:pt>
    <dgm:pt modelId="{41CB51EE-36D4-4AC3-A3A8-D646F17F24C8}" type="pres">
      <dgm:prSet presAssocID="{D77E1BFD-962B-4918-B163-631DBAA223A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A88BF-AC04-44EE-B05B-CA9440B6E815}" type="pres">
      <dgm:prSet presAssocID="{B11BE915-0B37-4B3A-9012-83583DD71D17}" presName="circ1TxSh" presStyleLbl="vennNode1" presStyleIdx="0" presStyleCnt="1" custLinFactNeighborX="10714"/>
      <dgm:spPr/>
      <dgm:t>
        <a:bodyPr/>
        <a:lstStyle/>
        <a:p>
          <a:endParaRPr lang="ru-RU"/>
        </a:p>
      </dgm:t>
    </dgm:pt>
  </dgm:ptLst>
  <dgm:cxnLst>
    <dgm:cxn modelId="{F5CDCE6E-234D-46BE-A338-CD5CB86BEB41}" srcId="{D77E1BFD-962B-4918-B163-631DBAA223A4}" destId="{B11BE915-0B37-4B3A-9012-83583DD71D17}" srcOrd="0" destOrd="0" parTransId="{568DF558-F060-4ECB-B957-8419A16E31BC}" sibTransId="{9F740368-28B2-4F49-9437-41B3EF40A7B1}"/>
    <dgm:cxn modelId="{E3650F8B-E681-4B3F-9B6B-421729BA97E9}" type="presOf" srcId="{D77E1BFD-962B-4918-B163-631DBAA223A4}" destId="{41CB51EE-36D4-4AC3-A3A8-D646F17F24C8}" srcOrd="0" destOrd="0" presId="urn:microsoft.com/office/officeart/2005/8/layout/venn1"/>
    <dgm:cxn modelId="{A8861B86-CD08-4A3E-B4CD-89AEC4E856C6}" type="presOf" srcId="{B11BE915-0B37-4B3A-9012-83583DD71D17}" destId="{AE4A88BF-AC04-44EE-B05B-CA9440B6E815}" srcOrd="0" destOrd="0" presId="urn:microsoft.com/office/officeart/2005/8/layout/venn1"/>
    <dgm:cxn modelId="{282C1170-906C-4125-9AD1-84DFAEBAFAFF}" type="presParOf" srcId="{41CB51EE-36D4-4AC3-A3A8-D646F17F24C8}" destId="{AE4A88BF-AC04-44EE-B05B-CA9440B6E8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7E1BFD-962B-4918-B163-631DBAA223A4}" type="doc">
      <dgm:prSet loTypeId="urn:microsoft.com/office/officeart/2005/8/layout/venn1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B11BE915-0B37-4B3A-9012-83583DD71D17}">
      <dgm:prSet/>
      <dgm:spPr>
        <a:solidFill>
          <a:schemeClr val="accent6">
            <a:lumMod val="40000"/>
            <a:lumOff val="60000"/>
            <a:alpha val="50000"/>
          </a:schemeClr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pPr rtl="0"/>
          <a:r>
            <a:rPr lang="ru-RU" b="1" dirty="0" smtClean="0"/>
            <a:t>5</a:t>
          </a:r>
          <a:endParaRPr lang="ru-RU" b="1" dirty="0"/>
        </a:p>
      </dgm:t>
    </dgm:pt>
    <dgm:pt modelId="{568DF558-F060-4ECB-B957-8419A16E31BC}" type="parTrans" cxnId="{F5CDCE6E-234D-46BE-A338-CD5CB86BEB41}">
      <dgm:prSet/>
      <dgm:spPr/>
      <dgm:t>
        <a:bodyPr/>
        <a:lstStyle/>
        <a:p>
          <a:endParaRPr lang="ru-RU"/>
        </a:p>
      </dgm:t>
    </dgm:pt>
    <dgm:pt modelId="{9F740368-28B2-4F49-9437-41B3EF40A7B1}" type="sibTrans" cxnId="{F5CDCE6E-234D-46BE-A338-CD5CB86BEB41}">
      <dgm:prSet/>
      <dgm:spPr/>
      <dgm:t>
        <a:bodyPr/>
        <a:lstStyle/>
        <a:p>
          <a:endParaRPr lang="ru-RU"/>
        </a:p>
      </dgm:t>
    </dgm:pt>
    <dgm:pt modelId="{41CB51EE-36D4-4AC3-A3A8-D646F17F24C8}" type="pres">
      <dgm:prSet presAssocID="{D77E1BFD-962B-4918-B163-631DBAA223A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A88BF-AC04-44EE-B05B-CA9440B6E815}" type="pres">
      <dgm:prSet presAssocID="{B11BE915-0B37-4B3A-9012-83583DD71D17}" presName="circ1TxSh" presStyleLbl="vennNode1" presStyleIdx="0" presStyleCnt="1" custLinFactNeighborX="-510" custLinFactNeighborY="-44898"/>
      <dgm:spPr/>
      <dgm:t>
        <a:bodyPr/>
        <a:lstStyle/>
        <a:p>
          <a:endParaRPr lang="ru-RU"/>
        </a:p>
      </dgm:t>
    </dgm:pt>
  </dgm:ptLst>
  <dgm:cxnLst>
    <dgm:cxn modelId="{F5CDCE6E-234D-46BE-A338-CD5CB86BEB41}" srcId="{D77E1BFD-962B-4918-B163-631DBAA223A4}" destId="{B11BE915-0B37-4B3A-9012-83583DD71D17}" srcOrd="0" destOrd="0" parTransId="{568DF558-F060-4ECB-B957-8419A16E31BC}" sibTransId="{9F740368-28B2-4F49-9437-41B3EF40A7B1}"/>
    <dgm:cxn modelId="{2E4092E9-3D2E-4518-8A0E-B7850AAAFFA2}" type="presOf" srcId="{B11BE915-0B37-4B3A-9012-83583DD71D17}" destId="{AE4A88BF-AC04-44EE-B05B-CA9440B6E815}" srcOrd="0" destOrd="0" presId="urn:microsoft.com/office/officeart/2005/8/layout/venn1"/>
    <dgm:cxn modelId="{93F7C0DD-5E46-4802-A95D-13FFC7A8CE8E}" type="presOf" srcId="{D77E1BFD-962B-4918-B163-631DBAA223A4}" destId="{41CB51EE-36D4-4AC3-A3A8-D646F17F24C8}" srcOrd="0" destOrd="0" presId="urn:microsoft.com/office/officeart/2005/8/layout/venn1"/>
    <dgm:cxn modelId="{1EC009CA-8EC9-4D4D-8E0B-336AED2C9DD8}" type="presParOf" srcId="{41CB51EE-36D4-4AC3-A3A8-D646F17F24C8}" destId="{AE4A88BF-AC04-44EE-B05B-CA9440B6E8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4A88BF-AC04-44EE-B05B-CA9440B6E815}">
      <dsp:nvSpPr>
        <dsp:cNvPr id="0" name=""/>
        <dsp:cNvSpPr/>
      </dsp:nvSpPr>
      <dsp:spPr>
        <a:xfrm>
          <a:off x="0" y="0"/>
          <a:ext cx="636588" cy="636588"/>
        </a:xfrm>
        <a:prstGeom prst="ellipse">
          <a:avLst/>
        </a:prstGeom>
        <a:solidFill>
          <a:schemeClr val="accent6">
            <a:lumMod val="40000"/>
            <a:lumOff val="60000"/>
            <a:alpha val="5000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3</a:t>
          </a:r>
          <a:endParaRPr lang="ru-RU" sz="3400" b="1" kern="1200" dirty="0"/>
        </a:p>
      </dsp:txBody>
      <dsp:txXfrm>
        <a:off x="93226" y="93226"/>
        <a:ext cx="450136" cy="4501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4A88BF-AC04-44EE-B05B-CA9440B6E815}">
      <dsp:nvSpPr>
        <dsp:cNvPr id="0" name=""/>
        <dsp:cNvSpPr/>
      </dsp:nvSpPr>
      <dsp:spPr>
        <a:xfrm>
          <a:off x="0" y="10319"/>
          <a:ext cx="615949" cy="615949"/>
        </a:xfrm>
        <a:prstGeom prst="ellipse">
          <a:avLst/>
        </a:prstGeom>
        <a:solidFill>
          <a:schemeClr val="accent6">
            <a:lumMod val="40000"/>
            <a:lumOff val="60000"/>
            <a:alpha val="5000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/>
            <a:t>4</a:t>
          </a:r>
          <a:endParaRPr lang="ru-RU" sz="3300" b="1" kern="1200" dirty="0"/>
        </a:p>
      </dsp:txBody>
      <dsp:txXfrm>
        <a:off x="90204" y="100523"/>
        <a:ext cx="435541" cy="4355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4A88BF-AC04-44EE-B05B-CA9440B6E815}">
      <dsp:nvSpPr>
        <dsp:cNvPr id="0" name=""/>
        <dsp:cNvSpPr/>
      </dsp:nvSpPr>
      <dsp:spPr>
        <a:xfrm>
          <a:off x="0" y="0"/>
          <a:ext cx="614362" cy="614362"/>
        </a:xfrm>
        <a:prstGeom prst="ellipse">
          <a:avLst/>
        </a:prstGeom>
        <a:solidFill>
          <a:schemeClr val="accent6">
            <a:lumMod val="40000"/>
            <a:lumOff val="60000"/>
            <a:alpha val="5000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/>
            <a:t>5</a:t>
          </a:r>
          <a:endParaRPr lang="ru-RU" sz="3300" b="1" kern="1200" dirty="0"/>
        </a:p>
      </dsp:txBody>
      <dsp:txXfrm>
        <a:off x="89971" y="89971"/>
        <a:ext cx="434420" cy="434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9E9C897-C05B-4917-92DC-E005F1DA7AE0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B0C6760-005A-44FA-A5AC-7583649E7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9488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39A2A8-57CA-4E63-ABF3-BBF6C328D0C1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gray">
          <a:xfrm>
            <a:off x="0" y="4964113"/>
            <a:ext cx="9144000" cy="1893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gray">
          <a:xfrm>
            <a:off x="0" y="0"/>
            <a:ext cx="9144000" cy="381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gray">
          <a:xfrm flipV="1">
            <a:off x="0" y="4953000"/>
            <a:ext cx="9144000" cy="7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Rectangle 18" descr="02"/>
          <p:cNvSpPr>
            <a:spLocks noChangeAspect="1" noChangeArrowheads="1"/>
          </p:cNvSpPr>
          <p:nvPr/>
        </p:nvSpPr>
        <p:spPr bwMode="gray">
          <a:xfrm>
            <a:off x="0" y="381000"/>
            <a:ext cx="3052763" cy="45894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Rectangle 19" descr="03"/>
          <p:cNvSpPr>
            <a:spLocks noChangeAspect="1" noChangeArrowheads="1"/>
          </p:cNvSpPr>
          <p:nvPr/>
        </p:nvSpPr>
        <p:spPr bwMode="gray">
          <a:xfrm>
            <a:off x="3048000" y="381000"/>
            <a:ext cx="3052763" cy="45942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Rectangle 20" descr="04"/>
          <p:cNvSpPr>
            <a:spLocks noChangeAspect="1" noChangeArrowheads="1"/>
          </p:cNvSpPr>
          <p:nvPr/>
        </p:nvSpPr>
        <p:spPr bwMode="gray">
          <a:xfrm>
            <a:off x="6091238" y="381000"/>
            <a:ext cx="3052762" cy="45894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30479-F09A-4C28-A60D-548132251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152400"/>
            <a:ext cx="1979612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5789613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72D4F-565E-4915-B1FC-030BACA84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845425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219200"/>
            <a:ext cx="7921625" cy="51054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CA1F7-A363-4936-AF59-C64133F72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845425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219200"/>
            <a:ext cx="7921625" cy="5105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F05-19E7-45BF-AF05-646F957D2C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845425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219200"/>
            <a:ext cx="7921625" cy="51054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19762-9FA6-450F-ACB1-DC2934CF59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720D7-479D-4263-B4AC-F0F4B8306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388461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1413" y="1219200"/>
            <a:ext cx="3884612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8B9D8-DD09-4BB4-815D-9AAF471F8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47187-28EF-4278-87FA-A92EF26367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50E23-CF3E-433C-9C86-0B25AF1CD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17C16-0429-421A-BE56-FA8C4ABA13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CF9E6-29AE-428C-85E2-95B336BFB9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67E3-6AE7-43EE-B674-792F98BAB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ChangeArrowheads="1"/>
          </p:cNvSpPr>
          <p:nvPr/>
        </p:nvSpPr>
        <p:spPr bwMode="gray">
          <a:xfrm>
            <a:off x="0" y="0"/>
            <a:ext cx="741363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52400"/>
            <a:ext cx="78454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914400" y="1219200"/>
            <a:ext cx="79216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923925" y="6461125"/>
            <a:ext cx="2133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923925" y="64611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5725" y="6461125"/>
            <a:ext cx="609600" cy="320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48A86F1F-CDBB-4590-AB3C-422466733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3" name="Rectangle 9" descr="02"/>
          <p:cNvSpPr>
            <a:spLocks noChangeAspect="1" noChangeArrowheads="1"/>
          </p:cNvSpPr>
          <p:nvPr/>
        </p:nvSpPr>
        <p:spPr bwMode="gray">
          <a:xfrm>
            <a:off x="0" y="0"/>
            <a:ext cx="742950" cy="1066800"/>
          </a:xfrm>
          <a:prstGeom prst="rect">
            <a:avLst/>
          </a:prstGeom>
          <a:blipFill dpi="0"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4" name="Rectangle 10" descr="03"/>
          <p:cNvSpPr>
            <a:spLocks noChangeAspect="1" noChangeArrowheads="1"/>
          </p:cNvSpPr>
          <p:nvPr/>
        </p:nvSpPr>
        <p:spPr bwMode="gray">
          <a:xfrm>
            <a:off x="0" y="1143000"/>
            <a:ext cx="742950" cy="1069975"/>
          </a:xfrm>
          <a:prstGeom prst="rect">
            <a:avLst/>
          </a:prstGeom>
          <a:blipFill dpi="0"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5" name="Rectangle 11" descr="04"/>
          <p:cNvSpPr>
            <a:spLocks noChangeArrowheads="1"/>
          </p:cNvSpPr>
          <p:nvPr/>
        </p:nvSpPr>
        <p:spPr bwMode="gray">
          <a:xfrm>
            <a:off x="0" y="2209800"/>
            <a:ext cx="742950" cy="1069975"/>
          </a:xfrm>
          <a:prstGeom prst="rect">
            <a:avLst/>
          </a:prstGeom>
          <a:blipFill dpi="0"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gray">
          <a:xfrm>
            <a:off x="0" y="1066800"/>
            <a:ext cx="9144000" cy="76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2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23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21.jpe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2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image" Target="../media/image23.jpeg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3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5084763"/>
            <a:ext cx="8497888" cy="503237"/>
          </a:xfrm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i="1" smtClean="0">
                <a:solidFill>
                  <a:schemeClr val="accent2"/>
                </a:solidFill>
              </a:rPr>
              <a:t>«Уход за пациентами с деменцией на дому»</a:t>
            </a:r>
            <a:endParaRPr lang="en-US" sz="2800" i="1" smtClean="0">
              <a:solidFill>
                <a:schemeClr val="accent2"/>
              </a:solidFill>
            </a:endParaRPr>
          </a:p>
        </p:txBody>
      </p:sp>
      <p:sp>
        <p:nvSpPr>
          <p:cNvPr id="17410" name="Rectangle 15"/>
          <p:cNvSpPr>
            <a:spLocks noChangeArrowheads="1"/>
          </p:cNvSpPr>
          <p:nvPr/>
        </p:nvSpPr>
        <p:spPr bwMode="auto">
          <a:xfrm>
            <a:off x="0" y="0"/>
            <a:ext cx="9144000" cy="5013325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 Box 16"/>
          <p:cNvSpPr txBox="1">
            <a:spLocks noChangeArrowheads="1"/>
          </p:cNvSpPr>
          <p:nvPr/>
        </p:nvSpPr>
        <p:spPr bwMode="auto">
          <a:xfrm>
            <a:off x="4427538" y="5635625"/>
            <a:ext cx="4716462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>
                <a:solidFill>
                  <a:srgbClr val="F8F8F8"/>
                </a:solidFill>
              </a:rPr>
              <a:t>Майорова Юлия Геннадьевна</a:t>
            </a:r>
            <a:r>
              <a:rPr lang="ru-RU" sz="1600" b="1">
                <a:solidFill>
                  <a:srgbClr val="F8F8F8"/>
                </a:solidFill>
              </a:rPr>
              <a:t>,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F8F8F8"/>
                </a:solidFill>
              </a:rPr>
              <a:t>старшая медицинская сестра </a:t>
            </a:r>
            <a:endParaRPr lang="en-US" sz="1600">
              <a:solidFill>
                <a:srgbClr val="F8F8F8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F8F8F8"/>
                </a:solidFill>
              </a:rPr>
              <a:t>психиатрического соматогериатрического отделения № 14 </a:t>
            </a:r>
          </a:p>
          <a:p>
            <a:pPr>
              <a:lnSpc>
                <a:spcPct val="90000"/>
              </a:lnSpc>
            </a:pPr>
            <a:r>
              <a:rPr lang="ru-RU" sz="1600">
                <a:solidFill>
                  <a:srgbClr val="F8F8F8"/>
                </a:solidFill>
              </a:rPr>
              <a:t>БУЗОО КПБ им. Н.Н. Солодникова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0" y="0"/>
            <a:ext cx="9144000" cy="825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25198"/>
                </a:solidFill>
              </a:rPr>
              <a:t>Конференция, посвященная 15-летнему юбилею </a:t>
            </a:r>
          </a:p>
          <a:p>
            <a:pPr algn="ctr">
              <a:defRPr/>
            </a:pPr>
            <a:r>
              <a:rPr lang="ru-RU" sz="1600" b="1">
                <a:solidFill>
                  <a:srgbClr val="025198"/>
                </a:solidFill>
              </a:rPr>
              <a:t>Омской профессиональной сестринской ассоциации</a:t>
            </a:r>
          </a:p>
          <a:p>
            <a:pPr algn="ctr">
              <a:defRPr/>
            </a:pPr>
            <a:r>
              <a:rPr lang="ru-RU" sz="1600" b="1" i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«СЕСТРИНСКОЕ ДЕЛО В ПСИХИАТРИИ И НАРКОЛОГИИ: ТРАДИЦИИ И  ИННОВАЦИИ</a:t>
            </a:r>
            <a:endParaRPr lang="ru-RU" sz="1600">
              <a:solidFill>
                <a:srgbClr val="F8F8F8"/>
              </a:solidFill>
            </a:endParaRPr>
          </a:p>
        </p:txBody>
      </p:sp>
      <p:sp>
        <p:nvSpPr>
          <p:cNvPr id="17413" name="Text Box 25"/>
          <p:cNvSpPr txBox="1">
            <a:spLocks noChangeArrowheads="1"/>
          </p:cNvSpPr>
          <p:nvPr/>
        </p:nvSpPr>
        <p:spPr bwMode="auto">
          <a:xfrm>
            <a:off x="950913" y="12160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17414" name="Text Box 35"/>
          <p:cNvSpPr txBox="1">
            <a:spLocks noChangeArrowheads="1"/>
          </p:cNvSpPr>
          <p:nvPr/>
        </p:nvSpPr>
        <p:spPr bwMode="auto">
          <a:xfrm>
            <a:off x="1600200" y="1936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6432" name="Picture 48" descr="120913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334963" y="798513"/>
            <a:ext cx="2060575" cy="2859087"/>
          </a:xfrm>
          <a:prstGeom prst="rect">
            <a:avLst/>
          </a:prstGeom>
          <a:noFill/>
        </p:spPr>
      </p:pic>
      <p:pic>
        <p:nvPicPr>
          <p:cNvPr id="16433" name="Picture 49" descr="ДЕМЕНЦИЯ-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9454" y="1289567"/>
            <a:ext cx="2328395" cy="17733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16434" name="Picture 50" descr="ДЕМЕНЦИЯ-1"/>
          <p:cNvPicPr>
            <a:picLocks noChangeAspect="1" noChangeArrowheads="1"/>
          </p:cNvPicPr>
          <p:nvPr/>
        </p:nvPicPr>
        <p:blipFill>
          <a:blip r:embed="rId5">
            <a:lum contrast="24000"/>
          </a:blip>
          <a:srcRect/>
          <a:stretch>
            <a:fillRect/>
          </a:stretch>
        </p:blipFill>
        <p:spPr bwMode="auto">
          <a:xfrm>
            <a:off x="6102350" y="3425825"/>
            <a:ext cx="2627313" cy="1670050"/>
          </a:xfrm>
          <a:prstGeom prst="rect">
            <a:avLst/>
          </a:prstGeom>
          <a:noFill/>
        </p:spPr>
      </p:pic>
      <p:pic>
        <p:nvPicPr>
          <p:cNvPr id="16435" name="Picture 51" descr="ДЕМЕНЦИЯ-4"/>
          <p:cNvPicPr>
            <a:picLocks noChangeAspect="1" noChangeArrowheads="1"/>
          </p:cNvPicPr>
          <p:nvPr/>
        </p:nvPicPr>
        <p:blipFill>
          <a:blip r:embed="rId6">
            <a:lum bright="6000" contrast="18000"/>
          </a:blip>
          <a:srcRect/>
          <a:stretch>
            <a:fillRect/>
          </a:stretch>
        </p:blipFill>
        <p:spPr bwMode="auto">
          <a:xfrm>
            <a:off x="4475163" y="798513"/>
            <a:ext cx="2200275" cy="1682750"/>
          </a:xfrm>
          <a:prstGeom prst="rect">
            <a:avLst/>
          </a:prstGeom>
          <a:noFill/>
        </p:spPr>
      </p:pic>
      <p:pic>
        <p:nvPicPr>
          <p:cNvPr id="16436" name="Picture 52" descr="ДЕМЕНЦИЯ-3"/>
          <p:cNvPicPr>
            <a:picLocks noChangeAspect="1" noChangeArrowheads="1"/>
          </p:cNvPicPr>
          <p:nvPr/>
        </p:nvPicPr>
        <p:blipFill>
          <a:blip r:embed="rId7">
            <a:lum bright="6000" contrast="6000"/>
          </a:blip>
          <a:srcRect/>
          <a:stretch>
            <a:fillRect/>
          </a:stretch>
        </p:blipFill>
        <p:spPr bwMode="auto">
          <a:xfrm>
            <a:off x="6626225" y="798513"/>
            <a:ext cx="2103438" cy="1511300"/>
          </a:xfrm>
          <a:prstGeom prst="rect">
            <a:avLst/>
          </a:prstGeom>
          <a:noFill/>
        </p:spPr>
      </p:pic>
      <p:pic>
        <p:nvPicPr>
          <p:cNvPr id="16437" name="Picture 53" descr="ДЕМЕНЦИЯ-2"/>
          <p:cNvPicPr>
            <a:picLocks noChangeAspect="1" noChangeArrowheads="1"/>
          </p:cNvPicPr>
          <p:nvPr/>
        </p:nvPicPr>
        <p:blipFill>
          <a:blip r:embed="rId8">
            <a:lum bright="12000" contrast="18000"/>
          </a:blip>
          <a:srcRect/>
          <a:stretch>
            <a:fillRect/>
          </a:stretch>
        </p:blipFill>
        <p:spPr bwMode="auto">
          <a:xfrm>
            <a:off x="6169025" y="2103438"/>
            <a:ext cx="2298700" cy="1620837"/>
          </a:xfrm>
          <a:prstGeom prst="rect">
            <a:avLst/>
          </a:prstGeom>
          <a:noFill/>
        </p:spPr>
      </p:pic>
      <p:pic>
        <p:nvPicPr>
          <p:cNvPr id="16439" name="Picture 55" descr="46539-G3BoHAB8g74DpcPkjUpwpA"/>
          <p:cNvPicPr>
            <a:picLocks noChangeAspect="1" noChangeArrowheads="1"/>
          </p:cNvPicPr>
          <p:nvPr/>
        </p:nvPicPr>
        <p:blipFill>
          <a:blip r:embed="rId9">
            <a:lum contrast="12000"/>
          </a:blip>
          <a:srcRect/>
          <a:stretch>
            <a:fillRect/>
          </a:stretch>
        </p:blipFill>
        <p:spPr bwMode="auto">
          <a:xfrm>
            <a:off x="334963" y="3402013"/>
            <a:ext cx="1743075" cy="1577975"/>
          </a:xfrm>
          <a:prstGeom prst="rect">
            <a:avLst/>
          </a:prstGeom>
          <a:noFill/>
        </p:spPr>
      </p:pic>
      <p:pic>
        <p:nvPicPr>
          <p:cNvPr id="16438" name="Picture 54" descr="ДЕМЕНЦИЯ-7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440" y="2356026"/>
            <a:ext cx="1718318" cy="135776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6440" name="Picture 56" descr="ДЕМЕНЦИЯ"/>
          <p:cNvPicPr>
            <a:picLocks noChangeAspect="1" noChangeArrowheads="1"/>
          </p:cNvPicPr>
          <p:nvPr/>
        </p:nvPicPr>
        <p:blipFill>
          <a:blip r:embed="rId11">
            <a:lum bright="6000" contrast="18000"/>
          </a:blip>
          <a:srcRect/>
          <a:stretch>
            <a:fillRect/>
          </a:stretch>
        </p:blipFill>
        <p:spPr bwMode="auto">
          <a:xfrm>
            <a:off x="4211638" y="3638550"/>
            <a:ext cx="2165350" cy="1433513"/>
          </a:xfrm>
          <a:prstGeom prst="rect">
            <a:avLst/>
          </a:prstGeom>
          <a:noFill/>
        </p:spPr>
      </p:pic>
      <p:pic>
        <p:nvPicPr>
          <p:cNvPr id="16441" name="Picture 57" descr="ДЕМЕНЦИЯ-5"/>
          <p:cNvPicPr>
            <a:picLocks noChangeAspect="1" noChangeArrowheads="1"/>
          </p:cNvPicPr>
          <p:nvPr/>
        </p:nvPicPr>
        <p:blipFill>
          <a:blip r:embed="rId12">
            <a:lum contrast="12000"/>
          </a:blip>
          <a:srcRect/>
          <a:stretch>
            <a:fillRect/>
          </a:stretch>
        </p:blipFill>
        <p:spPr bwMode="auto">
          <a:xfrm>
            <a:off x="1993900" y="3340100"/>
            <a:ext cx="2498725" cy="170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0"/>
          <p:cNvSpPr>
            <a:spLocks noChangeArrowheads="1"/>
          </p:cNvSpPr>
          <p:nvPr/>
        </p:nvSpPr>
        <p:spPr bwMode="auto">
          <a:xfrm>
            <a:off x="0" y="1125538"/>
            <a:ext cx="755650" cy="2159000"/>
          </a:xfrm>
          <a:prstGeom prst="rect">
            <a:avLst/>
          </a:prstGeom>
          <a:solidFill>
            <a:srgbClr val="3C66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0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ЗАДАЧИ СЕСТРИНСКОГО ПЕРСОНАЛА ПРИ РАБОТЕ С РОДСТВЕННИКАМИ</a:t>
            </a:r>
            <a:endParaRPr lang="en-US" sz="2400" smtClean="0">
              <a:solidFill>
                <a:srgbClr val="336699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755621" y="1281096"/>
          <a:ext cx="64294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2352675"/>
            <a:ext cx="9144000" cy="1571625"/>
          </a:xfrm>
          <a:prstGeom prst="rect">
            <a:avLst/>
          </a:prstGeom>
          <a:solidFill>
            <a:srgbClr val="99CCFF"/>
          </a:solidFill>
          <a:ln w="25400" algn="ctr">
            <a:solidFill>
              <a:srgbClr val="999999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just">
              <a:defRPr/>
            </a:pPr>
            <a:r>
              <a:rPr lang="ru-RU">
                <a:latin typeface="+mn-lt"/>
              </a:rPr>
              <a:t> </a:t>
            </a:r>
            <a:r>
              <a:rPr lang="ru-RU" b="1">
                <a:latin typeface="+mn-lt"/>
              </a:rPr>
              <a:t>Не ограничивать самостоятельность пациента в принятии решений, в  самообслуживании. Напоминать и давать советы в тактичной форме, не раздражая пациента. Обогащать эмоциональную жизнь  больного (посещение тренингов, групповых занятий, проведение досуговых мероприятий ит.д.). Позволять  заниматься привычным домашним  трудом.</a:t>
            </a:r>
            <a:endParaRPr lang="ru-RU" sz="1400" b="1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352925"/>
            <a:ext cx="9144000" cy="12144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  <a:cs typeface="Arial" charset="0"/>
              </a:rPr>
              <a:t>Регулировать самостоятельность пациента, оказывать помощь больному в самообслуживании. Напоминать больному «кто он», «где он», «что происходит в настоящее время». Занимать больного понятным ему трудом. </a:t>
            </a:r>
            <a:endParaRPr lang="ru-RU" b="1">
              <a:solidFill>
                <a:srgbClr val="FFFFFF"/>
              </a:solidFill>
              <a:latin typeface="Franklin Gothic Book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5924550"/>
            <a:ext cx="9144000" cy="933450"/>
          </a:xfrm>
          <a:prstGeom prst="rect">
            <a:avLst/>
          </a:prstGeom>
          <a:solidFill>
            <a:srgbClr val="99CCFF"/>
          </a:solidFill>
          <a:ln w="25400" algn="ctr">
            <a:solidFill>
              <a:srgbClr val="666666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just">
              <a:defRPr/>
            </a:pPr>
            <a:r>
              <a:rPr lang="ru-RU" sz="2000" b="1"/>
              <a:t>Родственники осуществляют полностью гигиенический уход за пациентом. Важно стимулировать уже угасающие физические, тактильные и эмоциональные функции.</a:t>
            </a:r>
          </a:p>
        </p:txBody>
      </p:sp>
      <p:sp>
        <p:nvSpPr>
          <p:cNvPr id="27656" name="Прямоугольник 16"/>
          <p:cNvSpPr>
            <a:spLocks noChangeArrowheads="1"/>
          </p:cNvSpPr>
          <p:nvPr/>
        </p:nvSpPr>
        <p:spPr bwMode="auto">
          <a:xfrm>
            <a:off x="755650" y="3933825"/>
            <a:ext cx="225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Franklin Gothic Book" pitchFamily="34" charset="0"/>
              </a:rPr>
              <a:t>На средней стадии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403350" y="1196975"/>
            <a:ext cx="7456488" cy="1214438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>
                <a:solidFill>
                  <a:schemeClr val="tx1"/>
                </a:solidFill>
                <a:cs typeface="Arial" charset="0"/>
              </a:rPr>
              <a:t>Объяснение родственникам тактики их поведения, объема вмешательств  по отношению к больному на каждой стадии болезни</a:t>
            </a:r>
          </a:p>
        </p:txBody>
      </p:sp>
      <p:sp>
        <p:nvSpPr>
          <p:cNvPr id="27658" name="Прямоугольник 15"/>
          <p:cNvSpPr>
            <a:spLocks noChangeArrowheads="1"/>
          </p:cNvSpPr>
          <p:nvPr/>
        </p:nvSpPr>
        <p:spPr bwMode="auto">
          <a:xfrm>
            <a:off x="827088" y="1989138"/>
            <a:ext cx="2155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Franklin Gothic Book" pitchFamily="34" charset="0"/>
              </a:rPr>
              <a:t>На ранней стадии</a:t>
            </a:r>
          </a:p>
        </p:txBody>
      </p:sp>
      <p:sp>
        <p:nvSpPr>
          <p:cNvPr id="27659" name="Прямоугольник 17"/>
          <p:cNvSpPr>
            <a:spLocks noChangeArrowheads="1"/>
          </p:cNvSpPr>
          <p:nvPr/>
        </p:nvSpPr>
        <p:spPr bwMode="auto">
          <a:xfrm>
            <a:off x="755650" y="5589588"/>
            <a:ext cx="2244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Franklin Gothic Book" pitchFamily="34" charset="0"/>
              </a:rPr>
              <a:t>На поздней стадии</a:t>
            </a:r>
          </a:p>
        </p:txBody>
      </p:sp>
      <p:pic>
        <p:nvPicPr>
          <p:cNvPr id="43029" name="Picture 21" descr="12091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6763" cy="10795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43030" name="Picture 22" descr="ДЕМЕНЦИЯ-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755650" cy="6334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ЗАДАЧИ СЕСТРИНСКОГО ПЕРСОНАЛА ПРИ РАБОТЕ С РОДСТВЕННИКАМИ</a:t>
            </a:r>
            <a:endParaRPr lang="en-US" sz="2400" smtClean="0">
              <a:solidFill>
                <a:srgbClr val="336699"/>
              </a:solidFill>
            </a:endParaRPr>
          </a:p>
        </p:txBody>
      </p:sp>
      <p:grpSp>
        <p:nvGrpSpPr>
          <p:cNvPr id="28674" name="Group 10"/>
          <p:cNvGrpSpPr>
            <a:grpSpLocks/>
          </p:cNvGrpSpPr>
          <p:nvPr/>
        </p:nvGrpSpPr>
        <p:grpSpPr bwMode="auto">
          <a:xfrm>
            <a:off x="539750" y="1773238"/>
            <a:ext cx="8929688" cy="4375150"/>
            <a:chOff x="135" y="754"/>
            <a:chExt cx="5625" cy="275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675" y="765"/>
              <a:ext cx="4860" cy="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2000" b="1">
                  <a:solidFill>
                    <a:schemeClr val="tx1"/>
                  </a:solidFill>
                  <a:cs typeface="Arial" charset="0"/>
                </a:rPr>
                <a:t>Разъяснение родным и лицам, осуществляющим уход основных направлений в организации ухода в домашних условиях</a:t>
              </a:r>
            </a:p>
          </p:txBody>
        </p:sp>
        <p:graphicFrame>
          <p:nvGraphicFramePr>
            <p:cNvPr id="7" name="Схема 6"/>
            <p:cNvGraphicFramePr/>
            <p:nvPr/>
          </p:nvGraphicFramePr>
          <p:xfrm>
            <a:off x="292" y="802"/>
            <a:ext cx="405" cy="4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9" name="Стрелка вниз 8"/>
            <p:cNvSpPr/>
            <p:nvPr/>
          </p:nvSpPr>
          <p:spPr>
            <a:xfrm>
              <a:off x="2700" y="1350"/>
              <a:ext cx="315" cy="270"/>
            </a:xfrm>
            <a:prstGeom prst="down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35" y="1935"/>
              <a:ext cx="1440" cy="58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cs typeface="Arial" pitchFamily="34" charset="0"/>
                </a:rPr>
                <a:t>Обеспечение безопасной среды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070" y="1935"/>
              <a:ext cx="1575" cy="58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Организация рационального режима дня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185" y="1935"/>
              <a:ext cx="1440" cy="58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cs typeface="Arial" pitchFamily="34" charset="0"/>
                </a:rPr>
                <a:t>Проведение общегигиенических процедур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dirty="0">
                <a:cs typeface="Arial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65" y="2655"/>
              <a:ext cx="1845" cy="8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cs typeface="Arial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  <a:cs typeface="Arial" pitchFamily="34" charset="0"/>
                </a:rPr>
                <a:t>Соблюдение правил общения с больным деменцией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015" y="2700"/>
              <a:ext cx="1980" cy="8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sz="1200">
                <a:solidFill>
                  <a:srgbClr val="FFFFFF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ru-RU">
                  <a:solidFill>
                    <a:schemeClr val="tx1"/>
                  </a:solidFill>
                  <a:cs typeface="Arial" charset="0"/>
                </a:rPr>
                <a:t>Тактика действий при агрессивном поведении, бреде и галлюцинациях у больного.</a:t>
              </a:r>
            </a:p>
            <a:p>
              <a:pPr algn="just">
                <a:buFont typeface="Wingdings" pitchFamily="2" charset="2"/>
                <a:buChar char="Ø"/>
                <a:defRPr/>
              </a:pPr>
              <a:endParaRPr lang="ru-RU" sz="140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7" name="Минус 16"/>
            <p:cNvSpPr/>
            <p:nvPr/>
          </p:nvSpPr>
          <p:spPr>
            <a:xfrm rot="10800000" flipV="1">
              <a:off x="225" y="1575"/>
              <a:ext cx="5535" cy="135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Стрелка вправо 17"/>
            <p:cNvSpPr>
              <a:spLocks noChangeArrowheads="1"/>
            </p:cNvSpPr>
            <p:nvPr/>
          </p:nvSpPr>
          <p:spPr bwMode="auto">
            <a:xfrm rot="5400000">
              <a:off x="900" y="1710"/>
              <a:ext cx="225" cy="13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595959"/>
            </a:solidFill>
            <a:ln w="25400" algn="ctr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algn="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19" name="Стрелка вправо 18"/>
            <p:cNvSpPr>
              <a:spLocks noChangeArrowheads="1"/>
            </p:cNvSpPr>
            <p:nvPr/>
          </p:nvSpPr>
          <p:spPr bwMode="auto">
            <a:xfrm rot="5400000">
              <a:off x="2655" y="1710"/>
              <a:ext cx="225" cy="135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595959"/>
            </a:solidFill>
            <a:ln w="25400" algn="ctr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algn="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20" name="Стрелка вправо 19"/>
            <p:cNvSpPr>
              <a:spLocks noChangeArrowheads="1"/>
            </p:cNvSpPr>
            <p:nvPr/>
          </p:nvSpPr>
          <p:spPr bwMode="auto">
            <a:xfrm rot="5400000">
              <a:off x="1282" y="2093"/>
              <a:ext cx="990" cy="135"/>
            </a:xfrm>
            <a:prstGeom prst="rightArrow">
              <a:avLst>
                <a:gd name="adj1" fmla="val 50000"/>
                <a:gd name="adj2" fmla="val 50009"/>
              </a:avLst>
            </a:prstGeom>
            <a:solidFill>
              <a:srgbClr val="595959"/>
            </a:solidFill>
            <a:ln w="25400" algn="ctr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algn="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21" name="Стрелка вправо 20"/>
            <p:cNvSpPr>
              <a:spLocks noChangeArrowheads="1"/>
            </p:cNvSpPr>
            <p:nvPr/>
          </p:nvSpPr>
          <p:spPr bwMode="auto">
            <a:xfrm rot="5400000">
              <a:off x="3375" y="2115"/>
              <a:ext cx="1035" cy="135"/>
            </a:xfrm>
            <a:prstGeom prst="rightArrow">
              <a:avLst>
                <a:gd name="adj1" fmla="val 50000"/>
                <a:gd name="adj2" fmla="val 50011"/>
              </a:avLst>
            </a:prstGeom>
            <a:solidFill>
              <a:srgbClr val="595959"/>
            </a:solidFill>
            <a:ln w="25400" algn="ctr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algn="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sp>
          <p:nvSpPr>
            <p:cNvPr id="22" name="Стрелка вправо 21"/>
            <p:cNvSpPr>
              <a:spLocks noChangeArrowheads="1"/>
            </p:cNvSpPr>
            <p:nvPr/>
          </p:nvSpPr>
          <p:spPr bwMode="auto">
            <a:xfrm rot="5400000">
              <a:off x="4860" y="1710"/>
              <a:ext cx="246" cy="156"/>
            </a:xfrm>
            <a:prstGeom prst="rightArrow">
              <a:avLst>
                <a:gd name="adj1" fmla="val 50000"/>
                <a:gd name="adj2" fmla="val 50002"/>
              </a:avLst>
            </a:prstGeom>
            <a:solidFill>
              <a:srgbClr val="595959"/>
            </a:solidFill>
            <a:ln w="25400" algn="ctr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algn="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3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4" name="Picture 7" descr="ДЕМЕНЦИЯ-7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25" name="Picture 8" descr="120913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26" name="Picture 9" descr="46539-G3BoHAB8g74DpcPkjUpwpA"/>
            <p:cNvPicPr>
              <a:picLocks noChangeAspect="1" noChangeArrowheads="1"/>
            </p:cNvPicPr>
            <p:nvPr/>
          </p:nvPicPr>
          <p:blipFill>
            <a:blip r:embed="rId9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27" name="Picture 10" descr="ДЕМЕНЦИЯ-3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ЗАДАЧИ СЕСТРИНСКОГО ПЕРСОНАЛА ПРИ РАБОТЕ С РОДСТВЕННИКАМИ</a:t>
            </a:r>
            <a:endParaRPr lang="en-US" sz="2400" smtClean="0">
              <a:solidFill>
                <a:srgbClr val="336699"/>
              </a:solidFill>
            </a:endParaRPr>
          </a:p>
        </p:txBody>
      </p:sp>
      <p:grpSp>
        <p:nvGrpSpPr>
          <p:cNvPr id="29698" name="Group 15"/>
          <p:cNvGrpSpPr>
            <a:grpSpLocks/>
          </p:cNvGrpSpPr>
          <p:nvPr/>
        </p:nvGrpSpPr>
        <p:grpSpPr bwMode="auto">
          <a:xfrm>
            <a:off x="900113" y="1916113"/>
            <a:ext cx="7815262" cy="3714750"/>
            <a:chOff x="567" y="855"/>
            <a:chExt cx="4923" cy="234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020" y="855"/>
              <a:ext cx="4470" cy="9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dirty="0">
                <a:cs typeface="Arial" pitchFamily="34" charset="0"/>
              </a:endParaRPr>
            </a:p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tx1"/>
                  </a:solidFill>
                  <a:cs typeface="Arial" pitchFamily="34" charset="0"/>
                </a:rPr>
                <a:t>Обеспечение родных необходимой литературой и наглядными пособиями по данной тематике, что значительно облегчит уход в домашних условиях.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975" y="2115"/>
              <a:ext cx="4515" cy="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Оказание психологической поддержки родственникам (профилактика стресса). Необходимо поддерживать и направлять их, чтобы у них нарастало чувство, </a:t>
              </a:r>
              <a:r>
                <a:rPr lang="ru-RU" sz="2400" dirty="0">
                  <a:solidFill>
                    <a:schemeClr val="tx1"/>
                  </a:solidFill>
                  <a:cs typeface="Arial" pitchFamily="34" charset="0"/>
                </a:rPr>
                <a:t>что они способны управлять ситуацией.</a:t>
              </a:r>
            </a:p>
          </p:txBody>
        </p:sp>
        <p:graphicFrame>
          <p:nvGraphicFramePr>
            <p:cNvPr id="29" name="Схема 28"/>
            <p:cNvGraphicFramePr/>
            <p:nvPr/>
          </p:nvGraphicFramePr>
          <p:xfrm>
            <a:off x="649" y="1075"/>
            <a:ext cx="388" cy="4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30" name="Схема 29"/>
            <p:cNvGraphicFramePr/>
            <p:nvPr/>
          </p:nvGraphicFramePr>
          <p:xfrm>
            <a:off x="608" y="2481"/>
            <a:ext cx="387" cy="4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5" name="Picture 7" descr="ДЕМЕНЦИЯ-7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6" name="Picture 8" descr="120913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7" name="Picture 9" descr="46539-G3BoHAB8g74DpcPkjUpwpA"/>
            <p:cNvPicPr>
              <a:picLocks noChangeAspect="1" noChangeArrowheads="1"/>
            </p:cNvPicPr>
            <p:nvPr/>
          </p:nvPicPr>
          <p:blipFill>
            <a:blip r:embed="rId1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9" name="Picture 10" descr="ДЕМЕНЦИЯ-3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МЕРОПРИЯТИЯ ПО РАБОТЕ С РОДСТВЕННИКАМИ ПОЗВОЛЯЮТ:</a:t>
            </a:r>
            <a:endParaRPr lang="en-US" sz="2400" smtClean="0">
              <a:solidFill>
                <a:srgbClr val="336699"/>
              </a:solidFill>
            </a:endParaRPr>
          </a:p>
        </p:txBody>
      </p:sp>
      <p:sp>
        <p:nvSpPr>
          <p:cNvPr id="3072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1700213"/>
            <a:ext cx="4319587" cy="47513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 </a:t>
            </a:r>
            <a:r>
              <a:rPr lang="ru-RU" sz="2400" smtClean="0">
                <a:solidFill>
                  <a:srgbClr val="0D0D0D"/>
                </a:solidFill>
              </a:rPr>
              <a:t>Адаптировать родственников к болезни близкого человека;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endParaRPr lang="ru-RU" sz="2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>
                <a:solidFill>
                  <a:srgbClr val="0D0D0D"/>
                </a:solidFill>
              </a:rPr>
              <a:t> Родственникам контролировать и управлять ситуацией; 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endParaRPr lang="ru-RU" sz="2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>
                <a:solidFill>
                  <a:srgbClr val="0D0D0D"/>
                </a:solidFill>
              </a:rPr>
              <a:t> Обеспечить больным с деменцией                   комфортную жизнь;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endParaRPr lang="ru-RU" sz="240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>
                <a:solidFill>
                  <a:srgbClr val="0D0D0D"/>
                </a:solidFill>
              </a:rPr>
              <a:t> Снизить повторные госпитализации.</a:t>
            </a:r>
            <a:endParaRPr lang="ru-RU" sz="2800" b="1" smtClean="0"/>
          </a:p>
        </p:txBody>
      </p:sp>
      <p:pic>
        <p:nvPicPr>
          <p:cNvPr id="30723" name="Picture 10" descr="УГОЛОК ЗДОРОВЬЯ-ДПЗ-11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4627563" y="2335213"/>
            <a:ext cx="44196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2" name="Picture 7" descr="ДЕМЕНЦИЯ-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8" descr="12091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9" descr="46539-G3BoHAB8g74DpcPkjUpwpA"/>
            <p:cNvPicPr>
              <a:picLocks noChangeAspect="1" noChangeArrowheads="1"/>
            </p:cNvPicPr>
            <p:nvPr/>
          </p:nvPicPr>
          <p:blipFill>
            <a:blip r:embed="rId5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10" descr="ДЕМЕНЦИЯ-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2000" smtClean="0">
                <a:solidFill>
                  <a:srgbClr val="336699"/>
                </a:solidFill>
              </a:rPr>
              <a:t>ТЕМЫ ЗАНЯТИЙ МЕДИЦИНСКИХ СЕСТЁР В РАМКАХ ПСИХООБРАЗОВАТЕЛЬНОЙ ПРОГРАММЫ                   </a:t>
            </a:r>
            <a:r>
              <a:rPr lang="ru-RU" sz="2000" i="1" smtClean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«Поддержка в семье пациента, страдающего деменцией»</a:t>
            </a:r>
            <a:endParaRPr lang="en-US" sz="2000" i="1" smtClean="0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088" y="1844675"/>
            <a:ext cx="5111750" cy="4491038"/>
          </a:xfrm>
        </p:spPr>
        <p:txBody>
          <a:bodyPr/>
          <a:lstStyle/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Char char="§"/>
              <a:tabLst>
                <a:tab pos="92075" algn="l"/>
              </a:tabLst>
            </a:pPr>
            <a:r>
              <a:rPr lang="ru-RU" sz="2400" smtClean="0"/>
              <a:t> «Организация режима дня»</a:t>
            </a:r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None/>
              <a:tabLst>
                <a:tab pos="92075" algn="l"/>
              </a:tabLst>
            </a:pPr>
            <a:endParaRPr lang="ru-RU" sz="2000" smtClean="0"/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Char char="§"/>
              <a:tabLst>
                <a:tab pos="92075" algn="l"/>
              </a:tabLst>
            </a:pPr>
            <a:r>
              <a:rPr lang="ru-RU" sz="2400" smtClean="0"/>
              <a:t> «Организация досуга»</a:t>
            </a:r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None/>
              <a:tabLst>
                <a:tab pos="92075" algn="l"/>
              </a:tabLst>
            </a:pPr>
            <a:endParaRPr lang="ru-RU" sz="2000" smtClean="0"/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Char char="§"/>
              <a:tabLst>
                <a:tab pos="92075" algn="l"/>
              </a:tabLst>
            </a:pPr>
            <a:r>
              <a:rPr lang="ru-RU" sz="2400" smtClean="0"/>
              <a:t> «Правильное питание»</a:t>
            </a:r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None/>
              <a:tabLst>
                <a:tab pos="92075" algn="l"/>
              </a:tabLst>
            </a:pPr>
            <a:endParaRPr lang="ru-RU" sz="2400" smtClean="0"/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Char char="§"/>
              <a:tabLst>
                <a:tab pos="92075" algn="l"/>
              </a:tabLst>
            </a:pPr>
            <a:r>
              <a:rPr lang="ru-RU" sz="2400" smtClean="0"/>
              <a:t> «Профилактика пролежней»</a:t>
            </a:r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None/>
              <a:tabLst>
                <a:tab pos="92075" algn="l"/>
              </a:tabLst>
            </a:pPr>
            <a:endParaRPr lang="ru-RU" sz="2000" smtClean="0"/>
          </a:p>
          <a:p>
            <a:pPr marL="179388" lvl="1" indent="0" eaLnBrk="1" hangingPunct="1">
              <a:buClr>
                <a:srgbClr val="CC00CC"/>
              </a:buClr>
              <a:buFont typeface="Wingdings" pitchFamily="2" charset="2"/>
              <a:buChar char="§"/>
              <a:tabLst>
                <a:tab pos="92075" algn="l"/>
              </a:tabLst>
            </a:pPr>
            <a:r>
              <a:rPr lang="ru-RU" sz="2400" smtClean="0"/>
              <a:t> «Профилактика травматизма»</a:t>
            </a:r>
            <a:endParaRPr lang="ru-RU" sz="2400" b="1" smtClean="0"/>
          </a:p>
        </p:txBody>
      </p:sp>
      <p:pic>
        <p:nvPicPr>
          <p:cNvPr id="48138" name="Picture 6" descr="Image(02)"/>
          <p:cNvPicPr>
            <a:picLocks noChangeAspect="1" noChangeArrowheads="1"/>
          </p:cNvPicPr>
          <p:nvPr/>
        </p:nvPicPr>
        <p:blipFill>
          <a:blip r:embed="rId2" cstate="screen">
            <a:lum bright="6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2492375"/>
            <a:ext cx="3233738" cy="23939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/>
        </p:spPr>
      </p:pic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2" name="Picture 7" descr="ДЕМЕНЦИЯ-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8" descr="12091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9" descr="46539-G3BoHAB8g74DpcPkjUpwpA"/>
            <p:cNvPicPr>
              <a:picLocks noChangeAspect="1" noChangeArrowheads="1"/>
            </p:cNvPicPr>
            <p:nvPr/>
          </p:nvPicPr>
          <p:blipFill>
            <a:blip r:embed="rId5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10" descr="ДЕМЕНЦИЯ-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ПРЕИМУЩЕСТВА ПОЛИПРОФЕССИОНАЛЬНОЙ ПОМОЩИ С ВЫЕЗДОМ НА ДОМ:</a:t>
            </a:r>
            <a:endParaRPr lang="en-US" sz="2400" smtClean="0">
              <a:solidFill>
                <a:srgbClr val="336699"/>
              </a:solidFill>
            </a:endParaRPr>
          </a:p>
        </p:txBody>
      </p:sp>
      <p:grpSp>
        <p:nvGrpSpPr>
          <p:cNvPr id="32770" name="Group 10"/>
          <p:cNvGrpSpPr>
            <a:grpSpLocks/>
          </p:cNvGrpSpPr>
          <p:nvPr/>
        </p:nvGrpSpPr>
        <p:grpSpPr bwMode="auto">
          <a:xfrm>
            <a:off x="1116013" y="1412875"/>
            <a:ext cx="7858125" cy="4857750"/>
            <a:chOff x="450" y="900"/>
            <a:chExt cx="4950" cy="3060"/>
          </a:xfrm>
        </p:grpSpPr>
        <p:sp>
          <p:nvSpPr>
            <p:cNvPr id="4" name="Скругленный прямоугольник 3"/>
            <p:cNvSpPr/>
            <p:nvPr/>
          </p:nvSpPr>
          <p:spPr>
            <a:xfrm rot="10800000" flipV="1">
              <a:off x="495" y="900"/>
              <a:ext cx="4905" cy="76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2000" b="1">
                  <a:solidFill>
                    <a:schemeClr val="tx1"/>
                  </a:solidFill>
                  <a:cs typeface="Arial" charset="0"/>
                </a:rPr>
                <a:t>Геронтопсихиатрическая помощь оказывается пациенту без отрыва его от родной привычной среды</a:t>
              </a:r>
            </a:p>
            <a:p>
              <a:pPr algn="ctr">
                <a:defRPr/>
              </a:pPr>
              <a:endParaRPr lang="ru-RU" b="1">
                <a:solidFill>
                  <a:srgbClr val="FFFFFF"/>
                </a:solidFill>
                <a:latin typeface="Franklin Gothic Book" pitchFamily="34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 rot="10800000" flipV="1">
              <a:off x="450" y="1980"/>
              <a:ext cx="4950" cy="1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2000" b="1">
                  <a:solidFill>
                    <a:schemeClr val="tx1"/>
                  </a:solidFill>
                  <a:cs typeface="Arial" charset="0"/>
                </a:rPr>
                <a:t>Отсутствие смены привычной обстановки способствует установлению теплых, доверительных отношений между ухаживающим медицинским персоналом, пациентом и родственниками, что повышает эффективность мероприятий по уходу</a:t>
              </a:r>
            </a:p>
          </p:txBody>
        </p:sp>
        <p:sp>
          <p:nvSpPr>
            <p:cNvPr id="8" name="Скругленный прямоугольник 7"/>
            <p:cNvSpPr>
              <a:spLocks noChangeArrowheads="1"/>
            </p:cNvSpPr>
            <p:nvPr/>
          </p:nvSpPr>
          <p:spPr bwMode="auto">
            <a:xfrm rot="10800000" flipV="1">
              <a:off x="495" y="3285"/>
              <a:ext cx="4905" cy="675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25400" algn="ctr">
              <a:solidFill>
                <a:srgbClr val="666666"/>
              </a:solidFill>
              <a:round/>
              <a:headEnd/>
              <a:tailEnd/>
            </a:ln>
            <a:effectLst>
              <a:outerShdw sy="23000" kx="1199993" algn="br" rotWithShape="0">
                <a:srgbClr val="000000">
                  <a:alpha val="2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r>
                <a:rPr lang="ru-RU" sz="2000" b="1">
                  <a:latin typeface="+mn-lt"/>
                </a:rPr>
                <a:t>Сестринский персонал не отвлекается на других пациентов, уделяет максимум внимания, использует индивидуальный подход к больному в уходе</a:t>
              </a:r>
            </a:p>
          </p:txBody>
        </p:sp>
      </p:grp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4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6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7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ПРЕИМУЩЕСТВА ПОЛИПРОФЕССИОНАЛЬНОЙ ПОМОЩИ С ВЫЕЗДОМ НА ДОМ:</a:t>
            </a:r>
            <a:endParaRPr lang="en-US" sz="2400" smtClean="0">
              <a:solidFill>
                <a:srgbClr val="336699"/>
              </a:solidFill>
            </a:endParaRPr>
          </a:p>
        </p:txBody>
      </p:sp>
      <p:grpSp>
        <p:nvGrpSpPr>
          <p:cNvPr id="33795" name="Group 10"/>
          <p:cNvGrpSpPr>
            <a:grpSpLocks/>
          </p:cNvGrpSpPr>
          <p:nvPr/>
        </p:nvGrpSpPr>
        <p:grpSpPr bwMode="auto">
          <a:xfrm>
            <a:off x="1250950" y="1268413"/>
            <a:ext cx="7893050" cy="5357812"/>
            <a:chOff x="315" y="810"/>
            <a:chExt cx="5085" cy="3375"/>
          </a:xfrm>
        </p:grpSpPr>
        <p:sp>
          <p:nvSpPr>
            <p:cNvPr id="4" name="Скругленный прямоугольник 3"/>
            <p:cNvSpPr/>
            <p:nvPr/>
          </p:nvSpPr>
          <p:spPr>
            <a:xfrm rot="10800000" flipV="1">
              <a:off x="360" y="810"/>
              <a:ext cx="5040" cy="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2000" b="1">
                  <a:solidFill>
                    <a:schemeClr val="tx1"/>
                  </a:solidFill>
                  <a:cs typeface="Arial" charset="0"/>
                </a:rPr>
                <a:t>Позволяет уменьшить чувство вины  у родственников перед родным человеком с деменцией, при решении вопроса о госпитализации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 rot="10800000" flipV="1">
              <a:off x="360" y="1935"/>
              <a:ext cx="5040" cy="1035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2000" b="1">
                  <a:solidFill>
                    <a:schemeClr val="tx1"/>
                  </a:solidFill>
                  <a:cs typeface="Arial" charset="0"/>
                </a:rPr>
                <a:t>Достигается экономический эффект в оказании медико-социальной помощи: сокращение сроков пребывания пациента в круглосуточном  стационаре, снижение стоимости лечения при условии лечения на дому</a:t>
              </a:r>
            </a:p>
          </p:txBody>
        </p:sp>
        <p:sp>
          <p:nvSpPr>
            <p:cNvPr id="6" name="Скругленный прямоугольник 5"/>
            <p:cNvSpPr>
              <a:spLocks noChangeArrowheads="1"/>
            </p:cNvSpPr>
            <p:nvPr/>
          </p:nvSpPr>
          <p:spPr bwMode="auto">
            <a:xfrm rot="10800000" flipV="1">
              <a:off x="315" y="3150"/>
              <a:ext cx="5040" cy="1035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25400" algn="ctr">
              <a:solidFill>
                <a:srgbClr val="666666"/>
              </a:solidFill>
              <a:round/>
              <a:headEnd/>
              <a:tailEnd/>
            </a:ln>
            <a:effectLst>
              <a:outerShdw sy="23000" kx="1199993" algn="br" rotWithShape="0">
                <a:srgbClr val="000000">
                  <a:alpha val="20000"/>
                </a:srgbClr>
              </a:outerShdw>
            </a:effectLst>
          </p:spPr>
          <p:txBody>
            <a:bodyPr anchor="ctr"/>
            <a:lstStyle/>
            <a:p>
              <a:pPr algn="just">
                <a:defRPr/>
              </a:pPr>
              <a:r>
                <a:rPr lang="ru-RU" sz="2000" b="1">
                  <a:latin typeface="+mn-lt"/>
                </a:rPr>
                <a:t>Позволяет снизить финансовые затраты семьи в связи с госпитализацией в круглосуточный стационар</a:t>
              </a:r>
            </a:p>
          </p:txBody>
        </p:sp>
      </p:grp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4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6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7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ChangeArrowheads="1"/>
          </p:cNvSpPr>
          <p:nvPr/>
        </p:nvSpPr>
        <p:spPr bwMode="auto">
          <a:xfrm>
            <a:off x="-14288" y="0"/>
            <a:ext cx="9158288" cy="5103813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18" name="Text Box 6"/>
          <p:cNvSpPr txBox="1">
            <a:spLocks noChangeArrowheads="1"/>
          </p:cNvSpPr>
          <p:nvPr/>
        </p:nvSpPr>
        <p:spPr bwMode="auto">
          <a:xfrm>
            <a:off x="950913" y="12160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34819" name="Text Box 7"/>
          <p:cNvSpPr txBox="1">
            <a:spLocks noChangeArrowheads="1"/>
          </p:cNvSpPr>
          <p:nvPr/>
        </p:nvSpPr>
        <p:spPr bwMode="auto">
          <a:xfrm>
            <a:off x="1600200" y="1936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53257" name="Picture 9" descr="120913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176213" y="512763"/>
            <a:ext cx="2060575" cy="2859087"/>
          </a:xfrm>
          <a:prstGeom prst="rect">
            <a:avLst/>
          </a:prstGeom>
          <a:noFill/>
        </p:spPr>
      </p:pic>
      <p:pic>
        <p:nvPicPr>
          <p:cNvPr id="53259" name="Picture 11" descr="ДЕМЕНЦИЯ-1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6351588" y="3475038"/>
            <a:ext cx="2627312" cy="1676400"/>
          </a:xfrm>
          <a:prstGeom prst="rect">
            <a:avLst/>
          </a:prstGeom>
          <a:noFill/>
        </p:spPr>
      </p:pic>
      <p:pic>
        <p:nvPicPr>
          <p:cNvPr id="53260" name="Picture 12" descr="ДЕМЕНЦИЯ-4"/>
          <p:cNvPicPr>
            <a:picLocks noChangeAspect="1" noChangeArrowheads="1"/>
          </p:cNvPicPr>
          <p:nvPr/>
        </p:nvPicPr>
        <p:blipFill>
          <a:blip r:embed="rId4">
            <a:lum bright="6000" contrast="30000"/>
          </a:blip>
          <a:srcRect/>
          <a:stretch>
            <a:fillRect/>
          </a:stretch>
        </p:blipFill>
        <p:spPr bwMode="auto">
          <a:xfrm>
            <a:off x="4389438" y="317500"/>
            <a:ext cx="2316162" cy="1766888"/>
          </a:xfrm>
          <a:prstGeom prst="rect">
            <a:avLst/>
          </a:prstGeom>
          <a:noFill/>
        </p:spPr>
      </p:pic>
      <p:pic>
        <p:nvPicPr>
          <p:cNvPr id="53261" name="Picture 13" descr="ДЕМЕНЦИЯ-3"/>
          <p:cNvPicPr>
            <a:picLocks noChangeAspect="1" noChangeArrowheads="1"/>
          </p:cNvPicPr>
          <p:nvPr/>
        </p:nvPicPr>
        <p:blipFill>
          <a:blip r:embed="rId5">
            <a:lum contrast="18000"/>
          </a:blip>
          <a:srcRect/>
          <a:stretch>
            <a:fillRect/>
          </a:stretch>
        </p:blipFill>
        <p:spPr bwMode="auto">
          <a:xfrm>
            <a:off x="6602413" y="493713"/>
            <a:ext cx="2127250" cy="1530350"/>
          </a:xfrm>
          <a:prstGeom prst="rect">
            <a:avLst/>
          </a:prstGeom>
          <a:noFill/>
        </p:spPr>
      </p:pic>
      <p:pic>
        <p:nvPicPr>
          <p:cNvPr id="53262" name="Picture 14" descr="ДЕМЕНЦИЯ-2"/>
          <p:cNvPicPr>
            <a:picLocks noChangeAspect="1" noChangeArrowheads="1"/>
          </p:cNvPicPr>
          <p:nvPr/>
        </p:nvPicPr>
        <p:blipFill>
          <a:blip r:embed="rId6">
            <a:lum bright="6000" contrast="24000"/>
          </a:blip>
          <a:srcRect/>
          <a:stretch>
            <a:fillRect/>
          </a:stretch>
        </p:blipFill>
        <p:spPr bwMode="auto">
          <a:xfrm>
            <a:off x="6169025" y="1925638"/>
            <a:ext cx="2346325" cy="1658937"/>
          </a:xfrm>
          <a:prstGeom prst="rect">
            <a:avLst/>
          </a:prstGeom>
          <a:noFill/>
        </p:spPr>
      </p:pic>
      <p:pic>
        <p:nvPicPr>
          <p:cNvPr id="53263" name="Picture 15" descr="ДЕМЕНЦИЯ-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317" y="1981770"/>
            <a:ext cx="1825713" cy="143966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3265" name="Picture 17" descr="ДЕМЕНЦИЯ"/>
          <p:cNvPicPr>
            <a:picLocks noChangeAspect="1" noChangeArrowheads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4236418" y="3427985"/>
            <a:ext cx="2189509" cy="14033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53266" name="Picture 18" descr="ДЕМЕНЦИЯ-5"/>
          <p:cNvPicPr>
            <a:picLocks noChangeAspect="1" noChangeArrowheads="1"/>
          </p:cNvPicPr>
          <p:nvPr/>
        </p:nvPicPr>
        <p:blipFill>
          <a:blip r:embed="rId9">
            <a:lum contrast="12000"/>
          </a:blip>
          <a:srcRect/>
          <a:stretch>
            <a:fillRect/>
          </a:stretch>
        </p:blipFill>
        <p:spPr bwMode="auto">
          <a:xfrm>
            <a:off x="1889125" y="2974975"/>
            <a:ext cx="2586038" cy="1762125"/>
          </a:xfrm>
          <a:prstGeom prst="rect">
            <a:avLst/>
          </a:prstGeom>
          <a:noFill/>
        </p:spPr>
      </p:pic>
      <p:sp>
        <p:nvSpPr>
          <p:cNvPr id="34829" name="WordArt 19"/>
          <p:cNvSpPr>
            <a:spLocks noChangeArrowheads="1" noChangeShapeType="1" noTextEdit="1"/>
          </p:cNvSpPr>
          <p:nvPr/>
        </p:nvSpPr>
        <p:spPr bwMode="auto">
          <a:xfrm>
            <a:off x="1692275" y="5229225"/>
            <a:ext cx="64801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 за внимание!</a:t>
            </a:r>
          </a:p>
        </p:txBody>
      </p:sp>
      <p:pic>
        <p:nvPicPr>
          <p:cNvPr id="53264" name="Picture 16" descr="46539-G3BoHAB8g74DpcPkjUpwpA"/>
          <p:cNvPicPr>
            <a:picLocks noChangeAspect="1" noChangeArrowheads="1"/>
          </p:cNvPicPr>
          <p:nvPr/>
        </p:nvPicPr>
        <p:blipFill>
          <a:blip r:embed="rId10">
            <a:lum contrast="12000"/>
          </a:blip>
          <a:srcRect/>
          <a:stretch>
            <a:fillRect/>
          </a:stretch>
        </p:blipFill>
        <p:spPr bwMode="auto">
          <a:xfrm>
            <a:off x="334963" y="3187700"/>
            <a:ext cx="1920875" cy="1731963"/>
          </a:xfrm>
          <a:prstGeom prst="rect">
            <a:avLst/>
          </a:prstGeom>
          <a:noFill/>
        </p:spPr>
      </p:pic>
      <p:pic>
        <p:nvPicPr>
          <p:cNvPr id="53258" name="Picture 10" descr="ДЕМЕНЦИЯ-8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14786" y="1016265"/>
            <a:ext cx="2347415" cy="18834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ижний колонтитул 4"/>
          <p:cNvSpPr>
            <a:spLocks noGrp="1"/>
          </p:cNvSpPr>
          <p:nvPr>
            <p:ph type="ftr" sz="quarter" idx="4294967295"/>
          </p:nvPr>
        </p:nvSpPr>
        <p:spPr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rgbClr val="336699"/>
                </a:solidFill>
              </a:rPr>
              <a:t>СТАТИСТИЧЕСКИЕ ДАННЫЕ</a:t>
            </a:r>
            <a:endParaRPr lang="en-US" sz="2800" smtClean="0">
              <a:solidFill>
                <a:srgbClr val="336699"/>
              </a:solidFill>
            </a:endParaRPr>
          </a:p>
        </p:txBody>
      </p:sp>
      <p:sp>
        <p:nvSpPr>
          <p:cNvPr id="19459" name="Rectangle 2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1341438"/>
            <a:ext cx="7905750" cy="14890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000" b="1" smtClean="0"/>
              <a:t>Более 15% населения РФ составляют лица пожилого и старческого возраста;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000" b="1" smtClean="0"/>
              <a:t> Частота встречаемости деменции среди  лиц старше 60 лет составляет 3% –7,7%,    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000" b="1" smtClean="0"/>
              <a:t>85 лет и старше -  20% – 45%;</a:t>
            </a:r>
          </a:p>
        </p:txBody>
      </p:sp>
      <p:sp>
        <p:nvSpPr>
          <p:cNvPr id="19460" name="Rectangle 3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2924175"/>
            <a:ext cx="3884612" cy="36734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1800" b="1" smtClean="0"/>
              <a:t> </a:t>
            </a:r>
            <a:r>
              <a:rPr lang="ru-RU" sz="2000" b="1" smtClean="0"/>
              <a:t>45% населения нуждаются в геронтопсихиатрической помощи и только 25% из них могут ее получать;</a:t>
            </a:r>
          </a:p>
          <a:p>
            <a:pPr eaLnBrk="1" hangingPunct="1">
              <a:lnSpc>
                <a:spcPct val="80000"/>
              </a:lnSpc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000" b="1" smtClean="0"/>
              <a:t> Социально-экономическое и эмоциональное бремя деменции ложится не только на самих пациентов, но и на их родственников, ближайшее и более отдаленное окружение.</a:t>
            </a:r>
          </a:p>
        </p:txBody>
      </p:sp>
      <p:pic>
        <p:nvPicPr>
          <p:cNvPr id="1743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3213100"/>
            <a:ext cx="4181475" cy="31464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/>
        </p:spPr>
      </p:pic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3" name="Picture 7" descr="ДЕМЕНЦИЯ-7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8" descr="12091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9" descr="46539-G3BoHAB8g74DpcPkjUpwpA"/>
            <p:cNvPicPr>
              <a:picLocks noChangeAspect="1" noChangeArrowheads="1"/>
            </p:cNvPicPr>
            <p:nvPr/>
          </p:nvPicPr>
          <p:blipFill>
            <a:blip r:embed="rId5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6" name="Picture 10" descr="ДЕМЕНЦИЯ-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mtClean="0">
                <a:solidFill>
                  <a:srgbClr val="336699"/>
                </a:solidFill>
              </a:rPr>
              <a:t>Деменция… что это?</a:t>
            </a:r>
            <a:endParaRPr lang="en-US" smtClean="0">
              <a:solidFill>
                <a:srgbClr val="336699"/>
              </a:solidFill>
            </a:endParaRPr>
          </a:p>
        </p:txBody>
      </p:sp>
      <p:sp>
        <p:nvSpPr>
          <p:cNvPr id="2048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71550" y="1341438"/>
            <a:ext cx="5688013" cy="2087562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000" b="1" smtClean="0"/>
              <a:t>Деменция (старческое слабоумие) </a:t>
            </a:r>
            <a:r>
              <a:rPr lang="ru-RU" sz="2000" smtClean="0"/>
              <a:t>– это  приобретенное заболевание в следствие патологических процессов в головном мозге, в результате которого начинается распад психических функций, снижение познавательных функций, утрата ранее приобретенных знаний и навыков.</a:t>
            </a:r>
            <a:endParaRPr lang="ru-RU" sz="2000" b="1" smtClean="0"/>
          </a:p>
        </p:txBody>
      </p:sp>
      <p:grpSp>
        <p:nvGrpSpPr>
          <p:cNvPr id="35846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35847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35848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35849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35850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1484313"/>
            <a:ext cx="230346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5" name="Group 14"/>
          <p:cNvGrpSpPr>
            <a:grpSpLocks/>
          </p:cNvGrpSpPr>
          <p:nvPr/>
        </p:nvGrpSpPr>
        <p:grpSpPr bwMode="auto">
          <a:xfrm>
            <a:off x="971550" y="3500438"/>
            <a:ext cx="2214563" cy="3162300"/>
            <a:chOff x="225" y="2295"/>
            <a:chExt cx="1395" cy="1992"/>
          </a:xfrm>
        </p:grpSpPr>
        <p:pic>
          <p:nvPicPr>
            <p:cNvPr id="20492" name="Picture 7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" y="2295"/>
              <a:ext cx="1395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Прямоугольник 10"/>
            <p:cNvSpPr>
              <a:spLocks noChangeArrowheads="1"/>
            </p:cNvSpPr>
            <p:nvPr/>
          </p:nvSpPr>
          <p:spPr bwMode="auto">
            <a:xfrm>
              <a:off x="225" y="4095"/>
              <a:ext cx="121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>
                  <a:latin typeface="Franklin Gothic Book" pitchFamily="34" charset="0"/>
                </a:rPr>
                <a:t>Артур Хейли, писатель</a:t>
              </a:r>
            </a:p>
          </p:txBody>
        </p:sp>
      </p:grp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475" y="3500438"/>
            <a:ext cx="2360613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9"/>
          <p:cNvSpPr>
            <a:spLocks noChangeArrowheads="1"/>
          </p:cNvSpPr>
          <p:nvPr/>
        </p:nvSpPr>
        <p:spPr bwMode="auto">
          <a:xfrm>
            <a:off x="3203575" y="5984875"/>
            <a:ext cx="2663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Franklin Gothic Book" pitchFamily="34" charset="0"/>
              </a:rPr>
              <a:t>Анни Жирардо,                       французская актриса</a:t>
            </a:r>
            <a:r>
              <a:rPr lang="ru-RU" sz="1000">
                <a:latin typeface="Franklin Gothic Book" pitchFamily="34" charset="0"/>
              </a:rPr>
              <a:t> </a:t>
            </a:r>
          </a:p>
        </p:txBody>
      </p:sp>
      <p:grpSp>
        <p:nvGrpSpPr>
          <p:cNvPr id="20488" name="Group 20"/>
          <p:cNvGrpSpPr>
            <a:grpSpLocks/>
          </p:cNvGrpSpPr>
          <p:nvPr/>
        </p:nvGrpSpPr>
        <p:grpSpPr bwMode="auto">
          <a:xfrm>
            <a:off x="5724525" y="3500438"/>
            <a:ext cx="3163888" cy="3068637"/>
            <a:chOff x="3555" y="2387"/>
            <a:chExt cx="1993" cy="1933"/>
          </a:xfrm>
        </p:grpSpPr>
        <p:pic>
          <p:nvPicPr>
            <p:cNvPr id="20489" name="Picture 6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" y="3062"/>
              <a:ext cx="1710" cy="1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0" name="Прямоугольник 11"/>
            <p:cNvSpPr>
              <a:spLocks noChangeArrowheads="1"/>
            </p:cNvSpPr>
            <p:nvPr/>
          </p:nvSpPr>
          <p:spPr bwMode="auto">
            <a:xfrm>
              <a:off x="3560" y="2840"/>
              <a:ext cx="9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 b="1">
                  <a:latin typeface="Franklin Gothic Book" pitchFamily="34" charset="0"/>
                </a:rPr>
                <a:t>Маргарет Тетчер</a:t>
              </a:r>
            </a:p>
          </p:txBody>
        </p:sp>
        <p:pic>
          <p:nvPicPr>
            <p:cNvPr id="20491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" y="2387"/>
              <a:ext cx="990" cy="1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rgbClr val="336699"/>
                </a:solidFill>
              </a:rPr>
              <a:t>РАННЯЯ СТАДИЯ БОЛЕЗНИ</a:t>
            </a:r>
            <a:endParaRPr lang="en-US" sz="2800" smtClean="0">
              <a:solidFill>
                <a:srgbClr val="336699"/>
              </a:solidFill>
            </a:endParaRPr>
          </a:p>
        </p:txBody>
      </p:sp>
      <p:sp>
        <p:nvSpPr>
          <p:cNvPr id="2150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1341438"/>
            <a:ext cx="7905750" cy="4895850"/>
          </a:xfrm>
        </p:spPr>
        <p:txBody>
          <a:bodyPr/>
          <a:lstStyle/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Ухудшается кратковременная память, возникают     затруднения, связанные с фиксацией, хранением и воспроизведением информации, необходимой в  повседневной жизни;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Возникают трудности в принятии решений;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Снижаются социально-бытовые функции и частично первостепенные функции;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Теряются в хорошо знакомых местах, отмечается дезориентация во времени; 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Наблюдается потеря инициативы, интереса к любимым занятиям;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Могут возникать признаки депрессии и агрессии. </a:t>
            </a: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0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1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2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rgbClr val="336699"/>
                </a:solidFill>
              </a:rPr>
              <a:t>СРЕДНЯЯ СТАДИЯ БОЛЕЗНИ</a:t>
            </a:r>
            <a:endParaRPr lang="en-US" sz="2800" smtClean="0">
              <a:solidFill>
                <a:srgbClr val="336699"/>
              </a:solidFill>
            </a:endParaRP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1341438"/>
            <a:ext cx="7905750" cy="5183187"/>
          </a:xfrm>
        </p:spPr>
        <p:txBody>
          <a:bodyPr/>
          <a:lstStyle/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Утрачиваются социально-бытовые функции;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Значительно снижаются навыки самообслуживания;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Пациенты  нуждаются в посторонней помощи при посещении туалета,  умывании, одевании; 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Наблюдается дезориентация во времени и месте;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Возникают трудности в общении из-за расстройства речи; 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Интересы, формы проявления активности ограничены;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Имеют место эмоциональные расстройства: тоска,  злобность и агрессивность.  </a:t>
            </a:r>
            <a:endParaRPr lang="ru-RU" sz="2800" b="1" smtClean="0"/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1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2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rgbClr val="336699"/>
                </a:solidFill>
              </a:rPr>
              <a:t>ПОЗДНЯЯ СТАДИЯ БОЛЕЗНИ</a:t>
            </a:r>
            <a:endParaRPr lang="en-US" sz="2800" smtClean="0">
              <a:solidFill>
                <a:srgbClr val="336699"/>
              </a:solidFill>
            </a:endParaRP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00113" y="1628775"/>
            <a:ext cx="7905750" cy="4175125"/>
          </a:xfrm>
        </p:spPr>
        <p:txBody>
          <a:bodyPr/>
          <a:lstStyle/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Отсутствует способность к самообслуживанию,   пациенты полностью зависят от окружающих;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На любую новую ситуацию проявляют  ослабленную реакцию;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Пациенты испытывают трудности при  питании  и передвижении (прикованы к постели или инвалидному креслу;</a:t>
            </a:r>
          </a:p>
          <a:p>
            <a:pPr eaLnBrk="1" hangingPunct="1">
              <a:buClr>
                <a:srgbClr val="CC00CC"/>
              </a:buClr>
              <a:buFont typeface="Wingdings" pitchFamily="2" charset="2"/>
              <a:buChar char="§"/>
            </a:pPr>
            <a:r>
              <a:rPr lang="ru-RU" sz="2400" smtClean="0"/>
              <a:t>Наблюдается резкое ограничение или практическое   отсутствие речевой активности и узнавания   окружающих;</a:t>
            </a:r>
            <a:endParaRPr lang="ru-RU" sz="2400" b="1" smtClean="0"/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1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2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6"/>
          <p:cNvSpPr>
            <a:spLocks noChangeArrowheads="1"/>
          </p:cNvSpPr>
          <p:nvPr/>
        </p:nvSpPr>
        <p:spPr bwMode="auto">
          <a:xfrm>
            <a:off x="0" y="1773238"/>
            <a:ext cx="755650" cy="1511300"/>
          </a:xfrm>
          <a:prstGeom prst="rect">
            <a:avLst/>
          </a:prstGeom>
          <a:solidFill>
            <a:srgbClr val="3C66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8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СРАВНИТЕЛЬНАЯ СХЕМА ВЗАИМОДЕЙСТВИЯ</a:t>
            </a:r>
            <a:endParaRPr lang="en-US" sz="2400" smtClean="0">
              <a:solidFill>
                <a:srgbClr val="336699"/>
              </a:solidFill>
            </a:endParaRPr>
          </a:p>
        </p:txBody>
      </p:sp>
      <p:pic>
        <p:nvPicPr>
          <p:cNvPr id="39942" name="Picture 6" descr="ДЕМЕНЦИЯ-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755650" cy="6334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39943" name="Picture 7" descr="12091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6763" cy="10795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4582" name="Прямоугольник 6"/>
          <p:cNvSpPr>
            <a:spLocks noChangeArrowheads="1"/>
          </p:cNvSpPr>
          <p:nvPr/>
        </p:nvSpPr>
        <p:spPr bwMode="auto">
          <a:xfrm>
            <a:off x="1500188" y="1214438"/>
            <a:ext cx="334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 условиях стационара </a:t>
            </a:r>
            <a:endParaRPr lang="ru-RU" sz="2400" b="1">
              <a:latin typeface="Franklin Gothic Book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57188" y="4143375"/>
            <a:ext cx="1982787" cy="1500188"/>
          </a:xfrm>
          <a:prstGeom prst="rect">
            <a:avLst/>
          </a:prstGeom>
          <a:solidFill>
            <a:srgbClr val="99CCFF"/>
          </a:solidFill>
          <a:ln w="25400" algn="ctr">
            <a:solidFill>
              <a:srgbClr val="606060"/>
            </a:solidFill>
            <a:miter lim="800000"/>
            <a:headEnd/>
            <a:tailEnd/>
          </a:ln>
          <a:effectLst>
            <a:outerShdw dist="38100" dir="13500000" algn="br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Специалист по социальной работе</a:t>
            </a:r>
          </a:p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(социальный работник</a:t>
            </a: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)</a:t>
            </a:r>
            <a:endParaRPr lang="ru-RU" sz="1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Book" pitchFamily="34" charset="0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413" y="5286375"/>
            <a:ext cx="2305050" cy="12144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Медицинская сестра  по психосоциальной работе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4437063"/>
            <a:ext cx="1944687" cy="857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Младший медицинский персонал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3286125"/>
            <a:ext cx="1943100" cy="8572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Медицинская сестра </a:t>
            </a:r>
          </a:p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палатная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714625" y="1785938"/>
            <a:ext cx="1571625" cy="642937"/>
          </a:xfrm>
          <a:prstGeom prst="rect">
            <a:avLst/>
          </a:prstGeom>
          <a:solidFill>
            <a:srgbClr val="99CCFF"/>
          </a:solidFill>
          <a:ln w="25400" algn="ctr">
            <a:solidFill>
              <a:srgbClr val="666666"/>
            </a:solidFill>
            <a:miter lim="800000"/>
            <a:headEnd/>
            <a:tailEnd/>
          </a:ln>
          <a:effectLst>
            <a:outerShdw dist="38100" dir="13500000" algn="br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Врач -психиатр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7188" y="3286125"/>
            <a:ext cx="1857375" cy="5715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Психолог</a:t>
            </a:r>
          </a:p>
        </p:txBody>
      </p:sp>
      <p:sp>
        <p:nvSpPr>
          <p:cNvPr id="16" name="Овал 15"/>
          <p:cNvSpPr/>
          <p:nvPr/>
        </p:nvSpPr>
        <p:spPr>
          <a:xfrm>
            <a:off x="2484438" y="2997200"/>
            <a:ext cx="1855787" cy="178593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Пациент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и его ближайшее окружение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00563" y="2071688"/>
            <a:ext cx="1943100" cy="8572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Узкие специалисты</a:t>
            </a:r>
          </a:p>
        </p:txBody>
      </p:sp>
      <p:sp>
        <p:nvSpPr>
          <p:cNvPr id="27" name="Овал 26"/>
          <p:cNvSpPr/>
          <p:nvPr/>
        </p:nvSpPr>
        <p:spPr>
          <a:xfrm>
            <a:off x="7000875" y="3286125"/>
            <a:ext cx="1643063" cy="10715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Arial" pitchFamily="34" charset="0"/>
              </a:rPr>
              <a:t>Пациент 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6643688" y="1785938"/>
            <a:ext cx="2428875" cy="928687"/>
          </a:xfrm>
          <a:prstGeom prst="rect">
            <a:avLst/>
          </a:prstGeom>
          <a:solidFill>
            <a:srgbClr val="99CCFF"/>
          </a:solidFill>
          <a:ln w="25400" algn="ctr">
            <a:solidFill>
              <a:srgbClr val="666666"/>
            </a:solidFill>
            <a:miter lim="800000"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Родственники </a:t>
            </a:r>
          </a:p>
          <a:p>
            <a:pPr algn="ctr"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и ближайшее окружение</a:t>
            </a:r>
            <a:endParaRPr lang="ru-RU" sz="2000" b="1">
              <a:solidFill>
                <a:srgbClr val="1E190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7188" y="2000250"/>
            <a:ext cx="2127250" cy="9286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Врач - психотерапевт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659563" y="4929188"/>
            <a:ext cx="2484437" cy="1928812"/>
          </a:xfrm>
          <a:prstGeom prst="rect">
            <a:avLst/>
          </a:prstGeom>
          <a:solidFill>
            <a:srgbClr val="67DBEB"/>
          </a:solidFill>
          <a:ln>
            <a:solidFill>
              <a:srgbClr val="67DBEB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  <a:cs typeface="Arial" charset="0"/>
              </a:rPr>
              <a:t>Специалисты диспансера         (врач-психиатр, специалист по соц.работе, медицинская сестра) 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 rot="16200000" flipH="1">
            <a:off x="2463800" y="2608263"/>
            <a:ext cx="500063" cy="427037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286000" y="3571875"/>
            <a:ext cx="285750" cy="15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0800000" flipV="1">
            <a:off x="2286000" y="4572000"/>
            <a:ext cx="428625" cy="3571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>
            <a:off x="4037013" y="2678113"/>
            <a:ext cx="428625" cy="358775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>
            <a:off x="3286919" y="2713832"/>
            <a:ext cx="428625" cy="1587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0800000">
            <a:off x="4286250" y="3643313"/>
            <a:ext cx="285750" cy="1587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214813" y="4500563"/>
            <a:ext cx="357187" cy="28575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3394075" y="5037138"/>
            <a:ext cx="3556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>
            <a:off x="7644606" y="2999582"/>
            <a:ext cx="428625" cy="15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7644606" y="4644232"/>
            <a:ext cx="428625" cy="15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7751762" y="3821113"/>
            <a:ext cx="1928813" cy="15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6" name="Прямоугольник 7"/>
          <p:cNvSpPr>
            <a:spLocks noChangeArrowheads="1"/>
          </p:cNvSpPr>
          <p:nvPr/>
        </p:nvSpPr>
        <p:spPr bwMode="auto">
          <a:xfrm>
            <a:off x="5795963" y="1196975"/>
            <a:ext cx="3235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  домашних условиях</a:t>
            </a:r>
            <a:endParaRPr lang="ru-RU" sz="2400" b="1">
              <a:latin typeface="Franklin Gothic Boo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ПРОБЛЕМЫ РОДСТВЕННИКОВ, ВОЗНИКАЮЩИИЕ ПРИ УХОДЕ ЗА БОЛЬНЫМИ ДОМА</a:t>
            </a:r>
            <a:endParaRPr lang="en-US" sz="2400" smtClean="0">
              <a:solidFill>
                <a:srgbClr val="336699"/>
              </a:solidFill>
            </a:endParaRPr>
          </a:p>
        </p:txBody>
      </p:sp>
      <p:sp>
        <p:nvSpPr>
          <p:cNvPr id="40974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900113" y="2997200"/>
            <a:ext cx="7921625" cy="3860800"/>
          </a:xfrm>
        </p:spPr>
        <p:txBody>
          <a:bodyPr/>
          <a:lstStyle/>
          <a:p>
            <a:pPr marL="381000" indent="-38100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b="1" smtClean="0">
                <a:solidFill>
                  <a:srgbClr val="CC00CC"/>
                </a:solidFill>
              </a:rPr>
              <a:t>Спектр социально-психологических проблем:</a:t>
            </a:r>
          </a:p>
          <a:p>
            <a:pPr marL="381000" indent="-381000" algn="ctr" eaLnBrk="1" hangingPunct="1">
              <a:lnSpc>
                <a:spcPct val="80000"/>
              </a:lnSpc>
              <a:buFontTx/>
              <a:buNone/>
              <a:defRPr/>
            </a:pPr>
            <a:endParaRPr lang="ru-RU" sz="1400" b="1" smtClean="0">
              <a:solidFill>
                <a:srgbClr val="CC00CC"/>
              </a:solidFill>
            </a:endParaRP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Негативные семейные  взаимоотношения;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Негативное отношение к пациенту(непонимание его психического поведения и интеллектуально-мнестических нарушений; 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Изменение досуга;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Гигиенические нарушения в быту;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Нарушение привычных временных стереотипов;</a:t>
            </a:r>
          </a:p>
          <a:p>
            <a:pPr marL="381000" indent="-3810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Изменение настроения (стрессы) и ощущение неспособности управлять ситуацией;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7088" y="1285875"/>
            <a:ext cx="8069262" cy="1000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  <a:cs typeface="Arial" pitchFamily="34" charset="0"/>
              </a:rPr>
              <a:t>Неподготовленность к болезни родного человека, дефицит знаний в правильном обслуживании пожилого человека с деменцией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4324350" y="2286000"/>
            <a:ext cx="785813" cy="642938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4" name="Picture 7" descr="ДЕМЕНЦИЯ-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8" descr="12091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6" name="Picture 9" descr="46539-G3BoHAB8g74DpcPkjUpwpA"/>
            <p:cNvPicPr>
              <a:picLocks noChangeAspect="1" noChangeArrowheads="1"/>
            </p:cNvPicPr>
            <p:nvPr/>
          </p:nvPicPr>
          <p:blipFill>
            <a:blip r:embed="rId4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7" name="Picture 10" descr="ДЕМЕНЦИЯ-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Нижний колонтитул 4"/>
          <p:cNvSpPr txBox="1">
            <a:spLocks noGrp="1"/>
          </p:cNvSpPr>
          <p:nvPr/>
        </p:nvSpPr>
        <p:spPr bwMode="gray">
          <a:xfrm>
            <a:off x="5943600" y="64611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00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336699"/>
                </a:solidFill>
              </a:rPr>
              <a:t>ЗАДАЧИ СЕСТРИНСКОГО ПЕРСОНАЛА ПРИ РАБОТЕ С РОДСТВЕННИКАМИ</a:t>
            </a:r>
            <a:endParaRPr lang="en-US" sz="2400" smtClean="0">
              <a:solidFill>
                <a:srgbClr val="336699"/>
              </a:solidFill>
            </a:endParaRPr>
          </a:p>
        </p:txBody>
      </p:sp>
      <p:sp>
        <p:nvSpPr>
          <p:cNvPr id="6" name="Выноска со стрелкой вниз 5"/>
          <p:cNvSpPr>
            <a:spLocks noChangeArrowheads="1"/>
          </p:cNvSpPr>
          <p:nvPr/>
        </p:nvSpPr>
        <p:spPr bwMode="auto">
          <a:xfrm>
            <a:off x="1357313" y="1604963"/>
            <a:ext cx="7643812" cy="1857375"/>
          </a:xfrm>
          <a:prstGeom prst="down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rgbClr val="99CCFF"/>
          </a:solidFill>
          <a:ln w="25400" algn="ctr">
            <a:solidFill>
              <a:srgbClr val="666666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ru-RU" sz="2400">
                <a:latin typeface="+mn-lt"/>
              </a:rPr>
              <a:t>Информирование родственников об основных  симптомах заболевания в зависимости от стадии  ее развития,  о факторах  усиливающих деменцию.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754032" y="1747825"/>
          <a:ext cx="642941" cy="707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629" name="Rectangle 1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8888" y="3573463"/>
            <a:ext cx="7558087" cy="2081212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ru-RU" sz="2400" b="1" i="1" smtClean="0">
                <a:solidFill>
                  <a:srgbClr val="CC00CC"/>
                </a:solidFill>
              </a:rPr>
              <a:t>Это поможет уменьшить напряженность в отношениях между ухаживающим лицом и страдающим деменцией, сделает поведение и поступки больного более понятными и предсказуемыми для родных.</a:t>
            </a:r>
          </a:p>
        </p:txBody>
      </p: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0" y="0"/>
            <a:ext cx="766763" cy="3500438"/>
            <a:chOff x="0" y="0"/>
            <a:chExt cx="483" cy="220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2" name="Picture 7" descr="ДЕМЕНЦИЯ-7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09"/>
              <a:ext cx="476" cy="39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3" name="Picture 8" descr="120913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3" cy="6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4" name="Picture 9" descr="46539-G3BoHAB8g74DpcPkjUpwpA"/>
            <p:cNvPicPr>
              <a:picLocks noChangeAspect="1" noChangeArrowheads="1"/>
            </p:cNvPicPr>
            <p:nvPr/>
          </p:nvPicPr>
          <p:blipFill>
            <a:blip r:embed="rId9" cstate="screen">
              <a:lum bright="6000" contras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7"/>
              <a:ext cx="476" cy="4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  <p:pic>
          <p:nvPicPr>
            <p:cNvPr id="15" name="Picture 10" descr="ДЕМЕНЦИЯ-3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70"/>
              <a:ext cx="476" cy="6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416F8B"/>
      </a:accent1>
      <a:accent2>
        <a:srgbClr val="BE46B0"/>
      </a:accent2>
      <a:accent3>
        <a:srgbClr val="FFFFFF"/>
      </a:accent3>
      <a:accent4>
        <a:srgbClr val="000000"/>
      </a:accent4>
      <a:accent5>
        <a:srgbClr val="B0BBC4"/>
      </a:accent5>
      <a:accent6>
        <a:srgbClr val="AC3F9F"/>
      </a:accent6>
      <a:hlink>
        <a:srgbClr val="057AE5"/>
      </a:hlink>
      <a:folHlink>
        <a:srgbClr val="F5740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alpha val="80000"/>
              </a:schemeClr>
            </a:gs>
            <a:gs pos="50000">
              <a:schemeClr val="accent1">
                <a:gamma/>
                <a:shade val="89020"/>
                <a:invGamma/>
              </a:schemeClr>
            </a:gs>
            <a:gs pos="100000">
              <a:schemeClr val="accent1">
                <a:alpha val="80000"/>
              </a:schemeClr>
            </a:gs>
          </a:gsLst>
          <a:lin ang="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1">
                <a:alpha val="80000"/>
              </a:schemeClr>
            </a:gs>
            <a:gs pos="50000">
              <a:schemeClr val="accent1">
                <a:gamma/>
                <a:shade val="89020"/>
                <a:invGamma/>
              </a:schemeClr>
            </a:gs>
            <a:gs pos="100000">
              <a:schemeClr val="accent1">
                <a:alpha val="80000"/>
              </a:schemeClr>
            </a:gs>
          </a:gsLst>
          <a:lin ang="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37A52"/>
        </a:accent1>
        <a:accent2>
          <a:srgbClr val="CAC33A"/>
        </a:accent2>
        <a:accent3>
          <a:srgbClr val="FFFFFF"/>
        </a:accent3>
        <a:accent4>
          <a:srgbClr val="000000"/>
        </a:accent4>
        <a:accent5>
          <a:srgbClr val="B7BEB3"/>
        </a:accent5>
        <a:accent6>
          <a:srgbClr val="B7B034"/>
        </a:accent6>
        <a:hlink>
          <a:srgbClr val="2E9E83"/>
        </a:hlink>
        <a:folHlink>
          <a:srgbClr val="D6760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44848"/>
        </a:accent1>
        <a:accent2>
          <a:srgbClr val="2B9FD9"/>
        </a:accent2>
        <a:accent3>
          <a:srgbClr val="FFFFFF"/>
        </a:accent3>
        <a:accent4>
          <a:srgbClr val="000000"/>
        </a:accent4>
        <a:accent5>
          <a:srgbClr val="C2B1B1"/>
        </a:accent5>
        <a:accent6>
          <a:srgbClr val="2690C4"/>
        </a:accent6>
        <a:hlink>
          <a:srgbClr val="EA8600"/>
        </a:hlink>
        <a:folHlink>
          <a:srgbClr val="3AA8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16F8B"/>
        </a:accent1>
        <a:accent2>
          <a:srgbClr val="BE46B0"/>
        </a:accent2>
        <a:accent3>
          <a:srgbClr val="FFFFFF"/>
        </a:accent3>
        <a:accent4>
          <a:srgbClr val="000000"/>
        </a:accent4>
        <a:accent5>
          <a:srgbClr val="B0BBC4"/>
        </a:accent5>
        <a:accent6>
          <a:srgbClr val="AC3F9F"/>
        </a:accent6>
        <a:hlink>
          <a:srgbClr val="057AE5"/>
        </a:hlink>
        <a:folHlink>
          <a:srgbClr val="F5740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26</Template>
  <TotalTime>162</TotalTime>
  <Words>974</Words>
  <Application>Microsoft Office PowerPoint</Application>
  <PresentationFormat>Экран (4:3)</PresentationFormat>
  <Paragraphs>128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26</vt:lpstr>
      <vt:lpstr>«Уход за пациентами с деменцией на дому»</vt:lpstr>
      <vt:lpstr>СТАТИСТИЧЕСКИЕ ДАННЫЕ</vt:lpstr>
      <vt:lpstr>Деменция… что это?</vt:lpstr>
      <vt:lpstr>РАННЯЯ СТАДИЯ БОЛЕЗНИ</vt:lpstr>
      <vt:lpstr>СРЕДНЯЯ СТАДИЯ БОЛЕЗНИ</vt:lpstr>
      <vt:lpstr>ПОЗДНЯЯ СТАДИЯ БОЛЕЗНИ</vt:lpstr>
      <vt:lpstr>СРАВНИТЕЛЬНАЯ СХЕМА ВЗАИМОДЕЙСТВИЯ</vt:lpstr>
      <vt:lpstr>ПРОБЛЕМЫ РОДСТВЕННИКОВ, ВОЗНИКАЮЩИИЕ ПРИ УХОДЕ ЗА БОЛЬНЫМИ ДОМА</vt:lpstr>
      <vt:lpstr>ЗАДАЧИ СЕСТРИНСКОГО ПЕРСОНАЛА ПРИ РАБОТЕ С РОДСТВЕННИКАМИ</vt:lpstr>
      <vt:lpstr>ЗАДАЧИ СЕСТРИНСКОГО ПЕРСОНАЛА ПРИ РАБОТЕ С РОДСТВЕННИКАМИ</vt:lpstr>
      <vt:lpstr>ЗАДАЧИ СЕСТРИНСКОГО ПЕРСОНАЛА ПРИ РАБОТЕ С РОДСТВЕННИКАМИ</vt:lpstr>
      <vt:lpstr>ЗАДАЧИ СЕСТРИНСКОГО ПЕРСОНАЛА ПРИ РАБОТЕ С РОДСТВЕННИКАМИ</vt:lpstr>
      <vt:lpstr>МЕРОПРИЯТИЯ ПО РАБОТЕ С РОДСТВЕННИКАМИ ПОЗВОЛЯЮТ:</vt:lpstr>
      <vt:lpstr>ТЕМЫ ЗАНЯТИЙ МЕДИЦИНСКИХ СЕСТЁР В РАМКАХ ПСИХООБРАЗОВАТЕЛЬНОЙ ПРОГРАММЫ                   «Поддержка в семье пациента, страдающего деменцией»</vt:lpstr>
      <vt:lpstr>ПРЕИМУЩЕСТВА ПОЛИПРОФЕССИОНАЛЬНОЙ ПОМОЩИ С ВЫЕЗДОМ НА ДОМ:</vt:lpstr>
      <vt:lpstr>ПРЕИМУЩЕСТВА ПОЛИПРОФЕССИОНАЛЬНОЙ ПОМОЩИ С ВЫЕЗДОМ НА ДОМ: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 PowerTemplate</dc:title>
  <dc:creator>Татьяна</dc:creator>
  <cp:lastModifiedBy>Sveta</cp:lastModifiedBy>
  <cp:revision>25</cp:revision>
  <dcterms:created xsi:type="dcterms:W3CDTF">2015-09-23T16:40:16Z</dcterms:created>
  <dcterms:modified xsi:type="dcterms:W3CDTF">2015-10-22T15:11:48Z</dcterms:modified>
</cp:coreProperties>
</file>