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6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7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8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9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0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1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12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3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  <p:sldMasterId id="2147483692" r:id="rId3"/>
    <p:sldMasterId id="2147483706" r:id="rId4"/>
    <p:sldMasterId id="2147483720" r:id="rId5"/>
    <p:sldMasterId id="2147483734" r:id="rId6"/>
    <p:sldMasterId id="2147483748" r:id="rId7"/>
    <p:sldMasterId id="2147483762" r:id="rId8"/>
    <p:sldMasterId id="2147483776" r:id="rId9"/>
    <p:sldMasterId id="2147483804" r:id="rId10"/>
    <p:sldMasterId id="2147483818" r:id="rId11"/>
    <p:sldMasterId id="2147483832" r:id="rId12"/>
    <p:sldMasterId id="2147483846" r:id="rId13"/>
    <p:sldMasterId id="2147483860" r:id="rId14"/>
  </p:sldMasterIdLst>
  <p:notesMasterIdLst>
    <p:notesMasterId r:id="rId43"/>
  </p:notesMasterIdLst>
  <p:handoutMasterIdLst>
    <p:handoutMasterId r:id="rId44"/>
  </p:handoutMasterIdLst>
  <p:sldIdLst>
    <p:sldId id="360" r:id="rId15"/>
    <p:sldId id="361" r:id="rId16"/>
    <p:sldId id="362" r:id="rId17"/>
    <p:sldId id="363" r:id="rId18"/>
    <p:sldId id="364" r:id="rId19"/>
    <p:sldId id="376" r:id="rId20"/>
    <p:sldId id="377" r:id="rId21"/>
    <p:sldId id="378" r:id="rId22"/>
    <p:sldId id="368" r:id="rId23"/>
    <p:sldId id="379" r:id="rId24"/>
    <p:sldId id="380" r:id="rId25"/>
    <p:sldId id="381" r:id="rId26"/>
    <p:sldId id="382" r:id="rId27"/>
    <p:sldId id="383" r:id="rId28"/>
    <p:sldId id="369" r:id="rId29"/>
    <p:sldId id="370" r:id="rId30"/>
    <p:sldId id="371" r:id="rId31"/>
    <p:sldId id="394" r:id="rId32"/>
    <p:sldId id="392" r:id="rId33"/>
    <p:sldId id="391" r:id="rId34"/>
    <p:sldId id="387" r:id="rId35"/>
    <p:sldId id="389" r:id="rId36"/>
    <p:sldId id="388" r:id="rId37"/>
    <p:sldId id="390" r:id="rId38"/>
    <p:sldId id="384" r:id="rId39"/>
    <p:sldId id="385" r:id="rId40"/>
    <p:sldId id="373" r:id="rId41"/>
    <p:sldId id="374" r:id="rId42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11AF"/>
    <a:srgbClr val="FFFF99"/>
    <a:srgbClr val="33CC33"/>
    <a:srgbClr val="C7ACDE"/>
    <a:srgbClr val="E797E9"/>
    <a:srgbClr val="EDDD7B"/>
    <a:srgbClr val="7ED8BA"/>
    <a:srgbClr val="7AC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06" autoAdjust="0"/>
    <p:restoredTop sz="98837" autoAdjust="0"/>
  </p:normalViewPr>
  <p:slideViewPr>
    <p:cSldViewPr>
      <p:cViewPr>
        <p:scale>
          <a:sx n="66" d="100"/>
          <a:sy n="66" d="100"/>
        </p:scale>
        <p:origin x="-1584" y="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86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3A2E67D5-B992-473D-9C81-ECDD15C37B16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EA04CFE-56F4-4C3E-A38A-7C7DB82CD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8535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91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16A95F1-E185-47AE-AB89-08AFDA1C7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3711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DA515F-2078-42D8-90E1-346BD92F5511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4875"/>
            <a:ext cx="5060950" cy="4467225"/>
          </a:xfrm>
          <a:noFill/>
          <a:ln/>
        </p:spPr>
        <p:txBody>
          <a:bodyPr/>
          <a:lstStyle/>
          <a:p>
            <a:r>
              <a:rPr lang="ru-RU" smtClean="0"/>
              <a:t>Уход за пациентом является ответственной составляющей всего лечебного комплекса от которой может зависеть не только качество жизни пациента, но и конечный результат лечения.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8500" y="414338"/>
            <a:ext cx="5400675" cy="4051300"/>
          </a:xfrm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4714875"/>
            <a:ext cx="5162550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29380" name="Нижний колонтитул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>
                <a:solidFill>
                  <a:srgbClr val="FFFFFF"/>
                </a:solidFill>
              </a:rPr>
              <a:t>Гигиенический уход. Профилактика пролежней</a:t>
            </a:r>
            <a:endParaRPr lang="de-DE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CF7C48-E831-4885-A7C5-A88F4C177B3C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230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0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4875"/>
            <a:ext cx="5060950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8500" y="414338"/>
            <a:ext cx="5400675" cy="4051300"/>
          </a:xfrm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4714875"/>
            <a:ext cx="5162550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31428" name="Нижний колонтитул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>
                <a:solidFill>
                  <a:srgbClr val="FFFFFF"/>
                </a:solidFill>
              </a:rPr>
              <a:t>Гигиенический уход. Профилактика пролежней</a:t>
            </a:r>
            <a:endParaRPr lang="de-DE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379413"/>
            <a:ext cx="4979988" cy="3735387"/>
          </a:xfrm>
          <a:ln/>
        </p:spPr>
      </p:sp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5500" y="4343400"/>
            <a:ext cx="5208588" cy="4114800"/>
          </a:xfrm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32452" name="Нижний колонтитул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>
                <a:solidFill>
                  <a:srgbClr val="FFFFFF"/>
                </a:solidFill>
              </a:rPr>
              <a:t>Гигиенический уход. Профилактика пролежней</a:t>
            </a:r>
            <a:endParaRPr lang="de-DE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7"/>
          <p:cNvSpPr txBox="1">
            <a:spLocks noGrp="1" noChangeArrowheads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21" tIns="45661" rIns="91321" bIns="45661" anchor="b"/>
          <a:lstStyle/>
          <a:p>
            <a:pPr algn="r" eaLnBrk="0" hangingPunct="0"/>
            <a:fld id="{83426781-1C46-4541-AE11-C2C08B55DF04}" type="slidenum">
              <a:rPr lang="de-DE" sz="1200">
                <a:solidFill>
                  <a:srgbClr val="FFFFFF"/>
                </a:solidFill>
              </a:rPr>
              <a:pPr algn="r" eaLnBrk="0" hangingPunct="0"/>
              <a:t>21</a:t>
            </a:fld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233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6150" y="381000"/>
            <a:ext cx="4981575" cy="3735388"/>
          </a:xfrm>
          <a:ln/>
        </p:spPr>
      </p:sp>
      <p:sp>
        <p:nvSpPr>
          <p:cNvPr id="233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4343400"/>
            <a:ext cx="5221287" cy="4114800"/>
          </a:xfrm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33477" name="Нижний колонтитул 5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>
                <a:solidFill>
                  <a:srgbClr val="FFFFFF"/>
                </a:solidFill>
              </a:rPr>
              <a:t>Гигиенический уход. Профилактика пролежней</a:t>
            </a:r>
            <a:endParaRPr lang="de-DE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1031"/>
          <p:cNvSpPr txBox="1">
            <a:spLocks noGrp="1" noChangeArrowheads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21" tIns="45661" rIns="91321" bIns="45661" anchor="b"/>
          <a:lstStyle/>
          <a:p>
            <a:pPr algn="r"/>
            <a:fld id="{9ADB6900-7231-4104-A829-A2A0599AE65A}" type="slidenum">
              <a:rPr lang="de-DE" sz="1200">
                <a:solidFill>
                  <a:schemeClr val="bg1"/>
                </a:solidFill>
              </a:rPr>
              <a:pPr algn="r"/>
              <a:t>22</a:t>
            </a:fld>
            <a:endParaRPr lang="de-DE" sz="1200">
              <a:solidFill>
                <a:schemeClr val="bg1"/>
              </a:solidFill>
            </a:endParaRPr>
          </a:p>
        </p:txBody>
      </p:sp>
      <p:sp>
        <p:nvSpPr>
          <p:cNvPr id="234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0088" y="415925"/>
            <a:ext cx="5399087" cy="4049713"/>
          </a:xfrm>
          <a:ln/>
        </p:spPr>
      </p:sp>
      <p:sp>
        <p:nvSpPr>
          <p:cNvPr id="234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4714875"/>
            <a:ext cx="5162550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34501" name="Нижний колонтитул 5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Гигиенический уход. Профилактика пролежней</a:t>
            </a:r>
            <a:endParaRPr lang="de-DE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1031"/>
          <p:cNvSpPr txBox="1">
            <a:spLocks noGrp="1" noChangeArrowheads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21" tIns="45661" rIns="91321" bIns="45661" anchor="b"/>
          <a:lstStyle/>
          <a:p>
            <a:pPr algn="r" eaLnBrk="0" hangingPunct="0"/>
            <a:fld id="{14099281-3B81-4A35-9891-B4000ED54BEE}" type="slidenum">
              <a:rPr lang="de-DE" sz="1200">
                <a:solidFill>
                  <a:srgbClr val="FFFFFF"/>
                </a:solidFill>
              </a:rPr>
              <a:pPr algn="r" eaLnBrk="0" hangingPunct="0"/>
              <a:t>23</a:t>
            </a:fld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0088" y="415925"/>
            <a:ext cx="5399087" cy="4049713"/>
          </a:xfrm>
          <a:ln/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4714875"/>
            <a:ext cx="5162550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35525" name="Нижний колонтитул 5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>
                <a:solidFill>
                  <a:srgbClr val="FFFFFF"/>
                </a:solidFill>
              </a:rPr>
              <a:t>Гигиенический уход. Профилактика пролежней</a:t>
            </a:r>
            <a:endParaRPr lang="de-DE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1031"/>
          <p:cNvSpPr txBox="1">
            <a:spLocks noGrp="1" noChangeArrowheads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21" tIns="45661" rIns="91321" bIns="45661" anchor="b"/>
          <a:lstStyle/>
          <a:p>
            <a:pPr algn="r" eaLnBrk="0" hangingPunct="0"/>
            <a:fld id="{A0C594ED-9915-4EA2-82CC-87A40EE33A57}" type="slidenum">
              <a:rPr lang="de-DE" sz="1200">
                <a:solidFill>
                  <a:srgbClr val="FFFFFF"/>
                </a:solidFill>
              </a:rPr>
              <a:pPr algn="r" eaLnBrk="0" hangingPunct="0"/>
              <a:t>24</a:t>
            </a:fld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236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0088" y="415925"/>
            <a:ext cx="5399087" cy="4049713"/>
          </a:xfrm>
          <a:ln/>
        </p:spPr>
      </p:sp>
      <p:sp>
        <p:nvSpPr>
          <p:cNvPr id="236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4714875"/>
            <a:ext cx="5162550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36549" name="Нижний колонтитул 5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>
                <a:solidFill>
                  <a:srgbClr val="FFFFFF"/>
                </a:solidFill>
              </a:rPr>
              <a:t>Гигиенический уход. Профилактика пролежней</a:t>
            </a:r>
            <a:endParaRPr lang="de-DE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54FC46-1A0B-4C8A-8357-17583BB3503E}" type="slidenum">
              <a:rPr lang="de-DE" smtClean="0">
                <a:solidFill>
                  <a:srgbClr val="FFFFFF"/>
                </a:solidFill>
              </a:rPr>
              <a:pPr/>
              <a:t>26</a:t>
            </a:fld>
            <a:endParaRPr lang="de-DE" smtClean="0">
              <a:solidFill>
                <a:srgbClr val="FFFFFF"/>
              </a:solidFill>
            </a:endParaRPr>
          </a:p>
        </p:txBody>
      </p:sp>
      <p:sp>
        <p:nvSpPr>
          <p:cNvPr id="237571" name="Text Box 2"/>
          <p:cNvSpPr txBox="1">
            <a:spLocks noChangeArrowheads="1"/>
          </p:cNvSpPr>
          <p:nvPr/>
        </p:nvSpPr>
        <p:spPr bwMode="auto">
          <a:xfrm>
            <a:off x="892175" y="746125"/>
            <a:ext cx="5013325" cy="37195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321" tIns="45661" rIns="91321" bIns="45661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237572" name="Text Box 3"/>
          <p:cNvSpPr>
            <a:spLocks noGrp="1" noChangeArrowheads="1"/>
          </p:cNvSpPr>
          <p:nvPr>
            <p:ph type="body"/>
          </p:nvPr>
        </p:nvSpPr>
        <p:spPr>
          <a:xfrm>
            <a:off x="906463" y="4716463"/>
            <a:ext cx="4983162" cy="4468812"/>
          </a:xfrm>
          <a:noFill/>
          <a:ln/>
        </p:spPr>
        <p:txBody>
          <a:bodyPr lIns="91034" tIns="47337" rIns="91034" bIns="47337"/>
          <a:lstStyle/>
          <a:p>
            <a:pPr defTabSz="447675" eaLnBrk="1" hangingPunct="1">
              <a:spcBef>
                <a:spcPts val="450"/>
              </a:spcBef>
              <a:tabLst>
                <a:tab pos="0" algn="l"/>
                <a:tab pos="912813" algn="l"/>
                <a:tab pos="1825625" algn="l"/>
                <a:tab pos="2738438" algn="l"/>
                <a:tab pos="3652838" algn="l"/>
                <a:tab pos="4565650" algn="l"/>
                <a:tab pos="5478463" algn="l"/>
                <a:tab pos="6391275" algn="l"/>
                <a:tab pos="7305675" algn="l"/>
                <a:tab pos="8218488" algn="l"/>
                <a:tab pos="9131300" algn="l"/>
                <a:tab pos="10044113" algn="l"/>
              </a:tabLst>
            </a:pPr>
            <a:r>
              <a:rPr lang="en-GB" smtClean="0">
                <a:ea typeface="MS PGothic" pitchFamily="34" charset="-128"/>
              </a:rPr>
              <a:t>Encourage your colleagues to disclose missing or inadequate installed dispensers. It is of common concern of the hospital to make the use of alcohol-based hand-rub as easy and uncomplicated as possible.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C93733-1D57-4FDA-B91E-12BA95903D87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238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8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679FBB-EC23-48C9-BF62-9E023E08BC5A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4875"/>
            <a:ext cx="5060950" cy="4467225"/>
          </a:xfrm>
          <a:noFill/>
          <a:ln/>
        </p:spPr>
        <p:txBody>
          <a:bodyPr/>
          <a:lstStyle/>
          <a:p>
            <a:r>
              <a:rPr lang="ru-RU" smtClean="0"/>
              <a:t>Уход за пациентом подразумевает реализацию концепции безопасности, конфиденциальности, независимости, основанных на уважении чувства собственного достоинства пациента. Одной из наиважнейших концепций в уходе за пациентом является концепция инфекционной безопасности. Ее грамотная реализация позволяет избежать серьезных осложнений инфекционного характера (уроинфекция, пролежни, сепсис, гипостатические легочные осложнения и т.п.).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F4E209-8E94-4DB1-BC24-0D765361D1F8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239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96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3288"/>
            <a:ext cx="5059362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F65BD1-5A18-4E7F-94F3-4194223201D0}" type="slidenum">
              <a:rPr lang="de-DE" smtClean="0">
                <a:solidFill>
                  <a:srgbClr val="FFFFFF"/>
                </a:solidFill>
              </a:rPr>
              <a:pPr/>
              <a:t>6</a:t>
            </a:fld>
            <a:endParaRPr lang="de-DE" smtClean="0">
              <a:solidFill>
                <a:srgbClr val="FFFFFF"/>
              </a:solidFill>
            </a:endParaRPr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8500" y="414338"/>
            <a:ext cx="5400675" cy="4051300"/>
          </a:xfrm>
          <a:ln/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4714875"/>
            <a:ext cx="5162550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26A9AB-B5DF-48A4-BFFA-E7DA334416A0}" type="slidenum">
              <a:rPr lang="de-DE" smtClean="0">
                <a:solidFill>
                  <a:srgbClr val="FFFFFF"/>
                </a:solidFill>
              </a:rPr>
              <a:pPr/>
              <a:t>7</a:t>
            </a:fld>
            <a:endParaRPr lang="de-DE" smtClean="0">
              <a:solidFill>
                <a:srgbClr val="FFFFFF"/>
              </a:solidFill>
            </a:endParaRPr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8500" y="414338"/>
            <a:ext cx="5400675" cy="4051300"/>
          </a:xfrm>
          <a:ln/>
        </p:spPr>
      </p:sp>
      <p:sp>
        <p:nvSpPr>
          <p:cNvPr id="223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4714875"/>
            <a:ext cx="5162550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2AC17D-760F-41B0-893D-FDB8551039D4}" type="slidenum">
              <a:rPr lang="de-DE" smtClean="0">
                <a:solidFill>
                  <a:srgbClr val="FFFFFF"/>
                </a:solidFill>
              </a:rPr>
              <a:pPr/>
              <a:t>8</a:t>
            </a:fld>
            <a:endParaRPr lang="de-DE" smtClean="0">
              <a:solidFill>
                <a:srgbClr val="FFFFFF"/>
              </a:solidFill>
            </a:endParaRPr>
          </a:p>
        </p:txBody>
      </p:sp>
      <p:sp>
        <p:nvSpPr>
          <p:cNvPr id="224259" name="Rectangle 7"/>
          <p:cNvSpPr txBox="1">
            <a:spLocks noGrp="1" noChangeArrowheads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21" tIns="45661" rIns="91321" bIns="45661" anchor="b"/>
          <a:lstStyle/>
          <a:p>
            <a:pPr algn="r" eaLnBrk="0" hangingPunct="0"/>
            <a:fld id="{C553825A-FDE0-4305-875B-A22D8D9A2A55}" type="slidenum">
              <a:rPr lang="de-DE" sz="1200">
                <a:solidFill>
                  <a:srgbClr val="FFFFFF"/>
                </a:solidFill>
              </a:rPr>
              <a:pPr algn="r" eaLnBrk="0" hangingPunct="0"/>
              <a:t>8</a:t>
            </a:fld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2242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8500" y="414338"/>
            <a:ext cx="5400675" cy="4051300"/>
          </a:xfrm>
          <a:ln/>
        </p:spPr>
      </p:sp>
      <p:sp>
        <p:nvSpPr>
          <p:cNvPr id="2242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4714875"/>
            <a:ext cx="5162550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42AF90-C4A4-432B-B6BF-BD897C91978A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4875"/>
            <a:ext cx="5060950" cy="4467225"/>
          </a:xfrm>
          <a:noFill/>
          <a:ln/>
        </p:spPr>
        <p:txBody>
          <a:bodyPr/>
          <a:lstStyle/>
          <a:p>
            <a:r>
              <a:rPr lang="ru-RU" smtClean="0"/>
              <a:t>Пролежни являются одним из наиболее значимых с точки зрения прогноза для жизни и здоровья осложнений общего ухода за пациентами и во всем мире их можно считать основным индикатором некачественного ухода.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E57D8E-4636-4293-BC34-15E09491F500}" type="slidenum">
              <a:rPr lang="de-DE" smtClean="0">
                <a:solidFill>
                  <a:srgbClr val="FFFFFF"/>
                </a:solidFill>
              </a:rPr>
              <a:pPr/>
              <a:t>10</a:t>
            </a:fld>
            <a:endParaRPr lang="de-DE" smtClean="0">
              <a:solidFill>
                <a:srgbClr val="FFFFFF"/>
              </a:solidFill>
            </a:endParaRPr>
          </a:p>
        </p:txBody>
      </p:sp>
      <p:sp>
        <p:nvSpPr>
          <p:cNvPr id="226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8500" y="414338"/>
            <a:ext cx="5400675" cy="4051300"/>
          </a:xfrm>
          <a:ln/>
        </p:spPr>
      </p:sp>
      <p:sp>
        <p:nvSpPr>
          <p:cNvPr id="226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4714875"/>
            <a:ext cx="5162550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6F7411-40C6-47CD-B741-C3AC683E28AA}" type="slidenum">
              <a:rPr lang="de-DE" smtClean="0">
                <a:solidFill>
                  <a:srgbClr val="FFFFFF"/>
                </a:solidFill>
              </a:rPr>
              <a:pPr/>
              <a:t>11</a:t>
            </a:fld>
            <a:endParaRPr lang="de-DE" smtClean="0">
              <a:solidFill>
                <a:srgbClr val="FFFFFF"/>
              </a:solidFill>
            </a:endParaRPr>
          </a:p>
        </p:txBody>
      </p:sp>
      <p:sp>
        <p:nvSpPr>
          <p:cNvPr id="227331" name="Rectangle 7"/>
          <p:cNvSpPr txBox="1">
            <a:spLocks noGrp="1" noChangeArrowheads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21" tIns="45661" rIns="91321" bIns="45661" anchor="b"/>
          <a:lstStyle/>
          <a:p>
            <a:pPr algn="r" eaLnBrk="0" hangingPunct="0"/>
            <a:fld id="{EE933834-D281-41D2-82B4-53AFA7FDBD56}" type="slidenum">
              <a:rPr lang="de-DE" sz="1200">
                <a:solidFill>
                  <a:srgbClr val="FFFFFF"/>
                </a:solidFill>
              </a:rPr>
              <a:pPr algn="r" eaLnBrk="0" hangingPunct="0"/>
              <a:t>11</a:t>
            </a:fld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2273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8500" y="414338"/>
            <a:ext cx="5400675" cy="4051300"/>
          </a:xfrm>
          <a:ln/>
        </p:spPr>
      </p:sp>
      <p:sp>
        <p:nvSpPr>
          <p:cNvPr id="2273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4714875"/>
            <a:ext cx="5162550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8500" y="414338"/>
            <a:ext cx="5400675" cy="4051300"/>
          </a:xfrm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4714875"/>
            <a:ext cx="5162550" cy="4467225"/>
          </a:xfrm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28356" name="Нижний колонтитул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Гигиенический уход. Профилактика пролежней</a:t>
            </a:r>
            <a:endParaRPr lang="de-DE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3525"/>
            <a:ext cx="2171700" cy="61420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3525"/>
            <a:ext cx="6362700" cy="61420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3525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3525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7FA9505-201D-465E-90AA-2E59659A9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Texture_Content_PPT169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M_3D_RGB_72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89900" y="6248400"/>
            <a:ext cx="7778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83131" y="394990"/>
            <a:ext cx="8584605" cy="906324"/>
          </a:xfrm>
        </p:spPr>
        <p:txBody>
          <a:bodyPr>
            <a:normAutofit/>
          </a:bodyPr>
          <a:lstStyle>
            <a:lvl1pPr>
              <a:lnSpc>
                <a:spcPts val="3000"/>
              </a:lnSpc>
              <a:defRPr sz="2700" baseline="0">
                <a:solidFill>
                  <a:srgbClr val="033F85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82574" y="1440000"/>
            <a:ext cx="8585161" cy="4680000"/>
          </a:xfrm>
        </p:spPr>
        <p:txBody>
          <a:bodyPr/>
          <a:lstStyle>
            <a:lvl1pPr marL="360000" indent="-360000">
              <a:spcBef>
                <a:spcPts val="1200"/>
              </a:spcBef>
              <a:defRPr/>
            </a:lvl1pPr>
            <a:lvl2pPr marL="540000">
              <a:defRPr/>
            </a:lvl2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60350"/>
            <a:ext cx="2171700" cy="61452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60350"/>
            <a:ext cx="6362700" cy="61452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89100"/>
            <a:ext cx="42672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22738"/>
            <a:ext cx="4267200" cy="2282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350"/>
            <a:ext cx="8686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89100"/>
            <a:ext cx="8686800" cy="4716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*Logo_Title_print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5" name="Rectangle 1039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" name="Picture 1040" descr="HARTMANNLogo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8" name="Rectangle 103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5" name="Rectangle 70"/>
          <p:cNvSpPr>
            <a:spLocks noGrp="1" noChangeArrowheads="1"/>
          </p:cNvSpPr>
          <p:nvPr>
            <p:ph type="ctrTitle"/>
          </p:nvPr>
        </p:nvSpPr>
        <p:spPr>
          <a:xfrm>
            <a:off x="228600" y="1311275"/>
            <a:ext cx="8686800" cy="457200"/>
          </a:xfr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de-DE"/>
              <a:t>Klicken Sie, um das Titelformat zu bearbeiten</a:t>
            </a:r>
          </a:p>
        </p:txBody>
      </p:sp>
      <p:sp>
        <p:nvSpPr>
          <p:cNvPr id="3076" name="Rectangle 71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62138"/>
            <a:ext cx="8686800" cy="995362"/>
          </a:xfrm>
        </p:spPr>
        <p:txBody>
          <a:bodyPr/>
          <a:lstStyle>
            <a:lvl1pPr>
              <a:defRPr sz="3600">
                <a:solidFill>
                  <a:srgbClr val="727274"/>
                </a:solidFill>
              </a:defRPr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hf hd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9100"/>
            <a:ext cx="426720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Box 6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r>
              <a:rPr lang="de-DE"/>
              <a:t>Школа ухода ДСЗН • 3 июля 2013 • Светлана Геннадьевна Павлова </a:t>
            </a:r>
            <a:endParaRPr lang="de-DE"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slideLayout" Target="../slideLayouts/slideLayout132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21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slideLayout" Target="../slideLayouts/slideLayout145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34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slideLayout" Target="../slideLayouts/slideLayout158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7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47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6.xml"/><Relationship Id="rId13" Type="http://schemas.openxmlformats.org/officeDocument/2006/relationships/slideLayout" Target="../slideLayouts/slideLayout171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5.xml"/><Relationship Id="rId12" Type="http://schemas.openxmlformats.org/officeDocument/2006/relationships/slideLayout" Target="../slideLayouts/slideLayout170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60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63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7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13" Type="http://schemas.openxmlformats.org/officeDocument/2006/relationships/slideLayout" Target="../slideLayouts/slideLayout184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8.xml"/><Relationship Id="rId12" Type="http://schemas.openxmlformats.org/officeDocument/2006/relationships/slideLayout" Target="../slideLayouts/slideLayout183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73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76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Relationship Id="rId14" Type="http://schemas.openxmlformats.org/officeDocument/2006/relationships/theme" Target="../theme/theme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43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56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69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82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slideLayout" Target="../slideLayouts/slideLayout106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95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slideLayout" Target="../slideLayouts/slideLayout119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08.xml"/><Relationship Id="rId16" Type="http://schemas.openxmlformats.org/officeDocument/2006/relationships/image" Target="../media/image5.wmf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103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8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Klicken Sie, um die Formate des Vorlagentextes zu bearbeiten</a:t>
            </a:r>
          </a:p>
          <a:p>
            <a:pPr lvl="1"/>
            <a:r>
              <a:rPr lang="en-US" altLang="ru-RU" smtClean="0"/>
              <a:t>Zweite Ebene</a:t>
            </a:r>
          </a:p>
          <a:p>
            <a:pPr lvl="2"/>
            <a:r>
              <a:rPr lang="en-US" altLang="ru-RU" smtClean="0"/>
              <a:t>Dritte Ebene</a:t>
            </a:r>
          </a:p>
          <a:p>
            <a:pPr lvl="3"/>
            <a:r>
              <a:rPr lang="en-US" altLang="ru-RU" smtClean="0"/>
              <a:t>Vierte Ebene</a:t>
            </a:r>
          </a:p>
          <a:p>
            <a:pPr lvl="4"/>
            <a:r>
              <a:rPr lang="en-US" altLang="ru-RU" smtClean="0"/>
              <a:t>Fünfte Ebene</a:t>
            </a:r>
          </a:p>
        </p:txBody>
      </p:sp>
      <p:sp>
        <p:nvSpPr>
          <p:cNvPr id="1029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3525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Klicken Sie, um das Titelformat zu bearbeiten</a:t>
            </a:r>
          </a:p>
        </p:txBody>
      </p:sp>
      <p:grpSp>
        <p:nvGrpSpPr>
          <p:cNvPr id="1030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032" name="Rectangle 19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pic>
          <p:nvPicPr>
            <p:cNvPr id="1033" name="Group 49" descr="hartmann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1031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9" r:id="rId1"/>
    <p:sldLayoutId id="2147484400" r:id="rId2"/>
    <p:sldLayoutId id="2147484401" r:id="rId3"/>
    <p:sldLayoutId id="2147484402" r:id="rId4"/>
    <p:sldLayoutId id="2147484403" r:id="rId5"/>
    <p:sldLayoutId id="2147484404" r:id="rId6"/>
    <p:sldLayoutId id="2147484405" r:id="rId7"/>
    <p:sldLayoutId id="2147484406" r:id="rId8"/>
    <p:sldLayoutId id="2147484407" r:id="rId9"/>
    <p:sldLayoutId id="2147484408" r:id="rId10"/>
    <p:sldLayoutId id="2147484409" r:id="rId11"/>
    <p:sldLayoutId id="2147484410" r:id="rId12"/>
    <p:sldLayoutId id="2147484411" r:id="rId13"/>
    <p:sldLayoutId id="2147484412" r:id="rId14"/>
    <p:sldLayoutId id="2147484413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0258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0259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43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0256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0257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44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10254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0255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45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10248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49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50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10251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0252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0253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8" r:id="rId1"/>
    <p:sldLayoutId id="2147484519" r:id="rId2"/>
    <p:sldLayoutId id="2147484520" r:id="rId3"/>
    <p:sldLayoutId id="2147484521" r:id="rId4"/>
    <p:sldLayoutId id="2147484522" r:id="rId5"/>
    <p:sldLayoutId id="2147484523" r:id="rId6"/>
    <p:sldLayoutId id="2147484524" r:id="rId7"/>
    <p:sldLayoutId id="2147484525" r:id="rId8"/>
    <p:sldLayoutId id="2147484526" r:id="rId9"/>
    <p:sldLayoutId id="2147484527" r:id="rId10"/>
    <p:sldLayoutId id="2147484528" r:id="rId11"/>
    <p:sldLayoutId id="2147484529" r:id="rId12"/>
    <p:sldLayoutId id="2147484530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1282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1283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267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1280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1281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268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11278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1279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69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11272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1273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1274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11275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1276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1277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1" r:id="rId1"/>
    <p:sldLayoutId id="2147484532" r:id="rId2"/>
    <p:sldLayoutId id="2147484533" r:id="rId3"/>
    <p:sldLayoutId id="2147484534" r:id="rId4"/>
    <p:sldLayoutId id="2147484535" r:id="rId5"/>
    <p:sldLayoutId id="2147484536" r:id="rId6"/>
    <p:sldLayoutId id="2147484537" r:id="rId7"/>
    <p:sldLayoutId id="2147484538" r:id="rId8"/>
    <p:sldLayoutId id="2147484539" r:id="rId9"/>
    <p:sldLayoutId id="2147484540" r:id="rId10"/>
    <p:sldLayoutId id="2147484541" r:id="rId11"/>
    <p:sldLayoutId id="2147484542" r:id="rId12"/>
    <p:sldLayoutId id="2147484543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2306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2307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291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2304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2305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292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12302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2303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12293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4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12296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2297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2298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12299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2300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2301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4" r:id="rId1"/>
    <p:sldLayoutId id="2147484545" r:id="rId2"/>
    <p:sldLayoutId id="2147484546" r:id="rId3"/>
    <p:sldLayoutId id="2147484547" r:id="rId4"/>
    <p:sldLayoutId id="2147484548" r:id="rId5"/>
    <p:sldLayoutId id="2147484549" r:id="rId6"/>
    <p:sldLayoutId id="2147484550" r:id="rId7"/>
    <p:sldLayoutId id="2147484551" r:id="rId8"/>
    <p:sldLayoutId id="2147484552" r:id="rId9"/>
    <p:sldLayoutId id="2147484553" r:id="rId10"/>
    <p:sldLayoutId id="2147484554" r:id="rId11"/>
    <p:sldLayoutId id="2147484555" r:id="rId12"/>
    <p:sldLayoutId id="2147484556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3330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3331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315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3328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3329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316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13326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3327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17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8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13320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3321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3322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13323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3324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3325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7" r:id="rId1"/>
    <p:sldLayoutId id="2147484558" r:id="rId2"/>
    <p:sldLayoutId id="2147484559" r:id="rId3"/>
    <p:sldLayoutId id="2147484560" r:id="rId4"/>
    <p:sldLayoutId id="2147484561" r:id="rId5"/>
    <p:sldLayoutId id="2147484562" r:id="rId6"/>
    <p:sldLayoutId id="2147484563" r:id="rId7"/>
    <p:sldLayoutId id="2147484564" r:id="rId8"/>
    <p:sldLayoutId id="2147484565" r:id="rId9"/>
    <p:sldLayoutId id="2147484566" r:id="rId10"/>
    <p:sldLayoutId id="2147484567" r:id="rId11"/>
    <p:sldLayoutId id="2147484568" r:id="rId12"/>
    <p:sldLayoutId id="2147484569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4354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4355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339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4352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4353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340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14350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4351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41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14344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4345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4346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14347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14348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14349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0" r:id="rId1"/>
    <p:sldLayoutId id="2147484571" r:id="rId2"/>
    <p:sldLayoutId id="2147484572" r:id="rId3"/>
    <p:sldLayoutId id="2147484573" r:id="rId4"/>
    <p:sldLayoutId id="2147484574" r:id="rId5"/>
    <p:sldLayoutId id="2147484575" r:id="rId6"/>
    <p:sldLayoutId id="2147484576" r:id="rId7"/>
    <p:sldLayoutId id="2147484577" r:id="rId8"/>
    <p:sldLayoutId id="2147484578" r:id="rId9"/>
    <p:sldLayoutId id="2147484579" r:id="rId10"/>
    <p:sldLayoutId id="2147484580" r:id="rId11"/>
    <p:sldLayoutId id="2147484581" r:id="rId12"/>
    <p:sldLayoutId id="2147484582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2066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2067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51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2064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2065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52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2062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2063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3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4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2056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2057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2058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2059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2060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2061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4" r:id="rId1"/>
    <p:sldLayoutId id="2147484415" r:id="rId2"/>
    <p:sldLayoutId id="2147484416" r:id="rId3"/>
    <p:sldLayoutId id="2147484417" r:id="rId4"/>
    <p:sldLayoutId id="2147484418" r:id="rId5"/>
    <p:sldLayoutId id="2147484419" r:id="rId6"/>
    <p:sldLayoutId id="2147484420" r:id="rId7"/>
    <p:sldLayoutId id="2147484421" r:id="rId8"/>
    <p:sldLayoutId id="2147484422" r:id="rId9"/>
    <p:sldLayoutId id="2147484423" r:id="rId10"/>
    <p:sldLayoutId id="2147484424" r:id="rId11"/>
    <p:sldLayoutId id="2147484425" r:id="rId12"/>
    <p:sldLayoutId id="2147484426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3090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3091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075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3088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3089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076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3086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3087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7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3080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3081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3082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3083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3084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3085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7" r:id="rId1"/>
    <p:sldLayoutId id="2147484428" r:id="rId2"/>
    <p:sldLayoutId id="2147484429" r:id="rId3"/>
    <p:sldLayoutId id="2147484430" r:id="rId4"/>
    <p:sldLayoutId id="2147484431" r:id="rId5"/>
    <p:sldLayoutId id="2147484432" r:id="rId6"/>
    <p:sldLayoutId id="2147484433" r:id="rId7"/>
    <p:sldLayoutId id="2147484434" r:id="rId8"/>
    <p:sldLayoutId id="2147484435" r:id="rId9"/>
    <p:sldLayoutId id="2147484436" r:id="rId10"/>
    <p:sldLayoutId id="2147484437" r:id="rId11"/>
    <p:sldLayoutId id="2147484438" r:id="rId12"/>
    <p:sldLayoutId id="2147484439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4114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4115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99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4112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4113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100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4110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4111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4101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2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4104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4105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106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4107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4108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4109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0" r:id="rId1"/>
    <p:sldLayoutId id="2147484441" r:id="rId2"/>
    <p:sldLayoutId id="2147484442" r:id="rId3"/>
    <p:sldLayoutId id="2147484443" r:id="rId4"/>
    <p:sldLayoutId id="2147484444" r:id="rId5"/>
    <p:sldLayoutId id="2147484445" r:id="rId6"/>
    <p:sldLayoutId id="2147484446" r:id="rId7"/>
    <p:sldLayoutId id="2147484447" r:id="rId8"/>
    <p:sldLayoutId id="2147484448" r:id="rId9"/>
    <p:sldLayoutId id="2147484449" r:id="rId10"/>
    <p:sldLayoutId id="2147484450" r:id="rId11"/>
    <p:sldLayoutId id="2147484451" r:id="rId12"/>
    <p:sldLayoutId id="2147484452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5138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5139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23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5136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5137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24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5134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5135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5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5128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5129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5130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5131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5132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5133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3" r:id="rId1"/>
    <p:sldLayoutId id="2147484454" r:id="rId2"/>
    <p:sldLayoutId id="2147484455" r:id="rId3"/>
    <p:sldLayoutId id="2147484456" r:id="rId4"/>
    <p:sldLayoutId id="2147484457" r:id="rId5"/>
    <p:sldLayoutId id="2147484458" r:id="rId6"/>
    <p:sldLayoutId id="2147484459" r:id="rId7"/>
    <p:sldLayoutId id="2147484460" r:id="rId8"/>
    <p:sldLayoutId id="2147484461" r:id="rId9"/>
    <p:sldLayoutId id="2147484462" r:id="rId10"/>
    <p:sldLayoutId id="2147484463" r:id="rId11"/>
    <p:sldLayoutId id="2147484464" r:id="rId12"/>
    <p:sldLayoutId id="2147484465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6162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163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147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6160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161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148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6158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159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6149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0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6152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6153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6154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6155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6156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6157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6" r:id="rId1"/>
    <p:sldLayoutId id="2147484467" r:id="rId2"/>
    <p:sldLayoutId id="2147484468" r:id="rId3"/>
    <p:sldLayoutId id="2147484469" r:id="rId4"/>
    <p:sldLayoutId id="2147484470" r:id="rId5"/>
    <p:sldLayoutId id="2147484471" r:id="rId6"/>
    <p:sldLayoutId id="2147484472" r:id="rId7"/>
    <p:sldLayoutId id="2147484473" r:id="rId8"/>
    <p:sldLayoutId id="2147484474" r:id="rId9"/>
    <p:sldLayoutId id="2147484475" r:id="rId10"/>
    <p:sldLayoutId id="2147484476" r:id="rId11"/>
    <p:sldLayoutId id="2147484477" r:id="rId12"/>
    <p:sldLayoutId id="2147484478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7186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7187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171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7184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7185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172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7182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7183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7173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7176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7177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7178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7179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7180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7181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9" r:id="rId1"/>
    <p:sldLayoutId id="2147484480" r:id="rId2"/>
    <p:sldLayoutId id="2147484481" r:id="rId3"/>
    <p:sldLayoutId id="2147484482" r:id="rId4"/>
    <p:sldLayoutId id="2147484483" r:id="rId5"/>
    <p:sldLayoutId id="2147484484" r:id="rId6"/>
    <p:sldLayoutId id="2147484485" r:id="rId7"/>
    <p:sldLayoutId id="2147484486" r:id="rId8"/>
    <p:sldLayoutId id="2147484487" r:id="rId9"/>
    <p:sldLayoutId id="2147484488" r:id="rId10"/>
    <p:sldLayoutId id="2147484489" r:id="rId11"/>
    <p:sldLayoutId id="2147484490" r:id="rId12"/>
    <p:sldLayoutId id="2147484491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8210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8211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195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8208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8209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196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8206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8207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8197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8200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8201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8202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8203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8204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8205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2" r:id="rId1"/>
    <p:sldLayoutId id="2147484493" r:id="rId2"/>
    <p:sldLayoutId id="2147484494" r:id="rId3"/>
    <p:sldLayoutId id="2147484495" r:id="rId4"/>
    <p:sldLayoutId id="2147484496" r:id="rId5"/>
    <p:sldLayoutId id="2147484497" r:id="rId6"/>
    <p:sldLayoutId id="2147484498" r:id="rId7"/>
    <p:sldLayoutId id="2147484499" r:id="rId8"/>
    <p:sldLayoutId id="2147484500" r:id="rId9"/>
    <p:sldLayoutId id="2147484501" r:id="rId10"/>
    <p:sldLayoutId id="2147484502" r:id="rId11"/>
    <p:sldLayoutId id="2147484503" r:id="rId12"/>
    <p:sldLayoutId id="2147484504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*Logo_HartmannGroup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9234" name="Rectangle 45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235" name="Picture 48" descr="company"/>
            <p:cNvPicPr>
              <a:picLocks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4090"/>
              <a:ext cx="1440" cy="1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219" name="*Logo_Hartmann_print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9232" name="Rectangle 43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233" name="Picture 42" descr="HARTMANNLogo"/>
            <p:cNvPicPr>
              <a:picLocks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220" name="*Logo_HartmannGroup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3168"/>
            <a:chExt cx="1632" cy="192"/>
          </a:xfrm>
        </p:grpSpPr>
        <p:sp>
          <p:nvSpPr>
            <p:cNvPr id="9230" name="Rectangle 46"/>
            <p:cNvSpPr>
              <a:spLocks noChangeArrowheads="1"/>
            </p:cNvSpPr>
            <p:nvPr/>
          </p:nvSpPr>
          <p:spPr bwMode="gray">
            <a:xfrm>
              <a:off x="4128" y="3168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231" name="Picture 53" descr="company45"/>
            <p:cNvPicPr>
              <a:picLocks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3177"/>
              <a:ext cx="1440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1" name="shpBackgroundLine"/>
          <p:cNvSpPr>
            <a:spLocks noChangeShapeType="1"/>
          </p:cNvSpPr>
          <p:nvPr/>
        </p:nvSpPr>
        <p:spPr bwMode="gray">
          <a:xfrm>
            <a:off x="0" y="6384925"/>
            <a:ext cx="9144000" cy="0"/>
          </a:xfrm>
          <a:prstGeom prst="line">
            <a:avLst/>
          </a:prstGeom>
          <a:noFill/>
          <a:ln w="28575">
            <a:solidFill>
              <a:srgbClr val="B3B3B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shpBackgroundBottom"/>
          <p:cNvSpPr>
            <a:spLocks noChangeArrowheads="1"/>
          </p:cNvSpPr>
          <p:nvPr/>
        </p:nvSpPr>
        <p:spPr bwMode="gray">
          <a:xfrm>
            <a:off x="0" y="2209800"/>
            <a:ext cx="9144000" cy="4191000"/>
          </a:xfrm>
          <a:prstGeom prst="rect">
            <a:avLst/>
          </a:prstGeom>
          <a:solidFill>
            <a:srgbClr val="CC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1029" name="Text Box 6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28588" y="6511925"/>
            <a:ext cx="6348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0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 </a:t>
            </a:r>
            <a:endParaRPr lang="de-DE" sz="1400"/>
          </a:p>
        </p:txBody>
      </p:sp>
      <p:sp>
        <p:nvSpPr>
          <p:cNvPr id="9224" name="shpBackgroundTop"/>
          <p:cNvSpPr>
            <a:spLocks noChangeArrowheads="1"/>
          </p:cNvSpPr>
          <p:nvPr/>
        </p:nvSpPr>
        <p:spPr bwMode="gray">
          <a:xfrm>
            <a:off x="0" y="762000"/>
            <a:ext cx="9144000" cy="1524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9225" name="Rectangle 79"/>
          <p:cNvSpPr>
            <a:spLocks noGrp="1" noChangeArrowheads="1"/>
          </p:cNvSpPr>
          <p:nvPr>
            <p:ph type="body" idx="1"/>
          </p:nvPr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9226" name="Rectangle 80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6035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grpSp>
        <p:nvGrpSpPr>
          <p:cNvPr id="9227" name="*Logo_Hartmann_display"/>
          <p:cNvGrpSpPr>
            <a:grpSpLocks/>
          </p:cNvGrpSpPr>
          <p:nvPr/>
        </p:nvGrpSpPr>
        <p:grpSpPr bwMode="auto">
          <a:xfrm>
            <a:off x="6553200" y="6477000"/>
            <a:ext cx="2590800" cy="304800"/>
            <a:chOff x="4128" y="4080"/>
            <a:chExt cx="1632" cy="192"/>
          </a:xfrm>
        </p:grpSpPr>
        <p:sp>
          <p:nvSpPr>
            <p:cNvPr id="9228" name="Rectangle 40"/>
            <p:cNvSpPr>
              <a:spLocks noChangeArrowheads="1"/>
            </p:cNvSpPr>
            <p:nvPr/>
          </p:nvSpPr>
          <p:spPr bwMode="gray">
            <a:xfrm>
              <a:off x="4128" y="4080"/>
              <a:ext cx="16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200">
                <a:solidFill>
                  <a:srgbClr val="FFFFFF"/>
                </a:solidFill>
              </a:endParaRPr>
            </a:p>
          </p:txBody>
        </p:sp>
        <p:pic>
          <p:nvPicPr>
            <p:cNvPr id="9229" name="Group 49" descr="hartmann45"/>
            <p:cNvPicPr>
              <a:picLocks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281" y="4089"/>
              <a:ext cx="335" cy="16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5" r:id="rId1"/>
    <p:sldLayoutId id="2147484506" r:id="rId2"/>
    <p:sldLayoutId id="2147484507" r:id="rId3"/>
    <p:sldLayoutId id="2147484508" r:id="rId4"/>
    <p:sldLayoutId id="2147484509" r:id="rId5"/>
    <p:sldLayoutId id="2147484510" r:id="rId6"/>
    <p:sldLayoutId id="2147484511" r:id="rId7"/>
    <p:sldLayoutId id="2147484512" r:id="rId8"/>
    <p:sldLayoutId id="2147484513" r:id="rId9"/>
    <p:sldLayoutId id="2147484514" r:id="rId10"/>
    <p:sldLayoutId id="2147484515" r:id="rId11"/>
    <p:sldLayoutId id="2147484516" r:id="rId12"/>
    <p:sldLayoutId id="2147484517" r:id="rId13"/>
  </p:sldLayoutIdLst>
  <p:hf hdr="0" dt="0"/>
  <p:txStyles>
    <p:titleStyle>
      <a:lvl1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4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90513" indent="-288925" algn="l" rtl="0" eaLnBrk="0" fontAlgn="base" hangingPunct="0">
        <a:spcBef>
          <a:spcPct val="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292100" indent="622300"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3pPr>
      <a:lvl4pPr marL="481013" indent="-187325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6715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1287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15859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0431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2500313" indent="-188913" algn="l" rtl="0" eaLnBrk="0" fontAlgn="base" hangingPunct="0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5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4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7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6.xml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9.xml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2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Fahnen Master unschar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41525"/>
            <a:ext cx="9144000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0467" name="Picture 3" descr="Fahnen Master schar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1488" y="4587875"/>
            <a:ext cx="6075362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0468" name="Rectangle 4"/>
          <p:cNvSpPr>
            <a:spLocks noChangeArrowheads="1"/>
          </p:cNvSpPr>
          <p:nvPr/>
        </p:nvSpPr>
        <p:spPr bwMode="auto">
          <a:xfrm>
            <a:off x="0" y="954088"/>
            <a:ext cx="88931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838200" indent="-838200" algn="ctr"/>
            <a:r>
              <a:rPr lang="en-US" sz="3200" b="1">
                <a:solidFill>
                  <a:schemeClr val="accent2"/>
                </a:solidFill>
                <a:latin typeface="Times New Roman" pitchFamily="18" charset="0"/>
              </a:rPr>
              <a:t>	</a:t>
            </a:r>
            <a:r>
              <a:rPr lang="ru-RU" sz="2800" b="1">
                <a:solidFill>
                  <a:srgbClr val="1911AF"/>
                </a:solidFill>
              </a:rPr>
              <a:t>Инновационные технологии в уходе </a:t>
            </a:r>
            <a:endParaRPr lang="de-DE" sz="2800" b="1">
              <a:solidFill>
                <a:srgbClr val="1911AF"/>
              </a:solidFill>
              <a:latin typeface="Arial Unicode MS" pitchFamily="34" charset="-128"/>
            </a:endParaRPr>
          </a:p>
        </p:txBody>
      </p:sp>
      <p:grpSp>
        <p:nvGrpSpPr>
          <p:cNvPr id="190469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190470" name="Rectangle 6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0471" name="Group 49" descr="hartmann90"/>
            <p:cNvPicPr>
              <a:picLocks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198438"/>
            <a:ext cx="8686800" cy="1143000"/>
          </a:xfrm>
        </p:spPr>
        <p:txBody>
          <a:bodyPr/>
          <a:lstStyle/>
          <a:p>
            <a:r>
              <a:rPr lang="ru-RU" smtClean="0"/>
              <a:t>Пролежни.</a:t>
            </a:r>
            <a:br>
              <a:rPr lang="ru-RU" smtClean="0"/>
            </a:br>
            <a:r>
              <a:rPr lang="ru-RU" sz="2000" b="1" smtClean="0"/>
              <a:t>Определение. Причины. </a:t>
            </a:r>
          </a:p>
        </p:txBody>
      </p:sp>
      <p:sp>
        <p:nvSpPr>
          <p:cNvPr id="199683" name="Rectangle 3"/>
          <p:cNvSpPr>
            <a:spLocks noChangeArrowheads="1"/>
          </p:cNvSpPr>
          <p:nvPr/>
        </p:nvSpPr>
        <p:spPr bwMode="gray">
          <a:xfrm>
            <a:off x="222250" y="1136650"/>
            <a:ext cx="8370888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ru-RU" b="1">
                <a:solidFill>
                  <a:srgbClr val="800000"/>
                </a:solidFill>
              </a:rPr>
              <a:t>Пролежень ( лежать)</a:t>
            </a:r>
            <a:r>
              <a:rPr lang="ru-RU" b="1">
                <a:solidFill>
                  <a:srgbClr val="000066"/>
                </a:solidFill>
              </a:rPr>
              <a:t> </a:t>
            </a:r>
            <a:r>
              <a:rPr lang="ru-RU" b="1">
                <a:solidFill>
                  <a:srgbClr val="000000"/>
                </a:solidFill>
              </a:rPr>
              <a:t>язва от давления</a:t>
            </a:r>
            <a:r>
              <a:rPr lang="ru-RU" b="1">
                <a:solidFill>
                  <a:srgbClr val="000066"/>
                </a:solidFill>
              </a:rPr>
              <a:t>, </a:t>
            </a:r>
            <a:r>
              <a:rPr lang="ru-RU" b="1">
                <a:solidFill>
                  <a:srgbClr val="000000"/>
                </a:solidFill>
              </a:rPr>
              <a:t>возникающая на определенных участках  тела и при определенных условиях</a:t>
            </a:r>
            <a:r>
              <a:rPr lang="ru-RU" b="1">
                <a:solidFill>
                  <a:srgbClr val="000066"/>
                </a:solidFill>
              </a:rPr>
              <a:t>.</a:t>
            </a:r>
            <a:r>
              <a:rPr lang="ru-RU" b="1">
                <a:solidFill>
                  <a:srgbClr val="FFFFFF"/>
                </a:solidFill>
              </a:rPr>
              <a:t> </a:t>
            </a:r>
            <a:endParaRPr lang="ru-RU" b="1">
              <a:solidFill>
                <a:srgbClr val="800000"/>
              </a:solidFill>
            </a:endParaRPr>
          </a:p>
          <a:p>
            <a:pPr eaLnBrk="0" hangingPunct="0"/>
            <a:r>
              <a:rPr lang="ru-RU" b="1">
                <a:solidFill>
                  <a:srgbClr val="800000"/>
                </a:solidFill>
              </a:rPr>
              <a:t>Основные причины:</a:t>
            </a:r>
            <a:endParaRPr lang="ru-RU" b="1">
              <a:solidFill>
                <a:srgbClr val="000000"/>
              </a:solidFill>
            </a:endParaRPr>
          </a:p>
          <a:p>
            <a:pPr eaLnBrk="0" hangingPunct="0"/>
            <a:r>
              <a:rPr lang="ru-RU" b="1">
                <a:solidFill>
                  <a:srgbClr val="000000"/>
                </a:solidFill>
              </a:rPr>
              <a:t>Давление в области костных выступов, трение и срезывающая (сдвигающая) сила приводят к пролежням</a:t>
            </a:r>
          </a:p>
          <a:p>
            <a:pPr eaLnBrk="0" hangingPunct="0"/>
            <a:r>
              <a:rPr lang="ru-RU" b="1">
                <a:solidFill>
                  <a:srgbClr val="000000"/>
                </a:solidFill>
              </a:rPr>
              <a:t>Длительное (более 1 – 2 часов) действие давления приводит к обструкции сосудов, сдавлению нервов и мягких тканей. В тканях  над костными выступами нарушаются микроциркуляция и трофика, развивается гипоксия с последующим развитием пролежней.</a:t>
            </a:r>
          </a:p>
        </p:txBody>
      </p:sp>
      <p:pic>
        <p:nvPicPr>
          <p:cNvPr id="199684" name="Picture 4" descr="29082006(001)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088" y="3851275"/>
            <a:ext cx="3436937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9685" name="Picture 5" descr="BIL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6038" y="4806950"/>
            <a:ext cx="1841500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9686" name="Object 6"/>
          <p:cNvGraphicFramePr>
            <a:graphicFrameLocks noChangeAspect="1"/>
          </p:cNvGraphicFramePr>
          <p:nvPr/>
        </p:nvGraphicFramePr>
        <p:xfrm>
          <a:off x="5449888" y="3713163"/>
          <a:ext cx="98742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87" name="Clip" r:id="rId6" imgW="994787" imgH="633046" progId="MS_ClipArt_Gallery.2">
                  <p:embed/>
                </p:oleObj>
              </mc:Choice>
              <mc:Fallback>
                <p:oleObj name="Clip" r:id="rId6" imgW="994787" imgH="633046" progId="MS_ClipArt_Gallery.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9888" y="3713163"/>
                        <a:ext cx="987425" cy="6270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9687" name="AutoShape 7"/>
          <p:cNvSpPr>
            <a:spLocks noChangeArrowheads="1"/>
          </p:cNvSpPr>
          <p:nvPr/>
        </p:nvSpPr>
        <p:spPr bwMode="auto">
          <a:xfrm>
            <a:off x="5767388" y="4211638"/>
            <a:ext cx="425450" cy="606425"/>
          </a:xfrm>
          <a:prstGeom prst="downArrow">
            <a:avLst>
              <a:gd name="adj1" fmla="val 50000"/>
              <a:gd name="adj2" fmla="val 70912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3838" y="207963"/>
            <a:ext cx="8686800" cy="1143000"/>
          </a:xfrm>
        </p:spPr>
        <p:txBody>
          <a:bodyPr/>
          <a:lstStyle/>
          <a:p>
            <a:r>
              <a:rPr lang="ru-RU" sz="2400" b="1" smtClean="0"/>
              <a:t>Оценочная стоимость лечения пролежней</a:t>
            </a:r>
          </a:p>
        </p:txBody>
      </p:sp>
      <p:sp>
        <p:nvSpPr>
          <p:cNvPr id="200707" name="Text Box 3"/>
          <p:cNvSpPr txBox="1">
            <a:spLocks noChangeArrowheads="1"/>
          </p:cNvSpPr>
          <p:nvPr/>
        </p:nvSpPr>
        <p:spPr bwMode="auto">
          <a:xfrm>
            <a:off x="254000" y="755650"/>
            <a:ext cx="8585200" cy="30464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600" b="1">
                <a:solidFill>
                  <a:srgbClr val="000000"/>
                </a:solidFill>
              </a:rPr>
              <a:t>По данным английских</a:t>
            </a:r>
            <a:r>
              <a:rPr lang="ru-RU" sz="1600" b="1">
                <a:solidFill>
                  <a:srgbClr val="FFFFFF"/>
                </a:solidFill>
              </a:rPr>
              <a:t> </a:t>
            </a:r>
            <a:r>
              <a:rPr lang="ru-RU" sz="1600" b="1">
                <a:solidFill>
                  <a:srgbClr val="000000"/>
                </a:solidFill>
              </a:rPr>
              <a:t>авторов, в медико - профилактических учреждениях по уходу пролежни образуются у 15-20% пациентов. По результатам исследования, проведенного в США, около 17% всех госпитализированных пациентов находятся в группе риска по развитию пролежней или уже имеют их. Оценочная стоимость по лечению пролежней у одного пациента составляет от 5000 до 40000 долларов США. По данным Д. Ватерлоу, в Великобритании стоимость ухода за пациентами, имеющими пролежни, оценивается в 200 млн. фунтов стерлингов и ежегодно возрастает на 11% в результате затрат на лечение и увеличения продолжительности госпитализации. Помимо экономических (прямых медицинских и немедицинских) затрат, связанных с лечением пролежней, нужно учитывать и нематериальные затраты: тяжелые физические и моральные страдания, испытываемые пациентом. </a:t>
            </a:r>
            <a:endParaRPr lang="ru-RU" sz="1600">
              <a:solidFill>
                <a:srgbClr val="000000"/>
              </a:solidFill>
            </a:endParaRPr>
          </a:p>
        </p:txBody>
      </p:sp>
      <p:pic>
        <p:nvPicPr>
          <p:cNvPr id="200708" name="Рисунок 3" descr="обложка учебника.bmp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5" y="3810000"/>
            <a:ext cx="1733550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0709" name="Рисунок 4" descr="Пациенты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8350" y="3857625"/>
            <a:ext cx="449897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627313" y="1268413"/>
            <a:ext cx="6516687" cy="5014912"/>
          </a:xfrm>
        </p:spPr>
        <p:txBody>
          <a:bodyPr/>
          <a:lstStyle/>
          <a:p>
            <a:pPr marL="0" indent="0"/>
            <a:r>
              <a:rPr lang="ru-RU" sz="160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1600" b="1" smtClean="0"/>
              <a:t>Неадекватные противопролежневые мероприятия приводят к значительному возрастанию прямых медицинских затрат, связанных с последующим лечением образовавшихся пролежней и их инфекцией. Увеличивается продолжительность госпитализации пациента, появляется потребность в адекватных перевязочных (гидроколлоидные, гидрогели и др.) и лекарственных (ферменты, противовоспалительные, средства улучшающие регенерацию) средствах, инструментарии, оборудовании.</a:t>
            </a:r>
          </a:p>
          <a:p>
            <a:pPr marL="0" indent="0"/>
            <a:r>
              <a:rPr lang="ru-RU" sz="1600" b="1" smtClean="0"/>
              <a:t> В ряде случаев требуется хирургическое лечение пролежней III-IV стадий. </a:t>
            </a:r>
          </a:p>
          <a:p>
            <a:pPr marL="0" indent="0"/>
            <a:r>
              <a:rPr lang="ru-RU" sz="1600" b="1" smtClean="0"/>
              <a:t>Возрастают и все остальные затраты, связанные с лечением пролежней.</a:t>
            </a:r>
            <a:r>
              <a:rPr lang="ru-RU" sz="1600" smtClean="0"/>
              <a:t> </a:t>
            </a:r>
          </a:p>
          <a:p>
            <a:pPr marL="0" indent="0"/>
            <a:endParaRPr lang="ru-RU" sz="1600" b="1" smtClean="0"/>
          </a:p>
          <a:p>
            <a:pPr marL="0" indent="0"/>
            <a:r>
              <a:rPr lang="ru-RU" sz="1800" b="1" smtClean="0">
                <a:solidFill>
                  <a:srgbClr val="000066"/>
                </a:solidFill>
                <a:latin typeface="Arial Narrow" pitchFamily="34" charset="0"/>
              </a:rPr>
              <a:t>     </a:t>
            </a:r>
          </a:p>
          <a:p>
            <a:pPr marL="0" indent="0"/>
            <a:r>
              <a:rPr lang="ru-RU" b="1" smtClean="0">
                <a:solidFill>
                  <a:srgbClr val="CC3300"/>
                </a:solidFill>
              </a:rPr>
              <a:t>Адекватная профилактика пролежней позволяет предупредить их  развитие у пациентов группы риска более,  чем  в 80 % случаев.</a:t>
            </a:r>
          </a:p>
        </p:txBody>
      </p:sp>
      <p:pic>
        <p:nvPicPr>
          <p:cNvPr id="201731" name="Рисунок 6" descr="врач документация.bmp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241300"/>
            <a:ext cx="1658938" cy="24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1732" name="Рисунок 7" descr="j0409343[1]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963" y="4738688"/>
            <a:ext cx="1758950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1733" name="Рисунок 8" descr="j0400307[1]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5" y="2813050"/>
            <a:ext cx="15017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1734" name="TextBox 9"/>
          <p:cNvSpPr txBox="1">
            <a:spLocks noChangeArrowheads="1"/>
          </p:cNvSpPr>
          <p:nvPr/>
        </p:nvSpPr>
        <p:spPr bwMode="auto">
          <a:xfrm>
            <a:off x="2690813" y="263525"/>
            <a:ext cx="5637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>
                <a:solidFill>
                  <a:srgbClr val="000099"/>
                </a:solidFill>
              </a:rPr>
              <a:t>Адекватная профилактика пролежней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Нижний колонтитул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de-DE" smtClean="0">
                <a:solidFill>
                  <a:schemeClr val="tx1"/>
                </a:solidFill>
                <a:latin typeface="Arial" charset="0"/>
              </a:rPr>
              <a:t>Школа ухода ДСЗН • 3 июля 2013 • Светлана Геннадьевна Павлова </a:t>
            </a:r>
            <a:endParaRPr lang="de-DE" sz="14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2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Места появления пролежней</a:t>
            </a:r>
          </a:p>
        </p:txBody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</a:pPr>
            <a:r>
              <a:rPr lang="ru-RU" smtClean="0"/>
              <a:t>В зависимости от расположения пациента 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(на спине, на боку, сидя в кресле) точки 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давления изменяются. 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На рисунках наиболее и наименее 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уязвимые участки кожи больного.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Чаще всего в области: ушной раковины, 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грудного отдела позвоночника 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(самого выступающего отдела), крестца,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большого вертела бедренной кости, 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выступа малоберцовой кости, 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седалищного бугра, локтя, пяток.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Реже в области: затылка, 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сосцевидного отростка, 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акромиального отростка 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лопатки, ости лопатки, латерального</a:t>
            </a:r>
          </a:p>
          <a:p>
            <a:pPr marL="0" indent="0">
              <a:lnSpc>
                <a:spcPct val="90000"/>
              </a:lnSpc>
            </a:pPr>
            <a:r>
              <a:rPr lang="ru-RU" smtClean="0"/>
              <a:t>мыщелка, пальцев стоп.</a:t>
            </a:r>
          </a:p>
        </p:txBody>
      </p:sp>
      <p:pic>
        <p:nvPicPr>
          <p:cNvPr id="202757" name="Picture 4" descr="Места локализации пролежн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1743075"/>
            <a:ext cx="34480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Нижний колонтитул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de-DE" smtClean="0">
                <a:latin typeface="Arial" charset="0"/>
              </a:rPr>
              <a:t>Школа ухода ДСЗН • 3 июля 2013 • Светлана Геннадьевна Павлова </a:t>
            </a:r>
            <a:endParaRPr lang="de-DE" sz="1400" smtClean="0">
              <a:latin typeface="Arial" charset="0"/>
            </a:endParaRPr>
          </a:p>
        </p:txBody>
      </p:sp>
      <p:sp>
        <p:nvSpPr>
          <p:cNvPr id="203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Стадии пролежней</a:t>
            </a:r>
          </a:p>
        </p:txBody>
      </p:sp>
      <p:pic>
        <p:nvPicPr>
          <p:cNvPr id="203780" name="Picture 3" descr="Стадии пролежней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24013"/>
            <a:ext cx="4826000" cy="454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81" name="Text Box 4"/>
          <p:cNvSpPr txBox="1">
            <a:spLocks noChangeArrowheads="1"/>
          </p:cNvSpPr>
          <p:nvPr/>
        </p:nvSpPr>
        <p:spPr bwMode="auto">
          <a:xfrm>
            <a:off x="4868863" y="1541463"/>
            <a:ext cx="4275137" cy="4568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600" b="1">
                <a:solidFill>
                  <a:srgbClr val="990000"/>
                </a:solidFill>
              </a:rPr>
              <a:t>1 стадия:</a:t>
            </a:r>
            <a:r>
              <a:rPr lang="ru-RU" sz="1600">
                <a:solidFill>
                  <a:srgbClr val="000000"/>
                </a:solidFill>
              </a:rPr>
              <a:t> 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</a:rPr>
              <a:t>устойчивая гиперемия кожи, не проходящая после прекращения давления; кожные покровы не нарушены.</a:t>
            </a:r>
          </a:p>
          <a:p>
            <a:pPr eaLnBrk="0" hangingPunct="0"/>
            <a:endParaRPr lang="ru-RU" sz="1600" b="1">
              <a:solidFill>
                <a:srgbClr val="990000"/>
              </a:solidFill>
            </a:endParaRPr>
          </a:p>
          <a:p>
            <a:pPr eaLnBrk="0" hangingPunct="0"/>
            <a:r>
              <a:rPr lang="ru-RU" sz="1600" b="1">
                <a:solidFill>
                  <a:srgbClr val="990000"/>
                </a:solidFill>
              </a:rPr>
              <a:t>2 стадия:</a:t>
            </a:r>
            <a:r>
              <a:rPr lang="ru-RU" sz="1600">
                <a:solidFill>
                  <a:srgbClr val="000000"/>
                </a:solidFill>
              </a:rPr>
              <a:t> 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</a:rPr>
              <a:t>стойкая гиперемия кожи; отслойка эпидермиса; поверхностное (неглубокое) нарушение целостности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</a:rPr>
              <a:t>кожных покровов (некроз) с распространением на подкожную клетчатку.</a:t>
            </a:r>
          </a:p>
          <a:p>
            <a:pPr eaLnBrk="0" hangingPunct="0"/>
            <a:r>
              <a:rPr lang="ru-RU" sz="1600" b="1">
                <a:solidFill>
                  <a:srgbClr val="990000"/>
                </a:solidFill>
              </a:rPr>
              <a:t>3 стадия:</a:t>
            </a:r>
            <a:r>
              <a:rPr lang="ru-RU" sz="1600">
                <a:solidFill>
                  <a:srgbClr val="000000"/>
                </a:solidFill>
              </a:rPr>
              <a:t> 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</a:rPr>
              <a:t>разрушение (некроз) кожных покровов вплоть до мышечного слоя с проникновением в мышцу; могут быть жидкие выделения из раны</a:t>
            </a:r>
            <a:r>
              <a:rPr lang="ru-RU" sz="1600">
                <a:solidFill>
                  <a:srgbClr val="000000"/>
                </a:solidFill>
              </a:rPr>
              <a:t>.</a:t>
            </a:r>
          </a:p>
          <a:p>
            <a:pPr eaLnBrk="0" hangingPunct="0"/>
            <a:endParaRPr lang="ru-RU" sz="1600">
              <a:solidFill>
                <a:srgbClr val="000000"/>
              </a:solidFill>
            </a:endParaRPr>
          </a:p>
          <a:p>
            <a:pPr eaLnBrk="0" hangingPunct="0"/>
            <a:r>
              <a:rPr lang="ru-RU" sz="1600" b="1">
                <a:solidFill>
                  <a:srgbClr val="990000"/>
                </a:solidFill>
              </a:rPr>
              <a:t>4 стадия:</a:t>
            </a:r>
            <a:r>
              <a:rPr lang="ru-RU" sz="1600">
                <a:solidFill>
                  <a:srgbClr val="000000"/>
                </a:solidFill>
              </a:rPr>
              <a:t> </a:t>
            </a:r>
          </a:p>
          <a:p>
            <a:pPr eaLnBrk="0" hangingPunct="0"/>
            <a:r>
              <a:rPr lang="ru-RU" sz="1400">
                <a:solidFill>
                  <a:srgbClr val="000000"/>
                </a:solidFill>
              </a:rPr>
              <a:t>поражение (некроз) всех мягких тканей; наличие полости, в которой видны сухожилия и/или костные образования.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6150" r="-34019"/>
          <a:stretch>
            <a:fillRect/>
          </a:stretch>
        </p:blipFill>
        <p:spPr bwMode="auto">
          <a:xfrm>
            <a:off x="3698875" y="228600"/>
            <a:ext cx="6019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725488" y="304800"/>
            <a:ext cx="1457325" cy="771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480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sz="2400" b="1" smtClean="0">
                <a:solidFill>
                  <a:srgbClr val="1911AF"/>
                </a:solidFill>
              </a:rPr>
              <a:t>Проблема недержания</a:t>
            </a:r>
          </a:p>
        </p:txBody>
      </p:sp>
      <p:pic>
        <p:nvPicPr>
          <p:cNvPr id="204805" name="Picture 13" descr="G:\Documents and Settings\elizaveta.sinyagina\Рабочий стол\11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7188"/>
            <a:ext cx="13716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>
            <a:stCxn id="204804" idx="2"/>
          </p:cNvCxnSpPr>
          <p:nvPr/>
        </p:nvCxnSpPr>
        <p:spPr>
          <a:xfrm flipH="1">
            <a:off x="2971800" y="1219200"/>
            <a:ext cx="1600200" cy="377825"/>
          </a:xfrm>
          <a:prstGeom prst="straightConnector1">
            <a:avLst/>
          </a:prstGeom>
          <a:ln w="317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04804" idx="2"/>
          </p:cNvCxnSpPr>
          <p:nvPr/>
        </p:nvCxnSpPr>
        <p:spPr>
          <a:xfrm>
            <a:off x="4572000" y="1219200"/>
            <a:ext cx="1371600" cy="381000"/>
          </a:xfrm>
          <a:prstGeom prst="straightConnector1">
            <a:avLst/>
          </a:prstGeom>
          <a:ln w="317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28638" y="1609725"/>
            <a:ext cx="3048000" cy="100965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1911AF"/>
                </a:solidFill>
              </a:rPr>
              <a:t>Пациенты ведущие активный образ жизни</a:t>
            </a:r>
          </a:p>
        </p:txBody>
      </p:sp>
      <p:cxnSp>
        <p:nvCxnSpPr>
          <p:cNvPr id="204809" name="Прямая со стрелкой 19"/>
          <p:cNvCxnSpPr>
            <a:cxnSpLocks noChangeShapeType="1"/>
            <a:endCxn id="33" idx="0"/>
          </p:cNvCxnSpPr>
          <p:nvPr/>
        </p:nvCxnSpPr>
        <p:spPr bwMode="auto">
          <a:xfrm flipH="1">
            <a:off x="2052638" y="2667000"/>
            <a:ext cx="33337" cy="533400"/>
          </a:xfrm>
          <a:prstGeom prst="straightConnector1">
            <a:avLst/>
          </a:prstGeom>
          <a:noFill/>
          <a:ln w="31750" algn="ctr">
            <a:solidFill>
              <a:schemeClr val="accent2"/>
            </a:solidFill>
            <a:round/>
            <a:headEnd/>
            <a:tailEnd type="arrow" w="med" len="med"/>
          </a:ln>
        </p:spPr>
      </p:cxnSp>
      <p:sp>
        <p:nvSpPr>
          <p:cNvPr id="22" name="Прямоугольник 21"/>
          <p:cNvSpPr/>
          <p:nvPr/>
        </p:nvSpPr>
        <p:spPr>
          <a:xfrm>
            <a:off x="5257800" y="1828800"/>
            <a:ext cx="3276600" cy="99060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ru-RU" b="1" dirty="0">
                <a:solidFill>
                  <a:srgbClr val="1911AF"/>
                </a:solidFill>
              </a:rPr>
              <a:t>Тяжелобольные пациенты, с постельным режимом</a:t>
            </a:r>
          </a:p>
        </p:txBody>
      </p:sp>
      <p:cxnSp>
        <p:nvCxnSpPr>
          <p:cNvPr id="23" name="Прямая со стрелкой 22"/>
          <p:cNvCxnSpPr>
            <a:endCxn id="0" idx="2"/>
          </p:cNvCxnSpPr>
          <p:nvPr/>
        </p:nvCxnSpPr>
        <p:spPr>
          <a:xfrm>
            <a:off x="6213475" y="2819400"/>
            <a:ext cx="495300" cy="457200"/>
          </a:xfrm>
          <a:prstGeom prst="straightConnector1">
            <a:avLst/>
          </a:prstGeom>
          <a:ln w="317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4724400" y="3276600"/>
            <a:ext cx="3048000" cy="91440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>
                <a:solidFill>
                  <a:srgbClr val="1911AF"/>
                </a:solidFill>
              </a:rPr>
              <a:t>Школа ухода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838575" y="4953000"/>
            <a:ext cx="2057400" cy="114300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1911AF"/>
                </a:solidFill>
              </a:rPr>
              <a:t>ОКБ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1911AF"/>
                </a:solidFill>
              </a:rPr>
              <a:t>Пациенты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1911AF"/>
                </a:solidFill>
              </a:rPr>
              <a:t>Омской области</a:t>
            </a:r>
          </a:p>
        </p:txBody>
      </p:sp>
      <p:cxnSp>
        <p:nvCxnSpPr>
          <p:cNvPr id="204814" name="Прямая со стрелкой 30"/>
          <p:cNvCxnSpPr>
            <a:cxnSpLocks noChangeShapeType="1"/>
            <a:stCxn id="28" idx="2"/>
          </p:cNvCxnSpPr>
          <p:nvPr/>
        </p:nvCxnSpPr>
        <p:spPr bwMode="auto">
          <a:xfrm flipH="1">
            <a:off x="4438650" y="4191000"/>
            <a:ext cx="1809750" cy="838200"/>
          </a:xfrm>
          <a:prstGeom prst="straightConnector1">
            <a:avLst/>
          </a:prstGeom>
          <a:noFill/>
          <a:ln w="31750" algn="ctr">
            <a:solidFill>
              <a:schemeClr val="accent2"/>
            </a:solidFill>
            <a:round/>
            <a:headEnd/>
            <a:tailEnd type="arrow" w="med" len="med"/>
          </a:ln>
        </p:spPr>
      </p:cxnSp>
      <p:sp>
        <p:nvSpPr>
          <p:cNvPr id="33" name="Прямоугольник 32"/>
          <p:cNvSpPr/>
          <p:nvPr/>
        </p:nvSpPr>
        <p:spPr>
          <a:xfrm>
            <a:off x="528638" y="3200400"/>
            <a:ext cx="3048000" cy="198120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rgbClr val="1911AF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rgbClr val="1911AF"/>
                </a:solidFill>
              </a:rPr>
              <a:t>Школа поведенческой терапии</a:t>
            </a:r>
          </a:p>
          <a:p>
            <a:pPr algn="ctr">
              <a:buFontTx/>
              <a:buChar char="•"/>
              <a:defRPr/>
            </a:pPr>
            <a:r>
              <a:rPr lang="ru-RU" sz="1400" b="1" dirty="0">
                <a:solidFill>
                  <a:srgbClr val="1911AF"/>
                </a:solidFill>
              </a:rPr>
              <a:t>Информирование пациентов о проблеме недержания</a:t>
            </a:r>
          </a:p>
          <a:p>
            <a:pPr algn="ctr">
              <a:buFontTx/>
              <a:buChar char="•"/>
              <a:defRPr/>
            </a:pPr>
            <a:r>
              <a:rPr lang="ru-RU" sz="1400" b="1" dirty="0">
                <a:solidFill>
                  <a:srgbClr val="1911AF"/>
                </a:solidFill>
              </a:rPr>
              <a:t> Индивидуальный подбор средств гигиены</a:t>
            </a:r>
          </a:p>
          <a:p>
            <a:pPr algn="ctr">
              <a:buFontTx/>
              <a:buChar char="•"/>
              <a:defRPr/>
            </a:pPr>
            <a:r>
              <a:rPr lang="ru-RU" sz="1400" b="1" dirty="0">
                <a:solidFill>
                  <a:srgbClr val="1911AF"/>
                </a:solidFill>
              </a:rPr>
              <a:t>Упражнения, направленные на тренировку мышц тазового дна</a:t>
            </a:r>
          </a:p>
          <a:p>
            <a:pPr algn="ctr">
              <a:buFontTx/>
              <a:buChar char="•"/>
              <a:defRPr/>
            </a:pPr>
            <a:endParaRPr lang="ru-RU" sz="1400" b="1" dirty="0">
              <a:solidFill>
                <a:srgbClr val="1911AF"/>
              </a:solidFill>
            </a:endParaRPr>
          </a:p>
          <a:p>
            <a:pPr algn="ctr">
              <a:buFontTx/>
              <a:buChar char="•"/>
              <a:defRPr/>
            </a:pPr>
            <a:endParaRPr lang="ru-RU" b="1" dirty="0">
              <a:solidFill>
                <a:srgbClr val="1911AF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10375" y="4876800"/>
            <a:ext cx="2057400" cy="121920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1911AF"/>
                </a:solidFill>
              </a:rPr>
              <a:t>КМХЦ </a:t>
            </a:r>
          </a:p>
          <a:p>
            <a:pPr algn="ctr">
              <a:defRPr/>
            </a:pPr>
            <a:r>
              <a:rPr lang="ru-RU" b="1" dirty="0">
                <a:solidFill>
                  <a:srgbClr val="1911AF"/>
                </a:solidFill>
              </a:rPr>
              <a:t>МСЧ № 9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1911AF"/>
                </a:solidFill>
              </a:rPr>
              <a:t>Пациенты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1911AF"/>
                </a:solidFill>
              </a:rPr>
              <a:t>города Омск</a:t>
            </a:r>
          </a:p>
          <a:p>
            <a:pPr algn="ctr">
              <a:defRPr/>
            </a:pPr>
            <a:endParaRPr lang="ru-RU" sz="1400" b="1" dirty="0">
              <a:solidFill>
                <a:srgbClr val="1911AF"/>
              </a:solidFill>
            </a:endParaRPr>
          </a:p>
        </p:txBody>
      </p:sp>
      <p:cxnSp>
        <p:nvCxnSpPr>
          <p:cNvPr id="18" name="Прямая со стрелкой 17"/>
          <p:cNvCxnSpPr>
            <a:stCxn id="28" idx="2"/>
          </p:cNvCxnSpPr>
          <p:nvPr/>
        </p:nvCxnSpPr>
        <p:spPr>
          <a:xfrm>
            <a:off x="6248400" y="4191000"/>
            <a:ext cx="1981200" cy="762000"/>
          </a:xfrm>
          <a:prstGeom prst="straightConnector1">
            <a:avLst/>
          </a:prstGeom>
          <a:ln w="317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528638" y="5638800"/>
            <a:ext cx="3048000" cy="91440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>
                <a:solidFill>
                  <a:srgbClr val="1911AF"/>
                </a:solidFill>
              </a:rPr>
              <a:t>БУЗОО «Госпиталь для ветеранов войн 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1981200" y="5181600"/>
            <a:ext cx="0" cy="400050"/>
          </a:xfrm>
          <a:prstGeom prst="straightConnector1">
            <a:avLst/>
          </a:prstGeom>
          <a:ln w="317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mtClean="0">
                <a:solidFill>
                  <a:srgbClr val="1911AF"/>
                </a:solidFill>
              </a:rPr>
              <a:t>Школа Здоровья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84313"/>
            <a:ext cx="8229600" cy="2673350"/>
          </a:xfr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ctr"/>
          <a:lstStyle/>
          <a:p>
            <a:pPr>
              <a:buFontTx/>
              <a:buNone/>
              <a:defRPr/>
            </a:pPr>
            <a:r>
              <a:rPr lang="ru-RU" sz="1800" b="1" dirty="0" smtClean="0">
                <a:solidFill>
                  <a:srgbClr val="1911AF"/>
                </a:solidFill>
              </a:rPr>
              <a:t>В апреле 2013 года мы провели семинар </a:t>
            </a:r>
            <a:r>
              <a:rPr lang="ru-RU" sz="1800" b="1" dirty="0">
                <a:solidFill>
                  <a:srgbClr val="1911AF"/>
                </a:solidFill>
              </a:rPr>
              <a:t>на тему «Инновационные технологии в сестринском уходе за тяжелобольными пациентами».</a:t>
            </a:r>
          </a:p>
          <a:p>
            <a:pPr>
              <a:buFontTx/>
              <a:buNone/>
              <a:defRPr/>
            </a:pPr>
            <a:r>
              <a:rPr lang="ru-RU" sz="1800" b="1" dirty="0">
                <a:solidFill>
                  <a:srgbClr val="1911AF"/>
                </a:solidFill>
              </a:rPr>
              <a:t>Организаторы: Омская профессиональная сестринская ассоциация и компания «Пауль Хартманн».</a:t>
            </a:r>
          </a:p>
          <a:p>
            <a:pPr>
              <a:buFontTx/>
              <a:buNone/>
              <a:defRPr/>
            </a:pPr>
            <a:r>
              <a:rPr lang="ru-RU" sz="1800" b="1" dirty="0">
                <a:solidFill>
                  <a:srgbClr val="1911AF"/>
                </a:solidFill>
              </a:rPr>
              <a:t>На семинаре принято решение об организации </a:t>
            </a:r>
            <a:r>
              <a:rPr lang="ru-RU" sz="1800" b="1" dirty="0" smtClean="0">
                <a:solidFill>
                  <a:srgbClr val="FF0000"/>
                </a:solidFill>
              </a:rPr>
              <a:t>Школ </a:t>
            </a:r>
            <a:r>
              <a:rPr lang="ru-RU" sz="1800" b="1" dirty="0">
                <a:solidFill>
                  <a:srgbClr val="FF0000"/>
                </a:solidFill>
              </a:rPr>
              <a:t>ухода для медицинских сестер и родственников пациентов</a:t>
            </a:r>
            <a:r>
              <a:rPr lang="ru-RU" sz="1800" b="1" dirty="0">
                <a:solidFill>
                  <a:srgbClr val="1911AF"/>
                </a:solidFill>
              </a:rPr>
              <a:t> на базе </a:t>
            </a:r>
            <a:r>
              <a:rPr lang="ru-RU" sz="1800" b="1" dirty="0" smtClean="0">
                <a:solidFill>
                  <a:srgbClr val="1911AF"/>
                </a:solidFill>
              </a:rPr>
              <a:t>ЛПУ.</a:t>
            </a:r>
            <a:endParaRPr lang="ru-RU" sz="1800" b="1" dirty="0">
              <a:solidFill>
                <a:srgbClr val="1911AF"/>
              </a:solidFill>
            </a:endParaRPr>
          </a:p>
          <a:p>
            <a:pPr>
              <a:defRPr/>
            </a:pPr>
            <a:endParaRPr lang="ru-RU" sz="1800" b="1" dirty="0">
              <a:solidFill>
                <a:srgbClr val="000066"/>
              </a:solidFill>
            </a:endParaRPr>
          </a:p>
        </p:txBody>
      </p:sp>
      <p:pic>
        <p:nvPicPr>
          <p:cNvPr id="2058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191000"/>
            <a:ext cx="3048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05829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205832" name="Rectangle 7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05833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830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6013" y="4164013"/>
            <a:ext cx="294798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3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1525" y="4167188"/>
            <a:ext cx="3124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200025"/>
            <a:ext cx="6911975" cy="838200"/>
          </a:xfrm>
          <a:noFill/>
        </p:spPr>
        <p:txBody>
          <a:bodyPr/>
          <a:lstStyle/>
          <a:p>
            <a:pPr marL="609600" indent="-609600"/>
            <a:r>
              <a:rPr lang="ru-RU" sz="2400" b="1" smtClean="0">
                <a:solidFill>
                  <a:srgbClr val="1911AF"/>
                </a:solidFill>
              </a:rPr>
              <a:t>Школа Здоровья</a:t>
            </a:r>
            <a:r>
              <a:rPr lang="ru-RU" b="1" smtClean="0">
                <a:solidFill>
                  <a:srgbClr val="1911AF"/>
                </a:solidFill>
              </a:rPr>
              <a:t> 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293813"/>
            <a:ext cx="8064500" cy="3276600"/>
          </a:xfr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ctr"/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800" b="1" dirty="0">
                <a:solidFill>
                  <a:srgbClr val="1911AF"/>
                </a:solidFill>
              </a:rPr>
              <a:t>    Открывая </a:t>
            </a:r>
            <a:r>
              <a:rPr lang="ru-RU" sz="1800" b="1" dirty="0" smtClean="0">
                <a:solidFill>
                  <a:srgbClr val="FF0000"/>
                </a:solidFill>
              </a:rPr>
              <a:t>Школы </a:t>
            </a:r>
            <a:r>
              <a:rPr lang="ru-RU" sz="1800" b="1" dirty="0">
                <a:solidFill>
                  <a:srgbClr val="FF0000"/>
                </a:solidFill>
              </a:rPr>
              <a:t>Здоровья  </a:t>
            </a:r>
            <a:r>
              <a:rPr lang="ru-RU" sz="1800" b="1" dirty="0" smtClean="0">
                <a:solidFill>
                  <a:srgbClr val="1911AF"/>
                </a:solidFill>
              </a:rPr>
              <a:t>мы </a:t>
            </a:r>
            <a:r>
              <a:rPr lang="ru-RU" sz="1800" b="1" dirty="0">
                <a:solidFill>
                  <a:srgbClr val="1911AF"/>
                </a:solidFill>
              </a:rPr>
              <a:t>ставили перед собой </a:t>
            </a:r>
            <a:endParaRPr lang="ru-RU" sz="1800" b="1" dirty="0" smtClean="0">
              <a:solidFill>
                <a:srgbClr val="1911AF"/>
              </a:solidFill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800" b="1" dirty="0">
                <a:solidFill>
                  <a:srgbClr val="1911AF"/>
                </a:solidFill>
              </a:rPr>
              <a:t> </a:t>
            </a:r>
            <a:r>
              <a:rPr lang="ru-RU" sz="1800" b="1" dirty="0" smtClean="0">
                <a:solidFill>
                  <a:srgbClr val="1911AF"/>
                </a:solidFill>
              </a:rPr>
              <a:t>   две </a:t>
            </a:r>
            <a:r>
              <a:rPr lang="ru-RU" sz="1800" b="1" dirty="0">
                <a:solidFill>
                  <a:srgbClr val="1911AF"/>
                </a:solidFill>
              </a:rPr>
              <a:t>основные задачи, это:</a:t>
            </a:r>
          </a:p>
          <a:p>
            <a:pPr>
              <a:lnSpc>
                <a:spcPct val="80000"/>
              </a:lnSpc>
              <a:defRPr/>
            </a:pPr>
            <a:r>
              <a:rPr lang="ru-RU" sz="1800" b="1" dirty="0">
                <a:solidFill>
                  <a:srgbClr val="1911AF"/>
                </a:solidFill>
              </a:rPr>
              <a:t>непрерывное обучение персонала больницы (медицинских сестер и младших медсестер по уходу), что позволит повысить качество ухода за нашими пациентами.</a:t>
            </a:r>
          </a:p>
          <a:p>
            <a:pPr>
              <a:lnSpc>
                <a:spcPct val="80000"/>
              </a:lnSpc>
              <a:defRPr/>
            </a:pPr>
            <a:r>
              <a:rPr lang="ru-RU" sz="1800" b="1" dirty="0">
                <a:solidFill>
                  <a:srgbClr val="1911AF"/>
                </a:solidFill>
              </a:rPr>
              <a:t>мы смогли предложить пациентам и родственникам новый вид услуги - это обучение родственников правильному уходу за лежачим больным для достижения наивысшего качества жизни пациента и всей семьи после того, как пациент будет выписан домой. </a:t>
            </a:r>
          </a:p>
          <a:p>
            <a:pPr>
              <a:lnSpc>
                <a:spcPct val="80000"/>
              </a:lnSpc>
              <a:defRPr/>
            </a:pPr>
            <a:endParaRPr lang="ru-RU" sz="2000" dirty="0">
              <a:solidFill>
                <a:schemeClr val="accent2"/>
              </a:solidFill>
            </a:endParaRPr>
          </a:p>
        </p:txBody>
      </p:sp>
      <p:grpSp>
        <p:nvGrpSpPr>
          <p:cNvPr id="206852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206856" name="Rectangle 7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06857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6853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365625"/>
            <a:ext cx="2743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854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51188" y="4365625"/>
            <a:ext cx="2743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855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0425" y="4365625"/>
            <a:ext cx="2743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Заголовок 1"/>
          <p:cNvSpPr>
            <a:spLocks noGrp="1"/>
          </p:cNvSpPr>
          <p:nvPr>
            <p:ph type="ctrTitle"/>
          </p:nvPr>
        </p:nvSpPr>
        <p:spPr>
          <a:xfrm>
            <a:off x="282575" y="395288"/>
            <a:ext cx="8585200" cy="906462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1911AF"/>
                </a:solidFill>
              </a:rPr>
              <a:t>Школа Здоровья </a:t>
            </a:r>
            <a:endParaRPr lang="ru-RU" altLang="ru-RU" smtClean="0">
              <a:cs typeface="Arial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81000" y="1439863"/>
          <a:ext cx="8496300" cy="4373562"/>
        </p:xfrm>
        <a:graphic>
          <a:graphicData uri="http://schemas.openxmlformats.org/drawingml/2006/table">
            <a:tbl>
              <a:tblPr/>
              <a:tblGrid>
                <a:gridCol w="1308100"/>
                <a:gridCol w="1943100"/>
                <a:gridCol w="1384300"/>
                <a:gridCol w="1641475"/>
                <a:gridCol w="2219325"/>
              </a:tblGrid>
              <a:tr h="27459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Школа ухода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Наименование ЛПУ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Дата открытия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Преподаватель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Особенности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234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№1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Омская областная клиническая больница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01.10.2013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ЯЩЕНКО М.В. Старшая медсестра ОНМК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Среднее посещение 40 человек в месяц. Кратность - 2 раза в неделю. Основные пациенты - областные. Выдаются купоны со скидкой в аптеку "</a:t>
                      </a: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Фармакопейка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", расположенную на территории ЛПУ.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212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№2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МСЧ №9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01.07.2014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Козуб И.В. Старшая медсестра отделения реанимации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Входит в структуру Школы инсульта. Среднее посещение 60 человек в месяц. Кратность - 1 раз в неделю. Основные пациенты - жители города. Принимают пациентов из других ЛПУ города.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1407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№3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КМХЦ Клинический медико-хирургический Центр Омска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27.10.2014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Ибрагимова Н.А. Главная медицинская сестра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Самое </a:t>
                      </a: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имиджевое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 ЛПУ города. Коечный фонд, высокотехнологичные операции, квоты государства на лечение пациентов. Проблема открытия - сложности с юридическим отделом.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7907" name="Picture 2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25" y="1714500"/>
            <a:ext cx="132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908" name="Picture 2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467100"/>
            <a:ext cx="131445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909" name="Picture 2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663" y="4757738"/>
            <a:ext cx="16224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910" name="Picture 24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8088" y="5826125"/>
            <a:ext cx="1762125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60350"/>
            <a:ext cx="8915400" cy="5319713"/>
          </a:xfrm>
        </p:spPr>
        <p:txBody>
          <a:bodyPr/>
          <a:lstStyle/>
          <a:p>
            <a:r>
              <a:rPr lang="ru-RU" sz="2800" smtClean="0"/>
              <a:t>Как правильно подобрать подгузники и трусы МолиКар?</a:t>
            </a:r>
            <a:r>
              <a:rPr lang="en-US" sz="2800" smtClean="0"/>
              <a:t/>
            </a:r>
            <a:br>
              <a:rPr lang="en-US" sz="2800" smtClean="0"/>
            </a:br>
            <a:r>
              <a:rPr lang="ru-RU" sz="2800" smtClean="0"/>
              <a:t>По какому признаку можно узнать когда их надо менять ???</a:t>
            </a:r>
            <a:r>
              <a:rPr lang="ru-RU" smtClean="0"/>
              <a:t> </a:t>
            </a:r>
          </a:p>
        </p:txBody>
      </p:sp>
      <p:pic>
        <p:nvPicPr>
          <p:cNvPr id="208899" name="Picture 3" descr="медсестра и пожилая дам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7288" y="1966913"/>
            <a:ext cx="4592637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Социальная значимость проекта</a:t>
            </a:r>
          </a:p>
        </p:txBody>
      </p:sp>
      <p:grpSp>
        <p:nvGrpSpPr>
          <p:cNvPr id="191491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191494" name="Rectangle 4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1495" name="Group 49" descr="hartmann90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1492" name="Picture 6" descr="Фото инвалиды, фотографии инвалидов, постеры и плакаты инвалид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1447800"/>
            <a:ext cx="297815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7" name="Rectangle 7"/>
          <p:cNvSpPr>
            <a:spLocks noChangeArrowheads="1"/>
          </p:cNvSpPr>
          <p:nvPr/>
        </p:nvSpPr>
        <p:spPr bwMode="auto">
          <a:xfrm>
            <a:off x="228600" y="1143000"/>
            <a:ext cx="5562600" cy="51704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500" b="1" dirty="0">
                <a:solidFill>
                  <a:srgbClr val="1911AF"/>
                </a:solidFill>
                <a:latin typeface="Arial" pitchFamily="34" charset="0"/>
              </a:rPr>
              <a:t>10% населения нашей планеты являются инвалидами. </a:t>
            </a:r>
          </a:p>
          <a:p>
            <a:pPr algn="just">
              <a:defRPr/>
            </a:pPr>
            <a:r>
              <a:rPr lang="ru-RU" sz="1500" b="1" dirty="0">
                <a:solidFill>
                  <a:srgbClr val="1911AF"/>
                </a:solidFill>
                <a:latin typeface="Arial" pitchFamily="34" charset="0"/>
              </a:rPr>
              <a:t>В России на 10 000 здоровых жителей приходится 50 инвалидов. Причинами первичной инвалидности являются 4 группы заболеваний: болезни органов кровообращения; злокачественные новообразования; травмы; болезни нервной системы и органов чувств. По данным всемирной организации здравоохранения, чаще всего инвалидами становятся из-за пристрастия к алкоголю, наркотикам,  табаку; в результате бытового и производственного травматизма, аварий  на дорогах.</a:t>
            </a:r>
            <a:r>
              <a:rPr lang="en-US" sz="1500" b="1" dirty="0">
                <a:solidFill>
                  <a:srgbClr val="1911AF"/>
                </a:solidFill>
                <a:latin typeface="Arial" pitchFamily="34" charset="0"/>
              </a:rPr>
              <a:t> </a:t>
            </a:r>
            <a:r>
              <a:rPr lang="ru-RU" sz="1500" b="1" dirty="0">
                <a:solidFill>
                  <a:srgbClr val="1911AF"/>
                </a:solidFill>
                <a:latin typeface="Arial" pitchFamily="34" charset="0"/>
              </a:rPr>
              <a:t>Большинство людей становятся инвалидами в трудоспособном возрасте. </a:t>
            </a:r>
          </a:p>
          <a:p>
            <a:pPr algn="just">
              <a:defRPr/>
            </a:pPr>
            <a:endParaRPr lang="ru-RU" sz="1500" b="1" dirty="0">
              <a:solidFill>
                <a:srgbClr val="1911AF"/>
              </a:solidFill>
              <a:latin typeface="Arial" pitchFamily="34" charset="0"/>
            </a:endParaRPr>
          </a:p>
          <a:p>
            <a:pPr algn="just">
              <a:defRPr/>
            </a:pPr>
            <a:r>
              <a:rPr lang="ru-RU" sz="1500" b="1" dirty="0">
                <a:solidFill>
                  <a:srgbClr val="1911AF"/>
                </a:solidFill>
                <a:latin typeface="Arial" pitchFamily="34" charset="0"/>
              </a:rPr>
              <a:t>В России ежегодно регистрируется  около полумиллиона подобных случаев, примерно 200 000 человек умирают.</a:t>
            </a:r>
            <a:endParaRPr lang="en-US" sz="1500" b="1" dirty="0">
              <a:solidFill>
                <a:srgbClr val="1911AF"/>
              </a:solidFill>
              <a:latin typeface="Arial" pitchFamily="34" charset="0"/>
            </a:endParaRPr>
          </a:p>
          <a:p>
            <a:pPr algn="just">
              <a:defRPr/>
            </a:pPr>
            <a:r>
              <a:rPr lang="ru-RU" sz="1500" b="1" dirty="0">
                <a:solidFill>
                  <a:srgbClr val="1911AF"/>
                </a:solidFill>
                <a:latin typeface="Arial" pitchFamily="34" charset="0"/>
              </a:rPr>
              <a:t>Выжившие оказываются в больничной палате наедине со своей бедой, и помочь им могут только медицинские работник и близкие. </a:t>
            </a:r>
          </a:p>
          <a:p>
            <a:pPr algn="just">
              <a:defRPr/>
            </a:pPr>
            <a:endParaRPr lang="ru-RU" sz="1500" b="1" dirty="0">
              <a:solidFill>
                <a:srgbClr val="1911AF"/>
              </a:solidFill>
              <a:latin typeface="Arial" pitchFamily="34" charset="0"/>
            </a:endParaRPr>
          </a:p>
          <a:p>
            <a:pPr algn="just">
              <a:defRPr/>
            </a:pPr>
            <a:r>
              <a:rPr lang="ru-RU" sz="1500" b="1" dirty="0">
                <a:solidFill>
                  <a:srgbClr val="1911AF"/>
                </a:solidFill>
                <a:latin typeface="Arial" pitchFamily="34" charset="0"/>
              </a:rPr>
              <a:t>Сегодня в нашей стране около 1 миллиона человек перенесли инсульт, более 800 000 из них - инвалиды.</a:t>
            </a:r>
            <a:r>
              <a:rPr lang="ru-RU" sz="1500" dirty="0">
                <a:solidFill>
                  <a:srgbClr val="1911AF"/>
                </a:solidFill>
                <a:latin typeface="Arial" pitchFamily="34" charset="0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01613" y="0"/>
            <a:ext cx="8686800" cy="1143000"/>
          </a:xfrm>
        </p:spPr>
        <p:txBody>
          <a:bodyPr/>
          <a:lstStyle/>
          <a:p>
            <a:r>
              <a:rPr lang="ru-RU" sz="2800" smtClean="0"/>
              <a:t>Экономия средств семьи с продукцией ПАУЛЬ ХАРТМАНН</a:t>
            </a:r>
          </a:p>
        </p:txBody>
      </p:sp>
      <p:sp>
        <p:nvSpPr>
          <p:cNvPr id="209923" name="Rectangle 3"/>
          <p:cNvSpPr>
            <a:spLocks noChangeArrowheads="1"/>
          </p:cNvSpPr>
          <p:nvPr/>
        </p:nvSpPr>
        <p:spPr bwMode="gray">
          <a:xfrm>
            <a:off x="179388" y="90805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endParaRPr lang="ru-RU" sz="2000" b="1">
              <a:solidFill>
                <a:srgbClr val="990000"/>
              </a:solidFill>
            </a:endParaRPr>
          </a:p>
        </p:txBody>
      </p:sp>
      <p:sp>
        <p:nvSpPr>
          <p:cNvPr id="209924" name="Text Box 4"/>
          <p:cNvSpPr txBox="1">
            <a:spLocks noChangeArrowheads="1"/>
          </p:cNvSpPr>
          <p:nvPr/>
        </p:nvSpPr>
        <p:spPr bwMode="auto">
          <a:xfrm>
            <a:off x="261938" y="796925"/>
            <a:ext cx="852805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FF0000"/>
                </a:solidFill>
                <a:cs typeface="Arial" charset="0"/>
              </a:rPr>
              <a:t>84 288 руб. - экономия на 1 пациента </a:t>
            </a:r>
            <a:r>
              <a:rPr lang="ru-RU" sz="2000">
                <a:solidFill>
                  <a:srgbClr val="000000"/>
                </a:solidFill>
                <a:cs typeface="Arial" charset="0"/>
              </a:rPr>
              <a:t>для лечебно-профилактических учреждений на профилактику и лечение </a:t>
            </a:r>
            <a:br>
              <a:rPr lang="ru-RU" sz="2000">
                <a:solidFill>
                  <a:srgbClr val="000000"/>
                </a:solidFill>
                <a:cs typeface="Arial" charset="0"/>
              </a:rPr>
            </a:br>
            <a:r>
              <a:rPr lang="ru-RU" sz="2000">
                <a:solidFill>
                  <a:srgbClr val="000000"/>
                </a:solidFill>
                <a:cs typeface="Arial" charset="0"/>
              </a:rPr>
              <a:t>контактного дерматита и пролежней у одного неподвижного больного с недержанием мочи без применения абсорбентов и средств по уходу за кожей по сравнению с их применением за 20 недель.</a:t>
            </a:r>
          </a:p>
          <a:p>
            <a:endParaRPr lang="ru-RU" sz="1600" b="1">
              <a:solidFill>
                <a:srgbClr val="000000"/>
              </a:solidFill>
              <a:cs typeface="Arial" charset="0"/>
            </a:endParaRPr>
          </a:p>
          <a:p>
            <a:r>
              <a:rPr lang="ru-RU" sz="1600" b="1">
                <a:solidFill>
                  <a:srgbClr val="000000"/>
                </a:solidFill>
                <a:cs typeface="Arial" charset="0"/>
              </a:rPr>
              <a:t>Опубликовано в журналах </a:t>
            </a:r>
          </a:p>
          <a:p>
            <a:r>
              <a:rPr lang="ru-RU" sz="1600" b="1">
                <a:solidFill>
                  <a:srgbClr val="000000"/>
                </a:solidFill>
                <a:cs typeface="Arial" charset="0"/>
              </a:rPr>
              <a:t>Заместитель главного врача № 05 (72) 2012</a:t>
            </a:r>
          </a:p>
          <a:p>
            <a:r>
              <a:rPr lang="ru-RU" sz="1600" b="1">
                <a:solidFill>
                  <a:srgbClr val="000000"/>
                </a:solidFill>
                <a:cs typeface="Arial" charset="0"/>
              </a:rPr>
              <a:t>Ноябрь 2012 – Публикация в журнале  </a:t>
            </a:r>
          </a:p>
          <a:p>
            <a:r>
              <a:rPr lang="ru-RU" sz="1600" b="1">
                <a:solidFill>
                  <a:srgbClr val="000000"/>
                </a:solidFill>
                <a:cs typeface="Arial" charset="0"/>
              </a:rPr>
              <a:t>ВАК Клиническая геронтологии</a:t>
            </a:r>
            <a:r>
              <a:rPr lang="ru-RU" sz="2000">
                <a:solidFill>
                  <a:srgbClr val="000000"/>
                </a:solidFill>
                <a:cs typeface="Arial" charset="0"/>
              </a:rPr>
              <a:t> </a:t>
            </a:r>
          </a:p>
        </p:txBody>
      </p:sp>
      <p:sp>
        <p:nvSpPr>
          <p:cNvPr id="209925" name="Text Box 5"/>
          <p:cNvSpPr txBox="1">
            <a:spLocks noChangeArrowheads="1"/>
          </p:cNvSpPr>
          <p:nvPr/>
        </p:nvSpPr>
        <p:spPr bwMode="auto">
          <a:xfrm>
            <a:off x="249238" y="3629025"/>
            <a:ext cx="7694612" cy="3514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1600" b="1">
                <a:solidFill>
                  <a:srgbClr val="000000"/>
                </a:solidFill>
              </a:rPr>
              <a:t>Руководители исследования:</a:t>
            </a:r>
          </a:p>
          <a:p>
            <a:pPr eaLnBrk="0" hangingPunct="0"/>
            <a:r>
              <a:rPr lang="ru-RU" sz="1600" b="1">
                <a:solidFill>
                  <a:srgbClr val="000000"/>
                </a:solidFill>
              </a:rPr>
              <a:t>Президент Межрегиональной общественной организации </a:t>
            </a:r>
          </a:p>
          <a:p>
            <a:pPr eaLnBrk="0" hangingPunct="0"/>
            <a:r>
              <a:rPr lang="ru-RU" sz="1600" b="1">
                <a:solidFill>
                  <a:srgbClr val="000000"/>
                </a:solidFill>
              </a:rPr>
              <a:t>«Общество фармокоэкономических исследований» </a:t>
            </a:r>
          </a:p>
          <a:p>
            <a:pPr eaLnBrk="0" hangingPunct="0"/>
            <a:r>
              <a:rPr lang="ru-RU" sz="1600" b="1">
                <a:solidFill>
                  <a:srgbClr val="000000"/>
                </a:solidFill>
              </a:rPr>
              <a:t>д.м.н.,  профессор Воробьев П.А.</a:t>
            </a:r>
          </a:p>
          <a:p>
            <a:pPr eaLnBrk="0" hangingPunct="0"/>
            <a:r>
              <a:rPr lang="ru-RU" sz="1600" b="1">
                <a:solidFill>
                  <a:srgbClr val="000000"/>
                </a:solidFill>
              </a:rPr>
              <a:t>Медицинский директор ПАУЛЬ ХАРТМАНН АГ, </a:t>
            </a:r>
          </a:p>
          <a:p>
            <a:pPr eaLnBrk="0" hangingPunct="0"/>
            <a:r>
              <a:rPr lang="ru-RU" sz="1600" b="1">
                <a:solidFill>
                  <a:srgbClr val="000000"/>
                </a:solidFill>
              </a:rPr>
              <a:t>профессор кафедры дерматологии Кельнского Университета </a:t>
            </a:r>
            <a:r>
              <a:rPr lang="de-DE" sz="1600" b="1">
                <a:solidFill>
                  <a:srgbClr val="000000"/>
                </a:solidFill>
              </a:rPr>
              <a:t>Hans Smola</a:t>
            </a:r>
          </a:p>
          <a:p>
            <a:pPr eaLnBrk="0" hangingPunct="0"/>
            <a:r>
              <a:rPr lang="ru-RU" sz="1600" b="1">
                <a:solidFill>
                  <a:srgbClr val="000000"/>
                </a:solidFill>
              </a:rPr>
              <a:t>Исполнител:</a:t>
            </a:r>
          </a:p>
          <a:p>
            <a:pPr eaLnBrk="0" hangingPunct="0"/>
            <a:r>
              <a:rPr lang="ru-RU" sz="1600" b="1">
                <a:solidFill>
                  <a:srgbClr val="000000"/>
                </a:solidFill>
              </a:rPr>
              <a:t>Старший исследователь Межрегиональной общественной организации </a:t>
            </a:r>
          </a:p>
          <a:p>
            <a:pPr eaLnBrk="0" hangingPunct="0"/>
            <a:r>
              <a:rPr lang="ru-RU" sz="1600" b="1">
                <a:solidFill>
                  <a:srgbClr val="000000"/>
                </a:solidFill>
              </a:rPr>
              <a:t>«Общество фармокоэкономических исследований»  к.м.н. Краснова Л.С.</a:t>
            </a:r>
          </a:p>
          <a:p>
            <a:pPr eaLnBrk="0" hangingPunct="0"/>
            <a:r>
              <a:rPr lang="ru-RU" sz="1600" b="1">
                <a:solidFill>
                  <a:srgbClr val="000000"/>
                </a:solidFill>
              </a:rPr>
              <a:t>Маркетинг менеджер по России и Казахстану ООО ПАУЛЬ ХАРТМАНН</a:t>
            </a:r>
          </a:p>
          <a:p>
            <a:pPr eaLnBrk="0" hangingPunct="0"/>
            <a:r>
              <a:rPr lang="ru-RU" sz="1600" b="1">
                <a:solidFill>
                  <a:srgbClr val="000000"/>
                </a:solidFill>
              </a:rPr>
              <a:t>Фарафонова А.Ю.</a:t>
            </a:r>
          </a:p>
          <a:p>
            <a:pPr eaLnBrk="0" hangingPunct="0"/>
            <a:endParaRPr lang="ru-RU" sz="1600" b="1">
              <a:solidFill>
                <a:srgbClr val="000000"/>
              </a:solidFill>
            </a:endParaRPr>
          </a:p>
          <a:p>
            <a:pPr eaLnBrk="0" hangingPunct="0"/>
            <a:endParaRPr lang="ru-RU" sz="1600" b="1">
              <a:solidFill>
                <a:srgbClr val="000066"/>
              </a:solidFill>
            </a:endParaRPr>
          </a:p>
          <a:p>
            <a:pPr eaLnBrk="0" hangingPunct="0"/>
            <a:endParaRPr lang="ru-RU" sz="1600" b="1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Гигиенический уход. Профилактика пролежней</a:t>
            </a:r>
            <a:br>
              <a:rPr lang="ru-RU" smtClean="0"/>
            </a:br>
            <a:endParaRPr lang="ru-RU" smtClean="0"/>
          </a:p>
        </p:txBody>
      </p:sp>
      <p:sp>
        <p:nvSpPr>
          <p:cNvPr id="210947" name="Rectangle 3"/>
          <p:cNvSpPr>
            <a:spLocks noChangeArrowheads="1"/>
          </p:cNvSpPr>
          <p:nvPr/>
        </p:nvSpPr>
        <p:spPr bwMode="gray">
          <a:xfrm>
            <a:off x="228600" y="1689100"/>
            <a:ext cx="86868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endParaRPr lang="ru-RU" sz="2000">
              <a:solidFill>
                <a:srgbClr val="000000"/>
              </a:solidFill>
            </a:endParaRPr>
          </a:p>
        </p:txBody>
      </p:sp>
      <p:pic>
        <p:nvPicPr>
          <p:cNvPr id="21094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58" r="-278" b="4330"/>
          <a:stretch>
            <a:fillRect/>
          </a:stretch>
        </p:blipFill>
        <p:spPr bwMode="auto">
          <a:xfrm>
            <a:off x="-23813" y="1484313"/>
            <a:ext cx="3638551" cy="4460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10949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1188" y="954088"/>
            <a:ext cx="2841625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0950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2455863"/>
            <a:ext cx="2852738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ru-RU" smtClean="0"/>
              <a:t>Гигиенический уход. Профилактика пролежней Меналинд</a:t>
            </a:r>
            <a:r>
              <a:rPr lang="en-US" smtClean="0">
                <a:cs typeface="Arial" charset="0"/>
              </a:rPr>
              <a:t>®</a:t>
            </a:r>
            <a:r>
              <a:rPr lang="ru-RU" smtClean="0"/>
              <a:t> профэшнл </a:t>
            </a:r>
            <a:r>
              <a:rPr lang="ru-RU" smtClean="0">
                <a:solidFill>
                  <a:schemeClr val="bg2"/>
                </a:solidFill>
              </a:rPr>
              <a:t>ОЧИЩЕНИЕ</a:t>
            </a:r>
            <a:endParaRPr lang="de-DE" smtClean="0">
              <a:solidFill>
                <a:schemeClr val="bg2"/>
              </a:solidFill>
            </a:endParaRPr>
          </a:p>
        </p:txBody>
      </p:sp>
      <p:pic>
        <p:nvPicPr>
          <p:cNvPr id="2119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8775" y="188913"/>
            <a:ext cx="954088" cy="13382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11972" name="Rectangle 4"/>
          <p:cNvSpPr>
            <a:spLocks noChangeArrowheads="1"/>
          </p:cNvSpPr>
          <p:nvPr/>
        </p:nvSpPr>
        <p:spPr bwMode="gray">
          <a:xfrm>
            <a:off x="1187450" y="1768475"/>
            <a:ext cx="6751638" cy="314325"/>
          </a:xfrm>
          <a:prstGeom prst="rect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2000"/>
              <a:t>Ежедневное тщательное и бережное очищение</a:t>
            </a:r>
            <a:r>
              <a:rPr lang="en-US" sz="2000"/>
              <a:t>	</a:t>
            </a:r>
          </a:p>
        </p:txBody>
      </p:sp>
      <p:pic>
        <p:nvPicPr>
          <p:cNvPr id="21197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3800" y="2092325"/>
            <a:ext cx="6735763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8775" y="188913"/>
            <a:ext cx="954088" cy="13382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12995" name="Rectangle 3"/>
          <p:cNvSpPr>
            <a:spLocks noChangeArrowheads="1"/>
          </p:cNvSpPr>
          <p:nvPr/>
        </p:nvSpPr>
        <p:spPr bwMode="gray">
          <a:xfrm>
            <a:off x="1252538" y="1778000"/>
            <a:ext cx="6584950" cy="307975"/>
          </a:xfrm>
          <a:prstGeom prst="rect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/>
            <a:r>
              <a:rPr lang="ru-RU">
                <a:solidFill>
                  <a:srgbClr val="000000"/>
                </a:solidFill>
              </a:rPr>
              <a:t>Увлажнение и питание (восполнение липидов) </a:t>
            </a:r>
            <a:r>
              <a:rPr lang="en-US" sz="2000">
                <a:solidFill>
                  <a:srgbClr val="000000"/>
                </a:solidFill>
              </a:rPr>
              <a:t>	</a:t>
            </a:r>
          </a:p>
        </p:txBody>
      </p:sp>
      <p:pic>
        <p:nvPicPr>
          <p:cNvPr id="21299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3650" y="2082800"/>
            <a:ext cx="6575425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2997" name="Rectangle 5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ru-RU" smtClean="0"/>
              <a:t>Ассортимент Меналинд</a:t>
            </a:r>
            <a:r>
              <a:rPr lang="en-US" smtClean="0">
                <a:cs typeface="Arial" charset="0"/>
              </a:rPr>
              <a:t>®</a:t>
            </a:r>
            <a:r>
              <a:rPr lang="ru-RU" smtClean="0"/>
              <a:t> профэшнл  </a:t>
            </a:r>
            <a:r>
              <a:rPr lang="en-US" smtClean="0"/>
              <a:t/>
            </a:r>
            <a:br>
              <a:rPr lang="en-US" smtClean="0"/>
            </a:br>
            <a:r>
              <a:rPr lang="ru-RU" smtClean="0">
                <a:solidFill>
                  <a:schemeClr val="bg2"/>
                </a:solidFill>
              </a:rPr>
              <a:t>УВЛАЖНЕНИЕ и ПИТАНИЕ </a:t>
            </a:r>
            <a:r>
              <a:rPr lang="en-US" smtClean="0"/>
              <a:t/>
            </a:r>
            <a:br>
              <a:rPr lang="en-US" smtClean="0"/>
            </a:br>
            <a:endParaRPr lang="de-DE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ChangeArrowheads="1"/>
          </p:cNvSpPr>
          <p:nvPr/>
        </p:nvSpPr>
        <p:spPr bwMode="gray">
          <a:xfrm>
            <a:off x="1166813" y="1779588"/>
            <a:ext cx="6829425" cy="307975"/>
          </a:xfrm>
          <a:prstGeom prst="rect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/>
            <a:r>
              <a:rPr lang="ru-RU">
                <a:solidFill>
                  <a:srgbClr val="000000"/>
                </a:solidFill>
              </a:rPr>
              <a:t>Стойкая и активная защита кожи </a:t>
            </a:r>
            <a:r>
              <a:rPr lang="en-US">
                <a:solidFill>
                  <a:srgbClr val="000000"/>
                </a:solidFill>
              </a:rPr>
              <a:t>Skin Protection</a:t>
            </a:r>
            <a:r>
              <a:rPr lang="en-US" sz="2000">
                <a:solidFill>
                  <a:srgbClr val="000000"/>
                </a:solidFill>
              </a:rPr>
              <a:t>	</a:t>
            </a:r>
          </a:p>
        </p:txBody>
      </p:sp>
      <p:pic>
        <p:nvPicPr>
          <p:cNvPr id="2140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8775" y="188913"/>
            <a:ext cx="954088" cy="13382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1402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1575" y="2105025"/>
            <a:ext cx="681196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021" name="Rectangle 5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ru-RU" smtClean="0"/>
              <a:t>Ассортимент Меналинд</a:t>
            </a:r>
            <a:r>
              <a:rPr lang="en-US" smtClean="0">
                <a:cs typeface="Arial" charset="0"/>
              </a:rPr>
              <a:t>®</a:t>
            </a:r>
            <a:r>
              <a:rPr lang="ru-RU" smtClean="0"/>
              <a:t> профэшнл  </a:t>
            </a:r>
            <a:r>
              <a:rPr lang="en-US" smtClean="0"/>
              <a:t/>
            </a:r>
            <a:br>
              <a:rPr lang="en-US" smtClean="0"/>
            </a:br>
            <a:r>
              <a:rPr lang="ru-RU" smtClean="0">
                <a:solidFill>
                  <a:schemeClr val="bg2"/>
                </a:solidFill>
              </a:rPr>
              <a:t>ЗАЩИТА </a:t>
            </a:r>
            <a:endParaRPr lang="de-DE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292100" y="234950"/>
            <a:ext cx="8686800" cy="1143000"/>
          </a:xfrm>
        </p:spPr>
        <p:txBody>
          <a:bodyPr/>
          <a:lstStyle/>
          <a:p>
            <a:r>
              <a:rPr lang="ru-RU" smtClean="0"/>
              <a:t>Инфекционная безопасность</a:t>
            </a:r>
            <a:br>
              <a:rPr lang="ru-RU" smtClean="0"/>
            </a:br>
            <a:endParaRPr lang="ru-RU" smtClean="0"/>
          </a:p>
        </p:txBody>
      </p:sp>
      <p:pic>
        <p:nvPicPr>
          <p:cNvPr id="215043" name="Picture 11" descr="j0409552[1]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2013" y="1362075"/>
            <a:ext cx="279400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44" name="Picture 12" descr="j0438657[2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3238" y="1339850"/>
            <a:ext cx="3189287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45" name="Picture 13" descr="j0438738[1]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" y="3800475"/>
            <a:ext cx="3060700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46" name="Picture 14" descr="MPj04093980000[1]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9825" y="2932113"/>
            <a:ext cx="3384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61950" y="227013"/>
            <a:ext cx="7975600" cy="503237"/>
          </a:xfrm>
        </p:spPr>
        <p:txBody>
          <a:bodyPr anchor="ctr"/>
          <a:lstStyle/>
          <a:p>
            <a:pPr defTabSz="449263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mtClean="0"/>
              <a:t/>
            </a:r>
            <a:br>
              <a:rPr lang="ru-RU" smtClean="0"/>
            </a:br>
            <a:r>
              <a:rPr lang="ru-RU" smtClean="0">
                <a:latin typeface="Arial Narrow" pitchFamily="34" charset="0"/>
              </a:rPr>
              <a:t>Инфекционная безопасность</a:t>
            </a:r>
            <a:r>
              <a:rPr lang="en-US" smtClean="0">
                <a:latin typeface="Arial Narrow" pitchFamily="34" charset="0"/>
              </a:rPr>
              <a:t>* </a:t>
            </a:r>
            <a:r>
              <a:rPr lang="ru-RU" smtClean="0">
                <a:latin typeface="Arial Narrow" pitchFamily="34" charset="0"/>
              </a:rPr>
              <a:t> </a:t>
            </a:r>
            <a:br>
              <a:rPr lang="ru-RU" smtClean="0">
                <a:latin typeface="Arial Narrow" pitchFamily="34" charset="0"/>
              </a:rPr>
            </a:br>
            <a:endParaRPr lang="en-GB" smtClean="0">
              <a:latin typeface="Arial Narrow" pitchFamily="34" charset="0"/>
            </a:endParaRPr>
          </a:p>
        </p:txBody>
      </p:sp>
      <p:sp>
        <p:nvSpPr>
          <p:cNvPr id="216067" name="Rectangle 3"/>
          <p:cNvSpPr>
            <a:spLocks noChangeArrowheads="1"/>
          </p:cNvSpPr>
          <p:nvPr/>
        </p:nvSpPr>
        <p:spPr bwMode="auto">
          <a:xfrm>
            <a:off x="3403600" y="800100"/>
            <a:ext cx="5740400" cy="4902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379413" indent="-379413" defTabSz="449263">
              <a:lnSpc>
                <a:spcPct val="90000"/>
              </a:lnSpc>
              <a:buClr>
                <a:srgbClr val="000089"/>
              </a:buClr>
              <a:buSzPct val="100000"/>
              <a:buFont typeface="Wingdings" pitchFamily="2" charset="2"/>
              <a:buNone/>
              <a:tabLst>
                <a:tab pos="379413" algn="l"/>
                <a:tab pos="1293813" algn="l"/>
                <a:tab pos="2208213" algn="l"/>
                <a:tab pos="3122613" algn="l"/>
                <a:tab pos="4037013" algn="l"/>
                <a:tab pos="4951413" algn="l"/>
                <a:tab pos="5865813" algn="l"/>
                <a:tab pos="6780213" algn="l"/>
                <a:tab pos="7694613" algn="l"/>
                <a:tab pos="8609013" algn="l"/>
                <a:tab pos="9523413" algn="l"/>
                <a:tab pos="10437813" algn="l"/>
              </a:tabLst>
            </a:pPr>
            <a:r>
              <a:rPr lang="ru-RU" sz="2400">
                <a:solidFill>
                  <a:srgbClr val="000000"/>
                </a:solidFill>
                <a:latin typeface="Arial Narrow" pitchFamily="34" charset="0"/>
              </a:rPr>
              <a:t>      </a:t>
            </a:r>
            <a:r>
              <a:rPr lang="en-GB" sz="2400">
                <a:solidFill>
                  <a:srgbClr val="000000"/>
                </a:solidFill>
              </a:rPr>
              <a:t>Гигиен</a:t>
            </a:r>
            <a:r>
              <a:rPr lang="ru-RU" sz="2400">
                <a:solidFill>
                  <a:srgbClr val="000000"/>
                </a:solidFill>
              </a:rPr>
              <a:t>ическая обработка</a:t>
            </a:r>
            <a:r>
              <a:rPr lang="en-GB" sz="2400">
                <a:solidFill>
                  <a:srgbClr val="000000"/>
                </a:solidFill>
              </a:rPr>
              <a:t> рук</a:t>
            </a:r>
            <a:r>
              <a:rPr lang="ru-RU" sz="2400">
                <a:solidFill>
                  <a:srgbClr val="000000"/>
                </a:solidFill>
              </a:rPr>
              <a:t> спиртосодержащим кожным антисептиком</a:t>
            </a:r>
            <a:r>
              <a:rPr lang="en-GB" sz="2400">
                <a:solidFill>
                  <a:srgbClr val="000000"/>
                </a:solidFill>
              </a:rPr>
              <a:t> показана </a:t>
            </a:r>
            <a:r>
              <a:rPr lang="ru-RU" sz="2400">
                <a:solidFill>
                  <a:srgbClr val="000000"/>
                </a:solidFill>
              </a:rPr>
              <a:t>при</a:t>
            </a:r>
            <a:r>
              <a:rPr lang="en-GB" sz="2400">
                <a:solidFill>
                  <a:srgbClr val="000000"/>
                </a:solidFill>
              </a:rPr>
              <a:t> контакт</a:t>
            </a:r>
            <a:r>
              <a:rPr lang="ru-RU" sz="2400">
                <a:solidFill>
                  <a:srgbClr val="000000"/>
                </a:solidFill>
              </a:rPr>
              <a:t>е</a:t>
            </a:r>
            <a:r>
              <a:rPr lang="en-GB" sz="2400">
                <a:solidFill>
                  <a:srgbClr val="000000"/>
                </a:solidFill>
              </a:rPr>
              <a:t> с  пациентом</a:t>
            </a:r>
            <a:r>
              <a:rPr lang="ru-RU" sz="2400">
                <a:solidFill>
                  <a:srgbClr val="000000"/>
                </a:solidFill>
              </a:rPr>
              <a:t>  и  при </a:t>
            </a:r>
            <a:r>
              <a:rPr lang="en-GB" sz="2400">
                <a:solidFill>
                  <a:srgbClr val="000000"/>
                </a:solidFill>
              </a:rPr>
              <a:t>переход</a:t>
            </a:r>
            <a:r>
              <a:rPr lang="ru-RU" sz="2400">
                <a:solidFill>
                  <a:srgbClr val="000000"/>
                </a:solidFill>
              </a:rPr>
              <a:t>е</a:t>
            </a:r>
            <a:r>
              <a:rPr lang="en-GB" sz="2400">
                <a:solidFill>
                  <a:srgbClr val="000000"/>
                </a:solidFill>
              </a:rPr>
              <a:t> от одного пациента к другому</a:t>
            </a:r>
          </a:p>
          <a:p>
            <a:pPr marL="379413" indent="-379413" defTabSz="449263">
              <a:lnSpc>
                <a:spcPct val="90000"/>
              </a:lnSpc>
              <a:buClr>
                <a:srgbClr val="000089"/>
              </a:buClr>
              <a:buSzPct val="100000"/>
              <a:buFont typeface="Wingdings" pitchFamily="2" charset="2"/>
              <a:buNone/>
              <a:tabLst>
                <a:tab pos="379413" algn="l"/>
                <a:tab pos="1293813" algn="l"/>
                <a:tab pos="2208213" algn="l"/>
                <a:tab pos="3122613" algn="l"/>
                <a:tab pos="4037013" algn="l"/>
                <a:tab pos="4951413" algn="l"/>
                <a:tab pos="5865813" algn="l"/>
                <a:tab pos="6780213" algn="l"/>
                <a:tab pos="7694613" algn="l"/>
                <a:tab pos="8609013" algn="l"/>
                <a:tab pos="9523413" algn="l"/>
                <a:tab pos="10437813" algn="l"/>
              </a:tabLst>
            </a:pPr>
            <a:endParaRPr lang="en-GB" sz="2400">
              <a:solidFill>
                <a:srgbClr val="000000"/>
              </a:solidFill>
            </a:endParaRPr>
          </a:p>
        </p:txBody>
      </p:sp>
      <p:pic>
        <p:nvPicPr>
          <p:cNvPr id="2160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55"/>
          <a:stretch>
            <a:fillRect/>
          </a:stretch>
        </p:blipFill>
        <p:spPr bwMode="auto">
          <a:xfrm>
            <a:off x="406400" y="1409700"/>
            <a:ext cx="2654300" cy="2414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60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endParaRPr lang="ru-RU" sz="2200">
              <a:solidFill>
                <a:srgbClr val="FFFFFF"/>
              </a:solidFill>
            </a:endParaRPr>
          </a:p>
        </p:txBody>
      </p:sp>
      <p:sp>
        <p:nvSpPr>
          <p:cNvPr id="216070" name="Rectangle 6"/>
          <p:cNvSpPr>
            <a:spLocks noChangeArrowheads="1"/>
          </p:cNvSpPr>
          <p:nvPr/>
        </p:nvSpPr>
        <p:spPr bwMode="gray">
          <a:xfrm>
            <a:off x="3484563" y="2720975"/>
            <a:ext cx="7772400" cy="427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600">
                <a:solidFill>
                  <a:srgbClr val="000099"/>
                </a:solidFill>
              </a:rPr>
              <a:t>Sterillium</a:t>
            </a:r>
            <a:r>
              <a:rPr lang="en-GB" sz="2600" baseline="30000">
                <a:solidFill>
                  <a:srgbClr val="000099"/>
                </a:solidFill>
                <a:cs typeface="Arial" charset="0"/>
              </a:rPr>
              <a:t>®</a:t>
            </a:r>
          </a:p>
        </p:txBody>
      </p:sp>
      <p:pic>
        <p:nvPicPr>
          <p:cNvPr id="216071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8075" y="2524125"/>
            <a:ext cx="2589213" cy="3733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6072" name="Text Box 9"/>
          <p:cNvSpPr txBox="1">
            <a:spLocks noChangeArrowheads="1"/>
          </p:cNvSpPr>
          <p:nvPr/>
        </p:nvSpPr>
        <p:spPr bwMode="auto">
          <a:xfrm>
            <a:off x="0" y="4497388"/>
            <a:ext cx="16851313" cy="2101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200">
                <a:solidFill>
                  <a:srgbClr val="000000"/>
                </a:solidFill>
              </a:rPr>
              <a:t>27 августа 2010 года СанПиН 2.1.3.2630-10 </a:t>
            </a:r>
          </a:p>
          <a:p>
            <a:pPr eaLnBrk="0" hangingPunct="0"/>
            <a:r>
              <a:rPr lang="ru-RU" sz="2200">
                <a:solidFill>
                  <a:srgbClr val="000000"/>
                </a:solidFill>
              </a:rPr>
              <a:t>«Санитарно-эпидемиологические требования </a:t>
            </a:r>
          </a:p>
          <a:p>
            <a:pPr eaLnBrk="0" hangingPunct="0"/>
            <a:r>
              <a:rPr lang="ru-RU" sz="2200">
                <a:solidFill>
                  <a:srgbClr val="000000"/>
                </a:solidFill>
              </a:rPr>
              <a:t>к организациям, </a:t>
            </a:r>
          </a:p>
          <a:p>
            <a:pPr eaLnBrk="0" hangingPunct="0"/>
            <a:r>
              <a:rPr lang="ru-RU" sz="2200">
                <a:solidFill>
                  <a:srgbClr val="000000"/>
                </a:solidFill>
              </a:rPr>
              <a:t>осуществляющим медицинскую деятельность</a:t>
            </a:r>
          </a:p>
          <a:p>
            <a:pPr algn="ctr" eaLnBrk="0" hangingPunct="0"/>
            <a:endParaRPr lang="ru-RU" sz="2200">
              <a:solidFill>
                <a:srgbClr val="000000"/>
              </a:solidFill>
            </a:endParaRPr>
          </a:p>
          <a:p>
            <a:pPr algn="ctr" eaLnBrk="0" hangingPunct="0"/>
            <a:endParaRPr lang="ru-RU" sz="22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090" name="Group 2"/>
          <p:cNvGrpSpPr>
            <a:grpSpLocks/>
          </p:cNvGrpSpPr>
          <p:nvPr/>
        </p:nvGrpSpPr>
        <p:grpSpPr bwMode="auto">
          <a:xfrm>
            <a:off x="0" y="457200"/>
            <a:ext cx="1154113" cy="615950"/>
            <a:chOff x="1296" y="2320"/>
            <a:chExt cx="628" cy="322"/>
          </a:xfrm>
        </p:grpSpPr>
        <p:sp>
          <p:nvSpPr>
            <p:cNvPr id="217103" name="Freeform 3"/>
            <p:cNvSpPr>
              <a:spLocks noChangeAspect="1"/>
            </p:cNvSpPr>
            <p:nvPr/>
          </p:nvSpPr>
          <p:spPr bwMode="auto">
            <a:xfrm>
              <a:off x="1296" y="2320"/>
              <a:ext cx="628" cy="315"/>
            </a:xfrm>
            <a:custGeom>
              <a:avLst/>
              <a:gdLst>
                <a:gd name="T0" fmla="*/ 0 w 2746"/>
                <a:gd name="T1" fmla="*/ 8 h 1378"/>
                <a:gd name="T2" fmla="*/ 0 w 2746"/>
                <a:gd name="T3" fmla="*/ 7 h 1378"/>
                <a:gd name="T4" fmla="*/ 0 w 2746"/>
                <a:gd name="T5" fmla="*/ 6 h 1378"/>
                <a:gd name="T6" fmla="*/ 1 w 2746"/>
                <a:gd name="T7" fmla="*/ 5 h 1378"/>
                <a:gd name="T8" fmla="*/ 2 w 2746"/>
                <a:gd name="T9" fmla="*/ 5 h 1378"/>
                <a:gd name="T10" fmla="*/ 3 w 2746"/>
                <a:gd name="T11" fmla="*/ 4 h 1378"/>
                <a:gd name="T12" fmla="*/ 3 w 2746"/>
                <a:gd name="T13" fmla="*/ 3 h 1378"/>
                <a:gd name="T14" fmla="*/ 4 w 2746"/>
                <a:gd name="T15" fmla="*/ 3 h 1378"/>
                <a:gd name="T16" fmla="*/ 5 w 2746"/>
                <a:gd name="T17" fmla="*/ 2 h 1378"/>
                <a:gd name="T18" fmla="*/ 6 w 2746"/>
                <a:gd name="T19" fmla="*/ 2 h 1378"/>
                <a:gd name="T20" fmla="*/ 8 w 2746"/>
                <a:gd name="T21" fmla="*/ 1 h 1378"/>
                <a:gd name="T22" fmla="*/ 10 w 2746"/>
                <a:gd name="T23" fmla="*/ 1 h 1378"/>
                <a:gd name="T24" fmla="*/ 12 w 2746"/>
                <a:gd name="T25" fmla="*/ 0 h 1378"/>
                <a:gd name="T26" fmla="*/ 14 w 2746"/>
                <a:gd name="T27" fmla="*/ 0 h 1378"/>
                <a:gd name="T28" fmla="*/ 16 w 2746"/>
                <a:gd name="T29" fmla="*/ 0 h 1378"/>
                <a:gd name="T30" fmla="*/ 18 w 2746"/>
                <a:gd name="T31" fmla="*/ 0 h 1378"/>
                <a:gd name="T32" fmla="*/ 19 w 2746"/>
                <a:gd name="T33" fmla="*/ 0 h 1378"/>
                <a:gd name="T34" fmla="*/ 20 w 2746"/>
                <a:gd name="T35" fmla="*/ 0 h 1378"/>
                <a:gd name="T36" fmla="*/ 22 w 2746"/>
                <a:gd name="T37" fmla="*/ 0 h 1378"/>
                <a:gd name="T38" fmla="*/ 24 w 2746"/>
                <a:gd name="T39" fmla="*/ 1 h 1378"/>
                <a:gd name="T40" fmla="*/ 26 w 2746"/>
                <a:gd name="T41" fmla="*/ 1 h 1378"/>
                <a:gd name="T42" fmla="*/ 27 w 2746"/>
                <a:gd name="T43" fmla="*/ 2 h 1378"/>
                <a:gd name="T44" fmla="*/ 28 w 2746"/>
                <a:gd name="T45" fmla="*/ 2 h 1378"/>
                <a:gd name="T46" fmla="*/ 29 w 2746"/>
                <a:gd name="T47" fmla="*/ 3 h 1378"/>
                <a:gd name="T48" fmla="*/ 30 w 2746"/>
                <a:gd name="T49" fmla="*/ 4 h 1378"/>
                <a:gd name="T50" fmla="*/ 31 w 2746"/>
                <a:gd name="T51" fmla="*/ 4 h 1378"/>
                <a:gd name="T52" fmla="*/ 31 w 2746"/>
                <a:gd name="T53" fmla="*/ 5 h 1378"/>
                <a:gd name="T54" fmla="*/ 32 w 2746"/>
                <a:gd name="T55" fmla="*/ 5 h 1378"/>
                <a:gd name="T56" fmla="*/ 32 w 2746"/>
                <a:gd name="T57" fmla="*/ 6 h 1378"/>
                <a:gd name="T58" fmla="*/ 32 w 2746"/>
                <a:gd name="T59" fmla="*/ 7 h 1378"/>
                <a:gd name="T60" fmla="*/ 33 w 2746"/>
                <a:gd name="T61" fmla="*/ 7 h 1378"/>
                <a:gd name="T62" fmla="*/ 33 w 2746"/>
                <a:gd name="T63" fmla="*/ 8 h 1378"/>
                <a:gd name="T64" fmla="*/ 33 w 2746"/>
                <a:gd name="T65" fmla="*/ 8 h 1378"/>
                <a:gd name="T66" fmla="*/ 33 w 2746"/>
                <a:gd name="T67" fmla="*/ 9 h 1378"/>
                <a:gd name="T68" fmla="*/ 32 w 2746"/>
                <a:gd name="T69" fmla="*/ 10 h 1378"/>
                <a:gd name="T70" fmla="*/ 32 w 2746"/>
                <a:gd name="T71" fmla="*/ 11 h 1378"/>
                <a:gd name="T72" fmla="*/ 32 w 2746"/>
                <a:gd name="T73" fmla="*/ 11 h 1378"/>
                <a:gd name="T74" fmla="*/ 31 w 2746"/>
                <a:gd name="T75" fmla="*/ 12 h 1378"/>
                <a:gd name="T76" fmla="*/ 30 w 2746"/>
                <a:gd name="T77" fmla="*/ 12 h 1378"/>
                <a:gd name="T78" fmla="*/ 30 w 2746"/>
                <a:gd name="T79" fmla="*/ 13 h 1378"/>
                <a:gd name="T80" fmla="*/ 28 w 2746"/>
                <a:gd name="T81" fmla="*/ 12 h 1378"/>
                <a:gd name="T82" fmla="*/ 24 w 2746"/>
                <a:gd name="T83" fmla="*/ 12 h 1378"/>
                <a:gd name="T84" fmla="*/ 23 w 2746"/>
                <a:gd name="T85" fmla="*/ 16 h 1378"/>
                <a:gd name="T86" fmla="*/ 21 w 2746"/>
                <a:gd name="T87" fmla="*/ 16 h 1378"/>
                <a:gd name="T88" fmla="*/ 19 w 2746"/>
                <a:gd name="T89" fmla="*/ 16 h 1378"/>
                <a:gd name="T90" fmla="*/ 18 w 2746"/>
                <a:gd name="T91" fmla="*/ 16 h 1378"/>
                <a:gd name="T92" fmla="*/ 17 w 2746"/>
                <a:gd name="T93" fmla="*/ 16 h 1378"/>
                <a:gd name="T94" fmla="*/ 15 w 2746"/>
                <a:gd name="T95" fmla="*/ 16 h 1378"/>
                <a:gd name="T96" fmla="*/ 13 w 2746"/>
                <a:gd name="T97" fmla="*/ 16 h 1378"/>
                <a:gd name="T98" fmla="*/ 11 w 2746"/>
                <a:gd name="T99" fmla="*/ 16 h 1378"/>
                <a:gd name="T100" fmla="*/ 10 w 2746"/>
                <a:gd name="T101" fmla="*/ 16 h 1378"/>
                <a:gd name="T102" fmla="*/ 8 w 2746"/>
                <a:gd name="T103" fmla="*/ 15 h 1378"/>
                <a:gd name="T104" fmla="*/ 6 w 2746"/>
                <a:gd name="T105" fmla="*/ 15 h 1378"/>
                <a:gd name="T106" fmla="*/ 5 w 2746"/>
                <a:gd name="T107" fmla="*/ 14 h 1378"/>
                <a:gd name="T108" fmla="*/ 3 w 2746"/>
                <a:gd name="T109" fmla="*/ 13 h 1378"/>
                <a:gd name="T110" fmla="*/ 3 w 2746"/>
                <a:gd name="T111" fmla="*/ 13 h 1378"/>
                <a:gd name="T112" fmla="*/ 2 w 2746"/>
                <a:gd name="T113" fmla="*/ 12 h 1378"/>
                <a:gd name="T114" fmla="*/ 1 w 2746"/>
                <a:gd name="T115" fmla="*/ 11 h 1378"/>
                <a:gd name="T116" fmla="*/ 1 w 2746"/>
                <a:gd name="T117" fmla="*/ 11 h 1378"/>
                <a:gd name="T118" fmla="*/ 0 w 2746"/>
                <a:gd name="T119" fmla="*/ 10 h 1378"/>
                <a:gd name="T120" fmla="*/ 0 w 2746"/>
                <a:gd name="T121" fmla="*/ 9 h 1378"/>
                <a:gd name="T122" fmla="*/ 0 w 2746"/>
                <a:gd name="T123" fmla="*/ 9 h 137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746" h="1378">
                  <a:moveTo>
                    <a:pt x="0" y="710"/>
                  </a:moveTo>
                  <a:lnTo>
                    <a:pt x="2" y="672"/>
                  </a:lnTo>
                  <a:lnTo>
                    <a:pt x="3" y="652"/>
                  </a:lnTo>
                  <a:lnTo>
                    <a:pt x="7" y="633"/>
                  </a:lnTo>
                  <a:lnTo>
                    <a:pt x="10" y="615"/>
                  </a:lnTo>
                  <a:lnTo>
                    <a:pt x="15" y="597"/>
                  </a:lnTo>
                  <a:lnTo>
                    <a:pt x="28" y="560"/>
                  </a:lnTo>
                  <a:lnTo>
                    <a:pt x="35" y="542"/>
                  </a:lnTo>
                  <a:lnTo>
                    <a:pt x="43" y="526"/>
                  </a:lnTo>
                  <a:lnTo>
                    <a:pt x="53" y="507"/>
                  </a:lnTo>
                  <a:lnTo>
                    <a:pt x="63" y="491"/>
                  </a:lnTo>
                  <a:lnTo>
                    <a:pt x="86" y="458"/>
                  </a:lnTo>
                  <a:lnTo>
                    <a:pt x="98" y="441"/>
                  </a:lnTo>
                  <a:lnTo>
                    <a:pt x="111" y="425"/>
                  </a:lnTo>
                  <a:lnTo>
                    <a:pt x="141" y="393"/>
                  </a:lnTo>
                  <a:lnTo>
                    <a:pt x="156" y="378"/>
                  </a:lnTo>
                  <a:lnTo>
                    <a:pt x="172" y="362"/>
                  </a:lnTo>
                  <a:lnTo>
                    <a:pt x="207" y="332"/>
                  </a:lnTo>
                  <a:lnTo>
                    <a:pt x="225" y="319"/>
                  </a:lnTo>
                  <a:lnTo>
                    <a:pt x="243" y="304"/>
                  </a:lnTo>
                  <a:lnTo>
                    <a:pt x="263" y="290"/>
                  </a:lnTo>
                  <a:lnTo>
                    <a:pt x="283" y="275"/>
                  </a:lnTo>
                  <a:lnTo>
                    <a:pt x="305" y="262"/>
                  </a:lnTo>
                  <a:lnTo>
                    <a:pt x="326" y="249"/>
                  </a:lnTo>
                  <a:lnTo>
                    <a:pt x="348" y="237"/>
                  </a:lnTo>
                  <a:lnTo>
                    <a:pt x="371" y="224"/>
                  </a:lnTo>
                  <a:lnTo>
                    <a:pt x="419" y="199"/>
                  </a:lnTo>
                  <a:lnTo>
                    <a:pt x="469" y="178"/>
                  </a:lnTo>
                  <a:lnTo>
                    <a:pt x="493" y="166"/>
                  </a:lnTo>
                  <a:lnTo>
                    <a:pt x="520" y="154"/>
                  </a:lnTo>
                  <a:lnTo>
                    <a:pt x="573" y="135"/>
                  </a:lnTo>
                  <a:lnTo>
                    <a:pt x="629" y="116"/>
                  </a:lnTo>
                  <a:lnTo>
                    <a:pt x="687" y="98"/>
                  </a:lnTo>
                  <a:lnTo>
                    <a:pt x="745" y="82"/>
                  </a:lnTo>
                  <a:lnTo>
                    <a:pt x="775" y="73"/>
                  </a:lnTo>
                  <a:lnTo>
                    <a:pt x="806" y="67"/>
                  </a:lnTo>
                  <a:lnTo>
                    <a:pt x="869" y="53"/>
                  </a:lnTo>
                  <a:lnTo>
                    <a:pt x="932" y="40"/>
                  </a:lnTo>
                  <a:lnTo>
                    <a:pt x="997" y="30"/>
                  </a:lnTo>
                  <a:lnTo>
                    <a:pt x="1063" y="20"/>
                  </a:lnTo>
                  <a:lnTo>
                    <a:pt x="1131" y="14"/>
                  </a:lnTo>
                  <a:lnTo>
                    <a:pt x="1199" y="7"/>
                  </a:lnTo>
                  <a:lnTo>
                    <a:pt x="1234" y="5"/>
                  </a:lnTo>
                  <a:lnTo>
                    <a:pt x="1268" y="4"/>
                  </a:lnTo>
                  <a:lnTo>
                    <a:pt x="1303" y="2"/>
                  </a:lnTo>
                  <a:lnTo>
                    <a:pt x="1338" y="0"/>
                  </a:lnTo>
                  <a:lnTo>
                    <a:pt x="1408" y="0"/>
                  </a:lnTo>
                  <a:lnTo>
                    <a:pt x="1479" y="0"/>
                  </a:lnTo>
                  <a:lnTo>
                    <a:pt x="1514" y="2"/>
                  </a:lnTo>
                  <a:lnTo>
                    <a:pt x="1548" y="4"/>
                  </a:lnTo>
                  <a:lnTo>
                    <a:pt x="1583" y="5"/>
                  </a:lnTo>
                  <a:lnTo>
                    <a:pt x="1616" y="7"/>
                  </a:lnTo>
                  <a:lnTo>
                    <a:pt x="1651" y="10"/>
                  </a:lnTo>
                  <a:lnTo>
                    <a:pt x="1684" y="14"/>
                  </a:lnTo>
                  <a:lnTo>
                    <a:pt x="1750" y="22"/>
                  </a:lnTo>
                  <a:lnTo>
                    <a:pt x="1815" y="32"/>
                  </a:lnTo>
                  <a:lnTo>
                    <a:pt x="1846" y="37"/>
                  </a:lnTo>
                  <a:lnTo>
                    <a:pt x="1878" y="42"/>
                  </a:lnTo>
                  <a:lnTo>
                    <a:pt x="1939" y="55"/>
                  </a:lnTo>
                  <a:lnTo>
                    <a:pt x="2000" y="68"/>
                  </a:lnTo>
                  <a:lnTo>
                    <a:pt x="2058" y="85"/>
                  </a:lnTo>
                  <a:lnTo>
                    <a:pt x="2116" y="101"/>
                  </a:lnTo>
                  <a:lnTo>
                    <a:pt x="2171" y="120"/>
                  </a:lnTo>
                  <a:lnTo>
                    <a:pt x="2224" y="140"/>
                  </a:lnTo>
                  <a:lnTo>
                    <a:pt x="2249" y="149"/>
                  </a:lnTo>
                  <a:lnTo>
                    <a:pt x="2275" y="159"/>
                  </a:lnTo>
                  <a:lnTo>
                    <a:pt x="2300" y="171"/>
                  </a:lnTo>
                  <a:lnTo>
                    <a:pt x="2323" y="183"/>
                  </a:lnTo>
                  <a:lnTo>
                    <a:pt x="2347" y="194"/>
                  </a:lnTo>
                  <a:lnTo>
                    <a:pt x="2370" y="206"/>
                  </a:lnTo>
                  <a:lnTo>
                    <a:pt x="2393" y="217"/>
                  </a:lnTo>
                  <a:lnTo>
                    <a:pt x="2414" y="231"/>
                  </a:lnTo>
                  <a:lnTo>
                    <a:pt x="2458" y="256"/>
                  </a:lnTo>
                  <a:lnTo>
                    <a:pt x="2497" y="282"/>
                  </a:lnTo>
                  <a:lnTo>
                    <a:pt x="2515" y="297"/>
                  </a:lnTo>
                  <a:lnTo>
                    <a:pt x="2534" y="310"/>
                  </a:lnTo>
                  <a:lnTo>
                    <a:pt x="2568" y="340"/>
                  </a:lnTo>
                  <a:lnTo>
                    <a:pt x="2583" y="353"/>
                  </a:lnTo>
                  <a:lnTo>
                    <a:pt x="2600" y="368"/>
                  </a:lnTo>
                  <a:lnTo>
                    <a:pt x="2615" y="385"/>
                  </a:lnTo>
                  <a:lnTo>
                    <a:pt x="2628" y="400"/>
                  </a:lnTo>
                  <a:lnTo>
                    <a:pt x="2641" y="415"/>
                  </a:lnTo>
                  <a:lnTo>
                    <a:pt x="2655" y="431"/>
                  </a:lnTo>
                  <a:lnTo>
                    <a:pt x="2666" y="448"/>
                  </a:lnTo>
                  <a:lnTo>
                    <a:pt x="2678" y="463"/>
                  </a:lnTo>
                  <a:lnTo>
                    <a:pt x="2688" y="479"/>
                  </a:lnTo>
                  <a:lnTo>
                    <a:pt x="2698" y="496"/>
                  </a:lnTo>
                  <a:lnTo>
                    <a:pt x="2706" y="514"/>
                  </a:lnTo>
                  <a:lnTo>
                    <a:pt x="2714" y="531"/>
                  </a:lnTo>
                  <a:lnTo>
                    <a:pt x="2721" y="547"/>
                  </a:lnTo>
                  <a:lnTo>
                    <a:pt x="2727" y="565"/>
                  </a:lnTo>
                  <a:lnTo>
                    <a:pt x="2732" y="582"/>
                  </a:lnTo>
                  <a:lnTo>
                    <a:pt x="2737" y="600"/>
                  </a:lnTo>
                  <a:lnTo>
                    <a:pt x="2741" y="618"/>
                  </a:lnTo>
                  <a:lnTo>
                    <a:pt x="2742" y="637"/>
                  </a:lnTo>
                  <a:lnTo>
                    <a:pt x="2746" y="655"/>
                  </a:lnTo>
                  <a:lnTo>
                    <a:pt x="2746" y="673"/>
                  </a:lnTo>
                  <a:lnTo>
                    <a:pt x="2746" y="691"/>
                  </a:lnTo>
                  <a:lnTo>
                    <a:pt x="2746" y="710"/>
                  </a:lnTo>
                  <a:lnTo>
                    <a:pt x="2742" y="735"/>
                  </a:lnTo>
                  <a:lnTo>
                    <a:pt x="2741" y="748"/>
                  </a:lnTo>
                  <a:lnTo>
                    <a:pt x="2737" y="761"/>
                  </a:lnTo>
                  <a:lnTo>
                    <a:pt x="2729" y="788"/>
                  </a:lnTo>
                  <a:lnTo>
                    <a:pt x="2719" y="814"/>
                  </a:lnTo>
                  <a:lnTo>
                    <a:pt x="2708" y="841"/>
                  </a:lnTo>
                  <a:lnTo>
                    <a:pt x="2701" y="854"/>
                  </a:lnTo>
                  <a:lnTo>
                    <a:pt x="2693" y="865"/>
                  </a:lnTo>
                  <a:lnTo>
                    <a:pt x="2684" y="879"/>
                  </a:lnTo>
                  <a:lnTo>
                    <a:pt x="2676" y="892"/>
                  </a:lnTo>
                  <a:lnTo>
                    <a:pt x="2668" y="905"/>
                  </a:lnTo>
                  <a:lnTo>
                    <a:pt x="2658" y="918"/>
                  </a:lnTo>
                  <a:lnTo>
                    <a:pt x="2638" y="943"/>
                  </a:lnTo>
                  <a:lnTo>
                    <a:pt x="2616" y="968"/>
                  </a:lnTo>
                  <a:lnTo>
                    <a:pt x="2605" y="981"/>
                  </a:lnTo>
                  <a:lnTo>
                    <a:pt x="2592" y="993"/>
                  </a:lnTo>
                  <a:lnTo>
                    <a:pt x="2567" y="1018"/>
                  </a:lnTo>
                  <a:lnTo>
                    <a:pt x="2540" y="1039"/>
                  </a:lnTo>
                  <a:lnTo>
                    <a:pt x="2512" y="1063"/>
                  </a:lnTo>
                  <a:lnTo>
                    <a:pt x="2499" y="1073"/>
                  </a:lnTo>
                  <a:lnTo>
                    <a:pt x="2484" y="1084"/>
                  </a:lnTo>
                  <a:lnTo>
                    <a:pt x="2454" y="1104"/>
                  </a:lnTo>
                  <a:lnTo>
                    <a:pt x="2386" y="1038"/>
                  </a:lnTo>
                  <a:lnTo>
                    <a:pt x="2340" y="991"/>
                  </a:lnTo>
                  <a:lnTo>
                    <a:pt x="2320" y="970"/>
                  </a:lnTo>
                  <a:lnTo>
                    <a:pt x="2126" y="970"/>
                  </a:lnTo>
                  <a:lnTo>
                    <a:pt x="2057" y="1036"/>
                  </a:lnTo>
                  <a:lnTo>
                    <a:pt x="1989" y="1106"/>
                  </a:lnTo>
                  <a:lnTo>
                    <a:pt x="1989" y="1293"/>
                  </a:lnTo>
                  <a:lnTo>
                    <a:pt x="1921" y="1310"/>
                  </a:lnTo>
                  <a:lnTo>
                    <a:pt x="1886" y="1318"/>
                  </a:lnTo>
                  <a:lnTo>
                    <a:pt x="1851" y="1326"/>
                  </a:lnTo>
                  <a:lnTo>
                    <a:pt x="1779" y="1341"/>
                  </a:lnTo>
                  <a:lnTo>
                    <a:pt x="1742" y="1348"/>
                  </a:lnTo>
                  <a:lnTo>
                    <a:pt x="1706" y="1353"/>
                  </a:lnTo>
                  <a:lnTo>
                    <a:pt x="1631" y="1363"/>
                  </a:lnTo>
                  <a:lnTo>
                    <a:pt x="1591" y="1368"/>
                  </a:lnTo>
                  <a:lnTo>
                    <a:pt x="1553" y="1371"/>
                  </a:lnTo>
                  <a:lnTo>
                    <a:pt x="1514" y="1374"/>
                  </a:lnTo>
                  <a:lnTo>
                    <a:pt x="1474" y="1376"/>
                  </a:lnTo>
                  <a:lnTo>
                    <a:pt x="1434" y="1378"/>
                  </a:lnTo>
                  <a:lnTo>
                    <a:pt x="1393" y="1378"/>
                  </a:lnTo>
                  <a:lnTo>
                    <a:pt x="1323" y="1376"/>
                  </a:lnTo>
                  <a:lnTo>
                    <a:pt x="1252" y="1374"/>
                  </a:lnTo>
                  <a:lnTo>
                    <a:pt x="1219" y="1373"/>
                  </a:lnTo>
                  <a:lnTo>
                    <a:pt x="1184" y="1369"/>
                  </a:lnTo>
                  <a:lnTo>
                    <a:pt x="1149" y="1366"/>
                  </a:lnTo>
                  <a:lnTo>
                    <a:pt x="1116" y="1364"/>
                  </a:lnTo>
                  <a:lnTo>
                    <a:pt x="1050" y="1356"/>
                  </a:lnTo>
                  <a:lnTo>
                    <a:pt x="984" y="1346"/>
                  </a:lnTo>
                  <a:lnTo>
                    <a:pt x="919" y="1336"/>
                  </a:lnTo>
                  <a:lnTo>
                    <a:pt x="888" y="1329"/>
                  </a:lnTo>
                  <a:lnTo>
                    <a:pt x="856" y="1323"/>
                  </a:lnTo>
                  <a:lnTo>
                    <a:pt x="826" y="1316"/>
                  </a:lnTo>
                  <a:lnTo>
                    <a:pt x="795" y="1310"/>
                  </a:lnTo>
                  <a:lnTo>
                    <a:pt x="735" y="1295"/>
                  </a:lnTo>
                  <a:lnTo>
                    <a:pt x="677" y="1278"/>
                  </a:lnTo>
                  <a:lnTo>
                    <a:pt x="619" y="1260"/>
                  </a:lnTo>
                  <a:lnTo>
                    <a:pt x="565" y="1242"/>
                  </a:lnTo>
                  <a:lnTo>
                    <a:pt x="513" y="1222"/>
                  </a:lnTo>
                  <a:lnTo>
                    <a:pt x="462" y="1200"/>
                  </a:lnTo>
                  <a:lnTo>
                    <a:pt x="414" y="1179"/>
                  </a:lnTo>
                  <a:lnTo>
                    <a:pt x="389" y="1167"/>
                  </a:lnTo>
                  <a:lnTo>
                    <a:pt x="366" y="1154"/>
                  </a:lnTo>
                  <a:lnTo>
                    <a:pt x="323" y="1131"/>
                  </a:lnTo>
                  <a:lnTo>
                    <a:pt x="282" y="1104"/>
                  </a:lnTo>
                  <a:lnTo>
                    <a:pt x="242" y="1078"/>
                  </a:lnTo>
                  <a:lnTo>
                    <a:pt x="224" y="1064"/>
                  </a:lnTo>
                  <a:lnTo>
                    <a:pt x="205" y="1051"/>
                  </a:lnTo>
                  <a:lnTo>
                    <a:pt x="171" y="1023"/>
                  </a:lnTo>
                  <a:lnTo>
                    <a:pt x="139" y="995"/>
                  </a:lnTo>
                  <a:lnTo>
                    <a:pt x="126" y="980"/>
                  </a:lnTo>
                  <a:lnTo>
                    <a:pt x="111" y="965"/>
                  </a:lnTo>
                  <a:lnTo>
                    <a:pt x="99" y="950"/>
                  </a:lnTo>
                  <a:lnTo>
                    <a:pt x="86" y="935"/>
                  </a:lnTo>
                  <a:lnTo>
                    <a:pt x="75" y="920"/>
                  </a:lnTo>
                  <a:lnTo>
                    <a:pt x="65" y="904"/>
                  </a:lnTo>
                  <a:lnTo>
                    <a:pt x="55" y="889"/>
                  </a:lnTo>
                  <a:lnTo>
                    <a:pt x="45" y="874"/>
                  </a:lnTo>
                  <a:lnTo>
                    <a:pt x="36" y="857"/>
                  </a:lnTo>
                  <a:lnTo>
                    <a:pt x="30" y="841"/>
                  </a:lnTo>
                  <a:lnTo>
                    <a:pt x="17" y="809"/>
                  </a:lnTo>
                  <a:lnTo>
                    <a:pt x="12" y="793"/>
                  </a:lnTo>
                  <a:lnTo>
                    <a:pt x="8" y="776"/>
                  </a:lnTo>
                  <a:lnTo>
                    <a:pt x="5" y="759"/>
                  </a:lnTo>
                  <a:lnTo>
                    <a:pt x="2" y="743"/>
                  </a:lnTo>
                  <a:lnTo>
                    <a:pt x="0" y="726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rgbClr val="000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04" name="Freeform 4"/>
            <p:cNvSpPr>
              <a:spLocks noChangeAspect="1"/>
            </p:cNvSpPr>
            <p:nvPr/>
          </p:nvSpPr>
          <p:spPr bwMode="auto">
            <a:xfrm>
              <a:off x="1367" y="2439"/>
              <a:ext cx="53" cy="65"/>
            </a:xfrm>
            <a:custGeom>
              <a:avLst/>
              <a:gdLst>
                <a:gd name="T0" fmla="*/ 0 w 232"/>
                <a:gd name="T1" fmla="*/ 0 h 285"/>
                <a:gd name="T2" fmla="*/ 1 w 232"/>
                <a:gd name="T3" fmla="*/ 0 h 285"/>
                <a:gd name="T4" fmla="*/ 1 w 232"/>
                <a:gd name="T5" fmla="*/ 1 h 285"/>
                <a:gd name="T6" fmla="*/ 2 w 232"/>
                <a:gd name="T7" fmla="*/ 1 h 285"/>
                <a:gd name="T8" fmla="*/ 2 w 232"/>
                <a:gd name="T9" fmla="*/ 0 h 285"/>
                <a:gd name="T10" fmla="*/ 3 w 232"/>
                <a:gd name="T11" fmla="*/ 0 h 285"/>
                <a:gd name="T12" fmla="*/ 3 w 232"/>
                <a:gd name="T13" fmla="*/ 3 h 285"/>
                <a:gd name="T14" fmla="*/ 2 w 232"/>
                <a:gd name="T15" fmla="*/ 3 h 285"/>
                <a:gd name="T16" fmla="*/ 2 w 232"/>
                <a:gd name="T17" fmla="*/ 2 h 285"/>
                <a:gd name="T18" fmla="*/ 1 w 232"/>
                <a:gd name="T19" fmla="*/ 2 h 285"/>
                <a:gd name="T20" fmla="*/ 1 w 232"/>
                <a:gd name="T21" fmla="*/ 3 h 285"/>
                <a:gd name="T22" fmla="*/ 0 w 232"/>
                <a:gd name="T23" fmla="*/ 3 h 285"/>
                <a:gd name="T24" fmla="*/ 0 w 232"/>
                <a:gd name="T25" fmla="*/ 0 h 2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2" h="285">
                  <a:moveTo>
                    <a:pt x="0" y="0"/>
                  </a:moveTo>
                  <a:lnTo>
                    <a:pt x="48" y="0"/>
                  </a:lnTo>
                  <a:lnTo>
                    <a:pt x="48" y="114"/>
                  </a:lnTo>
                  <a:lnTo>
                    <a:pt x="182" y="114"/>
                  </a:lnTo>
                  <a:lnTo>
                    <a:pt x="182" y="0"/>
                  </a:lnTo>
                  <a:lnTo>
                    <a:pt x="232" y="0"/>
                  </a:lnTo>
                  <a:lnTo>
                    <a:pt x="232" y="285"/>
                  </a:lnTo>
                  <a:lnTo>
                    <a:pt x="182" y="285"/>
                  </a:lnTo>
                  <a:lnTo>
                    <a:pt x="182" y="164"/>
                  </a:lnTo>
                  <a:lnTo>
                    <a:pt x="48" y="164"/>
                  </a:lnTo>
                  <a:lnTo>
                    <a:pt x="48" y="285"/>
                  </a:lnTo>
                  <a:lnTo>
                    <a:pt x="0" y="2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05" name="Freeform 5"/>
            <p:cNvSpPr>
              <a:spLocks noChangeAspect="1"/>
            </p:cNvSpPr>
            <p:nvPr/>
          </p:nvSpPr>
          <p:spPr bwMode="auto">
            <a:xfrm>
              <a:off x="1423" y="2438"/>
              <a:ext cx="62" cy="66"/>
            </a:xfrm>
            <a:custGeom>
              <a:avLst/>
              <a:gdLst>
                <a:gd name="T0" fmla="*/ 1 w 269"/>
                <a:gd name="T1" fmla="*/ 0 h 287"/>
                <a:gd name="T2" fmla="*/ 2 w 269"/>
                <a:gd name="T3" fmla="*/ 0 h 287"/>
                <a:gd name="T4" fmla="*/ 3 w 269"/>
                <a:gd name="T5" fmla="*/ 3 h 287"/>
                <a:gd name="T6" fmla="*/ 3 w 269"/>
                <a:gd name="T7" fmla="*/ 3 h 287"/>
                <a:gd name="T8" fmla="*/ 2 w 269"/>
                <a:gd name="T9" fmla="*/ 3 h 287"/>
                <a:gd name="T10" fmla="*/ 1 w 269"/>
                <a:gd name="T11" fmla="*/ 3 h 287"/>
                <a:gd name="T12" fmla="*/ 1 w 269"/>
                <a:gd name="T13" fmla="*/ 3 h 287"/>
                <a:gd name="T14" fmla="*/ 0 w 269"/>
                <a:gd name="T15" fmla="*/ 3 h 287"/>
                <a:gd name="T16" fmla="*/ 1 w 269"/>
                <a:gd name="T17" fmla="*/ 0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87">
                  <a:moveTo>
                    <a:pt x="110" y="0"/>
                  </a:moveTo>
                  <a:lnTo>
                    <a:pt x="154" y="0"/>
                  </a:lnTo>
                  <a:lnTo>
                    <a:pt x="269" y="287"/>
                  </a:lnTo>
                  <a:lnTo>
                    <a:pt x="217" y="287"/>
                  </a:lnTo>
                  <a:lnTo>
                    <a:pt x="194" y="226"/>
                  </a:lnTo>
                  <a:lnTo>
                    <a:pt x="77" y="226"/>
                  </a:lnTo>
                  <a:lnTo>
                    <a:pt x="52" y="287"/>
                  </a:lnTo>
                  <a:lnTo>
                    <a:pt x="0" y="287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06" name="Freeform 6"/>
            <p:cNvSpPr>
              <a:spLocks noChangeAspect="1"/>
            </p:cNvSpPr>
            <p:nvPr/>
          </p:nvSpPr>
          <p:spPr bwMode="auto">
            <a:xfrm>
              <a:off x="1444" y="2454"/>
              <a:ext cx="20" cy="27"/>
            </a:xfrm>
            <a:custGeom>
              <a:avLst/>
              <a:gdLst>
                <a:gd name="T0" fmla="*/ 0 w 87"/>
                <a:gd name="T1" fmla="*/ 1 h 116"/>
                <a:gd name="T2" fmla="*/ 1 w 87"/>
                <a:gd name="T3" fmla="*/ 1 h 116"/>
                <a:gd name="T4" fmla="*/ 0 w 87"/>
                <a:gd name="T5" fmla="*/ 0 h 116"/>
                <a:gd name="T6" fmla="*/ 0 w 87"/>
                <a:gd name="T7" fmla="*/ 1 h 1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7" h="116">
                  <a:moveTo>
                    <a:pt x="0" y="116"/>
                  </a:moveTo>
                  <a:lnTo>
                    <a:pt x="87" y="116"/>
                  </a:lnTo>
                  <a:lnTo>
                    <a:pt x="42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07" name="Freeform 7"/>
            <p:cNvSpPr>
              <a:spLocks noChangeAspect="1"/>
            </p:cNvSpPr>
            <p:nvPr/>
          </p:nvSpPr>
          <p:spPr bwMode="auto">
            <a:xfrm>
              <a:off x="1489" y="2438"/>
              <a:ext cx="52" cy="66"/>
            </a:xfrm>
            <a:custGeom>
              <a:avLst/>
              <a:gdLst>
                <a:gd name="T0" fmla="*/ 0 w 228"/>
                <a:gd name="T1" fmla="*/ 0 h 287"/>
                <a:gd name="T2" fmla="*/ 0 w 228"/>
                <a:gd name="T3" fmla="*/ 3 h 287"/>
                <a:gd name="T4" fmla="*/ 1 w 228"/>
                <a:gd name="T5" fmla="*/ 3 h 287"/>
                <a:gd name="T6" fmla="*/ 1 w 228"/>
                <a:gd name="T7" fmla="*/ 2 h 287"/>
                <a:gd name="T8" fmla="*/ 1 w 228"/>
                <a:gd name="T9" fmla="*/ 2 h 287"/>
                <a:gd name="T10" fmla="*/ 2 w 228"/>
                <a:gd name="T11" fmla="*/ 3 h 287"/>
                <a:gd name="T12" fmla="*/ 3 w 228"/>
                <a:gd name="T13" fmla="*/ 3 h 287"/>
                <a:gd name="T14" fmla="*/ 2 w 228"/>
                <a:gd name="T15" fmla="*/ 2 h 287"/>
                <a:gd name="T16" fmla="*/ 2 w 228"/>
                <a:gd name="T17" fmla="*/ 2 h 287"/>
                <a:gd name="T18" fmla="*/ 2 w 228"/>
                <a:gd name="T19" fmla="*/ 2 h 287"/>
                <a:gd name="T20" fmla="*/ 2 w 228"/>
                <a:gd name="T21" fmla="*/ 2 h 287"/>
                <a:gd name="T22" fmla="*/ 2 w 228"/>
                <a:gd name="T23" fmla="*/ 2 h 287"/>
                <a:gd name="T24" fmla="*/ 2 w 228"/>
                <a:gd name="T25" fmla="*/ 2 h 287"/>
                <a:gd name="T26" fmla="*/ 2 w 228"/>
                <a:gd name="T27" fmla="*/ 2 h 287"/>
                <a:gd name="T28" fmla="*/ 2 w 228"/>
                <a:gd name="T29" fmla="*/ 1 h 287"/>
                <a:gd name="T30" fmla="*/ 3 w 228"/>
                <a:gd name="T31" fmla="*/ 1 h 287"/>
                <a:gd name="T32" fmla="*/ 3 w 228"/>
                <a:gd name="T33" fmla="*/ 1 h 287"/>
                <a:gd name="T34" fmla="*/ 3 w 228"/>
                <a:gd name="T35" fmla="*/ 1 h 287"/>
                <a:gd name="T36" fmla="*/ 3 w 228"/>
                <a:gd name="T37" fmla="*/ 1 h 287"/>
                <a:gd name="T38" fmla="*/ 3 w 228"/>
                <a:gd name="T39" fmla="*/ 1 h 287"/>
                <a:gd name="T40" fmla="*/ 2 w 228"/>
                <a:gd name="T41" fmla="*/ 0 h 287"/>
                <a:gd name="T42" fmla="*/ 2 w 228"/>
                <a:gd name="T43" fmla="*/ 0 h 287"/>
                <a:gd name="T44" fmla="*/ 2 w 228"/>
                <a:gd name="T45" fmla="*/ 0 h 287"/>
                <a:gd name="T46" fmla="*/ 2 w 228"/>
                <a:gd name="T47" fmla="*/ 0 h 287"/>
                <a:gd name="T48" fmla="*/ 2 w 228"/>
                <a:gd name="T49" fmla="*/ 0 h 287"/>
                <a:gd name="T50" fmla="*/ 2 w 228"/>
                <a:gd name="T51" fmla="*/ 0 h 287"/>
                <a:gd name="T52" fmla="*/ 2 w 228"/>
                <a:gd name="T53" fmla="*/ 0 h 287"/>
                <a:gd name="T54" fmla="*/ 2 w 228"/>
                <a:gd name="T55" fmla="*/ 0 h 287"/>
                <a:gd name="T56" fmla="*/ 2 w 228"/>
                <a:gd name="T57" fmla="*/ 0 h 287"/>
                <a:gd name="T58" fmla="*/ 2 w 228"/>
                <a:gd name="T59" fmla="*/ 0 h 287"/>
                <a:gd name="T60" fmla="*/ 0 w 228"/>
                <a:gd name="T61" fmla="*/ 0 h 2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28" h="287">
                  <a:moveTo>
                    <a:pt x="0" y="0"/>
                  </a:moveTo>
                  <a:lnTo>
                    <a:pt x="0" y="287"/>
                  </a:lnTo>
                  <a:lnTo>
                    <a:pt x="49" y="287"/>
                  </a:lnTo>
                  <a:lnTo>
                    <a:pt x="49" y="166"/>
                  </a:lnTo>
                  <a:lnTo>
                    <a:pt x="109" y="166"/>
                  </a:lnTo>
                  <a:lnTo>
                    <a:pt x="172" y="287"/>
                  </a:lnTo>
                  <a:lnTo>
                    <a:pt x="228" y="287"/>
                  </a:lnTo>
                  <a:lnTo>
                    <a:pt x="159" y="158"/>
                  </a:lnTo>
                  <a:lnTo>
                    <a:pt x="170" y="151"/>
                  </a:lnTo>
                  <a:lnTo>
                    <a:pt x="180" y="146"/>
                  </a:lnTo>
                  <a:lnTo>
                    <a:pt x="185" y="143"/>
                  </a:lnTo>
                  <a:lnTo>
                    <a:pt x="190" y="140"/>
                  </a:lnTo>
                  <a:lnTo>
                    <a:pt x="197" y="131"/>
                  </a:lnTo>
                  <a:lnTo>
                    <a:pt x="200" y="126"/>
                  </a:lnTo>
                  <a:lnTo>
                    <a:pt x="202" y="121"/>
                  </a:lnTo>
                  <a:lnTo>
                    <a:pt x="207" y="110"/>
                  </a:lnTo>
                  <a:lnTo>
                    <a:pt x="208" y="98"/>
                  </a:lnTo>
                  <a:lnTo>
                    <a:pt x="208" y="82"/>
                  </a:lnTo>
                  <a:lnTo>
                    <a:pt x="207" y="67"/>
                  </a:lnTo>
                  <a:lnTo>
                    <a:pt x="205" y="55"/>
                  </a:lnTo>
                  <a:lnTo>
                    <a:pt x="202" y="43"/>
                  </a:lnTo>
                  <a:lnTo>
                    <a:pt x="197" y="34"/>
                  </a:lnTo>
                  <a:lnTo>
                    <a:pt x="192" y="25"/>
                  </a:lnTo>
                  <a:lnTo>
                    <a:pt x="187" y="19"/>
                  </a:lnTo>
                  <a:lnTo>
                    <a:pt x="182" y="14"/>
                  </a:lnTo>
                  <a:lnTo>
                    <a:pt x="175" y="10"/>
                  </a:lnTo>
                  <a:lnTo>
                    <a:pt x="170" y="7"/>
                  </a:lnTo>
                  <a:lnTo>
                    <a:pt x="165" y="4"/>
                  </a:lnTo>
                  <a:lnTo>
                    <a:pt x="155" y="2"/>
                  </a:lnTo>
                  <a:lnTo>
                    <a:pt x="1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08" name="Freeform 8"/>
            <p:cNvSpPr>
              <a:spLocks noChangeAspect="1"/>
            </p:cNvSpPr>
            <p:nvPr/>
          </p:nvSpPr>
          <p:spPr bwMode="auto">
            <a:xfrm>
              <a:off x="1500" y="2448"/>
              <a:ext cx="27" cy="19"/>
            </a:xfrm>
            <a:custGeom>
              <a:avLst/>
              <a:gdLst>
                <a:gd name="T0" fmla="*/ 0 w 115"/>
                <a:gd name="T1" fmla="*/ 0 h 83"/>
                <a:gd name="T2" fmla="*/ 0 w 115"/>
                <a:gd name="T3" fmla="*/ 1 h 83"/>
                <a:gd name="T4" fmla="*/ 1 w 115"/>
                <a:gd name="T5" fmla="*/ 1 h 83"/>
                <a:gd name="T6" fmla="*/ 1 w 115"/>
                <a:gd name="T7" fmla="*/ 1 h 83"/>
                <a:gd name="T8" fmla="*/ 1 w 115"/>
                <a:gd name="T9" fmla="*/ 1 h 83"/>
                <a:gd name="T10" fmla="*/ 1 w 115"/>
                <a:gd name="T11" fmla="*/ 1 h 83"/>
                <a:gd name="T12" fmla="*/ 1 w 115"/>
                <a:gd name="T13" fmla="*/ 1 h 83"/>
                <a:gd name="T14" fmla="*/ 1 w 115"/>
                <a:gd name="T15" fmla="*/ 1 h 83"/>
                <a:gd name="T16" fmla="*/ 1 w 115"/>
                <a:gd name="T17" fmla="*/ 1 h 83"/>
                <a:gd name="T18" fmla="*/ 1 w 115"/>
                <a:gd name="T19" fmla="*/ 0 h 83"/>
                <a:gd name="T20" fmla="*/ 1 w 115"/>
                <a:gd name="T21" fmla="*/ 0 h 83"/>
                <a:gd name="T22" fmla="*/ 1 w 115"/>
                <a:gd name="T23" fmla="*/ 0 h 83"/>
                <a:gd name="T24" fmla="*/ 1 w 115"/>
                <a:gd name="T25" fmla="*/ 0 h 83"/>
                <a:gd name="T26" fmla="*/ 1 w 115"/>
                <a:gd name="T27" fmla="*/ 0 h 83"/>
                <a:gd name="T28" fmla="*/ 1 w 115"/>
                <a:gd name="T29" fmla="*/ 0 h 83"/>
                <a:gd name="T30" fmla="*/ 1 w 115"/>
                <a:gd name="T31" fmla="*/ 0 h 83"/>
                <a:gd name="T32" fmla="*/ 0 w 115"/>
                <a:gd name="T33" fmla="*/ 0 h 8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5" h="83">
                  <a:moveTo>
                    <a:pt x="0" y="0"/>
                  </a:moveTo>
                  <a:lnTo>
                    <a:pt x="0" y="83"/>
                  </a:lnTo>
                  <a:lnTo>
                    <a:pt x="91" y="83"/>
                  </a:lnTo>
                  <a:lnTo>
                    <a:pt x="96" y="81"/>
                  </a:lnTo>
                  <a:lnTo>
                    <a:pt x="100" y="78"/>
                  </a:lnTo>
                  <a:lnTo>
                    <a:pt x="105" y="74"/>
                  </a:lnTo>
                  <a:lnTo>
                    <a:pt x="108" y="68"/>
                  </a:lnTo>
                  <a:lnTo>
                    <a:pt x="113" y="61"/>
                  </a:lnTo>
                  <a:lnTo>
                    <a:pt x="115" y="51"/>
                  </a:lnTo>
                  <a:lnTo>
                    <a:pt x="115" y="40"/>
                  </a:lnTo>
                  <a:lnTo>
                    <a:pt x="113" y="28"/>
                  </a:lnTo>
                  <a:lnTo>
                    <a:pt x="110" y="20"/>
                  </a:lnTo>
                  <a:lnTo>
                    <a:pt x="106" y="11"/>
                  </a:lnTo>
                  <a:lnTo>
                    <a:pt x="103" y="6"/>
                  </a:lnTo>
                  <a:lnTo>
                    <a:pt x="95" y="1"/>
                  </a:lnTo>
                  <a:lnTo>
                    <a:pt x="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09" name="Freeform 9"/>
            <p:cNvSpPr>
              <a:spLocks noChangeAspect="1"/>
            </p:cNvSpPr>
            <p:nvPr/>
          </p:nvSpPr>
          <p:spPr bwMode="auto">
            <a:xfrm>
              <a:off x="1539" y="2438"/>
              <a:ext cx="46" cy="66"/>
            </a:xfrm>
            <a:custGeom>
              <a:avLst/>
              <a:gdLst>
                <a:gd name="T0" fmla="*/ 0 w 204"/>
                <a:gd name="T1" fmla="*/ 0 h 287"/>
                <a:gd name="T2" fmla="*/ 2 w 204"/>
                <a:gd name="T3" fmla="*/ 0 h 287"/>
                <a:gd name="T4" fmla="*/ 2 w 204"/>
                <a:gd name="T5" fmla="*/ 0 h 287"/>
                <a:gd name="T6" fmla="*/ 1 w 204"/>
                <a:gd name="T7" fmla="*/ 0 h 287"/>
                <a:gd name="T8" fmla="*/ 1 w 204"/>
                <a:gd name="T9" fmla="*/ 3 h 287"/>
                <a:gd name="T10" fmla="*/ 1 w 204"/>
                <a:gd name="T11" fmla="*/ 3 h 287"/>
                <a:gd name="T12" fmla="*/ 1 w 204"/>
                <a:gd name="T13" fmla="*/ 0 h 287"/>
                <a:gd name="T14" fmla="*/ 0 w 204"/>
                <a:gd name="T15" fmla="*/ 0 h 287"/>
                <a:gd name="T16" fmla="*/ 0 w 204"/>
                <a:gd name="T17" fmla="*/ 0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287">
                  <a:moveTo>
                    <a:pt x="0" y="0"/>
                  </a:moveTo>
                  <a:lnTo>
                    <a:pt x="204" y="0"/>
                  </a:lnTo>
                  <a:lnTo>
                    <a:pt x="204" y="42"/>
                  </a:lnTo>
                  <a:lnTo>
                    <a:pt x="126" y="42"/>
                  </a:lnTo>
                  <a:lnTo>
                    <a:pt x="125" y="287"/>
                  </a:lnTo>
                  <a:lnTo>
                    <a:pt x="80" y="287"/>
                  </a:lnTo>
                  <a:lnTo>
                    <a:pt x="80" y="4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10" name="Freeform 10"/>
            <p:cNvSpPr>
              <a:spLocks noChangeAspect="1"/>
            </p:cNvSpPr>
            <p:nvPr/>
          </p:nvSpPr>
          <p:spPr bwMode="auto">
            <a:xfrm>
              <a:off x="1589" y="2438"/>
              <a:ext cx="70" cy="66"/>
            </a:xfrm>
            <a:custGeom>
              <a:avLst/>
              <a:gdLst>
                <a:gd name="T0" fmla="*/ 0 w 306"/>
                <a:gd name="T1" fmla="*/ 0 h 287"/>
                <a:gd name="T2" fmla="*/ 0 w 306"/>
                <a:gd name="T3" fmla="*/ 3 h 287"/>
                <a:gd name="T4" fmla="*/ 1 w 306"/>
                <a:gd name="T5" fmla="*/ 3 h 287"/>
                <a:gd name="T6" fmla="*/ 1 w 306"/>
                <a:gd name="T7" fmla="*/ 1 h 287"/>
                <a:gd name="T8" fmla="*/ 2 w 306"/>
                <a:gd name="T9" fmla="*/ 3 h 287"/>
                <a:gd name="T10" fmla="*/ 2 w 306"/>
                <a:gd name="T11" fmla="*/ 3 h 287"/>
                <a:gd name="T12" fmla="*/ 3 w 306"/>
                <a:gd name="T13" fmla="*/ 1 h 287"/>
                <a:gd name="T14" fmla="*/ 3 w 306"/>
                <a:gd name="T15" fmla="*/ 3 h 287"/>
                <a:gd name="T16" fmla="*/ 4 w 306"/>
                <a:gd name="T17" fmla="*/ 3 h 287"/>
                <a:gd name="T18" fmla="*/ 4 w 306"/>
                <a:gd name="T19" fmla="*/ 0 h 287"/>
                <a:gd name="T20" fmla="*/ 3 w 306"/>
                <a:gd name="T21" fmla="*/ 0 h 287"/>
                <a:gd name="T22" fmla="*/ 2 w 306"/>
                <a:gd name="T23" fmla="*/ 3 h 287"/>
                <a:gd name="T24" fmla="*/ 1 w 306"/>
                <a:gd name="T25" fmla="*/ 0 h 287"/>
                <a:gd name="T26" fmla="*/ 0 w 306"/>
                <a:gd name="T27" fmla="*/ 0 h 28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06" h="287">
                  <a:moveTo>
                    <a:pt x="0" y="0"/>
                  </a:moveTo>
                  <a:lnTo>
                    <a:pt x="0" y="287"/>
                  </a:lnTo>
                  <a:lnTo>
                    <a:pt x="48" y="287"/>
                  </a:lnTo>
                  <a:lnTo>
                    <a:pt x="48" y="62"/>
                  </a:lnTo>
                  <a:lnTo>
                    <a:pt x="129" y="287"/>
                  </a:lnTo>
                  <a:lnTo>
                    <a:pt x="177" y="287"/>
                  </a:lnTo>
                  <a:lnTo>
                    <a:pt x="256" y="55"/>
                  </a:lnTo>
                  <a:lnTo>
                    <a:pt x="256" y="287"/>
                  </a:lnTo>
                  <a:lnTo>
                    <a:pt x="306" y="287"/>
                  </a:lnTo>
                  <a:lnTo>
                    <a:pt x="306" y="0"/>
                  </a:lnTo>
                  <a:lnTo>
                    <a:pt x="227" y="0"/>
                  </a:lnTo>
                  <a:lnTo>
                    <a:pt x="152" y="213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11" name="Freeform 11"/>
            <p:cNvSpPr>
              <a:spLocks noChangeAspect="1"/>
            </p:cNvSpPr>
            <p:nvPr/>
          </p:nvSpPr>
          <p:spPr bwMode="auto">
            <a:xfrm>
              <a:off x="1664" y="2438"/>
              <a:ext cx="62" cy="66"/>
            </a:xfrm>
            <a:custGeom>
              <a:avLst/>
              <a:gdLst>
                <a:gd name="T0" fmla="*/ 1 w 269"/>
                <a:gd name="T1" fmla="*/ 0 h 287"/>
                <a:gd name="T2" fmla="*/ 2 w 269"/>
                <a:gd name="T3" fmla="*/ 0 h 287"/>
                <a:gd name="T4" fmla="*/ 3 w 269"/>
                <a:gd name="T5" fmla="*/ 3 h 287"/>
                <a:gd name="T6" fmla="*/ 3 w 269"/>
                <a:gd name="T7" fmla="*/ 3 h 287"/>
                <a:gd name="T8" fmla="*/ 2 w 269"/>
                <a:gd name="T9" fmla="*/ 3 h 287"/>
                <a:gd name="T10" fmla="*/ 1 w 269"/>
                <a:gd name="T11" fmla="*/ 3 h 287"/>
                <a:gd name="T12" fmla="*/ 1 w 269"/>
                <a:gd name="T13" fmla="*/ 3 h 287"/>
                <a:gd name="T14" fmla="*/ 0 w 269"/>
                <a:gd name="T15" fmla="*/ 3 h 287"/>
                <a:gd name="T16" fmla="*/ 1 w 269"/>
                <a:gd name="T17" fmla="*/ 0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87">
                  <a:moveTo>
                    <a:pt x="110" y="0"/>
                  </a:moveTo>
                  <a:lnTo>
                    <a:pt x="153" y="0"/>
                  </a:lnTo>
                  <a:lnTo>
                    <a:pt x="269" y="287"/>
                  </a:lnTo>
                  <a:lnTo>
                    <a:pt x="216" y="287"/>
                  </a:lnTo>
                  <a:lnTo>
                    <a:pt x="192" y="226"/>
                  </a:lnTo>
                  <a:lnTo>
                    <a:pt x="75" y="226"/>
                  </a:lnTo>
                  <a:lnTo>
                    <a:pt x="50" y="287"/>
                  </a:lnTo>
                  <a:lnTo>
                    <a:pt x="0" y="287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12" name="Freeform 12"/>
            <p:cNvSpPr>
              <a:spLocks noChangeAspect="1"/>
            </p:cNvSpPr>
            <p:nvPr/>
          </p:nvSpPr>
          <p:spPr bwMode="auto">
            <a:xfrm>
              <a:off x="1685" y="2454"/>
              <a:ext cx="20" cy="27"/>
            </a:xfrm>
            <a:custGeom>
              <a:avLst/>
              <a:gdLst>
                <a:gd name="T0" fmla="*/ 0 w 87"/>
                <a:gd name="T1" fmla="*/ 1 h 116"/>
                <a:gd name="T2" fmla="*/ 1 w 87"/>
                <a:gd name="T3" fmla="*/ 1 h 116"/>
                <a:gd name="T4" fmla="*/ 0 w 87"/>
                <a:gd name="T5" fmla="*/ 0 h 116"/>
                <a:gd name="T6" fmla="*/ 0 w 87"/>
                <a:gd name="T7" fmla="*/ 1 h 1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7" h="116">
                  <a:moveTo>
                    <a:pt x="0" y="116"/>
                  </a:moveTo>
                  <a:lnTo>
                    <a:pt x="87" y="116"/>
                  </a:lnTo>
                  <a:lnTo>
                    <a:pt x="41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13" name="Freeform 13"/>
            <p:cNvSpPr>
              <a:spLocks noChangeAspect="1"/>
            </p:cNvSpPr>
            <p:nvPr/>
          </p:nvSpPr>
          <p:spPr bwMode="auto">
            <a:xfrm>
              <a:off x="1730" y="2438"/>
              <a:ext cx="57" cy="66"/>
            </a:xfrm>
            <a:custGeom>
              <a:avLst/>
              <a:gdLst>
                <a:gd name="T0" fmla="*/ 0 w 246"/>
                <a:gd name="T1" fmla="*/ 3 h 287"/>
                <a:gd name="T2" fmla="*/ 0 w 246"/>
                <a:gd name="T3" fmla="*/ 0 h 287"/>
                <a:gd name="T4" fmla="*/ 1 w 246"/>
                <a:gd name="T5" fmla="*/ 0 h 287"/>
                <a:gd name="T6" fmla="*/ 2 w 246"/>
                <a:gd name="T7" fmla="*/ 3 h 287"/>
                <a:gd name="T8" fmla="*/ 2 w 246"/>
                <a:gd name="T9" fmla="*/ 0 h 287"/>
                <a:gd name="T10" fmla="*/ 3 w 246"/>
                <a:gd name="T11" fmla="*/ 0 h 287"/>
                <a:gd name="T12" fmla="*/ 3 w 246"/>
                <a:gd name="T13" fmla="*/ 3 h 287"/>
                <a:gd name="T14" fmla="*/ 2 w 246"/>
                <a:gd name="T15" fmla="*/ 3 h 287"/>
                <a:gd name="T16" fmla="*/ 1 w 246"/>
                <a:gd name="T17" fmla="*/ 1 h 287"/>
                <a:gd name="T18" fmla="*/ 1 w 246"/>
                <a:gd name="T19" fmla="*/ 3 h 287"/>
                <a:gd name="T20" fmla="*/ 0 w 246"/>
                <a:gd name="T21" fmla="*/ 3 h 2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6" h="287">
                  <a:moveTo>
                    <a:pt x="0" y="287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196" y="208"/>
                  </a:lnTo>
                  <a:lnTo>
                    <a:pt x="196" y="0"/>
                  </a:lnTo>
                  <a:lnTo>
                    <a:pt x="246" y="0"/>
                  </a:lnTo>
                  <a:lnTo>
                    <a:pt x="246" y="287"/>
                  </a:lnTo>
                  <a:lnTo>
                    <a:pt x="188" y="287"/>
                  </a:lnTo>
                  <a:lnTo>
                    <a:pt x="50" y="75"/>
                  </a:lnTo>
                  <a:lnTo>
                    <a:pt x="50" y="287"/>
                  </a:lnTo>
                  <a:lnTo>
                    <a:pt x="0" y="2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14" name="Freeform 14"/>
            <p:cNvSpPr>
              <a:spLocks noChangeAspect="1"/>
            </p:cNvSpPr>
            <p:nvPr/>
          </p:nvSpPr>
          <p:spPr bwMode="auto">
            <a:xfrm>
              <a:off x="1795" y="2438"/>
              <a:ext cx="57" cy="66"/>
            </a:xfrm>
            <a:custGeom>
              <a:avLst/>
              <a:gdLst>
                <a:gd name="T0" fmla="*/ 0 w 245"/>
                <a:gd name="T1" fmla="*/ 3 h 287"/>
                <a:gd name="T2" fmla="*/ 0 w 245"/>
                <a:gd name="T3" fmla="*/ 0 h 287"/>
                <a:gd name="T4" fmla="*/ 1 w 245"/>
                <a:gd name="T5" fmla="*/ 0 h 287"/>
                <a:gd name="T6" fmla="*/ 3 w 245"/>
                <a:gd name="T7" fmla="*/ 3 h 287"/>
                <a:gd name="T8" fmla="*/ 3 w 245"/>
                <a:gd name="T9" fmla="*/ 0 h 287"/>
                <a:gd name="T10" fmla="*/ 3 w 245"/>
                <a:gd name="T11" fmla="*/ 0 h 287"/>
                <a:gd name="T12" fmla="*/ 3 w 245"/>
                <a:gd name="T13" fmla="*/ 3 h 287"/>
                <a:gd name="T14" fmla="*/ 2 w 245"/>
                <a:gd name="T15" fmla="*/ 3 h 287"/>
                <a:gd name="T16" fmla="*/ 1 w 245"/>
                <a:gd name="T17" fmla="*/ 1 h 287"/>
                <a:gd name="T18" fmla="*/ 1 w 245"/>
                <a:gd name="T19" fmla="*/ 3 h 287"/>
                <a:gd name="T20" fmla="*/ 0 w 245"/>
                <a:gd name="T21" fmla="*/ 3 h 2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5" h="287">
                  <a:moveTo>
                    <a:pt x="2" y="287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197" y="208"/>
                  </a:lnTo>
                  <a:lnTo>
                    <a:pt x="197" y="0"/>
                  </a:lnTo>
                  <a:lnTo>
                    <a:pt x="245" y="0"/>
                  </a:lnTo>
                  <a:lnTo>
                    <a:pt x="245" y="287"/>
                  </a:lnTo>
                  <a:lnTo>
                    <a:pt x="187" y="287"/>
                  </a:lnTo>
                  <a:lnTo>
                    <a:pt x="50" y="75"/>
                  </a:lnTo>
                  <a:lnTo>
                    <a:pt x="50" y="287"/>
                  </a:lnTo>
                  <a:lnTo>
                    <a:pt x="2" y="2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15" name="Freeform 15"/>
            <p:cNvSpPr>
              <a:spLocks noChangeAspect="1"/>
            </p:cNvSpPr>
            <p:nvPr/>
          </p:nvSpPr>
          <p:spPr bwMode="auto">
            <a:xfrm>
              <a:off x="1757" y="2548"/>
              <a:ext cx="94" cy="94"/>
            </a:xfrm>
            <a:custGeom>
              <a:avLst/>
              <a:gdLst>
                <a:gd name="T0" fmla="*/ 1 w 413"/>
                <a:gd name="T1" fmla="*/ 0 h 412"/>
                <a:gd name="T2" fmla="*/ 3 w 413"/>
                <a:gd name="T3" fmla="*/ 0 h 412"/>
                <a:gd name="T4" fmla="*/ 5 w 413"/>
                <a:gd name="T5" fmla="*/ 1 h 412"/>
                <a:gd name="T6" fmla="*/ 5 w 413"/>
                <a:gd name="T7" fmla="*/ 3 h 412"/>
                <a:gd name="T8" fmla="*/ 3 w 413"/>
                <a:gd name="T9" fmla="*/ 5 h 412"/>
                <a:gd name="T10" fmla="*/ 1 w 413"/>
                <a:gd name="T11" fmla="*/ 5 h 412"/>
                <a:gd name="T12" fmla="*/ 0 w 413"/>
                <a:gd name="T13" fmla="*/ 3 h 412"/>
                <a:gd name="T14" fmla="*/ 0 w 413"/>
                <a:gd name="T15" fmla="*/ 1 h 412"/>
                <a:gd name="T16" fmla="*/ 1 w 413"/>
                <a:gd name="T17" fmla="*/ 0 h 4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13" h="412">
                  <a:moveTo>
                    <a:pt x="121" y="0"/>
                  </a:moveTo>
                  <a:lnTo>
                    <a:pt x="293" y="0"/>
                  </a:lnTo>
                  <a:lnTo>
                    <a:pt x="413" y="121"/>
                  </a:lnTo>
                  <a:lnTo>
                    <a:pt x="413" y="291"/>
                  </a:lnTo>
                  <a:lnTo>
                    <a:pt x="293" y="412"/>
                  </a:lnTo>
                  <a:lnTo>
                    <a:pt x="121" y="412"/>
                  </a:lnTo>
                  <a:lnTo>
                    <a:pt x="0" y="291"/>
                  </a:lnTo>
                  <a:lnTo>
                    <a:pt x="0" y="121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16" name="Freeform 16"/>
            <p:cNvSpPr>
              <a:spLocks noChangeAspect="1"/>
            </p:cNvSpPr>
            <p:nvPr/>
          </p:nvSpPr>
          <p:spPr bwMode="auto">
            <a:xfrm>
              <a:off x="1787" y="2558"/>
              <a:ext cx="34" cy="26"/>
            </a:xfrm>
            <a:custGeom>
              <a:avLst/>
              <a:gdLst>
                <a:gd name="T0" fmla="*/ 0 w 149"/>
                <a:gd name="T1" fmla="*/ 0 h 116"/>
                <a:gd name="T2" fmla="*/ 2 w 149"/>
                <a:gd name="T3" fmla="*/ 0 h 116"/>
                <a:gd name="T4" fmla="*/ 2 w 149"/>
                <a:gd name="T5" fmla="*/ 0 h 116"/>
                <a:gd name="T6" fmla="*/ 1 w 149"/>
                <a:gd name="T7" fmla="*/ 0 h 116"/>
                <a:gd name="T8" fmla="*/ 1 w 149"/>
                <a:gd name="T9" fmla="*/ 1 h 116"/>
                <a:gd name="T10" fmla="*/ 0 w 149"/>
                <a:gd name="T11" fmla="*/ 1 h 116"/>
                <a:gd name="T12" fmla="*/ 0 w 149"/>
                <a:gd name="T13" fmla="*/ 0 h 116"/>
                <a:gd name="T14" fmla="*/ 0 w 149"/>
                <a:gd name="T15" fmla="*/ 0 h 116"/>
                <a:gd name="T16" fmla="*/ 0 w 149"/>
                <a:gd name="T17" fmla="*/ 0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9" h="116">
                  <a:moveTo>
                    <a:pt x="0" y="0"/>
                  </a:moveTo>
                  <a:lnTo>
                    <a:pt x="149" y="0"/>
                  </a:lnTo>
                  <a:lnTo>
                    <a:pt x="149" y="35"/>
                  </a:lnTo>
                  <a:lnTo>
                    <a:pt x="111" y="35"/>
                  </a:lnTo>
                  <a:lnTo>
                    <a:pt x="111" y="116"/>
                  </a:lnTo>
                  <a:lnTo>
                    <a:pt x="38" y="116"/>
                  </a:lnTo>
                  <a:lnTo>
                    <a:pt x="38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17" name="Freeform 17"/>
            <p:cNvSpPr>
              <a:spLocks noChangeAspect="1"/>
            </p:cNvSpPr>
            <p:nvPr/>
          </p:nvSpPr>
          <p:spPr bwMode="auto">
            <a:xfrm>
              <a:off x="1787" y="2605"/>
              <a:ext cx="34" cy="27"/>
            </a:xfrm>
            <a:custGeom>
              <a:avLst/>
              <a:gdLst>
                <a:gd name="T0" fmla="*/ 2 w 148"/>
                <a:gd name="T1" fmla="*/ 1 h 117"/>
                <a:gd name="T2" fmla="*/ 0 w 148"/>
                <a:gd name="T3" fmla="*/ 1 h 117"/>
                <a:gd name="T4" fmla="*/ 0 w 148"/>
                <a:gd name="T5" fmla="*/ 1 h 117"/>
                <a:gd name="T6" fmla="*/ 0 w 148"/>
                <a:gd name="T7" fmla="*/ 1 h 117"/>
                <a:gd name="T8" fmla="*/ 0 w 148"/>
                <a:gd name="T9" fmla="*/ 0 h 117"/>
                <a:gd name="T10" fmla="*/ 1 w 148"/>
                <a:gd name="T11" fmla="*/ 0 h 117"/>
                <a:gd name="T12" fmla="*/ 1 w 148"/>
                <a:gd name="T13" fmla="*/ 1 h 117"/>
                <a:gd name="T14" fmla="*/ 2 w 148"/>
                <a:gd name="T15" fmla="*/ 1 h 117"/>
                <a:gd name="T16" fmla="*/ 2 w 148"/>
                <a:gd name="T17" fmla="*/ 1 h 1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8" h="117">
                  <a:moveTo>
                    <a:pt x="148" y="117"/>
                  </a:moveTo>
                  <a:lnTo>
                    <a:pt x="0" y="117"/>
                  </a:lnTo>
                  <a:lnTo>
                    <a:pt x="0" y="82"/>
                  </a:lnTo>
                  <a:lnTo>
                    <a:pt x="37" y="82"/>
                  </a:lnTo>
                  <a:lnTo>
                    <a:pt x="37" y="0"/>
                  </a:lnTo>
                  <a:lnTo>
                    <a:pt x="110" y="0"/>
                  </a:lnTo>
                  <a:lnTo>
                    <a:pt x="110" y="82"/>
                  </a:lnTo>
                  <a:lnTo>
                    <a:pt x="148" y="82"/>
                  </a:lnTo>
                  <a:lnTo>
                    <a:pt x="148" y="1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18" name="Rectangle 18"/>
            <p:cNvSpPr>
              <a:spLocks noChangeAspect="1" noChangeArrowheads="1"/>
            </p:cNvSpPr>
            <p:nvPr/>
          </p:nvSpPr>
          <p:spPr bwMode="auto">
            <a:xfrm>
              <a:off x="1767" y="2578"/>
              <a:ext cx="8" cy="3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19" name="Rectangle 19"/>
            <p:cNvSpPr>
              <a:spLocks noChangeAspect="1" noChangeArrowheads="1"/>
            </p:cNvSpPr>
            <p:nvPr/>
          </p:nvSpPr>
          <p:spPr bwMode="auto">
            <a:xfrm>
              <a:off x="1834" y="2578"/>
              <a:ext cx="8" cy="3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120" name="Freeform 20"/>
            <p:cNvSpPr>
              <a:spLocks noChangeAspect="1"/>
            </p:cNvSpPr>
            <p:nvPr/>
          </p:nvSpPr>
          <p:spPr bwMode="auto">
            <a:xfrm>
              <a:off x="1775" y="2566"/>
              <a:ext cx="59" cy="58"/>
            </a:xfrm>
            <a:custGeom>
              <a:avLst/>
              <a:gdLst>
                <a:gd name="T0" fmla="*/ 0 w 259"/>
                <a:gd name="T1" fmla="*/ 0 h 256"/>
                <a:gd name="T2" fmla="*/ 1 w 259"/>
                <a:gd name="T3" fmla="*/ 0 h 256"/>
                <a:gd name="T4" fmla="*/ 1 w 259"/>
                <a:gd name="T5" fmla="*/ 1 h 256"/>
                <a:gd name="T6" fmla="*/ 2 w 259"/>
                <a:gd name="T7" fmla="*/ 1 h 256"/>
                <a:gd name="T8" fmla="*/ 2 w 259"/>
                <a:gd name="T9" fmla="*/ 0 h 256"/>
                <a:gd name="T10" fmla="*/ 3 w 259"/>
                <a:gd name="T11" fmla="*/ 0 h 256"/>
                <a:gd name="T12" fmla="*/ 3 w 259"/>
                <a:gd name="T13" fmla="*/ 3 h 256"/>
                <a:gd name="T14" fmla="*/ 2 w 259"/>
                <a:gd name="T15" fmla="*/ 3 h 256"/>
                <a:gd name="T16" fmla="*/ 2 w 259"/>
                <a:gd name="T17" fmla="*/ 2 h 256"/>
                <a:gd name="T18" fmla="*/ 1 w 259"/>
                <a:gd name="T19" fmla="*/ 2 h 256"/>
                <a:gd name="T20" fmla="*/ 1 w 259"/>
                <a:gd name="T21" fmla="*/ 3 h 256"/>
                <a:gd name="T22" fmla="*/ 0 w 259"/>
                <a:gd name="T23" fmla="*/ 3 h 256"/>
                <a:gd name="T24" fmla="*/ 0 w 259"/>
                <a:gd name="T25" fmla="*/ 0 h 2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9" h="256">
                  <a:moveTo>
                    <a:pt x="0" y="0"/>
                  </a:moveTo>
                  <a:lnTo>
                    <a:pt x="93" y="0"/>
                  </a:lnTo>
                  <a:lnTo>
                    <a:pt x="93" y="81"/>
                  </a:lnTo>
                  <a:lnTo>
                    <a:pt x="166" y="81"/>
                  </a:lnTo>
                  <a:lnTo>
                    <a:pt x="166" y="0"/>
                  </a:lnTo>
                  <a:lnTo>
                    <a:pt x="259" y="0"/>
                  </a:lnTo>
                  <a:lnTo>
                    <a:pt x="259" y="256"/>
                  </a:lnTo>
                  <a:lnTo>
                    <a:pt x="166" y="256"/>
                  </a:lnTo>
                  <a:lnTo>
                    <a:pt x="166" y="175"/>
                  </a:lnTo>
                  <a:lnTo>
                    <a:pt x="93" y="175"/>
                  </a:lnTo>
                  <a:lnTo>
                    <a:pt x="93" y="256"/>
                  </a:lnTo>
                  <a:lnTo>
                    <a:pt x="0" y="2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7091" name="Text Box 21"/>
          <p:cNvSpPr txBox="1">
            <a:spLocks noChangeArrowheads="1"/>
          </p:cNvSpPr>
          <p:nvPr/>
        </p:nvSpPr>
        <p:spPr bwMode="auto">
          <a:xfrm>
            <a:off x="447675" y="3859213"/>
            <a:ext cx="184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ru-RU" sz="200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217092" name="Picture 2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7093" name="Text Box 23"/>
          <p:cNvSpPr txBox="1">
            <a:spLocks noChangeArrowheads="1"/>
          </p:cNvSpPr>
          <p:nvPr/>
        </p:nvSpPr>
        <p:spPr bwMode="auto">
          <a:xfrm>
            <a:off x="1166813" y="1050925"/>
            <a:ext cx="184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0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17094" name="Text Box 24"/>
          <p:cNvSpPr txBox="1">
            <a:spLocks noChangeArrowheads="1"/>
          </p:cNvSpPr>
          <p:nvPr/>
        </p:nvSpPr>
        <p:spPr bwMode="auto">
          <a:xfrm>
            <a:off x="250825" y="1628775"/>
            <a:ext cx="2571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endParaRPr lang="ru-RU" sz="2000" b="1">
              <a:solidFill>
                <a:srgbClr val="4D4D4D"/>
              </a:solidFill>
              <a:latin typeface="Arial Narrow" pitchFamily="34" charset="0"/>
            </a:endParaRPr>
          </a:p>
        </p:txBody>
      </p:sp>
      <p:sp>
        <p:nvSpPr>
          <p:cNvPr id="217095" name="Rectangle 25"/>
          <p:cNvSpPr>
            <a:spLocks noGrp="1" noChangeArrowheads="1"/>
          </p:cNvSpPr>
          <p:nvPr>
            <p:ph type="title"/>
          </p:nvPr>
        </p:nvSpPr>
        <p:spPr>
          <a:xfrm>
            <a:off x="1752600" y="274638"/>
            <a:ext cx="6934200" cy="1143000"/>
          </a:xfrm>
        </p:spPr>
        <p:txBody>
          <a:bodyPr/>
          <a:lstStyle/>
          <a:p>
            <a:r>
              <a:rPr lang="ru-RU" sz="2400" b="1" smtClean="0">
                <a:solidFill>
                  <a:srgbClr val="1911AF"/>
                </a:solidFill>
              </a:rPr>
              <a:t>Преимущества для ЛПУ</a:t>
            </a:r>
          </a:p>
        </p:txBody>
      </p:sp>
      <p:sp>
        <p:nvSpPr>
          <p:cNvPr id="217096" name="Rectangle 2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endParaRPr lang="ru-RU" b="1" smtClean="0">
              <a:solidFill>
                <a:schemeClr val="accent2"/>
              </a:solidFill>
            </a:endParaRPr>
          </a:p>
          <a:p>
            <a:endParaRPr lang="ru-RU" smtClean="0"/>
          </a:p>
        </p:txBody>
      </p:sp>
      <p:sp>
        <p:nvSpPr>
          <p:cNvPr id="217097" name="Rectangle 27"/>
          <p:cNvSpPr>
            <a:spLocks noChangeArrowheads="1"/>
          </p:cNvSpPr>
          <p:nvPr/>
        </p:nvSpPr>
        <p:spPr bwMode="auto">
          <a:xfrm>
            <a:off x="323850" y="1484313"/>
            <a:ext cx="39608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000" b="1">
              <a:latin typeface="Arial Narrow" pitchFamily="34" charset="0"/>
            </a:endParaRPr>
          </a:p>
        </p:txBody>
      </p:sp>
      <p:pic>
        <p:nvPicPr>
          <p:cNvPr id="217098" name="Picture 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4872038" y="908050"/>
            <a:ext cx="4271962" cy="4541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21885" name="Rectangle 29"/>
          <p:cNvSpPr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anchor="ctr" anchorCtr="1"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b="1" dirty="0">
                <a:solidFill>
                  <a:srgbClr val="1911AF"/>
                </a:solidFill>
                <a:latin typeface="Arial" pitchFamily="34" charset="0"/>
              </a:rPr>
              <a:t>Повышение имиджа больницы - позиционируется как клиника высоких технологий.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b="1" dirty="0">
                <a:solidFill>
                  <a:srgbClr val="1911AF"/>
                </a:solidFill>
                <a:latin typeface="Arial" pitchFamily="34" charset="0"/>
              </a:rPr>
              <a:t>Комплексная программа по уходу за кожей.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b="1" dirty="0">
                <a:solidFill>
                  <a:srgbClr val="1911AF"/>
                </a:solidFill>
                <a:latin typeface="Arial" pitchFamily="34" charset="0"/>
              </a:rPr>
              <a:t>Экономия средств за счет сокращения койко-дней и снижения затрат на расходные материалы.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b="1" dirty="0">
                <a:solidFill>
                  <a:srgbClr val="1911AF"/>
                </a:solidFill>
                <a:latin typeface="Arial" pitchFamily="34" charset="0"/>
              </a:rPr>
              <a:t>Внедрение инновационных технологий в уходе за тяжелобольным пациентом. </a:t>
            </a:r>
          </a:p>
        </p:txBody>
      </p:sp>
      <p:grpSp>
        <p:nvGrpSpPr>
          <p:cNvPr id="217100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217101" name="Rectangle 5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17102" name="Group 49" descr="hartmann90"/>
            <p:cNvPicPr>
              <a:picLocks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Text Box 2"/>
          <p:cNvSpPr txBox="1">
            <a:spLocks noChangeArrowheads="1"/>
          </p:cNvSpPr>
          <p:nvPr/>
        </p:nvSpPr>
        <p:spPr bwMode="auto">
          <a:xfrm>
            <a:off x="304800" y="5105400"/>
            <a:ext cx="8378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altLang="de-DE" sz="3600" b="1">
                <a:solidFill>
                  <a:srgbClr val="000099"/>
                </a:solidFill>
              </a:rPr>
              <a:t>Спасибо за внимание</a:t>
            </a:r>
            <a:r>
              <a:rPr lang="de-DE" altLang="de-DE" sz="3600" b="1">
                <a:solidFill>
                  <a:srgbClr val="000099"/>
                </a:solidFill>
              </a:rPr>
              <a:t>!</a:t>
            </a:r>
          </a:p>
        </p:txBody>
      </p:sp>
      <p:pic>
        <p:nvPicPr>
          <p:cNvPr id="2181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47"/>
          <a:stretch>
            <a:fillRect/>
          </a:stretch>
        </p:blipFill>
        <p:spPr bwMode="auto">
          <a:xfrm>
            <a:off x="1979613" y="981075"/>
            <a:ext cx="49688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150813"/>
            <a:ext cx="7543800" cy="1143000"/>
          </a:xfrm>
          <a:noFill/>
        </p:spPr>
        <p:txBody>
          <a:bodyPr/>
          <a:lstStyle/>
          <a:p>
            <a:r>
              <a:rPr lang="ru-RU" sz="2400" b="1" smtClean="0">
                <a:solidFill>
                  <a:srgbClr val="1911AF"/>
                </a:solidFill>
              </a:rPr>
              <a:t>Пауль Хартманн сегодня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41300" y="1412875"/>
            <a:ext cx="4291013" cy="157003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600" b="1" dirty="0">
                <a:solidFill>
                  <a:srgbClr val="1911AF"/>
                </a:solidFill>
                <a:latin typeface="Arial" pitchFamily="34" charset="0"/>
              </a:rPr>
              <a:t>За долгий период своей истории (с 1818г.) компании удалось отработать в медицине, а затем перенести в сферу гигиены собственные технологии производства и разработать уникальные материалы.</a:t>
            </a:r>
            <a:r>
              <a:rPr lang="en-US" sz="1600" b="1" dirty="0">
                <a:solidFill>
                  <a:srgbClr val="1911AF"/>
                </a:solidFill>
                <a:latin typeface="Arial" pitchFamily="34" charset="0"/>
              </a:rPr>
              <a:t> </a:t>
            </a:r>
            <a:endParaRPr lang="ru-RU" sz="1600" b="1" dirty="0">
              <a:solidFill>
                <a:srgbClr val="1911AF"/>
              </a:solidFill>
              <a:latin typeface="Arial" pitchFamily="34" charset="0"/>
            </a:endParaRPr>
          </a:p>
        </p:txBody>
      </p:sp>
      <p:pic>
        <p:nvPicPr>
          <p:cNvPr id="192516" name="Picture 4" descr="Schulu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06963" y="990600"/>
            <a:ext cx="423703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2517" name="Picture 5" descr="ухо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492500"/>
            <a:ext cx="42481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800600" y="3962400"/>
            <a:ext cx="4006850" cy="23383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1911AF"/>
                </a:solidFill>
                <a:latin typeface="Arial" pitchFamily="34" charset="0"/>
              </a:rPr>
              <a:t>Пауль Хартманн  выступает не только как производитель медицинской продукции, но и как специалист, который передает свой опыт российским медикам. Реализация  опыта </a:t>
            </a:r>
            <a:r>
              <a:rPr lang="en-US" sz="1600" b="1" dirty="0">
                <a:solidFill>
                  <a:srgbClr val="1911AF"/>
                </a:solidFill>
                <a:latin typeface="Arial" pitchFamily="34" charset="0"/>
              </a:rPr>
              <a:t> </a:t>
            </a:r>
            <a:r>
              <a:rPr lang="ru-RU" sz="1600" b="1" dirty="0">
                <a:solidFill>
                  <a:srgbClr val="1911AF"/>
                </a:solidFill>
                <a:latin typeface="Arial" pitchFamily="34" charset="0"/>
              </a:rPr>
              <a:t>ухода за больными, облегчает методику лечения в клиниках и экономит материальные средства</a:t>
            </a:r>
            <a:r>
              <a:rPr lang="ru-RU" b="1" dirty="0">
                <a:solidFill>
                  <a:srgbClr val="1911AF"/>
                </a:solidFill>
                <a:latin typeface="Arial" pitchFamily="34" charset="0"/>
              </a:rPr>
              <a:t>.</a:t>
            </a:r>
          </a:p>
        </p:txBody>
      </p:sp>
      <p:grpSp>
        <p:nvGrpSpPr>
          <p:cNvPr id="192519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192521" name="Rectangle 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2522" name="Group 49" descr="hartmann90"/>
            <p:cNvPicPr>
              <a:picLocks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2520" name="Picture 33" descr="PHO09_25_4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7338" y="195263"/>
            <a:ext cx="12255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942975"/>
            <a:ext cx="5989638" cy="688975"/>
          </a:xfrm>
          <a:noFill/>
        </p:spPr>
        <p:txBody>
          <a:bodyPr/>
          <a:lstStyle/>
          <a:p>
            <a:pPr algn="r"/>
            <a:r>
              <a:rPr lang="ru-RU" sz="1400" b="1" i="1" smtClean="0">
                <a:latin typeface="Times New Roman" pitchFamily="18" charset="0"/>
                <a:cs typeface="Times New Roman" pitchFamily="18" charset="0"/>
              </a:rPr>
              <a:t>«…Правильный, гигиенический уход всегда имеет</a:t>
            </a:r>
            <a:br>
              <a:rPr lang="ru-RU" sz="14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smtClean="0">
                <a:latin typeface="Times New Roman" pitchFamily="18" charset="0"/>
                <a:cs typeface="Times New Roman" pitchFamily="18" charset="0"/>
              </a:rPr>
              <a:t>несомненное положительное влияние на продолжительность</a:t>
            </a:r>
            <a:br>
              <a:rPr lang="ru-RU" sz="14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smtClean="0">
                <a:latin typeface="Times New Roman" pitchFamily="18" charset="0"/>
                <a:cs typeface="Times New Roman" pitchFamily="18" charset="0"/>
              </a:rPr>
              <a:t>и течение болезни».</a:t>
            </a:r>
            <a:br>
              <a:rPr lang="ru-RU" sz="14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smtClean="0">
                <a:latin typeface="Times New Roman" pitchFamily="18" charset="0"/>
                <a:cs typeface="Times New Roman" pitchFamily="18" charset="0"/>
              </a:rPr>
              <a:t>			Ф. Найтингейл «Записки об уходе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smtClean="0">
              <a:solidFill>
                <a:srgbClr val="1911AF"/>
              </a:solidFill>
              <a:cs typeface="Times New Roman" pitchFamily="18" charset="0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441325" y="1879600"/>
            <a:ext cx="5140325" cy="4340225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anchor="ctr">
            <a:spAutoFit/>
          </a:bodyPr>
          <a:lstStyle/>
          <a:p>
            <a:pPr indent="449263" algn="just">
              <a:defRPr/>
            </a:pPr>
            <a:r>
              <a:rPr lang="ru-RU" sz="1600" b="1" dirty="0">
                <a:solidFill>
                  <a:srgbClr val="1911AF"/>
                </a:solidFill>
                <a:latin typeface="Arial" pitchFamily="34" charset="0"/>
                <a:cs typeface="Times New Roman" pitchFamily="18" charset="0"/>
              </a:rPr>
              <a:t>Профессиональный уход за тяжелобольным пациентом – это, прежде всего максимально качественный уход. </a:t>
            </a:r>
          </a:p>
          <a:p>
            <a:pPr indent="449263" algn="just">
              <a:defRPr/>
            </a:pPr>
            <a:endParaRPr lang="ru-RU" sz="1600" b="1" dirty="0">
              <a:solidFill>
                <a:srgbClr val="1911AF"/>
              </a:solidFill>
              <a:latin typeface="Arial" pitchFamily="34" charset="0"/>
              <a:cs typeface="Times New Roman" pitchFamily="18" charset="0"/>
            </a:endParaRPr>
          </a:p>
          <a:p>
            <a:pPr indent="449263" algn="just">
              <a:defRPr/>
            </a:pPr>
            <a:r>
              <a:rPr lang="ru-RU" sz="1600" b="1" dirty="0">
                <a:solidFill>
                  <a:srgbClr val="1911AF"/>
                </a:solidFill>
                <a:latin typeface="Arial" pitchFamily="34" charset="0"/>
                <a:cs typeface="Times New Roman" pitchFamily="18" charset="0"/>
              </a:rPr>
              <a:t>Искусство ухода заключается в том, чтобы ухаживать не за пациентом, с каким либо заболеванием, а за человеком, обладающим индивидуальными особенностями, характером, привычками, желаниями.</a:t>
            </a:r>
          </a:p>
          <a:p>
            <a:pPr indent="449263" algn="just">
              <a:defRPr/>
            </a:pPr>
            <a:endParaRPr lang="ru-RU" sz="1600" b="1" dirty="0">
              <a:solidFill>
                <a:srgbClr val="1911AF"/>
              </a:solidFill>
              <a:latin typeface="Arial" pitchFamily="34" charset="0"/>
              <a:cs typeface="Times New Roman" pitchFamily="18" charset="0"/>
            </a:endParaRPr>
          </a:p>
          <a:p>
            <a:pPr indent="449263" algn="just">
              <a:defRPr/>
            </a:pPr>
            <a:r>
              <a:rPr lang="ru-RU" sz="1600" b="1" dirty="0">
                <a:solidFill>
                  <a:srgbClr val="1911AF"/>
                </a:solidFill>
                <a:latin typeface="Arial" pitchFamily="34" charset="0"/>
                <a:cs typeface="Times New Roman" pitchFamily="18" charset="0"/>
              </a:rPr>
              <a:t>Создание благоприятных условий для пациентов, деликатное и тактичное отношение, готовность оказать помощь в любую минуту, являются обязательными условиями качественного сестринского ухода.</a:t>
            </a:r>
          </a:p>
          <a:p>
            <a:pPr indent="449263" eaLnBrk="0" hangingPunct="0">
              <a:defRPr/>
            </a:pPr>
            <a:endParaRPr lang="ru-RU" b="1" dirty="0">
              <a:solidFill>
                <a:srgbClr val="1911AF"/>
              </a:solidFill>
              <a:latin typeface="Arial" pitchFamily="34" charset="0"/>
              <a:cs typeface="Times New Roman" pitchFamily="18" charset="0"/>
            </a:endParaRPr>
          </a:p>
          <a:p>
            <a:pPr indent="449263" eaLnBrk="0" hangingPunct="0">
              <a:defRPr/>
            </a:pPr>
            <a:endParaRPr lang="en-US" b="1" dirty="0">
              <a:solidFill>
                <a:srgbClr val="1911AF"/>
              </a:solidFill>
              <a:latin typeface="Arial" pitchFamily="34" charset="0"/>
              <a:cs typeface="Times New Roman" pitchFamily="18" charset="0"/>
            </a:endParaRPr>
          </a:p>
        </p:txBody>
      </p:sp>
      <p:grpSp>
        <p:nvGrpSpPr>
          <p:cNvPr id="193540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193543" name="Rectangle 6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3544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3541" name="Picture 10" descr="PHP40_Menalind-Tuch_Anwendung_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2060575"/>
            <a:ext cx="2932113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11413" y="190500"/>
            <a:ext cx="598963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400" b="1" dirty="0" smtClean="0">
                <a:solidFill>
                  <a:srgbClr val="1911AF"/>
                </a:solidFill>
                <a:latin typeface="+mn-lt"/>
                <a:cs typeface="Times New Roman" pitchFamily="18" charset="0"/>
              </a:rPr>
              <a:t>Уход - это искусство</a:t>
            </a:r>
            <a:r>
              <a:rPr lang="ru-RU" sz="1400" b="1" i="1" dirty="0" smtClean="0">
                <a:latin typeface="+mn-lt"/>
                <a:cs typeface="Times New Roman" pitchFamily="18" charset="0"/>
              </a:rPr>
              <a:t>	</a:t>
            </a:r>
            <a:endParaRPr lang="ru-RU" sz="2400" dirty="0">
              <a:solidFill>
                <a:srgbClr val="1911AF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71438" y="4437063"/>
            <a:ext cx="2628900" cy="901700"/>
          </a:xfrm>
          <a:prstGeom prst="roundRect">
            <a:avLst/>
          </a:prstGeom>
          <a:solidFill>
            <a:srgbClr val="FF00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93988" y="5491163"/>
            <a:ext cx="3606800" cy="900112"/>
          </a:xfrm>
          <a:prstGeom prst="roundRect">
            <a:avLst/>
          </a:prstGeom>
          <a:solidFill>
            <a:srgbClr val="FF00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202363" y="4400550"/>
            <a:ext cx="2838450" cy="901700"/>
          </a:xfrm>
          <a:prstGeom prst="roundRect">
            <a:avLst/>
          </a:prstGeom>
          <a:solidFill>
            <a:srgbClr val="FF00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16688" y="1376363"/>
            <a:ext cx="2370137" cy="901700"/>
          </a:xfrm>
          <a:prstGeom prst="roundRect">
            <a:avLst/>
          </a:prstGeom>
          <a:solidFill>
            <a:srgbClr val="FF00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30188" y="1574800"/>
            <a:ext cx="2016125" cy="901700"/>
          </a:xfrm>
          <a:prstGeom prst="roundRect">
            <a:avLst/>
          </a:prstGeom>
          <a:solidFill>
            <a:srgbClr val="FF00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55688" y="341313"/>
            <a:ext cx="7540625" cy="1143000"/>
          </a:xfrm>
        </p:spPr>
        <p:txBody>
          <a:bodyPr/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Современные принципы ухода</a:t>
            </a:r>
          </a:p>
        </p:txBody>
      </p:sp>
      <p:sp>
        <p:nvSpPr>
          <p:cNvPr id="194568" name="Text Box 5"/>
          <p:cNvSpPr txBox="1">
            <a:spLocks noChangeArrowheads="1"/>
          </p:cNvSpPr>
          <p:nvPr/>
        </p:nvSpPr>
        <p:spPr bwMode="auto">
          <a:xfrm>
            <a:off x="0" y="4652963"/>
            <a:ext cx="2693988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Конфиденциальность</a:t>
            </a:r>
          </a:p>
        </p:txBody>
      </p:sp>
      <p:sp>
        <p:nvSpPr>
          <p:cNvPr id="194569" name="Text Box 6"/>
          <p:cNvSpPr txBox="1">
            <a:spLocks noChangeArrowheads="1"/>
          </p:cNvSpPr>
          <p:nvPr/>
        </p:nvSpPr>
        <p:spPr bwMode="auto">
          <a:xfrm>
            <a:off x="6659563" y="1628775"/>
            <a:ext cx="193675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Times" pitchFamily="18" charset="0"/>
              </a:rPr>
              <a:t>Независимость</a:t>
            </a:r>
          </a:p>
        </p:txBody>
      </p:sp>
      <p:sp>
        <p:nvSpPr>
          <p:cNvPr id="194570" name="Text Box 7"/>
          <p:cNvSpPr txBox="1">
            <a:spLocks noChangeArrowheads="1"/>
          </p:cNvSpPr>
          <p:nvPr/>
        </p:nvSpPr>
        <p:spPr bwMode="auto">
          <a:xfrm>
            <a:off x="6516688" y="4437063"/>
            <a:ext cx="2370137" cy="7016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Уважение чувства </a:t>
            </a:r>
          </a:p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достоинства</a:t>
            </a:r>
          </a:p>
        </p:txBody>
      </p:sp>
      <p:sp>
        <p:nvSpPr>
          <p:cNvPr id="194571" name="Text Box 8"/>
          <p:cNvSpPr txBox="1">
            <a:spLocks noChangeArrowheads="1"/>
          </p:cNvSpPr>
          <p:nvPr/>
        </p:nvSpPr>
        <p:spPr bwMode="auto">
          <a:xfrm>
            <a:off x="2746375" y="5805488"/>
            <a:ext cx="3502025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Инфекционная безопасность</a:t>
            </a:r>
          </a:p>
        </p:txBody>
      </p:sp>
      <p:sp>
        <p:nvSpPr>
          <p:cNvPr id="194572" name="Line 9"/>
          <p:cNvSpPr>
            <a:spLocks noChangeShapeType="1"/>
          </p:cNvSpPr>
          <p:nvPr/>
        </p:nvSpPr>
        <p:spPr bwMode="auto">
          <a:xfrm flipH="1" flipV="1">
            <a:off x="1908175" y="2205038"/>
            <a:ext cx="935038" cy="3603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573" name="Line 10"/>
          <p:cNvSpPr>
            <a:spLocks noChangeShapeType="1"/>
          </p:cNvSpPr>
          <p:nvPr/>
        </p:nvSpPr>
        <p:spPr bwMode="auto">
          <a:xfrm flipH="1">
            <a:off x="1331913" y="3141663"/>
            <a:ext cx="1511300" cy="15113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574" name="Line 11"/>
          <p:cNvSpPr>
            <a:spLocks noChangeShapeType="1"/>
          </p:cNvSpPr>
          <p:nvPr/>
        </p:nvSpPr>
        <p:spPr bwMode="auto">
          <a:xfrm>
            <a:off x="4572000" y="4437063"/>
            <a:ext cx="0" cy="14398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575" name="Line 12"/>
          <p:cNvSpPr>
            <a:spLocks noChangeShapeType="1"/>
          </p:cNvSpPr>
          <p:nvPr/>
        </p:nvSpPr>
        <p:spPr bwMode="auto">
          <a:xfrm>
            <a:off x="6372225" y="3068638"/>
            <a:ext cx="1728788" cy="14398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576" name="Line 13"/>
          <p:cNvSpPr>
            <a:spLocks noChangeShapeType="1"/>
          </p:cNvSpPr>
          <p:nvPr/>
        </p:nvSpPr>
        <p:spPr bwMode="auto">
          <a:xfrm flipV="1">
            <a:off x="6372225" y="1989138"/>
            <a:ext cx="1152525" cy="5762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94577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194580" name="Rectangle 15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4581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578" name="Text Box 4"/>
          <p:cNvSpPr txBox="1">
            <a:spLocks noChangeArrowheads="1"/>
          </p:cNvSpPr>
          <p:nvPr/>
        </p:nvSpPr>
        <p:spPr bwMode="auto">
          <a:xfrm>
            <a:off x="323850" y="1773238"/>
            <a:ext cx="18288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Безопасность</a:t>
            </a:r>
          </a:p>
        </p:txBody>
      </p:sp>
      <p:pic>
        <p:nvPicPr>
          <p:cNvPr id="194579" name="Picture 3" descr="Руки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3950" y="1574800"/>
            <a:ext cx="4081463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Теория ухода Вирджинии Хендерсон (1897-1996)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5588" y="747713"/>
            <a:ext cx="8686800" cy="4716462"/>
          </a:xfrm>
        </p:spPr>
        <p:txBody>
          <a:bodyPr/>
          <a:lstStyle/>
          <a:p>
            <a:pPr marL="0" indent="0"/>
            <a:r>
              <a:rPr lang="ru-RU" smtClean="0"/>
              <a:t>Сестринский уход – это уникальная функция медсестры, которая  заключается в оказании помощи индивиду, больному или здоровому, в выполнении таких мероприятий, которые  содействуют сохранению или восстановлению здоровья и  которые пациент  мог бы обеспечить себе сам, если бы имел необходимые для этого силы, волю и знания.</a:t>
            </a:r>
          </a:p>
        </p:txBody>
      </p:sp>
      <p:pic>
        <p:nvPicPr>
          <p:cNvPr id="195588" name="Рисунок 5" descr="ПАЦИЕНТКА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6513" y="3678238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589" name="Рисунок 8" descr="Руки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0650" y="2563813"/>
            <a:ext cx="3686175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590" name="Рисунок 9" descr="сестричка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963" y="2271713"/>
            <a:ext cx="2479675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Теория ухода Вирджинии Хендерсон (1897-1996)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4950" y="762000"/>
            <a:ext cx="8680450" cy="5643563"/>
          </a:xfrm>
        </p:spPr>
        <p:txBody>
          <a:bodyPr/>
          <a:lstStyle/>
          <a:p>
            <a:pPr marL="0" indent="0"/>
            <a:r>
              <a:rPr lang="ru-RU" smtClean="0"/>
              <a:t>В рамках этой теории Хендерсон попыталась выделить основные человеческие потребности, на удовлетворение которых и должен быть нацелен уход за пациентом</a:t>
            </a:r>
          </a:p>
          <a:p>
            <a:pPr marL="0" indent="0"/>
            <a:endParaRPr lang="ru-RU" smtClean="0"/>
          </a:p>
          <a:p>
            <a:pPr marL="0" indent="0"/>
            <a:r>
              <a:rPr lang="ru-RU" sz="1800" b="1" smtClean="0"/>
              <a:t>Дыхание</a:t>
            </a:r>
          </a:p>
          <a:p>
            <a:pPr marL="0" indent="0"/>
            <a:r>
              <a:rPr lang="ru-RU" sz="1800" b="1" smtClean="0"/>
              <a:t>Питание и употребление жидкости</a:t>
            </a:r>
          </a:p>
          <a:p>
            <a:pPr marL="0" indent="0"/>
            <a:r>
              <a:rPr lang="ru-RU" sz="1800" b="1" smtClean="0"/>
              <a:t>Физиологические отправления</a:t>
            </a:r>
          </a:p>
          <a:p>
            <a:pPr marL="0" indent="0"/>
            <a:r>
              <a:rPr lang="ru-RU" sz="1800" b="1" smtClean="0"/>
              <a:t>Двигательная активность</a:t>
            </a:r>
          </a:p>
          <a:p>
            <a:pPr marL="0" indent="0"/>
            <a:r>
              <a:rPr lang="ru-RU" sz="1800" b="1" smtClean="0"/>
              <a:t>Сон и отдых</a:t>
            </a:r>
          </a:p>
          <a:p>
            <a:pPr marL="0" indent="0"/>
            <a:r>
              <a:rPr lang="ru-RU" sz="1800" b="1" smtClean="0"/>
              <a:t>Способность самостоятельно одеваться и раздеваться</a:t>
            </a:r>
          </a:p>
          <a:p>
            <a:pPr marL="0" indent="0"/>
            <a:r>
              <a:rPr lang="ru-RU" sz="1800" b="1" smtClean="0"/>
              <a:t>Поддержание температуры тела и возможность ее регулирования</a:t>
            </a:r>
          </a:p>
          <a:p>
            <a:pPr marL="0" indent="0"/>
            <a:r>
              <a:rPr lang="ru-RU" sz="1800" b="1" smtClean="0"/>
              <a:t>Соблюдение личной гигиены</a:t>
            </a:r>
          </a:p>
          <a:p>
            <a:pPr marL="0" indent="0"/>
            <a:r>
              <a:rPr lang="ru-RU" sz="1800" b="1" smtClean="0"/>
              <a:t>Обеспечение собственной безопасности</a:t>
            </a:r>
          </a:p>
          <a:p>
            <a:pPr marL="0" indent="0"/>
            <a:r>
              <a:rPr lang="ru-RU" sz="1800" b="1" smtClean="0"/>
              <a:t>Общение с другими людьми, возможность выражать свои эмоции и мнение</a:t>
            </a:r>
          </a:p>
          <a:p>
            <a:pPr marL="0" indent="0"/>
            <a:r>
              <a:rPr lang="ru-RU" sz="1800" b="1" smtClean="0"/>
              <a:t>Возможность соблюдать обычаи и обряды согласно вероисповеданиям</a:t>
            </a:r>
          </a:p>
          <a:p>
            <a:pPr marL="0" indent="0"/>
            <a:r>
              <a:rPr lang="ru-RU" sz="1800" b="1" smtClean="0"/>
              <a:t>Возможность заниматься любимой работой</a:t>
            </a:r>
          </a:p>
          <a:p>
            <a:pPr marL="0" indent="0"/>
            <a:r>
              <a:rPr lang="ru-RU" sz="1800" b="1" smtClean="0"/>
              <a:t>Отдых и развлечения</a:t>
            </a:r>
          </a:p>
          <a:p>
            <a:pPr marL="0" indent="0"/>
            <a:r>
              <a:rPr lang="ru-RU" sz="1800" b="1" smtClean="0"/>
              <a:t>Потребность в получении информации</a:t>
            </a:r>
          </a:p>
          <a:p>
            <a:pPr marL="0" indent="0"/>
            <a:endParaRPr lang="ru-RU" smtClean="0"/>
          </a:p>
        </p:txBody>
      </p:sp>
      <p:pic>
        <p:nvPicPr>
          <p:cNvPr id="196612" name="Рисунок 4" descr="Сестра милосердия.bmp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4113" y="1579563"/>
            <a:ext cx="233838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0"/>
            <a:ext cx="8686800" cy="1143000"/>
          </a:xfrm>
        </p:spPr>
        <p:txBody>
          <a:bodyPr/>
          <a:lstStyle/>
          <a:p>
            <a:r>
              <a:rPr lang="ru-RU" sz="2400" smtClean="0">
                <a:solidFill>
                  <a:srgbClr val="000066"/>
                </a:solidFill>
              </a:rPr>
              <a:t>Сестринский процесс</a:t>
            </a:r>
            <a:br>
              <a:rPr lang="ru-RU" sz="2400" smtClean="0">
                <a:solidFill>
                  <a:srgbClr val="000066"/>
                </a:solidFill>
              </a:rPr>
            </a:br>
            <a:r>
              <a:rPr lang="ru-RU" sz="2400" smtClean="0">
                <a:solidFill>
                  <a:srgbClr val="000066"/>
                </a:solidFill>
              </a:rPr>
              <a:t>Метод организации и оказания </a:t>
            </a:r>
            <a:br>
              <a:rPr lang="ru-RU" sz="2400" smtClean="0">
                <a:solidFill>
                  <a:srgbClr val="000066"/>
                </a:solidFill>
              </a:rPr>
            </a:br>
            <a:r>
              <a:rPr lang="ru-RU" sz="2400" smtClean="0">
                <a:solidFill>
                  <a:srgbClr val="000066"/>
                </a:solidFill>
              </a:rPr>
              <a:t>сестринской помощи</a:t>
            </a:r>
            <a:br>
              <a:rPr lang="ru-RU" sz="2400" smtClean="0">
                <a:solidFill>
                  <a:srgbClr val="000066"/>
                </a:solidFill>
              </a:rPr>
            </a:br>
            <a:r>
              <a:rPr lang="ru-RU" sz="2000" smtClean="0">
                <a:solidFill>
                  <a:schemeClr val="tx1"/>
                </a:solidFill>
              </a:rPr>
              <a:t/>
            </a:r>
            <a:br>
              <a:rPr lang="ru-RU" sz="2000" smtClean="0">
                <a:solidFill>
                  <a:schemeClr val="tx1"/>
                </a:solidFill>
              </a:rPr>
            </a:br>
            <a:endParaRPr lang="ru-RU" sz="2000" smtClean="0">
              <a:solidFill>
                <a:schemeClr val="tx1"/>
              </a:solidFill>
            </a:endParaRPr>
          </a:p>
        </p:txBody>
      </p:sp>
      <p:sp>
        <p:nvSpPr>
          <p:cNvPr id="197635" name="Rectangle 3"/>
          <p:cNvSpPr>
            <a:spLocks noChangeArrowheads="1"/>
          </p:cNvSpPr>
          <p:nvPr/>
        </p:nvSpPr>
        <p:spPr bwMode="gray">
          <a:xfrm>
            <a:off x="200025" y="1546225"/>
            <a:ext cx="56673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ru-RU" sz="2000">
                <a:solidFill>
                  <a:srgbClr val="000000"/>
                </a:solidFill>
              </a:rPr>
              <a:t>Здоровый человек, как правило, не испытывает трудностей при удовлетворении этих потребностей.</a:t>
            </a:r>
          </a:p>
          <a:p>
            <a:pPr eaLnBrk="0" hangingPunct="0"/>
            <a:r>
              <a:rPr lang="ru-RU" sz="2000">
                <a:solidFill>
                  <a:srgbClr val="000000"/>
                </a:solidFill>
              </a:rPr>
              <a:t> </a:t>
            </a:r>
          </a:p>
          <a:p>
            <a:pPr eaLnBrk="0" hangingPunct="0"/>
            <a:r>
              <a:rPr lang="ru-RU" sz="2000">
                <a:solidFill>
                  <a:srgbClr val="000000"/>
                </a:solidFill>
              </a:rPr>
              <a:t>Но в период старости, болезни, беременности, детства человек может быть не в состоянии удовлетворить эти потребности самостоятельно. </a:t>
            </a:r>
          </a:p>
          <a:p>
            <a:pPr eaLnBrk="0" hangingPunct="0"/>
            <a:endParaRPr lang="ru-RU" sz="2000">
              <a:solidFill>
                <a:srgbClr val="000000"/>
              </a:solidFill>
            </a:endParaRPr>
          </a:p>
          <a:p>
            <a:pPr eaLnBrk="0" hangingPunct="0"/>
            <a:r>
              <a:rPr lang="ru-RU" sz="2000">
                <a:solidFill>
                  <a:srgbClr val="000000"/>
                </a:solidFill>
              </a:rPr>
              <a:t>Именно в это время сестра помогает </a:t>
            </a:r>
          </a:p>
          <a:p>
            <a:pPr eaLnBrk="0" hangingPunct="0"/>
            <a:r>
              <a:rPr lang="ru-RU" sz="2000">
                <a:solidFill>
                  <a:srgbClr val="000000"/>
                </a:solidFill>
              </a:rPr>
              <a:t>«… человеку в выполнении тех функций, которые поддерживают его здоровье, или способствуют его выздоровлению, и которые человек выполнил бы без посторонней помощи, будь у него силы, желания или знания…»</a:t>
            </a:r>
          </a:p>
          <a:p>
            <a:pPr eaLnBrk="0" hangingPunct="0"/>
            <a:endParaRPr lang="ru-RU" sz="2000">
              <a:solidFill>
                <a:srgbClr val="000000"/>
              </a:solidFill>
            </a:endParaRPr>
          </a:p>
          <a:p>
            <a:pPr eaLnBrk="0" hangingPunct="0"/>
            <a:endParaRPr lang="de-DE" sz="2200">
              <a:solidFill>
                <a:srgbClr val="000000"/>
              </a:solidFill>
            </a:endParaRPr>
          </a:p>
        </p:txBody>
      </p:sp>
      <p:pic>
        <p:nvPicPr>
          <p:cNvPr id="197636" name="Picture 5" descr="будущая мам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352425"/>
            <a:ext cx="18764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37" name="Picture 6" descr="Сестра милосердия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8200" y="3889375"/>
            <a:ext cx="29591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08100" y="409575"/>
            <a:ext cx="6389688" cy="554038"/>
          </a:xfrm>
          <a:noFill/>
        </p:spPr>
        <p:txBody>
          <a:bodyPr/>
          <a:lstStyle/>
          <a:p>
            <a:r>
              <a:rPr lang="ru-RU" sz="400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solidFill>
                  <a:srgbClr val="1911AF"/>
                </a:solidFill>
                <a:cs typeface="Times New Roman" pitchFamily="18" charset="0"/>
              </a:rPr>
              <a:t>Осложнения ухода за больными</a:t>
            </a:r>
            <a:br>
              <a:rPr lang="ru-RU" sz="2400" b="1" smtClean="0">
                <a:solidFill>
                  <a:srgbClr val="1911AF"/>
                </a:solidFill>
                <a:cs typeface="Times New Roman" pitchFamily="18" charset="0"/>
              </a:rPr>
            </a:br>
            <a:endParaRPr lang="ru-RU" sz="2400" b="1" smtClean="0">
              <a:solidFill>
                <a:srgbClr val="1911AF"/>
              </a:solidFill>
              <a:cs typeface="Times New Roman" pitchFamily="18" charset="0"/>
            </a:endParaRP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00213"/>
            <a:ext cx="5783263" cy="3700462"/>
          </a:xfr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ctr"/>
          <a:lstStyle/>
          <a:p>
            <a:pPr>
              <a:defRPr/>
            </a:pPr>
            <a:r>
              <a:rPr lang="ru-RU" dirty="0">
                <a:latin typeface="Times New Roman" pitchFamily="18" charset="0"/>
              </a:rPr>
              <a:t>    </a:t>
            </a:r>
            <a:r>
              <a:rPr lang="ru-RU" sz="1800" b="1" dirty="0">
                <a:solidFill>
                  <a:srgbClr val="1911AF"/>
                </a:solidFill>
              </a:rPr>
              <a:t>Основным осложнением  в уходе за лежачим больным в стационаре и на  дому  являются появление и развитие пролежней.</a:t>
            </a:r>
          </a:p>
          <a:p>
            <a:pPr>
              <a:buFontTx/>
              <a:buNone/>
              <a:defRPr/>
            </a:pPr>
            <a:r>
              <a:rPr lang="ru-RU" sz="1800" b="1" dirty="0">
                <a:solidFill>
                  <a:srgbClr val="1911AF"/>
                </a:solidFill>
              </a:rPr>
              <a:t>    </a:t>
            </a:r>
          </a:p>
          <a:p>
            <a:pPr>
              <a:buFontTx/>
              <a:buNone/>
              <a:defRPr/>
            </a:pPr>
            <a:r>
              <a:rPr lang="ru-RU" sz="2400" dirty="0">
                <a:solidFill>
                  <a:srgbClr val="000066"/>
                </a:solidFill>
              </a:rPr>
              <a:t>    </a:t>
            </a:r>
            <a:r>
              <a:rPr lang="ru-RU" sz="2400" b="1" dirty="0">
                <a:solidFill>
                  <a:srgbClr val="FF0066"/>
                </a:solidFill>
              </a:rPr>
              <a:t>По наличию или отсутствию у больного пролежней можно оценить качество ухода!!!</a:t>
            </a:r>
            <a:r>
              <a:rPr lang="ru-RU" sz="2400" dirty="0">
                <a:solidFill>
                  <a:srgbClr val="000066"/>
                </a:solidFill>
              </a:rPr>
              <a:t>     </a:t>
            </a:r>
          </a:p>
        </p:txBody>
      </p:sp>
      <p:grpSp>
        <p:nvGrpSpPr>
          <p:cNvPr id="198660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198663" name="Rectangle 6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8664" name="Group 49" descr="hartmann90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866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512"/>
          <a:stretch>
            <a:fillRect/>
          </a:stretch>
        </p:blipFill>
        <p:spPr bwMode="auto">
          <a:xfrm>
            <a:off x="5937250" y="3789363"/>
            <a:ext cx="3027363" cy="2652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98662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889"/>
          <a:stretch>
            <a:fillRect/>
          </a:stretch>
        </p:blipFill>
        <p:spPr bwMode="auto">
          <a:xfrm>
            <a:off x="5918200" y="1141413"/>
            <a:ext cx="3095625" cy="2628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3_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Standarddesign">
  <a:themeElements>
    <a:clrScheme name="Standarddesign 1">
      <a:dk1>
        <a:srgbClr val="000000"/>
      </a:dk1>
      <a:lt1>
        <a:srgbClr val="FFFFFF"/>
      </a:lt1>
      <a:dk2>
        <a:srgbClr val="000099"/>
      </a:dk2>
      <a:lt2>
        <a:srgbClr val="727272"/>
      </a:lt2>
      <a:accent1>
        <a:srgbClr val="4C4CB7"/>
      </a:accent1>
      <a:accent2>
        <a:srgbClr val="7F7FCC"/>
      </a:accent2>
      <a:accent3>
        <a:srgbClr val="FFFFFF"/>
      </a:accent3>
      <a:accent4>
        <a:srgbClr val="000000"/>
      </a:accent4>
      <a:accent5>
        <a:srgbClr val="B2B2D8"/>
      </a:accent5>
      <a:accent6>
        <a:srgbClr val="7272B9"/>
      </a:accent6>
      <a:hlink>
        <a:srgbClr val="B2B2E0"/>
      </a:hlink>
      <a:folHlink>
        <a:srgbClr val="C8373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99"/>
        </a:dk2>
        <a:lt2>
          <a:srgbClr val="727272"/>
        </a:lt2>
        <a:accent1>
          <a:srgbClr val="4C4CB7"/>
        </a:accent1>
        <a:accent2>
          <a:srgbClr val="7F7FCC"/>
        </a:accent2>
        <a:accent3>
          <a:srgbClr val="FFFFFF"/>
        </a:accent3>
        <a:accent4>
          <a:srgbClr val="000000"/>
        </a:accent4>
        <a:accent5>
          <a:srgbClr val="B2B2D8"/>
        </a:accent5>
        <a:accent6>
          <a:srgbClr val="7272B9"/>
        </a:accent6>
        <a:hlink>
          <a:srgbClr val="B2B2E0"/>
        </a:hlink>
        <a:folHlink>
          <a:srgbClr val="C837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6810</TotalTime>
  <Words>1785</Words>
  <Application>Microsoft Office PowerPoint</Application>
  <PresentationFormat>Экран (4:3)</PresentationFormat>
  <Paragraphs>219</Paragraphs>
  <Slides>28</Slides>
  <Notes>20</Notes>
  <HiddenSlides>0</HiddenSlides>
  <MMClips>0</MMClips>
  <ScaleCrop>false</ScaleCrop>
  <HeadingPairs>
    <vt:vector size="6" baseType="variant">
      <vt:variant>
        <vt:lpstr>Тема</vt:lpstr>
      </vt:variant>
      <vt:variant>
        <vt:i4>14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43" baseType="lpstr">
      <vt:lpstr>Оформление по умолчанию</vt:lpstr>
      <vt:lpstr>Standarddesign</vt:lpstr>
      <vt:lpstr>1_Standarddesign</vt:lpstr>
      <vt:lpstr>2_Standarddesign</vt:lpstr>
      <vt:lpstr>3_Standarddesign</vt:lpstr>
      <vt:lpstr>4_Standarddesign</vt:lpstr>
      <vt:lpstr>5_Standarddesign</vt:lpstr>
      <vt:lpstr>6_Standarddesign</vt:lpstr>
      <vt:lpstr>7_Standarddesign</vt:lpstr>
      <vt:lpstr>9_Standarddesign</vt:lpstr>
      <vt:lpstr>10_Standarddesign</vt:lpstr>
      <vt:lpstr>11_Standarddesign</vt:lpstr>
      <vt:lpstr>12_Standarddesign</vt:lpstr>
      <vt:lpstr>13_Standarddesign</vt:lpstr>
      <vt:lpstr>Clip</vt:lpstr>
      <vt:lpstr>Презентация PowerPoint</vt:lpstr>
      <vt:lpstr>Социальная значимость проекта</vt:lpstr>
      <vt:lpstr>Пауль Хартманн сегодня</vt:lpstr>
      <vt:lpstr>«…Правильный, гигиенический уход всегда имеет несомненное положительное влияние на продолжительность и течение болезни».    Ф. Найтингейл «Записки об уходе»</vt:lpstr>
      <vt:lpstr>Современные принципы ухода</vt:lpstr>
      <vt:lpstr>Теория ухода Вирджинии Хендерсон (1897-1996)</vt:lpstr>
      <vt:lpstr>Теория ухода Вирджинии Хендерсон (1897-1996)</vt:lpstr>
      <vt:lpstr>Сестринский процесс Метод организации и оказания  сестринской помощи  </vt:lpstr>
      <vt:lpstr> Осложнения ухода за больными </vt:lpstr>
      <vt:lpstr>Пролежни. Определение. Причины. </vt:lpstr>
      <vt:lpstr>Оценочная стоимость лечения пролежней</vt:lpstr>
      <vt:lpstr>Презентация PowerPoint</vt:lpstr>
      <vt:lpstr>Места появления пролежней</vt:lpstr>
      <vt:lpstr>Стадии пролежней</vt:lpstr>
      <vt:lpstr>Проблема недержания</vt:lpstr>
      <vt:lpstr>Школа Здоровья</vt:lpstr>
      <vt:lpstr>Школа Здоровья </vt:lpstr>
      <vt:lpstr>Школа Здоровья </vt:lpstr>
      <vt:lpstr>Как правильно подобрать подгузники и трусы МолиКар? По какому признаку можно узнать когда их надо менять ??? </vt:lpstr>
      <vt:lpstr>Экономия средств семьи с продукцией ПАУЛЬ ХАРТМАНН</vt:lpstr>
      <vt:lpstr>Гигиенический уход. Профилактика пролежней </vt:lpstr>
      <vt:lpstr>Гигиенический уход. Профилактика пролежней Меналинд® профэшнл ОЧИЩЕНИЕ</vt:lpstr>
      <vt:lpstr>Ассортимент Меналинд® профэшнл   УВЛАЖНЕНИЕ и ПИТАНИЕ  </vt:lpstr>
      <vt:lpstr>Ассортимент Меналинд® профэшнл   ЗАЩИТА </vt:lpstr>
      <vt:lpstr>Инфекционная безопасность </vt:lpstr>
      <vt:lpstr> Инфекционная безопасность*   </vt:lpstr>
      <vt:lpstr>Преимущества для ЛПУ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Базовые параметры для выработки функциональных  стратегий на 2012-й год</dc:title>
  <dc:creator>user</dc:creator>
  <cp:lastModifiedBy>Sveta</cp:lastModifiedBy>
  <cp:revision>704</cp:revision>
  <dcterms:created xsi:type="dcterms:W3CDTF">2011-12-04T13:30:05Z</dcterms:created>
  <dcterms:modified xsi:type="dcterms:W3CDTF">2015-10-22T15:12:28Z</dcterms:modified>
</cp:coreProperties>
</file>