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6" r:id="rId3"/>
    <p:sldId id="257" r:id="rId4"/>
    <p:sldId id="288" r:id="rId5"/>
    <p:sldId id="258" r:id="rId6"/>
    <p:sldId id="289" r:id="rId7"/>
    <p:sldId id="259" r:id="rId8"/>
    <p:sldId id="290" r:id="rId9"/>
    <p:sldId id="292" r:id="rId10"/>
    <p:sldId id="260" r:id="rId11"/>
    <p:sldId id="291" r:id="rId12"/>
    <p:sldId id="261" r:id="rId13"/>
    <p:sldId id="276" r:id="rId14"/>
    <p:sldId id="262" r:id="rId15"/>
    <p:sldId id="278" r:id="rId16"/>
    <p:sldId id="263" r:id="rId17"/>
    <p:sldId id="275" r:id="rId18"/>
    <p:sldId id="264" r:id="rId19"/>
    <p:sldId id="273" r:id="rId20"/>
    <p:sldId id="274" r:id="rId21"/>
    <p:sldId id="265" r:id="rId22"/>
    <p:sldId id="284" r:id="rId23"/>
    <p:sldId id="267" r:id="rId24"/>
    <p:sldId id="268" r:id="rId25"/>
    <p:sldId id="270" r:id="rId26"/>
    <p:sldId id="293" r:id="rId27"/>
    <p:sldId id="271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34" autoAdjust="0"/>
    <p:restoredTop sz="94662" autoAdjust="0"/>
  </p:normalViewPr>
  <p:slideViewPr>
    <p:cSldViewPr>
      <p:cViewPr varScale="1">
        <p:scale>
          <a:sx n="86" d="100"/>
          <a:sy n="86" d="100"/>
        </p:scale>
        <p:origin x="-146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04.05.2016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04.05.2016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04.05.2016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04.05.2016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7%D0%B0%D1%89%D0%B8%D1%82%D0%BD%D1%8B%D0%B5_%D0%BD%D0%B0%D1%83%D1%88%D0%BD%D0%B8%D0%BA%D0%B8" TargetMode="External"/><Relationship Id="rId3" Type="http://schemas.openxmlformats.org/officeDocument/2006/relationships/hyperlink" Target="https://ru.wikipedia.org/w/index.php?title=%D0%A1%D1%80%D0%B5%D0%B4%D1%81%D1%82%D0%B2%D0%B0_%D0%B7%D0%B0%D1%89%D0%B8%D1%82%D1%8B_%D1%80%D1%83%D0%BA&amp;action=edit&amp;redlink=1" TargetMode="External"/><Relationship Id="rId7" Type="http://schemas.openxmlformats.org/officeDocument/2006/relationships/hyperlink" Target="https://ru.wikipedia.org/wiki/%D0%A1%D0%98%D0%97%D0%9E%D0%94" TargetMode="External"/><Relationship Id="rId2" Type="http://schemas.openxmlformats.org/officeDocument/2006/relationships/hyperlink" Target="https://ru.wikipedia.org/wiki/%D0%A1%D1%80%D0%B5%D0%B4%D1%81%D1%82%D0%B2%D0%B0_%D0%B8%D0%BD%D0%B4%D0%B8%D0%B2%D0%B8%D0%B4%D1%83%D0%B0%D0%BB%D1%8C%D0%BD%D0%BE%D0%B9_%D0%B7%D0%B0%D1%89%D0%B8%D1%82%D1%8B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F%D1%80%D0%BE%D1%82%D0%B8%D0%B2%D0%BE%D0%B3%D0%B0%D0%B7" TargetMode="External"/><Relationship Id="rId5" Type="http://schemas.openxmlformats.org/officeDocument/2006/relationships/hyperlink" Target="https://ru.wikipedia.org/wiki/%D0%97%D0%B0%D1%89%D0%B8%D1%82%D0%BD%D1%8B%D0%B5_%D0%BE%D1%87%D0%BA%D0%B8" TargetMode="External"/><Relationship Id="rId10" Type="http://schemas.openxmlformats.org/officeDocument/2006/relationships/hyperlink" Target="https://ru.wikipedia.org/wiki/%D0%A1%D1%82%D1%80%D0%B0%D1%85%D0%BE%D0%B2%D0%BE%D1%87%D0%BD%D0%B0%D1%8F_%D0%BF%D1%80%D0%B8%D0%B2%D1%8F%D0%B7%D1%8C" TargetMode="External"/><Relationship Id="rId4" Type="http://schemas.openxmlformats.org/officeDocument/2006/relationships/hyperlink" Target="https://ru.wikipedia.org/wiki/%D0%A1%D0%BF%D0%B5%D1%86%D0%BE%D0%B1%D1%83%D0%B2%D1%8C" TargetMode="External"/><Relationship Id="rId9" Type="http://schemas.openxmlformats.org/officeDocument/2006/relationships/hyperlink" Target="https://ru.wikipedia.org/wiki/%D0%91%D0%B5%D1%80%D1%83%D1%88%D0%B8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medbuy.ru/fartuk-medicinskij" TargetMode="External"/><Relationship Id="rId2" Type="http://schemas.openxmlformats.org/officeDocument/2006/relationships/hyperlink" Target="http://medbuy.ru/odnorazovye-shapochki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363374"/>
            <a:ext cx="7772400" cy="192972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Медицинская одежда как эффективное средство индивидуальной защиты.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365104"/>
            <a:ext cx="7088832" cy="1273696"/>
          </a:xfrm>
        </p:spPr>
        <p:txBody>
          <a:bodyPr>
            <a:noAutofit/>
          </a:bodyPr>
          <a:lstStyle/>
          <a:p>
            <a:pPr algn="r"/>
            <a:r>
              <a:rPr lang="ru-RU" sz="1600" b="1" dirty="0" smtClean="0"/>
              <a:t>Директор по развитию торгово-производственной компании </a:t>
            </a:r>
            <a:r>
              <a:rPr lang="en-US" sz="1600" b="1" dirty="0" smtClean="0"/>
              <a:t>LIFE LINE</a:t>
            </a:r>
          </a:p>
          <a:p>
            <a:pPr algn="r"/>
            <a:r>
              <a:rPr lang="ru-RU" sz="1600" b="1" dirty="0" smtClean="0"/>
              <a:t>Консультант по эффективным методам в сфере охраны труда</a:t>
            </a:r>
          </a:p>
          <a:p>
            <a:pPr algn="r"/>
            <a:r>
              <a:rPr lang="ru-RU" sz="1600" b="1" dirty="0" err="1" smtClean="0"/>
              <a:t>Кремзер</a:t>
            </a:r>
            <a:r>
              <a:rPr lang="ru-RU" sz="1600" b="1" dirty="0" smtClean="0"/>
              <a:t> Юлия Сергеевна</a:t>
            </a:r>
          </a:p>
          <a:p>
            <a:pPr algn="r"/>
            <a:r>
              <a:rPr lang="ru-RU" sz="1600" b="1" dirty="0" smtClean="0"/>
              <a:t>8-906-919-75-95</a:t>
            </a:r>
          </a:p>
          <a:p>
            <a:pPr algn="r"/>
            <a:r>
              <a:rPr lang="ru-RU" sz="1600" b="1" dirty="0" smtClean="0"/>
              <a:t>Единая справочная: 387-587.</a:t>
            </a:r>
          </a:p>
          <a:p>
            <a:pPr algn="r"/>
            <a:r>
              <a:rPr lang="en-US" sz="1600" b="1" dirty="0" smtClean="0"/>
              <a:t>www.lifeline55.ru</a:t>
            </a:r>
            <a:r>
              <a:rPr lang="ru-RU" sz="1600" b="1" dirty="0" smtClean="0"/>
              <a:t>  </a:t>
            </a:r>
            <a:endParaRPr lang="ru-RU" sz="1600" b="1" dirty="0"/>
          </a:p>
        </p:txBody>
      </p:sp>
      <p:pic>
        <p:nvPicPr>
          <p:cNvPr id="4" name="Рисунок 3" descr="C:\Users\1\Desktop\Life Line\Прайс-листы\Шапка для прайса (1)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236337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575135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2016224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chemeClr val="tx2"/>
                </a:solidFill>
              </a:rPr>
              <a:t>ОСНОВНЫЕ ТРЕБОВАНИЯ, ПРЕДЪЯВЛЯЕМЫЕ К МЕДИЦИНСКОЙ ОДЕЖДЕ</a:t>
            </a:r>
            <a:br>
              <a:rPr lang="ru-RU" sz="3200" dirty="0">
                <a:solidFill>
                  <a:schemeClr val="tx2"/>
                </a:solidFill>
              </a:rPr>
            </a:br>
            <a:endParaRPr lang="ru-RU" sz="3200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dirty="0"/>
              <a:t>Главное требование, предъявляемое к медицинской одежде — способность эффективно выполнять барьерную и гигиеническую функции, защищая кожные покровы </a:t>
            </a:r>
            <a:r>
              <a:rPr lang="ru-RU" dirty="0" smtClean="0"/>
              <a:t>медицинского сотрудника </a:t>
            </a:r>
            <a:r>
              <a:rPr lang="ru-RU" dirty="0"/>
              <a:t>от попадания лекарственных препаратов и инфицированных биологических жидкостей. </a:t>
            </a:r>
          </a:p>
        </p:txBody>
      </p:sp>
    </p:spTree>
    <p:extLst>
      <p:ext uri="{BB962C8B-B14F-4D97-AF65-F5344CB8AC3E}">
        <p14:creationId xmlns:p14="http://schemas.microsoft.com/office/powerpoint/2010/main" xmlns="" val="3658950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5058" name="Picture 2" descr="F:\фотосессия\320\_VP_972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2000240"/>
            <a:ext cx="2428892" cy="3857652"/>
          </a:xfrm>
          <a:prstGeom prst="rect">
            <a:avLst/>
          </a:prstGeom>
          <a:noFill/>
        </p:spPr>
      </p:pic>
      <p:pic>
        <p:nvPicPr>
          <p:cNvPr id="45059" name="Picture 3" descr="F:\фотосессия\320\_VP_973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2000240"/>
            <a:ext cx="2357454" cy="3786214"/>
          </a:xfrm>
          <a:prstGeom prst="rect">
            <a:avLst/>
          </a:prstGeom>
          <a:noFill/>
        </p:spPr>
      </p:pic>
      <p:pic>
        <p:nvPicPr>
          <p:cNvPr id="5" name="Рисунок 4" descr="C:\Users\1\Desktop\Life Line\Прайс-листы\Шапка для прайса (1)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188640"/>
            <a:ext cx="8280919" cy="12369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rmAutofit fontScale="90000"/>
          </a:bodyPr>
          <a:lstStyle/>
          <a:p>
            <a:r>
              <a:rPr lang="ru-RU" dirty="0"/>
              <a:t>М</a:t>
            </a:r>
            <a:r>
              <a:rPr lang="ru-RU" dirty="0" smtClean="0"/>
              <a:t>едицинская </a:t>
            </a:r>
            <a:r>
              <a:rPr lang="ru-RU" dirty="0"/>
              <a:t>одежда должна обладать следующими свойствами: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fontAlgn="t"/>
            <a:r>
              <a:rPr lang="ru-RU" sz="3600" dirty="0"/>
              <a:t>прочность;</a:t>
            </a:r>
          </a:p>
          <a:p>
            <a:pPr lvl="0" fontAlgn="t"/>
            <a:r>
              <a:rPr lang="ru-RU" sz="3600" dirty="0"/>
              <a:t>износостойкость;</a:t>
            </a:r>
          </a:p>
          <a:p>
            <a:pPr lvl="0" fontAlgn="t"/>
            <a:r>
              <a:rPr lang="ru-RU" sz="3600" dirty="0"/>
              <a:t>удобство, подходящий покрой и размер;</a:t>
            </a:r>
          </a:p>
          <a:p>
            <a:pPr lvl="0" fontAlgn="t"/>
            <a:r>
              <a:rPr lang="ru-RU" sz="3600" dirty="0"/>
              <a:t>безопасность, отсутствие электростатического эффекта;</a:t>
            </a:r>
          </a:p>
          <a:p>
            <a:pPr lvl="0" fontAlgn="t"/>
            <a:r>
              <a:rPr lang="ru-RU" sz="3600" dirty="0"/>
              <a:t>эстетичность.</a:t>
            </a:r>
          </a:p>
          <a:p>
            <a:pPr marL="0" indent="0">
              <a:buNone/>
            </a:pP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75034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Как это было всего 150 лет назад</a:t>
            </a: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2050" name="Picture 2" descr="C:\Users\Lenovo\Desktop\фото каталог\8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1428736"/>
            <a:ext cx="2643206" cy="4357718"/>
          </a:xfrm>
          <a:prstGeom prst="rect">
            <a:avLst/>
          </a:prstGeom>
          <a:noFill/>
        </p:spPr>
      </p:pic>
      <p:pic>
        <p:nvPicPr>
          <p:cNvPr id="2052" name="Picture 4" descr="Так выглядел наряд сестры милосердия на рубеже 19 век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0" y="1500174"/>
            <a:ext cx="2500330" cy="450059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749441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2"/>
                </a:solidFill>
              </a:rPr>
              <a:t>Основное предназначение медицинской одежды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обеспечить безопасность лечебных/диагностических манипуляций, защитить от прямого контакта с болезнетворными организмами. Она может быть одноразовой и многоразовой, рассчитанной на использование </a:t>
            </a:r>
            <a:r>
              <a:rPr lang="ru-RU" dirty="0" smtClean="0"/>
              <a:t>медицинскими сотрудниками, </a:t>
            </a:r>
            <a:r>
              <a:rPr lang="ru-RU" dirty="0"/>
              <a:t>пациентами, посетителями.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72290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Белый халат приобрел известность в ХХ веке</a:t>
            </a: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3075" name="Picture 3" descr="F:\фотосессия\1 буклет\401\_VP_936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357423" y="1600200"/>
            <a:ext cx="4500594" cy="45259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624150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О назначении специальной одежды также сказано в СанПиН 2.1.3.1375-03, утвержденных Постановлением Главного государственного санитарного врача РФ от 06.06.2003 N 124. Медицинская одежда должна способствовать созданию стерильных условий в лечебном учреждении, а также создавать определенный барьер, защищающий от проникновения дополнительных микробиологических и других загрязнений, выделяемых медицинским персоналом, поэтому на практике ее часто называют санитарной одеждой.</a:t>
            </a:r>
          </a:p>
          <a:p>
            <a:endParaRPr lang="ru-RU" dirty="0"/>
          </a:p>
        </p:txBody>
      </p:sp>
      <p:pic>
        <p:nvPicPr>
          <p:cNvPr id="4" name="Рисунок 3" descr="C:\Users\1\Desktop\Life Line\Прайс-листы\Шапка для прайса (1)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8352927" cy="12369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246592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У каждого  есть свой маленький доктор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915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714488"/>
            <a:ext cx="7215238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fontAlgn="t">
              <a:buNone/>
            </a:pPr>
            <a:r>
              <a:rPr lang="ru-RU" dirty="0"/>
              <a:t> </a:t>
            </a:r>
            <a:r>
              <a:rPr lang="ru-RU" dirty="0" smtClean="0"/>
              <a:t>При </a:t>
            </a:r>
            <a:r>
              <a:rPr lang="ru-RU" dirty="0"/>
              <a:t>изготовлении медицинской одежды  используются сертифицированные смесовые ткани импортного и отечественного </a:t>
            </a:r>
            <a:r>
              <a:rPr lang="ru-RU" dirty="0" err="1" smtClean="0"/>
              <a:t>производства,которые</a:t>
            </a:r>
            <a:r>
              <a:rPr lang="ru-RU" dirty="0" smtClean="0"/>
              <a:t> </a:t>
            </a:r>
            <a:r>
              <a:rPr lang="ru-RU" dirty="0"/>
              <a:t>не дают </a:t>
            </a:r>
            <a:r>
              <a:rPr lang="ru-RU" dirty="0" smtClean="0"/>
              <a:t>усадку свыше 5%, </a:t>
            </a:r>
            <a:r>
              <a:rPr lang="ru-RU" dirty="0"/>
              <a:t>не </a:t>
            </a:r>
            <a:r>
              <a:rPr lang="ru-RU" dirty="0" err="1"/>
              <a:t>пилингуются</a:t>
            </a:r>
            <a:r>
              <a:rPr lang="ru-RU" dirty="0"/>
              <a:t>. Ткани отличаются стабильно высоким качеством и в полной мере соответствуют требованиям, предъявляемым к современной медицинской одежде.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 descr="C:\Users\1\Desktop\Life Line\Прайс-листы\Шапка для прайса (1)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188640"/>
            <a:ext cx="8280920" cy="12369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881480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Ткань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ТиСи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плотность 120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гр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4337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785926"/>
            <a:ext cx="6500858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2246592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643050"/>
            <a:ext cx="6500858" cy="4643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Рисунок 3" descr="C:\Users\1\Desktop\Life Line\Прайс-листы\Шапка для прайса (1)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188640"/>
            <a:ext cx="8280919" cy="12369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Ткань </a:t>
            </a:r>
            <a:r>
              <a:rPr lang="ru-RU" dirty="0" err="1" smtClean="0"/>
              <a:t>Сатори</a:t>
            </a:r>
            <a:r>
              <a:rPr lang="ru-RU" dirty="0" smtClean="0"/>
              <a:t> плотность 140 гр.</a:t>
            </a:r>
            <a:endParaRPr lang="ru-RU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643050"/>
            <a:ext cx="6286544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Ткань </a:t>
            </a:r>
            <a:r>
              <a:rPr lang="ru-RU" dirty="0" err="1"/>
              <a:t>Тиси</a:t>
            </a:r>
            <a:r>
              <a:rPr lang="ru-RU" dirty="0"/>
              <a:t> - смесовая ткань производства Корея, состав 35 % хлопка, 65% полиэфир, плотность 120 г/</a:t>
            </a:r>
            <a:r>
              <a:rPr lang="ru-RU" dirty="0" err="1"/>
              <a:t>кв.м</a:t>
            </a:r>
            <a:r>
              <a:rPr lang="ru-RU" dirty="0"/>
              <a:t>. Ткань </a:t>
            </a:r>
            <a:r>
              <a:rPr lang="ru-RU" dirty="0" err="1"/>
              <a:t>Тиси</a:t>
            </a:r>
            <a:r>
              <a:rPr lang="ru-RU" dirty="0"/>
              <a:t> обладает хорошими гигиеническими и прочностными характеристиками, легко стирается, </a:t>
            </a:r>
            <a:r>
              <a:rPr lang="ru-RU" dirty="0" err="1"/>
              <a:t>формоустойчивая</a:t>
            </a:r>
            <a:r>
              <a:rPr lang="ru-RU" dirty="0"/>
              <a:t>, крашение </a:t>
            </a:r>
            <a:r>
              <a:rPr lang="ru-RU" dirty="0" err="1"/>
              <a:t>прочное,не</a:t>
            </a:r>
            <a:r>
              <a:rPr lang="ru-RU" dirty="0"/>
              <a:t> </a:t>
            </a:r>
            <a:r>
              <a:rPr lang="ru-RU" dirty="0" err="1"/>
              <a:t>пилингуется</a:t>
            </a:r>
            <a:r>
              <a:rPr lang="ru-RU" dirty="0"/>
              <a:t>, </a:t>
            </a:r>
            <a:r>
              <a:rPr lang="ru-RU" dirty="0" err="1"/>
              <a:t>антистатична</a:t>
            </a:r>
            <a:r>
              <a:rPr lang="ru-RU" dirty="0"/>
              <a:t>. </a:t>
            </a:r>
          </a:p>
          <a:p>
            <a:r>
              <a:rPr lang="ru-RU" dirty="0"/>
              <a:t>Ткань </a:t>
            </a:r>
            <a:r>
              <a:rPr lang="ru-RU" b="1" dirty="0"/>
              <a:t>САТОРИ</a:t>
            </a:r>
            <a:r>
              <a:rPr lang="ru-RU" dirty="0"/>
              <a:t> (</a:t>
            </a:r>
            <a:r>
              <a:rPr lang="ru-RU" dirty="0" err="1"/>
              <a:t>Satory</a:t>
            </a:r>
            <a:r>
              <a:rPr lang="ru-RU" dirty="0"/>
              <a:t>, Япония) завоевала доверие крупнейших медицинских учреждений России.  В одежде из этой ткани  врачи могут чувствовать себя комфортно весь день, так как она на 50% состоят из натурального, </a:t>
            </a:r>
            <a:r>
              <a:rPr lang="ru-RU" dirty="0" err="1"/>
              <a:t>экологичного</a:t>
            </a:r>
            <a:r>
              <a:rPr lang="ru-RU" dirty="0"/>
              <a:t> хлопка, а 50% Полиэфира в составе обеспечат долговечность и элегантный внешний вид сотрудника, ведь такой костюм не мнется, прекрасно сохраняет </a:t>
            </a:r>
            <a:r>
              <a:rPr lang="ru-RU" dirty="0" smtClean="0"/>
              <a:t>цвет.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 descr="C:\Users\1\Desktop\Life Line\Прайс-листы\Шапка для прайса (1)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188640"/>
            <a:ext cx="8280920" cy="12369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737002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74638"/>
            <a:ext cx="8329642" cy="143985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LIFE LINE (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Линия Жизни) </a:t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производитель медицинской одежды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7346" name="Picture 2" descr="F:\фотосессия\Разбавка\_VP_899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2357430"/>
            <a:ext cx="7572428" cy="37862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0121" y="1437875"/>
            <a:ext cx="8229600" cy="452596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/>
              <a:t>Компания «</a:t>
            </a:r>
            <a:r>
              <a:rPr lang="en-US" dirty="0"/>
              <a:t>Life Line</a:t>
            </a:r>
            <a:r>
              <a:rPr lang="ru-RU" dirty="0"/>
              <a:t>» (Линия Жизни) с 2008 года занимается производством современной медицинской одежды по честным ценам.</a:t>
            </a:r>
          </a:p>
          <a:p>
            <a:pPr marL="0" indent="0" fontAlgn="t">
              <a:buNone/>
            </a:pPr>
            <a:r>
              <a:rPr lang="ru-RU" dirty="0"/>
              <a:t>«</a:t>
            </a:r>
            <a:r>
              <a:rPr lang="en-US" dirty="0"/>
              <a:t>Life Line</a:t>
            </a:r>
            <a:r>
              <a:rPr lang="ru-RU" dirty="0"/>
              <a:t>» (Линия Жизни) это:</a:t>
            </a:r>
          </a:p>
          <a:p>
            <a:pPr lvl="0"/>
            <a:r>
              <a:rPr lang="ru-RU" dirty="0"/>
              <a:t>масштабное собственное производство, возможность изготовления изделий по индивидуальным замерам и эскизам заказчика;</a:t>
            </a:r>
          </a:p>
          <a:p>
            <a:pPr lvl="0"/>
            <a:r>
              <a:rPr lang="ru-RU" dirty="0"/>
              <a:t>уникальная коллекция, разработанная с учётом современных тенденций в медицинской моде;</a:t>
            </a:r>
          </a:p>
          <a:p>
            <a:pPr lvl="0"/>
            <a:r>
              <a:rPr lang="ru-RU" dirty="0"/>
              <a:t>широкий ассортимент: медицинская  женская и мужская одежда, медицинская обувь, головные уборы и бахилы, одежда для сервисных работников, мягкий инвентарь, хозяйственные товары, средства индивидуальной защиты;</a:t>
            </a:r>
          </a:p>
          <a:p>
            <a:endParaRPr lang="ru-RU" dirty="0"/>
          </a:p>
        </p:txBody>
      </p:sp>
      <p:pic>
        <p:nvPicPr>
          <p:cNvPr id="4" name="Рисунок 3" descr="C:\Users\1\Desktop\Life Line\Прайс-листы\Шапка для прайса (1)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188640"/>
            <a:ext cx="8280920" cy="12369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110172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ru-RU" dirty="0"/>
              <a:t>изготовление </a:t>
            </a:r>
            <a:r>
              <a:rPr lang="ru-RU" dirty="0" smtClean="0"/>
              <a:t> </a:t>
            </a:r>
            <a:r>
              <a:rPr lang="ru-RU" dirty="0"/>
              <a:t>изделий из каталога размерного ряда от 40 до 70;</a:t>
            </a:r>
          </a:p>
          <a:p>
            <a:pPr lvl="0"/>
            <a:r>
              <a:rPr lang="ru-RU" dirty="0"/>
              <a:t>разнообразная цветовая гамма изделий;</a:t>
            </a:r>
          </a:p>
          <a:p>
            <a:pPr lvl="0"/>
            <a:r>
              <a:rPr lang="ru-RU" dirty="0"/>
              <a:t>весь ассортимент в наличии на складе;</a:t>
            </a:r>
          </a:p>
          <a:p>
            <a:pPr lvl="0"/>
            <a:r>
              <a:rPr lang="ru-RU" dirty="0"/>
              <a:t>короткие сроки изготовления крупных заказов;</a:t>
            </a:r>
          </a:p>
          <a:p>
            <a:pPr lvl="0"/>
            <a:r>
              <a:rPr lang="ru-RU" dirty="0"/>
              <a:t>возможность индивидуального пошива из ткани премиум-класса;</a:t>
            </a:r>
          </a:p>
          <a:p>
            <a:pPr lvl="0"/>
            <a:r>
              <a:rPr lang="ru-RU" dirty="0"/>
              <a:t>возможность нанесения фирменного логотипа (декоративной вышивки);</a:t>
            </a:r>
          </a:p>
          <a:p>
            <a:pPr lvl="0"/>
            <a:r>
              <a:rPr lang="ru-RU" dirty="0"/>
              <a:t>собственная розничная сеть.</a:t>
            </a:r>
          </a:p>
          <a:p>
            <a:endParaRPr lang="ru-RU" dirty="0"/>
          </a:p>
        </p:txBody>
      </p:sp>
      <p:pic>
        <p:nvPicPr>
          <p:cNvPr id="4" name="Рисунок 3" descr="C:\Users\1\Desktop\Life Line\Прайс-листы\Шапка для прайса (1)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188640"/>
            <a:ext cx="8280920" cy="12369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874134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b="1" dirty="0" smtClean="0"/>
              <a:t>Адреса магазинов сети:</a:t>
            </a:r>
          </a:p>
          <a:p>
            <a:pPr marL="514350" indent="-514350">
              <a:buNone/>
            </a:pPr>
            <a:r>
              <a:rPr lang="en-US" b="1" dirty="0" smtClean="0"/>
              <a:t>1)</a:t>
            </a:r>
            <a:r>
              <a:rPr lang="ru-RU" b="1" dirty="0" smtClean="0"/>
              <a:t>г</a:t>
            </a:r>
            <a:r>
              <a:rPr lang="ru-RU" b="1" dirty="0" smtClean="0"/>
              <a:t>. Омск Пр. Мира 20 к 1, 3-й этаж</a:t>
            </a:r>
          </a:p>
          <a:p>
            <a:pPr marL="514350" indent="-514350">
              <a:buNone/>
            </a:pPr>
            <a:r>
              <a:rPr lang="ru-RU" b="1" dirty="0" smtClean="0"/>
              <a:t>2) г. Омск ул. Степанца 6</a:t>
            </a:r>
            <a:r>
              <a:rPr lang="en-US" b="1" dirty="0" smtClean="0"/>
              <a:t>/1 </a:t>
            </a:r>
            <a:r>
              <a:rPr lang="ru-RU" b="1" dirty="0" smtClean="0"/>
              <a:t>ТК «Союз»</a:t>
            </a:r>
          </a:p>
          <a:p>
            <a:pPr marL="514350" indent="-514350">
              <a:buNone/>
            </a:pPr>
            <a:r>
              <a:rPr lang="ru-RU" b="1" dirty="0" smtClean="0"/>
              <a:t>3) г. Омск ул.Б.Хмельницкого 164 (ост. «Магазин Мысль»)</a:t>
            </a:r>
          </a:p>
          <a:p>
            <a:pPr marL="514350" indent="-514350">
              <a:buNone/>
            </a:pPr>
            <a:r>
              <a:rPr lang="ru-RU" b="1" dirty="0" smtClean="0"/>
              <a:t>4)г.</a:t>
            </a:r>
            <a:r>
              <a:rPr lang="en-US" b="1" dirty="0" smtClean="0"/>
              <a:t> </a:t>
            </a:r>
            <a:r>
              <a:rPr lang="ru-RU" b="1" dirty="0" smtClean="0"/>
              <a:t>Омск ул. Рождественского 6</a:t>
            </a:r>
            <a:r>
              <a:rPr lang="en-US" b="1" dirty="0" smtClean="0"/>
              <a:t>/3 (</a:t>
            </a:r>
            <a:r>
              <a:rPr lang="ru-RU" b="1" dirty="0" smtClean="0"/>
              <a:t>ТК «Апельсин»)</a:t>
            </a:r>
            <a:endParaRPr lang="ru-RU" b="1" dirty="0" smtClean="0"/>
          </a:p>
          <a:p>
            <a:pPr marL="514350" indent="-514350">
              <a:buNone/>
            </a:pPr>
            <a:r>
              <a:rPr lang="ru-RU" b="1" dirty="0" smtClean="0"/>
              <a:t>5</a:t>
            </a:r>
            <a:r>
              <a:rPr lang="ru-RU" b="1" dirty="0" smtClean="0"/>
              <a:t>)г. Новосибирск Ул</a:t>
            </a:r>
            <a:r>
              <a:rPr lang="ru-RU" b="1" dirty="0" smtClean="0"/>
              <a:t>. Немировича-Данченко 169</a:t>
            </a:r>
          </a:p>
          <a:p>
            <a:pPr marL="514350" indent="-514350">
              <a:buNone/>
            </a:pPr>
            <a:r>
              <a:rPr lang="ru-RU" b="1" dirty="0" smtClean="0"/>
              <a:t>6</a:t>
            </a:r>
            <a:r>
              <a:rPr lang="ru-RU" b="1" dirty="0" smtClean="0"/>
              <a:t>)г.Новосибирск  Ул. Залесского 5 </a:t>
            </a:r>
            <a:endParaRPr lang="ru-RU" b="1" dirty="0" smtClean="0"/>
          </a:p>
          <a:p>
            <a:pPr marL="514350" indent="-514350" algn="ctr">
              <a:buNone/>
            </a:pPr>
            <a:endParaRPr lang="ru-RU" b="1" dirty="0" smtClean="0"/>
          </a:p>
          <a:p>
            <a:pPr marL="514350" indent="-514350" algn="ctr">
              <a:buNone/>
            </a:pPr>
            <a:r>
              <a:rPr lang="ru-RU" sz="4800" b="1" dirty="0" smtClean="0"/>
              <a:t>Единая справочная : </a:t>
            </a:r>
            <a:r>
              <a:rPr lang="ru-RU" sz="4800" b="1" dirty="0" smtClean="0"/>
              <a:t>385-375</a:t>
            </a:r>
            <a:endParaRPr lang="ru-RU" sz="4800" dirty="0" smtClean="0"/>
          </a:p>
        </p:txBody>
      </p:sp>
      <p:pic>
        <p:nvPicPr>
          <p:cNvPr id="4" name="Рисунок 3" descr="C:\Users\1\Desktop\Life Line\Прайс-листы\Шапка для прайса (1)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188640"/>
            <a:ext cx="8280920" cy="12369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4142865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ГК «</a:t>
            </a:r>
            <a:r>
              <a:rPr lang="ru-RU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МедЛайн</a:t>
            </a: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»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357298"/>
            <a:ext cx="8472518" cy="5143536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ООО «Аналитика-Омск</a:t>
            </a:r>
            <a:r>
              <a:rPr lang="ru-RU" dirty="0" smtClean="0">
                <a:solidFill>
                  <a:srgbClr val="FF0000"/>
                </a:solidFill>
              </a:rPr>
              <a:t>»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Лаборатория </a:t>
            </a:r>
            <a:r>
              <a:rPr lang="ru-RU" dirty="0" smtClean="0"/>
              <a:t>«Под ключ»;</a:t>
            </a:r>
          </a:p>
          <a:p>
            <a:pPr algn="ctr">
              <a:buNone/>
            </a:pP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ООО «</a:t>
            </a:r>
            <a:r>
              <a:rPr lang="ru-RU" dirty="0" err="1" smtClean="0">
                <a:solidFill>
                  <a:srgbClr val="FF0000"/>
                </a:solidFill>
              </a:rPr>
              <a:t>МедЛайн</a:t>
            </a:r>
            <a:r>
              <a:rPr lang="ru-RU" dirty="0" smtClean="0">
                <a:solidFill>
                  <a:srgbClr val="FF0000"/>
                </a:solidFill>
              </a:rPr>
              <a:t>»</a:t>
            </a:r>
          </a:p>
          <a:p>
            <a:pPr algn="ctr">
              <a:buNone/>
            </a:pPr>
            <a:r>
              <a:rPr lang="ru-RU" dirty="0" smtClean="0"/>
              <a:t>Рентгеновская пленка, </a:t>
            </a:r>
            <a:r>
              <a:rPr lang="ru-RU" dirty="0" smtClean="0"/>
              <a:t>расходные </a:t>
            </a:r>
            <a:r>
              <a:rPr lang="ru-RU" dirty="0" err="1" smtClean="0"/>
              <a:t>материалы:перчатки</a:t>
            </a:r>
            <a:r>
              <a:rPr lang="ru-RU" dirty="0" smtClean="0"/>
              <a:t>, шприцы, </a:t>
            </a:r>
            <a:r>
              <a:rPr lang="ru-RU" dirty="0" err="1" smtClean="0"/>
              <a:t>нетканные</a:t>
            </a:r>
            <a:r>
              <a:rPr lang="ru-RU" dirty="0" smtClean="0"/>
              <a:t> комплекты и </a:t>
            </a:r>
            <a:r>
              <a:rPr lang="ru-RU" dirty="0" smtClean="0"/>
              <a:t>одежда </a:t>
            </a:r>
            <a:r>
              <a:rPr lang="ru-RU" dirty="0" smtClean="0"/>
              <a:t>и др.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                               </a:t>
            </a:r>
            <a:r>
              <a:rPr lang="ru-RU" dirty="0" smtClean="0">
                <a:solidFill>
                  <a:srgbClr val="FF0000"/>
                </a:solidFill>
              </a:rPr>
              <a:t>ТМ </a:t>
            </a:r>
            <a:r>
              <a:rPr lang="ru-RU" dirty="0" smtClean="0">
                <a:solidFill>
                  <a:srgbClr val="FF0000"/>
                </a:solidFill>
              </a:rPr>
              <a:t>«</a:t>
            </a:r>
            <a:r>
              <a:rPr lang="en-US" dirty="0" smtClean="0">
                <a:solidFill>
                  <a:srgbClr val="FF0000"/>
                </a:solidFill>
              </a:rPr>
              <a:t>LIFE LINE</a:t>
            </a:r>
            <a:r>
              <a:rPr lang="ru-RU" dirty="0" smtClean="0">
                <a:solidFill>
                  <a:srgbClr val="FF0000"/>
                </a:solidFill>
              </a:rPr>
              <a:t>»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медицинская одежда, обувь и мягкий инвентарь.</a:t>
            </a:r>
          </a:p>
          <a:p>
            <a:pPr>
              <a:buNone/>
            </a:pPr>
            <a:r>
              <a:rPr lang="ru-RU" smtClean="0">
                <a:solidFill>
                  <a:srgbClr val="FF0000"/>
                </a:solidFill>
              </a:rPr>
              <a:t>                    </a:t>
            </a:r>
            <a:r>
              <a:rPr lang="ru-RU" dirty="0" smtClean="0">
                <a:solidFill>
                  <a:srgbClr val="FF0000"/>
                </a:solidFill>
              </a:rPr>
              <a:t>ТМ </a:t>
            </a:r>
            <a:r>
              <a:rPr lang="ru-RU" dirty="0" smtClean="0">
                <a:solidFill>
                  <a:srgbClr val="FF0000"/>
                </a:solidFill>
              </a:rPr>
              <a:t>«</a:t>
            </a:r>
            <a:r>
              <a:rPr lang="ru-RU" dirty="0" err="1" smtClean="0">
                <a:solidFill>
                  <a:srgbClr val="FF0000"/>
                </a:solidFill>
              </a:rPr>
              <a:t>МедЛайн-Спецодежда</a:t>
            </a:r>
            <a:r>
              <a:rPr lang="ru-RU" dirty="0" smtClean="0">
                <a:solidFill>
                  <a:srgbClr val="FF0000"/>
                </a:solidFill>
              </a:rPr>
              <a:t>» </a:t>
            </a:r>
            <a:endParaRPr lang="ru-RU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спецодежда, </a:t>
            </a:r>
            <a:r>
              <a:rPr lang="ru-RU" dirty="0" smtClean="0"/>
              <a:t>   обувь </a:t>
            </a:r>
            <a:r>
              <a:rPr lang="ru-RU" dirty="0" smtClean="0"/>
              <a:t>и СИЗ для всех профессий.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sz="4400" dirty="0" smtClean="0"/>
              <a:t>БЛАГОДАРЮ ЗА ВНИМАНИЕ!</a:t>
            </a:r>
            <a:endParaRPr lang="ru-RU" sz="4400" dirty="0"/>
          </a:p>
        </p:txBody>
      </p:sp>
      <p:pic>
        <p:nvPicPr>
          <p:cNvPr id="4" name="Рисунок 3" descr="C:\Users\1\Desktop\Life Line\Прайс-листы\Шапка для прайса (1)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188640"/>
            <a:ext cx="8280920" cy="12369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9460332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sz="43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Иерархия защитных мер</a:t>
            </a:r>
            <a:endParaRPr lang="ru-RU" altLang="ru-RU" sz="4300" dirty="0" smtClean="0"/>
          </a:p>
          <a:p>
            <a:r>
              <a:rPr lang="ru-RU" altLang="ru-RU" dirty="0" smtClean="0"/>
              <a:t>Когда </a:t>
            </a:r>
            <a:r>
              <a:rPr lang="ru-RU" altLang="ru-RU" dirty="0"/>
              <a:t>защитные функции самого организма и методы коллективной защиты не могут обеспечить безопасность трудового процесса, остается единственный способ защитить работающего – </a:t>
            </a:r>
          </a:p>
          <a:p>
            <a:r>
              <a:rPr lang="ru-RU" altLang="ru-RU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altLang="ru-RU" sz="3600" dirty="0">
                <a:solidFill>
                  <a:schemeClr val="accent6">
                    <a:lumMod val="75000"/>
                  </a:schemeClr>
                </a:solidFill>
              </a:rPr>
              <a:t>Средства  </a:t>
            </a:r>
          </a:p>
          <a:p>
            <a:r>
              <a:rPr lang="ru-RU" altLang="ru-RU" sz="3600" dirty="0">
                <a:solidFill>
                  <a:schemeClr val="accent6">
                    <a:lumMod val="75000"/>
                  </a:schemeClr>
                </a:solidFill>
              </a:rPr>
              <a:t>           индивидуальной</a:t>
            </a:r>
          </a:p>
          <a:p>
            <a:r>
              <a:rPr lang="ru-RU" altLang="ru-RU" sz="3600" dirty="0" smtClean="0">
                <a:solidFill>
                  <a:schemeClr val="accent6">
                    <a:lumMod val="75000"/>
                  </a:schemeClr>
                </a:solidFill>
              </a:rPr>
              <a:t>                                 защиты</a:t>
            </a:r>
            <a:r>
              <a:rPr lang="en-US" altLang="ru-RU" sz="3600" dirty="0"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lang="ru-RU" altLang="ru-RU" sz="3600" dirty="0">
              <a:solidFill>
                <a:schemeClr val="accent6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 descr="C:\Users\1\Desktop\Life Line\Прайс-листы\Шапка для прайса (1)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188640"/>
            <a:ext cx="8280919" cy="12369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009576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48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1714488"/>
            <a:ext cx="6500858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Рисунок 3" descr="C:\Users\1\Desktop\Life Line\Прайс-листы\Шапка для прайса (1)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188640"/>
            <a:ext cx="8280919" cy="12369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dirty="0">
                <a:solidFill>
                  <a:schemeClr val="tx2"/>
                </a:solidFill>
              </a:rPr>
              <a:t>Средства Индивидуальной Защиты</a:t>
            </a:r>
            <a:r>
              <a:rPr lang="ru-RU" dirty="0"/>
              <a:t> </a:t>
            </a:r>
            <a:r>
              <a:rPr lang="ru-RU" dirty="0" smtClean="0"/>
              <a:t> </a:t>
            </a:r>
          </a:p>
          <a:p>
            <a:pPr marL="0" indent="0" algn="ctr">
              <a:buNone/>
            </a:pPr>
            <a:r>
              <a:rPr lang="ru-RU" dirty="0" smtClean="0"/>
              <a:t>— средства, используемые</a:t>
            </a:r>
            <a:r>
              <a:rPr lang="ru-RU" dirty="0"/>
              <a:t> работником для предотвращения или уменьшения воздействия вредных и опасных производственных факторов, а также для защиты от загрязнения. Применяются в тех случаях, когда безопасность работ не может быть обеспечена конструкцией оборудования, организацией производственных процессов, архитектурно-планировочными решениями и средствами коллективной </a:t>
            </a:r>
            <a:r>
              <a:rPr lang="ru-RU" dirty="0" smtClean="0"/>
              <a:t>защиты.</a:t>
            </a:r>
            <a:endParaRPr lang="ru-RU" dirty="0"/>
          </a:p>
        </p:txBody>
      </p:sp>
      <p:pic>
        <p:nvPicPr>
          <p:cNvPr id="4" name="Рисунок 3" descr="C:\Users\1\Desktop\Life Line\Прайс-листы\Шапка для прайса (1)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188640"/>
            <a:ext cx="8280919" cy="12369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749441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15361" name="Picture 1" descr="F:\фотосессия\113\_VP_989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643050"/>
            <a:ext cx="6286544" cy="4214842"/>
          </a:xfrm>
          <a:prstGeom prst="rect">
            <a:avLst/>
          </a:prstGeom>
          <a:noFill/>
        </p:spPr>
      </p:pic>
      <p:pic>
        <p:nvPicPr>
          <p:cNvPr id="4" name="Рисунок 3" descr="C:\Users\1\Desktop\Life Line\Прайс-листы\Шапка для прайса (1)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188640"/>
            <a:ext cx="8280919" cy="12369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2572290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ТИПЫ СРЕДСТВ ИНДИВИДУАЛЬНОЙ ЗАЩИТЫ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ru-RU" sz="1600" dirty="0"/>
              <a:t>Классификация СИЗ в России устанавливается ГОСТ 12.4.011-89</a:t>
            </a:r>
            <a:r>
              <a:rPr lang="ru-RU" sz="1600" baseline="30000" dirty="0">
                <a:hlinkClick r:id="rId2"/>
              </a:rPr>
              <a:t>[2]</a:t>
            </a:r>
            <a:r>
              <a:rPr lang="ru-RU" sz="1600" dirty="0"/>
              <a:t>, где в зависимости от назначения они подразделяются на 11 классов, которые, в свою очередь, в зависимости от конструкции подразделяются на типы</a:t>
            </a:r>
            <a:r>
              <a:rPr lang="ru-RU" sz="1600" baseline="30000" dirty="0">
                <a:hlinkClick r:id="rId2"/>
              </a:rPr>
              <a:t>[3]</a:t>
            </a:r>
            <a:r>
              <a:rPr lang="ru-RU" sz="1600" dirty="0"/>
              <a:t>:</a:t>
            </a:r>
          </a:p>
          <a:p>
            <a:r>
              <a:rPr lang="ru-RU" sz="1600" dirty="0"/>
              <a:t>Одежда специальная защитная (тулупы, пальто, полупальто, накидки, халаты и т. д</a:t>
            </a:r>
            <a:r>
              <a:rPr lang="ru-RU" sz="1600" dirty="0" smtClean="0"/>
              <a:t>.);</a:t>
            </a:r>
            <a:endParaRPr lang="ru-RU" sz="1600" dirty="0"/>
          </a:p>
          <a:p>
            <a:r>
              <a:rPr lang="ru-RU" sz="1600" dirty="0">
                <a:hlinkClick r:id="rId3" tooltip="Средства защиты рук (страница отсутствует)"/>
              </a:rPr>
              <a:t>Средства защиты рук</a:t>
            </a:r>
            <a:r>
              <a:rPr lang="ru-RU" sz="1600" dirty="0"/>
              <a:t> (рукавицы, перчатки, наплечники, нарукавники и т. д</a:t>
            </a:r>
            <a:r>
              <a:rPr lang="ru-RU" sz="1600" dirty="0" smtClean="0"/>
              <a:t>.);</a:t>
            </a:r>
            <a:endParaRPr lang="ru-RU" sz="1600" dirty="0"/>
          </a:p>
          <a:p>
            <a:r>
              <a:rPr lang="ru-RU" sz="1600" dirty="0">
                <a:hlinkClick r:id="rId4" tooltip="Спецобувь"/>
              </a:rPr>
              <a:t>Средства защиты ног</a:t>
            </a:r>
            <a:r>
              <a:rPr lang="ru-RU" sz="1600" dirty="0"/>
              <a:t> (сапоги, ботинки, туфли, балахоны, тапочки и т. д</a:t>
            </a:r>
            <a:r>
              <a:rPr lang="ru-RU" sz="1600" dirty="0" smtClean="0"/>
              <a:t>.);</a:t>
            </a:r>
            <a:endParaRPr lang="ru-RU" sz="1600" dirty="0"/>
          </a:p>
          <a:p>
            <a:r>
              <a:rPr lang="ru-RU" sz="1600" dirty="0"/>
              <a:t>Средства защиты глаз и лица (</a:t>
            </a:r>
            <a:r>
              <a:rPr lang="ru-RU" sz="1600" dirty="0">
                <a:hlinkClick r:id="rId5" tooltip="Защитные очки"/>
              </a:rPr>
              <a:t>защитные очки</a:t>
            </a:r>
            <a:r>
              <a:rPr lang="ru-RU" sz="1600" dirty="0"/>
              <a:t>, щитки лицевые и т. д</a:t>
            </a:r>
            <a:r>
              <a:rPr lang="ru-RU" sz="1600" dirty="0" smtClean="0"/>
              <a:t>.);</a:t>
            </a:r>
            <a:endParaRPr lang="ru-RU" sz="1600" dirty="0"/>
          </a:p>
          <a:p>
            <a:r>
              <a:rPr lang="ru-RU" sz="1600" dirty="0"/>
              <a:t>Средства защиты головы </a:t>
            </a:r>
            <a:r>
              <a:rPr lang="ru-RU" sz="1600" dirty="0" smtClean="0"/>
              <a:t>(шапки</a:t>
            </a:r>
            <a:r>
              <a:rPr lang="ru-RU" sz="1600" dirty="0"/>
              <a:t>, береты и т. д</a:t>
            </a:r>
            <a:r>
              <a:rPr lang="ru-RU" sz="1600" dirty="0" smtClean="0"/>
              <a:t>.);</a:t>
            </a:r>
            <a:endParaRPr lang="ru-RU" sz="1600" dirty="0"/>
          </a:p>
          <a:p>
            <a:r>
              <a:rPr lang="ru-RU" sz="1600" dirty="0"/>
              <a:t>Средства защиты органов дыхания </a:t>
            </a:r>
            <a:r>
              <a:rPr lang="ru-RU" sz="1600" dirty="0" smtClean="0"/>
              <a:t>(</a:t>
            </a:r>
            <a:r>
              <a:rPr lang="ru-RU" sz="1600" dirty="0" err="1" smtClean="0"/>
              <a:t>респираторы,</a:t>
            </a:r>
            <a:r>
              <a:rPr lang="ru-RU" sz="1600" dirty="0" err="1" smtClean="0">
                <a:hlinkClick r:id="rId6" tooltip="Противогаз"/>
              </a:rPr>
              <a:t>противогазы</a:t>
            </a:r>
            <a:r>
              <a:rPr lang="ru-RU" sz="1600" dirty="0"/>
              <a:t>, </a:t>
            </a:r>
            <a:r>
              <a:rPr lang="ru-RU" sz="1600" dirty="0">
                <a:hlinkClick r:id="rId7" tooltip="СИЗОД"/>
              </a:rPr>
              <a:t>СИЗОД</a:t>
            </a:r>
            <a:r>
              <a:rPr lang="ru-RU" sz="1600" dirty="0"/>
              <a:t>, </a:t>
            </a:r>
            <a:r>
              <a:rPr lang="ru-RU" sz="1600" dirty="0" err="1"/>
              <a:t>самоспасатели</a:t>
            </a:r>
            <a:r>
              <a:rPr lang="ru-RU" sz="1600" dirty="0"/>
              <a:t> и т. д</a:t>
            </a:r>
            <a:r>
              <a:rPr lang="ru-RU" sz="1600" dirty="0" smtClean="0"/>
              <a:t>.);</a:t>
            </a:r>
            <a:endParaRPr lang="ru-RU" sz="1600" dirty="0"/>
          </a:p>
          <a:p>
            <a:r>
              <a:rPr lang="ru-RU" sz="1600" dirty="0"/>
              <a:t>Костюмы изолирующие (</a:t>
            </a:r>
            <a:r>
              <a:rPr lang="ru-RU" sz="1600" dirty="0" err="1"/>
              <a:t>пневмокостюмы</a:t>
            </a:r>
            <a:r>
              <a:rPr lang="ru-RU" sz="1600" dirty="0"/>
              <a:t>, скафандры и т. д</a:t>
            </a:r>
            <a:r>
              <a:rPr lang="ru-RU" sz="1600" dirty="0" smtClean="0"/>
              <a:t>.);</a:t>
            </a:r>
            <a:endParaRPr lang="ru-RU" sz="1600" dirty="0"/>
          </a:p>
          <a:p>
            <a:r>
              <a:rPr lang="ru-RU" sz="1600" dirty="0"/>
              <a:t>Средства защиты органов слуха (затычки, </a:t>
            </a:r>
            <a:r>
              <a:rPr lang="ru-RU" sz="1600" dirty="0">
                <a:hlinkClick r:id="rId8" tooltip="Защитные наушники"/>
              </a:rPr>
              <a:t>защитные наушники</a:t>
            </a:r>
            <a:r>
              <a:rPr lang="ru-RU" sz="1600" dirty="0"/>
              <a:t>, </a:t>
            </a:r>
            <a:r>
              <a:rPr lang="ru-RU" sz="1600" dirty="0" err="1">
                <a:hlinkClick r:id="rId9" tooltip="Беруши"/>
              </a:rPr>
              <a:t>беруши</a:t>
            </a:r>
            <a:r>
              <a:rPr lang="ru-RU" sz="1600" dirty="0"/>
              <a:t> и т. д</a:t>
            </a:r>
            <a:r>
              <a:rPr lang="ru-RU" sz="1600" dirty="0" smtClean="0"/>
              <a:t>.);</a:t>
            </a:r>
            <a:endParaRPr lang="ru-RU" sz="1600" dirty="0"/>
          </a:p>
          <a:p>
            <a:r>
              <a:rPr lang="ru-RU" sz="1600" dirty="0"/>
              <a:t>Средства защиты от падения с высоты (</a:t>
            </a:r>
            <a:r>
              <a:rPr lang="ru-RU" sz="1600" dirty="0">
                <a:hlinkClick r:id="rId10" tooltip="Страховочная привязь"/>
              </a:rPr>
              <a:t>страховочные привязи</a:t>
            </a:r>
            <a:r>
              <a:rPr lang="ru-RU" sz="1600" dirty="0"/>
              <a:t>, стропы с амортизатором и без, анкерные линии, блокирующие устройства и др</a:t>
            </a:r>
            <a:r>
              <a:rPr lang="ru-RU" sz="1600" dirty="0" smtClean="0"/>
              <a:t>.);</a:t>
            </a:r>
            <a:endParaRPr lang="ru-RU" sz="1600" dirty="0"/>
          </a:p>
          <a:p>
            <a:r>
              <a:rPr lang="ru-RU" sz="1600" dirty="0"/>
              <a:t>Средства защиты кожных </a:t>
            </a:r>
            <a:r>
              <a:rPr lang="ru-RU" sz="1600" dirty="0" smtClean="0"/>
              <a:t>покровов;</a:t>
            </a:r>
            <a:endParaRPr lang="ru-RU" sz="1600" dirty="0"/>
          </a:p>
          <a:p>
            <a:r>
              <a:rPr lang="ru-RU" sz="1600" dirty="0"/>
              <a:t>Средства защиты </a:t>
            </a:r>
            <a:r>
              <a:rPr lang="ru-RU" sz="1600" dirty="0" smtClean="0"/>
              <a:t>комплексные.</a:t>
            </a:r>
            <a:endParaRPr lang="ru-RU" sz="1600" dirty="0"/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xmlns="" val="3624150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99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1643050"/>
            <a:ext cx="7643866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Рисунок 3" descr="C:\Users\1\Desktop\Life Line\Прайс-листы\Шапка для прайса (1)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188640"/>
            <a:ext cx="8280919" cy="12369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ru-RU" sz="4600" dirty="0"/>
              <a:t>Одежда </a:t>
            </a:r>
            <a:r>
              <a:rPr lang="ru-RU" sz="4600" dirty="0" smtClean="0"/>
              <a:t>для медицинских сотрудников </a:t>
            </a:r>
            <a:r>
              <a:rPr lang="ru-RU" sz="4600" dirty="0"/>
              <a:t>подразделяется по функциональному назначению</a:t>
            </a:r>
            <a:r>
              <a:rPr lang="ru-RU" sz="4600" dirty="0" smtClean="0"/>
              <a:t>:</a:t>
            </a:r>
          </a:p>
          <a:p>
            <a:pPr lvl="0" fontAlgn="t"/>
            <a:r>
              <a:rPr lang="ru-RU" dirty="0"/>
              <a:t>для амбулаторного приёма пациентов и проведения лечебных процедур (обычные тканые халаты, костюмы</a:t>
            </a:r>
            <a:r>
              <a:rPr lang="ru-RU" dirty="0" smtClean="0"/>
              <a:t>, </a:t>
            </a:r>
            <a:r>
              <a:rPr lang="ru-RU" dirty="0"/>
              <a:t>брюки, </a:t>
            </a:r>
            <a:r>
              <a:rPr lang="ru-RU" dirty="0" smtClean="0"/>
              <a:t> </a:t>
            </a:r>
            <a:r>
              <a:rPr lang="ru-RU" dirty="0"/>
              <a:t>головные уборы, латексные перчатки);</a:t>
            </a:r>
          </a:p>
          <a:p>
            <a:pPr lvl="0" fontAlgn="t"/>
            <a:r>
              <a:rPr lang="ru-RU" dirty="0"/>
              <a:t>для хирургической деятельности (стерильные комплекты: </a:t>
            </a:r>
            <a:r>
              <a:rPr lang="ru-RU" u="sng" dirty="0">
                <a:hlinkClick r:id="rId2"/>
              </a:rPr>
              <a:t>шапочка</a:t>
            </a:r>
            <a:r>
              <a:rPr lang="ru-RU" dirty="0"/>
              <a:t>, брюки, высокие бахилы, перчатки с системой защиты от проколов, куртка или халат с ламинированными элементами на фронтальной </a:t>
            </a:r>
            <a:r>
              <a:rPr lang="ru-RU" dirty="0" smtClean="0"/>
              <a:t>поверхности; одноразовые комплекты);</a:t>
            </a:r>
            <a:endParaRPr lang="ru-RU" dirty="0"/>
          </a:p>
          <a:p>
            <a:pPr lvl="0" fontAlgn="t"/>
            <a:r>
              <a:rPr lang="ru-RU" dirty="0"/>
              <a:t>для работы в инфекционных и патологоанатомических подразделениях (перчатки, халаты, нарукавники, </a:t>
            </a:r>
            <a:r>
              <a:rPr lang="ru-RU" u="sng" dirty="0">
                <a:hlinkClick r:id="rId3"/>
              </a:rPr>
              <a:t>фартуки повышенной прочности</a:t>
            </a:r>
            <a:r>
              <a:rPr lang="ru-RU" dirty="0"/>
              <a:t>).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 descr="C:\Users\1\Desktop\Life Line\Прайс-листы\Шапка для прайса (1)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188640"/>
            <a:ext cx="8280920" cy="12369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931877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574</TotalTime>
  <Words>602</Words>
  <Application>Microsoft Office PowerPoint</Application>
  <PresentationFormat>Экран (4:3)</PresentationFormat>
  <Paragraphs>86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Медицинская одежда как эффективное средство индивидуальной защиты.</vt:lpstr>
      <vt:lpstr>Слайд 2</vt:lpstr>
      <vt:lpstr>Слайд 3</vt:lpstr>
      <vt:lpstr>Слайд 4</vt:lpstr>
      <vt:lpstr>Слайд 5</vt:lpstr>
      <vt:lpstr>Слайд 6</vt:lpstr>
      <vt:lpstr>ТИПЫ СРЕДСТВ ИНДИВИДУАЛЬНОЙ ЗАЩИТЫ</vt:lpstr>
      <vt:lpstr>Слайд 8</vt:lpstr>
      <vt:lpstr>Слайд 9</vt:lpstr>
      <vt:lpstr>ОСНОВНЫЕ ТРЕБОВАНИЯ, ПРЕДЪЯВЛЯЕМЫЕ К МЕДИЦИНСКОЙ ОДЕЖДЕ </vt:lpstr>
      <vt:lpstr>Слайд 11</vt:lpstr>
      <vt:lpstr>Медицинская одежда должна обладать следующими свойствами: </vt:lpstr>
      <vt:lpstr>Как это было всего 150 лет назад</vt:lpstr>
      <vt:lpstr>Основное предназначение медицинской одежды </vt:lpstr>
      <vt:lpstr>Белый халат приобрел известность в ХХ веке</vt:lpstr>
      <vt:lpstr>Слайд 16</vt:lpstr>
      <vt:lpstr>У каждого  есть свой маленький доктор</vt:lpstr>
      <vt:lpstr>Слайд 18</vt:lpstr>
      <vt:lpstr>Ткань ТиСи плотность 120 гр</vt:lpstr>
      <vt:lpstr>Ткань Сатори плотность 140 гр.</vt:lpstr>
      <vt:lpstr>Слайд 21</vt:lpstr>
      <vt:lpstr>LIFE LINE (Линия Жизни)  производитель медицинской одежды</vt:lpstr>
      <vt:lpstr>Слайд 23</vt:lpstr>
      <vt:lpstr>Слайд 24</vt:lpstr>
      <vt:lpstr>Слайд 25</vt:lpstr>
      <vt:lpstr>ГК «МедЛайн»</vt:lpstr>
      <vt:lpstr>Слайд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Administrator</dc:creator>
  <cp:lastModifiedBy>Lenovo</cp:lastModifiedBy>
  <cp:revision>47</cp:revision>
  <dcterms:created xsi:type="dcterms:W3CDTF">2015-04-06T06:35:53Z</dcterms:created>
  <dcterms:modified xsi:type="dcterms:W3CDTF">2016-05-04T02:02:46Z</dcterms:modified>
</cp:coreProperties>
</file>