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8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00"/>
    <a:srgbClr val="1F019D"/>
    <a:srgbClr val="018A9D"/>
    <a:srgbClr val="01CAE5"/>
    <a:srgbClr val="04E20F"/>
    <a:srgbClr val="02E4DF"/>
    <a:srgbClr val="DF07E4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79" d="100"/>
          <a:sy n="79" d="100"/>
        </p:scale>
        <p:origin x="-1710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716DC-2BD2-45C3-8178-68F9E14116C7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90FB-6F74-47B1-878E-5E623F6AB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77390-74E5-4D6B-A80B-4401021B994F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3CCA2-1534-4944-B4C7-F3C6F379B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78848-3711-4FBD-84BC-8A6DE5BEA385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DE06C-A997-44EB-A48D-6CA87E311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7175B-DF17-442E-A261-A3D2111F6AE8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285F-6D04-4D2B-8B09-F25670EF9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BEB92-4595-40A1-A5C8-1FD6068B3F2B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10B80-8D72-4742-8AB9-798ACE9E2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2605-F498-4492-BC93-E710A66E080A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84C5E-091C-420B-845F-58F3DBE81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0C96B-67A6-4A7D-9B09-A4BC8289F607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AFED-D046-43B1-B5B9-82D06F778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DC208-CAF4-4C6C-87CA-3C59F35CD633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0E47D-9613-4937-B470-9632C1C8C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2C11-2BDC-4D7D-A8AD-835699142D5E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AAAA9-127A-4723-9D42-C51872E1A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DDB7-8B65-4A5E-8244-8102FFBF602F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BCA46-3CDC-4F6F-99CA-60403A784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FC9C5FD9-F73A-42B0-980D-DAF817C51AAC}" type="datetimeFigureOut">
              <a:rPr lang="ru-RU"/>
              <a:pPr>
                <a:defRPr/>
              </a:pPr>
              <a:t>28.04.2016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277BBFF-5B02-4BF9-ADDD-C44396496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8" r:id="rId8"/>
    <p:sldLayoutId id="2147483700" r:id="rId9"/>
    <p:sldLayoutId id="2147483699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«Роль школы матерей в сохранении здоровья матери и ребенка»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4869160"/>
            <a:ext cx="4536504" cy="1656184"/>
          </a:xfrm>
        </p:spPr>
        <p:txBody>
          <a:bodyPr/>
          <a:lstStyle/>
          <a:p>
            <a:r>
              <a:rPr lang="ru-RU" sz="2400" dirty="0" err="1" smtClean="0"/>
              <a:t>Жиленко</a:t>
            </a:r>
            <a:r>
              <a:rPr lang="ru-RU" sz="2400" dirty="0" smtClean="0"/>
              <a:t> И.Н.-акушерка акушерского физиологического отделения БУЗОО «КРД№6»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-13243"/>
            <a:ext cx="1659344" cy="14980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4812" y="3068960"/>
            <a:ext cx="4313729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0070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Времени отведенного на прием недостаточно, чтобы подробно рассказать женщине о всех моментах связанных с беременностью, подобные занятия дают возможность индивидуального подхода  к каждой женщине и  ответить на вопросы будущих мам.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/>
          </a:p>
        </p:txBody>
      </p:sp>
      <p:pic>
        <p:nvPicPr>
          <p:cNvPr id="35843" name="Picture 3" descr="C:\Users\valera\Desktop\u-vrach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3"/>
            <a:ext cx="6408712" cy="298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9"/>
            <a:ext cx="8186766" cy="532449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b="1" dirty="0" smtClean="0"/>
              <a:t>II</a:t>
            </a:r>
            <a:r>
              <a:rPr lang="ru-RU" b="1" dirty="0" smtClean="0"/>
              <a:t>Занятие</a:t>
            </a:r>
            <a:r>
              <a:rPr lang="ru-RU" dirty="0" smtClean="0"/>
              <a:t> :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 </a:t>
            </a:r>
            <a:r>
              <a:rPr lang="ru-RU" sz="2800" dirty="0" smtClean="0"/>
              <a:t>Грудное  вскармливание . Уход за новорожденным</a:t>
            </a:r>
            <a:r>
              <a:rPr lang="ru-RU" dirty="0" smtClean="0"/>
              <a:t>.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7199" y="3068960"/>
            <a:ext cx="4139952" cy="2929508"/>
          </a:xfrm>
          <a:prstGeom prst="rect">
            <a:avLst/>
          </a:prstGeom>
        </p:spPr>
      </p:pic>
      <p:pic>
        <p:nvPicPr>
          <p:cNvPr id="36866" name="Picture 2" descr="C:\Users\valera\Desktop\grudnoe-vskarmlivanie-sovetyi-kormyaschey-mam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83" y="3789040"/>
            <a:ext cx="449897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857784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Очень важно, объяснить женщине что во время кормления грудью между матерью и ребёнком устанавливается не только телесный, но и глубоко духовный контакт, благотворно влияющий на обоих и сохраняющийся на долгие годы, а по некоторым данным, и на всю жизнь.</a:t>
            </a:r>
            <a:endParaRPr lang="ru-RU" dirty="0"/>
          </a:p>
        </p:txBody>
      </p:sp>
      <p:pic>
        <p:nvPicPr>
          <p:cNvPr id="34818" name="Picture 2" descr="C:\Users\valera\Desktop\horoshaya-jen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50468"/>
            <a:ext cx="3779912" cy="290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C:\Users\valera\Desktop\mother&amp;dauth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950468"/>
            <a:ext cx="3779912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7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b="1" dirty="0" smtClean="0"/>
              <a:t>III</a:t>
            </a:r>
            <a:r>
              <a:rPr lang="ru-RU" b="1" dirty="0" smtClean="0"/>
              <a:t>Занятие</a:t>
            </a:r>
            <a:r>
              <a:rPr lang="ru-RU" dirty="0" smtClean="0"/>
              <a:t> :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 smtClean="0"/>
              <a:t>Психопрофилактическая  подготовка к родам</a:t>
            </a:r>
            <a:r>
              <a:rPr lang="ru-RU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/>
          </a:p>
        </p:txBody>
      </p:sp>
      <p:pic>
        <p:nvPicPr>
          <p:cNvPr id="2" name="Picture 2" descr="C:\Users\valera\Desktop\1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596" y="2136751"/>
            <a:ext cx="3831340" cy="350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 descr="C:\Users\valera\Desktop\1390689620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2264" y="3364940"/>
            <a:ext cx="39604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6135960"/>
          </a:xfrm>
        </p:spPr>
        <p:txBody>
          <a:bodyPr/>
          <a:lstStyle/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С целью оценки эффективности работы «Школы для будущих мам» были подготовлены анкеты  для беременных  по  оценке исходного уровня знаний  и знаний  полученных после посещения занятий.</a:t>
            </a:r>
          </a:p>
          <a:p>
            <a:pPr marL="0" indent="0" eaLnBrk="1" hangingPunct="1">
              <a:buNone/>
            </a:pPr>
            <a:endParaRPr lang="ru-RU" dirty="0" smtClean="0"/>
          </a:p>
        </p:txBody>
      </p:sp>
      <p:pic>
        <p:nvPicPr>
          <p:cNvPr id="34818" name="Picture 2" descr="C:\Users\valera\Desktop\01749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636913"/>
            <a:ext cx="3528392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Посещения школы матерей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(%посещающих школу матерей от состоящих на учете в женской консультации)</a:t>
            </a:r>
          </a:p>
        </p:txBody>
      </p:sp>
      <p:graphicFrame>
        <p:nvGraphicFramePr>
          <p:cNvPr id="33797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66347822"/>
              </p:ext>
            </p:extLst>
          </p:nvPr>
        </p:nvGraphicFramePr>
        <p:xfrm>
          <a:off x="461963" y="1931988"/>
          <a:ext cx="8185150" cy="4376737"/>
        </p:xfrm>
        <a:graphic>
          <a:graphicData uri="http://schemas.openxmlformats.org/presentationml/2006/ole">
            <p:oleObj spid="_x0000_s34823" name="Диаграмма" r:id="rId3" imgW="8229458" imgH="4400432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5053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Результаты анкетирования:</a:t>
            </a:r>
            <a:r>
              <a:rPr lang="ru-RU" dirty="0" smtClean="0"/>
              <a:t> Количество циклов занятий, проведенных в «Школе для будущих мам» в 2015 году по сравнению с  предыдущими  годами  увеличилось в 1,5 раза.    В 3 раза увеличилось и количество слушателей «Школы », что говорит об улучшении работы медицинского персонала по привлечению пациенток к занятиям и более осознанному отношению женщин к беременности, к своему здоровью и родам.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39750" y="765175"/>
            <a:ext cx="8229600" cy="20875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 smtClean="0"/>
              <a:t>Так страх перед родами до занятий испытывали 76 % беременных женщин, после занятий  в « Школе»  этот показатель снизился до 22 %, то есть 54 % женщин приобрели уверенность  благоприятного исхода беременности и родов. </a:t>
            </a:r>
          </a:p>
          <a:p>
            <a:pPr eaLnBrk="1" hangingPunct="1"/>
            <a:endParaRPr lang="ru-RU" dirty="0" smtClean="0"/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53422406"/>
              </p:ext>
            </p:extLst>
          </p:nvPr>
        </p:nvGraphicFramePr>
        <p:xfrm>
          <a:off x="611188" y="2924175"/>
          <a:ext cx="8172450" cy="2809875"/>
        </p:xfrm>
        <a:graphic>
          <a:graphicData uri="http://schemas.openxmlformats.org/presentationml/2006/ole">
            <p:oleObj spid="_x0000_s28722" name="Диаграмма" r:id="rId3" imgW="6486657" imgH="1904829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b="1" dirty="0" smtClean="0"/>
              <a:t>Вывод:</a:t>
            </a: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Таким образом, организация школы для будущих мам в БУЗОО </a:t>
            </a:r>
            <a:r>
              <a:rPr lang="ru-RU" smtClean="0"/>
              <a:t>«Клинический </a:t>
            </a:r>
            <a:r>
              <a:rPr lang="ru-RU" dirty="0" smtClean="0"/>
              <a:t>родильный дом№6» является необходимым и важным компонентом в поддержании, сохранении и укреплении здоровья будущих мам и новорожденных, в профилактике материнской и перинатальной смертности.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116013" y="1052513"/>
            <a:ext cx="7056437" cy="1143000"/>
          </a:xfrm>
        </p:spPr>
        <p:txBody>
          <a:bodyPr/>
          <a:lstStyle/>
          <a:p>
            <a:pPr algn="ctr" eaLnBrk="1" hangingPunct="1"/>
            <a:r>
              <a:rPr lang="ru-RU" sz="4600" b="1" dirty="0" smtClean="0"/>
              <a:t>Благодарю за внимание!</a:t>
            </a:r>
            <a:r>
              <a:rPr lang="ru-RU" sz="4600" dirty="0" smtClean="0"/>
              <a:t/>
            </a:r>
            <a:br>
              <a:rPr lang="ru-RU" sz="4600" dirty="0" smtClean="0"/>
            </a:br>
            <a:r>
              <a:rPr lang="ru-RU" sz="4600" dirty="0" smtClean="0"/>
              <a:t>С Днём акушерки!</a:t>
            </a:r>
          </a:p>
        </p:txBody>
      </p:sp>
      <p:pic>
        <p:nvPicPr>
          <p:cNvPr id="5" name="Picture 4" descr="DSC_7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068960"/>
            <a:ext cx="5976664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947537" y="184894"/>
            <a:ext cx="8229600" cy="6343923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dirty="0" smtClean="0"/>
              <a:t>      Одним из приоритетных направлений в   </a:t>
            </a:r>
          </a:p>
          <a:p>
            <a:pPr marL="0" indent="0" algn="just" eaLnBrk="1" hangingPunct="1">
              <a:buNone/>
            </a:pPr>
            <a:r>
              <a:rPr lang="ru-RU" dirty="0" smtClean="0"/>
              <a:t>        национальной политике государства и  </a:t>
            </a:r>
          </a:p>
          <a:p>
            <a:pPr marL="0" indent="0" algn="just" eaLnBrk="1" hangingPunct="1">
              <a:buNone/>
            </a:pPr>
            <a:r>
              <a:rPr lang="ru-RU" dirty="0"/>
              <a:t> </a:t>
            </a:r>
            <a:r>
              <a:rPr lang="ru-RU" dirty="0" smtClean="0"/>
              <a:t> здравоохранения является – охрана материнства и  </a:t>
            </a:r>
          </a:p>
          <a:p>
            <a:pPr marL="0" indent="0" algn="just" eaLnBrk="1" hangingPunct="1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детства</a:t>
            </a:r>
          </a:p>
        </p:txBody>
      </p:sp>
      <p:pic>
        <p:nvPicPr>
          <p:cNvPr id="34818" name="Picture 2" descr="C:\Users\valera\Desktop\sevastopol_s_rabochim_vizitom_posetila_ministr_zdravoohraneniya_rf_veronika_skvorc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560840" cy="425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924944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None/>
            </a:pPr>
            <a:r>
              <a:rPr lang="ru-RU" dirty="0" smtClean="0"/>
              <a:t>      « Женщины и новорожденные - сердце акушерства»</a:t>
            </a:r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Будущие мамы и их дети – это наши  пациенты, все наши действия направлены на то,  чтобы  каждая женщина имела возможность выносить и  родить здорового ребенка, реализовать свое право на счастливое материнство..</a:t>
            </a:r>
          </a:p>
        </p:txBody>
      </p:sp>
      <p:pic>
        <p:nvPicPr>
          <p:cNvPr id="5" name="Picture 2" descr="C:\Users\valera\Desktop\uhod-za-novorozhdyonny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01008"/>
            <a:ext cx="626469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39750" y="692150"/>
            <a:ext cx="8229600" cy="1493838"/>
          </a:xfrm>
        </p:spPr>
        <p:txBody>
          <a:bodyPr/>
          <a:lstStyle/>
          <a:p>
            <a:pPr eaLnBrk="1" hangingPunct="1"/>
            <a:r>
              <a:rPr lang="ru-RU" smtClean="0"/>
              <a:t>В настоящее время актуальным является   организация в учреждениях родовспоможения - школы для будущих мам.</a:t>
            </a:r>
          </a:p>
          <a:p>
            <a:pPr eaLnBrk="1" hangingPunct="1"/>
            <a:endParaRPr lang="ru-RU" smtClean="0"/>
          </a:p>
        </p:txBody>
      </p:sp>
      <p:pic>
        <p:nvPicPr>
          <p:cNvPr id="15372" name="Picture 12" descr="DSC024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221088"/>
            <a:ext cx="2627783" cy="2636912"/>
          </a:xfrm>
          <a:prstGeom prst="rect">
            <a:avLst/>
          </a:prstGeom>
          <a:noFill/>
        </p:spPr>
      </p:pic>
      <p:pic>
        <p:nvPicPr>
          <p:cNvPr id="34818" name="Picture 2" descr="C:\Users\valera\Desktop\beremenn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27276"/>
            <a:ext cx="4427984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988840"/>
            <a:ext cx="3384377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389438"/>
          </a:xfrm>
        </p:spPr>
        <p:txBody>
          <a:bodyPr/>
          <a:lstStyle/>
          <a:p>
            <a:pPr eaLnBrk="1" hangingPunct="1"/>
            <a:r>
              <a:rPr lang="ru-RU" smtClean="0"/>
              <a:t>Основная цель занятий в «Школе здоровья для будущих мам»- это формирование и укрепление положительной установки на материнство, вдумчивого и сознательного отношения к своему состоянию, сохранение и укрепление здоровья беременной женщины, актуализация и осознание женщинами радости материнства, собственной женственности, формирование и укрепление положительной эмоциональной связи между матерью и ребенком.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P80629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3068638"/>
            <a:ext cx="6342062" cy="3575050"/>
          </a:xfrm>
          <a:prstGeom prst="rect">
            <a:avLst/>
          </a:prstGeom>
          <a:noFill/>
        </p:spPr>
      </p:pic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2879725"/>
          </a:xfrm>
        </p:spPr>
        <p:txBody>
          <a:bodyPr/>
          <a:lstStyle/>
          <a:p>
            <a:pPr eaLnBrk="1" hangingPunct="1"/>
            <a:r>
              <a:rPr lang="ru-RU" dirty="0" smtClean="0"/>
              <a:t>В БУЗОО « Клинический родильный  дом  №6» школа здоровья для будущих мам организована  и функционирует с 2008 года.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836613"/>
            <a:ext cx="8229600" cy="561022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Методическое руководство для занятий в школе здоровья с будущими мамами предусматривает  3  занятия.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Каждое состоит из теоретической и практической части. Важна не только теория, большую значимость имеют практические навыки для закрепления полученных знаний.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395288" y="1052513"/>
            <a:ext cx="8229600" cy="4389437"/>
          </a:xfrm>
        </p:spPr>
        <p:txBody>
          <a:bodyPr/>
          <a:lstStyle/>
          <a:p>
            <a:pPr eaLnBrk="1" hangingPunct="1"/>
            <a:r>
              <a:rPr lang="ru-RU" dirty="0" smtClean="0"/>
              <a:t>Форма обучения в школе - групповая .</a:t>
            </a:r>
          </a:p>
          <a:p>
            <a:pPr eaLnBrk="1" hangingPunct="1"/>
            <a:r>
              <a:rPr lang="ru-RU" dirty="0" smtClean="0"/>
              <a:t>Группы формируются по 10-12 человек, такой  количественный состав позволяет сохранить индивидуальный подход к каждому пациенту, что положительно сказывается на качестве проводимых  занятий и доступности в усвоении материала.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507288" cy="6324600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000" b="1" dirty="0" smtClean="0"/>
              <a:t>I</a:t>
            </a:r>
            <a:r>
              <a:rPr lang="ru-RU" sz="2000" b="1" dirty="0" smtClean="0"/>
              <a:t> Занятие: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800" dirty="0" smtClean="0"/>
              <a:t>Физиология беременности. Режим. Питание. Гигиена.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363291"/>
            <a:ext cx="2907407" cy="23537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484784"/>
            <a:ext cx="3070517" cy="47594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3429001"/>
            <a:ext cx="2808312" cy="2815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248</TotalTime>
  <Words>505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Поток</vt:lpstr>
      <vt:lpstr>Диаграмма</vt:lpstr>
      <vt:lpstr>«Роль школы матерей в сохранении здоровья матери и ребенка»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Посещения школы матерей  (%посещающих школу матерей от состоящих на учете в женской консультации)</vt:lpstr>
      <vt:lpstr>Слайд 16</vt:lpstr>
      <vt:lpstr>Слайд 17</vt:lpstr>
      <vt:lpstr>Слайд 18</vt:lpstr>
      <vt:lpstr>Благодарю за внимание! С Днём акушерки!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школы  матерей в  сохранении  здоровья матери и ребенка. И. Н. Жиленко, акушерка акушерского физиологического отделения БУЗОО «Клинический родильный дом № 6»                     Добрый день, уважаемые коллеги!</dc:title>
  <dc:creator>кети</dc:creator>
  <cp:lastModifiedBy>user</cp:lastModifiedBy>
  <cp:revision>63</cp:revision>
  <dcterms:created xsi:type="dcterms:W3CDTF">2016-04-23T18:24:50Z</dcterms:created>
  <dcterms:modified xsi:type="dcterms:W3CDTF">2016-04-28T04:00:19Z</dcterms:modified>
</cp:coreProperties>
</file>