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6" r:id="rId5"/>
    <p:sldId id="260" r:id="rId6"/>
    <p:sldId id="268" r:id="rId7"/>
    <p:sldId id="269" r:id="rId8"/>
    <p:sldId id="262" r:id="rId9"/>
    <p:sldId id="263" r:id="rId10"/>
    <p:sldId id="279" r:id="rId11"/>
    <p:sldId id="273" r:id="rId12"/>
    <p:sldId id="272" r:id="rId13"/>
    <p:sldId id="276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B5145-664E-46E6-8567-FDCD7ADFC938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B7CBC-D22A-4036-BEAE-827735A7E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84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B7CBC-D22A-4036-BEAE-827735A7E4F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0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B7CBC-D22A-4036-BEAE-827735A7E4F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614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118" y="404664"/>
            <a:ext cx="8370540" cy="216024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 smtClean="0">
                <a:latin typeface="Arial Black" panose="020B0A04020102020204" pitchFamily="34" charset="0"/>
              </a:rPr>
              <a:t>Особенности дезинфекционных мероприятий в учреждениях родовспоможения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519" y="2391273"/>
            <a:ext cx="4249737" cy="276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5517232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Т.А. Оклей</a:t>
            </a:r>
          </a:p>
          <a:p>
            <a:r>
              <a:rPr lang="ru-RU" dirty="0" smtClean="0"/>
              <a:t>Региональный представитель  ООО «Бозон» , г. Омск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476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2797" y="188640"/>
            <a:ext cx="9145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КОНЦЕНТРАТЫ ИЛИ ГОТОВЫЕ СРЕДСТВА ???</a:t>
            </a:r>
            <a:endParaRPr lang="ru-RU" sz="30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239" y="1412776"/>
            <a:ext cx="8496944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>
              <a:lnSpc>
                <a:spcPct val="150000"/>
              </a:lnSpc>
            </a:pPr>
            <a:r>
              <a:rPr lang="ru-RU" sz="2200" dirty="0" smtClean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Преимущества   </a:t>
            </a:r>
            <a:r>
              <a:rPr lang="ru-RU" sz="2200" b="1" dirty="0" smtClean="0">
                <a:solidFill>
                  <a:srgbClr val="00B05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ГОТОВЫХ СРЕДСТВ   </a:t>
            </a:r>
            <a:r>
              <a:rPr lang="ru-RU" sz="2200" dirty="0" smtClean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перед концентрированными дезинфицирующими средствами:</a:t>
            </a:r>
          </a:p>
          <a:p>
            <a:pPr indent="45000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 smtClean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Экономия времени;</a:t>
            </a:r>
          </a:p>
          <a:p>
            <a:pPr indent="45000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 smtClean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Удобство применения;</a:t>
            </a:r>
          </a:p>
          <a:p>
            <a:pPr indent="45000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 smtClean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 нужно использовать питьевую воду, в которой содержатся ионы хлора (часто в завышенных количествах);</a:t>
            </a:r>
          </a:p>
          <a:p>
            <a:pPr indent="45000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Исключены ошибки при приготовлении рабочих </a:t>
            </a:r>
            <a:r>
              <a:rPr lang="ru-RU" sz="2200" dirty="0" smtClean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растворов;</a:t>
            </a:r>
          </a:p>
          <a:p>
            <a:pPr indent="450000" algn="just">
              <a:lnSpc>
                <a:spcPct val="150000"/>
              </a:lnSpc>
              <a:buFont typeface="+mj-lt"/>
              <a:buAutoNum type="arabicPeriod"/>
            </a:pPr>
            <a:r>
              <a:rPr lang="ru-RU" sz="2200" dirty="0" smtClean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Нет необходимости закупать индикаторные полоски для определения концентраций дезинфицирующего раствора.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55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"/>
                    </a14:imgEffect>
                    <a14:imgEffect>
                      <a14:brightnessContrast bright="14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495" y="0"/>
            <a:ext cx="6037448" cy="647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19672" y="91108"/>
            <a:ext cx="532859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РУКИ:</a:t>
            </a:r>
          </a:p>
          <a:p>
            <a:pPr algn="ctr"/>
            <a:r>
              <a:rPr lang="ru-RU" sz="3000" b="1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ОСНОВНОЙ РИСК</a:t>
            </a:r>
            <a:endParaRPr lang="ru-RU" sz="3000" b="1" dirty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6059" y="1337603"/>
            <a:ext cx="89289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80% инфекций передаются руками!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гигиены рук – неоспорима!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4737050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Гигиена рук должна обеспечивать: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эффективность антисептики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не повреждение кожи дерматитами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Номер слайда 8"/>
          <p:cNvSpPr txBox="1">
            <a:spLocks/>
          </p:cNvSpPr>
          <p:nvPr/>
        </p:nvSpPr>
        <p:spPr bwMode="auto">
          <a:xfrm>
            <a:off x="8364538" y="6330950"/>
            <a:ext cx="682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62EC226-5FD5-40D1-B79C-29F5E4C07223}" type="slidenum">
              <a:rPr lang="ru-RU" altLang="ru-RU" sz="2400">
                <a:solidFill>
                  <a:srgbClr val="0D0D0D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2400" dirty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79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4738"/>
            <a:ext cx="8496944" cy="93610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6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Средства для обработки рук медицинского персонала с минимальным повреждающим действием на кожу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503691"/>
              </p:ext>
            </p:extLst>
          </p:nvPr>
        </p:nvGraphicFramePr>
        <p:xfrm>
          <a:off x="107504" y="2348880"/>
          <a:ext cx="8856984" cy="4444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224"/>
                <a:gridCol w="1872208"/>
                <a:gridCol w="2160240"/>
                <a:gridCol w="2808312"/>
              </a:tblGrid>
              <a:tr h="3600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+mn-lt"/>
                        </a:rPr>
                        <a:t>Гигиеническая обработка рук медицинского персонала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n-lt"/>
                        </a:rPr>
                        <a:t>Для обработки рук с особо чувствительной и воспалённой кожи.</a:t>
                      </a:r>
                    </a:p>
                    <a:p>
                      <a:pPr algn="ctr"/>
                      <a:r>
                        <a:rPr lang="ru-RU" sz="1200" b="1" dirty="0" smtClean="0">
                          <a:latin typeface="+mn-lt"/>
                        </a:rPr>
                        <a:t>Для</a:t>
                      </a:r>
                      <a:r>
                        <a:rPr lang="ru-RU" sz="1200" b="1" baseline="0" dirty="0" smtClean="0">
                          <a:latin typeface="+mn-lt"/>
                        </a:rPr>
                        <a:t> гигиенической обработки тела детей с первых дней жизни. Мыло </a:t>
                      </a:r>
                      <a:r>
                        <a:rPr lang="ru-RU" sz="1200" b="1" baseline="0" dirty="0" err="1" smtClean="0">
                          <a:latin typeface="+mn-lt"/>
                        </a:rPr>
                        <a:t>гипоаллергенно</a:t>
                      </a:r>
                      <a:r>
                        <a:rPr lang="ru-RU" sz="1200" b="1" baseline="0" dirty="0" smtClean="0">
                          <a:latin typeface="+mn-lt"/>
                        </a:rPr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n-lt"/>
                        </a:rPr>
                        <a:t>3 мл (4-6 доз),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</a:rPr>
                        <a:t>экспозиция 30 сек.</a:t>
                      </a:r>
                      <a:endParaRPr lang="ru-RU" sz="1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n-lt"/>
                        </a:rPr>
                        <a:t>3 мл,</a:t>
                      </a:r>
                      <a:r>
                        <a:rPr lang="ru-RU" sz="1400" b="1" baseline="0" dirty="0" smtClean="0">
                          <a:latin typeface="+mn-lt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latin typeface="+mn-lt"/>
                        </a:rPr>
                        <a:t>экспозиция 30 сек.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n-lt"/>
                        </a:rPr>
                        <a:t>3 мл,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</a:rPr>
                        <a:t> экспозиция</a:t>
                      </a:r>
                      <a:r>
                        <a:rPr lang="ru-RU" sz="1400" b="1" baseline="0" dirty="0" smtClean="0">
                          <a:latin typeface="+mn-lt"/>
                        </a:rPr>
                        <a:t> </a:t>
                      </a:r>
                      <a:r>
                        <a:rPr lang="ru-RU" sz="1400" b="1" dirty="0" smtClean="0">
                          <a:latin typeface="+mn-lt"/>
                        </a:rPr>
                        <a:t>30 сек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3433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+mn-lt"/>
                        </a:rPr>
                        <a:t>Обработка рук хирургов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n-lt"/>
                        </a:rPr>
                        <a:t>-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n-lt"/>
                        </a:rPr>
                        <a:t>Двукратная</a:t>
                      </a:r>
                      <a:r>
                        <a:rPr lang="ru-RU" sz="1200" b="1" baseline="0" dirty="0" smtClean="0">
                          <a:latin typeface="+mn-lt"/>
                        </a:rPr>
                        <a:t> обработка рук по </a:t>
                      </a:r>
                      <a:r>
                        <a:rPr lang="ru-RU" sz="1400" b="1" baseline="0" dirty="0" smtClean="0">
                          <a:latin typeface="+mn-lt"/>
                        </a:rPr>
                        <a:t>2</a:t>
                      </a:r>
                      <a:r>
                        <a:rPr lang="ru-RU" sz="1200" b="1" baseline="0" dirty="0" smtClean="0">
                          <a:latin typeface="+mn-lt"/>
                        </a:rPr>
                        <a:t> мл (3-4 дозы). Общее время обработки </a:t>
                      </a:r>
                      <a:r>
                        <a:rPr lang="ru-RU" sz="1400" b="1" baseline="0" dirty="0" smtClean="0">
                          <a:latin typeface="+mn-lt"/>
                        </a:rPr>
                        <a:t>5</a:t>
                      </a:r>
                      <a:r>
                        <a:rPr lang="ru-RU" sz="1200" b="1" baseline="0" dirty="0" smtClean="0">
                          <a:latin typeface="+mn-lt"/>
                        </a:rPr>
                        <a:t> мин. </a:t>
                      </a:r>
                    </a:p>
                    <a:p>
                      <a:pPr algn="ctr"/>
                      <a:r>
                        <a:rPr lang="ru-RU" sz="1200" b="1" baseline="0" dirty="0" smtClean="0">
                          <a:latin typeface="+mn-lt"/>
                        </a:rPr>
                        <a:t>Не обладает </a:t>
                      </a:r>
                      <a:r>
                        <a:rPr lang="ru-RU" sz="1200" b="1" baseline="0" dirty="0" err="1" smtClean="0">
                          <a:latin typeface="+mn-lt"/>
                        </a:rPr>
                        <a:t>туберкулоцидными</a:t>
                      </a:r>
                      <a:r>
                        <a:rPr lang="ru-RU" sz="1200" b="1" baseline="0" dirty="0" smtClean="0">
                          <a:latin typeface="+mn-lt"/>
                        </a:rPr>
                        <a:t> свойствами (микобактерии </a:t>
                      </a:r>
                      <a:r>
                        <a:rPr lang="ru-RU" sz="1200" b="1" baseline="0" dirty="0" err="1" smtClean="0">
                          <a:latin typeface="+mn-lt"/>
                        </a:rPr>
                        <a:t>терра</a:t>
                      </a:r>
                      <a:r>
                        <a:rPr lang="ru-RU" sz="1200" b="1" baseline="0" dirty="0" smtClean="0">
                          <a:latin typeface="+mn-lt"/>
                        </a:rPr>
                        <a:t>).</a:t>
                      </a:r>
                      <a:endParaRPr lang="ru-RU" sz="12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n-lt"/>
                        </a:rPr>
                        <a:t>Двукратная обработка рук</a:t>
                      </a:r>
                      <a:r>
                        <a:rPr lang="ru-RU" sz="1200" b="1" baseline="0" dirty="0" smtClean="0">
                          <a:latin typeface="+mn-lt"/>
                        </a:rPr>
                        <a:t> по </a:t>
                      </a:r>
                      <a:r>
                        <a:rPr lang="ru-RU" sz="1400" b="1" baseline="0" dirty="0" smtClean="0">
                          <a:latin typeface="+mn-lt"/>
                        </a:rPr>
                        <a:t>2,5</a:t>
                      </a:r>
                      <a:r>
                        <a:rPr lang="ru-RU" sz="1200" b="1" baseline="0" dirty="0" smtClean="0">
                          <a:latin typeface="+mn-lt"/>
                        </a:rPr>
                        <a:t> мл. Общее время обработки </a:t>
                      </a:r>
                      <a:r>
                        <a:rPr lang="ru-RU" sz="1400" b="1" baseline="0" dirty="0" smtClean="0">
                          <a:latin typeface="+mn-lt"/>
                        </a:rPr>
                        <a:t>3</a:t>
                      </a:r>
                      <a:r>
                        <a:rPr lang="ru-RU" sz="1200" b="1" baseline="0" dirty="0" smtClean="0">
                          <a:latin typeface="+mn-lt"/>
                        </a:rPr>
                        <a:t> мин. </a:t>
                      </a:r>
                    </a:p>
                    <a:p>
                      <a:pPr algn="ctr"/>
                      <a:r>
                        <a:rPr lang="ru-RU" sz="1200" b="1" baseline="0" dirty="0" smtClean="0">
                          <a:latin typeface="+mn-lt"/>
                        </a:rPr>
                        <a:t>При туберкулезе двукратная обработка по 5 мл с общим временем обработки 5 мин. 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Порциями в зависимости от размера рук</a:t>
                      </a: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 2-3 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мл. Общее время обработки </a:t>
                      </a:r>
                      <a:r>
                        <a:rPr kumimoji="0" lang="ru-RU" sz="1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3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 мин, включая туберкулез (микобактерии </a:t>
                      </a:r>
                      <a:r>
                        <a:rPr kumimoji="0" lang="ru-RU" sz="12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терра</a:t>
                      </a:r>
                      <a:r>
                        <a:rPr kumimoji="0" 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).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542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+mn-lt"/>
                          <a:cs typeface="Times New Roman" panose="02020603050405020304" pitchFamily="18" charset="0"/>
                        </a:rPr>
                        <a:t>Санитарная</a:t>
                      </a:r>
                      <a:r>
                        <a:rPr lang="ru-RU" sz="1600" b="1" baseline="0" dirty="0" smtClean="0"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+mn-lt"/>
                          <a:cs typeface="Times New Roman" panose="02020603050405020304" pitchFamily="18" charset="0"/>
                        </a:rPr>
                        <a:t>обработка тела, в </a:t>
                      </a:r>
                      <a:r>
                        <a:rPr lang="ru-RU" sz="1600" b="1" dirty="0" err="1" smtClean="0">
                          <a:latin typeface="+mn-lt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600" b="1" dirty="0" smtClean="0">
                          <a:latin typeface="+mn-lt"/>
                          <a:cs typeface="Times New Roman" panose="02020603050405020304" pitchFamily="18" charset="0"/>
                        </a:rPr>
                        <a:t>. ступней ног</a:t>
                      </a:r>
                      <a:r>
                        <a:rPr lang="ru-RU" sz="1600" b="1" baseline="0" dirty="0" smtClean="0">
                          <a:latin typeface="+mn-lt"/>
                          <a:cs typeface="Times New Roman" panose="02020603050405020304" pitchFamily="18" charset="0"/>
                        </a:rPr>
                        <a:t> производится средством «Аживика-пенка»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2" name="Picture 2" descr="C:\Users\Химик\Desktop\Дизайнер\Фото продукции\фото 3\скиния_мыло_bab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08914"/>
            <a:ext cx="1005314" cy="155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1" y="800121"/>
            <a:ext cx="1440161" cy="1559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986" y="800121"/>
            <a:ext cx="1067730" cy="1680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580" y="858023"/>
            <a:ext cx="818369" cy="1622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8126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499" y="876780"/>
            <a:ext cx="1929432" cy="510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64091" y="240047"/>
            <a:ext cx="7488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Профессиональный крем для рук «СКИНИЯ» на водной основе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7744" y="4653136"/>
            <a:ext cx="6261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ВАЖНО! </a:t>
            </a:r>
          </a:p>
          <a:p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Крем не содержит стеариновой кислоты: быстро впитывается и не оставляет ощущения жирности </a:t>
            </a:r>
          </a:p>
          <a:p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 следов на документах и одежде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80676" y="1153928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масло ши</a:t>
            </a:r>
          </a:p>
          <a:p>
            <a:pPr lvl="1">
              <a:buFont typeface="Arial" pitchFamily="34" charset="0"/>
              <a:buChar char="•"/>
            </a:pP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масло </a:t>
            </a:r>
            <a:r>
              <a:rPr lang="ru-RU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жожоба</a:t>
            </a:r>
            <a:endParaRPr lang="ru-RU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масло зародышей пшеницы</a:t>
            </a:r>
          </a:p>
          <a:p>
            <a:pPr lvl="1">
              <a:buFont typeface="Arial" pitchFamily="34" charset="0"/>
              <a:buChar char="•"/>
            </a:pP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витамин 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95737" y="2354257"/>
            <a:ext cx="6785864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Восстановление </a:t>
            </a:r>
            <a:r>
              <a:rPr lang="ru-RU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гидролипидного</a:t>
            </a: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баланса кожи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Профилактика дерматита и аллергии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Поддержание природной красоты и гладкости кожи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Образует на поверхности кожи тончайшую 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защитную пленку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Aft>
                <a:spcPts val="600"/>
              </a:spcAft>
            </a:pPr>
            <a:endParaRPr lang="ru-RU" b="1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095333" y="5897524"/>
            <a:ext cx="6986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Рекомендуется для ежедневного ухода за руками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Номер слайда 8"/>
          <p:cNvSpPr txBox="1">
            <a:spLocks/>
          </p:cNvSpPr>
          <p:nvPr/>
        </p:nvSpPr>
        <p:spPr bwMode="auto">
          <a:xfrm>
            <a:off x="8452923" y="6334653"/>
            <a:ext cx="682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62EC226-5FD5-40D1-B79C-29F5E4C07223}" type="slidenum">
              <a:rPr lang="ru-RU" altLang="ru-RU" sz="2400">
                <a:solidFill>
                  <a:srgbClr val="0D0D0D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2400" dirty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111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470" y="3573016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ВЫБОР ЗА ВАМИ!</a:t>
            </a:r>
            <a:endParaRPr lang="ru-RU" sz="40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12776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КАЖДЫЙ </a:t>
            </a:r>
            <a:r>
              <a:rPr lang="ru-RU" b="1" dirty="0" smtClean="0"/>
              <a:t>ОБЪЕКТ </a:t>
            </a:r>
            <a:r>
              <a:rPr lang="ru-RU" b="1" dirty="0"/>
              <a:t>ТРЕБУЕТ ИНДИВИДУАЛЬНОГО РЕШЕНИЯ ПО ОБРАБОТКЕ ДЛЯ СОБЛЮДЕНИЯ ПРАВИЛЬНОГО ПРОТИВОЭПИДЕМИЧЕСКОГО РЕЖИМА </a:t>
            </a:r>
          </a:p>
        </p:txBody>
      </p:sp>
      <p:sp>
        <p:nvSpPr>
          <p:cNvPr id="7" name="Номер слайда 8"/>
          <p:cNvSpPr txBox="1">
            <a:spLocks/>
          </p:cNvSpPr>
          <p:nvPr/>
        </p:nvSpPr>
        <p:spPr bwMode="auto">
          <a:xfrm>
            <a:off x="8364538" y="6330950"/>
            <a:ext cx="682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62EC226-5FD5-40D1-B79C-29F5E4C07223}" type="slidenum">
              <a:rPr lang="ru-RU" altLang="ru-RU" sz="2400">
                <a:solidFill>
                  <a:srgbClr val="0D0D0D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2400" dirty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7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704856" cy="3168352"/>
          </a:xfrm>
        </p:spPr>
        <p:txBody>
          <a:bodyPr>
            <a:normAutofit fontScale="92500"/>
          </a:bodyPr>
          <a:lstStyle/>
          <a:p>
            <a:pPr lvl="0" indent="360000" algn="just"/>
            <a:r>
              <a:rPr lang="ru-RU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1. Высокой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восприимчивостью к патогенным и условно-патогенным микроорганизмам новорожденных и родивших женщин,</a:t>
            </a: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по причине сниженной иммунологической резистентности у новорожденных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и родильниц</a:t>
            </a:r>
            <a:r>
              <a:rPr lang="ru-RU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indent="360000" algn="just"/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000" algn="just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2. Необходимостью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приема в </a:t>
            </a:r>
            <a:r>
              <a:rPr lang="ru-RU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перинатальные центры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беременных и рожениц независимо от наличия сопутствующих заболеваний.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136904" cy="1584175"/>
          </a:xfrm>
        </p:spPr>
        <p:txBody>
          <a:bodyPr/>
          <a:lstStyle/>
          <a:p>
            <a:pPr marL="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родильных домах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перинатальных центрах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к соблюдению противоэпидемического режима предъявляются чрезвычайно высокие требования</a:t>
            </a:r>
            <a:r>
              <a:rPr lang="ru-RU" sz="24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которые </a:t>
            </a:r>
            <a:r>
              <a:rPr lang="ru-RU" sz="24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обусловлены двумя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обстоятельствами:</a:t>
            </a:r>
            <a:endParaRPr lang="ru-RU" sz="2400" b="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757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844824"/>
            <a:ext cx="7272807" cy="3888432"/>
          </a:xfrm>
        </p:spPr>
        <p:txBody>
          <a:bodyPr>
            <a:normAutofit/>
          </a:bodyPr>
          <a:lstStyle/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знанием 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спектра возбудителей ВБИ в данном конкретном учреждении на основании микробиологического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мониторинга;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endParaRPr lang="ru-RU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правильного 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выбора эффективных и мало токсичных дезинфицирующих и стерилизующих средств и кожных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антисептиков;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endParaRPr lang="ru-RU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соблюдением медицинским персоналом правил использования средств для дезинфекции и обработки рук медицинского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персонала.</a:t>
            </a:r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848872" cy="1296144"/>
          </a:xfrm>
        </p:spPr>
        <p:txBody>
          <a:bodyPr/>
          <a:lstStyle/>
          <a:p>
            <a:pPr marL="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400" dirty="0">
                <a:solidFill>
                  <a:srgbClr val="212745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Эффективность санитарно-гигиенического режима в </a:t>
            </a:r>
            <a:r>
              <a:rPr lang="ru-RU" sz="2400" dirty="0" smtClean="0">
                <a:solidFill>
                  <a:srgbClr val="212745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родильных домах и </a:t>
            </a:r>
            <a:r>
              <a:rPr lang="ru-RU" sz="2400" dirty="0" smtClean="0">
                <a:solidFill>
                  <a:srgbClr val="212745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перинатальных  </a:t>
            </a:r>
            <a:r>
              <a:rPr lang="ru-RU" sz="2400" dirty="0" smtClean="0">
                <a:solidFill>
                  <a:srgbClr val="212745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центрах </a:t>
            </a:r>
            <a:br>
              <a:rPr lang="ru-RU" sz="2400" dirty="0" smtClean="0">
                <a:solidFill>
                  <a:srgbClr val="212745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rgbClr val="212745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определяется </a:t>
            </a:r>
            <a:r>
              <a:rPr lang="ru-RU" sz="2400" b="0" dirty="0">
                <a:solidFill>
                  <a:srgbClr val="212745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следующими  факторами</a:t>
            </a:r>
            <a:r>
              <a:rPr lang="ru-RU" sz="2400" b="0" dirty="0" smtClean="0">
                <a:solidFill>
                  <a:srgbClr val="212745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:</a:t>
            </a:r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805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704856" cy="4464496"/>
          </a:xfrm>
        </p:spPr>
        <p:txBody>
          <a:bodyPr>
            <a:normAutofit lnSpcReduction="10000"/>
          </a:bodyPr>
          <a:lstStyle/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До настоящего времени в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учреждениях родовспоможения превалирует 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инфекция, вызванная золотистым стафилококком, его госпитальными штаммами, обладающими множественной лекарственной устойчивостью (грамположительные бактерии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Но вспышки ВБИ, как правило, обусловлены грамотрицательными бактериями (</a:t>
            </a:r>
            <a:r>
              <a:rPr lang="ru-RU" dirty="0" err="1">
                <a:latin typeface="Calibri" panose="020F0502020204030204" pitchFamily="34" charset="0"/>
                <a:cs typeface="Times New Roman" panose="02020603050405020304" pitchFamily="18" charset="0"/>
              </a:rPr>
              <a:t>эшерихии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, синегнойная палочка, клебсиеллы, протей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Вирусные ВБИ встречаются нечасто, но возможно заражение парентеральными гепатитами при нарушении режима обеззараживания медицинского инструментария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мере увеличения срока пребывания в стационаре возрастает количество детей с ВБИ, обусловленными грибами рода </a:t>
            </a:r>
            <a:r>
              <a:rPr lang="ru-RU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Candida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128792" cy="86409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 smtClean="0">
                <a:solidFill>
                  <a:srgbClr val="212745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Данные микробиологического мониторинга отделений новорожденных</a:t>
            </a:r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244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136904" cy="6048672"/>
          </a:xfrm>
        </p:spPr>
        <p:txBody>
          <a:bodyPr>
            <a:noAutofit/>
          </a:bodyPr>
          <a:lstStyle/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Для обеспечения санитарно-эпидемиологического благополучия в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родильных домах и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перинатальных центрах при 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проведении дезинфекционных мероприятий можно выделить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основные группы средств: </a:t>
            </a:r>
            <a:endParaRPr lang="ru-RU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7200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одные концентраты;</a:t>
            </a:r>
          </a:p>
          <a:p>
            <a:pPr marL="342900" indent="7200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средства 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быстрой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дезинфекции; </a:t>
            </a:r>
          </a:p>
          <a:p>
            <a:pPr marL="342900" indent="7200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средства </a:t>
            </a:r>
            <a:r>
              <a:rPr lang="ru-RU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для гигиены рук;</a:t>
            </a:r>
          </a:p>
          <a:p>
            <a:pPr marL="342900" indent="7200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редства по уходу за кожей рук.</a:t>
            </a:r>
            <a:endParaRPr lang="ru-RU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ООО «БОЗОН» имеет широкую линейку дезинфицирующих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средств: концентратов, средств 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быстрой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дезинфекции (спреи, салфетки), </a:t>
            </a:r>
            <a:r>
              <a:rPr 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кожных </a:t>
            </a:r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антисептиков (всего порядка 20 наименований). Из них мы выбрали с учетом специфики родовспомогательных учреждений средства, обладающие низкой токсичностью, моющим действием, подтвержденной эффективностью и экономичностью.</a:t>
            </a:r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73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36813" y="476672"/>
            <a:ext cx="8907187" cy="24006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u="sng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ПРОБЛЕМА ОЧИСТКИ И ДЕЗИНФЕКЦИИ ОБЪЕКТОВ В РОДИЛЬНЫХ ДОМАХ И НЕОНАТАЛЬНЫХ ЦЕНТРАХ НЕ РЕШАЕТСЯ ОДНИМ УНИВЕРСАЛЬНЫМ СРЕДСТВОМ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422" y="3717032"/>
            <a:ext cx="8619155" cy="1932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1200"/>
              </a:spcAft>
            </a:pPr>
            <a:r>
              <a:rPr lang="ru-RU" sz="2800" b="1" u="sng" dirty="0">
                <a:solidFill>
                  <a:srgbClr val="4949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Каждый объект нуждается в: 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4949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индивидуальном подходе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4949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специализированном средстве ухода</a:t>
            </a:r>
          </a:p>
        </p:txBody>
      </p:sp>
      <p:sp>
        <p:nvSpPr>
          <p:cNvPr id="7" name="Номер слайда 8"/>
          <p:cNvSpPr txBox="1">
            <a:spLocks/>
          </p:cNvSpPr>
          <p:nvPr/>
        </p:nvSpPr>
        <p:spPr bwMode="auto">
          <a:xfrm>
            <a:off x="8364538" y="6330950"/>
            <a:ext cx="682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ru-RU" altLang="ru-RU" sz="2400" dirty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68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1489644" y="754445"/>
            <a:ext cx="5904655" cy="5118899"/>
            <a:chOff x="2676235" y="2678530"/>
            <a:chExt cx="3805652" cy="3207601"/>
          </a:xfrm>
        </p:grpSpPr>
        <p:sp>
          <p:nvSpPr>
            <p:cNvPr id="20" name="Правильный пятиугольник 19"/>
            <p:cNvSpPr/>
            <p:nvPr/>
          </p:nvSpPr>
          <p:spPr>
            <a:xfrm>
              <a:off x="3707904" y="3474158"/>
              <a:ext cx="1728192" cy="1322994"/>
            </a:xfrm>
            <a:prstGeom prst="pentagon">
              <a:avLst/>
            </a:prstGeom>
            <a:solidFill>
              <a:schemeClr val="bg1"/>
            </a:solidFill>
            <a:ln w="444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799145" y="3951512"/>
              <a:ext cx="1581766" cy="407541"/>
            </a:xfrm>
            <a:prstGeom prst="rect">
              <a:avLst/>
            </a:prstGeom>
            <a:noFill/>
            <a:ln w="444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ОБЪЕКТЫ</a:t>
              </a:r>
              <a:endParaRPr lang="ru-RU" sz="3600" b="1" dirty="0"/>
            </a:p>
          </p:txBody>
        </p:sp>
        <p:sp>
          <p:nvSpPr>
            <p:cNvPr id="22" name="Правильный пятиугольник 21"/>
            <p:cNvSpPr/>
            <p:nvPr/>
          </p:nvSpPr>
          <p:spPr>
            <a:xfrm rot="1873590">
              <a:off x="4599922" y="2682498"/>
              <a:ext cx="1651897" cy="930225"/>
            </a:xfrm>
            <a:prstGeom prst="pentag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авильный пятиугольник 23"/>
            <p:cNvSpPr/>
            <p:nvPr/>
          </p:nvSpPr>
          <p:spPr>
            <a:xfrm rot="10800000">
              <a:off x="3658333" y="4950027"/>
              <a:ext cx="1800200" cy="936104"/>
            </a:xfrm>
            <a:prstGeom prst="pentagon">
              <a:avLst/>
            </a:prstGeom>
            <a:solidFill>
              <a:schemeClr val="bg1"/>
            </a:solidFill>
            <a:ln w="444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авильный пятиугольник 24"/>
            <p:cNvSpPr/>
            <p:nvPr/>
          </p:nvSpPr>
          <p:spPr>
            <a:xfrm rot="15095073">
              <a:off x="2427133" y="4085777"/>
              <a:ext cx="1546106" cy="1047901"/>
            </a:xfrm>
            <a:prstGeom prst="pentagon">
              <a:avLst/>
            </a:prstGeom>
            <a:solidFill>
              <a:schemeClr val="bg1"/>
            </a:solidFill>
            <a:ln w="444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авильный пятиугольник 27"/>
            <p:cNvSpPr/>
            <p:nvPr/>
          </p:nvSpPr>
          <p:spPr>
            <a:xfrm rot="1873590">
              <a:off x="4599922" y="2682497"/>
              <a:ext cx="1651897" cy="930225"/>
            </a:xfrm>
            <a:prstGeom prst="pentagon">
              <a:avLst/>
            </a:prstGeom>
            <a:solidFill>
              <a:schemeClr val="bg1"/>
            </a:solidFill>
            <a:ln w="444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авильный пятиугольник 28"/>
            <p:cNvSpPr/>
            <p:nvPr/>
          </p:nvSpPr>
          <p:spPr>
            <a:xfrm rot="6612949">
              <a:off x="5209119" y="4073332"/>
              <a:ext cx="1509699" cy="1035837"/>
            </a:xfrm>
            <a:prstGeom prst="pentagon">
              <a:avLst/>
            </a:prstGeom>
            <a:solidFill>
              <a:schemeClr val="bg1"/>
            </a:solidFill>
            <a:ln w="444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авильный пятиугольник 29"/>
            <p:cNvSpPr/>
            <p:nvPr/>
          </p:nvSpPr>
          <p:spPr>
            <a:xfrm rot="19886123">
              <a:off x="2991219" y="2678530"/>
              <a:ext cx="1615853" cy="936104"/>
            </a:xfrm>
            <a:prstGeom prst="pentagon">
              <a:avLst/>
            </a:prstGeom>
            <a:solidFill>
              <a:schemeClr val="bg1"/>
            </a:solidFill>
            <a:ln w="444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" name="TextBox 30"/>
          <p:cNvSpPr txBox="1"/>
          <p:nvPr/>
        </p:nvSpPr>
        <p:spPr>
          <a:xfrm rot="2085008">
            <a:off x="4653043" y="1294928"/>
            <a:ext cx="230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libri" panose="020F0502020204030204" pitchFamily="34" charset="0"/>
              </a:rPr>
              <a:t>ИНСТРУМЕНТЫ</a:t>
            </a:r>
            <a:endParaRPr lang="ru-RU" sz="2400" b="1" dirty="0">
              <a:latin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7622292">
            <a:off x="5873262" y="363857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РУКИ</a:t>
            </a:r>
            <a:endParaRPr lang="ru-RU" sz="2400" b="1" dirty="0">
              <a:latin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92135" y="4802034"/>
            <a:ext cx="2077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ЭНДОСКОПЫ</a:t>
            </a:r>
            <a:endParaRPr lang="ru-RU" sz="2400" b="1" dirty="0"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9569863">
            <a:off x="2190889" y="1243674"/>
            <a:ext cx="217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libri" panose="020F0502020204030204" pitchFamily="34" charset="0"/>
              </a:rPr>
              <a:t>ПОВЕРХНОСТИ</a:t>
            </a:r>
            <a:endParaRPr lang="ru-RU" sz="2400" b="1" dirty="0">
              <a:latin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3999698">
            <a:off x="1549146" y="364722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libri" panose="020F0502020204030204" pitchFamily="34" charset="0"/>
              </a:rPr>
              <a:t>ОТХОДЫ</a:t>
            </a:r>
            <a:endParaRPr lang="ru-RU" sz="2400" b="1" dirty="0">
              <a:latin typeface="Calibri" panose="020F050202020403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79512" y="366512"/>
            <a:ext cx="9479043" cy="6280869"/>
            <a:chOff x="179512" y="366512"/>
            <a:chExt cx="9479043" cy="6280869"/>
          </a:xfrm>
        </p:grpSpPr>
        <p:sp>
          <p:nvSpPr>
            <p:cNvPr id="36" name="TextBox 35"/>
            <p:cNvSpPr txBox="1"/>
            <p:nvPr/>
          </p:nvSpPr>
          <p:spPr>
            <a:xfrm>
              <a:off x="6372200" y="509590"/>
              <a:ext cx="251319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Эффективность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Отсутствие коррозии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Отсутствие фиксации</a:t>
              </a:r>
              <a:endPara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236482" y="3068960"/>
              <a:ext cx="242207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Эффективность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Отсутствие дерматита</a:t>
              </a:r>
              <a:endPara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192121" y="5908717"/>
              <a:ext cx="332921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Эффективность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Отсутствие коррозии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Отсутствие фиксации</a:t>
              </a:r>
              <a:endPara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79512" y="366512"/>
              <a:ext cx="2437359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Эффективность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Быстрота обработки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Отсутствие запаха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Отсутствие липкости</a:t>
              </a:r>
            </a:p>
            <a:p>
              <a:endParaRPr lang="ru-RU" dirty="0"/>
            </a:p>
          </p:txBody>
        </p:sp>
      </p:grpSp>
      <p:sp>
        <p:nvSpPr>
          <p:cNvPr id="26" name="Номер слайда 8"/>
          <p:cNvSpPr txBox="1">
            <a:spLocks/>
          </p:cNvSpPr>
          <p:nvPr/>
        </p:nvSpPr>
        <p:spPr bwMode="auto">
          <a:xfrm>
            <a:off x="8364538" y="6330950"/>
            <a:ext cx="682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62EC226-5FD5-40D1-B79C-29F5E4C07223}" type="slidenum">
              <a:rPr lang="ru-RU" altLang="ru-RU" sz="2400">
                <a:solidFill>
                  <a:srgbClr val="0D0D0D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2400" dirty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48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8021" y="78833"/>
            <a:ext cx="7175351" cy="57606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 smtClean="0">
                <a:solidFill>
                  <a:srgbClr val="212745"/>
                </a:solidFill>
                <a:effectLst/>
                <a:latin typeface="Calibri" panose="020F0502020204030204" pitchFamily="34" charset="0"/>
              </a:rPr>
              <a:t>Водные концентраты</a:t>
            </a:r>
            <a:endParaRPr lang="ru-RU" sz="2400" b="0" dirty="0">
              <a:latin typeface="Calibri" panose="020F0502020204030204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56956"/>
            <a:ext cx="1298076" cy="206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5008" y="5157192"/>
            <a:ext cx="8821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 подозрении на туберкулез (микобактерии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использовать средство «ЭНКЕ»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препараты, содержащие активный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хлор, альдегиды, фенолы,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обработки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поверхностей –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стать хрупким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потрескаться и прийти в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негодность!!!</a:t>
            </a:r>
          </a:p>
        </p:txBody>
      </p:sp>
      <p:pic>
        <p:nvPicPr>
          <p:cNvPr id="4101" name="Picture 5" descr="C:\Users\Химик\Desktop\Дизайнер\Фото продукции\Bozon foto\бионс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14756"/>
            <a:ext cx="1299802" cy="204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Химик\Desktop\Дизайнер\Фото продукции\Bozon foto\приоль1л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1303268" cy="207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Химик\Desktop\Фото 22.04.2016 от дизайнера\ЭНКЕ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827" y="500650"/>
            <a:ext cx="1380064" cy="206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687003"/>
              </p:ext>
            </p:extLst>
          </p:nvPr>
        </p:nvGraphicFramePr>
        <p:xfrm>
          <a:off x="467544" y="2608856"/>
          <a:ext cx="7911560" cy="25483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8245"/>
                <a:gridCol w="1989048"/>
                <a:gridCol w="2132723"/>
                <a:gridCol w="116840"/>
                <a:gridCol w="1864704"/>
              </a:tblGrid>
              <a:tr h="282034">
                <a:tc gridSpan="5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При бактериальных, вирусных инфекциях и кандидозах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Поверхности</a:t>
                      </a:r>
                      <a:r>
                        <a:rPr lang="ru-RU" sz="1800" b="1" baseline="0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(текущая дезинфекция)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89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1,5% - 60 мин </a:t>
                      </a:r>
                      <a:endParaRPr lang="ru-RU" sz="1600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0,5% - 30 мин </a:t>
                      </a:r>
                      <a:endParaRPr lang="ru-RU" sz="1800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1,0% - 60 мин </a:t>
                      </a:r>
                      <a:endParaRPr lang="ru-RU" sz="1800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0,15% - 60 мин </a:t>
                      </a:r>
                    </a:p>
                  </a:txBody>
                  <a:tcPr/>
                </a:tc>
              </a:tr>
              <a:tr h="445216">
                <a:tc gridSpan="5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Кувезы</a:t>
                      </a:r>
                      <a:endParaRPr lang="ru-RU" sz="1800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469"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0,5% - 30 мин </a:t>
                      </a:r>
                      <a:endParaRPr lang="ru-RU" sz="1800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0,2% – 30 мин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82034">
                <a:tc gridSpan="5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Изделия медицинского назначения (дезинфекция + ПСО)</a:t>
                      </a:r>
                      <a:endParaRPr lang="ru-RU" sz="1800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203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1,5% - 30 мин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2,0% - 30 мин</a:t>
                      </a:r>
                      <a:endParaRPr lang="ru-RU" sz="1800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0,2%</a:t>
                      </a:r>
                      <a:r>
                        <a:rPr lang="ru-RU" sz="1800" b="1" baseline="0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- 60 мин</a:t>
                      </a:r>
                      <a:endParaRPr lang="ru-RU" sz="1800" b="1" dirty="0"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160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524" y="260648"/>
            <a:ext cx="8244916" cy="86409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Быстрая дезинфекция объектов в родильных домах и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перинатальных </a:t>
            </a:r>
            <a:r>
              <a:rPr lang="ru-RU" sz="24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центрах</a:t>
            </a:r>
            <a:endParaRPr lang="ru-RU" sz="2400" dirty="0">
              <a:latin typeface="Calibri" panose="020F0502020204030204" pitchFamily="34" charset="0"/>
            </a:endParaRPr>
          </a:p>
        </p:txBody>
      </p:sp>
      <p:pic>
        <p:nvPicPr>
          <p:cNvPr id="7170" name="Picture 2" descr="C:\Users\Химик\Desktop\Фото 22.04.2016 от дизайнера\Трилокс(закрытая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063292"/>
            <a:ext cx="1448396" cy="217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Химик\Desktop\Фото 22.04.2016 от дизайнера\Ажевика(закрытая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134" y="1279244"/>
            <a:ext cx="2455282" cy="163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81926"/>
            <a:ext cx="1231904" cy="1934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:\Users\Химик\Desktop\Дизайнер\Фото продукции\каталогофото\DSC078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207560"/>
            <a:ext cx="780844" cy="189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70933"/>
            <a:ext cx="1302294" cy="197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359231"/>
              </p:ext>
            </p:extLst>
          </p:nvPr>
        </p:nvGraphicFramePr>
        <p:xfrm>
          <a:off x="179512" y="3163697"/>
          <a:ext cx="8712965" cy="25469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2593"/>
                <a:gridCol w="1742593"/>
                <a:gridCol w="1742593"/>
                <a:gridCol w="1742593"/>
                <a:gridCol w="1742593"/>
              </a:tblGrid>
              <a:tr h="3600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При бактериальных, вирусных инфекциях</a:t>
                      </a:r>
                      <a:r>
                        <a:rPr lang="ru-RU" sz="1800" b="1" baseline="0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кандидозах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1532">
                <a:tc gridSpan="5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Поверхности (в </a:t>
                      </a:r>
                      <a:r>
                        <a:rPr lang="ru-RU" sz="1800" b="1" dirty="0" err="1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. столы (операционные, </a:t>
                      </a:r>
                      <a:r>
                        <a:rPr lang="ru-RU" sz="1800" b="1" dirty="0" err="1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пеленальные</a:t>
                      </a:r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, манипуляционные, родильные), кровати, реанимационные матрасы, гинекологические кресла)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37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5 мин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3 мин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5 мин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5 мин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3 мин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370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Кувезы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5137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5 мин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3 мин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5 мин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89833" y="6026186"/>
            <a:ext cx="72629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подозрении на туберкулез (микобактерии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использовать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салфетки «Трилокс универсал»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21812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260</TotalTime>
  <Words>862</Words>
  <Application>Microsoft Office PowerPoint</Application>
  <PresentationFormat>Экран (4:3)</PresentationFormat>
  <Paragraphs>135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Особенности дезинфекционных мероприятий в учреждениях родовспоможения</vt:lpstr>
      <vt:lpstr>В родильных домах и  перинатальных центрах  к соблюдению противоэпидемического режима предъявляются чрезвычайно высокие требования,  которые обусловлены двумя обстоятельствами:</vt:lpstr>
      <vt:lpstr>Эффективность санитарно-гигиенического режима в родильных домах и перинатальных  центрах  определяется следующими  факторами:</vt:lpstr>
      <vt:lpstr>Данные микробиологического мониторинга отделений новорожденных</vt:lpstr>
      <vt:lpstr>Презентация PowerPoint</vt:lpstr>
      <vt:lpstr>Презентация PowerPoint</vt:lpstr>
      <vt:lpstr>Презентация PowerPoint</vt:lpstr>
      <vt:lpstr>Водные концентраты</vt:lpstr>
      <vt:lpstr>Быстрая дезинфекция объектов в родильных домах и перинатальных центрах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1rd1-glakush</cp:lastModifiedBy>
  <cp:revision>25</cp:revision>
  <dcterms:created xsi:type="dcterms:W3CDTF">2016-04-27T09:53:05Z</dcterms:created>
  <dcterms:modified xsi:type="dcterms:W3CDTF">2016-04-28T07:24:45Z</dcterms:modified>
</cp:coreProperties>
</file>