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87" r:id="rId4"/>
    <p:sldMasterId id="2147483699" r:id="rId5"/>
  </p:sldMasterIdLst>
  <p:notesMasterIdLst>
    <p:notesMasterId r:id="rId22"/>
  </p:notesMasterIdLst>
  <p:sldIdLst>
    <p:sldId id="257" r:id="rId6"/>
    <p:sldId id="258" r:id="rId7"/>
    <p:sldId id="259" r:id="rId8"/>
    <p:sldId id="260" r:id="rId9"/>
    <p:sldId id="262" r:id="rId10"/>
    <p:sldId id="264" r:id="rId11"/>
    <p:sldId id="267" r:id="rId12"/>
    <p:sldId id="266" r:id="rId13"/>
    <p:sldId id="265" r:id="rId14"/>
    <p:sldId id="277" r:id="rId15"/>
    <p:sldId id="278" r:id="rId16"/>
    <p:sldId id="279" r:id="rId17"/>
    <p:sldId id="282" r:id="rId18"/>
    <p:sldId id="263" r:id="rId19"/>
    <p:sldId id="271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D"/>
    <a:srgbClr val="009900"/>
    <a:srgbClr val="008A45"/>
    <a:srgbClr val="006600"/>
    <a:srgbClr val="006000"/>
    <a:srgbClr val="C40000"/>
    <a:srgbClr val="E4E4E4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12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24708-1640-45A8-B638-97686E6ADE55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5987C-541E-4C6B-AAB0-0CC5C7C095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830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5987C-541E-4C6B-AAB0-0CC5C7C0957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243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5987C-541E-4C6B-AAB0-0CC5C7C0957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66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5987C-541E-4C6B-AAB0-0CC5C7C0957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250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РАБОТА\презентации\Шаблоны для презентаций\Kardio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904" y="1556792"/>
            <a:ext cx="5436096" cy="1470025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284984"/>
            <a:ext cx="4176464" cy="11521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0331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РАБОТА\презентации\Шаблоны для презентаций\KardioSlaid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6D2DE89-10AD-4C2C-A986-277E35E925C5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86EFE7-FFEF-43E1-95DD-C546CA45B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100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294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477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7211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07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464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95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3065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1396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2121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231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081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937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149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3990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3539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546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915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2000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188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5734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1532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9756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4197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929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6419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089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9398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1216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2908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9587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115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629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441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АБОТА\презентации\Шаблоны для презентаций\KardioSlaid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09DA36B-D6A8-439F-AEA7-D2BF3F9CB362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CB4C61E4-7E1F-44F6-B33C-A0192296C0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361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1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084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693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4"/>
            <a:ext cx="9144000" cy="1105079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96144" y="2363976"/>
            <a:ext cx="644420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50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Название презентации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5976" y="5085184"/>
            <a:ext cx="4608512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r">
              <a:spcBef>
                <a:spcPct val="20000"/>
              </a:spcBef>
              <a:buClr>
                <a:srgbClr val="8EB3C8"/>
              </a:buClr>
              <a:buSzPct val="75000"/>
              <a:buFont typeface="Arial" pitchFamily="34" charset="0"/>
              <a:buChar char="•"/>
              <a:defRPr/>
            </a:pPr>
            <a:r>
              <a:rPr kumimoji="1" lang="ru-RU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Г.А.Балацан</a:t>
            </a:r>
            <a:endParaRPr kumimoji="1" lang="ru-RU" b="1" kern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главная медицинская сестра </a:t>
            </a:r>
          </a:p>
          <a:p>
            <a:pPr lvl="0" algn="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БУЗОО «</a:t>
            </a:r>
            <a:r>
              <a:rPr kumimoji="1" lang="ru-RU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Калачинская</a:t>
            </a:r>
            <a:r>
              <a:rPr kumimoji="1"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ЦРБ»</a:t>
            </a:r>
          </a:p>
          <a:p>
            <a:pPr marL="342900" lvl="0" indent="-342900" algn="r">
              <a:spcBef>
                <a:spcPct val="20000"/>
              </a:spcBef>
              <a:buClr>
                <a:srgbClr val="8EB3C8"/>
              </a:buClr>
              <a:buSzPct val="75000"/>
              <a:buFont typeface="Arial" pitchFamily="34" charset="0"/>
              <a:buChar char="•"/>
              <a:defRPr/>
            </a:pPr>
            <a:r>
              <a:rPr kumimoji="1"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член Правления ОПСА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837518" y="-27384"/>
            <a:ext cx="66949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Региональный </a:t>
            </a:r>
            <a:r>
              <a:rPr lang="ru-RU" sz="2200" b="1" dirty="0">
                <a:solidFill>
                  <a:schemeClr val="bg1"/>
                </a:solidFill>
              </a:rPr>
              <a:t>форум </a:t>
            </a:r>
            <a:r>
              <a:rPr lang="ru-RU" sz="22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«</a:t>
            </a:r>
            <a:r>
              <a:rPr lang="ru-RU" sz="2200" b="1" dirty="0">
                <a:solidFill>
                  <a:schemeClr val="bg1"/>
                </a:solidFill>
              </a:rPr>
              <a:t>Сохраняя традиции,  устремляемся в будущее: профессионализм, инновации, качество»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55576" y="65159"/>
            <a:ext cx="868889" cy="9580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3" descr="F:\Документы\ОПСА\Форум\Эмблема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600" y="109221"/>
            <a:ext cx="649668" cy="871507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52" y="764704"/>
            <a:ext cx="10081119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782396"/>
            <a:ext cx="9144000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sz="5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Единой </a:t>
            </a:r>
            <a:r>
              <a:rPr kumimoji="1" lang="ru-RU" sz="5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командой </a:t>
            </a:r>
            <a:endParaRPr kumimoji="1" lang="ru-RU" sz="5400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sz="5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kumimoji="1" lang="ru-RU" sz="5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          к </a:t>
            </a:r>
            <a:r>
              <a:rPr kumimoji="1" lang="ru-RU" sz="5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инновациям </a:t>
            </a:r>
            <a:endParaRPr kumimoji="1" lang="ru-RU" sz="5400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spcBef>
                <a:spcPct val="20000"/>
              </a:spcBef>
              <a:buClr>
                <a:srgbClr val="8EB3C8"/>
              </a:buClr>
              <a:buSzPct val="75000"/>
              <a:buFont typeface="Arial" pitchFamily="34" charset="0"/>
              <a:buChar char="•"/>
              <a:defRPr/>
            </a:pPr>
            <a:r>
              <a:rPr kumimoji="1" lang="ru-RU" sz="5400" b="1" kern="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kumimoji="1" lang="ru-RU" sz="5400" b="1" kern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                           </a:t>
            </a:r>
            <a:r>
              <a:rPr kumimoji="1" lang="ru-RU" sz="5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 </a:t>
            </a:r>
            <a:r>
              <a:rPr kumimoji="1" lang="ru-RU" sz="5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качеству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67944" y="4869161"/>
            <a:ext cx="4896543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sz="2600" b="1" i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Г.А.Балацан</a:t>
            </a:r>
            <a:endParaRPr kumimoji="1" lang="ru-RU" sz="2600" b="1" i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 algn="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sz="26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главная </a:t>
            </a:r>
            <a:r>
              <a:rPr kumimoji="1" lang="ru-RU" sz="26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медицинская сестра </a:t>
            </a:r>
          </a:p>
          <a:p>
            <a:pPr lvl="0" algn="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sz="26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БУЗОО «</a:t>
            </a:r>
            <a:r>
              <a:rPr kumimoji="1" lang="ru-RU" sz="2600" b="1" i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Калачинская</a:t>
            </a:r>
            <a:r>
              <a:rPr kumimoji="1" lang="ru-RU" sz="26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 ЦРБ»</a:t>
            </a:r>
          </a:p>
          <a:p>
            <a:pPr marL="342900" lvl="0" indent="-342900" algn="r">
              <a:spcBef>
                <a:spcPct val="20000"/>
              </a:spcBef>
              <a:buClr>
                <a:srgbClr val="8EB3C8"/>
              </a:buClr>
              <a:buSzPct val="75000"/>
              <a:buFont typeface="Arial" pitchFamily="34" charset="0"/>
              <a:buChar char="•"/>
              <a:defRPr/>
            </a:pPr>
            <a:r>
              <a:rPr kumimoji="1" lang="ru-RU" sz="26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член Правления ОПСА </a:t>
            </a:r>
          </a:p>
        </p:txBody>
      </p:sp>
    </p:spTree>
    <p:extLst>
      <p:ext uri="{BB962C8B-B14F-4D97-AF65-F5344CB8AC3E}">
        <p14:creationId xmlns:p14="http://schemas.microsoft.com/office/powerpoint/2010/main" val="216279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666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1124744"/>
            <a:ext cx="648072" cy="2928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508104" y="1600203"/>
            <a:ext cx="3528392" cy="2729038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r>
              <a:rPr kumimoji="1"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Внедрение</a:t>
            </a:r>
          </a:p>
          <a:p>
            <a:pPr marL="0" lvl="0" indent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r>
              <a:rPr kumimoji="1"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1"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накопительной системы</a:t>
            </a:r>
          </a:p>
          <a:p>
            <a:pPr marL="0" lvl="0" indent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r>
              <a:rPr kumimoji="1"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повышения квалификации                   </a:t>
            </a:r>
          </a:p>
          <a:p>
            <a:endParaRPr lang="ru-RU" dirty="0"/>
          </a:p>
        </p:txBody>
      </p:sp>
      <p:pic>
        <p:nvPicPr>
          <p:cNvPr id="10" name="Picture 3" descr="C:\Users\Галина Александровна\Desktop\АЛЬБОМ\2016\фото тренинг\SAM_388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2789"/>
            <a:ext cx="3635896" cy="2924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Галина Александровна\Desktop\альбом 01.11\областной семинар для фельдшеров ФАП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9475" y="4275890"/>
            <a:ext cx="3675372" cy="2518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Галина Александровна\Desktop\АЛЬБОМ\2013\SAM_0107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03289" y="4329241"/>
            <a:ext cx="3668377" cy="2465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алина Александровна\Desktop\SAM_426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4593" y="1628800"/>
            <a:ext cx="1502239" cy="20994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алина Александровна\Desktop\SAM_4262 - копия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3652806"/>
            <a:ext cx="1546534" cy="222210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06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8830" y="977445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EB3C8"/>
              </a:buClr>
              <a:buSzPct val="75000"/>
              <a:buFont typeface="Wingdings" pitchFamily="2" charset="2"/>
              <a:buChar char="n"/>
              <a:defRPr/>
            </a:pPr>
            <a:endParaRPr kumimoji="1" lang="ru-RU" sz="1400" kern="0" dirty="0">
              <a:solidFill>
                <a:srgbClr val="003366"/>
              </a:solidFill>
              <a:latin typeface="Tahom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8830" y="7949"/>
            <a:ext cx="93533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КАЛАЧИНСКАЯ                                        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СОВЕТ </a:t>
            </a:r>
          </a:p>
          <a:p>
            <a:pPr lvl="0"/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СЕСТРИНСКОМУ </a:t>
            </a:r>
          </a:p>
          <a:p>
            <a:pPr lvl="0"/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1332656" y="1320737"/>
            <a:ext cx="432048" cy="66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83768" y="1628799"/>
            <a:ext cx="6480720" cy="2592289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Получение новых знаний,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tangChe"/>
              </a:rPr>
              <a:t>обмен опытом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tangChe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tangChe"/>
              </a:rPr>
              <a:t>на региональных и всероссийских мероприятиях, внедрение каскадного обучения –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tangChe"/>
              </a:rPr>
              <a:t> 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профессиональной компетенции персонала, качества и  безопасности сестринской помощи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830" y="4224992"/>
            <a:ext cx="3248904" cy="2561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C:\Users\Галина Александровна\Desktop\АЛЬБОМ\2014г. Форум г.Санкт-Петербург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830" y="1387273"/>
            <a:ext cx="2440590" cy="2998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D:\Документы\конкурс Лучший спец-т 2014\Куликов\ПОРТФОЛИО  КУЛИКОВ Ю.А\20140404_10330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0174" y="4224992"/>
            <a:ext cx="2618809" cy="2516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Галина Александровна\Desktop\master-klass-obrabotka-ruk-s-kontrolem-na-ufo-lampe-4-prev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48984" y="4180560"/>
            <a:ext cx="3395016" cy="256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625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2014 год - </a:t>
            </a:r>
            <a:r>
              <a:rPr lang="ru-RU" dirty="0" err="1">
                <a:solidFill>
                  <a:prstClr val="white"/>
                </a:solidFill>
              </a:rPr>
              <a:t>Ширякова</a:t>
            </a:r>
            <a:r>
              <a:rPr lang="ru-RU" dirty="0">
                <a:solidFill>
                  <a:prstClr val="white"/>
                </a:solidFill>
              </a:rPr>
              <a:t> Надежда Владимировна - 2 место «Лучший фельдшер</a:t>
            </a:r>
            <a:r>
              <a:rPr lang="ru-RU" dirty="0" smtClean="0">
                <a:solidFill>
                  <a:prstClr val="white"/>
                </a:solidFill>
              </a:rPr>
              <a:t>»</a:t>
            </a:r>
          </a:p>
          <a:p>
            <a:pPr algn="ctr"/>
            <a:endParaRPr lang="ru-RU" dirty="0">
              <a:solidFill>
                <a:prstClr val="white"/>
              </a:solidFill>
            </a:endParaRPr>
          </a:p>
          <a:p>
            <a:pPr algn="ctr"/>
            <a:endParaRPr lang="ru-RU" dirty="0" smtClean="0">
              <a:solidFill>
                <a:prstClr val="white"/>
              </a:solidFill>
            </a:endParaRPr>
          </a:p>
          <a:p>
            <a:pPr algn="ctr"/>
            <a:endParaRPr lang="ru-RU" dirty="0">
              <a:solidFill>
                <a:prstClr val="white"/>
              </a:solidFill>
            </a:endParaRPr>
          </a:p>
          <a:p>
            <a:pPr algn="ctr"/>
            <a:endParaRPr lang="ru-RU" dirty="0" smtClean="0">
              <a:solidFill>
                <a:prstClr val="white"/>
              </a:solidFill>
            </a:endParaRPr>
          </a:p>
          <a:p>
            <a:pPr algn="ctr"/>
            <a:endParaRPr lang="ru-RU" dirty="0">
              <a:solidFill>
                <a:prstClr val="white"/>
              </a:solidFill>
            </a:endParaRPr>
          </a:p>
          <a:p>
            <a:pPr algn="ctr"/>
            <a:endParaRPr lang="ru-RU" dirty="0" smtClean="0">
              <a:solidFill>
                <a:prstClr val="white"/>
              </a:solidFill>
            </a:endParaRPr>
          </a:p>
          <a:p>
            <a:pPr algn="ctr"/>
            <a:endParaRPr lang="ru-RU" dirty="0">
              <a:solidFill>
                <a:prstClr val="white"/>
              </a:solidFill>
            </a:endParaRPr>
          </a:p>
          <a:p>
            <a:pPr algn="ctr"/>
            <a:endParaRPr lang="ru-RU" dirty="0" smtClean="0">
              <a:solidFill>
                <a:prstClr val="white"/>
              </a:solidFill>
            </a:endParaRPr>
          </a:p>
          <a:p>
            <a:pPr algn="ctr"/>
            <a:endParaRPr lang="ru-RU" dirty="0">
              <a:solidFill>
                <a:prstClr val="white"/>
              </a:solidFill>
            </a:endParaRPr>
          </a:p>
          <a:p>
            <a:pPr algn="ctr"/>
            <a:endParaRPr lang="ru-RU" dirty="0" smtClean="0">
              <a:solidFill>
                <a:prstClr val="white"/>
              </a:solidFill>
            </a:endParaRPr>
          </a:p>
          <a:p>
            <a:pPr algn="ctr"/>
            <a:endParaRPr lang="ru-RU" dirty="0">
              <a:solidFill>
                <a:prstClr val="white"/>
              </a:solidFill>
            </a:endParaRPr>
          </a:p>
          <a:p>
            <a:pPr algn="ctr"/>
            <a:endParaRPr lang="ru-RU" dirty="0" smtClean="0">
              <a:solidFill>
                <a:prstClr val="white"/>
              </a:solidFill>
            </a:endParaRPr>
          </a:p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kumimoji="1"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Победы</a:t>
            </a:r>
            <a:r>
              <a:rPr kumimoji="1"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</a:t>
            </a:r>
            <a:r>
              <a:rPr kumimoji="1"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региональном этапе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/>
              </a:rPr>
              <a:t>Всероссийского конкурса </a:t>
            </a:r>
            <a:endParaRPr lang="ru-RU" sz="28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/>
              <a:cs typeface="Times New Roman"/>
            </a:endParaRPr>
          </a:p>
          <a:p>
            <a:pPr lvl="0" algn="ctr" eaLnBrk="0" fontAlgn="base" hangingPunct="0">
              <a:spcBef>
                <a:spcPct val="0"/>
              </a:spcBef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/>
              </a:rPr>
              <a:t>«Лучший специалист со средним</a:t>
            </a:r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/>
              <a:cs typeface="Times New Roman"/>
            </a:endParaRPr>
          </a:p>
          <a:p>
            <a:pPr lvl="0" algn="ctr" eaLnBrk="0" fontAlgn="base" hangingPunct="0">
              <a:spcBef>
                <a:spcPct val="0"/>
              </a:spcBef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/>
                <a:cs typeface="Times New Roman"/>
              </a:rPr>
              <a:t> медицинским и фармацевтическим образованием»:</a:t>
            </a:r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/>
              <a:cs typeface="Times New Roman"/>
            </a:endParaRPr>
          </a:p>
          <a:p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flipH="1" flipV="1">
            <a:off x="-2124744" y="1417637"/>
            <a:ext cx="936104" cy="35517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9512" y="2492896"/>
            <a:ext cx="2664296" cy="4032448"/>
          </a:xfrm>
        </p:spPr>
        <p:txBody>
          <a:bodyPr>
            <a:normAutofit fontScale="25000" lnSpcReduction="20000"/>
          </a:bodyPr>
          <a:lstStyle/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8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8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8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8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8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8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8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8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Шагина</a:t>
            </a:r>
          </a:p>
          <a:p>
            <a:pPr marL="0" lvl="0" indent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8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Ольга </a:t>
            </a: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Викторовна </a:t>
            </a:r>
            <a:r>
              <a:rPr lang="ru-RU" sz="6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2013г</a:t>
            </a:r>
            <a:r>
              <a:rPr lang="ru-RU" sz="7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.-</a:t>
            </a:r>
            <a:r>
              <a:rPr lang="ru-RU" sz="7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7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 </a:t>
            </a:r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место</a:t>
            </a:r>
          </a:p>
          <a:p>
            <a:pPr marL="0" lvl="0" indent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6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2016г- </a:t>
            </a:r>
            <a:r>
              <a:rPr lang="ru-RU" sz="4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 место</a:t>
            </a:r>
          </a:p>
          <a:p>
            <a:pPr marL="0" lvl="0" indent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8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«</a:t>
            </a:r>
            <a:r>
              <a:rPr lang="ru-RU" sz="8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Лучший фельдшер</a:t>
            </a: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»</a:t>
            </a:r>
            <a:endParaRPr lang="ru-RU" sz="8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059832" y="2492896"/>
            <a:ext cx="5832648" cy="4248472"/>
          </a:xfrm>
        </p:spPr>
        <p:txBody>
          <a:bodyPr>
            <a:normAutofit fontScale="25000" lnSpcReduction="20000"/>
          </a:bodyPr>
          <a:lstStyle/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8000" b="1" dirty="0" smtClean="0">
                <a:solidFill>
                  <a:srgbClr val="002060"/>
                </a:solidFill>
                <a:cs typeface="Times New Roman" pitchFamily="18" charset="0"/>
              </a:rPr>
              <a:t>                 </a:t>
            </a:r>
            <a:r>
              <a:rPr lang="ru-RU" sz="8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Кул</a:t>
            </a: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иков                                 </a:t>
            </a:r>
            <a:r>
              <a:rPr lang="ru-RU" sz="8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Ширякова</a:t>
            </a:r>
            <a:endParaRPr lang="ru-RU" sz="8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       </a:t>
            </a: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Юрий Андреевич</a:t>
            </a:r>
            <a:r>
              <a:rPr lang="ru-RU" sz="8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    Надежда </a:t>
            </a:r>
            <a:r>
              <a:rPr lang="ru-RU" sz="8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Владимировна </a:t>
            </a:r>
            <a:endParaRPr lang="ru-RU" sz="8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        </a:t>
            </a:r>
            <a:r>
              <a:rPr lang="ru-RU" sz="6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2014 г. </a:t>
            </a:r>
            <a:r>
              <a:rPr lang="ru-RU" sz="7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-</a:t>
            </a:r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 место                          </a:t>
            </a:r>
            <a:r>
              <a:rPr lang="ru-RU" sz="6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2014 </a:t>
            </a:r>
            <a:r>
              <a:rPr lang="ru-RU" sz="6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г. </a:t>
            </a:r>
            <a:r>
              <a:rPr lang="ru-RU" sz="7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- </a:t>
            </a:r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 место</a:t>
            </a: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  «</a:t>
            </a:r>
            <a:r>
              <a:rPr lang="ru-RU" sz="8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Лучший лаборант</a:t>
            </a: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»</a:t>
            </a: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         </a:t>
            </a:r>
            <a:r>
              <a:rPr lang="ru-RU" sz="8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8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«Лучший фельдшер»</a:t>
            </a: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i="1" dirty="0" smtClean="0">
                <a:solidFill>
                  <a:srgbClr val="002060"/>
                </a:solidFill>
                <a:cs typeface="Times New Roman" pitchFamily="18" charset="0"/>
              </a:rPr>
              <a:t>                          </a:t>
            </a:r>
            <a:r>
              <a:rPr lang="ru-RU" sz="72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1026" name="Picture 2" descr="C:\Users\Галина Александровна\Desktop\ОПСА 2016\ФОРУМ\в книгу\галерея славы\Куликов Ю.А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2364" y="2756923"/>
            <a:ext cx="1501637" cy="2002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алина Александровна\Desktop\ОПСА 2016\ФОРУМ\в книгу\галерея славы\Шагина О.В.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2756924"/>
            <a:ext cx="151216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Документы\конкурс Лучший спец-т 2014\Ширякова Н.В\Ширякова фото\Ширякова Н.В.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1606" y="2756924"/>
            <a:ext cx="1313907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41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666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1124744"/>
            <a:ext cx="648072" cy="2928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843808" y="1600203"/>
            <a:ext cx="6192688" cy="1972813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Важная задача –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популяризация профессии и  повышение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престижа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сестры в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6318" y="3908207"/>
            <a:ext cx="2213417" cy="2949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C:\Users\Галина Александровна\Desktop\1287109272_fap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2299" y="3920991"/>
            <a:ext cx="2583144" cy="28843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Галина Александровна\Desktop\1369361286_medsestr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946" y="3953841"/>
            <a:ext cx="3833945" cy="28036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Галина Александровна\Desktop\1371012213_medsestr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372716"/>
            <a:ext cx="1979712" cy="2660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30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6454" y="1332723"/>
            <a:ext cx="9433046" cy="4506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 flipH="1" flipV="1">
            <a:off x="-3204864" y="5085184"/>
            <a:ext cx="2304256" cy="2160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79512" y="5661248"/>
            <a:ext cx="8964488" cy="936104"/>
          </a:xfrm>
        </p:spPr>
        <p:txBody>
          <a:bodyPr>
            <a:noAutofit/>
          </a:bodyPr>
          <a:lstStyle/>
          <a:p>
            <a:pPr algn="ctr"/>
            <a:r>
              <a:rPr lang="ru-RU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знаем, что </a:t>
            </a:r>
            <a:r>
              <a:rPr lang="ru-RU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ВМЕСТЕ  </a:t>
            </a:r>
            <a:r>
              <a:rPr lang="ru-RU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сможем больше</a:t>
            </a:r>
            <a:r>
              <a:rPr lang="ru-RU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ведь  </a:t>
            </a:r>
            <a:r>
              <a:rPr lang="ru-RU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ВМЕСТЕ  </a:t>
            </a:r>
            <a:r>
              <a:rPr lang="ru-RU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значит на шаг впереди!</a:t>
            </a:r>
          </a:p>
        </p:txBody>
      </p:sp>
    </p:spTree>
    <p:extLst>
      <p:ext uri="{BB962C8B-B14F-4D97-AF65-F5344CB8AC3E}">
        <p14:creationId xmlns:p14="http://schemas.microsoft.com/office/powerpoint/2010/main" val="108609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K:\ProPowerPoint\Шаблоны\В работе\Букет тюльпанов\Buket_tyulpanov_prin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413" y="0"/>
            <a:ext cx="9396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Объект 1"/>
          <p:cNvSpPr>
            <a:spLocks noGrp="1"/>
          </p:cNvSpPr>
          <p:nvPr>
            <p:ph idx="1"/>
          </p:nvPr>
        </p:nvSpPr>
        <p:spPr>
          <a:xfrm>
            <a:off x="39686" y="404813"/>
            <a:ext cx="8852794" cy="6192539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ru-RU" sz="4000" i="1" dirty="0" smtClean="0"/>
          </a:p>
          <a:p>
            <a:pPr marL="0" indent="0" algn="ctr">
              <a:spcBef>
                <a:spcPct val="0"/>
              </a:spcBef>
              <a:buFont typeface="Arial" charset="0"/>
              <a:buNone/>
            </a:pPr>
            <a:endParaRPr lang="ru-RU" sz="6000" b="1" i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marL="0" indent="0" algn="r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Georgia" pitchFamily="18" charset="0"/>
              </a:rPr>
              <a:t>С  искренней</a:t>
            </a:r>
          </a:p>
          <a:p>
            <a:pPr marL="0" indent="0" algn="r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Georgia" pitchFamily="18" charset="0"/>
              </a:rPr>
              <a:t> признательностью</a:t>
            </a:r>
          </a:p>
          <a:p>
            <a:pPr marL="0" indent="0" algn="r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Georgia" pitchFamily="18" charset="0"/>
              </a:rPr>
              <a:t> и благодарностью</a:t>
            </a:r>
          </a:p>
          <a:p>
            <a:pPr marL="0" indent="0" algn="r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sz="2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b="1" i="1" dirty="0" smtClean="0">
                <a:solidFill>
                  <a:srgbClr val="002060"/>
                </a:solidFill>
                <a:latin typeface="Georgia" pitchFamily="18" charset="0"/>
              </a:rPr>
              <a:t>Совету по сестринскому делу</a:t>
            </a:r>
          </a:p>
          <a:p>
            <a:pPr marL="0" indent="0" algn="r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Georgia" pitchFamily="18" charset="0"/>
              </a:rPr>
              <a:t>Омской областной клинической больницы!</a:t>
            </a:r>
          </a:p>
          <a:p>
            <a:pPr marL="0" indent="0" algn="r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sz="2600" b="1" i="1" dirty="0" smtClean="0">
                <a:solidFill>
                  <a:srgbClr val="002060"/>
                </a:solidFill>
                <a:latin typeface="Georgia" pitchFamily="18" charset="0"/>
              </a:rPr>
              <a:t>Желаем  неуклонного продвижения вперед, реализации намеченных планов и новых побед!</a:t>
            </a:r>
          </a:p>
          <a:p>
            <a:pPr marL="0" indent="0" algn="r">
              <a:spcBef>
                <a:spcPct val="0"/>
              </a:spcBef>
              <a:buFont typeface="Arial" charset="0"/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Georgia" pitchFamily="18" charset="0"/>
              </a:rPr>
              <a:t>  </a:t>
            </a:r>
          </a:p>
        </p:txBody>
      </p:sp>
      <p:pic>
        <p:nvPicPr>
          <p:cNvPr id="2050" name="Picture 2" descr="C:\Users\Галина Александровна\Desktop\161047598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92" y="764704"/>
            <a:ext cx="3682380" cy="368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89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074" name="Picture 2" descr="C:\Users\Галина Александровна\Desktop\85163958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52" y="52141"/>
            <a:ext cx="9540552" cy="232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Галина Александровна\Desktop\hrthergsafs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830" y="2375075"/>
            <a:ext cx="9172829" cy="448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25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ea typeface="+mj-ea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КАЛАЧИНСКАЯ                                  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 charset="0"/>
              </a:rPr>
              <a:t>СОВЕТ </a:t>
            </a:r>
          </a:p>
          <a:p>
            <a:pPr lvl="0"/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/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БОЛЬНИЦА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 charset="0"/>
              </a:rPr>
              <a:t>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 charset="0"/>
              </a:rPr>
              <a:t>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2016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 </a:t>
            </a:r>
            <a:endParaRPr lang="ru-RU" sz="3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93" y="1384992"/>
            <a:ext cx="4645025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0" y="4248243"/>
            <a:ext cx="4627563" cy="2541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6887" y="1384992"/>
            <a:ext cx="4607113" cy="287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0271" y="4174562"/>
            <a:ext cx="4562755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8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cs typeface="Arial" pitchFamily="34" charset="0"/>
              </a:rPr>
              <a:t>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92" y="1397785"/>
            <a:ext cx="4468813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293" y="1397786"/>
            <a:ext cx="4673748" cy="2611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1805" y="3952000"/>
            <a:ext cx="4611236" cy="279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645024"/>
            <a:ext cx="3673298" cy="300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endParaRPr kumimoji="1" lang="ru-RU" sz="2600" b="1" i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 algn="ct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endParaRPr kumimoji="1" lang="ru-RU" sz="1600" b="1" i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 algn="ct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sz="30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1955 -1972гг</a:t>
            </a:r>
            <a:endParaRPr kumimoji="1" lang="ru-RU" sz="30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 algn="ct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sz="30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подготовлено</a:t>
            </a:r>
            <a:endParaRPr kumimoji="1" lang="ru-RU" sz="30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 algn="ct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sz="30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158</a:t>
            </a:r>
          </a:p>
          <a:p>
            <a:pPr lvl="0" algn="ctr">
              <a:spcBef>
                <a:spcPct val="20000"/>
              </a:spcBef>
              <a:buClr>
                <a:srgbClr val="8EB3C8"/>
              </a:buClr>
              <a:buSzPct val="75000"/>
              <a:defRPr/>
            </a:pPr>
            <a:r>
              <a:rPr kumimoji="1" lang="ru-RU" sz="30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медицинских сестер </a:t>
            </a:r>
            <a:endParaRPr kumimoji="1" lang="ru-RU" sz="30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88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2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2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2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2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2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2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2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2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r>
              <a:rPr kumimoji="1" lang="ru-RU" sz="22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r>
              <a:rPr kumimoji="1" lang="ru-RU" sz="22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400" b="1" i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356" y="1510889"/>
            <a:ext cx="2376264" cy="3070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3859" y="1397990"/>
            <a:ext cx="2829373" cy="3296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107504" y="1429251"/>
            <a:ext cx="4388296" cy="5312117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dirty="0"/>
          </a:p>
          <a:p>
            <a:pPr marL="0" lvl="0" indent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endParaRPr kumimoji="1" lang="ru-RU" sz="2400" b="1" i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lvl="0" indent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endParaRPr kumimoji="1" lang="ru-RU" sz="24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lvl="0" indent="0" algn="ctr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endParaRPr kumimoji="1" lang="ru-RU" sz="2400" b="1" i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lvl="0" indent="0" algn="ctr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endParaRPr kumimoji="1" lang="ru-RU" sz="3200" b="1" i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lvl="0" indent="0" algn="ctr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endParaRPr kumimoji="1" lang="ru-RU" sz="3200" b="1" i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lvl="0" indent="0" algn="ctr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endParaRPr kumimoji="1" lang="ru-RU" sz="3200" b="1" i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lvl="0" indent="0" algn="ctr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r>
              <a:rPr kumimoji="1" lang="ru-RU" sz="4000" b="1" i="1" kern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Анфиза</a:t>
            </a:r>
            <a:r>
              <a:rPr kumimoji="1" lang="ru-RU" sz="40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</a:t>
            </a:r>
            <a:r>
              <a:rPr kumimoji="1" lang="ru-RU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Михайловна</a:t>
            </a:r>
          </a:p>
          <a:p>
            <a:pPr marL="0" lvl="0" indent="0" algn="ctr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r>
              <a:rPr kumimoji="1" lang="ru-RU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kumimoji="1" lang="ru-RU" sz="40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Кухта</a:t>
            </a:r>
          </a:p>
          <a:p>
            <a:pPr marL="0" lvl="0" indent="0" algn="ctr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endParaRPr kumimoji="1" lang="ru-RU" sz="24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lvl="0" indent="0" algn="ctr" eaLnBrk="0" fontAlgn="base" hangingPunct="0"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r>
              <a:rPr kumimoji="1" lang="ru-RU" sz="31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старшая  медицинская  сестра больницы </a:t>
            </a:r>
            <a:r>
              <a:rPr kumimoji="1" lang="ru-RU" sz="31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 до </a:t>
            </a:r>
            <a:r>
              <a:rPr kumimoji="1" lang="ru-RU" sz="31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1956г</a:t>
            </a:r>
            <a:r>
              <a:rPr kumimoji="1" lang="ru-RU" sz="3100" b="1" kern="0" dirty="0">
                <a:solidFill>
                  <a:srgbClr val="002060"/>
                </a:solidFill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669926" y="1397991"/>
            <a:ext cx="4222554" cy="5343378"/>
          </a:xfrm>
        </p:spPr>
        <p:txBody>
          <a:bodyPr>
            <a:normAutofit fontScale="70000" lnSpcReduction="20000"/>
          </a:bodyPr>
          <a:lstStyle/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 smtClean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 smtClean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 smtClean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 smtClean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 smtClean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200" b="1" kern="0" dirty="0" smtClean="0">
              <a:solidFill>
                <a:srgbClr val="00206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400" b="1" i="1" kern="0" dirty="0" smtClean="0">
              <a:solidFill>
                <a:srgbClr val="002060"/>
              </a:solidFill>
              <a:latin typeface="+mj-lt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400" b="1" i="1" kern="0" dirty="0" smtClean="0">
              <a:solidFill>
                <a:srgbClr val="002060"/>
              </a:solidFill>
              <a:latin typeface="+mj-lt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3200" b="1" i="1" kern="0" dirty="0" smtClean="0">
              <a:solidFill>
                <a:srgbClr val="002060"/>
              </a:solidFill>
              <a:latin typeface="+mj-lt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3200" b="1" i="1" kern="0" dirty="0" smtClean="0">
              <a:solidFill>
                <a:srgbClr val="002060"/>
              </a:solidFill>
              <a:latin typeface="+mj-lt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3200" b="1" i="1" kern="0" dirty="0" smtClean="0">
              <a:solidFill>
                <a:srgbClr val="002060"/>
              </a:solidFill>
              <a:latin typeface="+mj-lt"/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ru-RU" sz="40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Антонина Николаевна</a:t>
            </a: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ru-RU" sz="40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Тихонова</a:t>
            </a: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endParaRPr lang="ru-RU" sz="24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/>
              <a:cs typeface="Times New Roman" pitchFamily="18" charset="0"/>
            </a:endParaRP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ru-RU" sz="31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старшая </a:t>
            </a:r>
            <a:r>
              <a:rPr lang="ru-RU" sz="31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медицинская сестра  </a:t>
            </a: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ru-RU" sz="31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 </a:t>
            </a:r>
            <a:r>
              <a:rPr lang="ru-RU" sz="31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 </a:t>
            </a:r>
            <a:r>
              <a:rPr lang="ru-RU" sz="31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1956г. -1965г</a:t>
            </a: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ru-RU" sz="31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главная медицинская сестра</a:t>
            </a:r>
          </a:p>
          <a:p>
            <a:pPr marL="0" lvl="0" indent="0"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ru-RU" sz="31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1965  </a:t>
            </a:r>
            <a:r>
              <a:rPr lang="ru-RU" sz="31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/>
                <a:cs typeface="Times New Roman" pitchFamily="18" charset="0"/>
              </a:rPr>
              <a:t>– 1982г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36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4149079"/>
            <a:ext cx="4248472" cy="2720251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3000" b="1" i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r>
              <a:rPr kumimoji="1"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19 </a:t>
            </a:r>
            <a:r>
              <a:rPr kumimoji="1"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июня 1969г.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kumimoji="1" lang="ru-RU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1" lang="ru-RU" sz="3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создание  </a:t>
            </a:r>
            <a:endParaRPr kumimoji="1" lang="ru-RU" sz="3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kumimoji="1" lang="ru-RU" sz="3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Совета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kumimoji="1" lang="ru-RU" sz="3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kumimoji="1" lang="ru-RU" sz="3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медицинских сестер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830" y="1333480"/>
            <a:ext cx="5499100" cy="3352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8715" y="3616221"/>
            <a:ext cx="4475241" cy="3231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709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2200" b="1" dirty="0">
              <a:solidFill>
                <a:srgbClr val="16096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167535" y="-27385"/>
            <a:ext cx="93115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КАЛАЧИНСКАЯ                                        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СОВЕТ </a:t>
            </a:r>
          </a:p>
          <a:p>
            <a:pPr lvl="0"/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СЕСТРИНСКОМУ </a:t>
            </a:r>
          </a:p>
          <a:p>
            <a:pPr lvl="0"/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БОЛЬНИЦА                   </a:t>
            </a: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870" y="1372716"/>
            <a:ext cx="2035021" cy="2709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870" y="3907999"/>
            <a:ext cx="4447399" cy="2897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628801"/>
            <a:ext cx="6660232" cy="2248902"/>
          </a:xfrm>
        </p:spPr>
        <p:txBody>
          <a:bodyPr>
            <a:normAutofit fontScale="90000"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ru-RU" i="1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Любовь </a:t>
            </a:r>
            <a:r>
              <a:rPr kumimoji="1" lang="ru-RU" i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Андреевна   </a:t>
            </a:r>
            <a:r>
              <a:rPr kumimoji="1" lang="ru-RU" i="1" cap="none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Карбина</a:t>
            </a:r>
            <a:r>
              <a:rPr kumimoji="1" lang="ru-RU" sz="3300" i="1" cap="none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kumimoji="1" lang="ru-RU" sz="3300" i="1" cap="none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kumimoji="1" lang="ru-RU" sz="3300" i="1" cap="none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Председатель</a:t>
            </a:r>
            <a:br>
              <a:rPr kumimoji="1" lang="ru-RU" sz="3300" i="1" cap="none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</a:br>
            <a:r>
              <a:rPr kumimoji="1" lang="ru-RU" sz="3300" i="1" cap="none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 </a:t>
            </a:r>
            <a:r>
              <a:rPr kumimoji="1" lang="ru-RU" sz="3300" i="1" cap="none" dirty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Совета медицинских сестер </a:t>
            </a:r>
            <a:r>
              <a:rPr kumimoji="1" lang="ru-RU" sz="3300" i="1" cap="none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/>
            </a:r>
            <a:br>
              <a:rPr kumimoji="1" lang="ru-RU" sz="3300" i="1" cap="none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</a:br>
            <a:r>
              <a:rPr kumimoji="1" lang="ru-RU" sz="3300" i="1" cap="none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 </a:t>
            </a:r>
            <a:r>
              <a:rPr kumimoji="1" lang="ru-RU" sz="3300" i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 </a:t>
            </a:r>
            <a:r>
              <a:rPr kumimoji="1" lang="ru-RU" sz="3300" i="1" cap="non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1982- 1991гг</a:t>
            </a:r>
            <a:r>
              <a:rPr kumimoji="1" lang="ru-RU" sz="3300" i="1" cap="none" dirty="0">
                <a:solidFill>
                  <a:srgbClr val="002060"/>
                </a:solidFill>
                <a:ea typeface="+mn-ea"/>
                <a:cs typeface="Times New Roman" pitchFamily="18" charset="0"/>
              </a:rPr>
              <a:t>.</a:t>
            </a:r>
            <a:r>
              <a:rPr kumimoji="1" lang="ru-RU" sz="2200" cap="none" dirty="0">
                <a:solidFill>
                  <a:srgbClr val="1609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1" lang="ru-RU" sz="2200" cap="none" dirty="0">
                <a:solidFill>
                  <a:srgbClr val="1609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1" lang="ru-RU" sz="2200" cap="none" dirty="0">
                <a:solidFill>
                  <a:srgbClr val="1609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1" lang="ru-RU" sz="2200" cap="none" dirty="0">
                <a:solidFill>
                  <a:srgbClr val="1609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1" lang="ru-RU" sz="2200" cap="none" dirty="0">
              <a:solidFill>
                <a:srgbClr val="16096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 flipH="1" flipV="1">
            <a:off x="9972599" y="4437112"/>
            <a:ext cx="288033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792937"/>
            <a:ext cx="4238200" cy="301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09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 descr="D:\Документы\100- летие\ФОТО К 100 ЛЕТИЮ\СОТРУДНИКИ\img07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386" y="1372716"/>
            <a:ext cx="2015358" cy="2612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054626" y="1600203"/>
            <a:ext cx="6632173" cy="2548878"/>
          </a:xfrm>
        </p:spPr>
        <p:txBody>
          <a:bodyPr/>
          <a:lstStyle/>
          <a:p>
            <a:pPr marL="0" indent="0" algn="ctr">
              <a:buNone/>
            </a:pPr>
            <a:r>
              <a:rPr kumimoji="1"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  <a:t>Тамара Федоровна Васильева</a:t>
            </a:r>
          </a:p>
          <a:p>
            <a:pPr marL="0" indent="0" algn="ctr">
              <a:buNone/>
            </a:pPr>
            <a:r>
              <a:rPr kumimoji="1" lang="ru-RU" sz="3000" b="1" i="1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  <a:t>Председатель</a:t>
            </a:r>
            <a:r>
              <a:rPr kumimoji="1" lang="ru-RU" sz="3000" b="1" i="1" dirty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  <a:t/>
            </a:r>
            <a:br>
              <a:rPr kumimoji="1" lang="ru-RU" sz="3000" b="1" i="1" dirty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</a:br>
            <a:r>
              <a:rPr kumimoji="1" lang="ru-RU" sz="3000" b="1" i="1" dirty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  <a:t> Совета </a:t>
            </a:r>
            <a:r>
              <a:rPr kumimoji="1" lang="ru-RU" sz="3000" b="1" i="1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  <a:t>по сестринскому делу</a:t>
            </a:r>
            <a:r>
              <a:rPr kumimoji="1" lang="ru-RU" sz="3000" b="1" i="1" dirty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  <a:t/>
            </a:r>
            <a:br>
              <a:rPr kumimoji="1" lang="ru-RU" sz="3000" b="1" i="1" dirty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</a:br>
            <a:r>
              <a:rPr kumimoji="1" lang="ru-RU" sz="3000" b="1" i="1" dirty="0" smtClean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  <a:t> 1991- 2005гг</a:t>
            </a:r>
            <a:r>
              <a:rPr kumimoji="1" lang="ru-RU" sz="3000" b="1" i="1" dirty="0">
                <a:solidFill>
                  <a:srgbClr val="1609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itchFamily="18" charset="0"/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935" y="3774047"/>
            <a:ext cx="4545322" cy="298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3774047"/>
            <a:ext cx="4572000" cy="3063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54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86073"/>
            <a:ext cx="9144000" cy="5983258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kumimoji="1"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Участие </a:t>
            </a:r>
            <a:r>
              <a:rPr kumimoji="1"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проектах ОПСА:  </a:t>
            </a:r>
          </a:p>
          <a:p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 descr="C:\Users\Галина Александровна\Desktop\kalachinskaya-crb-2-pr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679" y="2049693"/>
            <a:ext cx="3661043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679" y="4367043"/>
            <a:ext cx="3723116" cy="2374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5437" y="4679645"/>
            <a:ext cx="2971994" cy="19307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3680" y="4864509"/>
            <a:ext cx="2880320" cy="18768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900608" y="764704"/>
            <a:ext cx="72008" cy="6529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619352" y="2049692"/>
            <a:ext cx="5417144" cy="2531435"/>
          </a:xfrm>
        </p:spPr>
        <p:txBody>
          <a:bodyPr>
            <a:normAutofit fontScale="40000" lnSpcReduction="20000"/>
          </a:bodyPr>
          <a:lstStyle/>
          <a:p>
            <a:pPr algn="just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r>
              <a:rPr kumimoji="1"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«Лидерство </a:t>
            </a:r>
            <a:r>
              <a:rPr kumimoji="1" lang="ru-RU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переговорах</a:t>
            </a:r>
            <a:r>
              <a:rPr kumimoji="1"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», 2008-2010гг </a:t>
            </a:r>
          </a:p>
          <a:p>
            <a:pPr algn="just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r>
              <a:rPr kumimoji="1"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«Омская профессиональная</a:t>
            </a:r>
          </a:p>
          <a:p>
            <a:pPr marL="0" indent="0" algn="just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rgbClr val="8EB3C8"/>
              </a:buClr>
              <a:buSzPct val="75000"/>
              <a:buNone/>
              <a:defRPr/>
            </a:pPr>
            <a:r>
              <a:rPr kumimoji="1"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kumimoji="1" lang="ru-RU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сестринская </a:t>
            </a:r>
            <a:r>
              <a:rPr kumimoji="1"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ассоциация как  </a:t>
            </a:r>
            <a:r>
              <a:rPr kumimoji="1" lang="ru-RU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инструмент </a:t>
            </a:r>
            <a:r>
              <a:rPr kumimoji="1"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</a:t>
            </a:r>
            <a:r>
              <a:rPr kumimoji="1" lang="ru-RU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управлении сестринской </a:t>
            </a:r>
            <a:r>
              <a:rPr kumimoji="1"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деятельностью», 2014г </a:t>
            </a:r>
            <a:endParaRPr kumimoji="1" lang="ru-RU" sz="6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54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89186" y="908720"/>
            <a:ext cx="6275302" cy="5400600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r>
              <a:rPr kumimoji="1" lang="ru-RU" sz="32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Комитеты</a:t>
            </a:r>
            <a:endParaRPr kumimoji="1" lang="ru-RU" sz="32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r>
              <a:rPr kumimoji="1" lang="ru-RU" sz="32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Совета по сестринскому делу</a:t>
            </a:r>
            <a:r>
              <a:rPr kumimoji="1" lang="ru-RU" sz="32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:</a:t>
            </a:r>
          </a:p>
          <a:p>
            <a:pPr lvl="0" algn="ctr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defRPr/>
            </a:pPr>
            <a:endParaRPr kumimoji="1" lang="ru-RU" sz="12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342900" lvl="0" indent="-342900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buFont typeface="Wingdings" pitchFamily="2" charset="2"/>
              <a:buChar char="§"/>
              <a:defRPr/>
            </a:pPr>
            <a:r>
              <a:rPr kumimoji="1" lang="ru-RU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Профессиональный </a:t>
            </a:r>
            <a:endParaRPr kumimoji="1" lang="ru-RU" sz="28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342900" lvl="0" indent="-342900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buFont typeface="Wingdings" pitchFamily="2" charset="2"/>
              <a:buChar char="§"/>
              <a:defRPr/>
            </a:pPr>
            <a:r>
              <a:rPr kumimoji="1" lang="ru-RU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  </a:t>
            </a:r>
            <a:r>
              <a:rPr kumimoji="1" lang="ru-RU" sz="28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инфекционной безопасности</a:t>
            </a:r>
          </a:p>
          <a:p>
            <a:pPr marL="342900" lvl="0" indent="-342900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buFont typeface="Wingdings" pitchFamily="2" charset="2"/>
              <a:buChar char="§"/>
              <a:defRPr/>
            </a:pPr>
            <a:r>
              <a:rPr kumimoji="1" lang="ru-RU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 </a:t>
            </a:r>
            <a:r>
              <a:rPr kumimoji="1" lang="ru-RU" sz="28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медицинскому и медикаментозному обеспечению</a:t>
            </a:r>
          </a:p>
          <a:p>
            <a:pPr marL="342900" lvl="0" indent="-342900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buFont typeface="Wingdings" pitchFamily="2" charset="2"/>
              <a:buChar char="§"/>
              <a:defRPr/>
            </a:pPr>
            <a:r>
              <a:rPr kumimoji="1" lang="ru-RU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Этический </a:t>
            </a:r>
            <a:r>
              <a:rPr kumimoji="1" lang="ru-RU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endParaRPr kumimoji="1" lang="ru-RU" sz="28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342900" lvl="0" indent="-342900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buFont typeface="Wingdings" pitchFamily="2" charset="2"/>
              <a:buChar char="§"/>
              <a:defRPr/>
            </a:pPr>
            <a:r>
              <a:rPr kumimoji="1" lang="ru-RU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Экспертный </a:t>
            </a:r>
            <a:r>
              <a:rPr kumimoji="1" lang="ru-RU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endParaRPr kumimoji="1" lang="ru-RU" sz="28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342900" lvl="0" indent="-342900" eaLnBrk="0" fontAlgn="base" hangingPunct="0">
              <a:spcAft>
                <a:spcPct val="0"/>
              </a:spcAft>
              <a:buClr>
                <a:srgbClr val="8EB3C8"/>
              </a:buClr>
              <a:buSzPct val="75000"/>
              <a:buFont typeface="Wingdings" pitchFamily="2" charset="2"/>
              <a:buChar char="§"/>
              <a:defRPr/>
            </a:pPr>
            <a:r>
              <a:rPr kumimoji="1" lang="ru-RU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Районный </a:t>
            </a:r>
            <a:r>
              <a:rPr kumimoji="1" lang="ru-RU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endParaRPr kumimoji="1" lang="ru-RU" sz="28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5"/>
            <a:ext cx="9144000" cy="14001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830" y="6741368"/>
            <a:ext cx="9172830" cy="127963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92" y="7949"/>
            <a:ext cx="93115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КАЛАЧИНСКАЯ                                         СОВЕТ </a:t>
            </a:r>
          </a:p>
          <a:p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ЦЕНТРАЛЬНАЯ                              ПО </a:t>
            </a:r>
            <a:r>
              <a:rPr lang="ru-RU" sz="3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СЕСТРИНСКОМУ </a:t>
            </a:r>
            <a:endParaRPr lang="ru-RU" sz="3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sz="2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РАЙОННАЯ БОЛЬНИЦА               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1969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ДЕЛУ   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6826" y="24592"/>
            <a:ext cx="134620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C:\Users\Галина Александровна\Desktop\альбом 01.11\работа в составе комитета Совета по СД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5499" y="1320738"/>
            <a:ext cx="2754685" cy="1888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Галина Александровна\Desktop\АЛЬБОМ\КОНКУРС ПОРТФОЛИО\GEDC002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319" y="4938122"/>
            <a:ext cx="2761905" cy="1803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D:\Документы\конкурс Лучший спец-т 2014\Костяная Е.М\Костяная\SAM_139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304" y="3142701"/>
            <a:ext cx="2732890" cy="18635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D:\Документы\ФОТОАРХИВ\2013г\24.10.13 ОБЩЕБОЛЬН КОНФЕР\SAM_0117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38916" y="4437112"/>
            <a:ext cx="3491880" cy="2385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54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рганизация работы ФАП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7263</TotalTime>
  <Words>493</Words>
  <Application>Microsoft Office PowerPoint</Application>
  <PresentationFormat>Экран (4:3)</PresentationFormat>
  <Paragraphs>208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Тема Office</vt:lpstr>
      <vt:lpstr>организация работы ФАП</vt:lpstr>
      <vt:lpstr>1_Тема Office</vt:lpstr>
      <vt:lpstr>3_Тема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Любовь  Андреевна   Карбина Председатель  Совета медицинских сестер    1982- 1991гг.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108</cp:revision>
  <dcterms:created xsi:type="dcterms:W3CDTF">2016-11-07T18:04:20Z</dcterms:created>
  <dcterms:modified xsi:type="dcterms:W3CDTF">2017-02-01T16:53:51Z</dcterms:modified>
</cp:coreProperties>
</file>