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2"/>
  </p:notesMasterIdLst>
  <p:handoutMasterIdLst>
    <p:handoutMasterId r:id="rId33"/>
  </p:handoutMasterIdLst>
  <p:sldIdLst>
    <p:sldId id="283" r:id="rId2"/>
    <p:sldId id="319" r:id="rId3"/>
    <p:sldId id="382" r:id="rId4"/>
    <p:sldId id="392" r:id="rId5"/>
    <p:sldId id="320" r:id="rId6"/>
    <p:sldId id="426" r:id="rId7"/>
    <p:sldId id="395" r:id="rId8"/>
    <p:sldId id="362" r:id="rId9"/>
    <p:sldId id="398" r:id="rId10"/>
    <p:sldId id="422" r:id="rId11"/>
    <p:sldId id="347" r:id="rId12"/>
    <p:sldId id="423" r:id="rId13"/>
    <p:sldId id="399" r:id="rId14"/>
    <p:sldId id="404" r:id="rId15"/>
    <p:sldId id="388" r:id="rId16"/>
    <p:sldId id="415" r:id="rId17"/>
    <p:sldId id="397" r:id="rId18"/>
    <p:sldId id="391" r:id="rId19"/>
    <p:sldId id="416" r:id="rId20"/>
    <p:sldId id="328" r:id="rId21"/>
    <p:sldId id="417" r:id="rId22"/>
    <p:sldId id="420" r:id="rId23"/>
    <p:sldId id="419" r:id="rId24"/>
    <p:sldId id="421" r:id="rId25"/>
    <p:sldId id="390" r:id="rId26"/>
    <p:sldId id="414" r:id="rId27"/>
    <p:sldId id="346" r:id="rId28"/>
    <p:sldId id="424" r:id="rId29"/>
    <p:sldId id="428" r:id="rId30"/>
    <p:sldId id="37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D1E"/>
    <a:srgbClr val="003300"/>
    <a:srgbClr val="137726"/>
    <a:srgbClr val="006600"/>
    <a:srgbClr val="628915"/>
    <a:srgbClr val="336600"/>
    <a:srgbClr val="1E6425"/>
    <a:srgbClr val="004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60"/>
  </p:normalViewPr>
  <p:slideViewPr>
    <p:cSldViewPr>
      <p:cViewPr>
        <p:scale>
          <a:sx n="66" d="100"/>
          <a:sy n="66" d="100"/>
        </p:scale>
        <p:origin x="-111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4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BC99265-8D41-4752-B864-9E00F61CD8ED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09B08E7-AF64-4F9E-A585-88E048DA8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71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1144DD-FB96-4899-AE30-83883EC189BC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8579D21-4920-4E84-A265-160EC3806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75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2E381F-9C81-4CCF-8BFD-4E8666B18655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D04BA84-1C5C-4C33-9C28-0D9E64ABFD7F}" type="slidenum">
              <a:rPr lang="ru-RU" altLang="ru-RU" smtClean="0"/>
              <a:pPr eaLnBrk="1" hangingPunct="1"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8F92253-DC72-481F-969A-839556DDED35}" type="slidenum">
              <a:rPr lang="ru-RU" altLang="ru-RU" smtClean="0"/>
              <a:pPr eaLnBrk="1" hangingPunct="1"/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9999E7-EB3E-4176-8CE6-339EF5CF913F}" type="slidenum">
              <a:rPr lang="ru-RU" altLang="ru-RU" smtClean="0"/>
              <a:pPr eaLnBrk="1" hangingPunct="1"/>
              <a:t>29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C20B0-F222-4ABE-8679-8D99259DB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501059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87B9-95DF-4788-9206-A18935E15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90783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95D9-D0B7-4455-846D-ED46396CF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1515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00318-A1F3-4BBC-8996-B91BA55D6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8458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1FB1-58BE-424E-8EC0-93E43FC30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6271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DEB42-D6D0-48BE-A713-EA57D548F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39400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588C3-8227-4E34-B0D1-14F170D0A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47538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992F2-B5E5-410A-B133-D22D6ECD6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4265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38082-23AF-44C4-B5E5-A3E0A5EA6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7998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B2EBA-7A2D-4C0D-9DB6-B4933CC26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7376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316D6-7349-4FA7-8A5B-159938300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1717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16DA95-5738-4618-995D-076B64F2F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png"/><Relationship Id="rId3" Type="http://schemas.openxmlformats.org/officeDocument/2006/relationships/image" Target="../media/image37.jpeg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9.jpeg"/><Relationship Id="rId5" Type="http://schemas.openxmlformats.org/officeDocument/2006/relationships/image" Target="../media/image53.png"/><Relationship Id="rId15" Type="http://schemas.openxmlformats.org/officeDocument/2006/relationships/image" Target="../media/image63.jpeg"/><Relationship Id="rId10" Type="http://schemas.openxmlformats.org/officeDocument/2006/relationships/image" Target="../media/image58.jpeg"/><Relationship Id="rId4" Type="http://schemas.openxmlformats.org/officeDocument/2006/relationships/image" Target="../media/image2.png"/><Relationship Id="rId9" Type="http://schemas.openxmlformats.org/officeDocument/2006/relationships/image" Target="../media/image57.jpeg"/><Relationship Id="rId1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49.jpe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2.png"/><Relationship Id="rId10" Type="http://schemas.openxmlformats.org/officeDocument/2006/relationships/image" Target="../media/image68.jpeg"/><Relationship Id="rId4" Type="http://schemas.openxmlformats.org/officeDocument/2006/relationships/image" Target="../media/image37.jpeg"/><Relationship Id="rId9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2.png"/><Relationship Id="rId7" Type="http://schemas.openxmlformats.org/officeDocument/2006/relationships/image" Target="../media/image7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37.jpeg"/><Relationship Id="rId7" Type="http://schemas.openxmlformats.org/officeDocument/2006/relationships/image" Target="../media/image77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2.png"/><Relationship Id="rId9" Type="http://schemas.openxmlformats.org/officeDocument/2006/relationships/image" Target="../media/image7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82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2.png"/><Relationship Id="rId7" Type="http://schemas.openxmlformats.org/officeDocument/2006/relationships/image" Target="../media/image85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49.jpeg"/><Relationship Id="rId9" Type="http://schemas.openxmlformats.org/officeDocument/2006/relationships/image" Target="../media/image8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9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10" Type="http://schemas.openxmlformats.org/officeDocument/2006/relationships/image" Target="../media/image94.jpeg"/><Relationship Id="rId4" Type="http://schemas.openxmlformats.org/officeDocument/2006/relationships/image" Target="../media/image90.jpeg"/><Relationship Id="rId9" Type="http://schemas.openxmlformats.org/officeDocument/2006/relationships/image" Target="../media/image9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2.png"/><Relationship Id="rId7" Type="http://schemas.openxmlformats.org/officeDocument/2006/relationships/image" Target="../media/image97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49.jpeg"/><Relationship Id="rId9" Type="http://schemas.openxmlformats.org/officeDocument/2006/relationships/image" Target="../media/image9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4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3" Type="http://schemas.openxmlformats.org/officeDocument/2006/relationships/image" Target="../media/image2.png"/><Relationship Id="rId7" Type="http://schemas.openxmlformats.org/officeDocument/2006/relationships/image" Target="../media/image11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4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jpeg"/><Relationship Id="rId5" Type="http://schemas.openxmlformats.org/officeDocument/2006/relationships/image" Target="../media/image112.png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6.jpeg"/><Relationship Id="rId4" Type="http://schemas.openxmlformats.org/officeDocument/2006/relationships/image" Target="../media/image115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2.png"/><Relationship Id="rId7" Type="http://schemas.openxmlformats.org/officeDocument/2006/relationships/image" Target="../media/image119.jpeg"/><Relationship Id="rId12" Type="http://schemas.openxmlformats.org/officeDocument/2006/relationships/image" Target="../media/image124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jpeg"/><Relationship Id="rId11" Type="http://schemas.openxmlformats.org/officeDocument/2006/relationships/image" Target="../media/image123.jpeg"/><Relationship Id="rId5" Type="http://schemas.openxmlformats.org/officeDocument/2006/relationships/image" Target="../media/image117.jpeg"/><Relationship Id="rId10" Type="http://schemas.openxmlformats.org/officeDocument/2006/relationships/image" Target="../media/image122.jpeg"/><Relationship Id="rId4" Type="http://schemas.openxmlformats.org/officeDocument/2006/relationships/image" Target="../media/image49.jpeg"/><Relationship Id="rId9" Type="http://schemas.openxmlformats.org/officeDocument/2006/relationships/image" Target="../media/image12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jpeg"/><Relationship Id="rId3" Type="http://schemas.openxmlformats.org/officeDocument/2006/relationships/image" Target="../media/image126.jpeg"/><Relationship Id="rId7" Type="http://schemas.openxmlformats.org/officeDocument/2006/relationships/image" Target="../media/image128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7.jpeg"/><Relationship Id="rId4" Type="http://schemas.openxmlformats.org/officeDocument/2006/relationships/image" Target="../media/image1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3" Type="http://schemas.openxmlformats.org/officeDocument/2006/relationships/image" Target="../media/image37.jpeg"/><Relationship Id="rId7" Type="http://schemas.openxmlformats.org/officeDocument/2006/relationships/image" Target="../media/image1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jpeg"/><Relationship Id="rId5" Type="http://schemas.openxmlformats.org/officeDocument/2006/relationships/image" Target="../media/image130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7.png"/><Relationship Id="rId7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.pn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2.pn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D121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752600"/>
            <a:ext cx="8443913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dirty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Совета по сестринскому делу</a:t>
            </a:r>
            <a:endParaRPr lang="ru-RU" sz="3200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9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 создании системы непрерывного образования в педиатрии</a:t>
            </a:r>
            <a:endParaRPr lang="ru-RU" sz="3200" dirty="0">
              <a:solidFill>
                <a:srgbClr val="9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304800" y="4953000"/>
            <a:ext cx="8458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ru-RU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Л.В.Вергай, </a:t>
            </a:r>
            <a:endParaRPr lang="en-US" b="1" dirty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spcBef>
                <a:spcPts val="0"/>
              </a:spcBef>
              <a:defRPr/>
            </a:pPr>
            <a:r>
              <a:rPr lang="ru-RU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главная медицинская сестра БУЗОО «ГДКБ №3»,  </a:t>
            </a:r>
            <a:endParaRPr lang="en-US" b="1" dirty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spcBef>
                <a:spcPts val="0"/>
              </a:spcBef>
              <a:defRPr/>
            </a:pPr>
            <a:r>
              <a:rPr lang="ru-RU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председатель Совета </a:t>
            </a:r>
            <a:r>
              <a:rPr lang="ru-RU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сестринскому делу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2054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" descr="ОПС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>
            <a:solidFill>
              <a:srgbClr val="048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Система непрерывного образования</a:t>
            </a:r>
          </a:p>
        </p:txBody>
      </p:sp>
      <p:pic>
        <p:nvPicPr>
          <p:cNvPr id="11271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11274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11275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2192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Documents and Settings\Admin\Мои документы\все фото\фото на Аппаратное 18.05\P10100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3276600" cy="2571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G:\забор крови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514600"/>
            <a:ext cx="2819400" cy="2348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6" descr="C:\Documents and Settings\Admin\Мои документы\все фото\фото на Аппаратное 18.05\P101001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3200400" cy="2474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Самообразование</a:t>
            </a:r>
          </a:p>
        </p:txBody>
      </p:sp>
      <p:pic>
        <p:nvPicPr>
          <p:cNvPr id="12294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100013" y="1219200"/>
            <a:ext cx="90439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" descr="ОПС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2971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19800" y="3581400"/>
            <a:ext cx="281878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300" name="Picture 17" descr="G:\P115065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3" r="40414" b="52963"/>
          <a:stretch>
            <a:fillRect/>
          </a:stretch>
        </p:blipFill>
        <p:spPr bwMode="auto">
          <a:xfrm>
            <a:off x="4038600" y="3276600"/>
            <a:ext cx="1447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 descr="C:\Documents and Settings\Admin\Рабочий стол\фото в буклет\IMG_137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" t="5292"/>
          <a:stretch>
            <a:fillRect/>
          </a:stretch>
        </p:blipFill>
        <p:spPr bwMode="auto">
          <a:xfrm>
            <a:off x="3352800" y="4876800"/>
            <a:ext cx="79533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2" descr="C:\Documents and Settings\Admin\Рабочий стол\фото в буклет\IMG_137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" r="3233" b="3238"/>
          <a:stretch>
            <a:fillRect/>
          </a:stretch>
        </p:blipFill>
        <p:spPr bwMode="auto">
          <a:xfrm>
            <a:off x="2514600" y="4876800"/>
            <a:ext cx="7429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Picture 3" descr="C:\Documents and Settings\Admin\Рабочий стол\фото в буклет\IMG_137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" t="2116" r="4041"/>
          <a:stretch>
            <a:fillRect/>
          </a:stretch>
        </p:blipFill>
        <p:spPr bwMode="auto">
          <a:xfrm>
            <a:off x="5257800" y="4876800"/>
            <a:ext cx="7477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4" name="Picture 5" descr="C:\Documents and Settings\Admin\Рабочий стол\фото в буклет\IMG_138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/>
          <a:stretch>
            <a:fillRect/>
          </a:stretch>
        </p:blipFill>
        <p:spPr bwMode="auto">
          <a:xfrm rot="837349">
            <a:off x="1244600" y="4386263"/>
            <a:ext cx="11811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5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876800"/>
            <a:ext cx="938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dlcache.com/images/036/medsestre.ru.g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5000" cy="142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" descr="C:\Users\Sveta\Desktop\Новый рисунок.bmp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1371600"/>
            <a:ext cx="2057400" cy="141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308" name="Picture 4" descr="C:\Documents and Settings\Admin\Рабочий стол\фото в буклет\IMG_1379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 t="2116"/>
          <a:stretch>
            <a:fillRect/>
          </a:stretch>
        </p:blipFill>
        <p:spPr bwMode="auto">
          <a:xfrm rot="-699764">
            <a:off x="379413" y="4295775"/>
            <a:ext cx="12065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100013" y="1219200"/>
            <a:ext cx="90439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Методические рекомендации</a:t>
            </a:r>
          </a:p>
        </p:txBody>
      </p:sp>
      <p:pic>
        <p:nvPicPr>
          <p:cNvPr id="13320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" descr="ОПС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13323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13324" name="Picture 11" descr="C:\Documents and Settings\Admin\Рабочий стол\новейший форум\Изображение 014.jpg"/>
          <p:cNvPicPr>
            <a:picLocks noChangeAspect="1" noChangeArrowheads="1"/>
          </p:cNvPicPr>
          <p:nvPr/>
        </p:nvPicPr>
        <p:blipFill>
          <a:blip r:embed="rId6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" r="3233"/>
          <a:stretch>
            <a:fillRect/>
          </a:stretch>
        </p:blipFill>
        <p:spPr bwMode="auto">
          <a:xfrm>
            <a:off x="7391400" y="3810000"/>
            <a:ext cx="1481138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2" descr="C:\Documents and Settings\Admin\Рабочий стол\новейший форум\Изображение 010.jpg"/>
          <p:cNvPicPr>
            <a:picLocks noChangeAspect="1" noChangeArrowheads="1"/>
          </p:cNvPicPr>
          <p:nvPr/>
        </p:nvPicPr>
        <p:blipFill>
          <a:blip r:embed="rId7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" t="4233" r="9685" b="6866"/>
          <a:stretch>
            <a:fillRect/>
          </a:stretch>
        </p:blipFill>
        <p:spPr bwMode="auto">
          <a:xfrm>
            <a:off x="304800" y="3810000"/>
            <a:ext cx="1414463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3" descr="C:\Documents and Settings\Admin\Рабочий стол\новейший форум\Изображение 011.jpg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14065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14" descr="C:\Documents and Settings\Admin\Рабочий стол\новейший форум\Изображение 002.jpg"/>
          <p:cNvPicPr>
            <a:picLocks noChangeAspect="1" noChangeArrowheads="1"/>
          </p:cNvPicPr>
          <p:nvPr/>
        </p:nvPicPr>
        <p:blipFill>
          <a:blip r:embed="rId9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600200"/>
            <a:ext cx="135255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15" descr="C:\Documents and Settings\Admin\Рабочий стол\новейший форум\Изображение 004.jp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2154238"/>
            <a:ext cx="1446213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12" descr="C:\Documents and Settings\Admin\Рабочий стол\новейший форум\Изображение 010.jpg"/>
          <p:cNvPicPr>
            <a:picLocks noChangeAspect="1" noChangeArrowheads="1"/>
          </p:cNvPicPr>
          <p:nvPr/>
        </p:nvPicPr>
        <p:blipFill>
          <a:blip r:embed="rId7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" t="4233" r="9685" b="6866"/>
          <a:stretch>
            <a:fillRect/>
          </a:stretch>
        </p:blipFill>
        <p:spPr bwMode="auto">
          <a:xfrm>
            <a:off x="609600" y="3886200"/>
            <a:ext cx="1414463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11" descr="C:\Documents and Settings\Admin\Рабочий стол\новейший форум\Изображение 014.jpg"/>
          <p:cNvPicPr>
            <a:picLocks noChangeAspect="1" noChangeArrowheads="1"/>
          </p:cNvPicPr>
          <p:nvPr/>
        </p:nvPicPr>
        <p:blipFill>
          <a:blip r:embed="rId6">
            <a:lum bright="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" r="3233"/>
          <a:stretch>
            <a:fillRect/>
          </a:stretch>
        </p:blipFill>
        <p:spPr bwMode="auto">
          <a:xfrm>
            <a:off x="7086600" y="3962400"/>
            <a:ext cx="1481138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Picture 13" descr="C:\Documents and Settings\Admin\Рабочий стол\новейший форум\Изображение 011.jpg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286000"/>
            <a:ext cx="14065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15" descr="C:\Documents and Settings\Admin\Рабочий стол\новейший форум\Изображение 004.jp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446213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14" descr="C:\Documents and Settings\Admin\Рабочий стол\новейший форум\Изображение 002.jpg"/>
          <p:cNvPicPr>
            <a:picLocks noChangeAspect="1" noChangeArrowheads="1"/>
          </p:cNvPicPr>
          <p:nvPr/>
        </p:nvPicPr>
        <p:blipFill>
          <a:blip r:embed="rId9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3733800"/>
            <a:ext cx="135255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Мастер-классы и семинары БУ ДПО ОО «ЦПК РЗ»</a:t>
            </a:r>
          </a:p>
        </p:txBody>
      </p:sp>
      <p:pic>
        <p:nvPicPr>
          <p:cNvPr id="14342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9" name="Picture 4" descr="http://cpkrz-omsk.ru/sites/default/files/styles/galleryformatter_slide/public/IMG_13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718" y="1447800"/>
            <a:ext cx="2743200" cy="188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://cpkrz-omsk.ru/sites/default/files/styles/galleryformatter_slide/public/P10105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1118" y="1447800"/>
            <a:ext cx="3052882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8" descr="http://cpkrz-omsk.ru/sites/default/files/styles/galleryformatter_slide/public/27.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18" y="1524000"/>
            <a:ext cx="294193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9" descr="http://cpkrz-omsk.ru/sites/default/files/styles/galleryformatter_slide/public/%D0%9A%D0%B0%D1%82%D0%B5%D1%82%D0%B5%D1%80%D0%B8%D0%B7%D0%B0%D1%86%D0%B8%D1%8F%20%D0%BF%D0%B5%D1%80%D0%B8%D1%84%D0%B5%D1%80%D0%B8%D1%87%D0%B5%D1%81%D0%BA%D0%B8%D1%85%20%D0%B2%D0%B5%D0%BD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2956171" cy="1844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1" descr="http://cpkrz-omsk.ru/sites/default/files/styles/galleryformatter_slide/public/P1030734_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823" y="3810000"/>
            <a:ext cx="2930777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3" descr="http://cpkrz-omsk.ru/sites/default/files/styles/galleryformatter_slide/public/P104033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3810000"/>
            <a:ext cx="2971800" cy="1854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2192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Общебольничные конференции</a:t>
            </a:r>
          </a:p>
        </p:txBody>
      </p:sp>
      <p:pic>
        <p:nvPicPr>
          <p:cNvPr id="15368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2" descr="ОПС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15371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13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3428999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18" name="Picture 2" descr="C:\Documents and Settings\Admin\Мои документы\все фото\фото на Аппаратное 18.05\P101008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295400"/>
            <a:ext cx="3124200" cy="199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5" name="Picture 15" descr="D:\фото\Новая папка (4)\конференция и семинар 2015\Изображение 04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3200400" cy="2281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6" name="Picture 16" descr="C:\Documents and Settings\Admin\Мои документы\все фото\Новая папка (2)\IMG_130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6661" y="3962400"/>
            <a:ext cx="3074897" cy="208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5" descr="C:\Documents and Settings\Admin\Мои документы\все фото\Новая папка (2)\IMG_129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2667000"/>
            <a:ext cx="2667000" cy="2099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2192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Система непрерывного образования</a:t>
            </a:r>
          </a:p>
        </p:txBody>
      </p:sp>
      <p:pic>
        <p:nvPicPr>
          <p:cNvPr id="16392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2" descr="ОПС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11" name="Picture 3" descr="D:\фото\Совет по СД\комитеты\профессиональный\IMG_08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3352800"/>
            <a:ext cx="3491523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D:\фото\Совет по СД\комитеты\сестринская практика\IMG_08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276600"/>
            <a:ext cx="3265725" cy="2285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7" name="Rectangle 1"/>
          <p:cNvSpPr>
            <a:spLocks noChangeArrowheads="1"/>
          </p:cNvSpPr>
          <p:nvPr/>
        </p:nvSpPr>
        <p:spPr bwMode="auto">
          <a:xfrm>
            <a:off x="0" y="5486400"/>
            <a:ext cx="419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3300"/>
                </a:solidFill>
              </a:rPr>
              <a:t>Комитет по сестринской практике</a:t>
            </a:r>
          </a:p>
        </p:txBody>
      </p:sp>
      <p:sp>
        <p:nvSpPr>
          <p:cNvPr id="16398" name="Rectangle 1"/>
          <p:cNvSpPr>
            <a:spLocks noChangeArrowheads="1"/>
          </p:cNvSpPr>
          <p:nvPr/>
        </p:nvSpPr>
        <p:spPr bwMode="auto">
          <a:xfrm>
            <a:off x="5486400" y="5486400"/>
            <a:ext cx="3657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3300"/>
                </a:solidFill>
              </a:rPr>
              <a:t>Профессиональный </a:t>
            </a:r>
          </a:p>
          <a:p>
            <a:pPr algn="ctr" eaLnBrk="1" hangingPunct="1"/>
            <a:r>
              <a:rPr lang="ru-RU" altLang="ru-RU" sz="2000" b="1">
                <a:solidFill>
                  <a:srgbClr val="003300"/>
                </a:solidFill>
              </a:rPr>
              <a:t>комитет</a:t>
            </a:r>
          </a:p>
        </p:txBody>
      </p:sp>
      <p:pic>
        <p:nvPicPr>
          <p:cNvPr id="21" name="Picture 2" descr="D:\фото\фото за 2013\заседание Совета по СД\P507057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999" y="1142998"/>
            <a:ext cx="3602435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Общебольничные тренинг-курсы и мастер-классы</a:t>
            </a:r>
          </a:p>
        </p:txBody>
      </p:sp>
      <p:pic>
        <p:nvPicPr>
          <p:cNvPr id="17415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17418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17419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152525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1" descr="постановка зонда 00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3479671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D:\фото\мастер-класс Жасакбаева С.А\P92907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3119723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3" name="Picture 15" descr="D:\фото\Новая папка (4)\семинар ЦВК 2015\Изображение 17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550345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5" name="Picture 17" descr="D:\фото\Новая папка (4)\отработка ЦВК\Изображение 200.jpg"/>
          <p:cNvPicPr>
            <a:picLocks noChangeAspect="1" noChangeArrowheads="1"/>
          </p:cNvPicPr>
          <p:nvPr/>
        </p:nvPicPr>
        <p:blipFill>
          <a:blip r:embed="rId8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3321449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D:\фото\Новая папка (4)\семинар ЦВК 2015\Изображение 18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3733800"/>
            <a:ext cx="1889915" cy="236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100013" y="1143000"/>
            <a:ext cx="90439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Выдача свидетельств  участникам мероприятий</a:t>
            </a:r>
          </a:p>
        </p:txBody>
      </p:sp>
      <p:pic>
        <p:nvPicPr>
          <p:cNvPr id="18439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2" descr="ОПС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9" name="Picture 3" descr="C:\Documents and Settings\Admin\Мои документы\все фото\фото на Аппаратное 18.05\P10100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3981432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4" name="Picture 12" descr="http://www.opsa.info/img/images/malyhina-t-a-rihter-n-n-gdkb-8470-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200400"/>
            <a:ext cx="4398094" cy="2524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457200" algn="l"/>
                <a:tab pos="2552700" algn="l"/>
              </a:tabLst>
              <a:defRPr/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2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100013" y="1143000"/>
            <a:ext cx="90439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8" descr="школа молодой специалист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16" y="1295400"/>
            <a:ext cx="2715768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5" descr="D:\фото\школа резерва 2014\IMG_06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1295400"/>
            <a:ext cx="3090672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D:\фото\фото для фильма\P80604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549787"/>
            <a:ext cx="3352800" cy="251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2" descr="ОПСА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44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3619500"/>
            <a:ext cx="3261000" cy="244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1" name="Picture 41" descr="постановка зонда 00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295400"/>
            <a:ext cx="2743200" cy="1971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Обучение в УМК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Наставничество</a:t>
            </a:r>
          </a:p>
        </p:txBody>
      </p:sp>
      <p:pic>
        <p:nvPicPr>
          <p:cNvPr id="20487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20491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1430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 descr="PB27039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3581400"/>
            <a:ext cx="2563392" cy="24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9" descr="E:\PB26038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1219200"/>
            <a:ext cx="2597720" cy="24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6" descr="PB13022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295400"/>
            <a:ext cx="2334251" cy="24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5" descr="PB13023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625664"/>
            <a:ext cx="2862733" cy="2447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6" descr="PB28039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28448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altLang="ru-RU" sz="2200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18" name="Picture 15" descr="E:\страницы буклета баннер\8 стр\P1010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4495800"/>
            <a:ext cx="2136683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9" descr="IMG_439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38400" y="4495800"/>
            <a:ext cx="2127739" cy="1580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4" descr="C:\Documents and Settings\Admin\Рабочий стол\фото 2014\отчет ОПСА за 2013\P10100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4495800"/>
            <a:ext cx="2131386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4" descr="D:\фото\аттестация приемных 2012\PA2401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81800" y="4495800"/>
            <a:ext cx="2080797" cy="1562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10" descr="D:\фото\учеба по ПВК неврологии\P42300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" y="1238250"/>
            <a:ext cx="1701800" cy="127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16" descr="E:\страницы буклета баннер\8 стр\постановка зонда 00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03488" y="1143000"/>
            <a:ext cx="1827218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4" descr="D:\фото\фото в буклет\школа молодой специалист15.12.1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32305" y="1143000"/>
            <a:ext cx="1826903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5" descr="E:\фото в буклет\учимся рваботать со стерильным лотком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8522" y="1143000"/>
            <a:ext cx="1611878" cy="1397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14" descr="E:\страницы буклета баннер\8 стр\8стр (3)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84770" y="1143000"/>
            <a:ext cx="1854430" cy="1387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87" name="Прямоугольник 27"/>
          <p:cNvSpPr>
            <a:spLocks noChangeArrowheads="1"/>
          </p:cNvSpPr>
          <p:nvPr/>
        </p:nvSpPr>
        <p:spPr bwMode="auto">
          <a:xfrm>
            <a:off x="0" y="2743200"/>
            <a:ext cx="891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600" b="1" i="1" dirty="0">
                <a:solidFill>
                  <a:srgbClr val="920000"/>
                </a:solidFill>
                <a:cs typeface="Times New Roman" pitchFamily="18" charset="0"/>
              </a:rPr>
              <a:t>«Знания, которые не пополняются ежедневно, </a:t>
            </a:r>
            <a:endParaRPr lang="ru-RU" altLang="ru-RU" sz="2600" b="1" dirty="0">
              <a:solidFill>
                <a:srgbClr val="920000"/>
              </a:solidFill>
            </a:endParaRPr>
          </a:p>
          <a:p>
            <a:pPr algn="r"/>
            <a:r>
              <a:rPr lang="ru-RU" altLang="ru-RU" sz="2600" b="1" i="1" dirty="0">
                <a:solidFill>
                  <a:srgbClr val="920000"/>
                </a:solidFill>
                <a:cs typeface="Times New Roman" pitchFamily="18" charset="0"/>
              </a:rPr>
              <a:t>убывают с каждым днем»</a:t>
            </a:r>
          </a:p>
          <a:p>
            <a:pPr algn="r"/>
            <a:r>
              <a:rPr lang="ru-RU" altLang="ru-RU" sz="2000" b="1" i="1" dirty="0">
                <a:solidFill>
                  <a:srgbClr val="003300"/>
                </a:solidFill>
                <a:cs typeface="Times New Roman" pitchFamily="18" charset="0"/>
              </a:rPr>
              <a:t>Французская пословица</a:t>
            </a:r>
            <a:r>
              <a:rPr lang="ru-RU" altLang="ru-RU" sz="2000" b="1" dirty="0">
                <a:solidFill>
                  <a:srgbClr val="003300"/>
                </a:solidFill>
              </a:rPr>
              <a:t> </a:t>
            </a:r>
          </a:p>
        </p:txBody>
      </p:sp>
      <p:pic>
        <p:nvPicPr>
          <p:cNvPr id="3088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2" descr="ОПСА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Оценка уровня знаний</a:t>
            </a:r>
          </a:p>
        </p:txBody>
      </p:sp>
      <p:pic>
        <p:nvPicPr>
          <p:cNvPr id="21511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1514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21515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100013" y="1143000"/>
            <a:ext cx="90439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9" descr="PA060007"/>
          <p:cNvPicPr>
            <a:picLocks noChangeAspect="1" noChangeArrowheads="1"/>
          </p:cNvPicPr>
          <p:nvPr/>
        </p:nvPicPr>
        <p:blipFill>
          <a:blip r:embed="rId5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36" b="-5555"/>
          <a:stretch>
            <a:fillRect/>
          </a:stretch>
        </p:blipFill>
        <p:spPr bwMode="auto">
          <a:xfrm>
            <a:off x="685800" y="1600200"/>
            <a:ext cx="4010526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20" name="Picture 16" descr="C:\Documents and Settings\Admin\Мои документы\все фото\Лилия Васильевна\P20906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048000"/>
            <a:ext cx="3899296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Освоение смежных профессий</a:t>
            </a:r>
          </a:p>
        </p:txBody>
      </p:sp>
      <p:pic>
        <p:nvPicPr>
          <p:cNvPr id="22535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2538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22539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100013" y="1143000"/>
            <a:ext cx="90439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учимся рваботать со стерильным лотко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2901004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2" descr="H:\P114036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456872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7" descr="D:\фото\освоение смежных\Турушева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429000"/>
            <a:ext cx="3183259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Аттестация на квалификационную категорию</a:t>
            </a:r>
          </a:p>
        </p:txBody>
      </p:sp>
      <p:pic>
        <p:nvPicPr>
          <p:cNvPr id="23559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3562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23563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1430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заседание атт подкомисси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200400"/>
            <a:ext cx="4050245" cy="2743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G:\IMG_049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4191000" cy="285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Участие в мероприятиях ОРОО «ОПСА»</a:t>
            </a:r>
          </a:p>
        </p:txBody>
      </p:sp>
      <p:pic>
        <p:nvPicPr>
          <p:cNvPr id="24583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4586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3194744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1219200"/>
            <a:ext cx="32004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D:\фото\конференции регион и Всеросс\конференция 2014\SAM_19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886200"/>
            <a:ext cx="3048000" cy="214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3" descr="D:\фото\Cеминары\cеминар для УМК по исследованиям 2014\uchastniki-seminara-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3283668" cy="20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D:\фото\семинар опса палатных мс\PA28013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743200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Каскадный метод обучения</a:t>
            </a:r>
          </a:p>
        </p:txBody>
      </p:sp>
      <p:pic>
        <p:nvPicPr>
          <p:cNvPr id="25607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5610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25611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1430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7"/>
          <a:stretch>
            <a:fillRect/>
          </a:stretch>
        </p:blipFill>
        <p:spPr bwMode="auto">
          <a:xfrm>
            <a:off x="1981200" y="3505200"/>
            <a:ext cx="39211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5" name="Picture 15" descr="http://www.opsa.info/img/images/rihter-n-n-gdkb-8470-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3276600" cy="2457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8стр (3)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883" y="1066801"/>
            <a:ext cx="3637342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altLang="ru-RU" sz="2200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6631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9228" name="Picture 12" descr="http://file.mobilmusic.ru/e2/66/c1/5305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44600"/>
            <a:ext cx="3581400" cy="4775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5" name="TextBox 13"/>
          <p:cNvSpPr txBox="1">
            <a:spLocks noChangeArrowheads="1"/>
          </p:cNvSpPr>
          <p:nvPr/>
        </p:nvSpPr>
        <p:spPr bwMode="auto">
          <a:xfrm>
            <a:off x="533400" y="2286000"/>
            <a:ext cx="4038600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3300"/>
                </a:solidFill>
              </a:rPr>
              <a:t>Как в каскадных водоемах вода перетекает из чаши в чашу, так и при каскадном методе со ступени на ступень идет поток знаний</a:t>
            </a:r>
          </a:p>
          <a:p>
            <a:pPr algn="ctr" eaLnBrk="1" hangingPunct="1"/>
            <a:r>
              <a:rPr lang="ru-RU" altLang="ru-RU" b="1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53000" y="5791200"/>
            <a:ext cx="3429000" cy="1524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blipFill>
                <a:blip r:embed="rId5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Участие в профессиональных конкурсах</a:t>
            </a:r>
          </a:p>
        </p:txBody>
      </p:sp>
      <p:pic>
        <p:nvPicPr>
          <p:cNvPr id="27655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7658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pic>
        <p:nvPicPr>
          <p:cNvPr id="27659" name="Picture 2" descr="C:\Documents and Settings\Admin\Мои документы\все фото\Фото %%%%%\КИНО\семьнадцать7.JP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2490" r="15665" b="16656"/>
          <a:stretch>
            <a:fillRect/>
          </a:stretch>
        </p:blipFill>
        <p:spPr bwMode="auto">
          <a:xfrm>
            <a:off x="0" y="12192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G:\Конкурс 2016\фото\IMG_04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371600"/>
            <a:ext cx="3299922" cy="213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D:\фото\ПОБЕДИТЕЛИ КОНКУРСОВ\PA3100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39000" y="3886200"/>
            <a:ext cx="16002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D:\фото\ПОБЕДИТЕЛИ КОНКУРСОВ\PA31003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1600200" cy="2135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7" descr="ceremoniya-nagrazhdeniya-pobediteli-konkursa-opsa-luchshiy-po-professii-2012-v-nominacii-luchshaya-medicinskaya-sestra-umk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886200"/>
            <a:ext cx="1395413" cy="201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S600254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1752600" cy="211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0" descr="D:\фото\печать альбом\16стр (1)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295400"/>
            <a:ext cx="1604089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11" descr="D:\фото\печать альбом\16стр (2)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810000"/>
            <a:ext cx="1905000" cy="2160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15" descr="D:\фото\ПОБЕДИТЕЛИ КОНКУРСОВ\pobediteli-konkursa-opsa-luchshiy-po-professii-2012-v-nominacii-luchshiy-rentgenolaborant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886200"/>
            <a:ext cx="1087223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2" descr="http://komp-r.ucoz.ru/_ph/15/11780410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t="11555" r="18520" b="11111"/>
          <a:stretch>
            <a:fillRect/>
          </a:stretch>
        </p:blipFill>
        <p:spPr bwMode="auto">
          <a:xfrm>
            <a:off x="304800" y="3810000"/>
            <a:ext cx="11541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Накопительная  система  повышения  квалификации</a:t>
            </a:r>
          </a:p>
        </p:txBody>
      </p:sp>
      <p:pic>
        <p:nvPicPr>
          <p:cNvPr id="28679" name="Picture 16" descr="http://shkolnik45.ru/uploads/catalog_items/11/111888/23067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1674813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2" descr="C:\Users\User\Desktop\663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25908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16"/>
          <p:cNvSpPr>
            <a:spLocks noChangeArrowheads="1"/>
          </p:cNvSpPr>
          <p:nvPr/>
        </p:nvSpPr>
        <p:spPr bwMode="auto">
          <a:xfrm rot="21172499">
            <a:off x="1914525" y="1733550"/>
            <a:ext cx="2112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БУЗОО «ГДКБ № 3»</a:t>
            </a:r>
          </a:p>
        </p:txBody>
      </p:sp>
      <p:sp>
        <p:nvSpPr>
          <p:cNvPr id="23" name="Прямоугольник 22"/>
          <p:cNvSpPr/>
          <p:nvPr/>
        </p:nvSpPr>
        <p:spPr>
          <a:xfrm rot="20995403">
            <a:off x="1787525" y="3001963"/>
            <a:ext cx="21590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Усачевой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Елены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Николаевны</a:t>
            </a:r>
            <a:endParaRPr lang="ru-RU" sz="1200" dirty="0"/>
          </a:p>
        </p:txBody>
      </p:sp>
      <p:sp>
        <p:nvSpPr>
          <p:cNvPr id="24" name="Прямоугольник 23"/>
          <p:cNvSpPr/>
          <p:nvPr/>
        </p:nvSpPr>
        <p:spPr>
          <a:xfrm rot="21115884">
            <a:off x="2073275" y="2713038"/>
            <a:ext cx="1728788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ПОРТФОЛИО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486400" y="2362200"/>
            <a:ext cx="10668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rgbClr val="003300"/>
                </a:solidFill>
              </a:rPr>
              <a:t>Учетная книжка Усачевой Е.Н.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28686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Picture 2" descr="ОПСА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8" name="Рисунок 19" descr="http://i40.tinypic.com/10setdu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t="3032" r="21429" b="5994"/>
          <a:stretch>
            <a:fillRect/>
          </a:stretch>
        </p:blipFill>
        <p:spPr bwMode="auto">
          <a:xfrm>
            <a:off x="3781425" y="3810000"/>
            <a:ext cx="14001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9" name="Picture 6" descr="http://lauriefurman.com/nbme-score-correlation-usmle-step-1-7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" r="12903"/>
          <a:stretch>
            <a:fillRect/>
          </a:stretch>
        </p:blipFill>
        <p:spPr bwMode="auto">
          <a:xfrm>
            <a:off x="6934200" y="3276600"/>
            <a:ext cx="2209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Параллелограмм 28"/>
          <p:cNvSpPr/>
          <p:nvPr/>
        </p:nvSpPr>
        <p:spPr>
          <a:xfrm rot="21256622">
            <a:off x="1319920" y="1453556"/>
            <a:ext cx="557681" cy="2240465"/>
          </a:xfrm>
          <a:prstGeom prst="parallelogram">
            <a:avLst/>
          </a:prstGeom>
          <a:solidFill>
            <a:srgbClr val="004F9E"/>
          </a:solidFill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9"/>
          <p:cNvSpPr txBox="1">
            <a:spLocks/>
          </p:cNvSpPr>
          <p:nvPr/>
        </p:nvSpPr>
        <p:spPr>
          <a:xfrm>
            <a:off x="381000" y="1828800"/>
            <a:ext cx="8458200" cy="20875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150000"/>
              </a:lnSpc>
              <a:defRPr/>
            </a:pPr>
            <a:endParaRPr lang="ru-RU" sz="2400" b="1" dirty="0">
              <a:solidFill>
                <a:srgbClr val="0033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Система непрерывного образования</a:t>
            </a:r>
          </a:p>
        </p:txBody>
      </p:sp>
      <p:pic>
        <p:nvPicPr>
          <p:cNvPr id="29703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29706" name="Rectangle 1"/>
          <p:cNvSpPr>
            <a:spLocks noChangeArrowheads="1"/>
          </p:cNvSpPr>
          <p:nvPr/>
        </p:nvSpPr>
        <p:spPr bwMode="auto">
          <a:xfrm>
            <a:off x="0" y="62484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2552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chemeClr val="bg1"/>
              </a:solidFill>
            </a:endParaRPr>
          </a:p>
        </p:txBody>
      </p:sp>
      <p:sp>
        <p:nvSpPr>
          <p:cNvPr id="29707" name="Прямоугольник 10"/>
          <p:cNvSpPr>
            <a:spLocks noChangeArrowheads="1"/>
          </p:cNvSpPr>
          <p:nvPr/>
        </p:nvSpPr>
        <p:spPr bwMode="auto">
          <a:xfrm>
            <a:off x="533400" y="3048000"/>
            <a:ext cx="82296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</a:pPr>
            <a:r>
              <a:rPr lang="ru-RU" altLang="ru-RU" sz="2400" b="1">
                <a:solidFill>
                  <a:srgbClr val="920000"/>
                </a:solidFill>
              </a:rPr>
              <a:t>с 1 января 2018 г. </a:t>
            </a:r>
            <a:r>
              <a:rPr lang="ru-RU" altLang="ru-RU" sz="2400" b="1">
                <a:solidFill>
                  <a:srgbClr val="003300"/>
                </a:solidFill>
              </a:rPr>
              <a:t>подлежат аккредитации</a:t>
            </a:r>
          </a:p>
          <a:p>
            <a:pPr algn="ctr" eaLnBrk="1" hangingPunct="1">
              <a:buClr>
                <a:schemeClr val="hlink"/>
              </a:buClr>
            </a:pPr>
            <a:r>
              <a:rPr lang="ru-RU" altLang="ru-RU" sz="2400" b="1">
                <a:solidFill>
                  <a:srgbClr val="003300"/>
                </a:solidFill>
              </a:rPr>
              <a:t>лица, получившие среднее профессиональное образование в соответствии  с федеральными государственными образовательными стандартами в области образования   </a:t>
            </a:r>
          </a:p>
          <a:p>
            <a:pPr algn="ctr" eaLnBrk="1" hangingPunct="1">
              <a:buClr>
                <a:schemeClr val="hlink"/>
              </a:buClr>
            </a:pPr>
            <a:r>
              <a:rPr lang="ru-RU" altLang="ru-RU" sz="2400" b="1">
                <a:solidFill>
                  <a:srgbClr val="003300"/>
                </a:solidFill>
              </a:rPr>
              <a:t>«Здравоохранение и медицинские науки»,</a:t>
            </a:r>
            <a:r>
              <a:rPr lang="ru-RU" altLang="ru-RU" sz="2400">
                <a:solidFill>
                  <a:srgbClr val="003300"/>
                </a:solidFill>
              </a:rPr>
              <a:t> </a:t>
            </a:r>
            <a:r>
              <a:rPr lang="ru-RU" altLang="ru-RU" sz="2400" b="1">
                <a:solidFill>
                  <a:srgbClr val="920000"/>
                </a:solidFill>
              </a:rPr>
              <a:t>с 1 января 2021 г. </a:t>
            </a:r>
            <a:r>
              <a:rPr lang="ru-RU" altLang="ru-RU" sz="2400" b="1">
                <a:solidFill>
                  <a:srgbClr val="003300"/>
                </a:solidFill>
              </a:rPr>
              <a:t>— работающие</a:t>
            </a:r>
          </a:p>
          <a:p>
            <a:pPr algn="ctr" eaLnBrk="1" hangingPunct="1">
              <a:buClr>
                <a:schemeClr val="hlink"/>
              </a:buClr>
            </a:pPr>
            <a:r>
              <a:rPr lang="ru-RU" altLang="ru-RU" sz="2400" b="1">
                <a:solidFill>
                  <a:srgbClr val="003300"/>
                </a:solidFill>
              </a:rPr>
              <a:t> медицинские работники</a:t>
            </a:r>
          </a:p>
        </p:txBody>
      </p:sp>
      <p:sp>
        <p:nvSpPr>
          <p:cNvPr id="29708" name="Прямоугольник 12"/>
          <p:cNvSpPr>
            <a:spLocks noChangeArrowheads="1"/>
          </p:cNvSpPr>
          <p:nvPr/>
        </p:nvSpPr>
        <p:spPr bwMode="auto">
          <a:xfrm>
            <a:off x="1219200" y="1143000"/>
            <a:ext cx="66294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920000"/>
                </a:solidFill>
              </a:rPr>
              <a:t>Приказ Министерства здравоохранения</a:t>
            </a:r>
            <a:br>
              <a:rPr lang="ru-RU" altLang="ru-RU" sz="2400" b="1">
                <a:solidFill>
                  <a:srgbClr val="920000"/>
                </a:solidFill>
              </a:rPr>
            </a:br>
            <a:r>
              <a:rPr lang="ru-RU" altLang="ru-RU" sz="2400" b="1">
                <a:solidFill>
                  <a:srgbClr val="920000"/>
                </a:solidFill>
              </a:rPr>
              <a:t> Российской Федерации </a:t>
            </a:r>
            <a:br>
              <a:rPr lang="ru-RU" altLang="ru-RU" sz="2400" b="1">
                <a:solidFill>
                  <a:srgbClr val="920000"/>
                </a:solidFill>
              </a:rPr>
            </a:br>
            <a:r>
              <a:rPr lang="ru-RU" altLang="ru-RU" sz="2400" b="1">
                <a:solidFill>
                  <a:srgbClr val="920000"/>
                </a:solidFill>
              </a:rPr>
              <a:t>от 02 июня 2016 г. N 334н </a:t>
            </a:r>
            <a:br>
              <a:rPr lang="ru-RU" altLang="ru-RU" sz="2400" b="1">
                <a:solidFill>
                  <a:srgbClr val="920000"/>
                </a:solidFill>
              </a:rPr>
            </a:br>
            <a:r>
              <a:rPr lang="ru-RU" altLang="ru-RU" sz="2400" b="1">
                <a:solidFill>
                  <a:srgbClr val="920000"/>
                </a:solidFill>
              </a:rPr>
              <a:t>«Об утверждении Положения об аккредитации специалистов»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0960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457200" algn="l"/>
                <a:tab pos="2552700" algn="l"/>
              </a:tabLst>
              <a:defRPr/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6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2" descr="ОПС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16396" name="Picture 12" descr="C:\Documents and Settings\Admin\Мои документы\все фото\Нефрология диализ\DCIM\100NIKON\DSCN03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1143000"/>
            <a:ext cx="1905000" cy="2636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7" name="Picture 11" descr="C:\Documents and Settings\Admin\Мои документы\все фото\Нефрология диализ\диализ фото\IMG_20150508_1241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429000"/>
            <a:ext cx="1890713" cy="2519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9" name="Picture 15" descr="C:\Documents and Settings\Admin\Рабочий стол\форум мс\страницы буклета баннер\7 стр\P1000451.JPG"/>
          <p:cNvPicPr>
            <a:picLocks noChangeAspect="1" noChangeArrowheads="1"/>
          </p:cNvPicPr>
          <p:nvPr/>
        </p:nvPicPr>
        <p:blipFill>
          <a:blip r:embed="rId7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1905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2" name="AutoShape 24" descr="https://www.communityactioninitiatives.org/s/cc_images/cache_9379471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362200" y="1676400"/>
            <a:ext cx="4419600" cy="3733800"/>
          </a:xfrm>
          <a:prstGeom prst="rect">
            <a:avLst/>
          </a:prstGeom>
          <a:noFill/>
        </p:spPr>
        <p:txBody>
          <a:bodyPr spcFirstLastPara="1" wrap="none">
            <a:prstTxWarp prst="textCircl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Каскадное обучение, наставничество, освоение смежной профессии, аттестация</a:t>
            </a:r>
            <a:r>
              <a:rPr lang="ru-RU" sz="23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124200" y="2819400"/>
            <a:ext cx="2971800" cy="129266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ln w="19050">
                  <a:solidFill>
                    <a:srgbClr val="003300"/>
                  </a:solidFill>
                  <a:prstDash val="solid"/>
                </a:ln>
                <a:solidFill>
                  <a:srgbClr val="0F5D1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Система </a:t>
            </a:r>
          </a:p>
          <a:p>
            <a:pPr algn="ctr">
              <a:defRPr/>
            </a:pPr>
            <a:r>
              <a:rPr lang="ru-RU" sz="2600" b="1" dirty="0">
                <a:ln w="19050">
                  <a:solidFill>
                    <a:srgbClr val="003300"/>
                  </a:solidFill>
                  <a:prstDash val="solid"/>
                </a:ln>
                <a:solidFill>
                  <a:srgbClr val="0F5D1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непрерывного образования </a:t>
            </a:r>
            <a:endParaRPr lang="ru-RU" sz="2600" b="1" dirty="0">
              <a:ln w="19050">
                <a:solidFill>
                  <a:srgbClr val="003300"/>
                </a:solidFill>
                <a:prstDash val="solid"/>
              </a:ln>
              <a:solidFill>
                <a:srgbClr val="0F5D1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43200" y="2057400"/>
            <a:ext cx="3657600" cy="2971800"/>
          </a:xfrm>
          <a:prstGeom prst="rect">
            <a:avLst/>
          </a:prstGeom>
          <a:noFill/>
        </p:spPr>
        <p:txBody>
          <a:bodyPr spcFirstLastPara="1" wrap="none">
            <a:prstTxWarp prst="textCircle">
              <a:avLst>
                <a:gd name="adj" fmla="val 1120491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тренинг-курсы, мастер-классы, профессиональные конкурсы…</a:t>
            </a:r>
          </a:p>
        </p:txBody>
      </p:sp>
      <p:pic>
        <p:nvPicPr>
          <p:cNvPr id="21" name="Picture 26" descr="C:\Documents and Settings\Admin\Мои документы\все фото\Фото на конкурс ВОЗ\Фото на конкурс ВОЗ\P422027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733800"/>
            <a:ext cx="1934712" cy="2300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231775" y="1138238"/>
            <a:ext cx="8686800" cy="2232025"/>
          </a:xfrm>
        </p:spPr>
        <p:txBody>
          <a:bodyPr/>
          <a:lstStyle/>
          <a:p>
            <a:r>
              <a:rPr lang="en-US" altLang="ru-RU" sz="2400" b="1" smtClean="0">
                <a:latin typeface="Arial Narrow" pitchFamily="34" charset="0"/>
              </a:rPr>
              <a:t/>
            </a:r>
            <a:br>
              <a:rPr lang="en-US" altLang="ru-RU" sz="2400" b="1" smtClean="0">
                <a:latin typeface="Arial Narrow" pitchFamily="34" charset="0"/>
              </a:rPr>
            </a:br>
            <a:r>
              <a:rPr lang="ru-RU" altLang="ru-RU" sz="2600" b="1" i="1" smtClean="0">
                <a:solidFill>
                  <a:srgbClr val="920000"/>
                </a:solidFill>
                <a:latin typeface="Arial" charset="0"/>
                <a:cs typeface="Arial" charset="0"/>
              </a:rPr>
              <a:t>Развитие здравоохранения невозможно без высококвалифицированных кадров и "качество медицинской помощи напрямую зависит от квалификации медицинских работников"</a:t>
            </a:r>
            <a:r>
              <a:rPr lang="ru-RU" altLang="ru-RU" sz="2800" b="1" i="1" smtClean="0">
                <a:solidFill>
                  <a:srgbClr val="920000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2800" b="1" i="1" smtClean="0">
                <a:solidFill>
                  <a:srgbClr val="920000"/>
                </a:solidFill>
                <a:latin typeface="Arial" charset="0"/>
                <a:cs typeface="Arial" charset="0"/>
              </a:rPr>
            </a:br>
            <a:endParaRPr lang="ru-RU" altLang="ru-RU" sz="2800" b="1" i="1" smtClean="0">
              <a:solidFill>
                <a:srgbClr val="92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 descr="ОПС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39938" name="Picture 2" descr="http://www.volgmed.ru/uploads/files/2016-6/58561-ministr_zdravoohraneniya_rossijskoj_federacii_veronika_igorevna_skvorcov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4584" y="3352800"/>
            <a:ext cx="3480816" cy="2743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5" name="Прямоугольник 9"/>
          <p:cNvSpPr>
            <a:spLocks noChangeArrowheads="1"/>
          </p:cNvSpPr>
          <p:nvPr/>
        </p:nvSpPr>
        <p:spPr bwMode="auto">
          <a:xfrm>
            <a:off x="0" y="6323013"/>
            <a:ext cx="9144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200" b="1" i="1">
                <a:solidFill>
                  <a:schemeClr val="bg1"/>
                </a:solidFill>
              </a:rPr>
              <a:t>Министр здравоохранения  РФ  В.И. Скворцова </a:t>
            </a:r>
            <a:endParaRPr lang="ru-RU" altLang="ru-RU" sz="2200" i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http://getzwell.com/wp-content/uploads/2016/03/Dollarphotoclub_57636400-compressor-266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2743200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4600" y="1752600"/>
            <a:ext cx="5181600" cy="313932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/>
                <a:solidFill>
                  <a:srgbClr val="003300"/>
                </a:solidFill>
              </a:rPr>
              <a:t>Благодарю</a:t>
            </a:r>
          </a:p>
          <a:p>
            <a:pPr algn="ctr">
              <a:defRPr/>
            </a:pPr>
            <a:r>
              <a:rPr lang="ru-RU" sz="6600" b="1" dirty="0">
                <a:ln/>
                <a:solidFill>
                  <a:srgbClr val="003300"/>
                </a:solidFill>
              </a:rPr>
              <a:t>за</a:t>
            </a:r>
          </a:p>
          <a:p>
            <a:pPr algn="ctr">
              <a:defRPr/>
            </a:pPr>
            <a:r>
              <a:rPr lang="ru-RU" sz="6600" b="1" dirty="0">
                <a:ln/>
                <a:solidFill>
                  <a:srgbClr val="003300"/>
                </a:solidFill>
              </a:rPr>
              <a:t>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Система непрерывного образования</a:t>
            </a:r>
          </a:p>
        </p:txBody>
      </p:sp>
      <p:pic>
        <p:nvPicPr>
          <p:cNvPr id="5126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" descr="ОПС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5129" name="Прямоугольник 27"/>
          <p:cNvSpPr>
            <a:spLocks noChangeArrowheads="1"/>
          </p:cNvSpPr>
          <p:nvPr/>
        </p:nvSpPr>
        <p:spPr bwMode="auto">
          <a:xfrm>
            <a:off x="381000" y="1295400"/>
            <a:ext cx="8382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C00000"/>
                </a:solidFill>
              </a:rPr>
              <a:t>Непрерывное профессиональное образование</a:t>
            </a:r>
          </a:p>
          <a:p>
            <a:pPr algn="ctr" eaLnBrk="1" hangingPunct="1"/>
            <a:r>
              <a:rPr lang="ru-RU" altLang="ru-RU" sz="2400" b="1">
                <a:solidFill>
                  <a:srgbClr val="C00000"/>
                </a:solidFill>
              </a:rPr>
              <a:t> </a:t>
            </a:r>
            <a:r>
              <a:rPr lang="ru-RU" altLang="ru-RU" sz="2400" b="1"/>
              <a:t>- целенаправленное получение новых и совершенствование имеющихся знаний, навыков специалистом в течение всего трудового периода своей жизни, с целью обеспечения соответствия профессиональной деятельности достижениям науки и практики</a:t>
            </a:r>
          </a:p>
        </p:txBody>
      </p:sp>
      <p:pic>
        <p:nvPicPr>
          <p:cNvPr id="29" name="Picture 19" descr="http://cpkrz-omsk.ru/sites/default/files/styles/galleryformatter_slide/public/%D0%9A%D0%B0%D1%82%D0%B5%D1%82%D0%B5%D1%80%D0%B8%D0%B7%D0%B0%D1%86%D0%B8%D1%8F%20%D0%BF%D0%B5%D1%80%D0%B8%D1%84%D0%B5%D1%80%D0%B8%D1%87%D0%B5%D1%81%D0%BA%D0%B8%D1%85%20%D0%B2%D0%B5%D0%B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4191000"/>
            <a:ext cx="3032371" cy="189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3" descr="D:\фото\Cеминары\cеминар для УМК по исследованиям 2014\uchastniki-seminara-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191000"/>
            <a:ext cx="3283668" cy="189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6" descr="C:\Documents and Settings\Admin\Мои документы\все фото\фото на Аппаратное 18.05\P10100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191000"/>
            <a:ext cx="2438400" cy="1885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2" name="Picture 28" descr="C:\Documents and Settings\Admin\Мои документы\все фото\Новая папка (2)\IMG_13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505199"/>
            <a:ext cx="3581400" cy="257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15875" y="6230938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altLang="ru-RU" sz="2200" b="1" dirty="0">
              <a:solidFill>
                <a:prstClr val="white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БУЗОО «Городская детская клиническая больница №3»</a:t>
            </a:r>
          </a:p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3616176" cy="2342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2" descr="D:\фото\ФОТО КОРПУСОВ\DSC035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143000"/>
            <a:ext cx="3555134" cy="2574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3" descr="D:\фото\ФОТО КОРПУСОВ\PB0700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2999" y="3657600"/>
            <a:ext cx="3478935" cy="2418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2819400"/>
            <a:ext cx="134620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Овал 33"/>
          <p:cNvSpPr/>
          <p:nvPr/>
        </p:nvSpPr>
        <p:spPr>
          <a:xfrm>
            <a:off x="228600" y="2133600"/>
            <a:ext cx="1752600" cy="914400"/>
          </a:xfrm>
          <a:prstGeom prst="ellipse">
            <a:avLst/>
          </a:prstGeom>
          <a:solidFill>
            <a:schemeClr val="bg1"/>
          </a:solidFill>
          <a:ln cmpd="dbl"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3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350" dirty="0"/>
          </a:p>
        </p:txBody>
      </p:sp>
      <p:sp>
        <p:nvSpPr>
          <p:cNvPr id="6158" name="TextBox 48"/>
          <p:cNvSpPr txBox="1">
            <a:spLocks noChangeArrowheads="1"/>
          </p:cNvSpPr>
          <p:nvPr/>
        </p:nvSpPr>
        <p:spPr bwMode="auto">
          <a:xfrm>
            <a:off x="304800" y="2286000"/>
            <a:ext cx="1600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Медицинская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статистика</a:t>
            </a:r>
          </a:p>
        </p:txBody>
      </p:sp>
      <p:sp>
        <p:nvSpPr>
          <p:cNvPr id="50" name="Овал 49"/>
          <p:cNvSpPr/>
          <p:nvPr/>
        </p:nvSpPr>
        <p:spPr>
          <a:xfrm>
            <a:off x="228600" y="31242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162" name="TextBox 50"/>
          <p:cNvSpPr txBox="1">
            <a:spLocks noChangeArrowheads="1"/>
          </p:cNvSpPr>
          <p:nvPr/>
        </p:nvSpPr>
        <p:spPr bwMode="auto">
          <a:xfrm>
            <a:off x="228600" y="335280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Функциональная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диагностика</a:t>
            </a:r>
          </a:p>
        </p:txBody>
      </p:sp>
      <p:sp>
        <p:nvSpPr>
          <p:cNvPr id="53" name="Овал 52"/>
          <p:cNvSpPr/>
          <p:nvPr/>
        </p:nvSpPr>
        <p:spPr>
          <a:xfrm>
            <a:off x="152400" y="41148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166" name="TextBox 53"/>
          <p:cNvSpPr txBox="1">
            <a:spLocks noChangeArrowheads="1"/>
          </p:cNvSpPr>
          <p:nvPr/>
        </p:nvSpPr>
        <p:spPr bwMode="auto">
          <a:xfrm>
            <a:off x="304800" y="4343400"/>
            <a:ext cx="1447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Медицинский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 массаж</a:t>
            </a:r>
          </a:p>
        </p:txBody>
      </p:sp>
      <p:sp>
        <p:nvSpPr>
          <p:cNvPr id="55" name="Овал 54"/>
          <p:cNvSpPr/>
          <p:nvPr/>
        </p:nvSpPr>
        <p:spPr>
          <a:xfrm>
            <a:off x="228600" y="51816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170" name="TextBox 55"/>
          <p:cNvSpPr txBox="1">
            <a:spLocks noChangeArrowheads="1"/>
          </p:cNvSpPr>
          <p:nvPr/>
        </p:nvSpPr>
        <p:spPr bwMode="auto">
          <a:xfrm>
            <a:off x="381000" y="5334000"/>
            <a:ext cx="1447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Лечебная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 физкультура</a:t>
            </a:r>
          </a:p>
        </p:txBody>
      </p:sp>
      <p:sp>
        <p:nvSpPr>
          <p:cNvPr id="57" name="Овал 56"/>
          <p:cNvSpPr/>
          <p:nvPr/>
        </p:nvSpPr>
        <p:spPr>
          <a:xfrm>
            <a:off x="2590800" y="51816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4800600" y="51816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7162800" y="51816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7162800" y="30480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183" name="TextBox 61"/>
          <p:cNvSpPr txBox="1">
            <a:spLocks noChangeArrowheads="1"/>
          </p:cNvSpPr>
          <p:nvPr/>
        </p:nvSpPr>
        <p:spPr bwMode="auto">
          <a:xfrm>
            <a:off x="2590800" y="5486400"/>
            <a:ext cx="175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Диетология</a:t>
            </a:r>
          </a:p>
        </p:txBody>
      </p:sp>
      <p:sp>
        <p:nvSpPr>
          <p:cNvPr id="6184" name="TextBox 62"/>
          <p:cNvSpPr txBox="1">
            <a:spLocks noChangeArrowheads="1"/>
          </p:cNvSpPr>
          <p:nvPr/>
        </p:nvSpPr>
        <p:spPr bwMode="auto">
          <a:xfrm>
            <a:off x="4800600" y="5486400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Физиотерапия</a:t>
            </a:r>
          </a:p>
        </p:txBody>
      </p:sp>
      <p:sp>
        <p:nvSpPr>
          <p:cNvPr id="6185" name="TextBox 63"/>
          <p:cNvSpPr txBox="1">
            <a:spLocks noChangeArrowheads="1"/>
          </p:cNvSpPr>
          <p:nvPr/>
        </p:nvSpPr>
        <p:spPr bwMode="auto">
          <a:xfrm>
            <a:off x="7315200" y="5486400"/>
            <a:ext cx="144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Фармация</a:t>
            </a:r>
          </a:p>
        </p:txBody>
      </p:sp>
      <p:sp>
        <p:nvSpPr>
          <p:cNvPr id="65" name="Овал 64"/>
          <p:cNvSpPr/>
          <p:nvPr/>
        </p:nvSpPr>
        <p:spPr>
          <a:xfrm>
            <a:off x="228600" y="11430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2438400" y="1143000"/>
            <a:ext cx="19050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7086600" y="1143000"/>
            <a:ext cx="1752600" cy="8382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8" name="Овал 67"/>
          <p:cNvSpPr/>
          <p:nvPr/>
        </p:nvSpPr>
        <p:spPr>
          <a:xfrm>
            <a:off x="7162800" y="20574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4724400" y="1143000"/>
            <a:ext cx="16764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Лечебное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дело</a:t>
            </a:r>
          </a:p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7162800" y="4114800"/>
            <a:ext cx="17526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3732E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rgbClr val="003300"/>
              </a:solidFill>
            </a:endParaRPr>
          </a:p>
        </p:txBody>
      </p:sp>
      <p:sp>
        <p:nvSpPr>
          <p:cNvPr id="6204" name="TextBox 70"/>
          <p:cNvSpPr txBox="1">
            <a:spLocks noChangeArrowheads="1"/>
          </p:cNvSpPr>
          <p:nvPr/>
        </p:nvSpPr>
        <p:spPr bwMode="auto">
          <a:xfrm>
            <a:off x="7315200" y="4343400"/>
            <a:ext cx="1447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Лабораторная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диагностика</a:t>
            </a:r>
          </a:p>
        </p:txBody>
      </p:sp>
      <p:sp>
        <p:nvSpPr>
          <p:cNvPr id="6205" name="TextBox 71"/>
          <p:cNvSpPr txBox="1">
            <a:spLocks noChangeArrowheads="1"/>
          </p:cNvSpPr>
          <p:nvPr/>
        </p:nvSpPr>
        <p:spPr bwMode="auto">
          <a:xfrm>
            <a:off x="7162800" y="3352800"/>
            <a:ext cx="1752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Рентгенология</a:t>
            </a:r>
          </a:p>
        </p:txBody>
      </p:sp>
      <p:sp>
        <p:nvSpPr>
          <p:cNvPr id="6206" name="TextBox 72"/>
          <p:cNvSpPr txBox="1">
            <a:spLocks noChangeArrowheads="1"/>
          </p:cNvSpPr>
          <p:nvPr/>
        </p:nvSpPr>
        <p:spPr bwMode="auto">
          <a:xfrm>
            <a:off x="7086600" y="2209800"/>
            <a:ext cx="182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/>
              <a:t> </a:t>
            </a:r>
            <a:r>
              <a:rPr lang="ru-RU" altLang="ru-RU" sz="1400" b="1">
                <a:solidFill>
                  <a:srgbClr val="003300"/>
                </a:solidFill>
              </a:rPr>
              <a:t>Операционное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дело</a:t>
            </a:r>
          </a:p>
        </p:txBody>
      </p:sp>
      <p:sp>
        <p:nvSpPr>
          <p:cNvPr id="6207" name="TextBox 73"/>
          <p:cNvSpPr txBox="1">
            <a:spLocks noChangeArrowheads="1"/>
          </p:cNvSpPr>
          <p:nvPr/>
        </p:nvSpPr>
        <p:spPr bwMode="auto">
          <a:xfrm>
            <a:off x="7162800" y="129540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Анестезиология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реаниматология</a:t>
            </a:r>
          </a:p>
        </p:txBody>
      </p:sp>
      <p:sp>
        <p:nvSpPr>
          <p:cNvPr id="6208" name="TextBox 75"/>
          <p:cNvSpPr txBox="1">
            <a:spLocks noChangeArrowheads="1"/>
          </p:cNvSpPr>
          <p:nvPr/>
        </p:nvSpPr>
        <p:spPr bwMode="auto">
          <a:xfrm>
            <a:off x="2438400" y="1219200"/>
            <a:ext cx="1828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Сестринское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дело в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педиатрии</a:t>
            </a:r>
          </a:p>
        </p:txBody>
      </p:sp>
      <p:sp>
        <p:nvSpPr>
          <p:cNvPr id="6209" name="TextBox 77"/>
          <p:cNvSpPr txBox="1">
            <a:spLocks noChangeArrowheads="1"/>
          </p:cNvSpPr>
          <p:nvPr/>
        </p:nvSpPr>
        <p:spPr bwMode="auto">
          <a:xfrm>
            <a:off x="381000" y="1295400"/>
            <a:ext cx="13716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Организация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сестринского </a:t>
            </a:r>
          </a:p>
          <a:p>
            <a:pPr algn="ctr" eaLnBrk="1" hangingPunct="1"/>
            <a:r>
              <a:rPr lang="ru-RU" altLang="ru-RU" sz="1400" b="1">
                <a:solidFill>
                  <a:srgbClr val="003300"/>
                </a:solidFill>
              </a:rPr>
              <a:t>дела</a:t>
            </a:r>
          </a:p>
        </p:txBody>
      </p:sp>
      <p:pic>
        <p:nvPicPr>
          <p:cNvPr id="6210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11" name="Picture 2" descr="ОПСА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  <p:bldP spid="6162" grpId="0"/>
      <p:bldP spid="6166" grpId="0"/>
      <p:bldP spid="6170" grpId="0"/>
      <p:bldP spid="6183" grpId="0"/>
      <p:bldP spid="6184" grpId="0"/>
      <p:bldP spid="6185" grpId="0"/>
      <p:bldP spid="6204" grpId="0"/>
      <p:bldP spid="6205" grpId="0"/>
      <p:bldP spid="6206" grpId="0"/>
      <p:bldP spid="6207" grpId="0"/>
      <p:bldP spid="6208" grpId="0"/>
      <p:bldP spid="62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5791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600" b="1" dirty="0">
              <a:solidFill>
                <a:srgbClr val="46341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ru-RU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1964г. Совет медицинских  сестер</a:t>
            </a:r>
          </a:p>
        </p:txBody>
      </p:sp>
      <p:pic>
        <p:nvPicPr>
          <p:cNvPr id="7175" name="Picture 23" descr="25214518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6248400"/>
            <a:ext cx="647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E:\страницы буклета баннер\баннер\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3687244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6" descr="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64" t="19870" r="7022"/>
          <a:stretch>
            <a:fillRect/>
          </a:stretch>
        </p:blipFill>
        <p:spPr bwMode="auto">
          <a:xfrm>
            <a:off x="5105400" y="1143000"/>
            <a:ext cx="3476069" cy="2337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8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2" descr="ОПСА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6170" name="Picture 26" descr="C:\Documents and Settings\Admin\Мои документы\все фото\фото 5556\ФОТО к Фильму ОПСА\img91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3581400"/>
            <a:ext cx="5257800" cy="241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altLang="ru-RU" sz="2200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8198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" descr="ОПС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609600" y="5634038"/>
            <a:ext cx="77755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  <a:endParaRPr lang="ru-RU" sz="2400" b="1" dirty="0">
              <a:solidFill>
                <a:srgbClr val="46341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46341A"/>
                </a:solidFill>
              </a:rPr>
              <a:t>            </a:t>
            </a:r>
            <a:r>
              <a:rPr lang="ru-RU" sz="2200" b="1" dirty="0">
                <a:solidFill>
                  <a:schemeClr val="bg1"/>
                </a:solidFill>
              </a:rPr>
              <a:t>2006г. Совет по сестринскому делу</a:t>
            </a:r>
          </a:p>
        </p:txBody>
      </p:sp>
      <p:pic>
        <p:nvPicPr>
          <p:cNvPr id="10" name="Picture 2" descr="D:\фото\Совет по СД\комитеты\инфекционная безопасность\P1010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2057400" cy="1657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D:\фото\Совет по СД\комитеты\медикаментозный\IMG_08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4648200"/>
            <a:ext cx="2057400" cy="1542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D:\фото\Совет по СД\комитеты\курация младшего персонала\P10100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028965"/>
            <a:ext cx="2286000" cy="1714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D:\фото\Совет по СД\комитеты\экспертный\IMG_088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4648200"/>
            <a:ext cx="1996287" cy="1497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3" descr="C:\Documents and Settings\Admin\Мои документы\все фото\Новая папка (2)\IMG_135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006688" cy="1504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3" descr="E:\страницы буклета баннер\баннер\IMG_807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4419600" cy="3336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 descr="D:\фото\Совет по СД\комитеты\сестринская практика\IMG_086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466853"/>
            <a:ext cx="2108292" cy="1581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3" descr="D:\фото\Совет по СД\комитеты\профессиональный\IMG_088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1447800"/>
            <a:ext cx="2133600" cy="1600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10" name="Picture 22" descr="jXkfdKBZwhs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248400"/>
            <a:ext cx="796925" cy="609600"/>
          </a:xfrm>
          <a:prstGeom prst="rect">
            <a:avLst/>
          </a:prstGeom>
          <a:solidFill>
            <a:srgbClr val="FFF3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Прямоугольник 1"/>
          <p:cNvSpPr>
            <a:spLocks noChangeArrowheads="1"/>
          </p:cNvSpPr>
          <p:nvPr/>
        </p:nvSpPr>
        <p:spPr bwMode="auto">
          <a:xfrm>
            <a:off x="0" y="6342063"/>
            <a:ext cx="9144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200" b="1">
                <a:solidFill>
                  <a:schemeClr val="bg1"/>
                </a:solidFill>
              </a:rPr>
              <a:t> Система непрерывного образования  </a:t>
            </a:r>
          </a:p>
          <a:p>
            <a:pPr algn="ctr" eaLnBrk="1" hangingPunct="1"/>
            <a:r>
              <a:rPr lang="ru-RU" altLang="ru-RU" sz="22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223" name="Прямоугольник 13"/>
          <p:cNvSpPr>
            <a:spLocks noChangeArrowheads="1"/>
          </p:cNvSpPr>
          <p:nvPr/>
        </p:nvSpPr>
        <p:spPr bwMode="auto">
          <a:xfrm>
            <a:off x="152400" y="1219200"/>
            <a:ext cx="88392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920000"/>
                </a:solidFill>
              </a:rPr>
              <a:t>Система непрерывного образования сестринского персонала </a:t>
            </a:r>
            <a:r>
              <a:rPr lang="ru-RU" altLang="ru-RU" sz="2400" b="1">
                <a:solidFill>
                  <a:srgbClr val="003300"/>
                </a:solidFill>
              </a:rPr>
              <a:t>- процесс совершенствования теоретических знаний и практических навыков, носит непрерывный характер, складывается из различных форм образования</a:t>
            </a:r>
          </a:p>
          <a:p>
            <a:pPr eaLnBrk="1" hangingPunct="1"/>
            <a:r>
              <a:rPr lang="ru-RU" altLang="ru-RU"/>
              <a:t> </a:t>
            </a:r>
          </a:p>
        </p:txBody>
      </p:sp>
      <p:pic>
        <p:nvPicPr>
          <p:cNvPr id="9224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ОПС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8210" name="Picture 18" descr="D:\фото\учеба  по неотложке\P3260068.JPG"/>
          <p:cNvPicPr>
            <a:picLocks noChangeAspect="1" noChangeArrowheads="1"/>
          </p:cNvPicPr>
          <p:nvPr/>
        </p:nvPicPr>
        <p:blipFill>
          <a:blip r:embed="rId4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2956444" cy="2179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2" descr="G:\P21200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400" y="3657600"/>
            <a:ext cx="31496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G:\постановка зонда 0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199" y="3657600"/>
            <a:ext cx="2920989" cy="219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066800"/>
            <a:ext cx="914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6172200"/>
            <a:ext cx="9144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3732E"/>
          </a:solidFill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prstClr val="white"/>
                </a:solidFill>
                <a:latin typeface="Arial" charset="0"/>
                <a:cs typeface="Arial" charset="0"/>
              </a:rPr>
              <a:t>Система непрерывного образования</a:t>
            </a:r>
          </a:p>
        </p:txBody>
      </p:sp>
      <p:pic>
        <p:nvPicPr>
          <p:cNvPr id="10246" name="Picture 8" descr="Первый региональный форум «Общественное сестринское движение Омской области 1956 — 2016 гг. «Сохраняя традиции, устремляемся в будущее: профессионализм, инновации, качество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63"/>
            <a:ext cx="685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2" descr="ОП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85725"/>
            <a:ext cx="641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15875">
            <a:solidFill>
              <a:srgbClr val="03732E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«Сохраняя традиции, устремляемся в будущее:</a:t>
            </a:r>
          </a:p>
          <a:p>
            <a:pPr algn="ctr">
              <a:defRPr/>
            </a:pPr>
            <a:r>
              <a:rPr lang="ru-RU" sz="2200" b="1" i="1" dirty="0">
                <a:solidFill>
                  <a:srgbClr val="02401A"/>
                </a:solidFill>
                <a:latin typeface="Arial" pitchFamily="34" charset="0"/>
                <a:cs typeface="Arial" pitchFamily="34" charset="0"/>
              </a:rPr>
              <a:t> профессионализм, инновации, качество»</a:t>
            </a:r>
          </a:p>
          <a:p>
            <a:pPr algn="ctr" eaLnBrk="0" hangingPunct="0">
              <a:defRPr/>
            </a:pPr>
            <a:endParaRPr lang="ru-RU" sz="2000" dirty="0"/>
          </a:p>
        </p:txBody>
      </p:sp>
      <p:pic>
        <p:nvPicPr>
          <p:cNvPr id="10" name="Picture 20" descr="C:\Documents and Settings\Admin\Мои документы\все фото\Фото на конкурс ВОЗ\IMG_00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17526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1" descr="C:\Documents and Settings\Admin\Мои документы\все фото\Фото на конкурс ВОЗ\P42102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143000"/>
            <a:ext cx="21336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2" descr="D:\фото\Рите\S60037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143000"/>
            <a:ext cx="2057400" cy="168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4" descr="S630372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67600" y="3810000"/>
            <a:ext cx="1447800" cy="1928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8" descr="C:\Documents and Settings\Admin\Мои документы\Конкурс\Конкурс педиатров Усачевой 2015\Работа в кабинете отоневролога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4495800"/>
            <a:ext cx="1762095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8" descr="S600265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495800"/>
            <a:ext cx="1828799" cy="1663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" descr="C:\Documents and Settings\Admin\Рабочий стол\Доклад в ОДКБ 22.09.16\P826068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1600200" cy="1887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9" descr="C:\Documents and Settings\Admin\Мои документы\Конкурс\Конкурс педиатров Усачевой 2015\С любимыми  пациентами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143000"/>
            <a:ext cx="1600200" cy="1703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17" descr="D:\акции\ТУБЕРКУЛЕЗ\туберкулез 2016\отчет по акции туберкулез\P324019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659650"/>
            <a:ext cx="2743200" cy="1944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16" descr="D:\фото\фото работа МЕТОД КАБИНЕТ, ПРЕЗЕНТАЦИЯ\Изображение 11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4495800"/>
            <a:ext cx="2060447" cy="167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C:\Documents and Settings\Admin\Мои документы\все фото\Фото на конкурс ВОЗ\P4210238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1981200"/>
            <a:ext cx="1428629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7038</TotalTime>
  <Words>521</Words>
  <Application>Microsoft Office PowerPoint</Application>
  <PresentationFormat>Экран (4:3)</PresentationFormat>
  <Paragraphs>157</Paragraphs>
  <Slides>30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Times New Roman</vt:lpstr>
      <vt:lpstr>Arial Narrow</vt:lpstr>
      <vt:lpstr>Тема Office</vt:lpstr>
      <vt:lpstr>Презентация PowerPoint</vt:lpstr>
      <vt:lpstr>Презентация PowerPoint</vt:lpstr>
      <vt:lpstr> Развитие здравоохранения невозможно без высококвалифицированных кадров и "качество медицинской помощи напрямую зависит от квалификации медицинских работников"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Sveta</dc:creator>
  <cp:lastModifiedBy>Sveta</cp:lastModifiedBy>
  <cp:revision>560</cp:revision>
  <cp:lastPrinted>1601-01-01T00:00:00Z</cp:lastPrinted>
  <dcterms:created xsi:type="dcterms:W3CDTF">1601-01-01T00:00:00Z</dcterms:created>
  <dcterms:modified xsi:type="dcterms:W3CDTF">2017-02-01T17:26:53Z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