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6" r:id="rId2"/>
    <p:sldId id="383" r:id="rId3"/>
    <p:sldId id="384" r:id="rId4"/>
    <p:sldId id="385" r:id="rId5"/>
    <p:sldId id="386" r:id="rId6"/>
    <p:sldId id="387" r:id="rId7"/>
    <p:sldId id="388" r:id="rId8"/>
    <p:sldId id="389" r:id="rId9"/>
    <p:sldId id="390" r:id="rId10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990033"/>
    <a:srgbClr val="FF0066"/>
    <a:srgbClr val="C00000"/>
    <a:srgbClr val="004B96"/>
    <a:srgbClr val="E9EFF7"/>
    <a:srgbClr val="FEF2E8"/>
    <a:srgbClr val="00458A"/>
    <a:srgbClr val="99CCFF"/>
    <a:srgbClr val="CCFFFF"/>
    <a:srgbClr val="00206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343" autoAdjust="0"/>
    <p:restoredTop sz="98748" autoAdjust="0"/>
  </p:normalViewPr>
  <p:slideViewPr>
    <p:cSldViewPr>
      <p:cViewPr>
        <p:scale>
          <a:sx n="66" d="100"/>
          <a:sy n="66" d="100"/>
        </p:scale>
        <p:origin x="-1272" y="-6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64" y="3883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376"/>
    </p:cViewPr>
  </p:sorterViewPr>
  <p:notesViewPr>
    <p:cSldViewPr>
      <p:cViewPr varScale="1">
        <p:scale>
          <a:sx n="67" d="100"/>
          <a:sy n="67" d="100"/>
        </p:scale>
        <p:origin x="-3106" y="-77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/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>
            <a:extLst>
              <a:ext uri="{FF2B5EF4-FFF2-40B4-BE49-F238E27FC236}"/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E458D68-A645-4500-878B-B527520E31CE}" type="datetimeFigureOut">
              <a:rPr lang="ru-RU"/>
              <a:pPr>
                <a:defRPr/>
              </a:pPr>
              <a:t>14.12.2017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CB5487CA-5F12-4129-BC86-7C87ED129AF6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="" xmlns:p14="http://schemas.microsoft.com/office/powerpoint/2010/main" val="29262720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/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>
            <a:extLst>
              <a:ext uri="{FF2B5EF4-FFF2-40B4-BE49-F238E27FC236}"/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114F9F7-5980-44B5-BC1B-6A7FBC41CC41}" type="datetimeFigureOut">
              <a:rPr lang="ru-RU"/>
              <a:pPr>
                <a:defRPr/>
              </a:pPr>
              <a:t>14.12.2017</a:t>
            </a:fld>
            <a:endParaRPr lang="ru-RU"/>
          </a:p>
        </p:txBody>
      </p:sp>
      <p:sp>
        <p:nvSpPr>
          <p:cNvPr id="4" name="Образ слайда 3">
            <a:extLst>
              <a:ext uri="{FF2B5EF4-FFF2-40B4-BE49-F238E27FC236}"/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>
            <a:extLst>
              <a:ext uri="{FF2B5EF4-FFF2-40B4-BE49-F238E27FC236}"/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noProof="0"/>
              <a:t>Образец текста</a:t>
            </a:r>
          </a:p>
          <a:p>
            <a:pPr lvl="1"/>
            <a:r>
              <a:rPr lang="ru-RU" altLang="ru-RU" noProof="0"/>
              <a:t>Второй уровень</a:t>
            </a:r>
          </a:p>
          <a:p>
            <a:pPr lvl="2"/>
            <a:r>
              <a:rPr lang="ru-RU" altLang="ru-RU" noProof="0"/>
              <a:t>Третий уровень</a:t>
            </a:r>
          </a:p>
          <a:p>
            <a:pPr lvl="3"/>
            <a:r>
              <a:rPr lang="ru-RU" altLang="ru-RU" noProof="0"/>
              <a:t>Четвертый уровень</a:t>
            </a:r>
          </a:p>
          <a:p>
            <a:pPr lvl="4"/>
            <a:r>
              <a:rPr lang="ru-RU" altLang="ru-RU" noProof="0"/>
              <a:t>Пятый уровень</a:t>
            </a:r>
          </a:p>
        </p:txBody>
      </p:sp>
      <p:sp>
        <p:nvSpPr>
          <p:cNvPr id="6" name="Нижний колонтитул 5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A97F35D-29FF-4602-B124-75FFBDC2CD8B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="" xmlns:p14="http://schemas.microsoft.com/office/powerpoint/2010/main" val="16164221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97F35D-29FF-4602-B124-75FFBDC2CD8B}" type="slidenum">
              <a:rPr lang="ru-RU" altLang="en-US" smtClean="0"/>
              <a:pPr>
                <a:defRPr/>
              </a:pPr>
              <a:t>3</a:t>
            </a:fld>
            <a:endParaRPr lang="ru-RU" altLang="en-US"/>
          </a:p>
        </p:txBody>
      </p:sp>
    </p:spTree>
    <p:extLst>
      <p:ext uri="{BB962C8B-B14F-4D97-AF65-F5344CB8AC3E}">
        <p14:creationId xmlns="" xmlns:p14="http://schemas.microsoft.com/office/powerpoint/2010/main" val="31772790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BB4874-8325-4541-9A1E-A9B1B4545D9A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="" xmlns:p14="http://schemas.microsoft.com/office/powerpoint/2010/main" val="143948449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6D3F18-7DBF-4D7F-B35B-19B5126FF43E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="" xmlns:p14="http://schemas.microsoft.com/office/powerpoint/2010/main" val="457692158"/>
      </p:ext>
    </p:extLst>
  </p:cSld>
  <p:clrMapOvr>
    <a:masterClrMapping/>
  </p:clrMapOvr>
  <p:transition spd="slow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FEC75C-B13D-4909-9B44-7A4E6E8E60C5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="" xmlns:p14="http://schemas.microsoft.com/office/powerpoint/2010/main" val="2455267414"/>
      </p:ext>
    </p:extLst>
  </p:cSld>
  <p:clrMapOvr>
    <a:masterClrMapping/>
  </p:clrMapOvr>
  <p:transition spd="slow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57112D-BB99-4960-96BE-3E39EB9846D9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="" xmlns:p14="http://schemas.microsoft.com/office/powerpoint/2010/main" val="2305390095"/>
      </p:ext>
    </p:extLst>
  </p:cSld>
  <p:clrMapOvr>
    <a:masterClrMapping/>
  </p:clrMapOvr>
  <p:transition spd="slow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B06E69-4D75-4EF0-9A9B-D0666F1A8FF3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="" xmlns:p14="http://schemas.microsoft.com/office/powerpoint/2010/main" val="1959301886"/>
      </p:ext>
    </p:extLst>
  </p:cSld>
  <p:clrMapOvr>
    <a:masterClrMapping/>
  </p:clrMapOvr>
  <p:transition spd="slow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093EED-DD6B-40F6-B5BD-00026B8EE23D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="" xmlns:p14="http://schemas.microsoft.com/office/powerpoint/2010/main" val="2268486405"/>
      </p:ext>
    </p:extLst>
  </p:cSld>
  <p:clrMapOvr>
    <a:masterClrMapping/>
  </p:clrMapOvr>
  <p:transition spd="slow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0455C5-2772-4FE2-88A2-14074FA95BF3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="" xmlns:p14="http://schemas.microsoft.com/office/powerpoint/2010/main" val="3240089654"/>
      </p:ext>
    </p:extLst>
  </p:cSld>
  <p:clrMapOvr>
    <a:masterClrMapping/>
  </p:clrMapOvr>
  <p:transition spd="slow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F80E2F-038F-42FD-8FC4-869425F0464E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="" xmlns:p14="http://schemas.microsoft.com/office/powerpoint/2010/main" val="3943391974"/>
      </p:ext>
    </p:extLst>
  </p:cSld>
  <p:clrMapOvr>
    <a:masterClrMapping/>
  </p:clrMapOvr>
  <p:transition spd="slow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AD648E-2138-4F49-8BBB-AEA57BDB9F41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="" xmlns:p14="http://schemas.microsoft.com/office/powerpoint/2010/main" val="3268082937"/>
      </p:ext>
    </p:extLst>
  </p:cSld>
  <p:clrMapOvr>
    <a:masterClrMapping/>
  </p:clrMapOvr>
  <p:transition spd="slow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A90B24-5AF9-4C9C-A5AD-3E4BF5A45637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="" xmlns:p14="http://schemas.microsoft.com/office/powerpoint/2010/main" val="3513589070"/>
      </p:ext>
    </p:extLst>
  </p:cSld>
  <p:clrMapOvr>
    <a:masterClrMapping/>
  </p:clrMapOvr>
  <p:transition spd="slow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FCBAD4-A3CC-490D-84D1-C755251962B2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="" xmlns:p14="http://schemas.microsoft.com/office/powerpoint/2010/main" val="3654541022"/>
      </p:ext>
    </p:extLst>
  </p:cSld>
  <p:clrMapOvr>
    <a:masterClrMapping/>
  </p:clrMapOvr>
  <p:transition spd="slow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3E0A0CD-4F1A-4AB9-9586-26B5750184BB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="" xmlns:p14="http://schemas.microsoft.com/office/powerpoint/2010/main" val="3523331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strips dir="rd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762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50" name="Заголовок 1"/>
          <p:cNvSpPr>
            <a:spLocks noGrp="1" noChangeArrowheads="1"/>
          </p:cNvSpPr>
          <p:nvPr>
            <p:ph type="ctrTitle"/>
          </p:nvPr>
        </p:nvSpPr>
        <p:spPr>
          <a:xfrm>
            <a:off x="144016" y="2276872"/>
            <a:ext cx="8892480" cy="1224136"/>
          </a:xfrm>
        </p:spPr>
        <p:txBody>
          <a:bodyPr anchor="t">
            <a:noAutofit/>
          </a:bodyPr>
          <a:lstStyle/>
          <a:p>
            <a:pPr eaLnBrk="1" hangingPunct="1"/>
            <a:r>
              <a:rPr lang="ru-RU" altLang="ru-RU" sz="4000" b="1" dirty="0" smtClean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ПРЕДСТАВЛЕНИЕ </a:t>
            </a:r>
            <a:r>
              <a:rPr lang="en-US" altLang="ru-RU" sz="4000" b="1" dirty="0" smtClean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/>
            </a:r>
            <a:br>
              <a:rPr lang="en-US" altLang="ru-RU" sz="4000" b="1" dirty="0" smtClean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</a:br>
            <a:r>
              <a:rPr lang="ru-RU" altLang="ru-RU" sz="4000" b="1" dirty="0" smtClean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НАУЧНЫХ ИССЛЕДОВАНИЙ В ФОРМЕ ПОСТЕРНОГО ДОКЛАДА</a:t>
            </a:r>
          </a:p>
        </p:txBody>
      </p:sp>
      <p:sp>
        <p:nvSpPr>
          <p:cNvPr id="2051" name="Подзаголовок 2"/>
          <p:cNvSpPr>
            <a:spLocks noGrp="1" noChangeArrowheads="1"/>
          </p:cNvSpPr>
          <p:nvPr>
            <p:ph type="subTitle" idx="1"/>
          </p:nvPr>
        </p:nvSpPr>
        <p:spPr>
          <a:xfrm>
            <a:off x="5292725" y="6237288"/>
            <a:ext cx="3095625" cy="360362"/>
          </a:xfrm>
        </p:spPr>
        <p:txBody>
          <a:bodyPr/>
          <a:lstStyle/>
          <a:p>
            <a:pPr algn="r" eaLnBrk="1" hangingPunct="1"/>
            <a:r>
              <a:rPr lang="ru-RU" altLang="ru-RU" sz="1400" b="1" smtClean="0">
                <a:solidFill>
                  <a:schemeClr val="bg1"/>
                </a:solidFill>
              </a:rPr>
              <a:t>ул. Булатова, 105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923927" y="326"/>
            <a:ext cx="522007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100" b="1" kern="0" dirty="0" smtClean="0">
                <a:solidFill>
                  <a:srgbClr val="004B96"/>
                </a:solidFill>
                <a:latin typeface="+mn-lt"/>
                <a:cs typeface="Arial" charset="0"/>
              </a:rPr>
              <a:t>Региональная конференция,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100" b="1" kern="0" dirty="0" smtClean="0">
                <a:solidFill>
                  <a:srgbClr val="004B96"/>
                </a:solidFill>
                <a:latin typeface="+mn-lt"/>
                <a:cs typeface="Arial" charset="0"/>
              </a:rPr>
              <a:t>посвященная 25-летнему юбилею РАМС</a:t>
            </a:r>
            <a:endParaRPr lang="ru-RU" sz="2100" b="1" kern="0" dirty="0">
              <a:solidFill>
                <a:srgbClr val="004B96"/>
              </a:solidFill>
              <a:latin typeface="+mn-lt"/>
              <a:cs typeface="Arial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100" b="1" dirty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«Лидерство и инновации – </a:t>
            </a:r>
            <a:r>
              <a:rPr lang="ru-RU" sz="2100" b="1" dirty="0" smtClean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путь </a:t>
            </a:r>
            <a:r>
              <a:rPr lang="ru-RU" sz="2100" b="1" dirty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к новым достижениям</a:t>
            </a:r>
            <a:r>
              <a:rPr lang="ru-RU" sz="2100" b="1" dirty="0" smtClean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» 8 декабря 2017 </a:t>
            </a:r>
            <a:r>
              <a:rPr lang="ru-RU" sz="2100" b="1" dirty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г., г. </a:t>
            </a:r>
            <a:r>
              <a:rPr lang="ru-RU" sz="2100" b="1" dirty="0" smtClean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Омск</a:t>
            </a:r>
            <a:endParaRPr lang="ru-RU" sz="2100" b="1" dirty="0">
              <a:solidFill>
                <a:srgbClr val="C00000"/>
              </a:solidFill>
              <a:latin typeface="+mn-lt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64096" y="4869160"/>
            <a:ext cx="81724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500" b="1" i="1" kern="0" dirty="0" smtClean="0">
                <a:solidFill>
                  <a:srgbClr val="004B96"/>
                </a:solidFill>
                <a:latin typeface="+mn-lt"/>
                <a:cs typeface="Arial" charset="0"/>
              </a:rPr>
              <a:t>О. А. Бучко, </a:t>
            </a:r>
          </a:p>
          <a:p>
            <a:pPr algn="r"/>
            <a:r>
              <a:rPr lang="ru-RU" sz="2500" b="1" i="1" kern="0" dirty="0" smtClean="0">
                <a:solidFill>
                  <a:srgbClr val="004B96"/>
                </a:solidFill>
                <a:latin typeface="+mn-lt"/>
                <a:cs typeface="Arial" charset="0"/>
              </a:rPr>
              <a:t>председатель специализированной секции РАМС «Сестринские исследования», вице-президент Омской профессиональной сестринской ассоциации</a:t>
            </a:r>
            <a:endParaRPr lang="ru-RU" sz="2500" b="1" i="1" kern="0" dirty="0">
              <a:solidFill>
                <a:srgbClr val="004B96"/>
              </a:solidFill>
              <a:latin typeface="+mn-lt"/>
              <a:cs typeface="Arial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-1" y="1424632"/>
            <a:ext cx="9144001" cy="60152"/>
            <a:chOff x="-1" y="1556792"/>
            <a:chExt cx="9144001" cy="119552"/>
          </a:xfrm>
        </p:grpSpPr>
        <p:pic>
          <p:nvPicPr>
            <p:cNvPr id="12" name="Picture 9"/>
            <p:cNvPicPr>
              <a:picLocks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1" y="1556792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9"/>
            <p:cNvPicPr>
              <a:picLocks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233344" y="1557544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9"/>
            <p:cNvPicPr>
              <a:picLocks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499008" y="1557544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9"/>
            <p:cNvPicPr>
              <a:picLocks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764067" y="1556792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9"/>
            <p:cNvPicPr>
              <a:picLocks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997412" y="1557544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9"/>
            <p:cNvPicPr>
              <a:picLocks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263076" y="1557544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9"/>
            <p:cNvPicPr>
              <a:picLocks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527756" y="1557544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9"/>
            <p:cNvPicPr>
              <a:picLocks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8725604" y="1556792"/>
              <a:ext cx="410776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Прямоугольник 8"/>
            <p:cNvSpPr/>
            <p:nvPr/>
          </p:nvSpPr>
          <p:spPr>
            <a:xfrm>
              <a:off x="-1" y="1556792"/>
              <a:ext cx="9144001" cy="118800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-14515" y="6797848"/>
            <a:ext cx="9144001" cy="60152"/>
            <a:chOff x="-1" y="1556792"/>
            <a:chExt cx="9144001" cy="119552"/>
          </a:xfrm>
        </p:grpSpPr>
        <p:pic>
          <p:nvPicPr>
            <p:cNvPr id="24" name="Picture 9"/>
            <p:cNvPicPr>
              <a:picLocks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1" y="1556792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9"/>
            <p:cNvPicPr>
              <a:picLocks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233344" y="1557544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9"/>
            <p:cNvPicPr>
              <a:picLocks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499008" y="1557544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9"/>
            <p:cNvPicPr>
              <a:picLocks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764067" y="1556792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Picture 9"/>
            <p:cNvPicPr>
              <a:picLocks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997412" y="1557544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Picture 9"/>
            <p:cNvPicPr>
              <a:picLocks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263076" y="1557544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Picture 9"/>
            <p:cNvPicPr>
              <a:picLocks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527756" y="1557544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Picture 9"/>
            <p:cNvPicPr>
              <a:picLocks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8725604" y="1556792"/>
              <a:ext cx="410776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Прямоугольник 31"/>
            <p:cNvSpPr/>
            <p:nvPr/>
          </p:nvSpPr>
          <p:spPr>
            <a:xfrm>
              <a:off x="-1" y="1556792"/>
              <a:ext cx="9144001" cy="118800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33" name="Рисунок 32" descr="D:\Документы\Эмблемы\РАМС и регион. ассоциации\1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260648"/>
            <a:ext cx="1016694" cy="101905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4" name="Рисунок 33" descr="D:\Документы\Эмблемы\ОПСА\эмблема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1840" y="116632"/>
            <a:ext cx="864096" cy="1182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5" name="Picture 6" descr="C:\Users\Sveta\Desktop\Без имени-2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197032" y="116632"/>
            <a:ext cx="1710672" cy="111600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73371" y="-99392"/>
            <a:ext cx="667914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 smtClean="0">
                <a:solidFill>
                  <a:srgbClr val="004B96"/>
                </a:solidFill>
                <a:latin typeface="+mn-lt"/>
                <a:cs typeface="Arial" charset="0"/>
              </a:rPr>
              <a:t>Региональная конференция,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 smtClean="0">
                <a:solidFill>
                  <a:srgbClr val="004B96"/>
                </a:solidFill>
                <a:latin typeface="+mn-lt"/>
                <a:cs typeface="Arial" charset="0"/>
              </a:rPr>
              <a:t>посвященная 25-летнему юбилею РАМС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 smtClean="0">
                <a:solidFill>
                  <a:srgbClr val="004B96"/>
                </a:solidFill>
                <a:latin typeface="+mn-lt"/>
                <a:cs typeface="Arial" charset="0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«Лидерство </a:t>
            </a:r>
            <a:r>
              <a:rPr lang="ru-RU" sz="2000" b="1" dirty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и инновации – </a:t>
            </a:r>
            <a:r>
              <a:rPr lang="ru-RU" sz="2000" b="1" dirty="0" smtClean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путь </a:t>
            </a:r>
            <a:r>
              <a:rPr lang="ru-RU" sz="2000" b="1" dirty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к новым достижениям</a:t>
            </a:r>
            <a:r>
              <a:rPr lang="ru-RU" sz="2000" b="1" dirty="0" smtClean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»</a:t>
            </a:r>
            <a:endParaRPr lang="ru-RU" sz="2000" b="1" kern="0" dirty="0">
              <a:solidFill>
                <a:srgbClr val="004B96"/>
              </a:solidFill>
              <a:latin typeface="+mn-lt"/>
              <a:cs typeface="Arial" charset="0"/>
            </a:endParaRPr>
          </a:p>
        </p:txBody>
      </p:sp>
      <p:pic>
        <p:nvPicPr>
          <p:cNvPr id="5" name="Рисунок 4" descr="D:\Документы\Эмблемы\РАМС и регион. ассоциации\1.pn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11324" y="169202"/>
            <a:ext cx="724371" cy="73951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Рисунок 5" descr="D:\Документы\Эмблемы\ОПСА\эмблема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02805" y="50662"/>
            <a:ext cx="615648" cy="858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 descr="C:\Users\Sveta\Desktop\Без имени-2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35496" y="97971"/>
            <a:ext cx="1224136" cy="80987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07504" y="1340768"/>
            <a:ext cx="9001000" cy="2664296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3800" b="1" kern="0" dirty="0" smtClean="0">
                <a:solidFill>
                  <a:srgbClr val="004B96"/>
                </a:solidFill>
                <a:latin typeface="+mn-lt"/>
                <a:cs typeface="Arial" charset="0"/>
              </a:rPr>
              <a:t>Уважаемые коллеги!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3800" b="1" kern="0" dirty="0" smtClean="0">
                <a:solidFill>
                  <a:srgbClr val="004B96"/>
                </a:solidFill>
                <a:latin typeface="+mn-lt"/>
                <a:cs typeface="Arial" charset="0"/>
              </a:rPr>
              <a:t>Приглашаем вас принять участие </a:t>
            </a:r>
            <a:r>
              <a:rPr lang="en-US" sz="3800" b="1" kern="0" dirty="0" smtClean="0">
                <a:solidFill>
                  <a:srgbClr val="004B96"/>
                </a:solidFill>
                <a:latin typeface="+mn-lt"/>
                <a:cs typeface="Arial" charset="0"/>
              </a:rPr>
              <a:t>              </a:t>
            </a:r>
            <a:r>
              <a:rPr lang="ru-RU" sz="3800" b="1" kern="0" dirty="0" smtClean="0">
                <a:solidFill>
                  <a:srgbClr val="004B96"/>
                </a:solidFill>
                <a:latin typeface="+mn-lt"/>
                <a:cs typeface="Arial" charset="0"/>
              </a:rPr>
              <a:t>в </a:t>
            </a:r>
            <a:r>
              <a:rPr lang="ru-RU" sz="3800" b="1" kern="0" dirty="0" err="1" smtClean="0">
                <a:solidFill>
                  <a:srgbClr val="004B96"/>
                </a:solidFill>
                <a:latin typeface="+mn-lt"/>
                <a:cs typeface="Arial" charset="0"/>
              </a:rPr>
              <a:t>постерной</a:t>
            </a:r>
            <a:r>
              <a:rPr lang="ru-RU" sz="3800" b="1" kern="0" dirty="0" smtClean="0">
                <a:solidFill>
                  <a:srgbClr val="004B96"/>
                </a:solidFill>
                <a:latin typeface="+mn-lt"/>
                <a:cs typeface="Arial" charset="0"/>
              </a:rPr>
              <a:t> сессии «Доказательная практика и сестринские исследования»!</a:t>
            </a:r>
            <a:endParaRPr lang="ru-RU" sz="3800" b="1" kern="0" dirty="0">
              <a:solidFill>
                <a:srgbClr val="004B96"/>
              </a:solidFill>
              <a:latin typeface="+mn-lt"/>
              <a:cs typeface="Arial" charset="0"/>
            </a:endParaRPr>
          </a:p>
        </p:txBody>
      </p:sp>
      <p:pic>
        <p:nvPicPr>
          <p:cNvPr id="1026" name="Picture 2" descr="http://cliparts.co/cliparts/rij/5qR/rij5qRriR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1055" y="3888255"/>
            <a:ext cx="2781105" cy="278110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5325740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539552" y="-28029"/>
            <a:ext cx="8353425" cy="720725"/>
          </a:xfrm>
          <a:prstGeom prst="rect">
            <a:avLst/>
          </a:prstGeom>
          <a:extLst/>
        </p:spPr>
        <p:txBody>
          <a:bodyPr vert="horz" lIns="91440" tIns="45720" rIns="91440" bIns="45720" rtlCol="0" anchor="t">
            <a:noAutofit/>
          </a:bodyPr>
          <a:lstStyle>
            <a:lvl1pPr algn="ctr" defTabSz="914400" eaLnBrk="1" latinLnBrk="0" hangingPunct="1">
              <a:buNone/>
              <a:defRPr sz="4000" b="1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ru-RU" altLang="en-US" dirty="0" smtClean="0"/>
              <a:t>Доступность информации </a:t>
            </a:r>
          </a:p>
          <a:p>
            <a:pPr>
              <a:lnSpc>
                <a:spcPct val="80000"/>
              </a:lnSpc>
            </a:pPr>
            <a:r>
              <a:rPr lang="ru-RU" altLang="en-US" dirty="0" smtClean="0"/>
              <a:t>о научных исследованиях</a:t>
            </a:r>
            <a:endParaRPr lang="ru-RU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124665" y="1196752"/>
            <a:ext cx="1470533" cy="1929498"/>
          </a:xfrm>
          <a:prstGeom prst="rect">
            <a:avLst/>
          </a:prstGeom>
          <a:noFill/>
          <a:ln w="25400">
            <a:solidFill>
              <a:srgbClr val="990033"/>
            </a:solidFill>
            <a:miter lim="800000"/>
            <a:headEnd/>
            <a:tailEnd/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284113" y="3324924"/>
            <a:ext cx="3814434" cy="3219246"/>
          </a:xfrm>
          <a:prstGeom prst="rect">
            <a:avLst/>
          </a:prstGeom>
          <a:noFill/>
          <a:ln w="25400">
            <a:solidFill>
              <a:srgbClr val="990033"/>
            </a:solidFill>
            <a:miter lim="800000"/>
            <a:headEnd/>
            <a:tailEnd/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4572000" y="3330283"/>
            <a:ext cx="4313678" cy="3213887"/>
          </a:xfrm>
          <a:prstGeom prst="rect">
            <a:avLst/>
          </a:prstGeom>
          <a:noFill/>
          <a:ln w="25400">
            <a:solidFill>
              <a:srgbClr val="990033"/>
            </a:solidFill>
            <a:miter lim="800000"/>
            <a:headEnd/>
            <a:tailEnd/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4170555" y="1218935"/>
            <a:ext cx="4001845" cy="1850025"/>
          </a:xfrm>
          <a:prstGeom prst="rect">
            <a:avLst/>
          </a:prstGeom>
          <a:noFill/>
          <a:ln w="25400">
            <a:solidFill>
              <a:srgbClr val="990033"/>
            </a:solidFill>
            <a:miter lim="800000"/>
            <a:headEnd/>
            <a:tailEnd/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395536" y="5329784"/>
            <a:ext cx="1795794" cy="360040"/>
          </a:xfrm>
          <a:prstGeom prst="roundRect">
            <a:avLst/>
          </a:prstGeom>
          <a:noFill/>
          <a:ln w="50800"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углом вверх 4"/>
          <p:cNvSpPr/>
          <p:nvPr/>
        </p:nvSpPr>
        <p:spPr>
          <a:xfrm rot="10800000" flipH="1">
            <a:off x="1763689" y="2420888"/>
            <a:ext cx="504056" cy="780997"/>
          </a:xfrm>
          <a:prstGeom prst="bentUpArrow">
            <a:avLst/>
          </a:prstGeom>
          <a:solidFill>
            <a:srgbClr val="990033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Стрелка углом вверх 12"/>
          <p:cNvSpPr/>
          <p:nvPr/>
        </p:nvSpPr>
        <p:spPr>
          <a:xfrm rot="10800000" flipH="1">
            <a:off x="8316416" y="2420888"/>
            <a:ext cx="504056" cy="780997"/>
          </a:xfrm>
          <a:prstGeom prst="bentUpArrow">
            <a:avLst/>
          </a:prstGeom>
          <a:solidFill>
            <a:srgbClr val="990033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35308002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467544" y="-28029"/>
            <a:ext cx="8353425" cy="720725"/>
          </a:xfrm>
          <a:prstGeom prst="rect">
            <a:avLst/>
          </a:prstGeom>
          <a:extLst/>
        </p:spPr>
        <p:txBody>
          <a:bodyPr vert="horz" lIns="91440" tIns="45720" rIns="91440" bIns="45720" rtlCol="0" anchor="t">
            <a:noAutofit/>
          </a:bodyPr>
          <a:lstStyle>
            <a:lvl1pPr algn="ctr" defTabSz="914400" eaLnBrk="1" latinLnBrk="0" hangingPunct="1">
              <a:buNone/>
              <a:defRPr sz="4000" b="1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ru-RU" altLang="en-US" dirty="0" err="1" smtClean="0"/>
              <a:t>Постерный</a:t>
            </a:r>
            <a:r>
              <a:rPr lang="ru-RU" altLang="en-US" dirty="0" smtClean="0"/>
              <a:t> доклад – </a:t>
            </a:r>
          </a:p>
          <a:p>
            <a:pPr>
              <a:lnSpc>
                <a:spcPct val="80000"/>
              </a:lnSpc>
            </a:pPr>
            <a:r>
              <a:rPr lang="ru-RU" altLang="en-US" dirty="0" smtClean="0"/>
              <a:t>способ представления информации</a:t>
            </a:r>
            <a:endParaRPr lang="ru-RU" altLang="en-US" dirty="0"/>
          </a:p>
        </p:txBody>
      </p:sp>
      <p:pic>
        <p:nvPicPr>
          <p:cNvPr id="3076" name="Picture 4" descr="Картинки по запросу poster session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1268760"/>
            <a:ext cx="4680520" cy="2853049"/>
          </a:xfrm>
          <a:prstGeom prst="rect">
            <a:avLst/>
          </a:prstGeom>
          <a:noFill/>
          <a:ln w="25400">
            <a:solidFill>
              <a:srgbClr val="990033"/>
            </a:solidFill>
            <a:miter lim="800000"/>
            <a:headEnd/>
            <a:tailEnd/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Похожее изображение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4355976" y="3551038"/>
            <a:ext cx="4656515" cy="3038923"/>
          </a:xfrm>
          <a:prstGeom prst="rect">
            <a:avLst/>
          </a:prstGeom>
          <a:noFill/>
          <a:ln w="25400">
            <a:solidFill>
              <a:srgbClr val="990033"/>
            </a:solidFill>
            <a:miter lim="800000"/>
            <a:headEnd/>
            <a:tailEnd/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49228890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Загрузки\Бучко О.А\2012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8" y="1414544"/>
            <a:ext cx="4477592" cy="3238592"/>
          </a:xfrm>
          <a:prstGeom prst="rect">
            <a:avLst/>
          </a:prstGeom>
          <a:noFill/>
          <a:ln w="25400">
            <a:solidFill>
              <a:srgbClr val="990033"/>
            </a:solidFill>
            <a:miter lim="800000"/>
            <a:headEnd/>
            <a:tailEnd/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F:\Загрузки\Бучко О.А\2012 г.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7648" y="2204864"/>
            <a:ext cx="4497388" cy="3520282"/>
          </a:xfrm>
          <a:prstGeom prst="rect">
            <a:avLst/>
          </a:prstGeom>
          <a:noFill/>
          <a:ln w="25400">
            <a:solidFill>
              <a:srgbClr val="990033"/>
            </a:solidFill>
            <a:miter lim="800000"/>
            <a:headEnd/>
            <a:tailEnd/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2008" y="0"/>
            <a:ext cx="8964488" cy="10310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algn="ctr" eaLnBrk="1" hangingPunct="1">
              <a:lnSpc>
                <a:spcPct val="80000"/>
              </a:lnSpc>
            </a:pPr>
            <a:r>
              <a:rPr lang="ru-RU" sz="2500" b="1" dirty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Региональная научно-практическая конференция </a:t>
            </a:r>
            <a:endParaRPr lang="ru-RU" sz="2500" b="1" dirty="0" smtClean="0">
              <a:solidFill>
                <a:srgbClr val="C00000"/>
              </a:solidFill>
              <a:latin typeface="+mn-lt"/>
              <a:ea typeface="Calibri" pitchFamily="34" charset="0"/>
              <a:cs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</a:pPr>
            <a:r>
              <a:rPr lang="ru-RU" sz="2500" b="1" dirty="0" smtClean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по</a:t>
            </a:r>
            <a:r>
              <a:rPr lang="ru-RU" sz="2500" b="1" dirty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 итогам проекта ОПСА «Исследования в сестринском </a:t>
            </a:r>
            <a:r>
              <a:rPr lang="ru-RU" sz="2500" b="1" dirty="0" smtClean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деле </a:t>
            </a:r>
            <a:r>
              <a:rPr lang="ru-RU" sz="2500" b="1" dirty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2011 — 2012 г</a:t>
            </a:r>
            <a:r>
              <a:rPr lang="ru-RU" sz="2500" b="1" dirty="0" smtClean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.»  29 </a:t>
            </a:r>
            <a:r>
              <a:rPr lang="ru-RU" sz="2500" b="1" dirty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июня 2012 г.</a:t>
            </a:r>
          </a:p>
        </p:txBody>
      </p:sp>
    </p:spTree>
    <p:extLst>
      <p:ext uri="{BB962C8B-B14F-4D97-AF65-F5344CB8AC3E}">
        <p14:creationId xmlns="" xmlns:p14="http://schemas.microsoft.com/office/powerpoint/2010/main" val="209934980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ser\Desktop\DSC_0735.jpg"/>
          <p:cNvPicPr/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287351"/>
            <a:ext cx="4896544" cy="2987154"/>
          </a:xfrm>
          <a:prstGeom prst="rect">
            <a:avLst/>
          </a:prstGeom>
          <a:noFill/>
          <a:ln w="25400">
            <a:solidFill>
              <a:srgbClr val="990033"/>
            </a:solidFill>
            <a:miter lim="800000"/>
            <a:headEnd/>
            <a:tailEnd/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Рисунок 2" descr="4.JPG"/>
          <p:cNvPicPr/>
          <p:nvPr/>
        </p:nvPicPr>
        <p:blipFill rotWithShape="1">
          <a:blip r:embed="rId4" cstate="print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4139952" y="3356992"/>
            <a:ext cx="4844851" cy="3312368"/>
          </a:xfrm>
          <a:prstGeom prst="rect">
            <a:avLst/>
          </a:prstGeom>
          <a:noFill/>
          <a:ln w="25400">
            <a:solidFill>
              <a:srgbClr val="990033"/>
            </a:solidFill>
            <a:miter lim="800000"/>
            <a:headEnd/>
            <a:tailEnd/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0" y="-27384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algn="ctr" eaLnBrk="1" hangingPunct="1">
              <a:lnSpc>
                <a:spcPct val="80000"/>
              </a:lnSpc>
            </a:pPr>
            <a:r>
              <a:rPr lang="ru-RU" sz="2000" b="1" dirty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VI отчетно-выборная конференция РАМС. </a:t>
            </a:r>
            <a:endParaRPr lang="ru-RU" sz="2000" b="1" dirty="0" smtClean="0">
              <a:solidFill>
                <a:srgbClr val="C00000"/>
              </a:solidFill>
              <a:latin typeface="+mn-lt"/>
              <a:ea typeface="Calibri" pitchFamily="34" charset="0"/>
              <a:cs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</a:pPr>
            <a:r>
              <a:rPr lang="ru-RU" sz="2000" b="1" dirty="0" smtClean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Всероссийский </a:t>
            </a:r>
            <a:r>
              <a:rPr lang="ru-RU" sz="2000" b="1" dirty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конгресс </a:t>
            </a:r>
            <a:r>
              <a:rPr lang="ru-RU" sz="2000" b="1" dirty="0" smtClean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медсестер </a:t>
            </a:r>
            <a:r>
              <a:rPr lang="ru-RU" sz="2000" b="1" dirty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«Медицинские сестры — сила перемен по оказанию эффективной и экономичной медицинской помощи» </a:t>
            </a:r>
            <a:endParaRPr lang="ru-RU" sz="2000" b="1" dirty="0" smtClean="0">
              <a:solidFill>
                <a:srgbClr val="C00000"/>
              </a:solidFill>
              <a:latin typeface="+mn-lt"/>
              <a:ea typeface="Calibri" pitchFamily="34" charset="0"/>
              <a:cs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</a:pPr>
            <a:r>
              <a:rPr lang="ru-RU" sz="2000" b="1" dirty="0" smtClean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11 </a:t>
            </a:r>
            <a:r>
              <a:rPr lang="ru-RU" sz="2000" b="1" dirty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– 13 октября 2015 г., г. Санкт-Петербург</a:t>
            </a:r>
          </a:p>
        </p:txBody>
      </p:sp>
    </p:spTree>
    <p:extLst>
      <p:ext uri="{BB962C8B-B14F-4D97-AF65-F5344CB8AC3E}">
        <p14:creationId xmlns="" xmlns:p14="http://schemas.microsoft.com/office/powerpoint/2010/main" val="209934980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Загрузки\Бучко О.А\2017 (2)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b="8388"/>
          <a:stretch/>
        </p:blipFill>
        <p:spPr bwMode="auto">
          <a:xfrm>
            <a:off x="271463" y="1196752"/>
            <a:ext cx="4629150" cy="2789056"/>
          </a:xfrm>
          <a:prstGeom prst="rect">
            <a:avLst/>
          </a:prstGeom>
          <a:noFill/>
          <a:ln w="25400">
            <a:solidFill>
              <a:srgbClr val="990033"/>
            </a:solidFill>
            <a:miter lim="800000"/>
            <a:headEnd/>
            <a:tailEnd/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F:\Загрузки\Бучко О.А\2017 (3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7801" y="1196752"/>
            <a:ext cx="3602671" cy="5404006"/>
          </a:xfrm>
          <a:prstGeom prst="rect">
            <a:avLst/>
          </a:prstGeom>
          <a:noFill/>
          <a:ln w="25400">
            <a:solidFill>
              <a:srgbClr val="990033"/>
            </a:solidFill>
            <a:miter lim="800000"/>
            <a:headEnd/>
            <a:tailEnd/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F:\Загрузки\Бучко О.А\2017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l="3318" t="12229" r="2990" b="7872"/>
          <a:stretch/>
        </p:blipFill>
        <p:spPr bwMode="auto">
          <a:xfrm>
            <a:off x="288602" y="4149080"/>
            <a:ext cx="4629150" cy="2502594"/>
          </a:xfrm>
          <a:prstGeom prst="rect">
            <a:avLst/>
          </a:prstGeom>
          <a:noFill/>
          <a:ln w="25400">
            <a:solidFill>
              <a:srgbClr val="990033"/>
            </a:solidFill>
            <a:miter lim="800000"/>
            <a:headEnd/>
            <a:tailEnd/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0"/>
            <a:ext cx="9036495" cy="102335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algn="ctr" eaLnBrk="1" hangingPunct="1">
              <a:lnSpc>
                <a:spcPct val="80000"/>
              </a:lnSpc>
            </a:pPr>
            <a:r>
              <a:rPr lang="ru-RU" sz="2600" b="1" dirty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Всероссийский конгресс </a:t>
            </a:r>
            <a:endParaRPr lang="ru-RU" sz="2600" b="1" dirty="0" smtClean="0">
              <a:solidFill>
                <a:srgbClr val="C00000"/>
              </a:solidFill>
              <a:latin typeface="+mn-lt"/>
              <a:ea typeface="Calibri" pitchFamily="34" charset="0"/>
              <a:cs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</a:pPr>
            <a:r>
              <a:rPr lang="ru-RU" sz="2600" b="1" dirty="0" smtClean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600" b="1" dirty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Лидерство и инновации — путь к новым достижениям</a:t>
            </a:r>
            <a:r>
              <a:rPr lang="ru-RU" sz="2600" b="1" dirty="0" smtClean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» </a:t>
            </a:r>
          </a:p>
          <a:p>
            <a:pPr algn="ctr" eaLnBrk="1" hangingPunct="1">
              <a:lnSpc>
                <a:spcPct val="80000"/>
              </a:lnSpc>
            </a:pPr>
            <a:r>
              <a:rPr lang="ru-RU" sz="2600" b="1" dirty="0" smtClean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17 – 19 октября 2017 г., г. Санкт-Петербург</a:t>
            </a:r>
            <a:endParaRPr lang="ru-RU" sz="2600" b="1" dirty="0">
              <a:solidFill>
                <a:srgbClr val="C00000"/>
              </a:solidFill>
              <a:latin typeface="+mn-lt"/>
              <a:ea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9934980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216024"/>
            <a:ext cx="9036495" cy="76470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algn="ctr" eaLnBrk="1" hangingPunct="1">
              <a:lnSpc>
                <a:spcPct val="80000"/>
              </a:lnSpc>
            </a:pPr>
            <a:r>
              <a:rPr lang="ru-RU" sz="4000" b="1" dirty="0" smtClean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Преимущества </a:t>
            </a:r>
            <a:r>
              <a:rPr lang="ru-RU" sz="4000" b="1" dirty="0" err="1" smtClean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постерных</a:t>
            </a:r>
            <a:r>
              <a:rPr lang="ru-RU" sz="4000" b="1" dirty="0" smtClean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 докладов</a:t>
            </a:r>
            <a:endParaRPr lang="ru-RU" sz="4000" b="1" dirty="0">
              <a:solidFill>
                <a:srgbClr val="C00000"/>
              </a:solidFill>
              <a:latin typeface="+mn-lt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12169" y="1196752"/>
            <a:ext cx="7668343" cy="3816423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3000"/>
              </a:spcAft>
            </a:pPr>
            <a:r>
              <a:rPr lang="ru-RU" sz="2700" b="1" kern="0" dirty="0" smtClean="0">
                <a:solidFill>
                  <a:srgbClr val="004B96"/>
                </a:solidFill>
                <a:latin typeface="+mn-lt"/>
                <a:cs typeface="Arial" charset="0"/>
              </a:rPr>
              <a:t>Более свободное изложение информации без учета времени</a:t>
            </a:r>
            <a:r>
              <a:rPr lang="ru-RU" sz="2700" b="1" kern="0" dirty="0">
                <a:solidFill>
                  <a:srgbClr val="004B96"/>
                </a:solidFill>
                <a:latin typeface="+mn-lt"/>
                <a:cs typeface="Arial" charset="0"/>
              </a:rPr>
              <a:t>.</a:t>
            </a:r>
          </a:p>
          <a:p>
            <a:pPr eaLnBrk="1" fontAlgn="auto" hangingPunct="1">
              <a:spcBef>
                <a:spcPts val="0"/>
              </a:spcBef>
              <a:spcAft>
                <a:spcPts val="3000"/>
              </a:spcAft>
            </a:pPr>
            <a:r>
              <a:rPr lang="ru-RU" sz="2700" b="1" kern="0" dirty="0" smtClean="0">
                <a:solidFill>
                  <a:srgbClr val="004B96"/>
                </a:solidFill>
                <a:latin typeface="+mn-lt"/>
                <a:cs typeface="Arial" charset="0"/>
              </a:rPr>
              <a:t>Более тесная коммуникация </a:t>
            </a:r>
            <a:r>
              <a:rPr lang="ru-RU" sz="2700" b="1" kern="0" dirty="0">
                <a:solidFill>
                  <a:srgbClr val="004B96"/>
                </a:solidFill>
                <a:latin typeface="+mn-lt"/>
                <a:cs typeface="Arial" charset="0"/>
              </a:rPr>
              <a:t>с людьми, которых интересует </a:t>
            </a:r>
            <a:r>
              <a:rPr lang="ru-RU" sz="2700" b="1" kern="0" dirty="0" smtClean="0">
                <a:solidFill>
                  <a:srgbClr val="004B96"/>
                </a:solidFill>
                <a:latin typeface="+mn-lt"/>
                <a:cs typeface="Arial" charset="0"/>
              </a:rPr>
              <a:t>исследование</a:t>
            </a:r>
            <a:r>
              <a:rPr lang="ru-RU" sz="2700" b="1" kern="0" dirty="0">
                <a:solidFill>
                  <a:srgbClr val="004B96"/>
                </a:solidFill>
                <a:latin typeface="+mn-lt"/>
                <a:cs typeface="Arial" charset="0"/>
              </a:rPr>
              <a:t>.</a:t>
            </a:r>
          </a:p>
          <a:p>
            <a:pPr eaLnBrk="1" fontAlgn="auto" hangingPunct="1">
              <a:spcBef>
                <a:spcPts val="0"/>
              </a:spcBef>
              <a:spcAft>
                <a:spcPts val="3000"/>
              </a:spcAft>
            </a:pPr>
            <a:r>
              <a:rPr lang="ru-RU" sz="2700" b="1" kern="0" dirty="0" smtClean="0">
                <a:solidFill>
                  <a:srgbClr val="004B96"/>
                </a:solidFill>
                <a:latin typeface="+mn-lt"/>
                <a:cs typeface="Arial" charset="0"/>
              </a:rPr>
              <a:t>Возможность </a:t>
            </a:r>
            <a:r>
              <a:rPr lang="ru-RU" sz="2700" b="1" kern="0" dirty="0">
                <a:solidFill>
                  <a:srgbClr val="004B96"/>
                </a:solidFill>
                <a:latin typeface="+mn-lt"/>
                <a:cs typeface="Arial" charset="0"/>
              </a:rPr>
              <a:t>избежать устного доклада, если вы страдаете дисфункцией речи.</a:t>
            </a:r>
          </a:p>
          <a:p>
            <a:pPr eaLnBrk="1" fontAlgn="auto" hangingPunct="1">
              <a:spcBef>
                <a:spcPts val="0"/>
              </a:spcBef>
              <a:spcAft>
                <a:spcPts val="3000"/>
              </a:spcAft>
            </a:pPr>
            <a:r>
              <a:rPr lang="ru-RU" sz="2700" b="1" kern="0" dirty="0" smtClean="0">
                <a:solidFill>
                  <a:srgbClr val="004B96"/>
                </a:solidFill>
                <a:latin typeface="+mn-lt"/>
                <a:cs typeface="Arial" charset="0"/>
              </a:rPr>
              <a:t>Возможность использоваться этот </a:t>
            </a:r>
            <a:r>
              <a:rPr lang="ru-RU" sz="2700" b="1" kern="0" dirty="0">
                <a:solidFill>
                  <a:srgbClr val="004B96"/>
                </a:solidFill>
                <a:latin typeface="+mn-lt"/>
                <a:cs typeface="Arial" charset="0"/>
              </a:rPr>
              <a:t>же постер </a:t>
            </a:r>
            <a:r>
              <a:rPr lang="ru-RU" sz="2700" b="1" kern="0" dirty="0" smtClean="0">
                <a:solidFill>
                  <a:srgbClr val="004B96"/>
                </a:solidFill>
                <a:latin typeface="+mn-lt"/>
                <a:cs typeface="Arial" charset="0"/>
              </a:rPr>
              <a:t>на </a:t>
            </a:r>
            <a:r>
              <a:rPr lang="ru-RU" sz="2700" b="1" kern="0" dirty="0">
                <a:solidFill>
                  <a:srgbClr val="004B96"/>
                </a:solidFill>
                <a:latin typeface="+mn-lt"/>
                <a:cs typeface="Arial" charset="0"/>
              </a:rPr>
              <a:t>других конференциях.</a:t>
            </a:r>
          </a:p>
          <a:p>
            <a:pPr eaLnBrk="1" fontAlgn="auto" hangingPunct="1">
              <a:spcBef>
                <a:spcPts val="0"/>
              </a:spcBef>
              <a:spcAft>
                <a:spcPts val="3000"/>
              </a:spcAft>
            </a:pPr>
            <a:r>
              <a:rPr lang="ru-RU" sz="2700" b="1" kern="0" dirty="0" smtClean="0">
                <a:solidFill>
                  <a:srgbClr val="004B96"/>
                </a:solidFill>
                <a:latin typeface="+mn-lt"/>
                <a:cs typeface="Arial" charset="0"/>
              </a:rPr>
              <a:t>Публикация доклада </a:t>
            </a:r>
            <a:r>
              <a:rPr lang="ru-RU" sz="2700" b="1" kern="0" dirty="0">
                <a:solidFill>
                  <a:srgbClr val="004B96"/>
                </a:solidFill>
                <a:latin typeface="+mn-lt"/>
                <a:cs typeface="Arial" charset="0"/>
              </a:rPr>
              <a:t>в формате </a:t>
            </a:r>
            <a:r>
              <a:rPr lang="en-US" sz="2700" b="1" kern="0" dirty="0">
                <a:solidFill>
                  <a:srgbClr val="004B96"/>
                </a:solidFill>
                <a:latin typeface="+mn-lt"/>
                <a:cs typeface="Arial" charset="0"/>
              </a:rPr>
              <a:t>PDF</a:t>
            </a:r>
            <a:r>
              <a:rPr lang="ru-RU" sz="2700" b="1" kern="0" dirty="0">
                <a:solidFill>
                  <a:srgbClr val="004B96"/>
                </a:solidFill>
                <a:latin typeface="+mn-lt"/>
                <a:cs typeface="Arial" charset="0"/>
              </a:rPr>
              <a:t> на </a:t>
            </a:r>
            <a:r>
              <a:rPr lang="ru-RU" sz="2700" b="1" kern="0" dirty="0" smtClean="0">
                <a:solidFill>
                  <a:srgbClr val="004B96"/>
                </a:solidFill>
                <a:latin typeface="+mn-lt"/>
                <a:cs typeface="Arial" charset="0"/>
              </a:rPr>
              <a:t>сайте.</a:t>
            </a:r>
            <a:endParaRPr lang="ru-RU" sz="2700" b="1" kern="0" dirty="0">
              <a:solidFill>
                <a:srgbClr val="004B96"/>
              </a:solidFill>
              <a:latin typeface="+mn-lt"/>
              <a:cs typeface="Arial" charset="0"/>
            </a:endParaRPr>
          </a:p>
        </p:txBody>
      </p:sp>
      <p:pic>
        <p:nvPicPr>
          <p:cNvPr id="1026" name="Picture 2" descr="http://laoblogger.com/images/follow-up-clip-art-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274" y="2348880"/>
            <a:ext cx="1227213" cy="93769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www.shareicon.net/data/512x512/2016/05/10/762612_clock_512x5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169" y="1196752"/>
            <a:ext cx="1017898" cy="101789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mages.easyfreeclipart.com/90/mrs-trenthams-third-grade-speech-contest-results-9023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8636" t="4723" r="6228" b="5017"/>
          <a:stretch/>
        </p:blipFill>
        <p:spPr bwMode="auto">
          <a:xfrm>
            <a:off x="303510" y="3403550"/>
            <a:ext cx="1100138" cy="1321594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mages.easyfreeclipart.com/1003/good-sales-coaching-and-training-will-give-you-the-tools-to--1003789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5326" t="5975" b="16580"/>
          <a:stretch/>
        </p:blipFill>
        <p:spPr bwMode="auto">
          <a:xfrm>
            <a:off x="281093" y="4653136"/>
            <a:ext cx="1050547" cy="1089543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Sveta\Desktop\pdf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1310" r="9822"/>
          <a:stretch/>
        </p:blipFill>
        <p:spPr bwMode="auto">
          <a:xfrm>
            <a:off x="432188" y="5877272"/>
            <a:ext cx="827444" cy="82681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9934980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Документы\Эмблемы\РАМС и регион. ассоциации\1.pn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11324" y="169202"/>
            <a:ext cx="724371" cy="73951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Рисунок 2" descr="D:\Документы\Эмблемы\ОПСА\эмблема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02805" y="50662"/>
            <a:ext cx="615648" cy="858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6" descr="C:\Users\Sveta\Desktop\Без имени-2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35496" y="97971"/>
            <a:ext cx="1224136" cy="80987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573371" y="-99392"/>
            <a:ext cx="667914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 smtClean="0">
                <a:solidFill>
                  <a:srgbClr val="004B96"/>
                </a:solidFill>
                <a:latin typeface="+mn-lt"/>
                <a:cs typeface="Arial" charset="0"/>
              </a:rPr>
              <a:t>Региональная конференция,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 smtClean="0">
                <a:solidFill>
                  <a:srgbClr val="004B96"/>
                </a:solidFill>
                <a:latin typeface="+mn-lt"/>
                <a:cs typeface="Arial" charset="0"/>
              </a:rPr>
              <a:t>посвященная 25-летнему юбилею РАМС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 smtClean="0">
                <a:solidFill>
                  <a:srgbClr val="004B96"/>
                </a:solidFill>
                <a:latin typeface="+mn-lt"/>
                <a:cs typeface="Arial" charset="0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«Лидерство </a:t>
            </a:r>
            <a:r>
              <a:rPr lang="ru-RU" sz="2000" b="1" dirty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и инновации – </a:t>
            </a:r>
            <a:r>
              <a:rPr lang="ru-RU" sz="2000" b="1" dirty="0" smtClean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путь </a:t>
            </a:r>
            <a:r>
              <a:rPr lang="ru-RU" sz="2000" b="1" dirty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к новым достижениям</a:t>
            </a:r>
            <a:r>
              <a:rPr lang="ru-RU" sz="2000" b="1" dirty="0" smtClean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»</a:t>
            </a:r>
            <a:endParaRPr lang="ru-RU" sz="2000" b="1" kern="0" dirty="0">
              <a:solidFill>
                <a:srgbClr val="004B96"/>
              </a:solidFill>
              <a:latin typeface="+mn-lt"/>
              <a:cs typeface="Arial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504" y="2708920"/>
            <a:ext cx="9001000" cy="864096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5500" b="1" kern="0" dirty="0" smtClean="0">
                <a:solidFill>
                  <a:srgbClr val="004B96"/>
                </a:solidFill>
                <a:latin typeface="+mn-lt"/>
                <a:cs typeface="Arial" charset="0"/>
              </a:rPr>
              <a:t>Благодарю за внимание!</a:t>
            </a:r>
            <a:endParaRPr lang="ru-RU" sz="5500" b="1" kern="0" dirty="0">
              <a:solidFill>
                <a:srgbClr val="004B96"/>
              </a:solidFill>
              <a:latin typeface="+mn-lt"/>
              <a:cs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9934980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2356</TotalTime>
  <Words>188</Words>
  <Application>Microsoft Office PowerPoint</Application>
  <PresentationFormat>Экран (4:3)</PresentationFormat>
  <Paragraphs>35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ПРЕДСТАВЛЕНИЕ  НАУЧНЫХ ИССЛЕДОВАНИЙ В ФОРМЕ ПОСТЕРНОГО ДОКЛАДА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alex_p</dc:creator>
  <cp:lastModifiedBy>ОПСА</cp:lastModifiedBy>
  <cp:revision>422</cp:revision>
  <cp:lastPrinted>2017-04-25T06:43:33Z</cp:lastPrinted>
  <dcterms:created xsi:type="dcterms:W3CDTF">2012-04-24T05:37:06Z</dcterms:created>
  <dcterms:modified xsi:type="dcterms:W3CDTF">2017-12-14T12:01:44Z</dcterms:modified>
</cp:coreProperties>
</file>