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258" r:id="rId2"/>
    <p:sldId id="259" r:id="rId3"/>
    <p:sldId id="260" r:id="rId4"/>
    <p:sldId id="261" r:id="rId5"/>
    <p:sldId id="262" r:id="rId6"/>
    <p:sldId id="300" r:id="rId7"/>
    <p:sldId id="277" r:id="rId8"/>
    <p:sldId id="263" r:id="rId9"/>
    <p:sldId id="264" r:id="rId10"/>
    <p:sldId id="265" r:id="rId11"/>
    <p:sldId id="266" r:id="rId12"/>
    <p:sldId id="267" r:id="rId13"/>
    <p:sldId id="299" r:id="rId14"/>
    <p:sldId id="278" r:id="rId15"/>
    <p:sldId id="268" r:id="rId16"/>
    <p:sldId id="279" r:id="rId17"/>
    <p:sldId id="305" r:id="rId18"/>
    <p:sldId id="306" r:id="rId19"/>
    <p:sldId id="269" r:id="rId20"/>
    <p:sldId id="307" r:id="rId21"/>
    <p:sldId id="273" r:id="rId22"/>
    <p:sldId id="308" r:id="rId23"/>
    <p:sldId id="309" r:id="rId24"/>
    <p:sldId id="310" r:id="rId25"/>
    <p:sldId id="275" r:id="rId26"/>
    <p:sldId id="311" r:id="rId27"/>
    <p:sldId id="312" r:id="rId28"/>
    <p:sldId id="281" r:id="rId29"/>
    <p:sldId id="313" r:id="rId30"/>
    <p:sldId id="314" r:id="rId31"/>
    <p:sldId id="284" r:id="rId32"/>
    <p:sldId id="315" r:id="rId33"/>
    <p:sldId id="316" r:id="rId34"/>
    <p:sldId id="287" r:id="rId35"/>
    <p:sldId id="304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301" r:id="rId44"/>
    <p:sldId id="317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660033"/>
    <a:srgbClr val="FFFFFF"/>
    <a:srgbClr val="002570"/>
    <a:srgbClr val="0062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91" autoAdjust="0"/>
    <p:restoredTop sz="98004" autoAdjust="0"/>
  </p:normalViewPr>
  <p:slideViewPr>
    <p:cSldViewPr>
      <p:cViewPr varScale="1">
        <p:scale>
          <a:sx n="68" d="100"/>
          <a:sy n="68" d="100"/>
        </p:scale>
        <p:origin x="-134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781C6F-6AE4-48B6-91F8-33732344D0A6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F64800-C67C-4DC8-BFB3-F2C8FC1631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13593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F64800-C67C-4DC8-BFB3-F2C8FC163149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30212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gif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gif"/><Relationship Id="rId4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gif"/><Relationship Id="rId3" Type="http://schemas.openxmlformats.org/officeDocument/2006/relationships/image" Target="../media/image17.gif"/><Relationship Id="rId7" Type="http://schemas.openxmlformats.org/officeDocument/2006/relationships/image" Target="../media/image42.gif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gif"/><Relationship Id="rId5" Type="http://schemas.openxmlformats.org/officeDocument/2006/relationships/image" Target="../media/image20.gif"/><Relationship Id="rId10" Type="http://schemas.openxmlformats.org/officeDocument/2006/relationships/image" Target="../media/image45.gif"/><Relationship Id="rId4" Type="http://schemas.openxmlformats.org/officeDocument/2006/relationships/image" Target="../media/image18.gif"/><Relationship Id="rId9" Type="http://schemas.openxmlformats.org/officeDocument/2006/relationships/image" Target="../media/image44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4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51.gif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gif"/><Relationship Id="rId5" Type="http://schemas.openxmlformats.org/officeDocument/2006/relationships/image" Target="../media/image59.jpeg"/><Relationship Id="rId4" Type="http://schemas.openxmlformats.org/officeDocument/2006/relationships/image" Target="../media/image5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jpeg"/><Relationship Id="rId5" Type="http://schemas.openxmlformats.org/officeDocument/2006/relationships/image" Target="../media/image61.gif"/><Relationship Id="rId4" Type="http://schemas.openxmlformats.org/officeDocument/2006/relationships/image" Target="../media/image5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gif"/><Relationship Id="rId5" Type="http://schemas.openxmlformats.org/officeDocument/2006/relationships/image" Target="../media/image57.jpeg"/><Relationship Id="rId4" Type="http://schemas.openxmlformats.org/officeDocument/2006/relationships/image" Target="../media/image6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eg"/><Relationship Id="rId5" Type="http://schemas.openxmlformats.org/officeDocument/2006/relationships/image" Target="../media/image65.gif"/><Relationship Id="rId4" Type="http://schemas.openxmlformats.org/officeDocument/2006/relationships/image" Target="../media/image5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eg"/><Relationship Id="rId5" Type="http://schemas.openxmlformats.org/officeDocument/2006/relationships/image" Target="../media/image67.gif"/><Relationship Id="rId4" Type="http://schemas.openxmlformats.org/officeDocument/2006/relationships/image" Target="../media/image5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gif"/><Relationship Id="rId5" Type="http://schemas.openxmlformats.org/officeDocument/2006/relationships/image" Target="../media/image69.jpeg"/><Relationship Id="rId4" Type="http://schemas.openxmlformats.org/officeDocument/2006/relationships/image" Target="../media/image5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gif"/><Relationship Id="rId5" Type="http://schemas.openxmlformats.org/officeDocument/2006/relationships/image" Target="../media/image71.jpeg"/><Relationship Id="rId4" Type="http://schemas.openxmlformats.org/officeDocument/2006/relationships/image" Target="../media/image5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jpeg"/><Relationship Id="rId5" Type="http://schemas.openxmlformats.org/officeDocument/2006/relationships/image" Target="../media/image72.gif"/><Relationship Id="rId4" Type="http://schemas.openxmlformats.org/officeDocument/2006/relationships/image" Target="../media/image5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gif"/><Relationship Id="rId5" Type="http://schemas.openxmlformats.org/officeDocument/2006/relationships/image" Target="../media/image74.jpeg"/><Relationship Id="rId4" Type="http://schemas.openxmlformats.org/officeDocument/2006/relationships/image" Target="../media/image5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jpeg"/><Relationship Id="rId5" Type="http://schemas.openxmlformats.org/officeDocument/2006/relationships/image" Target="../media/image76.gif"/><Relationship Id="rId4" Type="http://schemas.openxmlformats.org/officeDocument/2006/relationships/image" Target="../media/image5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emf"/><Relationship Id="rId5" Type="http://schemas.openxmlformats.org/officeDocument/2006/relationships/image" Target="../media/image11.gif"/><Relationship Id="rId4" Type="http://schemas.openxmlformats.org/officeDocument/2006/relationships/image" Target="../media/image10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gif"/><Relationship Id="rId5" Type="http://schemas.openxmlformats.org/officeDocument/2006/relationships/image" Target="../media/image78.jpeg"/><Relationship Id="rId4" Type="http://schemas.openxmlformats.org/officeDocument/2006/relationships/image" Target="../media/image5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gif"/><Relationship Id="rId5" Type="http://schemas.openxmlformats.org/officeDocument/2006/relationships/image" Target="../media/image80.jpeg"/><Relationship Id="rId4" Type="http://schemas.openxmlformats.org/officeDocument/2006/relationships/image" Target="../media/image57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gif"/><Relationship Id="rId5" Type="http://schemas.openxmlformats.org/officeDocument/2006/relationships/image" Target="../media/image82.jpeg"/><Relationship Id="rId4" Type="http://schemas.openxmlformats.org/officeDocument/2006/relationships/image" Target="../media/image5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gif"/><Relationship Id="rId5" Type="http://schemas.openxmlformats.org/officeDocument/2006/relationships/image" Target="../media/image84.jpeg"/><Relationship Id="rId4" Type="http://schemas.openxmlformats.org/officeDocument/2006/relationships/image" Target="../media/image5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jpeg"/><Relationship Id="rId5" Type="http://schemas.openxmlformats.org/officeDocument/2006/relationships/image" Target="../media/image86.gif"/><Relationship Id="rId4" Type="http://schemas.openxmlformats.org/officeDocument/2006/relationships/image" Target="../media/image57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9.jpeg"/><Relationship Id="rId4" Type="http://schemas.openxmlformats.org/officeDocument/2006/relationships/image" Target="../media/image18.gi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jpeg"/><Relationship Id="rId3" Type="http://schemas.openxmlformats.org/officeDocument/2006/relationships/image" Target="../media/image90.png"/><Relationship Id="rId7" Type="http://schemas.openxmlformats.org/officeDocument/2006/relationships/image" Target="../media/image18.gif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gif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gif"/><Relationship Id="rId4" Type="http://schemas.openxmlformats.org/officeDocument/2006/relationships/image" Target="../media/image9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gif"/><Relationship Id="rId5" Type="http://schemas.openxmlformats.org/officeDocument/2006/relationships/image" Target="../media/image96.png"/><Relationship Id="rId4" Type="http://schemas.microsoft.com/office/2007/relationships/hdphoto" Target="../media/hdphoto1.wdp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gif"/><Relationship Id="rId4" Type="http://schemas.openxmlformats.org/officeDocument/2006/relationships/image" Target="../media/image9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gif"/><Relationship Id="rId5" Type="http://schemas.openxmlformats.org/officeDocument/2006/relationships/image" Target="../media/image9.emf"/><Relationship Id="rId4" Type="http://schemas.openxmlformats.org/officeDocument/2006/relationships/image" Target="../media/image1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gif"/><Relationship Id="rId4" Type="http://schemas.openxmlformats.org/officeDocument/2006/relationships/image" Target="../media/image9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gif"/><Relationship Id="rId4" Type="http://schemas.openxmlformats.org/officeDocument/2006/relationships/image" Target="../media/image9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gif"/><Relationship Id="rId4" Type="http://schemas.openxmlformats.org/officeDocument/2006/relationships/image" Target="../media/image9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8.gif"/><Relationship Id="rId5" Type="http://schemas.openxmlformats.org/officeDocument/2006/relationships/image" Target="../media/image107.jpeg"/><Relationship Id="rId4" Type="http://schemas.openxmlformats.org/officeDocument/2006/relationships/image" Target="../media/image18.gi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gif"/><Relationship Id="rId5" Type="http://schemas.openxmlformats.org/officeDocument/2006/relationships/image" Target="../media/image9.emf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gif"/><Relationship Id="rId3" Type="http://schemas.openxmlformats.org/officeDocument/2006/relationships/image" Target="../media/image16.jpeg"/><Relationship Id="rId7" Type="http://schemas.openxmlformats.org/officeDocument/2006/relationships/image" Target="../media/image20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gif"/><Relationship Id="rId5" Type="http://schemas.openxmlformats.org/officeDocument/2006/relationships/image" Target="../media/image18.gif"/><Relationship Id="rId10" Type="http://schemas.openxmlformats.org/officeDocument/2006/relationships/image" Target="../media/image23.gif"/><Relationship Id="rId4" Type="http://schemas.openxmlformats.org/officeDocument/2006/relationships/image" Target="../media/image17.gif"/><Relationship Id="rId9" Type="http://schemas.openxmlformats.org/officeDocument/2006/relationships/image" Target="../media/image22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gif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gif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i.artfile.ru/650x407_1042618_%5bwww.ArtFile.ru%5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67544" y="1718806"/>
            <a:ext cx="7776864" cy="3416320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r"/>
            <a:r>
              <a:rPr lang="ru-RU" sz="7200" b="1" dirty="0" smtClean="0">
                <a:solidFill>
                  <a:schemeClr val="bg1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Торжественная</a:t>
            </a:r>
          </a:p>
          <a:p>
            <a:pPr algn="r"/>
            <a:r>
              <a:rPr lang="ru-RU" sz="7200" b="1" dirty="0" smtClean="0">
                <a:solidFill>
                  <a:schemeClr val="bg1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церемония </a:t>
            </a:r>
          </a:p>
          <a:p>
            <a:pPr algn="r"/>
            <a:r>
              <a:rPr lang="ru-RU" sz="7200" b="1" dirty="0" smtClean="0">
                <a:solidFill>
                  <a:schemeClr val="bg1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награждения</a:t>
            </a:r>
            <a:endParaRPr lang="ru-RU" sz="7200" b="1" dirty="0">
              <a:solidFill>
                <a:schemeClr val="bg1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27652" name="Picture 4" descr="Картинки по запросу лучи света на прозрачном фоне анимация"/>
          <p:cNvPicPr>
            <a:picLocks noChangeAspect="1" noChangeArrowheads="1" noCrop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7984" y="4581128"/>
            <a:ext cx="2381250" cy="2486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4" name="Picture 6" descr="Похожее изображение"/>
          <p:cNvPicPr>
            <a:picLocks noChangeAspect="1" noChangeArrowheads="1" noCrop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482452" y="-120315"/>
            <a:ext cx="1597743" cy="1559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113163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Sveta\Desktop\Без имени-1.pn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28" t="45854" b="2552"/>
          <a:stretch/>
        </p:blipFill>
        <p:spPr bwMode="auto">
          <a:xfrm>
            <a:off x="0" y="6381328"/>
            <a:ext cx="9174480" cy="476672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Sveta\Desktop\Без имени-1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7808"/>
          <a:stretch/>
        </p:blipFill>
        <p:spPr bwMode="auto">
          <a:xfrm>
            <a:off x="4464496" y="-1"/>
            <a:ext cx="4716016" cy="134076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43608" y="188640"/>
            <a:ext cx="2664296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Почетная грамота 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РАМС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600400" y="1508591"/>
            <a:ext cx="4572000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effectLst/>
              </a:rPr>
              <a:t>ПОСПЕЛОВА </a:t>
            </a:r>
          </a:p>
          <a:p>
            <a:r>
              <a:rPr lang="ru-RU" sz="3600" b="1" dirty="0" smtClean="0">
                <a:solidFill>
                  <a:srgbClr val="C00000"/>
                </a:solidFill>
                <a:effectLst/>
              </a:rPr>
              <a:t>ВЕРА ВИКТОРОВНА</a:t>
            </a:r>
            <a:endParaRPr lang="ru-RU" sz="3600" b="1" dirty="0">
              <a:solidFill>
                <a:srgbClr val="C00000"/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635896" y="2780928"/>
            <a:ext cx="5364088" cy="24006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000" b="1" dirty="0">
                <a:solidFill>
                  <a:srgbClr val="002060"/>
                </a:solidFill>
              </a:rPr>
              <a:t>главная медицинская сестра КУЗОО «Специализированная  детская туберкулезная клиническая </a:t>
            </a:r>
            <a:r>
              <a:rPr lang="ru-RU" sz="3000" b="1" dirty="0" smtClean="0">
                <a:solidFill>
                  <a:srgbClr val="002060"/>
                </a:solidFill>
              </a:rPr>
              <a:t>                 больница</a:t>
            </a:r>
            <a:r>
              <a:rPr lang="ru-RU" sz="3000" b="1" dirty="0">
                <a:solidFill>
                  <a:srgbClr val="002060"/>
                </a:solidFill>
              </a:rPr>
              <a:t>»</a:t>
            </a:r>
          </a:p>
        </p:txBody>
      </p:sp>
      <p:pic>
        <p:nvPicPr>
          <p:cNvPr id="8" name="Picture 2" descr="F:\Загрузки\Конференция 8.12\Награждения\Награды РАМС\Поспелова В.В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9512" y="1556792"/>
            <a:ext cx="3162624" cy="46387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animashki.info/uploads/posts/2016-06/1465897794_2160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439870">
            <a:off x="6317490" y="3860580"/>
            <a:ext cx="2421311" cy="2988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User\Desktop\Для презентации награждения\Поспелова В.В.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872"/>
          <a:stretch>
            <a:fillRect/>
          </a:stretch>
        </p:blipFill>
        <p:spPr bwMode="auto">
          <a:xfrm>
            <a:off x="179512" y="116632"/>
            <a:ext cx="792000" cy="1161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8860009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Sveta\Desktop\Без имени-1.pn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28" t="45854" b="2552"/>
          <a:stretch/>
        </p:blipFill>
        <p:spPr bwMode="auto">
          <a:xfrm>
            <a:off x="0" y="6381328"/>
            <a:ext cx="9174480" cy="476672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Sveta\Desktop\Без имени-1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7808"/>
          <a:stretch/>
        </p:blipFill>
        <p:spPr bwMode="auto">
          <a:xfrm>
            <a:off x="4464496" y="-1"/>
            <a:ext cx="4716016" cy="134076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87624" y="188640"/>
            <a:ext cx="2592288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Почетная грамота 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РАМС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63888" y="1628800"/>
            <a:ext cx="5400600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effectLst/>
              </a:rPr>
              <a:t>ТАРАСЕНКО </a:t>
            </a:r>
          </a:p>
          <a:p>
            <a:r>
              <a:rPr lang="ru-RU" sz="3600" b="1" dirty="0" smtClean="0">
                <a:solidFill>
                  <a:srgbClr val="C00000"/>
                </a:solidFill>
                <a:effectLst/>
              </a:rPr>
              <a:t>НАДЕЖДА НИКОЛАЕВНА</a:t>
            </a:r>
            <a:endParaRPr lang="ru-RU" sz="3600" b="1" dirty="0">
              <a:solidFill>
                <a:srgbClr val="C00000"/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63888" y="3140968"/>
            <a:ext cx="5313352" cy="101566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000" b="1" dirty="0">
                <a:solidFill>
                  <a:srgbClr val="002060"/>
                </a:solidFill>
              </a:rPr>
              <a:t>главная медицинская сестра БУЗОО «Полтавская ЦРБ»</a:t>
            </a:r>
          </a:p>
        </p:txBody>
      </p:sp>
      <p:pic>
        <p:nvPicPr>
          <p:cNvPr id="10244" name="Picture 4" descr="http://forumsmile.ru/u/6/1/1/611d065ff2ab443d31f11052aba000f0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2053553" y="4386048"/>
            <a:ext cx="6912775" cy="1995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F:\Загрузки\Конференция 8.12\Награждения\Награды РАМС\Тарасенко Н Н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9512" y="1556792"/>
            <a:ext cx="3162624" cy="46595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User\Desktop\Для презентации награждения\Тарасенко Н.Н.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792000" cy="11414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8860009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Sveta\Desktop\Без имени-1.pn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28" t="45854" b="2552"/>
          <a:stretch/>
        </p:blipFill>
        <p:spPr bwMode="auto">
          <a:xfrm>
            <a:off x="0" y="6381328"/>
            <a:ext cx="9174480" cy="476672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Sveta\Desktop\Без имени-1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7808"/>
          <a:stretch/>
        </p:blipFill>
        <p:spPr bwMode="auto">
          <a:xfrm>
            <a:off x="4464496" y="-1"/>
            <a:ext cx="4716016" cy="134076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15616" y="188640"/>
            <a:ext cx="2808312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Почетная грамота 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РАМС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65592" y="1436583"/>
            <a:ext cx="6090200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effectLst/>
              </a:rPr>
              <a:t>ФИЛЬЧАКОВ </a:t>
            </a:r>
          </a:p>
          <a:p>
            <a:r>
              <a:rPr lang="ru-RU" sz="3600" b="1" dirty="0" smtClean="0">
                <a:solidFill>
                  <a:srgbClr val="C00000"/>
                </a:solidFill>
                <a:effectLst/>
              </a:rPr>
              <a:t>АЛЕКСАНДР МИХАЙЛОВИЧ</a:t>
            </a:r>
            <a:endParaRPr lang="ru-RU" sz="3600" b="1" dirty="0">
              <a:solidFill>
                <a:srgbClr val="C00000"/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63888" y="2848287"/>
            <a:ext cx="5508104" cy="209288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2600" b="1" dirty="0">
                <a:solidFill>
                  <a:srgbClr val="002060"/>
                </a:solidFill>
              </a:rPr>
              <a:t>старший лаборант </a:t>
            </a:r>
            <a:r>
              <a:rPr lang="ru-RU" sz="2600" b="1" dirty="0" smtClean="0">
                <a:solidFill>
                  <a:srgbClr val="002060"/>
                </a:solidFill>
              </a:rPr>
              <a:t>ЦПАО  БУЗОО </a:t>
            </a:r>
            <a:r>
              <a:rPr lang="ru-RU" sz="2600" b="1" dirty="0">
                <a:solidFill>
                  <a:srgbClr val="002060"/>
                </a:solidFill>
              </a:rPr>
              <a:t>«Областная детская клиническая больница», председатель </a:t>
            </a:r>
            <a:r>
              <a:rPr lang="ru-RU" sz="2600" b="1" dirty="0" smtClean="0">
                <a:solidFill>
                  <a:srgbClr val="002060"/>
                </a:solidFill>
              </a:rPr>
              <a:t>специализированной </a:t>
            </a:r>
            <a:r>
              <a:rPr lang="ru-RU" sz="2600" b="1" dirty="0">
                <a:solidFill>
                  <a:srgbClr val="002060"/>
                </a:solidFill>
              </a:rPr>
              <a:t>секции </a:t>
            </a:r>
            <a:r>
              <a:rPr lang="ru-RU" sz="2600" b="1" dirty="0" smtClean="0">
                <a:solidFill>
                  <a:srgbClr val="002060"/>
                </a:solidFill>
              </a:rPr>
              <a:t>       ОПСА </a:t>
            </a:r>
            <a:r>
              <a:rPr lang="ru-RU" sz="2600" b="1" dirty="0">
                <a:solidFill>
                  <a:srgbClr val="002060"/>
                </a:solidFill>
              </a:rPr>
              <a:t>«Гистология»</a:t>
            </a:r>
          </a:p>
        </p:txBody>
      </p:sp>
      <p:pic>
        <p:nvPicPr>
          <p:cNvPr id="8" name="Picture 2" descr="F:\Загрузки\Конференция 8.12\Награждения\Награды РАМС\Фильчаков А.М.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484784"/>
            <a:ext cx="3162624" cy="47439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forumsmile.ru/u/c/e/7/ce78851569ddddfac824b849f2993ef7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7211769">
            <a:off x="6265106" y="4173075"/>
            <a:ext cx="2889661" cy="2560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User\Desktop\Для презентации награждения\Фильчаков А.М.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792000" cy="11167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8860009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veta\Desktop\flo-028_0x0_fd7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17714"/>
            <a:ext cx="9144000" cy="6840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www.playcast.ru/uploads/2016/03/26/17993236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092" y="5215800"/>
            <a:ext cx="2092470" cy="1591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2200" y="-334726"/>
            <a:ext cx="2771800" cy="2977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2" descr="Анимации  на прозрачном фоне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58100" y="5431941"/>
            <a:ext cx="1158865" cy="1158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2" descr="Анимации  на прозрачном фоне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092" y="3072721"/>
            <a:ext cx="1158865" cy="1158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837569">
            <a:off x="1577155" y="3147808"/>
            <a:ext cx="2771800" cy="2977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952971" y="404664"/>
            <a:ext cx="6083525" cy="452431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r"/>
            <a:r>
              <a:rPr lang="ru-RU" sz="4800" b="1" i="1" dirty="0" smtClean="0">
                <a:solidFill>
                  <a:srgbClr val="C00000"/>
                </a:solidFill>
              </a:rPr>
              <a:t>ПОЗДРАВЛЯЕМ </a:t>
            </a:r>
          </a:p>
          <a:p>
            <a:pPr algn="r"/>
            <a:r>
              <a:rPr lang="ru-RU" sz="4800" b="1" i="1" dirty="0" smtClean="0">
                <a:solidFill>
                  <a:srgbClr val="C00000"/>
                </a:solidFill>
              </a:rPr>
              <a:t>С ВРУЧЕНИЕМ </a:t>
            </a:r>
          </a:p>
          <a:p>
            <a:pPr algn="r"/>
            <a:r>
              <a:rPr lang="ru-RU" sz="4800" b="1" i="1" dirty="0" smtClean="0">
                <a:solidFill>
                  <a:srgbClr val="C00000"/>
                </a:solidFill>
              </a:rPr>
              <a:t>ПОЧЕТНОЙ ГРАМОТЫ </a:t>
            </a:r>
          </a:p>
          <a:p>
            <a:pPr algn="r"/>
            <a:r>
              <a:rPr lang="ru-RU" sz="4800" b="1" i="1" dirty="0" smtClean="0">
                <a:solidFill>
                  <a:srgbClr val="C00000"/>
                </a:solidFill>
              </a:rPr>
              <a:t>АССОЦИАЦИИ</a:t>
            </a:r>
          </a:p>
          <a:p>
            <a:pPr algn="r"/>
            <a:r>
              <a:rPr lang="ru-RU" sz="4800" b="1" i="1" dirty="0" smtClean="0">
                <a:solidFill>
                  <a:srgbClr val="C00000"/>
                </a:solidFill>
              </a:rPr>
              <a:t> МЕДИЦИНСКИХ </a:t>
            </a:r>
          </a:p>
          <a:p>
            <a:pPr algn="r"/>
            <a:r>
              <a:rPr lang="ru-RU" sz="4800" b="1" i="1" dirty="0" smtClean="0">
                <a:solidFill>
                  <a:srgbClr val="C00000"/>
                </a:solidFill>
              </a:rPr>
              <a:t>СЕСТЕР РОСИИ!</a:t>
            </a:r>
            <a:endParaRPr lang="ru-RU" sz="4800" b="1" i="1" dirty="0">
              <a:solidFill>
                <a:srgbClr val="C00000"/>
              </a:solidFill>
            </a:endParaRPr>
          </a:p>
        </p:txBody>
      </p:sp>
      <p:pic>
        <p:nvPicPr>
          <p:cNvPr id="12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5957" y="-99392"/>
            <a:ext cx="2771800" cy="2977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beyazportal.com/resimler/hareketligulavatarlar5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4075" y="5709856"/>
            <a:ext cx="2447925" cy="1695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www.playcast.ru/uploads/2017/07/19/23049226.gif"/>
          <p:cNvPicPr>
            <a:picLocks noChangeAspect="1" noChangeArrowheads="1" noCrop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9075275">
            <a:off x="7304402" y="4938985"/>
            <a:ext cx="2066257" cy="214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6378766" y="4128573"/>
            <a:ext cx="2394106" cy="3415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3714470" y="4019565"/>
            <a:ext cx="2394106" cy="3415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www.playcast.ru/uploads/2016/06/29/19134388.gif"/>
          <p:cNvPicPr>
            <a:picLocks noChangeAspect="1" noChangeArrowheads="1" noCrop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9422539">
            <a:off x="3739633" y="5668041"/>
            <a:ext cx="1047775" cy="762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://justclickit.ru/flash/butterfly/butterfly%20(619).gif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75161" y="3380690"/>
            <a:ext cx="1057275" cy="542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://animo2.ucoz.ru/_ph/14/2/435265385.gif"/>
          <p:cNvPicPr>
            <a:picLocks noChangeAspect="1" noChangeArrowheads="1" noCrop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2551" y="655079"/>
            <a:ext cx="714375" cy="119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67157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2132856"/>
            <a:ext cx="7848872" cy="286232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Нагрудный знак </a:t>
            </a:r>
          </a:p>
          <a:p>
            <a:r>
              <a:rPr lang="ru-RU" sz="4000" b="1" dirty="0" smtClean="0">
                <a:solidFill>
                  <a:srgbClr val="002060"/>
                </a:solidFill>
              </a:rPr>
              <a:t>«Почетный член </a:t>
            </a:r>
          </a:p>
          <a:p>
            <a:r>
              <a:rPr lang="ru-RU" sz="4000" b="1" dirty="0" smtClean="0">
                <a:solidFill>
                  <a:srgbClr val="002060"/>
                </a:solidFill>
              </a:rPr>
              <a:t>Омской профессиональной </a:t>
            </a:r>
          </a:p>
          <a:p>
            <a:r>
              <a:rPr lang="ru-RU" sz="4000" b="1" dirty="0" smtClean="0">
                <a:solidFill>
                  <a:srgbClr val="002060"/>
                </a:solidFill>
              </a:rPr>
              <a:t>сестринской ассоциации»</a:t>
            </a:r>
            <a:endParaRPr lang="ru-RU" sz="4000" dirty="0">
              <a:solidFill>
                <a:srgbClr val="002060"/>
              </a:solidFill>
            </a:endParaRPr>
          </a:p>
        </p:txBody>
      </p:sp>
      <p:pic>
        <p:nvPicPr>
          <p:cNvPr id="6" name="Picture 3" descr="C:\Users\Sveta\Desktop\Без имени-1.pn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28" t="45854" b="2552"/>
          <a:stretch/>
        </p:blipFill>
        <p:spPr bwMode="auto">
          <a:xfrm>
            <a:off x="0" y="5589240"/>
            <a:ext cx="9174480" cy="1268760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Sveta\Desktop\Без имени-1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7808"/>
          <a:stretch/>
        </p:blipFill>
        <p:spPr bwMode="auto">
          <a:xfrm>
            <a:off x="3905577" y="-1"/>
            <a:ext cx="5238423" cy="134076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D:\Документы\Эмблемы\РАМС и регион. ассоциации\1.png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1720" y="288949"/>
            <a:ext cx="1077742" cy="107499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Рисунок 8" descr="D:\Документы\Эмблемы\ОПСА\эмблема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6" y="188640"/>
            <a:ext cx="898386" cy="124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6" descr="C:\Users\Sveta\Desktop\Без имени-2.pn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7504" y="258688"/>
            <a:ext cx="1804581" cy="117726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Документы\ОПСА\Форумы\2016 г\Рег. форум Общественное сестр. движение Омской области 1956-2016 гг\Книга Общ. сестр. движ. ОО 1956-2016 гг\Черновая книга\9. Галерея славы\10. Почетные члены ОПСА\Почетный член ОПСА\IMG_20161114_222716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216" y="2132856"/>
            <a:ext cx="2304256" cy="29153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4051416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Sveta\Desktop\Без имени-1.pn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28" t="45854" b="2552"/>
          <a:stretch/>
        </p:blipFill>
        <p:spPr bwMode="auto">
          <a:xfrm>
            <a:off x="0" y="6381328"/>
            <a:ext cx="9174480" cy="476672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Sveta\Desktop\Без имени-1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7808"/>
          <a:stretch/>
        </p:blipFill>
        <p:spPr bwMode="auto">
          <a:xfrm>
            <a:off x="4464496" y="-1"/>
            <a:ext cx="4716016" cy="134076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03648" y="188640"/>
            <a:ext cx="3672408" cy="89255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600" b="1" dirty="0" smtClean="0">
                <a:solidFill>
                  <a:srgbClr val="FF0000"/>
                </a:solidFill>
              </a:rPr>
              <a:t>Нагрудный знак «Почетный член ОПСА»</a:t>
            </a:r>
            <a:endParaRPr lang="ru-RU" sz="2600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63888" y="1687294"/>
            <a:ext cx="5400600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effectLst/>
              </a:rPr>
              <a:t>КИСЕЛЕВА </a:t>
            </a:r>
          </a:p>
          <a:p>
            <a:r>
              <a:rPr lang="ru-RU" sz="3600" b="1" dirty="0" smtClean="0">
                <a:solidFill>
                  <a:srgbClr val="C00000"/>
                </a:solidFill>
                <a:effectLst/>
              </a:rPr>
              <a:t>ВАЛЕНТИНА ЮРЬЕВНА</a:t>
            </a:r>
            <a:endParaRPr lang="ru-RU" sz="3600" b="1" dirty="0">
              <a:solidFill>
                <a:srgbClr val="C00000"/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63888" y="3068960"/>
            <a:ext cx="5256584" cy="193899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000" b="1" dirty="0">
                <a:solidFill>
                  <a:srgbClr val="002060"/>
                </a:solidFill>
              </a:rPr>
              <a:t>преподаватель колледжа Омского государственного медицинского университета </a:t>
            </a:r>
            <a:r>
              <a:rPr lang="ru-RU" sz="3000" b="1" dirty="0" smtClean="0">
                <a:solidFill>
                  <a:srgbClr val="002060"/>
                </a:solidFill>
              </a:rPr>
              <a:t>Минздрава России</a:t>
            </a:r>
            <a:endParaRPr lang="ru-RU" sz="3000" b="1" dirty="0">
              <a:solidFill>
                <a:srgbClr val="002060"/>
              </a:solidFill>
            </a:endParaRPr>
          </a:p>
        </p:txBody>
      </p:sp>
      <p:pic>
        <p:nvPicPr>
          <p:cNvPr id="13314" name="Picture 2" descr="http://forumsmile.ru/u/6/7/c/67c8540be1800fa79c2b110c9fa6b70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20874">
            <a:off x="6359214" y="3975983"/>
            <a:ext cx="2649741" cy="3238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D:\Документы\ОПСА\Форумы\2016 г\Рег. форум Общественное сестр. движение Омской области 1956-2016 гг\Книга Общ. сестр. движ. ОО 1956-2016 гг\Черновая книга\9. Галерея славы\10. Почетные члены ОПСА\Почетный член ОПСА\IMG_20161114_222716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936104" cy="12241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6" name="Picture 2" descr="C:\Users\User\Desktop\Для презентации награждения\Киселева В.Ю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1" y="1628800"/>
            <a:ext cx="3145193" cy="45365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8860009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496" y="1916832"/>
            <a:ext cx="8964488" cy="390876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Победители регионального этапа Всероссийского конкурса </a:t>
            </a:r>
            <a:r>
              <a:rPr lang="ru-RU" sz="48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</a:t>
            </a:r>
            <a:endParaRPr lang="ru-RU" sz="4800" b="1" spc="50" dirty="0" smtClean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lt"/>
            </a:endParaRPr>
          </a:p>
          <a:p>
            <a:pPr algn="ctr"/>
            <a:r>
              <a:rPr lang="ru-RU" sz="3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«</a:t>
            </a:r>
            <a:r>
              <a:rPr lang="ru-RU" sz="38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Лучший специалист со средним медицинским </a:t>
            </a:r>
            <a:r>
              <a:rPr lang="ru-RU" sz="3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и </a:t>
            </a:r>
            <a:r>
              <a:rPr lang="ru-RU" sz="38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фармацевтическим образованием 2017 год» </a:t>
            </a:r>
            <a:endParaRPr lang="ru-RU" sz="3800" b="1" spc="50" dirty="0" smtClean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lt"/>
            </a:endParaRPr>
          </a:p>
          <a:p>
            <a:pPr algn="ctr"/>
            <a:r>
              <a:rPr lang="ru-RU" sz="3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на </a:t>
            </a:r>
            <a:r>
              <a:rPr lang="ru-RU" sz="38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территории Омской области</a:t>
            </a:r>
          </a:p>
        </p:txBody>
      </p:sp>
      <p:pic>
        <p:nvPicPr>
          <p:cNvPr id="6" name="Picture 3" descr="C:\Users\Sveta\Desktop\Без имени-1.pn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28" t="45854" b="2552"/>
          <a:stretch/>
        </p:blipFill>
        <p:spPr bwMode="auto">
          <a:xfrm>
            <a:off x="0" y="5589240"/>
            <a:ext cx="9174480" cy="1268760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Sveta\Desktop\Без имени-1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7808"/>
          <a:stretch/>
        </p:blipFill>
        <p:spPr bwMode="auto">
          <a:xfrm>
            <a:off x="3905577" y="-1"/>
            <a:ext cx="5238423" cy="134076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D:\Документы\Эмблемы\РАМС и регион. ассоциации\1.png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1720" y="288949"/>
            <a:ext cx="1077742" cy="107499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Рисунок 8" descr="D:\Документы\Эмблемы\ОПСА\эмблема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6" y="188640"/>
            <a:ext cx="898386" cy="124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6" descr="C:\Users\Sveta\Desktop\Без имени-2.pn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7504" y="258688"/>
            <a:ext cx="1804581" cy="117726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116330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-1" y="1484784"/>
            <a:ext cx="7020273" cy="626648"/>
          </a:xfrm>
          <a:prstGeom prst="rect">
            <a:avLst/>
          </a:prstGeom>
          <a:solidFill>
            <a:srgbClr val="0062AC"/>
          </a:solidFill>
          <a:ln>
            <a:noFill/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4" descr="http://school3vileiyka.edu.minskregion.by/gallery/8/612ed25e43dd430ce496f0a6e97f3a7c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51536" y="1171300"/>
            <a:ext cx="1787370" cy="1983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Sveta\Desktop\Без имени-1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28" t="45854" b="2552"/>
          <a:stretch/>
        </p:blipFill>
        <p:spPr bwMode="auto">
          <a:xfrm>
            <a:off x="0" y="6381328"/>
            <a:ext cx="9174480" cy="476672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Sveta\Desktop\Без имени-1.pn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7808"/>
          <a:stretch/>
        </p:blipFill>
        <p:spPr bwMode="auto">
          <a:xfrm>
            <a:off x="4464496" y="-1"/>
            <a:ext cx="4716016" cy="1196753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5240" y="140439"/>
            <a:ext cx="4988808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Региональный  этап </a:t>
            </a:r>
            <a:r>
              <a:rPr lang="ru-RU" b="1" dirty="0">
                <a:solidFill>
                  <a:srgbClr val="002060"/>
                </a:solidFill>
              </a:rPr>
              <a:t>Всероссийского конкурса  «Лучший специалист со средним медицинским  </a:t>
            </a:r>
            <a:r>
              <a:rPr lang="ru-RU" b="1" dirty="0" smtClean="0">
                <a:solidFill>
                  <a:srgbClr val="002060"/>
                </a:solidFill>
              </a:rPr>
              <a:t>и </a:t>
            </a:r>
            <a:r>
              <a:rPr lang="ru-RU" b="1" dirty="0">
                <a:solidFill>
                  <a:srgbClr val="002060"/>
                </a:solidFill>
              </a:rPr>
              <a:t>фармацевтическим образованием 2017 год» на территории Омской области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79512" y="1537628"/>
            <a:ext cx="6523902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" b="1" dirty="0" smtClean="0">
                <a:solidFill>
                  <a:schemeClr val="bg1"/>
                </a:solidFill>
              </a:rPr>
              <a:t>Номинация «За </a:t>
            </a:r>
            <a:r>
              <a:rPr lang="ru-RU" sz="3000" b="1" dirty="0">
                <a:solidFill>
                  <a:schemeClr val="bg1"/>
                </a:solidFill>
              </a:rPr>
              <a:t>верность профессии»</a:t>
            </a:r>
            <a:endParaRPr lang="ru-RU" sz="3000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131840" y="2492896"/>
            <a:ext cx="4572000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СВИЩУК  </a:t>
            </a:r>
          </a:p>
          <a:p>
            <a:r>
              <a:rPr lang="ru-RU" sz="3600" b="1" dirty="0" smtClean="0">
                <a:solidFill>
                  <a:srgbClr val="C00000"/>
                </a:solidFill>
              </a:rPr>
              <a:t>НАТАЛЬЯ ИВАНОВНА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131840" y="3861048"/>
            <a:ext cx="4572000" cy="193899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000" b="1" dirty="0">
                <a:solidFill>
                  <a:srgbClr val="002060"/>
                </a:solidFill>
              </a:rPr>
              <a:t>медицинская сестра БУЗОО «Областная клиническая </a:t>
            </a:r>
            <a:r>
              <a:rPr lang="ru-RU" sz="3000" b="1" dirty="0" smtClean="0">
                <a:solidFill>
                  <a:srgbClr val="002060"/>
                </a:solidFill>
              </a:rPr>
              <a:t>     больница</a:t>
            </a:r>
            <a:r>
              <a:rPr lang="ru-RU" sz="3000" b="1" dirty="0">
                <a:solidFill>
                  <a:srgbClr val="002060"/>
                </a:solidFill>
              </a:rPr>
              <a:t>»</a:t>
            </a:r>
          </a:p>
        </p:txBody>
      </p:sp>
      <p:pic>
        <p:nvPicPr>
          <p:cNvPr id="3078" name="Picture 6" descr="http://www.playcast.ru/uploads/2014/09/13/982716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7663319">
            <a:off x="6375450" y="4310053"/>
            <a:ext cx="2201801" cy="2517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 descr="C:\Users\User\Desktop\Для презентации награждения\Свищук Н.И..jpg"/>
          <p:cNvPicPr/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2276872"/>
            <a:ext cx="2664296" cy="38884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8860009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-1" y="1484784"/>
            <a:ext cx="7020273" cy="626648"/>
          </a:xfrm>
          <a:prstGeom prst="rect">
            <a:avLst/>
          </a:prstGeom>
          <a:solidFill>
            <a:srgbClr val="0062AC"/>
          </a:solidFill>
          <a:ln>
            <a:noFill/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386" name="Picture 2" descr="http://forumsmile.ru/u/6/6/a/66a29fcdea91ef56032232c163b71424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535630">
            <a:off x="7055146" y="4128931"/>
            <a:ext cx="1918131" cy="2623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Sveta\Desktop\Без имени-1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28" t="45854" b="2552"/>
          <a:stretch/>
        </p:blipFill>
        <p:spPr bwMode="auto">
          <a:xfrm>
            <a:off x="0" y="6381328"/>
            <a:ext cx="9174480" cy="476672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Sveta\Desktop\Без имени-1.pn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7808"/>
          <a:stretch/>
        </p:blipFill>
        <p:spPr bwMode="auto">
          <a:xfrm>
            <a:off x="4464496" y="-1"/>
            <a:ext cx="4716016" cy="1196753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5240" y="140439"/>
            <a:ext cx="4988808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Региональный  этап </a:t>
            </a:r>
            <a:r>
              <a:rPr lang="ru-RU" b="1" dirty="0">
                <a:solidFill>
                  <a:srgbClr val="002060"/>
                </a:solidFill>
              </a:rPr>
              <a:t>Всероссийского конкурса  «Лучший специалист со средним медицинским  </a:t>
            </a:r>
            <a:r>
              <a:rPr lang="ru-RU" b="1" dirty="0" smtClean="0">
                <a:solidFill>
                  <a:srgbClr val="002060"/>
                </a:solidFill>
              </a:rPr>
              <a:t>и </a:t>
            </a:r>
            <a:r>
              <a:rPr lang="ru-RU" b="1" dirty="0">
                <a:solidFill>
                  <a:srgbClr val="002060"/>
                </a:solidFill>
              </a:rPr>
              <a:t>фармацевтическим образованием 2017 год» на территории Омской области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79512" y="1537628"/>
            <a:ext cx="2736000" cy="39816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" b="1" dirty="0" smtClean="0">
                <a:solidFill>
                  <a:schemeClr val="bg1"/>
                </a:solidFill>
              </a:rPr>
              <a:t>Номинация «За </a:t>
            </a:r>
            <a:r>
              <a:rPr lang="ru-RU" sz="3000" b="1" dirty="0">
                <a:solidFill>
                  <a:schemeClr val="bg1"/>
                </a:solidFill>
              </a:rPr>
              <a:t>верность профессии»</a:t>
            </a:r>
            <a:endParaRPr lang="ru-RU" sz="3000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987824" y="2516703"/>
            <a:ext cx="4327398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МИХАЙЛОВА </a:t>
            </a:r>
          </a:p>
          <a:p>
            <a:r>
              <a:rPr lang="ru-RU" sz="3600" b="1" dirty="0" smtClean="0">
                <a:solidFill>
                  <a:srgbClr val="C00000"/>
                </a:solidFill>
              </a:rPr>
              <a:t>ОЛЬГА НИКОЛАЕВНА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004592" y="3866272"/>
            <a:ext cx="5455840" cy="193899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000" b="1" dirty="0">
                <a:solidFill>
                  <a:srgbClr val="002060"/>
                </a:solidFill>
              </a:rPr>
              <a:t>старшая медицинская сестра БУЗОО  «Павлоградская центральная районная больница»</a:t>
            </a:r>
          </a:p>
        </p:txBody>
      </p:sp>
      <p:pic>
        <p:nvPicPr>
          <p:cNvPr id="16" name="Picture 2" descr="http://funlib.ru/cimg/2015/123109/4529331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16268" y="1171300"/>
            <a:ext cx="1820228" cy="2020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User\Desktop\Для презентации награждения\Михайлова О.Н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1" y="2420888"/>
            <a:ext cx="2703062" cy="36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8860009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/>
          <p:cNvSpPr/>
          <p:nvPr/>
        </p:nvSpPr>
        <p:spPr>
          <a:xfrm>
            <a:off x="-1" y="1484784"/>
            <a:ext cx="7020273" cy="626648"/>
          </a:xfrm>
          <a:prstGeom prst="rect">
            <a:avLst/>
          </a:prstGeom>
          <a:solidFill>
            <a:srgbClr val="0062AC"/>
          </a:solidFill>
          <a:ln>
            <a:noFill/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362" name="Picture 2" descr="http://forumsmile.ru/u/1/1/2/11293fc053c0bf003286e7d68ddcdd9a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0664" y="4581128"/>
            <a:ext cx="1895832" cy="1914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Sveta\Desktop\Без имени-1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28" t="45854" b="2552"/>
          <a:stretch/>
        </p:blipFill>
        <p:spPr bwMode="auto">
          <a:xfrm>
            <a:off x="0" y="6381328"/>
            <a:ext cx="9174480" cy="476672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Sveta\Desktop\Без имени-1.pn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7808"/>
          <a:stretch/>
        </p:blipFill>
        <p:spPr bwMode="auto">
          <a:xfrm>
            <a:off x="4464496" y="-1"/>
            <a:ext cx="4716016" cy="1196753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240" y="140439"/>
            <a:ext cx="4988808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Региональный  этап </a:t>
            </a:r>
            <a:r>
              <a:rPr lang="ru-RU" b="1" dirty="0">
                <a:solidFill>
                  <a:srgbClr val="002060"/>
                </a:solidFill>
              </a:rPr>
              <a:t>Всероссийского конкурса  «Лучший специалист со средним медицинским  </a:t>
            </a:r>
            <a:r>
              <a:rPr lang="ru-RU" b="1" dirty="0" smtClean="0">
                <a:solidFill>
                  <a:srgbClr val="002060"/>
                </a:solidFill>
              </a:rPr>
              <a:t>и </a:t>
            </a:r>
            <a:r>
              <a:rPr lang="ru-RU" b="1" dirty="0">
                <a:solidFill>
                  <a:srgbClr val="002060"/>
                </a:solidFill>
              </a:rPr>
              <a:t>фармацевтическим образованием 2017 год» на территории Омской области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1537628"/>
            <a:ext cx="6523902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" b="1" dirty="0" smtClean="0">
                <a:solidFill>
                  <a:schemeClr val="bg1"/>
                </a:solidFill>
              </a:rPr>
              <a:t>Номинация «За </a:t>
            </a:r>
            <a:r>
              <a:rPr lang="ru-RU" sz="3000" b="1" dirty="0">
                <a:solidFill>
                  <a:schemeClr val="bg1"/>
                </a:solidFill>
              </a:rPr>
              <a:t>верность профессии»</a:t>
            </a:r>
            <a:endParaRPr lang="ru-RU" sz="3000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300496" y="2425948"/>
            <a:ext cx="5303952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ФИЛИМОНОВА  </a:t>
            </a:r>
          </a:p>
          <a:p>
            <a:r>
              <a:rPr lang="ru-RU" sz="3600" b="1" dirty="0" smtClean="0">
                <a:solidFill>
                  <a:srgbClr val="C00000"/>
                </a:solidFill>
              </a:rPr>
              <a:t>ЛЮБОВЬ ВАСИЛЬЕВНА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347864" y="3720514"/>
            <a:ext cx="5644470" cy="24006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000" b="1" dirty="0">
                <a:solidFill>
                  <a:srgbClr val="002060"/>
                </a:solidFill>
              </a:rPr>
              <a:t>старшая операционная медицинская </a:t>
            </a:r>
            <a:r>
              <a:rPr lang="ru-RU" sz="3000" b="1" dirty="0" smtClean="0">
                <a:solidFill>
                  <a:srgbClr val="002060"/>
                </a:solidFill>
              </a:rPr>
              <a:t>сестра                  БУЗОО «Областная                     детская </a:t>
            </a:r>
            <a:r>
              <a:rPr lang="ru-RU" sz="3000" b="1" dirty="0">
                <a:solidFill>
                  <a:srgbClr val="002060"/>
                </a:solidFill>
              </a:rPr>
              <a:t>клиническая </a:t>
            </a:r>
            <a:r>
              <a:rPr lang="ru-RU" sz="3000" b="1" dirty="0" smtClean="0">
                <a:solidFill>
                  <a:srgbClr val="002060"/>
                </a:solidFill>
              </a:rPr>
              <a:t> больница</a:t>
            </a:r>
            <a:r>
              <a:rPr lang="ru-RU" sz="3000" b="1" dirty="0">
                <a:solidFill>
                  <a:srgbClr val="002060"/>
                </a:solidFill>
              </a:rPr>
              <a:t>»</a:t>
            </a:r>
          </a:p>
        </p:txBody>
      </p:sp>
      <p:pic>
        <p:nvPicPr>
          <p:cNvPr id="21" name="Picture 10" descr="https://ap1.by/sites/default/files/sm_0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78930" y="1124744"/>
            <a:ext cx="1757566" cy="1951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User\Desktop\Для презентации награждения\Филимонова Л.В.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2276872"/>
            <a:ext cx="2736305" cy="3979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8860009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504" y="2029043"/>
            <a:ext cx="7200800" cy="24006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5000" b="1" dirty="0">
                <a:solidFill>
                  <a:srgbClr val="002060"/>
                </a:solidFill>
              </a:rPr>
              <a:t>Нагрудный знак РАМС </a:t>
            </a:r>
            <a:endParaRPr lang="ru-RU" sz="5000" b="1" dirty="0" smtClean="0">
              <a:solidFill>
                <a:srgbClr val="002060"/>
              </a:solidFill>
            </a:endParaRPr>
          </a:p>
          <a:p>
            <a:r>
              <a:rPr lang="ru-RU" sz="5000" b="1" dirty="0" smtClean="0">
                <a:solidFill>
                  <a:srgbClr val="002060"/>
                </a:solidFill>
              </a:rPr>
              <a:t>«</a:t>
            </a:r>
            <a:r>
              <a:rPr lang="ru-RU" sz="5000" b="1" dirty="0">
                <a:solidFill>
                  <a:srgbClr val="002060"/>
                </a:solidFill>
              </a:rPr>
              <a:t>За верность профессии»</a:t>
            </a:r>
            <a:endParaRPr lang="ru-RU" sz="5000" dirty="0">
              <a:solidFill>
                <a:srgbClr val="002060"/>
              </a:solidFill>
            </a:endParaRPr>
          </a:p>
        </p:txBody>
      </p:sp>
      <p:pic>
        <p:nvPicPr>
          <p:cNvPr id="6" name="Picture 3" descr="C:\Users\Sveta\Desktop\Без имени-1.pn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28" t="45854" b="2552"/>
          <a:stretch/>
        </p:blipFill>
        <p:spPr bwMode="auto">
          <a:xfrm>
            <a:off x="0" y="5589240"/>
            <a:ext cx="9174480" cy="1268760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Sveta\Desktop\Без имени-1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7808"/>
          <a:stretch/>
        </p:blipFill>
        <p:spPr bwMode="auto">
          <a:xfrm>
            <a:off x="3905577" y="-1"/>
            <a:ext cx="5238423" cy="134076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D:\Документы\Эмблемы\РАМС и регион. ассоциации\1.png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1720" y="288949"/>
            <a:ext cx="1077742" cy="107499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Рисунок 8" descr="D:\Документы\Эмблемы\ОПСА\эмблема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6" y="188640"/>
            <a:ext cx="898386" cy="124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6" descr="C:\Users\Sveta\Desktop\Без имени-2.pn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7504" y="258688"/>
            <a:ext cx="1804581" cy="117726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 descr="Знак [Converted]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2080" y="2852936"/>
            <a:ext cx="3168352" cy="3168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539869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" y="1484784"/>
            <a:ext cx="7020273" cy="626648"/>
          </a:xfrm>
          <a:prstGeom prst="rect">
            <a:avLst/>
          </a:prstGeom>
          <a:solidFill>
            <a:srgbClr val="0062AC"/>
          </a:solidFill>
          <a:ln>
            <a:noFill/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3" descr="C:\Users\Sveta\Desktop\Без имени-1.pn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28" t="45854" b="2552"/>
          <a:stretch/>
        </p:blipFill>
        <p:spPr bwMode="auto">
          <a:xfrm>
            <a:off x="0" y="6381328"/>
            <a:ext cx="9174480" cy="476672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Sveta\Desktop\Без имени-1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7808"/>
          <a:stretch/>
        </p:blipFill>
        <p:spPr bwMode="auto">
          <a:xfrm>
            <a:off x="4464496" y="-1"/>
            <a:ext cx="4716016" cy="1196753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5240" y="140439"/>
            <a:ext cx="4988808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Региональный  этап </a:t>
            </a:r>
            <a:r>
              <a:rPr lang="ru-RU" b="1" dirty="0">
                <a:solidFill>
                  <a:srgbClr val="002060"/>
                </a:solidFill>
              </a:rPr>
              <a:t>Всероссийского конкурса  «Лучший специалист со средним медицинским  </a:t>
            </a:r>
            <a:r>
              <a:rPr lang="ru-RU" b="1" dirty="0" smtClean="0">
                <a:solidFill>
                  <a:srgbClr val="002060"/>
                </a:solidFill>
              </a:rPr>
              <a:t>и </a:t>
            </a:r>
            <a:r>
              <a:rPr lang="ru-RU" b="1" dirty="0">
                <a:solidFill>
                  <a:srgbClr val="002060"/>
                </a:solidFill>
              </a:rPr>
              <a:t>фармацевтическим образованием 2017 год» на территории Омской области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016" y="1537628"/>
            <a:ext cx="71670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Номинация «Лучшая старшая медицинская сестра»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7" name="Picture 4" descr="http://school3vileiyka.edu.minskregion.by/gallery/8/612ed25e43dd430ce496f0a6e97f3a7c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51536" y="1171300"/>
            <a:ext cx="1787370" cy="1983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987824" y="2444695"/>
            <a:ext cx="4716016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КОВАЛЕНКО </a:t>
            </a:r>
          </a:p>
          <a:p>
            <a:r>
              <a:rPr lang="ru-RU" sz="3600" b="1" dirty="0" smtClean="0">
                <a:solidFill>
                  <a:srgbClr val="C00000"/>
                </a:solidFill>
              </a:rPr>
              <a:t>ОКСАНА НИКОЛАЕВНА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6146" name="Picture 2" descr="F:\Загрузки\Конференция 8.12\Награждения\Победители конкурса\Коваленко О.Н.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2204864"/>
            <a:ext cx="2736000" cy="41030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otkrytki-animashki.ru/uploads/image/3/b49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>
            <a:off x="6516216" y="3501008"/>
            <a:ext cx="2306666" cy="3067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3059832" y="3933056"/>
            <a:ext cx="4392488" cy="24006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000" b="1" dirty="0">
                <a:solidFill>
                  <a:srgbClr val="002060"/>
                </a:solidFill>
              </a:rPr>
              <a:t>старшая медицинская сестра БУЗОО «Областная детская </a:t>
            </a:r>
            <a:r>
              <a:rPr lang="ru-RU" sz="3000" b="1" dirty="0" smtClean="0">
                <a:solidFill>
                  <a:srgbClr val="002060"/>
                </a:solidFill>
              </a:rPr>
              <a:t>клиническая</a:t>
            </a:r>
          </a:p>
          <a:p>
            <a:r>
              <a:rPr lang="ru-RU" sz="3000" b="1" dirty="0" smtClean="0">
                <a:solidFill>
                  <a:srgbClr val="002060"/>
                </a:solidFill>
              </a:rPr>
              <a:t> </a:t>
            </a:r>
            <a:r>
              <a:rPr lang="ru-RU" sz="3000" b="1" dirty="0">
                <a:solidFill>
                  <a:srgbClr val="002060"/>
                </a:solidFill>
              </a:rPr>
              <a:t>больница»</a:t>
            </a:r>
          </a:p>
        </p:txBody>
      </p:sp>
    </p:spTree>
    <p:extLst>
      <p:ext uri="{BB962C8B-B14F-4D97-AF65-F5344CB8AC3E}">
        <p14:creationId xmlns:p14="http://schemas.microsoft.com/office/powerpoint/2010/main" val="358860009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" y="1484784"/>
            <a:ext cx="7020273" cy="626648"/>
          </a:xfrm>
          <a:prstGeom prst="rect">
            <a:avLst/>
          </a:prstGeom>
          <a:solidFill>
            <a:srgbClr val="0062AC"/>
          </a:solidFill>
          <a:ln>
            <a:noFill/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3" descr="C:\Users\Sveta\Desktop\Без имени-1.pn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28" t="45854" b="2552"/>
          <a:stretch/>
        </p:blipFill>
        <p:spPr bwMode="auto">
          <a:xfrm>
            <a:off x="0" y="6381328"/>
            <a:ext cx="9174480" cy="476672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Sveta\Desktop\Без имени-1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7808"/>
          <a:stretch/>
        </p:blipFill>
        <p:spPr bwMode="auto">
          <a:xfrm>
            <a:off x="4464496" y="-1"/>
            <a:ext cx="4716016" cy="1196753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5240" y="140439"/>
            <a:ext cx="4988808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Региональный  этап </a:t>
            </a:r>
            <a:r>
              <a:rPr lang="ru-RU" b="1" dirty="0">
                <a:solidFill>
                  <a:srgbClr val="002060"/>
                </a:solidFill>
              </a:rPr>
              <a:t>Всероссийского конкурса  «Лучший специалист со средним медицинским  </a:t>
            </a:r>
            <a:r>
              <a:rPr lang="ru-RU" b="1" dirty="0" smtClean="0">
                <a:solidFill>
                  <a:srgbClr val="002060"/>
                </a:solidFill>
              </a:rPr>
              <a:t>и </a:t>
            </a:r>
            <a:r>
              <a:rPr lang="ru-RU" b="1" dirty="0">
                <a:solidFill>
                  <a:srgbClr val="002060"/>
                </a:solidFill>
              </a:rPr>
              <a:t>фармацевтическим образованием 2017 год» на территории Омской области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016" y="1537628"/>
            <a:ext cx="71670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Номинация «Лучшая старшая медицинская сестра»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8" name="Picture 2" descr="http://funlib.ru/cimg/2015/123109/4529331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16268" y="1171300"/>
            <a:ext cx="1820228" cy="2020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3131840" y="2564904"/>
            <a:ext cx="5256584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КОРОЛЬЧУК </a:t>
            </a:r>
          </a:p>
          <a:p>
            <a:r>
              <a:rPr lang="ru-RU" sz="3600" b="1" dirty="0" smtClean="0">
                <a:solidFill>
                  <a:srgbClr val="C00000"/>
                </a:solidFill>
              </a:rPr>
              <a:t>НАТАЛЬЯ МИХАЙЛОВНА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131840" y="3933056"/>
            <a:ext cx="4781106" cy="193899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000" b="1" dirty="0">
                <a:solidFill>
                  <a:srgbClr val="002060"/>
                </a:solidFill>
              </a:rPr>
              <a:t>старшая медицинская сестра БУЗОО  «Наркологический диспансер»</a:t>
            </a:r>
          </a:p>
        </p:txBody>
      </p:sp>
      <p:pic>
        <p:nvPicPr>
          <p:cNvPr id="7" name="Picture 2" descr="http://kartinki-cvetov.ru/animaciya/animaciya36.gif"/>
          <p:cNvPicPr>
            <a:picLocks noChangeAspect="1" noChangeArrowheads="1" noCrop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0192" y="4293096"/>
            <a:ext cx="2634641" cy="2330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 descr="C:\Users\User\Desktop\Для презентации награждения\Корольчук Н.М..jpg"/>
          <p:cNvPicPr/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2276872"/>
            <a:ext cx="2736000" cy="39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8860009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" y="1484784"/>
            <a:ext cx="7020273" cy="626648"/>
          </a:xfrm>
          <a:prstGeom prst="rect">
            <a:avLst/>
          </a:prstGeom>
          <a:solidFill>
            <a:srgbClr val="0062AC"/>
          </a:solidFill>
          <a:ln>
            <a:noFill/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3" descr="C:\Users\Sveta\Desktop\Без имени-1.pn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28" t="45854" b="2552"/>
          <a:stretch/>
        </p:blipFill>
        <p:spPr bwMode="auto">
          <a:xfrm>
            <a:off x="0" y="6381328"/>
            <a:ext cx="9174480" cy="476672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Sveta\Desktop\Без имени-1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7808"/>
          <a:stretch/>
        </p:blipFill>
        <p:spPr bwMode="auto">
          <a:xfrm>
            <a:off x="4464496" y="-1"/>
            <a:ext cx="4716016" cy="1196753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5240" y="140439"/>
            <a:ext cx="4988808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Региональный  этап </a:t>
            </a:r>
            <a:r>
              <a:rPr lang="ru-RU" b="1" dirty="0">
                <a:solidFill>
                  <a:srgbClr val="002060"/>
                </a:solidFill>
              </a:rPr>
              <a:t>Всероссийского конкурса  «Лучший специалист со средним медицинским  </a:t>
            </a:r>
            <a:r>
              <a:rPr lang="ru-RU" b="1" dirty="0" smtClean="0">
                <a:solidFill>
                  <a:srgbClr val="002060"/>
                </a:solidFill>
              </a:rPr>
              <a:t>и </a:t>
            </a:r>
            <a:r>
              <a:rPr lang="ru-RU" b="1" dirty="0">
                <a:solidFill>
                  <a:srgbClr val="002060"/>
                </a:solidFill>
              </a:rPr>
              <a:t>фармацевтическим образованием 2017 год» на территории Омской области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016" y="1537628"/>
            <a:ext cx="71670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Номинация «Лучшая старшая медицинская сестра»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87824" y="2516703"/>
            <a:ext cx="4320480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ЛАРИОНОВА </a:t>
            </a:r>
          </a:p>
          <a:p>
            <a:r>
              <a:rPr lang="ru-RU" sz="3600" b="1" dirty="0" smtClean="0">
                <a:solidFill>
                  <a:srgbClr val="C00000"/>
                </a:solidFill>
              </a:rPr>
              <a:t>ЕЛЕНА ВИКТОРОВНА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059832" y="3895888"/>
            <a:ext cx="4896544" cy="24006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000" b="1" dirty="0">
                <a:solidFill>
                  <a:srgbClr val="002060"/>
                </a:solidFill>
              </a:rPr>
              <a:t>старшая медицинская сестра БУЗОО «Клинический онкологический </a:t>
            </a:r>
            <a:r>
              <a:rPr lang="ru-RU" sz="3000" b="1" dirty="0" smtClean="0">
                <a:solidFill>
                  <a:srgbClr val="002060"/>
                </a:solidFill>
              </a:rPr>
              <a:t>      диспансер</a:t>
            </a:r>
            <a:r>
              <a:rPr lang="ru-RU" sz="3000" b="1" dirty="0">
                <a:solidFill>
                  <a:srgbClr val="002060"/>
                </a:solidFill>
              </a:rPr>
              <a:t>»</a:t>
            </a:r>
          </a:p>
        </p:txBody>
      </p:sp>
      <p:pic>
        <p:nvPicPr>
          <p:cNvPr id="4098" name="Picture 2" descr="F:\Загрузки\Конференция 8.12\Награждения\Победители конкурса\Ларионова Е.В.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9512" y="2276872"/>
            <a:ext cx="2604357" cy="39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https://ap1.by/sites/default/files/sm_0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6297" y="1189619"/>
            <a:ext cx="1757566" cy="1951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www.playcast.ru/uploads/2015/04/05/13015704.gif"/>
          <p:cNvPicPr>
            <a:picLocks noChangeAspect="1" noChangeArrowheads="1" noCrop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245908">
            <a:off x="6540628" y="3998436"/>
            <a:ext cx="2259168" cy="2649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860009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" y="1484784"/>
            <a:ext cx="7020273" cy="626648"/>
          </a:xfrm>
          <a:prstGeom prst="rect">
            <a:avLst/>
          </a:prstGeom>
          <a:solidFill>
            <a:srgbClr val="0062AC"/>
          </a:solidFill>
          <a:ln>
            <a:noFill/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3" descr="C:\Users\Sveta\Desktop\Без имени-1.pn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28" t="45854" b="2552"/>
          <a:stretch/>
        </p:blipFill>
        <p:spPr bwMode="auto">
          <a:xfrm>
            <a:off x="0" y="6381328"/>
            <a:ext cx="9174480" cy="476672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Sveta\Desktop\Без имени-1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7808"/>
          <a:stretch/>
        </p:blipFill>
        <p:spPr bwMode="auto">
          <a:xfrm>
            <a:off x="4464496" y="-1"/>
            <a:ext cx="4716016" cy="1196753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5240" y="140439"/>
            <a:ext cx="4988808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Региональный  этап </a:t>
            </a:r>
            <a:r>
              <a:rPr lang="ru-RU" b="1" dirty="0">
                <a:solidFill>
                  <a:srgbClr val="002060"/>
                </a:solidFill>
              </a:rPr>
              <a:t>Всероссийского конкурса  «Лучший специалист со средним медицинским  </a:t>
            </a:r>
            <a:r>
              <a:rPr lang="ru-RU" b="1" dirty="0" smtClean="0">
                <a:solidFill>
                  <a:srgbClr val="002060"/>
                </a:solidFill>
              </a:rPr>
              <a:t>и </a:t>
            </a:r>
            <a:r>
              <a:rPr lang="ru-RU" b="1" dirty="0">
                <a:solidFill>
                  <a:srgbClr val="002060"/>
                </a:solidFill>
              </a:rPr>
              <a:t>фармацевтическим образованием 2017 год» на территории Омской области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016" y="1537628"/>
            <a:ext cx="69637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Номинация «Лучшая медицинская сестра»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7" name="Picture 4" descr="http://school3vileiyka.edu.minskregion.by/gallery/8/612ed25e43dd430ce496f0a6e97f3a7c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51536" y="1171300"/>
            <a:ext cx="1787370" cy="1983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987824" y="2492896"/>
            <a:ext cx="4824536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ГОРЧАКОВА </a:t>
            </a:r>
          </a:p>
          <a:p>
            <a:r>
              <a:rPr lang="ru-RU" sz="3600" b="1" dirty="0" smtClean="0">
                <a:solidFill>
                  <a:srgbClr val="C00000"/>
                </a:solidFill>
              </a:rPr>
              <a:t>СВЕТЛАНА АНДРЕЕВНА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059832" y="4005064"/>
            <a:ext cx="4427984" cy="193899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000" b="1" dirty="0">
                <a:solidFill>
                  <a:srgbClr val="002060"/>
                </a:solidFill>
              </a:rPr>
              <a:t>медицинская сестра процедурной БУЗОО «Наркологический диспансер»</a:t>
            </a:r>
          </a:p>
        </p:txBody>
      </p:sp>
      <p:pic>
        <p:nvPicPr>
          <p:cNvPr id="9218" name="Picture 2" descr="http://99px.ru/sstorage/3/2015/11/temp_image_30411150029006475862.gif"/>
          <p:cNvPicPr>
            <a:picLocks noChangeAspect="1" noChangeArrowheads="1" noCrop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075884">
            <a:off x="6762319" y="3867928"/>
            <a:ext cx="2191380" cy="2673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 descr="C:\Users\User\Desktop\Для презентации награждения\Горчакова С.А.jpg"/>
          <p:cNvPicPr/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2276872"/>
            <a:ext cx="2722880" cy="3981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0484445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" y="1484784"/>
            <a:ext cx="7020273" cy="626648"/>
          </a:xfrm>
          <a:prstGeom prst="rect">
            <a:avLst/>
          </a:prstGeom>
          <a:solidFill>
            <a:srgbClr val="0062AC"/>
          </a:solidFill>
          <a:ln>
            <a:noFill/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3" descr="C:\Users\Sveta\Desktop\Без имени-1.pn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28" t="45854" b="2552"/>
          <a:stretch/>
        </p:blipFill>
        <p:spPr bwMode="auto">
          <a:xfrm>
            <a:off x="0" y="6381328"/>
            <a:ext cx="9174480" cy="476672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Sveta\Desktop\Без имени-1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7808"/>
          <a:stretch/>
        </p:blipFill>
        <p:spPr bwMode="auto">
          <a:xfrm>
            <a:off x="4464496" y="-1"/>
            <a:ext cx="4716016" cy="1196753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5240" y="140439"/>
            <a:ext cx="4988808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Региональный  этап </a:t>
            </a:r>
            <a:r>
              <a:rPr lang="ru-RU" b="1" dirty="0">
                <a:solidFill>
                  <a:srgbClr val="002060"/>
                </a:solidFill>
              </a:rPr>
              <a:t>Всероссийского конкурса  «Лучший специалист со средним медицинским  </a:t>
            </a:r>
            <a:r>
              <a:rPr lang="ru-RU" b="1" dirty="0" smtClean="0">
                <a:solidFill>
                  <a:srgbClr val="002060"/>
                </a:solidFill>
              </a:rPr>
              <a:t>и </a:t>
            </a:r>
            <a:r>
              <a:rPr lang="ru-RU" b="1" dirty="0">
                <a:solidFill>
                  <a:srgbClr val="002060"/>
                </a:solidFill>
              </a:rPr>
              <a:t>фармацевтическим образованием 2017 год» на территории Омской области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016" y="1537628"/>
            <a:ext cx="69637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Номинация «Лучшая медицинская сестра»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7" name="Picture 2" descr="http://funlib.ru/cimg/2015/123109/4529331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16268" y="1171300"/>
            <a:ext cx="1820228" cy="2020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987824" y="2420888"/>
            <a:ext cx="4896544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АСТАНИНА </a:t>
            </a:r>
          </a:p>
          <a:p>
            <a:r>
              <a:rPr lang="ru-RU" sz="3600" b="1" dirty="0" smtClean="0">
                <a:solidFill>
                  <a:srgbClr val="C00000"/>
                </a:solidFill>
              </a:rPr>
              <a:t>ТАТЬЯНА ВИКТОРОВНА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059832" y="3717032"/>
            <a:ext cx="4371216" cy="24006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000" b="1" dirty="0">
                <a:solidFill>
                  <a:srgbClr val="002060"/>
                </a:solidFill>
              </a:rPr>
              <a:t>операционная медицинская сестра БУЗОО «Областная детская клиническая больница»</a:t>
            </a:r>
          </a:p>
        </p:txBody>
      </p:sp>
      <p:pic>
        <p:nvPicPr>
          <p:cNvPr id="8194" name="Picture 2" descr="http://parnasse.ru/upload/comments/0cb6a4bbaa0cab944b2318febf336be3.jpg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151202">
            <a:off x="6113618" y="3937102"/>
            <a:ext cx="3429000" cy="191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 descr="C:\Users\User\Desktop\Для презентации награждения\Астанина Т.В..jpg"/>
          <p:cNvPicPr/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2276872"/>
            <a:ext cx="2755265" cy="3981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8860009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" y="1484784"/>
            <a:ext cx="7020273" cy="626648"/>
          </a:xfrm>
          <a:prstGeom prst="rect">
            <a:avLst/>
          </a:prstGeom>
          <a:solidFill>
            <a:srgbClr val="0062AC"/>
          </a:solidFill>
          <a:ln>
            <a:noFill/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3" descr="C:\Users\Sveta\Desktop\Без имени-1.pn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28" t="45854" b="2552"/>
          <a:stretch/>
        </p:blipFill>
        <p:spPr bwMode="auto">
          <a:xfrm>
            <a:off x="0" y="6381328"/>
            <a:ext cx="9174480" cy="476672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Sveta\Desktop\Без имени-1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7808"/>
          <a:stretch/>
        </p:blipFill>
        <p:spPr bwMode="auto">
          <a:xfrm>
            <a:off x="4464496" y="-1"/>
            <a:ext cx="4716016" cy="1196753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5240" y="140439"/>
            <a:ext cx="4988808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Региональный  этап </a:t>
            </a:r>
            <a:r>
              <a:rPr lang="ru-RU" b="1" dirty="0">
                <a:solidFill>
                  <a:srgbClr val="002060"/>
                </a:solidFill>
              </a:rPr>
              <a:t>Всероссийского конкурса  «Лучший специалист со средним медицинским  </a:t>
            </a:r>
            <a:r>
              <a:rPr lang="ru-RU" b="1" dirty="0" smtClean="0">
                <a:solidFill>
                  <a:srgbClr val="002060"/>
                </a:solidFill>
              </a:rPr>
              <a:t>и </a:t>
            </a:r>
            <a:r>
              <a:rPr lang="ru-RU" b="1" dirty="0">
                <a:solidFill>
                  <a:srgbClr val="002060"/>
                </a:solidFill>
              </a:rPr>
              <a:t>фармацевтическим образованием 2017 год» на территории Омской области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016" y="1537628"/>
            <a:ext cx="69637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Номинация «Лучшая медицинская сестра»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7" name="Picture 10" descr="https://ap1.by/sites/default/files/sm_0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6297" y="1189619"/>
            <a:ext cx="1757566" cy="1951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059832" y="2595384"/>
            <a:ext cx="5472608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ЧЕРНОУСОВА </a:t>
            </a:r>
          </a:p>
          <a:p>
            <a:r>
              <a:rPr lang="ru-RU" sz="3600" b="1" dirty="0" smtClean="0">
                <a:solidFill>
                  <a:srgbClr val="C00000"/>
                </a:solidFill>
              </a:rPr>
              <a:t>ТАМАРА АЛЕКСАНДРОВНА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131840" y="4005064"/>
            <a:ext cx="4355976" cy="193899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000" b="1" dirty="0">
                <a:solidFill>
                  <a:srgbClr val="002060"/>
                </a:solidFill>
              </a:rPr>
              <a:t>медицинская сестра-анестезист  БУЗОО «Областная клиническая больница»</a:t>
            </a:r>
          </a:p>
        </p:txBody>
      </p:sp>
      <p:pic>
        <p:nvPicPr>
          <p:cNvPr id="7170" name="Picture 2" descr="F:\Загрузки\Конференция 8.12\Награждения\Победители конкурса\Т. А. Черноусова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9512" y="2276872"/>
            <a:ext cx="2736000" cy="4059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99px.ru/sstorage/3/2015/10/temp_image_32510150159202026890.gif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>
            <a:off x="6582103" y="4201472"/>
            <a:ext cx="2411760" cy="2435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860009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" y="1484784"/>
            <a:ext cx="7020273" cy="626648"/>
          </a:xfrm>
          <a:prstGeom prst="rect">
            <a:avLst/>
          </a:prstGeom>
          <a:solidFill>
            <a:srgbClr val="0062AC"/>
          </a:solidFill>
          <a:ln>
            <a:noFill/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3" descr="C:\Users\Sveta\Desktop\Без имени-1.pn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28" t="45854" b="2552"/>
          <a:stretch/>
        </p:blipFill>
        <p:spPr bwMode="auto">
          <a:xfrm>
            <a:off x="0" y="6381328"/>
            <a:ext cx="9174480" cy="476672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Sveta\Desktop\Без имени-1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7808"/>
          <a:stretch/>
        </p:blipFill>
        <p:spPr bwMode="auto">
          <a:xfrm>
            <a:off x="4464496" y="-1"/>
            <a:ext cx="4716016" cy="1196753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5240" y="140439"/>
            <a:ext cx="4988808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Региональный  этап </a:t>
            </a:r>
            <a:r>
              <a:rPr lang="ru-RU" b="1" dirty="0">
                <a:solidFill>
                  <a:srgbClr val="002060"/>
                </a:solidFill>
              </a:rPr>
              <a:t>Всероссийского конкурса  «Лучший специалист со средним медицинским  </a:t>
            </a:r>
            <a:r>
              <a:rPr lang="ru-RU" b="1" dirty="0" smtClean="0">
                <a:solidFill>
                  <a:srgbClr val="002060"/>
                </a:solidFill>
              </a:rPr>
              <a:t>и </a:t>
            </a:r>
            <a:r>
              <a:rPr lang="ru-RU" b="1" dirty="0">
                <a:solidFill>
                  <a:srgbClr val="002060"/>
                </a:solidFill>
              </a:rPr>
              <a:t>фармацевтическим образованием 2017 год» на территории Омской области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649" y="1537628"/>
            <a:ext cx="541045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" b="1" dirty="0" smtClean="0">
                <a:solidFill>
                  <a:schemeClr val="bg1"/>
                </a:solidFill>
              </a:rPr>
              <a:t>Номинация «Лучший  акушер»</a:t>
            </a:r>
            <a:endParaRPr lang="ru-RU" sz="3000" dirty="0">
              <a:solidFill>
                <a:schemeClr val="bg1"/>
              </a:solidFill>
            </a:endParaRPr>
          </a:p>
        </p:txBody>
      </p:sp>
      <p:pic>
        <p:nvPicPr>
          <p:cNvPr id="7" name="Picture 4" descr="http://school3vileiyka.edu.minskregion.by/gallery/8/612ed25e43dd430ce496f0a6e97f3a7c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51536" y="1171300"/>
            <a:ext cx="1787370" cy="1983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275856" y="2555115"/>
            <a:ext cx="4968552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ЖИЛЕНКО </a:t>
            </a:r>
          </a:p>
          <a:p>
            <a:r>
              <a:rPr lang="ru-RU" sz="3600" b="1" dirty="0" smtClean="0">
                <a:solidFill>
                  <a:srgbClr val="C00000"/>
                </a:solidFill>
              </a:rPr>
              <a:t>ИРИНА НИКОЛАЕВНА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75856" y="3861048"/>
            <a:ext cx="5580112" cy="193899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000" b="1" dirty="0" smtClean="0">
                <a:solidFill>
                  <a:srgbClr val="002060"/>
                </a:solidFill>
              </a:rPr>
              <a:t>Акушерка БУЗОО </a:t>
            </a:r>
          </a:p>
          <a:p>
            <a:r>
              <a:rPr lang="ru-RU" sz="3000" b="1" dirty="0" smtClean="0">
                <a:solidFill>
                  <a:srgbClr val="002060"/>
                </a:solidFill>
              </a:rPr>
              <a:t>«</a:t>
            </a:r>
            <a:r>
              <a:rPr lang="ru-RU" sz="3000" b="1" dirty="0">
                <a:solidFill>
                  <a:srgbClr val="002060"/>
                </a:solidFill>
              </a:rPr>
              <a:t>Клинический </a:t>
            </a:r>
            <a:endParaRPr lang="ru-RU" sz="3000" b="1" dirty="0" smtClean="0">
              <a:solidFill>
                <a:srgbClr val="002060"/>
              </a:solidFill>
            </a:endParaRPr>
          </a:p>
          <a:p>
            <a:r>
              <a:rPr lang="ru-RU" sz="3000" b="1" dirty="0" smtClean="0">
                <a:solidFill>
                  <a:srgbClr val="002060"/>
                </a:solidFill>
              </a:rPr>
              <a:t>родильный </a:t>
            </a:r>
          </a:p>
          <a:p>
            <a:r>
              <a:rPr lang="ru-RU" sz="3000" b="1" dirty="0" smtClean="0">
                <a:solidFill>
                  <a:srgbClr val="002060"/>
                </a:solidFill>
              </a:rPr>
              <a:t>дом </a:t>
            </a:r>
            <a:r>
              <a:rPr lang="ru-RU" sz="3000" b="1" dirty="0">
                <a:solidFill>
                  <a:srgbClr val="002060"/>
                </a:solidFill>
              </a:rPr>
              <a:t>№ 6»</a:t>
            </a:r>
          </a:p>
        </p:txBody>
      </p:sp>
      <p:pic>
        <p:nvPicPr>
          <p:cNvPr id="10" name="Picture 14" descr="D:\текущ работа1\главный внештатный специалист\Конкурс\2017 год\Конкурс 2017 год\Второй этап всероссийского конкурса\Итоги по номинациям 2 этап\Лучший акушер 2017\фото портрет\Портретное фото Жиленко И.Н.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2276872"/>
            <a:ext cx="2983608" cy="3981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http://parnasse.ru/images/photos/medium/1da284205ac34e2429959d480f538776.jpg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10230">
            <a:off x="5790353" y="4286701"/>
            <a:ext cx="3046647" cy="2128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484445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" y="1484784"/>
            <a:ext cx="7020273" cy="626648"/>
          </a:xfrm>
          <a:prstGeom prst="rect">
            <a:avLst/>
          </a:prstGeom>
          <a:solidFill>
            <a:srgbClr val="0062AC"/>
          </a:solidFill>
          <a:ln>
            <a:noFill/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3" descr="C:\Users\Sveta\Desktop\Без имени-1.pn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28" t="45854" b="2552"/>
          <a:stretch/>
        </p:blipFill>
        <p:spPr bwMode="auto">
          <a:xfrm>
            <a:off x="0" y="6381328"/>
            <a:ext cx="9174480" cy="476672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Sveta\Desktop\Без имени-1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7808"/>
          <a:stretch/>
        </p:blipFill>
        <p:spPr bwMode="auto">
          <a:xfrm>
            <a:off x="4464496" y="-1"/>
            <a:ext cx="4716016" cy="1196753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5240" y="140439"/>
            <a:ext cx="4988808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Региональный  этап </a:t>
            </a:r>
            <a:r>
              <a:rPr lang="ru-RU" b="1" dirty="0">
                <a:solidFill>
                  <a:srgbClr val="002060"/>
                </a:solidFill>
              </a:rPr>
              <a:t>Всероссийского конкурса  «Лучший специалист со средним медицинским  </a:t>
            </a:r>
            <a:r>
              <a:rPr lang="ru-RU" b="1" dirty="0" smtClean="0">
                <a:solidFill>
                  <a:srgbClr val="002060"/>
                </a:solidFill>
              </a:rPr>
              <a:t>и </a:t>
            </a:r>
            <a:r>
              <a:rPr lang="ru-RU" b="1" dirty="0">
                <a:solidFill>
                  <a:srgbClr val="002060"/>
                </a:solidFill>
              </a:rPr>
              <a:t>фармацевтическим образованием 2017 год» на территории Омской области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649" y="1537628"/>
            <a:ext cx="541045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" b="1" dirty="0" smtClean="0">
                <a:solidFill>
                  <a:schemeClr val="bg1"/>
                </a:solidFill>
              </a:rPr>
              <a:t>Номинация «Лучший  акушер»</a:t>
            </a:r>
            <a:endParaRPr lang="ru-RU" sz="3000" dirty="0">
              <a:solidFill>
                <a:schemeClr val="bg1"/>
              </a:solidFill>
            </a:endParaRPr>
          </a:p>
        </p:txBody>
      </p:sp>
      <p:pic>
        <p:nvPicPr>
          <p:cNvPr id="7" name="Picture 2" descr="http://funlib.ru/cimg/2015/123109/4529331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16268" y="1171300"/>
            <a:ext cx="1820228" cy="2020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059832" y="2564904"/>
            <a:ext cx="4680520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ДУБИНА </a:t>
            </a:r>
          </a:p>
          <a:p>
            <a:r>
              <a:rPr lang="ru-RU" sz="3600" b="1" dirty="0" smtClean="0">
                <a:solidFill>
                  <a:srgbClr val="C00000"/>
                </a:solidFill>
              </a:rPr>
              <a:t>ИРИНА НИКОЛАЕВНА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131840" y="3789040"/>
            <a:ext cx="5472608" cy="24006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000" b="1" dirty="0">
                <a:solidFill>
                  <a:srgbClr val="002060"/>
                </a:solidFill>
              </a:rPr>
              <a:t>старшая акушерка </a:t>
            </a:r>
            <a:r>
              <a:rPr lang="ru-RU" sz="3000" b="1" dirty="0" smtClean="0">
                <a:solidFill>
                  <a:srgbClr val="002060"/>
                </a:solidFill>
              </a:rPr>
              <a:t>БУЗОО </a:t>
            </a:r>
            <a:r>
              <a:rPr lang="ru-RU" sz="3000" b="1" dirty="0">
                <a:solidFill>
                  <a:srgbClr val="002060"/>
                </a:solidFill>
              </a:rPr>
              <a:t>«Городской </a:t>
            </a:r>
            <a:endParaRPr lang="ru-RU" sz="3000" b="1" dirty="0" smtClean="0">
              <a:solidFill>
                <a:srgbClr val="002060"/>
              </a:solidFill>
            </a:endParaRPr>
          </a:p>
          <a:p>
            <a:r>
              <a:rPr lang="ru-RU" sz="3000" b="1" dirty="0" smtClean="0">
                <a:solidFill>
                  <a:srgbClr val="002060"/>
                </a:solidFill>
              </a:rPr>
              <a:t>клинический </a:t>
            </a:r>
          </a:p>
          <a:p>
            <a:r>
              <a:rPr lang="ru-RU" sz="3000" b="1" dirty="0" smtClean="0">
                <a:solidFill>
                  <a:srgbClr val="002060"/>
                </a:solidFill>
              </a:rPr>
              <a:t>перинатальный </a:t>
            </a:r>
          </a:p>
          <a:p>
            <a:r>
              <a:rPr lang="ru-RU" sz="3000" b="1" dirty="0" smtClean="0">
                <a:solidFill>
                  <a:srgbClr val="002060"/>
                </a:solidFill>
              </a:rPr>
              <a:t>центр</a:t>
            </a:r>
            <a:r>
              <a:rPr lang="ru-RU" sz="3000" b="1" dirty="0">
                <a:solidFill>
                  <a:srgbClr val="002060"/>
                </a:solidFill>
              </a:rPr>
              <a:t>»</a:t>
            </a:r>
          </a:p>
        </p:txBody>
      </p:sp>
      <p:pic>
        <p:nvPicPr>
          <p:cNvPr id="11268" name="Picture 4" descr="http://99px.ru/sstorage/3/2015/10/temp_image_33010150319569953147.gif"/>
          <p:cNvPicPr>
            <a:picLocks noChangeAspect="1" noChangeArrowheads="1" noCrop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045179">
            <a:off x="6141123" y="4058790"/>
            <a:ext cx="2366053" cy="2664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 descr="C:\Users\User\Desktop\Для презентации награждения\Дубина И.Н (1).JPG"/>
          <p:cNvPicPr/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2276872"/>
            <a:ext cx="2743200" cy="3981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0484445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" y="1484784"/>
            <a:ext cx="7020273" cy="626648"/>
          </a:xfrm>
          <a:prstGeom prst="rect">
            <a:avLst/>
          </a:prstGeom>
          <a:solidFill>
            <a:srgbClr val="0062AC"/>
          </a:solidFill>
          <a:ln>
            <a:noFill/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3" descr="C:\Users\Sveta\Desktop\Без имени-1.pn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28" t="45854" b="2552"/>
          <a:stretch/>
        </p:blipFill>
        <p:spPr bwMode="auto">
          <a:xfrm>
            <a:off x="0" y="6381328"/>
            <a:ext cx="9174480" cy="476672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Sveta\Desktop\Без имени-1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7808"/>
          <a:stretch/>
        </p:blipFill>
        <p:spPr bwMode="auto">
          <a:xfrm>
            <a:off x="4464496" y="-1"/>
            <a:ext cx="4716016" cy="1196753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5240" y="140439"/>
            <a:ext cx="4988808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Региональный  этап </a:t>
            </a:r>
            <a:r>
              <a:rPr lang="ru-RU" b="1" dirty="0">
                <a:solidFill>
                  <a:srgbClr val="002060"/>
                </a:solidFill>
              </a:rPr>
              <a:t>Всероссийского конкурса  «Лучший специалист со средним медицинским  </a:t>
            </a:r>
            <a:r>
              <a:rPr lang="ru-RU" b="1" dirty="0" smtClean="0">
                <a:solidFill>
                  <a:srgbClr val="002060"/>
                </a:solidFill>
              </a:rPr>
              <a:t>и </a:t>
            </a:r>
            <a:r>
              <a:rPr lang="ru-RU" b="1" dirty="0">
                <a:solidFill>
                  <a:srgbClr val="002060"/>
                </a:solidFill>
              </a:rPr>
              <a:t>фармацевтическим образованием 2017 год» на территории Омской области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649" y="1537628"/>
            <a:ext cx="541045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" b="1" dirty="0" smtClean="0">
                <a:solidFill>
                  <a:schemeClr val="bg1"/>
                </a:solidFill>
              </a:rPr>
              <a:t>Номинация «Лучший  акушер»</a:t>
            </a:r>
            <a:endParaRPr lang="ru-RU" sz="3000" dirty="0">
              <a:solidFill>
                <a:schemeClr val="bg1"/>
              </a:solidFill>
            </a:endParaRPr>
          </a:p>
        </p:txBody>
      </p:sp>
      <p:pic>
        <p:nvPicPr>
          <p:cNvPr id="7" name="Picture 10" descr="https://ap1.by/sites/default/files/sm_0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6297" y="1189619"/>
            <a:ext cx="1757566" cy="1951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915816" y="2564904"/>
            <a:ext cx="5400600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ШЕСТАК </a:t>
            </a:r>
          </a:p>
          <a:p>
            <a:r>
              <a:rPr lang="ru-RU" sz="3600" b="1" dirty="0" smtClean="0">
                <a:solidFill>
                  <a:srgbClr val="C00000"/>
                </a:solidFill>
              </a:rPr>
              <a:t>СВЕТЛАНА ВИКТОРОВНА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987824" y="3861048"/>
            <a:ext cx="4427984" cy="147732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000" b="1" dirty="0">
                <a:solidFill>
                  <a:srgbClr val="002060"/>
                </a:solidFill>
              </a:rPr>
              <a:t>акушерка БУЗОО «Областная клиническая больница»</a:t>
            </a:r>
          </a:p>
        </p:txBody>
      </p:sp>
      <p:pic>
        <p:nvPicPr>
          <p:cNvPr id="8194" name="Picture 2" descr="F:\Загрузки\Конференция 8.12\Награждения\Победители конкурса\С. В. Шестак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2204864"/>
            <a:ext cx="2653019" cy="3981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http://muzotkrytka.narod.ru/animashki/bukety/44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979942">
            <a:off x="6659482" y="4433035"/>
            <a:ext cx="1852919" cy="2571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484445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" y="1484784"/>
            <a:ext cx="7020273" cy="626648"/>
          </a:xfrm>
          <a:prstGeom prst="rect">
            <a:avLst/>
          </a:prstGeom>
          <a:solidFill>
            <a:srgbClr val="0062AC"/>
          </a:solidFill>
          <a:ln>
            <a:noFill/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3" descr="C:\Users\Sveta\Desktop\Без имени-1.pn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28" t="45854" b="2552"/>
          <a:stretch/>
        </p:blipFill>
        <p:spPr bwMode="auto">
          <a:xfrm>
            <a:off x="0" y="6381328"/>
            <a:ext cx="9174480" cy="476672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Sveta\Desktop\Без имени-1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7808"/>
          <a:stretch/>
        </p:blipFill>
        <p:spPr bwMode="auto">
          <a:xfrm>
            <a:off x="4464496" y="-1"/>
            <a:ext cx="4716016" cy="1196753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5240" y="140439"/>
            <a:ext cx="4988808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Региональный  этап </a:t>
            </a:r>
            <a:r>
              <a:rPr lang="ru-RU" b="1" dirty="0">
                <a:solidFill>
                  <a:srgbClr val="002060"/>
                </a:solidFill>
              </a:rPr>
              <a:t>Всероссийского конкурса  «Лучший специалист со средним медицинским  </a:t>
            </a:r>
            <a:r>
              <a:rPr lang="ru-RU" b="1" dirty="0" smtClean="0">
                <a:solidFill>
                  <a:srgbClr val="002060"/>
                </a:solidFill>
              </a:rPr>
              <a:t>и </a:t>
            </a:r>
            <a:r>
              <a:rPr lang="ru-RU" b="1" dirty="0">
                <a:solidFill>
                  <a:srgbClr val="002060"/>
                </a:solidFill>
              </a:rPr>
              <a:t>фармацевтическим образованием 2017 год» на территории Омской области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649" y="1537628"/>
            <a:ext cx="5713424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" b="1" dirty="0" smtClean="0">
                <a:solidFill>
                  <a:schemeClr val="bg1"/>
                </a:solidFill>
              </a:rPr>
              <a:t>Номинация «Лучший  лаборант»</a:t>
            </a:r>
            <a:endParaRPr lang="ru-RU" sz="3000" dirty="0">
              <a:solidFill>
                <a:schemeClr val="bg1"/>
              </a:solidFill>
            </a:endParaRPr>
          </a:p>
        </p:txBody>
      </p:sp>
      <p:pic>
        <p:nvPicPr>
          <p:cNvPr id="7" name="Picture 4" descr="http://school3vileiyka.edu.minskregion.by/gallery/8/612ed25e43dd430ce496f0a6e97f3a7c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51536" y="1171300"/>
            <a:ext cx="1787370" cy="1983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203848" y="2580390"/>
            <a:ext cx="4086200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ДУХОВСКИХ  </a:t>
            </a:r>
          </a:p>
          <a:p>
            <a:r>
              <a:rPr lang="ru-RU" sz="3600" b="1" dirty="0" smtClean="0">
                <a:solidFill>
                  <a:srgbClr val="C00000"/>
                </a:solidFill>
              </a:rPr>
              <a:t>ЛИЛИЯ ИВАНОВНА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75856" y="3861048"/>
            <a:ext cx="5744795" cy="193899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000" b="1" dirty="0">
                <a:solidFill>
                  <a:srgbClr val="002060"/>
                </a:solidFill>
              </a:rPr>
              <a:t>медицинский лабораторный техник БУЗОО «Омская центральная районная больница»</a:t>
            </a:r>
          </a:p>
        </p:txBody>
      </p:sp>
      <p:pic>
        <p:nvPicPr>
          <p:cNvPr id="15362" name="Picture 2" descr="http://www.playcast.ru/uploads/2017/02/11/21602279.gif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6372200" y="3645024"/>
            <a:ext cx="2521467" cy="2839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 descr="C:\Users\User\Desktop\Для презентации награждения\Духовских Л.И.jpg"/>
          <p:cNvPicPr/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2204864"/>
            <a:ext cx="2880320" cy="3981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0484445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00400" y="1412776"/>
            <a:ext cx="5436096" cy="132343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effectLst/>
              </a:rPr>
              <a:t>ВРАКОВА </a:t>
            </a:r>
          </a:p>
          <a:p>
            <a:r>
              <a:rPr lang="ru-RU" sz="4000" b="1" dirty="0" smtClean="0">
                <a:solidFill>
                  <a:srgbClr val="C00000"/>
                </a:solidFill>
                <a:effectLst/>
              </a:rPr>
              <a:t>НАТАЛЬЯ ЯКОВЛЕВНА</a:t>
            </a:r>
            <a:r>
              <a:rPr lang="ru-RU" sz="4000" dirty="0" smtClean="0">
                <a:solidFill>
                  <a:srgbClr val="C00000"/>
                </a:solidFill>
                <a:effectLst/>
              </a:rPr>
              <a:t> </a:t>
            </a:r>
            <a:endParaRPr lang="ru-RU" sz="4000" dirty="0">
              <a:solidFill>
                <a:srgbClr val="C00000"/>
              </a:solidFill>
              <a:effectLst/>
            </a:endParaRPr>
          </a:p>
        </p:txBody>
      </p:sp>
      <p:pic>
        <p:nvPicPr>
          <p:cNvPr id="3" name="Picture 3" descr="C:\Users\Sveta\Desktop\Без имени-1.pn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28" t="45854" b="2552"/>
          <a:stretch/>
        </p:blipFill>
        <p:spPr bwMode="auto">
          <a:xfrm>
            <a:off x="0" y="6381328"/>
            <a:ext cx="9174480" cy="476672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Sveta\Desktop\Без имени-1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7808"/>
          <a:stretch/>
        </p:blipFill>
        <p:spPr bwMode="auto">
          <a:xfrm>
            <a:off x="4464496" y="-1"/>
            <a:ext cx="4716016" cy="134076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43608" y="116632"/>
            <a:ext cx="3960440" cy="89255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2600" b="1" dirty="0">
                <a:solidFill>
                  <a:srgbClr val="002060"/>
                </a:solidFill>
              </a:rPr>
              <a:t>Нагрудный знак РАМС </a:t>
            </a:r>
            <a:endParaRPr lang="ru-RU" sz="2600" b="1" dirty="0" smtClean="0">
              <a:solidFill>
                <a:srgbClr val="002060"/>
              </a:solidFill>
            </a:endParaRPr>
          </a:p>
          <a:p>
            <a:r>
              <a:rPr lang="ru-RU" sz="2600" b="1" dirty="0" smtClean="0">
                <a:solidFill>
                  <a:srgbClr val="002060"/>
                </a:solidFill>
              </a:rPr>
              <a:t>«</a:t>
            </a:r>
            <a:r>
              <a:rPr lang="ru-RU" sz="2600" b="1" dirty="0">
                <a:solidFill>
                  <a:srgbClr val="002060"/>
                </a:solidFill>
              </a:rPr>
              <a:t>За верность профессии»</a:t>
            </a:r>
            <a:endParaRPr lang="ru-RU" sz="2600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35896" y="3074184"/>
            <a:ext cx="5112568" cy="24006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000" b="1" dirty="0" smtClean="0">
                <a:solidFill>
                  <a:srgbClr val="002060"/>
                </a:solidFill>
              </a:rPr>
              <a:t>главная </a:t>
            </a:r>
            <a:r>
              <a:rPr lang="ru-RU" sz="3000" b="1" dirty="0">
                <a:solidFill>
                  <a:srgbClr val="002060"/>
                </a:solidFill>
              </a:rPr>
              <a:t>медицинская сестра </a:t>
            </a:r>
            <a:r>
              <a:rPr lang="ru-RU" sz="3000" b="1" dirty="0" smtClean="0">
                <a:solidFill>
                  <a:srgbClr val="002060"/>
                </a:solidFill>
              </a:rPr>
              <a:t>БУЗОО «Городская </a:t>
            </a:r>
            <a:r>
              <a:rPr lang="ru-RU" sz="3000" b="1" dirty="0">
                <a:solidFill>
                  <a:srgbClr val="002060"/>
                </a:solidFill>
              </a:rPr>
              <a:t>клиническая больница скорой медицинской помощи № 1</a:t>
            </a:r>
            <a:r>
              <a:rPr lang="ru-RU" sz="3000" b="1" dirty="0" smtClean="0">
                <a:solidFill>
                  <a:srgbClr val="002060"/>
                </a:solidFill>
              </a:rPr>
              <a:t>»</a:t>
            </a:r>
            <a:endParaRPr lang="ru-RU" sz="3000" b="1" dirty="0">
              <a:solidFill>
                <a:srgbClr val="002060"/>
              </a:solidFill>
            </a:endParaRPr>
          </a:p>
        </p:txBody>
      </p:sp>
      <p:pic>
        <p:nvPicPr>
          <p:cNvPr id="3074" name="Picture 2" descr="F:\Загрузки\Конференция 8.12\Награждения\Награды РАМС\Вракова Н.Я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484784"/>
            <a:ext cx="3175672" cy="4513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Картинки по запросу animated flowers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338933">
            <a:off x="5511028" y="4447979"/>
            <a:ext cx="3616879" cy="2053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Знак [Converted]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792089" cy="7920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860009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" y="1484784"/>
            <a:ext cx="7020273" cy="626648"/>
          </a:xfrm>
          <a:prstGeom prst="rect">
            <a:avLst/>
          </a:prstGeom>
          <a:solidFill>
            <a:srgbClr val="0062AC"/>
          </a:solidFill>
          <a:ln>
            <a:noFill/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3" descr="C:\Users\Sveta\Desktop\Без имени-1.pn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28" t="45854" b="2552"/>
          <a:stretch/>
        </p:blipFill>
        <p:spPr bwMode="auto">
          <a:xfrm>
            <a:off x="0" y="6381328"/>
            <a:ext cx="9174480" cy="476672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Sveta\Desktop\Без имени-1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7808"/>
          <a:stretch/>
        </p:blipFill>
        <p:spPr bwMode="auto">
          <a:xfrm>
            <a:off x="4464496" y="-1"/>
            <a:ext cx="4716016" cy="1196753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5240" y="140439"/>
            <a:ext cx="4988808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Региональный  этап </a:t>
            </a:r>
            <a:r>
              <a:rPr lang="ru-RU" b="1" dirty="0">
                <a:solidFill>
                  <a:srgbClr val="002060"/>
                </a:solidFill>
              </a:rPr>
              <a:t>Всероссийского конкурса  «Лучший специалист со средним медицинским  </a:t>
            </a:r>
            <a:r>
              <a:rPr lang="ru-RU" b="1" dirty="0" smtClean="0">
                <a:solidFill>
                  <a:srgbClr val="002060"/>
                </a:solidFill>
              </a:rPr>
              <a:t>и </a:t>
            </a:r>
            <a:r>
              <a:rPr lang="ru-RU" b="1" dirty="0">
                <a:solidFill>
                  <a:srgbClr val="002060"/>
                </a:solidFill>
              </a:rPr>
              <a:t>фармацевтическим образованием 2017 год» на территории Омской области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649" y="1537628"/>
            <a:ext cx="5713424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" b="1" dirty="0" smtClean="0">
                <a:solidFill>
                  <a:schemeClr val="bg1"/>
                </a:solidFill>
              </a:rPr>
              <a:t>Номинация «Лучший  лаборант»</a:t>
            </a:r>
            <a:endParaRPr lang="ru-RU" sz="3000" dirty="0">
              <a:solidFill>
                <a:schemeClr val="bg1"/>
              </a:solidFill>
            </a:endParaRPr>
          </a:p>
        </p:txBody>
      </p:sp>
      <p:pic>
        <p:nvPicPr>
          <p:cNvPr id="7" name="Picture 2" descr="http://funlib.ru/cimg/2015/123109/4529331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16268" y="1171300"/>
            <a:ext cx="1820228" cy="2020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771800" y="2516703"/>
            <a:ext cx="5904656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БЕЛОЗЕРОВА </a:t>
            </a:r>
          </a:p>
          <a:p>
            <a:r>
              <a:rPr lang="ru-RU" sz="3600" b="1" dirty="0" smtClean="0">
                <a:solidFill>
                  <a:srgbClr val="C00000"/>
                </a:solidFill>
              </a:rPr>
              <a:t>ВАЛЕНТИНА ВИТАЛЬЕВНА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915816" y="3789040"/>
            <a:ext cx="4427984" cy="193899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000" b="1" dirty="0">
                <a:solidFill>
                  <a:srgbClr val="002060"/>
                </a:solidFill>
              </a:rPr>
              <a:t>фельдшер-лаборант БУЗОО «Клинический родильный </a:t>
            </a:r>
            <a:endParaRPr lang="ru-RU" sz="3000" b="1" dirty="0" smtClean="0">
              <a:solidFill>
                <a:srgbClr val="002060"/>
              </a:solidFill>
            </a:endParaRPr>
          </a:p>
          <a:p>
            <a:r>
              <a:rPr lang="ru-RU" sz="3000" b="1" dirty="0" smtClean="0">
                <a:solidFill>
                  <a:srgbClr val="002060"/>
                </a:solidFill>
              </a:rPr>
              <a:t>дом </a:t>
            </a:r>
            <a:r>
              <a:rPr lang="ru-RU" sz="3000" b="1" dirty="0">
                <a:solidFill>
                  <a:srgbClr val="002060"/>
                </a:solidFill>
              </a:rPr>
              <a:t>№ 6»</a:t>
            </a:r>
          </a:p>
        </p:txBody>
      </p:sp>
      <p:pic>
        <p:nvPicPr>
          <p:cNvPr id="9218" name="Picture 2" descr="F:\Загрузки\Конференция 8.12\Награждения\Победители конкурса\В. В. Белозерова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7504" y="2335168"/>
            <a:ext cx="2541323" cy="3981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http://ds4.sarg.obr55.ru/files/2015/10/98913289_roza_65.gif"/>
          <p:cNvPicPr>
            <a:picLocks noChangeAspect="1" noChangeArrowheads="1" noCrop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72200" y="4509120"/>
            <a:ext cx="2971800" cy="2177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484445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" y="1484784"/>
            <a:ext cx="7020273" cy="626648"/>
          </a:xfrm>
          <a:prstGeom prst="rect">
            <a:avLst/>
          </a:prstGeom>
          <a:solidFill>
            <a:srgbClr val="0062AC"/>
          </a:solidFill>
          <a:ln>
            <a:noFill/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3" descr="C:\Users\Sveta\Desktop\Без имени-1.pn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28" t="45854" b="2552"/>
          <a:stretch/>
        </p:blipFill>
        <p:spPr bwMode="auto">
          <a:xfrm>
            <a:off x="0" y="6381328"/>
            <a:ext cx="9174480" cy="476672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Sveta\Desktop\Без имени-1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7808"/>
          <a:stretch/>
        </p:blipFill>
        <p:spPr bwMode="auto">
          <a:xfrm>
            <a:off x="4464496" y="-1"/>
            <a:ext cx="4716016" cy="1196753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5240" y="140439"/>
            <a:ext cx="4988808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Региональный  этап </a:t>
            </a:r>
            <a:r>
              <a:rPr lang="ru-RU" b="1" dirty="0">
                <a:solidFill>
                  <a:srgbClr val="002060"/>
                </a:solidFill>
              </a:rPr>
              <a:t>Всероссийского конкурса  «Лучший специалист со средним медицинским  </a:t>
            </a:r>
            <a:r>
              <a:rPr lang="ru-RU" b="1" dirty="0" smtClean="0">
                <a:solidFill>
                  <a:srgbClr val="002060"/>
                </a:solidFill>
              </a:rPr>
              <a:t>и </a:t>
            </a:r>
            <a:r>
              <a:rPr lang="ru-RU" b="1" dirty="0">
                <a:solidFill>
                  <a:srgbClr val="002060"/>
                </a:solidFill>
              </a:rPr>
              <a:t>фармацевтическим образованием 2017 год» на территории Омской области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649" y="1537628"/>
            <a:ext cx="5713424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" b="1" dirty="0" smtClean="0">
                <a:solidFill>
                  <a:schemeClr val="bg1"/>
                </a:solidFill>
              </a:rPr>
              <a:t>Номинация «Лучший  лаборант»</a:t>
            </a:r>
            <a:endParaRPr lang="ru-RU" sz="3000" dirty="0">
              <a:solidFill>
                <a:schemeClr val="bg1"/>
              </a:solidFill>
            </a:endParaRPr>
          </a:p>
        </p:txBody>
      </p:sp>
      <p:pic>
        <p:nvPicPr>
          <p:cNvPr id="7" name="Picture 10" descr="https://ap1.by/sites/default/files/sm_0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6297" y="1189619"/>
            <a:ext cx="1757566" cy="1951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987824" y="2564904"/>
            <a:ext cx="5760640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ТЮРИНА </a:t>
            </a:r>
          </a:p>
          <a:p>
            <a:r>
              <a:rPr lang="ru-RU" sz="3600" b="1" dirty="0" smtClean="0">
                <a:solidFill>
                  <a:srgbClr val="C00000"/>
                </a:solidFill>
              </a:rPr>
              <a:t>НАТАЛЬЯ АЛЕКСАНДРОВНА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915816" y="3861048"/>
            <a:ext cx="5544616" cy="24006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000" b="1" dirty="0">
                <a:solidFill>
                  <a:srgbClr val="002060"/>
                </a:solidFill>
              </a:rPr>
              <a:t>рентгенолаборант БУЗОО «Городская клиническая больница скорой </a:t>
            </a:r>
            <a:r>
              <a:rPr lang="ru-RU" sz="3000" b="1" dirty="0" smtClean="0">
                <a:solidFill>
                  <a:srgbClr val="002060"/>
                </a:solidFill>
              </a:rPr>
              <a:t>    медицинской                           </a:t>
            </a:r>
            <a:r>
              <a:rPr lang="ru-RU" sz="3000" b="1" dirty="0">
                <a:solidFill>
                  <a:srgbClr val="002060"/>
                </a:solidFill>
              </a:rPr>
              <a:t>помощи </a:t>
            </a:r>
            <a:r>
              <a:rPr lang="ru-RU" sz="3000" b="1" dirty="0" smtClean="0">
                <a:solidFill>
                  <a:srgbClr val="002060"/>
                </a:solidFill>
              </a:rPr>
              <a:t>№ </a:t>
            </a:r>
            <a:r>
              <a:rPr lang="ru-RU" sz="3000" b="1" dirty="0">
                <a:solidFill>
                  <a:srgbClr val="002060"/>
                </a:solidFill>
              </a:rPr>
              <a:t>1»</a:t>
            </a:r>
          </a:p>
        </p:txBody>
      </p:sp>
      <p:pic>
        <p:nvPicPr>
          <p:cNvPr id="10" name="Picture 13" descr="D:\текущ работа1\главный внештатный специалист\Конкурс\2017 год\Конкурс 2017 год\Второй этап всероссийского конкурса\Итоги по номинациям 2 этап\Лучший лаборант 2017\фото портрет\Тюрина Н.А.БУЗОО БСМП №1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7504" y="2204864"/>
            <a:ext cx="2736000" cy="41151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http://stat18.privet.ru/lr/0a32b9ef508d23715c352ec4913575ad"/>
          <p:cNvPicPr>
            <a:picLocks noChangeAspect="1" noChangeArrowheads="1" noCrop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51559" y="3933056"/>
            <a:ext cx="2492441" cy="2806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484445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" y="1484784"/>
            <a:ext cx="7020273" cy="626648"/>
          </a:xfrm>
          <a:prstGeom prst="rect">
            <a:avLst/>
          </a:prstGeom>
          <a:solidFill>
            <a:srgbClr val="0062AC"/>
          </a:solidFill>
          <a:ln>
            <a:noFill/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3" descr="C:\Users\Sveta\Desktop\Без имени-1.pn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28" t="45854" b="2552"/>
          <a:stretch/>
        </p:blipFill>
        <p:spPr bwMode="auto">
          <a:xfrm>
            <a:off x="-36512" y="6381328"/>
            <a:ext cx="9174480" cy="476672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Sveta\Desktop\Без имени-1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7808"/>
          <a:stretch/>
        </p:blipFill>
        <p:spPr bwMode="auto">
          <a:xfrm>
            <a:off x="4464496" y="-1"/>
            <a:ext cx="4716016" cy="1196753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5240" y="140439"/>
            <a:ext cx="4988808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Региональный  этап </a:t>
            </a:r>
            <a:r>
              <a:rPr lang="ru-RU" b="1" dirty="0">
                <a:solidFill>
                  <a:srgbClr val="002060"/>
                </a:solidFill>
              </a:rPr>
              <a:t>Всероссийского конкурса  «Лучший специалист со средним медицинским  </a:t>
            </a:r>
            <a:r>
              <a:rPr lang="ru-RU" b="1" dirty="0" smtClean="0">
                <a:solidFill>
                  <a:srgbClr val="002060"/>
                </a:solidFill>
              </a:rPr>
              <a:t>и </a:t>
            </a:r>
            <a:r>
              <a:rPr lang="ru-RU" b="1" dirty="0">
                <a:solidFill>
                  <a:srgbClr val="002060"/>
                </a:solidFill>
              </a:rPr>
              <a:t>фармацевтическим образованием 2017 год» на территории Омской области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649" y="1537628"/>
            <a:ext cx="591238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" b="1" dirty="0" smtClean="0">
                <a:solidFill>
                  <a:schemeClr val="bg1"/>
                </a:solidFill>
              </a:rPr>
              <a:t>Номинация «Лучший  фельдшер»</a:t>
            </a:r>
            <a:endParaRPr lang="ru-RU" sz="3000" dirty="0">
              <a:solidFill>
                <a:schemeClr val="bg1"/>
              </a:solidFill>
            </a:endParaRPr>
          </a:p>
        </p:txBody>
      </p:sp>
      <p:pic>
        <p:nvPicPr>
          <p:cNvPr id="7" name="Picture 4" descr="http://school3vileiyka.edu.minskregion.by/gallery/8/612ed25e43dd430ce496f0a6e97f3a7c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51536" y="1171300"/>
            <a:ext cx="1787370" cy="1983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059832" y="2492896"/>
            <a:ext cx="5112568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ШАНДР </a:t>
            </a:r>
          </a:p>
          <a:p>
            <a:r>
              <a:rPr lang="ru-RU" sz="3600" b="1" dirty="0" smtClean="0">
                <a:solidFill>
                  <a:srgbClr val="C00000"/>
                </a:solidFill>
              </a:rPr>
              <a:t>ТАТЬЯНА АНАНЬЕВНА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023320" y="3717032"/>
            <a:ext cx="6120680" cy="193899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000" b="1" dirty="0">
                <a:solidFill>
                  <a:srgbClr val="002060"/>
                </a:solidFill>
              </a:rPr>
              <a:t>заведующий </a:t>
            </a:r>
            <a:r>
              <a:rPr lang="ru-RU" sz="3000" b="1" dirty="0" err="1" smtClean="0">
                <a:solidFill>
                  <a:srgbClr val="002060"/>
                </a:solidFill>
              </a:rPr>
              <a:t>ФАПом</a:t>
            </a:r>
            <a:r>
              <a:rPr lang="ru-RU" sz="3000" b="1" dirty="0" smtClean="0">
                <a:solidFill>
                  <a:srgbClr val="002060"/>
                </a:solidFill>
              </a:rPr>
              <a:t>, </a:t>
            </a:r>
            <a:r>
              <a:rPr lang="ru-RU" sz="3000" b="1" dirty="0">
                <a:solidFill>
                  <a:srgbClr val="002060"/>
                </a:solidFill>
              </a:rPr>
              <a:t>фельдшер БУЗОО «Любинская </a:t>
            </a:r>
            <a:r>
              <a:rPr lang="ru-RU" sz="3000" b="1" dirty="0" smtClean="0">
                <a:solidFill>
                  <a:srgbClr val="002060"/>
                </a:solidFill>
              </a:rPr>
              <a:t>            центральная </a:t>
            </a:r>
            <a:r>
              <a:rPr lang="ru-RU" sz="3000" b="1" dirty="0">
                <a:solidFill>
                  <a:srgbClr val="002060"/>
                </a:solidFill>
              </a:rPr>
              <a:t>районная </a:t>
            </a:r>
            <a:r>
              <a:rPr lang="ru-RU" sz="3000" b="1" dirty="0" smtClean="0">
                <a:solidFill>
                  <a:srgbClr val="002060"/>
                </a:solidFill>
              </a:rPr>
              <a:t>             больница</a:t>
            </a:r>
            <a:r>
              <a:rPr lang="ru-RU" sz="3000" b="1" dirty="0">
                <a:solidFill>
                  <a:srgbClr val="002060"/>
                </a:solidFill>
              </a:rPr>
              <a:t>»</a:t>
            </a:r>
          </a:p>
        </p:txBody>
      </p:sp>
      <p:pic>
        <p:nvPicPr>
          <p:cNvPr id="11266" name="Picture 2" descr="F:\Загрузки\Конференция 8.12\Награждения\Победители конкурса\Т. А. Шандр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2276872"/>
            <a:ext cx="2781472" cy="3981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 descr="Картинки по запросу анимация цветы"/>
          <p:cNvPicPr>
            <a:picLocks noChangeAspect="1" noChangeArrowheads="1" noCrop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174320">
            <a:off x="6297453" y="4270373"/>
            <a:ext cx="2499226" cy="2442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484445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" y="1484784"/>
            <a:ext cx="7020273" cy="626648"/>
          </a:xfrm>
          <a:prstGeom prst="rect">
            <a:avLst/>
          </a:prstGeom>
          <a:solidFill>
            <a:srgbClr val="0062AC"/>
          </a:solidFill>
          <a:ln>
            <a:noFill/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3" descr="C:\Users\Sveta\Desktop\Без имени-1.pn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28" t="45854" b="2552"/>
          <a:stretch/>
        </p:blipFill>
        <p:spPr bwMode="auto">
          <a:xfrm>
            <a:off x="-36512" y="6381328"/>
            <a:ext cx="9174480" cy="476672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Sveta\Desktop\Без имени-1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7808"/>
          <a:stretch/>
        </p:blipFill>
        <p:spPr bwMode="auto">
          <a:xfrm>
            <a:off x="4464496" y="-1"/>
            <a:ext cx="4716016" cy="1196753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5240" y="140439"/>
            <a:ext cx="4988808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Региональный  этап </a:t>
            </a:r>
            <a:r>
              <a:rPr lang="ru-RU" b="1" dirty="0">
                <a:solidFill>
                  <a:srgbClr val="002060"/>
                </a:solidFill>
              </a:rPr>
              <a:t>Всероссийского конкурса  «Лучший специалист со средним медицинским  </a:t>
            </a:r>
            <a:r>
              <a:rPr lang="ru-RU" b="1" dirty="0" smtClean="0">
                <a:solidFill>
                  <a:srgbClr val="002060"/>
                </a:solidFill>
              </a:rPr>
              <a:t>и </a:t>
            </a:r>
            <a:r>
              <a:rPr lang="ru-RU" b="1" dirty="0">
                <a:solidFill>
                  <a:srgbClr val="002060"/>
                </a:solidFill>
              </a:rPr>
              <a:t>фармацевтическим образованием 2017 год» на территории Омской области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649" y="1537628"/>
            <a:ext cx="591238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" b="1" dirty="0" smtClean="0">
                <a:solidFill>
                  <a:schemeClr val="bg1"/>
                </a:solidFill>
              </a:rPr>
              <a:t>Номинация «Лучший  фельдшер»</a:t>
            </a:r>
            <a:endParaRPr lang="ru-RU" sz="3000" dirty="0">
              <a:solidFill>
                <a:schemeClr val="bg1"/>
              </a:solidFill>
            </a:endParaRPr>
          </a:p>
        </p:txBody>
      </p:sp>
      <p:pic>
        <p:nvPicPr>
          <p:cNvPr id="7" name="Picture 2" descr="http://funlib.ru/cimg/2015/123109/4529331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16268" y="1171300"/>
            <a:ext cx="1820228" cy="2020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915816" y="2592056"/>
            <a:ext cx="4572000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МАНН  </a:t>
            </a:r>
          </a:p>
          <a:p>
            <a:r>
              <a:rPr lang="ru-RU" sz="3600" b="1" dirty="0" smtClean="0">
                <a:solidFill>
                  <a:srgbClr val="C00000"/>
                </a:solidFill>
              </a:rPr>
              <a:t>ЮЛИЯ  ГЕНРИХОВНА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915816" y="3861048"/>
            <a:ext cx="6120680" cy="193899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000" b="1" dirty="0">
                <a:solidFill>
                  <a:srgbClr val="002060"/>
                </a:solidFill>
              </a:rPr>
              <a:t>фельдшер скорой медицинской помощи БУЗОО «Станция </a:t>
            </a:r>
            <a:r>
              <a:rPr lang="ru-RU" sz="3000" b="1" dirty="0" smtClean="0">
                <a:solidFill>
                  <a:srgbClr val="002060"/>
                </a:solidFill>
              </a:rPr>
              <a:t>             скорой </a:t>
            </a:r>
            <a:r>
              <a:rPr lang="ru-RU" sz="3000" b="1" dirty="0">
                <a:solidFill>
                  <a:srgbClr val="002060"/>
                </a:solidFill>
              </a:rPr>
              <a:t>медицинской </a:t>
            </a:r>
            <a:r>
              <a:rPr lang="ru-RU" sz="3000" b="1" dirty="0" smtClean="0">
                <a:solidFill>
                  <a:srgbClr val="002060"/>
                </a:solidFill>
              </a:rPr>
              <a:t>                помощи</a:t>
            </a:r>
            <a:r>
              <a:rPr lang="ru-RU" sz="3000" b="1" dirty="0">
                <a:solidFill>
                  <a:srgbClr val="002060"/>
                </a:solidFill>
              </a:rPr>
              <a:t>»</a:t>
            </a:r>
          </a:p>
        </p:txBody>
      </p:sp>
      <p:pic>
        <p:nvPicPr>
          <p:cNvPr id="10242" name="Picture 2" descr="F:\Загрузки\Конференция 8.12\Награждения\Победители конкурса\Ю. Г. Манн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2276872"/>
            <a:ext cx="2652461" cy="3981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 descr="Картинки по запросу анимация цветы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7204666">
            <a:off x="6701449" y="4612798"/>
            <a:ext cx="1578672" cy="2312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484445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" y="1484784"/>
            <a:ext cx="7020273" cy="626648"/>
          </a:xfrm>
          <a:prstGeom prst="rect">
            <a:avLst/>
          </a:prstGeom>
          <a:solidFill>
            <a:srgbClr val="0062AC"/>
          </a:solidFill>
          <a:ln>
            <a:noFill/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3" descr="C:\Users\Sveta\Desktop\Без имени-1.pn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28" t="45854" b="2552"/>
          <a:stretch/>
        </p:blipFill>
        <p:spPr bwMode="auto">
          <a:xfrm>
            <a:off x="-36512" y="6381328"/>
            <a:ext cx="9174480" cy="476672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Sveta\Desktop\Без имени-1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7808"/>
          <a:stretch/>
        </p:blipFill>
        <p:spPr bwMode="auto">
          <a:xfrm>
            <a:off x="4464496" y="-1"/>
            <a:ext cx="4716016" cy="1196753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5240" y="140439"/>
            <a:ext cx="4988808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Региональный  этап </a:t>
            </a:r>
            <a:r>
              <a:rPr lang="ru-RU" b="1" dirty="0">
                <a:solidFill>
                  <a:srgbClr val="002060"/>
                </a:solidFill>
              </a:rPr>
              <a:t>Всероссийского конкурса  «Лучший специалист со средним медицинским  </a:t>
            </a:r>
            <a:r>
              <a:rPr lang="ru-RU" b="1" dirty="0" smtClean="0">
                <a:solidFill>
                  <a:srgbClr val="002060"/>
                </a:solidFill>
              </a:rPr>
              <a:t>и </a:t>
            </a:r>
            <a:r>
              <a:rPr lang="ru-RU" b="1" dirty="0">
                <a:solidFill>
                  <a:srgbClr val="002060"/>
                </a:solidFill>
              </a:rPr>
              <a:t>фармацевтическим образованием 2017 год» на территории Омской области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649" y="1537628"/>
            <a:ext cx="591238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" b="1" dirty="0" smtClean="0">
                <a:solidFill>
                  <a:schemeClr val="bg1"/>
                </a:solidFill>
              </a:rPr>
              <a:t>Номинация «Лучший  фельдшер»</a:t>
            </a:r>
            <a:endParaRPr lang="ru-RU" sz="3000" dirty="0">
              <a:solidFill>
                <a:schemeClr val="bg1"/>
              </a:solidFill>
            </a:endParaRPr>
          </a:p>
        </p:txBody>
      </p:sp>
      <p:pic>
        <p:nvPicPr>
          <p:cNvPr id="7" name="Picture 10" descr="https://ap1.by/sites/default/files/sm_0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6297" y="1189619"/>
            <a:ext cx="1757566" cy="1951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987824" y="2516703"/>
            <a:ext cx="5544616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БАТАЛОВА</a:t>
            </a:r>
          </a:p>
          <a:p>
            <a:r>
              <a:rPr lang="ru-RU" sz="3600" b="1" dirty="0" smtClean="0">
                <a:solidFill>
                  <a:srgbClr val="C00000"/>
                </a:solidFill>
              </a:rPr>
              <a:t>СВЕТЛАНА МИХАЙЛОВНА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065282" y="3933056"/>
            <a:ext cx="5755190" cy="193899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000" b="1" dirty="0">
                <a:solidFill>
                  <a:srgbClr val="002060"/>
                </a:solidFill>
              </a:rPr>
              <a:t>фельдшер скорой медицинской  помощи БУЗОО «Тарская центральная </a:t>
            </a:r>
            <a:endParaRPr lang="ru-RU" sz="3000" b="1" dirty="0" smtClean="0">
              <a:solidFill>
                <a:srgbClr val="002060"/>
              </a:solidFill>
            </a:endParaRPr>
          </a:p>
          <a:p>
            <a:r>
              <a:rPr lang="ru-RU" sz="3000" b="1" dirty="0" smtClean="0">
                <a:solidFill>
                  <a:srgbClr val="002060"/>
                </a:solidFill>
              </a:rPr>
              <a:t>районная </a:t>
            </a:r>
            <a:r>
              <a:rPr lang="ru-RU" sz="3000" b="1" dirty="0">
                <a:solidFill>
                  <a:srgbClr val="002060"/>
                </a:solidFill>
              </a:rPr>
              <a:t>больница»</a:t>
            </a:r>
          </a:p>
        </p:txBody>
      </p:sp>
      <p:pic>
        <p:nvPicPr>
          <p:cNvPr id="16386" name="Picture 2" descr="Картинки по запросу анимация цветы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008251">
            <a:off x="6518073" y="4709545"/>
            <a:ext cx="2492874" cy="1768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 descr="C:\Users\User\Desktop\Для презентации награждения\Баталова С.М.jpg"/>
          <p:cNvPicPr/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2276872"/>
            <a:ext cx="2606040" cy="3981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0484445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img.asdnyi.com/upload/d/e6/de6e5c6b8666157a500c572e7940b1d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03" y="-12144"/>
            <a:ext cx="914129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2" descr="Анимации  на прозрачном фоне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03" y="44624"/>
            <a:ext cx="1158865" cy="1158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837569">
            <a:off x="446056" y="4224167"/>
            <a:ext cx="2771800" cy="2977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113557" y="999271"/>
            <a:ext cx="2394106" cy="3415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837569">
            <a:off x="5707939" y="4180460"/>
            <a:ext cx="2771800" cy="2977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837569">
            <a:off x="2894329" y="4087569"/>
            <a:ext cx="2771800" cy="2977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837569">
            <a:off x="1761591" y="2020220"/>
            <a:ext cx="2771800" cy="2977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3419872" y="116632"/>
            <a:ext cx="5724128" cy="141577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СВИДЕТЕЛЬСТВО</a:t>
            </a:r>
          </a:p>
          <a:p>
            <a:endParaRPr lang="ru-RU" sz="3200" spc="50" dirty="0" smtClean="0">
              <a:ln w="11430"/>
              <a:solidFill>
                <a:srgbClr val="00B050"/>
              </a:solidFill>
              <a:latin typeface="+mj-lt"/>
            </a:endParaRPr>
          </a:p>
        </p:txBody>
      </p:sp>
      <p:pic>
        <p:nvPicPr>
          <p:cNvPr id="15" name="Рисунок 14" descr="C:\Users\User\Desktop\Для презентации награждения\Свид-во участника проекта ОПСА.jpg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5976" y="1052736"/>
            <a:ext cx="4032448" cy="540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6813088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img.asdnyi.com/upload/d/e6/de6e5c6b8666157a500c572e7940b1d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129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D:\Документы\Эмблемы\РАМС и регион. ассоциации\1.png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5776" y="188640"/>
            <a:ext cx="648072" cy="64807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 descr="D:\Документы\Эмблемы\ОПСА\эмблема.png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7864" y="188640"/>
            <a:ext cx="576064" cy="720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6" descr="C:\Users\Sveta\Desktop\Без имени-2.pn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87624" y="188640"/>
            <a:ext cx="1208484" cy="68965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2" descr="Анимации  на прозрачном фоне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03" y="44624"/>
            <a:ext cx="1158865" cy="1158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837569">
            <a:off x="446056" y="4224167"/>
            <a:ext cx="2771800" cy="2977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113557" y="999271"/>
            <a:ext cx="2394106" cy="3415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837569">
            <a:off x="5707939" y="4180460"/>
            <a:ext cx="2771800" cy="2977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837569">
            <a:off x="2894329" y="4087569"/>
            <a:ext cx="2771800" cy="2977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837569">
            <a:off x="1761591" y="2020220"/>
            <a:ext cx="2771800" cy="2977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4283968" y="188640"/>
            <a:ext cx="4860032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ПРИЗНАНИЕ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5" name="Рисунок 14" descr="C:\Users\User\Desktop\Для презентации награждения\Признание СДТКБ.jpg"/>
          <p:cNvPicPr/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048" y="1268760"/>
            <a:ext cx="3714750" cy="5153025"/>
          </a:xfrm>
          <a:prstGeom prst="rect">
            <a:avLst/>
          </a:prstGeom>
          <a:noFill/>
          <a:ln w="76200">
            <a:solidFill>
              <a:srgbClr val="0070C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6813088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7" name="Picture 17" descr="http://www.publicdomainpictures.net/pictures/120000/velka/watercolor-bokeh-pastel-background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2" y="-12838"/>
            <a:ext cx="9143167" cy="6870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36512" y="18490"/>
            <a:ext cx="9289032" cy="175432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90000"/>
              </a:lnSpc>
            </a:pPr>
            <a:r>
              <a:rPr lang="ru-RU" sz="4000" b="1" spc="50" dirty="0" smtClean="0">
                <a:ln w="11430"/>
                <a:solidFill>
                  <a:srgbClr val="00257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Совет по сестринскому делу </a:t>
            </a:r>
          </a:p>
          <a:p>
            <a:pPr algn="ctr">
              <a:lnSpc>
                <a:spcPct val="90000"/>
              </a:lnSpc>
            </a:pPr>
            <a:r>
              <a:rPr lang="ru-RU" sz="4000" b="1" spc="50" dirty="0" smtClean="0">
                <a:ln w="11430"/>
                <a:solidFill>
                  <a:srgbClr val="00257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специализированной детской туберкулезной клинической больницы</a:t>
            </a:r>
            <a:endParaRPr lang="ru-RU" sz="4000" b="1" spc="50" dirty="0">
              <a:ln w="11430"/>
              <a:solidFill>
                <a:srgbClr val="00257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9665" y="5129897"/>
            <a:ext cx="2601930" cy="132343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solidFill>
                  <a:srgbClr val="00257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 августа </a:t>
            </a:r>
          </a:p>
          <a:p>
            <a:pPr algn="ctr"/>
            <a:r>
              <a:rPr lang="ru-RU" sz="4000" b="1" spc="50" dirty="0" smtClean="0">
                <a:ln w="11430"/>
                <a:solidFill>
                  <a:srgbClr val="00257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2017 г. </a:t>
            </a:r>
            <a:endParaRPr lang="ru-RU" sz="4000" b="1" spc="50" dirty="0">
              <a:ln w="11430"/>
              <a:solidFill>
                <a:srgbClr val="00257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483" name="Picture 3" descr="F:\Загрузки\Конференция 8.12\Награждения\Фото Советов по СД\СДТКБ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825563" y="1844824"/>
            <a:ext cx="6426957" cy="487533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вал 7"/>
          <p:cNvSpPr/>
          <p:nvPr/>
        </p:nvSpPr>
        <p:spPr>
          <a:xfrm>
            <a:off x="182455" y="2044531"/>
            <a:ext cx="2910300" cy="2809382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491" name="Picture 11" descr="http://sovs.clan.su/_fr/8/6222224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5581" y="2047064"/>
            <a:ext cx="2986259" cy="2866809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56612" y="2706702"/>
            <a:ext cx="1604927" cy="158812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80000"/>
              </a:lnSpc>
            </a:pPr>
            <a:r>
              <a:rPr lang="ru-RU" sz="60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15 </a:t>
            </a:r>
            <a:endParaRPr lang="ru-RU" sz="6000" b="1" i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>
              <a:lnSpc>
                <a:spcPct val="80000"/>
              </a:lnSpc>
            </a:pPr>
            <a:r>
              <a:rPr lang="ru-RU" sz="6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лет</a:t>
            </a:r>
            <a:endParaRPr lang="ru-RU" sz="60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1" name="Picture 16" descr="Анимашки Звезды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2111" y="2108161"/>
            <a:ext cx="637406" cy="598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6" descr="Анимашки Звезды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36615" y="1994138"/>
            <a:ext cx="637406" cy="598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893438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 descr="https://f.io.ua/img_aa/full/2415/17/24151762_f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60" y="0"/>
            <a:ext cx="913834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2009" y="-27384"/>
            <a:ext cx="8964487" cy="163121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000" b="1" spc="50" dirty="0" smtClean="0">
                <a:ln w="11430"/>
                <a:solidFill>
                  <a:srgbClr val="00257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Совет по сестринскому делу </a:t>
            </a:r>
          </a:p>
          <a:p>
            <a:pPr algn="ctr"/>
            <a:r>
              <a:rPr lang="ru-RU" sz="5000" b="1" spc="50" dirty="0" smtClean="0">
                <a:ln w="11430"/>
                <a:solidFill>
                  <a:srgbClr val="00257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ГСП № 4 «Люксдент»</a:t>
            </a:r>
            <a:endParaRPr lang="ru-RU" sz="5000" b="1" spc="50" dirty="0">
              <a:ln w="11430"/>
              <a:solidFill>
                <a:srgbClr val="00257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4937" y="5085185"/>
            <a:ext cx="2491388" cy="132343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solidFill>
                  <a:srgbClr val="00257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14 ноября</a:t>
            </a:r>
          </a:p>
          <a:p>
            <a:pPr algn="ctr"/>
            <a:r>
              <a:rPr lang="ru-RU" sz="4000" b="1" spc="50" dirty="0" smtClean="0">
                <a:ln w="11430"/>
                <a:solidFill>
                  <a:srgbClr val="00257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2017 г. </a:t>
            </a:r>
            <a:endParaRPr lang="ru-RU" sz="4000" b="1" spc="50" dirty="0">
              <a:ln w="11430"/>
              <a:solidFill>
                <a:srgbClr val="00257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2530" name="Picture 2" descr="F:\Загрузки\Конференция 8.12\Награждения\Фото Советов по СД\ГСП № 4 Люксдент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7824" y="2098025"/>
            <a:ext cx="6192688" cy="4499327"/>
          </a:xfrm>
          <a:prstGeom prst="rect">
            <a:avLst/>
          </a:prstGeom>
          <a:noFill/>
          <a:effectLst>
            <a:softEdge rad="254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вал 7"/>
          <p:cNvSpPr/>
          <p:nvPr/>
        </p:nvSpPr>
        <p:spPr>
          <a:xfrm>
            <a:off x="221540" y="1916832"/>
            <a:ext cx="2910300" cy="2809382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11" descr="http://sovs.clan.su/_fr/8/6222224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5581" y="2002352"/>
            <a:ext cx="2986259" cy="2866809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56612" y="2661990"/>
            <a:ext cx="1604927" cy="158812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80000"/>
              </a:lnSpc>
            </a:pPr>
            <a:r>
              <a:rPr lang="ru-RU" sz="60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15 </a:t>
            </a:r>
            <a:endParaRPr lang="ru-RU" sz="6000" b="1" i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>
              <a:lnSpc>
                <a:spcPct val="80000"/>
              </a:lnSpc>
            </a:pPr>
            <a:r>
              <a:rPr lang="ru-RU" sz="6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лет</a:t>
            </a:r>
            <a:endParaRPr lang="ru-RU" sz="60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" name="Picture 16" descr="Анимашки Звезды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2111" y="2030855"/>
            <a:ext cx="637406" cy="598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6" descr="Анимашки Звезды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36615" y="1916832"/>
            <a:ext cx="637406" cy="598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893438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www.playcast.ru/uploads/2015/07/07/142502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180528" y="99789"/>
            <a:ext cx="9577064" cy="138499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200" b="1" spc="50" dirty="0" smtClean="0">
                <a:ln w="11430"/>
                <a:solidFill>
                  <a:srgbClr val="00257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Совет по сестринскому делу </a:t>
            </a:r>
          </a:p>
          <a:p>
            <a:pPr algn="ctr"/>
            <a:r>
              <a:rPr lang="ru-RU" sz="4200" b="1" spc="50" dirty="0" smtClean="0">
                <a:ln w="11430"/>
                <a:solidFill>
                  <a:srgbClr val="00257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специализированного дома ребенка</a:t>
            </a:r>
            <a:endParaRPr lang="ru-RU" sz="4200" b="1" spc="50" dirty="0">
              <a:ln w="11430"/>
              <a:solidFill>
                <a:srgbClr val="00257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492" y="5201905"/>
            <a:ext cx="2900281" cy="132343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solidFill>
                  <a:srgbClr val="00257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25 сентября</a:t>
            </a:r>
          </a:p>
          <a:p>
            <a:pPr algn="ctr"/>
            <a:r>
              <a:rPr lang="ru-RU" sz="4000" b="1" spc="50" dirty="0" smtClean="0">
                <a:ln w="11430"/>
                <a:solidFill>
                  <a:srgbClr val="00257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2017 г. </a:t>
            </a:r>
            <a:endParaRPr lang="ru-RU" sz="4000" b="1" spc="50" dirty="0">
              <a:ln w="11430"/>
              <a:solidFill>
                <a:srgbClr val="00257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Рисунок 5" descr="SAM_1529.JPG"/>
          <p:cNvPicPr/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50773" y="2119072"/>
            <a:ext cx="6193227" cy="4018937"/>
          </a:xfrm>
          <a:prstGeom prst="rect">
            <a:avLst/>
          </a:prstGeom>
          <a:noFill/>
          <a:effectLst>
            <a:softEdge rad="254000"/>
          </a:effectLst>
        </p:spPr>
      </p:pic>
      <p:sp>
        <p:nvSpPr>
          <p:cNvPr id="8" name="Овал 7"/>
          <p:cNvSpPr/>
          <p:nvPr/>
        </p:nvSpPr>
        <p:spPr>
          <a:xfrm>
            <a:off x="221540" y="2119072"/>
            <a:ext cx="2910300" cy="2809382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11" descr="http://sovs.clan.su/_fr/8/6222224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5581" y="2119072"/>
            <a:ext cx="2986259" cy="2866809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56612" y="2778710"/>
            <a:ext cx="1604927" cy="158812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80000"/>
              </a:lnSpc>
            </a:pPr>
            <a:r>
              <a:rPr lang="ru-RU" sz="6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 </a:t>
            </a:r>
          </a:p>
          <a:p>
            <a:pPr algn="ctr">
              <a:lnSpc>
                <a:spcPct val="80000"/>
              </a:lnSpc>
            </a:pPr>
            <a:r>
              <a:rPr lang="ru-RU" sz="6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лет</a:t>
            </a:r>
            <a:endParaRPr lang="ru-RU" sz="60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" name="Picture 16" descr="Анимашки Звезды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2111" y="2174871"/>
            <a:ext cx="637406" cy="598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6" descr="Анимашки Звезды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36615" y="2060848"/>
            <a:ext cx="637406" cy="598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893438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Sveta\Desktop\Без имени-1.pn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28" t="45854" b="2552"/>
          <a:stretch/>
        </p:blipFill>
        <p:spPr bwMode="auto">
          <a:xfrm>
            <a:off x="0" y="6381328"/>
            <a:ext cx="9174480" cy="476672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Sveta\Desktop\Без имени-1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7808"/>
          <a:stretch/>
        </p:blipFill>
        <p:spPr bwMode="auto">
          <a:xfrm>
            <a:off x="4464496" y="-1"/>
            <a:ext cx="4716016" cy="134076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43608" y="116632"/>
            <a:ext cx="3960440" cy="89255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2600" b="1" dirty="0">
                <a:solidFill>
                  <a:srgbClr val="002060"/>
                </a:solidFill>
              </a:rPr>
              <a:t>Нагрудный знак РАМС </a:t>
            </a:r>
            <a:endParaRPr lang="ru-RU" sz="2600" b="1" dirty="0" smtClean="0">
              <a:solidFill>
                <a:srgbClr val="002060"/>
              </a:solidFill>
            </a:endParaRPr>
          </a:p>
          <a:p>
            <a:r>
              <a:rPr lang="ru-RU" sz="2600" b="1" dirty="0" smtClean="0">
                <a:solidFill>
                  <a:srgbClr val="002060"/>
                </a:solidFill>
              </a:rPr>
              <a:t>«</a:t>
            </a:r>
            <a:r>
              <a:rPr lang="ru-RU" sz="2600" b="1" dirty="0">
                <a:solidFill>
                  <a:srgbClr val="002060"/>
                </a:solidFill>
              </a:rPr>
              <a:t>За верность профессии»</a:t>
            </a:r>
            <a:endParaRPr lang="ru-RU" sz="2600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63888" y="1591052"/>
            <a:ext cx="5508104" cy="126188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800" b="1" dirty="0" smtClean="0">
                <a:solidFill>
                  <a:srgbClr val="C00000"/>
                </a:solidFill>
                <a:effectLst/>
              </a:rPr>
              <a:t>МАЛЬЦЕВА </a:t>
            </a:r>
          </a:p>
          <a:p>
            <a:r>
              <a:rPr lang="ru-RU" sz="3800" b="1" dirty="0" smtClean="0">
                <a:solidFill>
                  <a:srgbClr val="C00000"/>
                </a:solidFill>
                <a:effectLst/>
              </a:rPr>
              <a:t>ЕВГЕНИЯ МИХАЙЛОВНА</a:t>
            </a:r>
            <a:endParaRPr lang="ru-RU" sz="3800" b="1" dirty="0">
              <a:solidFill>
                <a:srgbClr val="C00000"/>
              </a:soli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35896" y="2996952"/>
            <a:ext cx="5040560" cy="193899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000" b="1" dirty="0">
                <a:solidFill>
                  <a:srgbClr val="002060"/>
                </a:solidFill>
              </a:rPr>
              <a:t>главная медицинская сестра АСУСО ОО «Нежинский геронтологический </a:t>
            </a:r>
            <a:r>
              <a:rPr lang="ru-RU" sz="3000" b="1" dirty="0" smtClean="0">
                <a:solidFill>
                  <a:srgbClr val="002060"/>
                </a:solidFill>
              </a:rPr>
              <a:t>             центр</a:t>
            </a:r>
            <a:r>
              <a:rPr lang="ru-RU" sz="3000" b="1" dirty="0">
                <a:solidFill>
                  <a:srgbClr val="002060"/>
                </a:solidFill>
              </a:rPr>
              <a:t>»</a:t>
            </a:r>
          </a:p>
        </p:txBody>
      </p:sp>
      <p:pic>
        <p:nvPicPr>
          <p:cNvPr id="9" name="Picture 2" descr="F:\Загрузки\Конференция 8.12\Награждения\Награды РАМС\Мальцева Е.М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9512" y="1453680"/>
            <a:ext cx="3175672" cy="45759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Знак [Converted]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792089" cy="7920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8" descr="http://parnasse.ru/images/photos/medium/1da284205ac34e2429959d480f538776.jpg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39065">
            <a:off x="5795242" y="4325594"/>
            <a:ext cx="3082956" cy="2154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860009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8" name="Picture 6" descr="https://foto.co.id/wp-content/uploads/2017/02/Bokeh-Effect-jpeg-627x37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22202"/>
            <a:ext cx="9144000" cy="6880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2009" y="-27384"/>
            <a:ext cx="8964487" cy="163121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000" b="1" spc="50" dirty="0" smtClean="0">
                <a:ln w="11430"/>
                <a:solidFill>
                  <a:srgbClr val="00257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Совет по сестринскому делу </a:t>
            </a:r>
          </a:p>
          <a:p>
            <a:pPr algn="ctr"/>
            <a:r>
              <a:rPr lang="ru-RU" sz="5000" b="1" spc="50" dirty="0" smtClean="0">
                <a:ln w="11430"/>
                <a:solidFill>
                  <a:srgbClr val="00257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городской поликлиники № 12</a:t>
            </a:r>
            <a:endParaRPr lang="ru-RU" sz="5000" b="1" spc="50" dirty="0">
              <a:ln w="11430"/>
              <a:solidFill>
                <a:srgbClr val="00257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3541" y="5129897"/>
            <a:ext cx="2634183" cy="132343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solidFill>
                  <a:srgbClr val="00257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 сентября</a:t>
            </a:r>
          </a:p>
          <a:p>
            <a:pPr algn="ctr"/>
            <a:r>
              <a:rPr lang="ru-RU" sz="4000" b="1" spc="50" dirty="0" smtClean="0">
                <a:ln w="11430"/>
                <a:solidFill>
                  <a:srgbClr val="00257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2017 г. </a:t>
            </a:r>
            <a:endParaRPr lang="ru-RU" sz="4000" b="1" spc="50" dirty="0">
              <a:ln w="11430"/>
              <a:solidFill>
                <a:srgbClr val="00257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3554" name="Picture 2" descr="F:\Загрузки\Конференция 8.12\Награждения\Фото Советов по СД\ГП № 12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002120" y="2129170"/>
            <a:ext cx="6106384" cy="4152855"/>
          </a:xfrm>
          <a:prstGeom prst="rect">
            <a:avLst/>
          </a:prstGeom>
          <a:noFill/>
          <a:effectLst>
            <a:softEdge rad="254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вал 6"/>
          <p:cNvSpPr/>
          <p:nvPr/>
        </p:nvSpPr>
        <p:spPr>
          <a:xfrm>
            <a:off x="149532" y="2146022"/>
            <a:ext cx="2910300" cy="2809382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11" descr="http://sovs.clan.su/_fr/8/6222224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5581" y="2047064"/>
            <a:ext cx="2986259" cy="2866809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56612" y="2706702"/>
            <a:ext cx="1604927" cy="158812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80000"/>
              </a:lnSpc>
            </a:pPr>
            <a:r>
              <a:rPr lang="ru-RU" sz="6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30 </a:t>
            </a:r>
          </a:p>
          <a:p>
            <a:pPr algn="ctr">
              <a:lnSpc>
                <a:spcPct val="80000"/>
              </a:lnSpc>
            </a:pPr>
            <a:r>
              <a:rPr lang="ru-RU" sz="6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лет</a:t>
            </a:r>
            <a:endParaRPr lang="ru-RU" sz="60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" name="Picture 16" descr="Анимашки Звезды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2111" y="2102863"/>
            <a:ext cx="637406" cy="598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6" descr="Анимашки Звезды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36615" y="1988840"/>
            <a:ext cx="637406" cy="598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893438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http://www.publicdomainpictures.net/pictures/20000/velka/fresh-spring-backgroun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2009" y="-27384"/>
            <a:ext cx="8964487" cy="203132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200" b="1" spc="50" dirty="0" smtClean="0">
                <a:ln w="11430"/>
                <a:solidFill>
                  <a:srgbClr val="00257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Совет по сестринскому делу </a:t>
            </a:r>
          </a:p>
          <a:p>
            <a:pPr algn="ctr"/>
            <a:r>
              <a:rPr lang="ru-RU" sz="4200" b="1" spc="50" dirty="0" smtClean="0">
                <a:ln w="11430"/>
                <a:solidFill>
                  <a:srgbClr val="00257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клинического кардиологического диспансера</a:t>
            </a:r>
            <a:endParaRPr lang="ru-RU" sz="4200" b="1" spc="50" dirty="0">
              <a:ln w="11430"/>
              <a:solidFill>
                <a:srgbClr val="00257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492" y="5345921"/>
            <a:ext cx="2900281" cy="132343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solidFill>
                  <a:srgbClr val="00257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21 сентября</a:t>
            </a:r>
          </a:p>
          <a:p>
            <a:pPr algn="ctr"/>
            <a:r>
              <a:rPr lang="ru-RU" sz="4000" b="1" spc="50" dirty="0" smtClean="0">
                <a:ln w="11430"/>
                <a:solidFill>
                  <a:srgbClr val="00257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2017 г. </a:t>
            </a:r>
            <a:endParaRPr lang="ru-RU" sz="4000" b="1" spc="50" dirty="0">
              <a:ln w="11430"/>
              <a:solidFill>
                <a:srgbClr val="00257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4578" name="Picture 2" descr="F:\Загрузки\Конференция 8.12\Награждения\Фото Советов по СД\ККД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997550" y="2247122"/>
            <a:ext cx="6038946" cy="4322935"/>
          </a:xfrm>
          <a:prstGeom prst="rect">
            <a:avLst/>
          </a:prstGeom>
          <a:noFill/>
          <a:effectLst>
            <a:softEdge rad="254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вал 6"/>
          <p:cNvSpPr/>
          <p:nvPr/>
        </p:nvSpPr>
        <p:spPr>
          <a:xfrm>
            <a:off x="221540" y="2348880"/>
            <a:ext cx="2910300" cy="2809382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11" descr="http://sovs.clan.su/_fr/8/6222224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5581" y="2263088"/>
            <a:ext cx="2986259" cy="2866809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56612" y="2922726"/>
            <a:ext cx="1604927" cy="158812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80000"/>
              </a:lnSpc>
            </a:pPr>
            <a:r>
              <a:rPr lang="ru-RU" sz="6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30 </a:t>
            </a:r>
          </a:p>
          <a:p>
            <a:pPr algn="ctr">
              <a:lnSpc>
                <a:spcPct val="80000"/>
              </a:lnSpc>
            </a:pPr>
            <a:r>
              <a:rPr lang="ru-RU" sz="6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лет</a:t>
            </a:r>
            <a:endParaRPr lang="ru-RU" sz="60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" name="Picture 16" descr="Анимашки Звезды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2111" y="2326403"/>
            <a:ext cx="637406" cy="598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6" descr="Анимашки Звезды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36615" y="2212380"/>
            <a:ext cx="637406" cy="598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893438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7" descr="http://www.publicdomainpictures.net/pictures/120000/velka/watercolor-bokeh-pastel-background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2" y="-12838"/>
            <a:ext cx="9143167" cy="6870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2009" y="-27384"/>
            <a:ext cx="8964487" cy="163121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000" b="1" spc="50" dirty="0" smtClean="0">
                <a:ln w="11430"/>
                <a:solidFill>
                  <a:srgbClr val="00257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Совет по сестринскому делу </a:t>
            </a:r>
          </a:p>
          <a:p>
            <a:pPr algn="ctr"/>
            <a:r>
              <a:rPr lang="ru-RU" sz="5000" b="1" spc="50" dirty="0" smtClean="0">
                <a:ln w="11430"/>
                <a:solidFill>
                  <a:srgbClr val="00257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ГК БСМП № 2</a:t>
            </a:r>
            <a:endParaRPr lang="ru-RU" sz="5000" b="1" spc="50" dirty="0">
              <a:ln w="11430"/>
              <a:solidFill>
                <a:srgbClr val="00257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4939" y="5057889"/>
            <a:ext cx="2491388" cy="132343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solidFill>
                  <a:srgbClr val="00257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11 ноября</a:t>
            </a:r>
          </a:p>
          <a:p>
            <a:pPr algn="ctr"/>
            <a:r>
              <a:rPr lang="ru-RU" sz="4000" b="1" spc="50" dirty="0" smtClean="0">
                <a:ln w="11430"/>
                <a:solidFill>
                  <a:srgbClr val="00257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2017 г. </a:t>
            </a:r>
            <a:endParaRPr lang="ru-RU" sz="4000" b="1" spc="50" dirty="0">
              <a:ln w="11430"/>
              <a:solidFill>
                <a:srgbClr val="00257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5602" name="Picture 2" descr="F:\Загрузки\Конференция 8.12\Награждения\Фото Советов по СД\ГК БСМП № 2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1830765"/>
            <a:ext cx="6192689" cy="4622571"/>
          </a:xfrm>
          <a:prstGeom prst="rect">
            <a:avLst/>
          </a:prstGeom>
          <a:noFill/>
          <a:effectLst>
            <a:softEdge rad="254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вал 6"/>
          <p:cNvSpPr/>
          <p:nvPr/>
        </p:nvSpPr>
        <p:spPr>
          <a:xfrm>
            <a:off x="221540" y="1975056"/>
            <a:ext cx="2910300" cy="2809382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11" descr="http://sovs.clan.su/_fr/8/6222224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5581" y="1975056"/>
            <a:ext cx="2986259" cy="2866809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56612" y="2634694"/>
            <a:ext cx="1604927" cy="158812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80000"/>
              </a:lnSpc>
            </a:pPr>
            <a:r>
              <a:rPr lang="ru-RU" sz="6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55 </a:t>
            </a:r>
          </a:p>
          <a:p>
            <a:pPr algn="ctr">
              <a:lnSpc>
                <a:spcPct val="80000"/>
              </a:lnSpc>
            </a:pPr>
            <a:r>
              <a:rPr lang="ru-RU" sz="6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лет</a:t>
            </a:r>
            <a:endParaRPr lang="ru-RU" sz="60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" name="Picture 16" descr="Анимашки Звезды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2111" y="2030855"/>
            <a:ext cx="637406" cy="598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6" descr="Анимашки Звезды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36615" y="1916832"/>
            <a:ext cx="637406" cy="598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893438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 descr="https://nicefon.ru/images/posters/middle/6ai2kxjsuw21omx/7iiuuxy/132/120/rozy_rozovye_fon_buket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7504" y="219412"/>
            <a:ext cx="6893388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ПОЗДРАВЛЯЕМ</a:t>
            </a:r>
          </a:p>
          <a:p>
            <a:endParaRPr lang="ru-RU" sz="48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Picture 12" descr="Анимации  на прозрачном фоне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08991" y="5445224"/>
            <a:ext cx="1158865" cy="1158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5177378" y="-640882"/>
            <a:ext cx="2254230" cy="3821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837569">
            <a:off x="3338347" y="1432385"/>
            <a:ext cx="2771800" cy="2977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837569">
            <a:off x="4441026" y="4087569"/>
            <a:ext cx="2771800" cy="2977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837569">
            <a:off x="2246255" y="3956663"/>
            <a:ext cx="2771800" cy="2977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РАБОТА\ТИМОФЕЕВА Елена\ОПСА ключевой член\совещ., собрания, конфер\10.12.10\Фото\AVK_6519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44" y="1000108"/>
            <a:ext cx="3214710" cy="45628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32" name="Picture 8" descr="Картинки по запросу анимация розы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7883">
            <a:off x="63677" y="4294334"/>
            <a:ext cx="4283781" cy="2448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59904" y="371812"/>
            <a:ext cx="8526938" cy="23083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ru-RU" sz="4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Бучко </a:t>
            </a:r>
          </a:p>
          <a:p>
            <a:pPr algn="r"/>
            <a:r>
              <a:rPr lang="ru-RU" sz="4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Ольгу Александровну</a:t>
            </a:r>
          </a:p>
          <a:p>
            <a:endParaRPr lang="ru-RU" sz="48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83319413"/>
      </p:ext>
    </p:extLst>
  </p:cSld>
  <p:clrMapOvr>
    <a:masterClrMapping/>
  </p:clrMapOvr>
  <p:transition spd="slow" advTm="8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click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5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i.artfile.ru/650x407_1042618_%5bwww.ArtFile.ru%5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00034" y="1571612"/>
            <a:ext cx="7776864" cy="2308324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r"/>
            <a:r>
              <a:rPr lang="ru-RU" sz="7200" b="1" dirty="0" smtClean="0">
                <a:solidFill>
                  <a:schemeClr val="bg1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Приглашаем на ФУРШЕТ</a:t>
            </a:r>
            <a:endParaRPr lang="ru-RU" sz="7200" b="1" dirty="0">
              <a:solidFill>
                <a:schemeClr val="bg1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2050" name="Picture 2" descr="http://cdn.findicons.ru/ico/2013/6/328/w512h5121371923597champagnebyArtdesigner.lv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85784" y="2500306"/>
            <a:ext cx="5072098" cy="409098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8113163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Sveta\Desktop\Без имени-1.pn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28" t="45854" b="2552"/>
          <a:stretch/>
        </p:blipFill>
        <p:spPr bwMode="auto">
          <a:xfrm>
            <a:off x="0" y="6381328"/>
            <a:ext cx="9174480" cy="476672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Sveta\Desktop\Без имени-1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7808"/>
          <a:stretch/>
        </p:blipFill>
        <p:spPr bwMode="auto">
          <a:xfrm>
            <a:off x="4464496" y="-1"/>
            <a:ext cx="4716016" cy="134076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43608" y="116632"/>
            <a:ext cx="3960440" cy="89255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2600" b="1" dirty="0">
                <a:solidFill>
                  <a:srgbClr val="002060"/>
                </a:solidFill>
              </a:rPr>
              <a:t>Нагрудный знак РАМС </a:t>
            </a:r>
            <a:endParaRPr lang="ru-RU" sz="2600" b="1" dirty="0" smtClean="0">
              <a:solidFill>
                <a:srgbClr val="002060"/>
              </a:solidFill>
            </a:endParaRPr>
          </a:p>
          <a:p>
            <a:r>
              <a:rPr lang="ru-RU" sz="2600" b="1" dirty="0" smtClean="0">
                <a:solidFill>
                  <a:srgbClr val="002060"/>
                </a:solidFill>
              </a:rPr>
              <a:t>«</a:t>
            </a:r>
            <a:r>
              <a:rPr lang="ru-RU" sz="2600" b="1" dirty="0">
                <a:solidFill>
                  <a:srgbClr val="002060"/>
                </a:solidFill>
              </a:rPr>
              <a:t>За верность профессии»</a:t>
            </a:r>
            <a:endParaRPr lang="ru-RU" sz="2600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635896" y="1628800"/>
            <a:ext cx="4572000" cy="126188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800" b="1" dirty="0" smtClean="0">
                <a:solidFill>
                  <a:srgbClr val="C00000"/>
                </a:solidFill>
                <a:effectLst/>
              </a:rPr>
              <a:t>МИХАЙЛОВА </a:t>
            </a:r>
          </a:p>
          <a:p>
            <a:r>
              <a:rPr lang="ru-RU" sz="3800" b="1" dirty="0" smtClean="0">
                <a:solidFill>
                  <a:srgbClr val="C00000"/>
                </a:solidFill>
                <a:effectLst/>
              </a:rPr>
              <a:t>ГАЛИНА АНДРЕЕВНА</a:t>
            </a:r>
            <a:endParaRPr lang="ru-RU" sz="3800" b="1" dirty="0">
              <a:solidFill>
                <a:srgbClr val="C00000"/>
              </a:soli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35896" y="3140968"/>
            <a:ext cx="5508104" cy="24006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000" b="1" dirty="0">
                <a:solidFill>
                  <a:srgbClr val="002060"/>
                </a:solidFill>
              </a:rPr>
              <a:t>медицинская сестра учебно-методического центра </a:t>
            </a:r>
            <a:r>
              <a:rPr lang="ru-RU" sz="3000" b="1" dirty="0" smtClean="0">
                <a:solidFill>
                  <a:srgbClr val="002060"/>
                </a:solidFill>
              </a:rPr>
              <a:t>            БУЗОО </a:t>
            </a:r>
            <a:r>
              <a:rPr lang="ru-RU" sz="3000" b="1" dirty="0">
                <a:solidFill>
                  <a:srgbClr val="002060"/>
                </a:solidFill>
              </a:rPr>
              <a:t>«Областная клиническая </a:t>
            </a:r>
            <a:r>
              <a:rPr lang="ru-RU" sz="3000" b="1" dirty="0" smtClean="0">
                <a:solidFill>
                  <a:srgbClr val="002060"/>
                </a:solidFill>
              </a:rPr>
              <a:t>                       больница</a:t>
            </a:r>
            <a:r>
              <a:rPr lang="ru-RU" sz="3000" b="1" dirty="0">
                <a:solidFill>
                  <a:srgbClr val="002060"/>
                </a:solidFill>
              </a:rPr>
              <a:t>»</a:t>
            </a:r>
          </a:p>
        </p:txBody>
      </p:sp>
      <p:pic>
        <p:nvPicPr>
          <p:cNvPr id="9" name="Picture 2" descr="F:\Загрузки\Конференция 8.12\Награждения\Награды РАМС\Михайлова Г.А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0940" y="1457872"/>
            <a:ext cx="3175672" cy="45759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Знак [Converted]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792089" cy="7920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 descr="Картинки по запросу animated flowers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52159">
            <a:off x="6434769" y="3521263"/>
            <a:ext cx="2724401" cy="3329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860009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veta\Desktop\1348416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1098217" y="-1160399"/>
            <a:ext cx="6944185" cy="9147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playcast.ru/uploads/2016/03/26/17993236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20" y="37630"/>
            <a:ext cx="2092470" cy="1591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2200" y="-334726"/>
            <a:ext cx="2771800" cy="2977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www.playcast.ru/uploads/2012/11/17/4073546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4923" y="5949280"/>
            <a:ext cx="793280" cy="793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Анимации  на прозрачном фоне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13671" y="4636368"/>
            <a:ext cx="1158865" cy="1158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39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0767" y="4705082"/>
            <a:ext cx="2180302" cy="2180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Анимашки Звезды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93103" y="5913720"/>
            <a:ext cx="637406" cy="598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Анимации  на прозрачном фоне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4510" y="4056935"/>
            <a:ext cx="1158865" cy="1158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837569">
            <a:off x="1577155" y="3147808"/>
            <a:ext cx="2771800" cy="2977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2" descr="Анимации  на прозрачном фоне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47168" y="5561873"/>
            <a:ext cx="1158865" cy="1158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http://www.playcast.ru/uploads/2015/10/10/15394784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837569">
            <a:off x="3830432" y="2851033"/>
            <a:ext cx="2771800" cy="2977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9512" y="1412776"/>
            <a:ext cx="8307274" cy="269240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20000"/>
              </a:lnSpc>
            </a:pPr>
            <a:r>
              <a:rPr lang="ru-RU" sz="4800" b="1" i="1" dirty="0" smtClean="0">
                <a:solidFill>
                  <a:srgbClr val="006600"/>
                </a:solidFill>
              </a:rPr>
              <a:t>ПОЗДРАВЛЯЕМ С ВРУЧЕНИЕМ </a:t>
            </a:r>
          </a:p>
          <a:p>
            <a:pPr algn="ctr">
              <a:lnSpc>
                <a:spcPct val="120000"/>
              </a:lnSpc>
            </a:pPr>
            <a:r>
              <a:rPr lang="ru-RU" sz="4800" b="1" i="1" dirty="0" smtClean="0">
                <a:solidFill>
                  <a:srgbClr val="006600"/>
                </a:solidFill>
              </a:rPr>
              <a:t>НАГРУДНОГО ЗНАКА РАМС </a:t>
            </a:r>
          </a:p>
          <a:p>
            <a:pPr algn="ctr">
              <a:lnSpc>
                <a:spcPct val="120000"/>
              </a:lnSpc>
            </a:pPr>
            <a:r>
              <a:rPr lang="ru-RU" sz="4800" b="1" i="1" dirty="0" smtClean="0">
                <a:solidFill>
                  <a:srgbClr val="006600"/>
                </a:solidFill>
              </a:rPr>
              <a:t>«ЗА ВЕРНОСТЬ ПРОФЕССИИ»!</a:t>
            </a:r>
            <a:endParaRPr lang="ru-RU" sz="4800" b="1" i="1" dirty="0">
              <a:solidFill>
                <a:srgbClr val="006600"/>
              </a:solidFill>
            </a:endParaRPr>
          </a:p>
        </p:txBody>
      </p:sp>
      <p:pic>
        <p:nvPicPr>
          <p:cNvPr id="2068" name="Picture 20" descr="http://chernyuk.school-13.edusite.ru/images/cvety_106.gif"/>
          <p:cNvPicPr>
            <a:picLocks noChangeAspect="1" noChangeArrowheads="1" noCrop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415136">
            <a:off x="3943624" y="4229009"/>
            <a:ext cx="3206419" cy="2665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684842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2029043"/>
            <a:ext cx="6660232" cy="289310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</a:rPr>
              <a:t>Почетная грамота </a:t>
            </a:r>
            <a:r>
              <a:rPr lang="ru-RU" sz="4400" b="1" dirty="0" smtClean="0">
                <a:solidFill>
                  <a:srgbClr val="002060"/>
                </a:solidFill>
              </a:rPr>
              <a:t>Ассоциации </a:t>
            </a:r>
          </a:p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медицинских сестер России</a:t>
            </a:r>
            <a:endParaRPr lang="ru-RU" sz="4400" dirty="0">
              <a:solidFill>
                <a:srgbClr val="002060"/>
              </a:solidFill>
            </a:endParaRPr>
          </a:p>
        </p:txBody>
      </p:sp>
      <p:pic>
        <p:nvPicPr>
          <p:cNvPr id="6" name="Picture 3" descr="C:\Users\Sveta\Desktop\Без имени-1.pn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28" t="45854" b="2552"/>
          <a:stretch/>
        </p:blipFill>
        <p:spPr bwMode="auto">
          <a:xfrm>
            <a:off x="0" y="5589240"/>
            <a:ext cx="9174480" cy="1268760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Sveta\Desktop\Без имени-1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7808"/>
          <a:stretch/>
        </p:blipFill>
        <p:spPr bwMode="auto">
          <a:xfrm>
            <a:off x="3905577" y="-1"/>
            <a:ext cx="5238423" cy="134076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D:\Документы\Эмблемы\РАМС и регион. ассоциации\1.png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1720" y="288949"/>
            <a:ext cx="1077742" cy="107499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Рисунок 8" descr="D:\Документы\Эмблемы\ОПСА\эмблема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6" y="188640"/>
            <a:ext cx="898386" cy="124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6" descr="C:\Users\Sveta\Desktop\Без имени-2.pn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7504" y="258688"/>
            <a:ext cx="1804581" cy="117726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User\Desktop\Для презентации награждения\Громова М.Х.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0152" y="1628800"/>
            <a:ext cx="2952328" cy="40878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2391285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Sveta\Desktop\Без имени-1.pn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28" t="45854" b="2552"/>
          <a:stretch/>
        </p:blipFill>
        <p:spPr bwMode="auto">
          <a:xfrm>
            <a:off x="0" y="6381328"/>
            <a:ext cx="9174480" cy="476672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Sveta\Desktop\Без имени-1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7808"/>
          <a:stretch/>
        </p:blipFill>
        <p:spPr bwMode="auto">
          <a:xfrm>
            <a:off x="4464496" y="-1"/>
            <a:ext cx="4716016" cy="134076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15616" y="188640"/>
            <a:ext cx="2664296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Почетная грамота 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РАМС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63888" y="1628800"/>
            <a:ext cx="5328592" cy="126188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800" b="1" dirty="0" smtClean="0">
                <a:solidFill>
                  <a:srgbClr val="C00000"/>
                </a:solidFill>
                <a:effectLst/>
              </a:rPr>
              <a:t>ГРОМОВА </a:t>
            </a:r>
          </a:p>
          <a:p>
            <a:r>
              <a:rPr lang="ru-RU" sz="3800" b="1" dirty="0" smtClean="0">
                <a:solidFill>
                  <a:srgbClr val="C00000"/>
                </a:solidFill>
                <a:effectLst/>
              </a:rPr>
              <a:t>МАРИНА ХАЛИЛЬЕВНА</a:t>
            </a:r>
            <a:endParaRPr lang="ru-RU" sz="3800" b="1" dirty="0">
              <a:solidFill>
                <a:srgbClr val="C00000"/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99696" y="3068960"/>
            <a:ext cx="4572000" cy="147732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000" b="1" dirty="0">
                <a:solidFill>
                  <a:srgbClr val="002060"/>
                </a:solidFill>
              </a:rPr>
              <a:t>главная медицинская сестра БУЗОО  «Медико-санитарная часть № 4»</a:t>
            </a:r>
          </a:p>
        </p:txBody>
      </p:sp>
      <p:pic>
        <p:nvPicPr>
          <p:cNvPr id="8" name="Picture 2" descr="F:\Загрузки\Конференция 8.12\Награждения\Награды РАМС\Громова М.Х.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9512" y="1474027"/>
            <a:ext cx="3175672" cy="46192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http://foto-cvetov.com/1/bukety69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9208057">
            <a:off x="6390048" y="4327142"/>
            <a:ext cx="2632471" cy="1909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User\Desktop\Для презентации награждения\Громова М.Х.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792088" cy="1080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8860009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Sveta\Desktop\Без имени-1.pn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28" t="45854" b="2552"/>
          <a:stretch/>
        </p:blipFill>
        <p:spPr bwMode="auto">
          <a:xfrm>
            <a:off x="0" y="6381328"/>
            <a:ext cx="9174480" cy="476672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Sveta\Desktop\Без имени-1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7808"/>
          <a:stretch/>
        </p:blipFill>
        <p:spPr bwMode="auto">
          <a:xfrm>
            <a:off x="4464496" y="-1"/>
            <a:ext cx="4716016" cy="134076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87624" y="188640"/>
            <a:ext cx="2592288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Почетная грамота 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РАМС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63888" y="1345744"/>
            <a:ext cx="5092118" cy="175432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effectLst/>
              </a:rPr>
              <a:t>НАГУЛИНА </a:t>
            </a:r>
          </a:p>
          <a:p>
            <a:r>
              <a:rPr lang="ru-RU" sz="3600" b="1" dirty="0" smtClean="0">
                <a:solidFill>
                  <a:srgbClr val="C00000"/>
                </a:solidFill>
                <a:effectLst/>
              </a:rPr>
              <a:t>ЛЮДМИЛА </a:t>
            </a:r>
          </a:p>
          <a:p>
            <a:r>
              <a:rPr lang="ru-RU" sz="3600" b="1" dirty="0" smtClean="0">
                <a:solidFill>
                  <a:srgbClr val="C00000"/>
                </a:solidFill>
                <a:effectLst/>
              </a:rPr>
              <a:t>АЛЕКСАНДРОВНА</a:t>
            </a:r>
            <a:endParaRPr lang="ru-RU" sz="3600" b="1" dirty="0">
              <a:solidFill>
                <a:srgbClr val="C00000"/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63888" y="3293368"/>
            <a:ext cx="5580112" cy="193899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000" b="1" dirty="0">
                <a:solidFill>
                  <a:srgbClr val="002060"/>
                </a:solidFill>
              </a:rPr>
              <a:t>главная медицинская сестра </a:t>
            </a:r>
            <a:r>
              <a:rPr lang="ru-RU" sz="3000" b="1" dirty="0" smtClean="0">
                <a:solidFill>
                  <a:srgbClr val="002060"/>
                </a:solidFill>
              </a:rPr>
              <a:t> БУЗОО </a:t>
            </a:r>
            <a:r>
              <a:rPr lang="ru-RU" sz="3000" b="1" dirty="0">
                <a:solidFill>
                  <a:srgbClr val="002060"/>
                </a:solidFill>
              </a:rPr>
              <a:t>«Детская стоматологическая поликлиника № 1»</a:t>
            </a:r>
          </a:p>
        </p:txBody>
      </p:sp>
      <p:pic>
        <p:nvPicPr>
          <p:cNvPr id="8" name="Picture 2" descr="F:\Загрузки\Конференция 8.12\Награждения\Награды РАМС\Нагулина Л. А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9512" y="1484784"/>
            <a:ext cx="3187816" cy="46587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kartinki-cvetov.ru/animaciya/animaciya188.gif"/>
          <p:cNvPicPr>
            <a:picLocks noChangeAspect="1" noChangeArrowheads="1" noCrop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102762">
            <a:off x="6585310" y="3915889"/>
            <a:ext cx="2430899" cy="2455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User\Desktop\Для презентации награждения\Нагулина Л.А.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16633"/>
            <a:ext cx="751387" cy="1080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8860009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717</TotalTime>
  <Words>1032</Words>
  <Application>Microsoft Office PowerPoint</Application>
  <PresentationFormat>Экран (4:3)</PresentationFormat>
  <Paragraphs>210</Paragraphs>
  <Slides>44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Sveta</dc:creator>
  <cp:lastModifiedBy>Sveta</cp:lastModifiedBy>
  <cp:revision>172</cp:revision>
  <dcterms:created xsi:type="dcterms:W3CDTF">2017-11-03T17:16:37Z</dcterms:created>
  <dcterms:modified xsi:type="dcterms:W3CDTF">2017-12-14T17:48:56Z</dcterms:modified>
</cp:coreProperties>
</file>