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9"/>
  </p:notesMasterIdLst>
  <p:sldIdLst>
    <p:sldId id="328" r:id="rId2"/>
    <p:sldId id="324" r:id="rId3"/>
    <p:sldId id="299" r:id="rId4"/>
    <p:sldId id="300" r:id="rId5"/>
    <p:sldId id="301" r:id="rId6"/>
    <p:sldId id="302" r:id="rId7"/>
    <p:sldId id="303" r:id="rId8"/>
    <p:sldId id="314" r:id="rId9"/>
    <p:sldId id="317" r:id="rId10"/>
    <p:sldId id="325" r:id="rId11"/>
    <p:sldId id="318" r:id="rId12"/>
    <p:sldId id="327" r:id="rId13"/>
    <p:sldId id="319" r:id="rId14"/>
    <p:sldId id="320" r:id="rId15"/>
    <p:sldId id="321" r:id="rId16"/>
    <p:sldId id="322" r:id="rId17"/>
    <p:sldId id="323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300"/>
    <a:srgbClr val="A4C4F2"/>
    <a:srgbClr val="0E3062"/>
    <a:srgbClr val="F7F9FF"/>
    <a:srgbClr val="ECF0FE"/>
    <a:srgbClr val="E8EDFE"/>
    <a:srgbClr val="E2E9FE"/>
    <a:srgbClr val="C4D1FC"/>
    <a:srgbClr val="BDDE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9" autoAdjust="0"/>
    <p:restoredTop sz="99302" autoAdjust="0"/>
  </p:normalViewPr>
  <p:slideViewPr>
    <p:cSldViewPr>
      <p:cViewPr varScale="1">
        <p:scale>
          <a:sx n="91" d="100"/>
          <a:sy n="91" d="100"/>
        </p:scale>
        <p:origin x="-87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CB0A93-AB8F-4455-8E8F-143D1CE043BB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253BD9-25B4-42FC-9845-0231F6C008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3955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6333-B575-41FD-8DA3-62CCBB971647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8652F-D1C7-4349-A968-FB32B8684B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6333-B575-41FD-8DA3-62CCBB971647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8652F-D1C7-4349-A968-FB32B8684B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6333-B575-41FD-8DA3-62CCBB971647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8652F-D1C7-4349-A968-FB32B8684B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33781406"/>
      </p:ext>
    </p:extLst>
  </p:cSld>
  <p:clrMapOvr>
    <a:masterClrMapping/>
  </p:clrMapOvr>
  <p:transition spd="slow"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 userDrawn="1"/>
        </p:nvGrpSpPr>
        <p:grpSpPr>
          <a:xfrm>
            <a:off x="-141288" y="3206750"/>
            <a:ext cx="9426576" cy="3651250"/>
            <a:chOff x="-141288" y="3206750"/>
            <a:chExt cx="9426576" cy="3651250"/>
          </a:xfrm>
        </p:grpSpPr>
        <p:sp>
          <p:nvSpPr>
            <p:cNvPr id="3103" name="Freeform 31"/>
            <p:cNvSpPr>
              <a:spLocks/>
            </p:cNvSpPr>
            <p:nvPr/>
          </p:nvSpPr>
          <p:spPr bwMode="gray">
            <a:xfrm>
              <a:off x="0" y="3481388"/>
              <a:ext cx="9155113" cy="3376612"/>
            </a:xfrm>
            <a:custGeom>
              <a:avLst/>
              <a:gdLst>
                <a:gd name="T0" fmla="*/ 0 w 5767"/>
                <a:gd name="T1" fmla="*/ 1760 h 2127"/>
                <a:gd name="T2" fmla="*/ 5767 w 5767"/>
                <a:gd name="T3" fmla="*/ 0 h 2127"/>
                <a:gd name="T4" fmla="*/ 5760 w 5767"/>
                <a:gd name="T5" fmla="*/ 2127 h 2127"/>
                <a:gd name="T6" fmla="*/ 0 w 5767"/>
                <a:gd name="T7" fmla="*/ 2127 h 2127"/>
                <a:gd name="T8" fmla="*/ 0 w 5767"/>
                <a:gd name="T9" fmla="*/ 1760 h 2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7" h="2127">
                  <a:moveTo>
                    <a:pt x="0" y="1760"/>
                  </a:moveTo>
                  <a:lnTo>
                    <a:pt x="5767" y="0"/>
                  </a:lnTo>
                  <a:lnTo>
                    <a:pt x="5760" y="2127"/>
                  </a:lnTo>
                  <a:lnTo>
                    <a:pt x="0" y="2127"/>
                  </a:lnTo>
                  <a:lnTo>
                    <a:pt x="0" y="17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04" name="AutoShape 32" descr="06"/>
            <p:cNvSpPr>
              <a:spLocks noChangeArrowheads="1"/>
            </p:cNvSpPr>
            <p:nvPr/>
          </p:nvSpPr>
          <p:spPr bwMode="gray">
            <a:xfrm rot="-1015610">
              <a:off x="-141288" y="5310188"/>
              <a:ext cx="2541588" cy="573087"/>
            </a:xfrm>
            <a:prstGeom prst="parallelogram">
              <a:avLst>
                <a:gd name="adj" fmla="val 30059"/>
              </a:avLst>
            </a:prstGeom>
            <a:blipFill dpi="0" rotWithShape="1">
              <a:blip r:embed="rId2" cstate="print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05" name="AutoShape 33" descr="05"/>
            <p:cNvSpPr>
              <a:spLocks noChangeArrowheads="1"/>
            </p:cNvSpPr>
            <p:nvPr/>
          </p:nvSpPr>
          <p:spPr bwMode="gray">
            <a:xfrm rot="-1015610">
              <a:off x="2154238" y="4610100"/>
              <a:ext cx="2546350" cy="573088"/>
            </a:xfrm>
            <a:prstGeom prst="parallelogram">
              <a:avLst>
                <a:gd name="adj" fmla="val 30115"/>
              </a:avLst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06" name="AutoShape 34" descr="03"/>
            <p:cNvSpPr>
              <a:spLocks noChangeArrowheads="1"/>
            </p:cNvSpPr>
            <p:nvPr/>
          </p:nvSpPr>
          <p:spPr bwMode="gray">
            <a:xfrm rot="-1015610">
              <a:off x="4448175" y="3908425"/>
              <a:ext cx="2552700" cy="573088"/>
            </a:xfrm>
            <a:prstGeom prst="parallelogram">
              <a:avLst>
                <a:gd name="adj" fmla="val 30190"/>
              </a:avLst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07" name="AutoShape 35" descr="02"/>
            <p:cNvSpPr>
              <a:spLocks noChangeArrowheads="1"/>
            </p:cNvSpPr>
            <p:nvPr/>
          </p:nvSpPr>
          <p:spPr bwMode="gray">
            <a:xfrm rot="-1015610">
              <a:off x="6751638" y="3206750"/>
              <a:ext cx="2533650" cy="573088"/>
            </a:xfrm>
            <a:prstGeom prst="parallelogram">
              <a:avLst>
                <a:gd name="adj" fmla="val 29965"/>
              </a:avLst>
            </a:prstGeom>
            <a:blipFill dpi="0" rotWithShape="1">
              <a:blip r:embed="rId5" cstate="print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" name="Параллелограмм 1"/>
            <p:cNvSpPr/>
            <p:nvPr userDrawn="1"/>
          </p:nvSpPr>
          <p:spPr>
            <a:xfrm rot="20593941">
              <a:off x="2164620" y="4613085"/>
              <a:ext cx="2524524" cy="563677"/>
            </a:xfrm>
            <a:prstGeom prst="parallelogram">
              <a:avLst>
                <a:gd name="adj" fmla="val 28094"/>
              </a:avLst>
            </a:prstGeom>
            <a:blipFill>
              <a:blip r:embed="rId6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spd="slow"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12365321"/>
      </p:ext>
    </p:extLst>
  </p:cSld>
  <p:clrMapOvr>
    <a:masterClrMapping/>
  </p:clrMapOvr>
  <p:transition spd="slow">
    <p:strips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93492988"/>
      </p:ext>
    </p:extLst>
  </p:cSld>
  <p:clrMapOvr>
    <a:masterClrMapping/>
  </p:clrMapOvr>
  <p:transition spd="slow">
    <p:strips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11363576"/>
      </p:ext>
    </p:extLst>
  </p:cSld>
  <p:clrMapOvr>
    <a:masterClrMapping/>
  </p:clrMapOvr>
  <p:transition spd="slow">
    <p:strips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23472113"/>
      </p:ext>
    </p:extLst>
  </p:cSld>
  <p:clrMapOvr>
    <a:masterClrMapping/>
  </p:clrMapOvr>
  <p:transition spd="slow">
    <p:strips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33873380"/>
      </p:ext>
    </p:extLst>
  </p:cSld>
  <p:clrMapOvr>
    <a:masterClrMapping/>
  </p:clrMapOvr>
  <p:transition spd="slow">
    <p:strips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94722252"/>
      </p:ext>
    </p:extLst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6333-B575-41FD-8DA3-62CCBB971647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8652F-D1C7-4349-A968-FB32B8684B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77322313"/>
      </p:ext>
    </p:extLst>
  </p:cSld>
  <p:clrMapOvr>
    <a:masterClrMapping/>
  </p:clrMapOvr>
  <p:transition spd="slow">
    <p:strips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97012413"/>
      </p:ext>
    </p:extLst>
  </p:cSld>
  <p:clrMapOvr>
    <a:masterClrMapping/>
  </p:clrMapOvr>
  <p:transition spd="slow">
    <p:strips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57321573"/>
      </p:ext>
    </p:extLst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6333-B575-41FD-8DA3-62CCBB971647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8652F-D1C7-4349-A968-FB32B8684B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6333-B575-41FD-8DA3-62CCBB971647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8652F-D1C7-4349-A968-FB32B8684B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6333-B575-41FD-8DA3-62CCBB971647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8652F-D1C7-4349-A968-FB32B8684B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6333-B575-41FD-8DA3-62CCBB971647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8652F-D1C7-4349-A968-FB32B8684B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6333-B575-41FD-8DA3-62CCBB971647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8652F-D1C7-4349-A968-FB32B8684B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6333-B575-41FD-8DA3-62CCBB971647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8652F-D1C7-4349-A968-FB32B8684B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6333-B575-41FD-8DA3-62CCBB971647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8652F-D1C7-4349-A968-FB32B8684B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B6333-B575-41FD-8DA3-62CCBB971647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8652F-D1C7-4349-A968-FB32B8684B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49" r:id="rId13"/>
    <p:sldLayoutId id="2147483651" r:id="rId14"/>
    <p:sldLayoutId id="2147483652" r:id="rId15"/>
    <p:sldLayoutId id="2147483653" r:id="rId16"/>
    <p:sldLayoutId id="2147483654" r:id="rId17"/>
    <p:sldLayoutId id="2147483656" r:id="rId18"/>
    <p:sldLayoutId id="2147483657" r:id="rId19"/>
    <p:sldLayoutId id="2147483658" r:id="rId20"/>
    <p:sldLayoutId id="2147483659" r:id="rId21"/>
    <p:sldLayoutId id="2147483660" r:id="rId22"/>
  </p:sldLayoutIdLst>
  <p:transition spd="slow">
    <p:strips dir="r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_________Microsoft_Office_Word1.docx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0" name="Заголовок 1"/>
          <p:cNvSpPr>
            <a:spLocks noGrp="1" noChangeArrowheads="1"/>
          </p:cNvSpPr>
          <p:nvPr>
            <p:ph type="ctrTitle"/>
          </p:nvPr>
        </p:nvSpPr>
        <p:spPr>
          <a:xfrm>
            <a:off x="0" y="2636912"/>
            <a:ext cx="9144000" cy="1224136"/>
          </a:xfrm>
        </p:spPr>
        <p:txBody>
          <a:bodyPr anchor="t">
            <a:noAutofit/>
          </a:bodyPr>
          <a:lstStyle/>
          <a:p>
            <a:pPr eaLnBrk="1" hangingPunct="1"/>
            <a:r>
              <a:rPr lang="ru-RU" altLang="ru-RU" sz="4000" b="1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ИННОВАЦИОННЫЕ ТЕХНОЛОГИИ  </a:t>
            </a:r>
            <a:r>
              <a:rPr lang="en-US" altLang="ru-RU" sz="4000" b="1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/>
            </a:r>
            <a:br>
              <a:rPr lang="en-US" altLang="ru-RU" sz="4000" b="1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</a:br>
            <a:r>
              <a:rPr lang="ru-RU" altLang="ru-RU" sz="4000" b="1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В ЛАБОРАТОРНОЙ ДИАГНОСТИКЕ</a:t>
            </a:r>
          </a:p>
        </p:txBody>
      </p:sp>
      <p:sp>
        <p:nvSpPr>
          <p:cNvPr id="2051" name="Подзаголовок 2"/>
          <p:cNvSpPr>
            <a:spLocks noGrp="1" noChangeArrowheads="1"/>
          </p:cNvSpPr>
          <p:nvPr>
            <p:ph type="subTitle" idx="1"/>
          </p:nvPr>
        </p:nvSpPr>
        <p:spPr>
          <a:xfrm>
            <a:off x="5292725" y="6237288"/>
            <a:ext cx="3095625" cy="360362"/>
          </a:xfrm>
        </p:spPr>
        <p:txBody>
          <a:bodyPr/>
          <a:lstStyle/>
          <a:p>
            <a:pPr algn="r" eaLnBrk="1" hangingPunct="1"/>
            <a:r>
              <a:rPr lang="ru-RU" altLang="ru-RU" sz="1400" b="1" smtClean="0">
                <a:solidFill>
                  <a:schemeClr val="bg1"/>
                </a:solidFill>
              </a:rPr>
              <a:t>ул. Булатова, 105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779912" y="326"/>
            <a:ext cx="55143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Региональная конференция,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посвященная 25-летнему юбилею РАМС</a:t>
            </a:r>
            <a:endParaRPr lang="ru-RU" sz="2100" b="1" kern="0" dirty="0">
              <a:solidFill>
                <a:srgbClr val="004B96"/>
              </a:solidFill>
              <a:latin typeface="+mn-lt"/>
              <a:cs typeface="Arial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dirty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«Лидерство и инновации – </a:t>
            </a:r>
            <a:r>
              <a:rPr lang="ru-RU" sz="2100" b="1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путь </a:t>
            </a:r>
            <a:r>
              <a:rPr lang="ru-RU" sz="2100" b="1" dirty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к новым достижениям</a:t>
            </a:r>
            <a:r>
              <a:rPr lang="ru-RU" sz="2100" b="1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» 8 декабря 2017 </a:t>
            </a:r>
            <a:r>
              <a:rPr lang="ru-RU" sz="2100" b="1" dirty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г., г. </a:t>
            </a:r>
            <a:r>
              <a:rPr lang="ru-RU" sz="2100" b="1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Омск</a:t>
            </a:r>
            <a:endParaRPr lang="ru-RU" sz="2100" b="1" dirty="0">
              <a:solidFill>
                <a:srgbClr val="C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64096" y="5157192"/>
            <a:ext cx="81724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500" b="1" i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А.М. Фильчаков, </a:t>
            </a:r>
          </a:p>
          <a:p>
            <a:pPr algn="r"/>
            <a:r>
              <a:rPr lang="ru-RU" sz="2500" b="1" i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председатель специализированной </a:t>
            </a:r>
          </a:p>
          <a:p>
            <a:pPr algn="r"/>
            <a:r>
              <a:rPr lang="ru-RU" sz="2500" b="1" i="1" kern="0" dirty="0" smtClean="0">
                <a:solidFill>
                  <a:srgbClr val="004B96"/>
                </a:solidFill>
                <a:latin typeface="+mn-lt"/>
                <a:cs typeface="Arial" charset="0"/>
              </a:rPr>
              <a:t>секции ОПСА «Гистология»</a:t>
            </a:r>
            <a:endParaRPr lang="ru-RU" sz="2500" b="1" i="1" kern="0" dirty="0">
              <a:solidFill>
                <a:srgbClr val="004B96"/>
              </a:solidFill>
              <a:latin typeface="+mn-lt"/>
              <a:cs typeface="Arial" charset="0"/>
            </a:endParaRPr>
          </a:p>
        </p:txBody>
      </p:sp>
      <p:grpSp>
        <p:nvGrpSpPr>
          <p:cNvPr id="5" name="Группа 9"/>
          <p:cNvGrpSpPr/>
          <p:nvPr/>
        </p:nvGrpSpPr>
        <p:grpSpPr>
          <a:xfrm>
            <a:off x="-1" y="1424632"/>
            <a:ext cx="9144001" cy="60152"/>
            <a:chOff x="-1" y="1556792"/>
            <a:chExt cx="9144001" cy="119552"/>
          </a:xfrm>
        </p:grpSpPr>
        <p:pic>
          <p:nvPicPr>
            <p:cNvPr id="12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-1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1233344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2499008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3764067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4997412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626307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752775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9"/>
            <p:cNvPicPr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8725604" y="1556792"/>
              <a:ext cx="410776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Прямоугольник 8"/>
            <p:cNvSpPr/>
            <p:nvPr/>
          </p:nvSpPr>
          <p:spPr>
            <a:xfrm>
              <a:off x="-1" y="1556792"/>
              <a:ext cx="9144001" cy="11880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" name="Группа 22"/>
          <p:cNvGrpSpPr/>
          <p:nvPr/>
        </p:nvGrpSpPr>
        <p:grpSpPr>
          <a:xfrm>
            <a:off x="-1" y="6797848"/>
            <a:ext cx="9144001" cy="60152"/>
            <a:chOff x="-1" y="1556792"/>
            <a:chExt cx="9144001" cy="119552"/>
          </a:xfrm>
        </p:grpSpPr>
        <p:pic>
          <p:nvPicPr>
            <p:cNvPr id="24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-1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1233344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2499008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3764067" y="1556792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4997412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626307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9"/>
            <p:cNvPicPr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7527756" y="1557544"/>
              <a:ext cx="1310400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9"/>
            <p:cNvPicPr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8725604" y="1556792"/>
              <a:ext cx="410776" cy="11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Прямоугольник 31"/>
            <p:cNvSpPr/>
            <p:nvPr/>
          </p:nvSpPr>
          <p:spPr>
            <a:xfrm>
              <a:off x="-1" y="1556792"/>
              <a:ext cx="9144001" cy="11880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3" name="Рисунок 32" descr="D:\Документы\Эмблемы\РАМС и регион. ассоциации\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260648"/>
            <a:ext cx="1016694" cy="101905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Рисунок 33" descr="D:\Документы\Эмблемы\ОПСА\эмблема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116632"/>
            <a:ext cx="864096" cy="118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Picture 6" descr="C:\Users\Sveta\Desktop\Без имени-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97032" y="116632"/>
            <a:ext cx="1710672" cy="111600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714348" y="1357298"/>
            <a:ext cx="7772400" cy="147002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Участие в работе Всероссийского Конгресса медицинских сестер 17-19 октября 2017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57346" name="AutoShape 2" descr="DSC_580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7347" name="Picture 3" descr="C:\Users\admin\Desktop\DSC_5803_preview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708920"/>
            <a:ext cx="2736304" cy="1793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7348" name="Picture 4" descr="C:\Users\admin\Desktop\DSC_5950_preview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581128"/>
            <a:ext cx="2736304" cy="1883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7350" name="Picture 6" descr="C:\Users\admin\Downloads\20171019_180629.jpg"/>
          <p:cNvPicPr>
            <a:picLocks noChangeAspect="1" noChangeArrowheads="1"/>
          </p:cNvPicPr>
          <p:nvPr/>
        </p:nvPicPr>
        <p:blipFill>
          <a:blip r:embed="rId4" cstate="print"/>
          <a:srcRect r="2235"/>
          <a:stretch>
            <a:fillRect/>
          </a:stretch>
        </p:blipFill>
        <p:spPr bwMode="auto">
          <a:xfrm rot="5400000">
            <a:off x="3635895" y="3573017"/>
            <a:ext cx="3096344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7352" name="Picture 8" descr="C:\Users\admin\Downloads\20171017_155258.jpg"/>
          <p:cNvPicPr>
            <a:picLocks noChangeAspect="1" noChangeArrowheads="1"/>
          </p:cNvPicPr>
          <p:nvPr/>
        </p:nvPicPr>
        <p:blipFill>
          <a:blip r:embed="rId5" cstate="print"/>
          <a:srcRect l="3600" t="2025" b="10901"/>
          <a:stretch>
            <a:fillRect/>
          </a:stretch>
        </p:blipFill>
        <p:spPr bwMode="auto">
          <a:xfrm>
            <a:off x="2339752" y="2924944"/>
            <a:ext cx="1928243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7353" name="Picture 9" descr="C:\Users\admin\Downloads\20171019_111031.jpg"/>
          <p:cNvPicPr>
            <a:picLocks noChangeAspect="1" noChangeArrowheads="1"/>
          </p:cNvPicPr>
          <p:nvPr/>
        </p:nvPicPr>
        <p:blipFill rotWithShape="1">
          <a:blip r:embed="rId6" cstate="print"/>
          <a:srcRect r="6667" b="19176"/>
          <a:stretch/>
        </p:blipFill>
        <p:spPr bwMode="auto">
          <a:xfrm>
            <a:off x="251520" y="2924944"/>
            <a:ext cx="2064229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6"/>
          <p:cNvSpPr>
            <a:spLocks noGrp="1"/>
          </p:cNvSpPr>
          <p:nvPr>
            <p:ph type="ctrTitle"/>
          </p:nvPr>
        </p:nvSpPr>
        <p:spPr>
          <a:xfrm>
            <a:off x="5868144" y="5085184"/>
            <a:ext cx="3419872" cy="78581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Выбор расходных материалов при проведении экспресс биопсий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Заголовок 6"/>
          <p:cNvSpPr txBox="1">
            <a:spLocks/>
          </p:cNvSpPr>
          <p:nvPr/>
        </p:nvSpPr>
        <p:spPr>
          <a:xfrm>
            <a:off x="0" y="1628800"/>
            <a:ext cx="9144000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ПОСТЕРНАЯ СЕССИЯ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15" name="Picture 5" descr="C:\Users\admin\Desktop\DSC_7430_preview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492896"/>
            <a:ext cx="3068688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5297" name="Picture 1" descr="C:\Users\admin\Desktop\DSC_7521_preview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492896"/>
            <a:ext cx="5637525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714348" y="159893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работе Всероссийского Конгресса медицинских сестер 17-19 октября 2017 </a:t>
            </a:r>
            <a:br>
              <a:rPr lang="ru-RU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Симпозиум Лабораторная диагностика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346" name="AutoShape 2" descr="DSC_580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8131" name="Picture 3" descr="C:\Users\admin\Downloads\20171019_115625.jpg"/>
          <p:cNvPicPr>
            <a:picLocks noChangeAspect="1" noChangeArrowheads="1"/>
          </p:cNvPicPr>
          <p:nvPr/>
        </p:nvPicPr>
        <p:blipFill rotWithShape="1">
          <a:blip r:embed="rId2" cstate="print"/>
          <a:srcRect t="10504"/>
          <a:stretch/>
        </p:blipFill>
        <p:spPr bwMode="auto">
          <a:xfrm>
            <a:off x="1115616" y="3144982"/>
            <a:ext cx="7000924" cy="3524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6"/>
          <p:cNvSpPr>
            <a:spLocks noGrp="1"/>
          </p:cNvSpPr>
          <p:nvPr>
            <p:ph type="ctrTitle"/>
          </p:nvPr>
        </p:nvSpPr>
        <p:spPr>
          <a:xfrm>
            <a:off x="0" y="5373216"/>
            <a:ext cx="9144000" cy="78581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Специализированная секция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ОПСА «Гистология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– информационный ресурс для лабораторных техников (гистологов)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Заголовок 6"/>
          <p:cNvSpPr txBox="1">
            <a:spLocks/>
          </p:cNvSpPr>
          <p:nvPr/>
        </p:nvSpPr>
        <p:spPr>
          <a:xfrm>
            <a:off x="0" y="4509120"/>
            <a:ext cx="2051720" cy="20882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 descr="D:\Документы\ОПСА\7. Специализированные секции\11. Гистология +\2016 г\Члены секции\Фото членов секции\Общее фото членов секции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4"/>
            <a:ext cx="4248472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D:\Фотоальбом\2015 г\Регион. научно-практ. конф. Фельдшеры-лаб., мед. лаб. техники .. 23.07.15\18. Посещение ЦПАО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844824"/>
            <a:ext cx="4320480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6"/>
          <p:cNvSpPr>
            <a:spLocks noGrp="1"/>
          </p:cNvSpPr>
          <p:nvPr>
            <p:ph type="ctrTitle"/>
          </p:nvPr>
        </p:nvSpPr>
        <p:spPr>
          <a:xfrm>
            <a:off x="0" y="5805264"/>
            <a:ext cx="9144000" cy="78581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Специализированная секция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ОПСА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Лабораторная диагностика» – наше будущее!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Заголовок 6"/>
          <p:cNvSpPr txBox="1">
            <a:spLocks/>
          </p:cNvSpPr>
          <p:nvPr/>
        </p:nvSpPr>
        <p:spPr>
          <a:xfrm>
            <a:off x="0" y="3526658"/>
            <a:ext cx="4500562" cy="32147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000" i="0" u="none" strike="noStrike" kern="1200" cap="none" spc="0" normalizeH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000" i="0" u="none" strike="noStrike" kern="1200" cap="none" spc="0" normalizeH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Рисунок 9" descr="D:\Фотоальбом\2008 г\23. Област. семинар Совр. аспекты деят-ти мед.лаб.техника 21.11.08\DSC0318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556792"/>
            <a:ext cx="5616624" cy="424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 txBox="1">
            <a:spLocks/>
          </p:cNvSpPr>
          <p:nvPr/>
        </p:nvSpPr>
        <p:spPr>
          <a:xfrm>
            <a:off x="0" y="2500306"/>
            <a:ext cx="4500562" cy="38576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6"/>
          <p:cNvSpPr txBox="1">
            <a:spLocks/>
          </p:cNvSpPr>
          <p:nvPr/>
        </p:nvSpPr>
        <p:spPr>
          <a:xfrm>
            <a:off x="107504" y="5877272"/>
            <a:ext cx="9036496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fontAlgn="auto"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Наша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престижа и профессионализма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специальности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«Лабораторная диагностика»</a:t>
            </a:r>
            <a:endParaRPr kumimoji="0" lang="ru-RU" sz="2400" b="1" i="0" u="none" strike="noStrike" kern="1200" cap="none" spc="0" normalizeH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</a:pP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03" name="Picture 3" descr="C:\Users\admin\Desktop\ОПСА 2017\ГБ 1 Секция\DSC_09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1324" y="1556792"/>
            <a:ext cx="6307302" cy="40434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6"/>
          <p:cNvSpPr>
            <a:spLocks noGrp="1"/>
          </p:cNvSpPr>
          <p:nvPr>
            <p:ph type="ctrTitle"/>
          </p:nvPr>
        </p:nvSpPr>
        <p:spPr>
          <a:xfrm>
            <a:off x="3851920" y="2348880"/>
            <a:ext cx="5112568" cy="2651756"/>
          </a:xfrm>
        </p:spPr>
        <p:txBody>
          <a:bodyPr>
            <a:noAutofit/>
          </a:bodyPr>
          <a:lstStyle/>
          <a:p>
            <a:pPr algn="r"/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>«</a:t>
            </a:r>
            <a:r>
              <a:rPr lang="ru-RU" sz="2400" b="1" i="1" dirty="0"/>
              <a:t>Три пути человека, 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>чтобы </a:t>
            </a:r>
            <a:r>
              <a:rPr lang="ru-RU" sz="2400" b="1" i="1" dirty="0"/>
              <a:t>разумно поступать: 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>первый</a:t>
            </a:r>
            <a:r>
              <a:rPr lang="ru-RU" sz="2400" b="1" i="1" dirty="0"/>
              <a:t>, 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>самый </a:t>
            </a:r>
            <a:r>
              <a:rPr lang="ru-RU" sz="2400" b="1" i="1" dirty="0"/>
              <a:t>благородный </a:t>
            </a:r>
            <a:r>
              <a:rPr lang="ru-RU" sz="2400" b="1" i="1" dirty="0" smtClean="0"/>
              <a:t>-размышление</a:t>
            </a:r>
            <a:r>
              <a:rPr lang="ru-RU" sz="2400" b="1" i="1" dirty="0"/>
              <a:t>,</a:t>
            </a:r>
            <a:r>
              <a:rPr lang="ru-RU" sz="2400" b="1" dirty="0"/>
              <a:t>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i="1" dirty="0" smtClean="0"/>
              <a:t>второй</a:t>
            </a:r>
            <a:r>
              <a:rPr lang="ru-RU" sz="2400" b="1" i="1" dirty="0"/>
              <a:t>, 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>самый </a:t>
            </a:r>
            <a:r>
              <a:rPr lang="ru-RU" sz="2400" b="1" i="1" dirty="0"/>
              <a:t>легкий – подражание, 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>третий</a:t>
            </a:r>
            <a:r>
              <a:rPr lang="ru-RU" sz="2400" b="1" i="1" dirty="0"/>
              <a:t>, 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>самый </a:t>
            </a:r>
            <a:r>
              <a:rPr lang="ru-RU" sz="2400" b="1" i="1" dirty="0"/>
              <a:t>горький, - опыт.» 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>
                <a:solidFill>
                  <a:srgbClr val="003300"/>
                </a:solidFill>
              </a:rPr>
              <a:t>Конфуций</a:t>
            </a:r>
            <a:r>
              <a:rPr lang="ru-RU" sz="2400" dirty="0">
                <a:solidFill>
                  <a:srgbClr val="003300"/>
                </a:solidFill>
              </a:rPr>
              <a:t/>
            </a:r>
            <a:br>
              <a:rPr lang="ru-RU" sz="2400" dirty="0">
                <a:solidFill>
                  <a:srgbClr val="0033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7" name="Заголовок 6"/>
          <p:cNvSpPr txBox="1">
            <a:spLocks/>
          </p:cNvSpPr>
          <p:nvPr/>
        </p:nvSpPr>
        <p:spPr>
          <a:xfrm>
            <a:off x="0" y="2500306"/>
            <a:ext cx="4500562" cy="38576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5" name="Picture 3" descr="C:\Users\admin\Desktop\127988411_AYK3oFEcTM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348880"/>
            <a:ext cx="3563888" cy="3414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6"/>
          <p:cNvSpPr>
            <a:spLocks noGrp="1"/>
          </p:cNvSpPr>
          <p:nvPr>
            <p:ph type="ctrTitle"/>
          </p:nvPr>
        </p:nvSpPr>
        <p:spPr>
          <a:xfrm>
            <a:off x="4788024" y="2276872"/>
            <a:ext cx="4032448" cy="3839603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Спасибо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за внимание!</a:t>
            </a:r>
            <a:r>
              <a:rPr lang="ru-RU" sz="6000" b="1" dirty="0" smtClean="0">
                <a:solidFill>
                  <a:srgbClr val="C00000"/>
                </a:solidFill>
              </a:rPr>
              <a:t/>
            </a:r>
            <a:br>
              <a:rPr lang="ru-RU" sz="6000" b="1" dirty="0" smtClean="0">
                <a:solidFill>
                  <a:srgbClr val="C00000"/>
                </a:solidFill>
              </a:rPr>
            </a:br>
            <a:endParaRPr lang="ru-RU" sz="6000" b="1" dirty="0">
              <a:solidFill>
                <a:srgbClr val="0000FF"/>
              </a:solidFill>
            </a:endParaRPr>
          </a:p>
        </p:txBody>
      </p:sp>
      <p:pic>
        <p:nvPicPr>
          <p:cNvPr id="50177" name="Picture 1" descr="C:\Users\admin\Desktop\7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4824536" cy="48245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42844" y="4100442"/>
            <a:ext cx="4572032" cy="2928958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>
                <a:solidFill>
                  <a:srgbClr val="002060"/>
                </a:solidFill>
              </a:rPr>
              <a:t>Постоянные революционные изменения в лабораторной диагностики вызывают кардинальные перемены в отечественной медицине</a:t>
            </a:r>
            <a:r>
              <a:rPr lang="ru-RU" dirty="0"/>
              <a:t/>
            </a:r>
            <a:br>
              <a:rPr lang="ru-RU" dirty="0"/>
            </a:br>
            <a:endParaRPr lang="ru-RU" dirty="0">
              <a:solidFill>
                <a:srgbClr val="003300"/>
              </a:solidFill>
            </a:endParaRPr>
          </a:p>
        </p:txBody>
      </p:sp>
      <p:pic>
        <p:nvPicPr>
          <p:cNvPr id="21505" name="Picture 1" descr="C:\Users\admin\Desktop\la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4214818"/>
            <a:ext cx="3353697" cy="2286016"/>
          </a:xfrm>
          <a:prstGeom prst="rect">
            <a:avLst/>
          </a:prstGeom>
          <a:noFill/>
        </p:spPr>
      </p:pic>
      <p:pic>
        <p:nvPicPr>
          <p:cNvPr id="21508" name="Picture 4" descr="C:\Users\admin\Desktop\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700808"/>
            <a:ext cx="2474744" cy="1975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" descr="C:\Users\admin\Desktop\la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221088"/>
            <a:ext cx="3353697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3" descr="C:\Users\admin\Desktop\81739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2499" y="1636678"/>
            <a:ext cx="2035965" cy="2370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3" descr="C:\Users\admin\Desktop\MPB_110.08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636679"/>
            <a:ext cx="3342681" cy="2463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51520" y="1628800"/>
            <a:ext cx="5320612" cy="2514579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rgbClr val="002060"/>
                </a:solidFill>
              </a:rPr>
              <a:t>Развитие инновационных технологий в лабораторной диагностике зачастую несовместима с методиками лечения заболеваний.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Медицинская практика ведущих мировых держав построена на принципах молекулярной генетики и биохимии и взаимопонимании клинициста и специалиста лабораторной службы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20481" name="Picture 1" descr="C:\Users\admin\Desktop\14680819221437132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6496" y="1647609"/>
            <a:ext cx="3328171" cy="2357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2" name="Picture 2" descr="C:\Users\admin\Desktop\gene-w800-h600-300x24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4293096"/>
            <a:ext cx="3000396" cy="2400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helix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92281" y="4264352"/>
            <a:ext cx="1837438" cy="24630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4" descr="Картинки по запросу фото спираль ДН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4572008"/>
            <a:ext cx="1960678" cy="2071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6"/>
          <p:cNvSpPr>
            <a:spLocks noGrp="1"/>
          </p:cNvSpPr>
          <p:nvPr>
            <p:ph type="ctrTitle"/>
          </p:nvPr>
        </p:nvSpPr>
        <p:spPr>
          <a:xfrm>
            <a:off x="179512" y="1844824"/>
            <a:ext cx="6035532" cy="4013068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Диагностические </a:t>
            </a:r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возможности позволяют проводить расшифровку индивидуального патогенеза у каждого пациента, мониторинг развития заболевания, оценку рисков, контроль над назначением и приемом препаратов – это основа персонифицированной медицины</a:t>
            </a:r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.</a:t>
            </a:r>
            <a:br>
              <a:rPr lang="ru-RU" sz="24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Основная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задача </a:t>
            </a:r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на этапе регламентации инновационных диагностических процедур – разработка Лабораторных стандартов операционных процедур</a:t>
            </a:r>
            <a:r>
              <a:rPr lang="ru-RU" sz="2400" dirty="0" smtClean="0">
                <a:solidFill>
                  <a:srgbClr val="0000FF"/>
                </a:solidFill>
                <a:latin typeface="+mn-lt"/>
              </a:rPr>
              <a:t/>
            </a:r>
            <a:br>
              <a:rPr lang="ru-RU" sz="2400" dirty="0" smtClean="0">
                <a:solidFill>
                  <a:srgbClr val="0000FF"/>
                </a:solidFill>
                <a:latin typeface="+mn-lt"/>
              </a:rPr>
            </a:br>
            <a:endParaRPr lang="ru-RU" sz="24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7" y="1772816"/>
            <a:ext cx="2842851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58" name="Picture 2" descr="C:\Users\admin\Desktop\b3b0610123c2f02f9aaeea06a62ef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0970" y="4725144"/>
            <a:ext cx="2813545" cy="1665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6"/>
          <p:cNvSpPr>
            <a:spLocks noGrp="1"/>
          </p:cNvSpPr>
          <p:nvPr>
            <p:ph type="ctrTitle"/>
          </p:nvPr>
        </p:nvSpPr>
        <p:spPr>
          <a:xfrm>
            <a:off x="3347864" y="1357298"/>
            <a:ext cx="5544616" cy="5000660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rgbClr val="002060"/>
                </a:solidFill>
              </a:rPr>
              <a:t>Передовые разработки,  опережающие своё время, всегда требуют активного распространения информации и работы энтузиастов. Не делая акцент на данном направлении в здравоохранении, мы рискуем навсегда отстать от развитых стран, где это становится базой оказания квалифицированной медицинской помощи и называется	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</a:rPr>
              <a:t>персонифицированной медициной </a:t>
            </a:r>
            <a:r>
              <a:rPr lang="ru-RU" sz="2400" dirty="0" smtClean="0">
                <a:solidFill>
                  <a:srgbClr val="C00000"/>
                </a:solidFill>
              </a:rPr>
              <a:t>или </a:t>
            </a:r>
            <a:r>
              <a:rPr lang="ru-RU" sz="2400" b="1" i="1" dirty="0" smtClean="0">
                <a:solidFill>
                  <a:srgbClr val="C00000"/>
                </a:solidFill>
              </a:rPr>
              <a:t>медициной здоровых людей</a:t>
            </a:r>
            <a:r>
              <a:rPr lang="ru-RU" sz="2400" dirty="0" smtClean="0">
                <a:solidFill>
                  <a:srgbClr val="C00000"/>
                </a:solidFill>
              </a:rPr>
              <a:t>.</a:t>
            </a:r>
            <a:endParaRPr lang="ru-RU" sz="24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8435" name="Picture 3" descr="C:\Users\admin\Desktop\7298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2880320" cy="2519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6" name="Picture 4" descr="C:\Users\admin\Desktop\Улучшаем-свое-здоровь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365103"/>
            <a:ext cx="2880320" cy="1919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6"/>
          <p:cNvSpPr>
            <a:spLocks noGrp="1"/>
          </p:cNvSpPr>
          <p:nvPr>
            <p:ph type="ctrTitle"/>
          </p:nvPr>
        </p:nvSpPr>
        <p:spPr>
          <a:xfrm>
            <a:off x="214282" y="2942614"/>
            <a:ext cx="4929222" cy="2214578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rgbClr val="002060"/>
                </a:solidFill>
              </a:rPr>
              <a:t>В крупных медицинских организациях Омской области функционируют прекрасно оснащенные медицинские лаборатории различных назначений. Структура лабораторной службы может насчитывать до 10 и белее различных лабораторий в составе. Наличие современных лабораторий подразумевает обеспечение специалистами с высокой компетенцией.</a:t>
            </a:r>
            <a:endParaRPr lang="ru-RU" sz="2400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16" name="Picture 3" descr="X:\Стационар\Патологоанатомическое отделение\Фильчаков А.М\игорь сорокин\DSC_31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5514" y="1628800"/>
            <a:ext cx="3669890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4" descr="X:\Стационар\Патологоанатомическое отделение\Фильчаков А.М\игорь сорокин\DSC_31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4286255"/>
            <a:ext cx="3643306" cy="2428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6"/>
          <p:cNvSpPr>
            <a:spLocks noGrp="1"/>
          </p:cNvSpPr>
          <p:nvPr>
            <p:ph type="ctrTitle"/>
          </p:nvPr>
        </p:nvSpPr>
        <p:spPr>
          <a:xfrm>
            <a:off x="179512" y="1484784"/>
            <a:ext cx="4106704" cy="3744416"/>
          </a:xfrm>
        </p:spPr>
        <p:txBody>
          <a:bodyPr>
            <a:noAutofit/>
          </a:bodyPr>
          <a:lstStyle/>
          <a:p>
            <a:pPr algn="l"/>
            <a:r>
              <a:rPr lang="ru-RU" sz="2100" b="1" dirty="0" smtClean="0">
                <a:solidFill>
                  <a:srgbClr val="002060"/>
                </a:solidFill>
              </a:rPr>
              <a:t>Каждая лаборатория – это свой, высокотехнологичный, требующий индивидуального подхода, мир. Механизм лабораторной диагностики работает без сбоев только при слиянии всех факторов способствующих проведению качественного анализа.</a:t>
            </a:r>
            <a:r>
              <a:rPr lang="ru-RU" sz="2400" dirty="0" smtClean="0">
                <a:solidFill>
                  <a:srgbClr val="0000FF"/>
                </a:solidFill>
              </a:rPr>
              <a:t/>
            </a:r>
            <a:br>
              <a:rPr lang="ru-RU" sz="2400" dirty="0" smtClean="0">
                <a:solidFill>
                  <a:srgbClr val="0000FF"/>
                </a:solidFill>
              </a:rPr>
            </a:b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13" name="Заголовок 6"/>
          <p:cNvSpPr txBox="1">
            <a:spLocks/>
          </p:cNvSpPr>
          <p:nvPr/>
        </p:nvSpPr>
        <p:spPr>
          <a:xfrm>
            <a:off x="4355976" y="4869160"/>
            <a:ext cx="4464496" cy="16442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Один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из основных факторов – подготовка грамотных специалистов лабораторной диагностики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385" name="Picture 1" descr="C:\Users\admin\Desktop\07092016_3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653136"/>
            <a:ext cx="3242494" cy="2024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 descr="D:\фотографии\прозектура фото\IMG_93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643049"/>
            <a:ext cx="4390778" cy="2927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 txBox="1">
            <a:spLocks/>
          </p:cNvSpPr>
          <p:nvPr/>
        </p:nvSpPr>
        <p:spPr>
          <a:xfrm>
            <a:off x="107504" y="2001950"/>
            <a:ext cx="5143536" cy="1643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Специализированная секция ОПСА «Гистология» успешно реализует механизм непрерывного медицинского образования через различные формы обучения. Внедрены инновационные методы обработки </a:t>
            </a: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трепанобиопсий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 возможностью дальнейшего проведения иммуногистохимических методов</a:t>
            </a: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42" name="Picture 2" descr="C:\Users\admin\Desktop\ОПСА 2017\Обучающий семинар на базе ГБ №1 9.02.2017\Фотографии\DSC_06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717337"/>
            <a:ext cx="3319208" cy="2212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3" name="Picture 3" descr="C:\Users\admin\Desktop\ОПСА 2017\Обучающий семинар на базе ГБ №1 9.02.2017\Фотографии\DSC_07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293096"/>
            <a:ext cx="3500430" cy="2315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4" name="Picture 4" descr="C:\Users\admin\Desktop\ОПСА 2017\Обучающий семинар на базе ГБ №1 9.02.2017\Фотографии\DSC_08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4275949"/>
            <a:ext cx="1656184" cy="23214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5" name="Picture 5" descr="C:\Users\admin\Desktop\ОПСА 2017\Обучающий семинар на базе ГБ №1 9.02.2017\Фотографии\DSC_07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940346"/>
            <a:ext cx="2485510" cy="1657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6"/>
          <p:cNvSpPr>
            <a:spLocks noGrp="1"/>
          </p:cNvSpPr>
          <p:nvPr>
            <p:ph type="ctrTitle"/>
          </p:nvPr>
        </p:nvSpPr>
        <p:spPr>
          <a:xfrm>
            <a:off x="3707904" y="5085184"/>
            <a:ext cx="5184576" cy="128987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Внедрение инновационных технологий при проведении гистологических исследований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трепанобиопсий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Заголовок 6"/>
          <p:cNvSpPr txBox="1">
            <a:spLocks/>
          </p:cNvSpPr>
          <p:nvPr/>
        </p:nvSpPr>
        <p:spPr>
          <a:xfrm>
            <a:off x="179511" y="2880296"/>
            <a:ext cx="2088233" cy="20608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00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69" name="Picture 1" descr="X:\Стационар\Патологоанатомическое отделение\Фильчаков А.М\игорь сорокин\DSC_31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3024336" cy="4536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admin\AppData\Local\Microsoft\Windows\Temporary Internet Files\Content.Word\1 0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132856"/>
            <a:ext cx="2385378" cy="2024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717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49754346"/>
              </p:ext>
            </p:extLst>
          </p:nvPr>
        </p:nvGraphicFramePr>
        <p:xfrm>
          <a:off x="3995937" y="1988841"/>
          <a:ext cx="1800200" cy="2612534"/>
        </p:xfrm>
        <a:graphic>
          <a:graphicData uri="http://schemas.openxmlformats.org/presentationml/2006/ole">
            <p:oleObj spid="_x0000_s7176" name="Документ" r:id="rId5" imgW="6362902" imgH="9236046" progId="Word.Document.12">
              <p:embed/>
            </p:oleObj>
          </a:graphicData>
        </a:graphic>
      </p:graphicFrame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993</TotalTime>
  <Words>274</Words>
  <Application>Microsoft Office PowerPoint</Application>
  <PresentationFormat>Экран (4:3)</PresentationFormat>
  <Paragraphs>27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Документ</vt:lpstr>
      <vt:lpstr>ИННОВАЦИОННЫЕ ТЕХНОЛОГИИ   В ЛАБОРАТОРНОЙ ДИАГНОСТИКЕ</vt:lpstr>
      <vt:lpstr> Постоянные революционные изменения в лабораторной диагностики вызывают кардинальные перемены в отечественной медицине </vt:lpstr>
      <vt:lpstr>Развитие инновационных технологий в лабораторной диагностике зачастую несовместима с методиками лечения заболеваний. Медицинская практика ведущих мировых держав построена на принципах молекулярной генетики и биохимии и взаимопонимании клинициста и специалиста лабораторной службы</vt:lpstr>
      <vt:lpstr> Диагностические возможности позволяют проводить расшифровку индивидуального патогенеза у каждого пациента, мониторинг развития заболевания, оценку рисков, контроль над назначением и приемом препаратов – это основа персонифицированной медицины. Основная задача на этапе регламентации инновационных диагностических процедур – разработка Лабораторных стандартов операционных процедур </vt:lpstr>
      <vt:lpstr>Передовые разработки,  опережающие своё время, всегда требуют активного распространения информации и работы энтузиастов. Не делая акцент на данном направлении в здравоохранении, мы рискуем навсегда отстать от развитых стран, где это становится базой оказания квалифицированной медицинской помощи и называется  персонифицированной медициной или медициной здоровых людей.</vt:lpstr>
      <vt:lpstr>В крупных медицинских организациях Омской области функционируют прекрасно оснащенные медицинские лаборатории различных назначений. Структура лабораторной службы может насчитывать до 10 и белее различных лабораторий в составе. Наличие современных лабораторий подразумевает обеспечение специалистами с высокой компетенцией.</vt:lpstr>
      <vt:lpstr>Каждая лаборатория – это свой, высокотехнологичный, требующий индивидуального подхода, мир. Механизм лабораторной диагностики работает без сбоев только при слиянии всех факторов способствующих проведению качественного анализа. </vt:lpstr>
      <vt:lpstr>Слайд 8</vt:lpstr>
      <vt:lpstr>Внедрение инновационных технологий при проведении гистологических исследований трепанобиопсий</vt:lpstr>
      <vt:lpstr>Участие в работе Всероссийского Конгресса медицинских сестер 17-19 октября 2017 </vt:lpstr>
      <vt:lpstr>Выбор расходных материалов при проведении экспресс биопсий</vt:lpstr>
      <vt:lpstr>Участие в работе Всероссийского Конгресса медицинских сестер 17-19 октября 2017  Симпозиум Лабораторная диагностика</vt:lpstr>
      <vt:lpstr>Специализированная секция ОПСА «Гистология» – информационный ресурс для лабораторных техников (гистологов)</vt:lpstr>
      <vt:lpstr>Специализированная секция ОПСА  «Лабораторная диагностика» – наше будущее!</vt:lpstr>
      <vt:lpstr>Слайд 15</vt:lpstr>
      <vt:lpstr>     «Три пути человека,  чтобы разумно поступать:  первый,  самый благородный -размышление,  второй,  самый легкий – подражание,  третий,  самый горький, - опыт.»   Конфуций  </vt:lpstr>
      <vt:lpstr>Спасибо  за внимание! 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ОПСА</cp:lastModifiedBy>
  <cp:revision>198</cp:revision>
  <dcterms:created xsi:type="dcterms:W3CDTF">2013-06-02T05:34:26Z</dcterms:created>
  <dcterms:modified xsi:type="dcterms:W3CDTF">2017-12-06T16:31:50Z</dcterms:modified>
</cp:coreProperties>
</file>