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sldIdLst>
    <p:sldId id="282" r:id="rId2"/>
    <p:sldId id="285" r:id="rId3"/>
    <p:sldId id="306" r:id="rId4"/>
    <p:sldId id="284" r:id="rId5"/>
    <p:sldId id="311" r:id="rId6"/>
    <p:sldId id="286" r:id="rId7"/>
    <p:sldId id="307" r:id="rId8"/>
    <p:sldId id="287" r:id="rId9"/>
    <p:sldId id="288" r:id="rId10"/>
    <p:sldId id="300" r:id="rId11"/>
    <p:sldId id="291" r:id="rId12"/>
    <p:sldId id="296" r:id="rId13"/>
    <p:sldId id="295" r:id="rId14"/>
    <p:sldId id="292" r:id="rId15"/>
    <p:sldId id="293" r:id="rId16"/>
    <p:sldId id="294" r:id="rId17"/>
    <p:sldId id="303" r:id="rId18"/>
    <p:sldId id="313" r:id="rId19"/>
    <p:sldId id="315" r:id="rId20"/>
    <p:sldId id="297" r:id="rId21"/>
    <p:sldId id="280" r:id="rId22"/>
    <p:sldId id="304" r:id="rId23"/>
    <p:sldId id="301" r:id="rId24"/>
    <p:sldId id="302" r:id="rId25"/>
    <p:sldId id="281" r:id="rId26"/>
  </p:sldIdLst>
  <p:sldSz cx="9144000" cy="6858000" type="screen4x3"/>
  <p:notesSz cx="7559675" cy="10691813"/>
  <p:defaultTextStyle>
    <a:defPPr>
      <a:defRPr lang="en-GB"/>
    </a:defPPr>
    <a:lvl1pPr algn="l" defTabSz="407526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673930" indent="-259204" algn="l" defTabSz="407526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036815" indent="-207363" algn="l" defTabSz="407526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451541" indent="-207363" algn="l" defTabSz="407526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1866268" indent="-207363" algn="l" defTabSz="407526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073631" algn="l" defTabSz="829452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488357" algn="l" defTabSz="829452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2903083" algn="l" defTabSz="829452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317809" algn="l" defTabSz="829452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B80000"/>
    <a:srgbClr val="004B96"/>
    <a:srgbClr val="9A0000"/>
    <a:srgbClr val="DA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8157" autoAdjust="0"/>
  </p:normalViewPr>
  <p:slideViewPr>
    <p:cSldViewPr>
      <p:cViewPr varScale="1">
        <p:scale>
          <a:sx n="90" d="100"/>
          <a:sy n="90" d="100"/>
        </p:scale>
        <p:origin x="-798" y="-114"/>
      </p:cViewPr>
      <p:guideLst>
        <p:guide orient="horz" pos="1960"/>
        <p:guide pos="2612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veta\Desktop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4665142425252414"/>
          <c:y val="8.5527412158883043E-2"/>
          <c:w val="0.59681142330986803"/>
          <c:h val="0.66041565557043391"/>
        </c:manualLayout>
      </c:layout>
      <c:lineChart>
        <c:grouping val="standard"/>
        <c:ser>
          <c:idx val="0"/>
          <c:order val="0"/>
          <c:spPr>
            <a:ln w="57150"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 w="57150">
                <a:solidFill>
                  <a:srgbClr val="C00000"/>
                </a:solidFill>
              </a:ln>
            </c:spPr>
          </c:marker>
          <c:dLbls>
            <c:txPr>
              <a:bodyPr/>
              <a:lstStyle/>
              <a:p>
                <a:pPr>
                  <a:defRPr sz="3000" b="1">
                    <a:solidFill>
                      <a:srgbClr val="C0000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t"/>
            <c:showVal val="1"/>
          </c:dLbls>
          <c:cat>
            <c:strRef>
              <c:f>Лист1!$G$66:$G$67</c:f>
              <c:strCache>
                <c:ptCount val="2"/>
                <c:pt idx="0">
                  <c:v>2012 г .</c:v>
                </c:pt>
                <c:pt idx="1">
                  <c:v>2016 г.</c:v>
                </c:pt>
              </c:strCache>
            </c:strRef>
          </c:cat>
          <c:val>
            <c:numRef>
              <c:f>Лист1!$H$66:$H$67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2.1</c:v>
                </c:pt>
              </c:numCache>
            </c:numRef>
          </c:val>
        </c:ser>
        <c:dLbls>
          <c:showVal val="1"/>
        </c:dLbls>
        <c:marker val="1"/>
        <c:axId val="116878720"/>
        <c:axId val="141006720"/>
      </c:lineChart>
      <c:catAx>
        <c:axId val="116878720"/>
        <c:scaling>
          <c:orientation val="minMax"/>
        </c:scaling>
        <c:axPos val="b"/>
        <c:tickLblPos val="nextTo"/>
        <c:txPr>
          <a:bodyPr/>
          <a:lstStyle/>
          <a:p>
            <a:pPr>
              <a:defRPr sz="2600" b="1">
                <a:solidFill>
                  <a:srgbClr val="004B96"/>
                </a:solidFill>
                <a:latin typeface="Calibri" panose="020F0502020204030204" pitchFamily="34" charset="0"/>
              </a:defRPr>
            </a:pPr>
            <a:endParaRPr lang="ru-RU"/>
          </a:p>
        </c:txPr>
        <c:crossAx val="141006720"/>
        <c:crosses val="autoZero"/>
        <c:auto val="1"/>
        <c:lblAlgn val="ctr"/>
        <c:lblOffset val="100"/>
      </c:catAx>
      <c:valAx>
        <c:axId val="141006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200" b="1">
                <a:solidFill>
                  <a:srgbClr val="004B96"/>
                </a:solidFill>
                <a:latin typeface="Calibri" panose="020F0502020204030204" pitchFamily="34" charset="0"/>
              </a:defRPr>
            </a:pPr>
            <a:endParaRPr lang="ru-RU"/>
          </a:p>
        </c:txPr>
        <c:crossAx val="116878720"/>
        <c:crosses val="autoZero"/>
        <c:crossBetween val="between"/>
        <c:majorUnit val="0.1"/>
      </c:valAx>
    </c:plotArea>
    <c:plotVisOnly val="1"/>
    <c:dispBlanksAs val="gap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fld id="{C460B4C0-DA31-4B5D-A7FB-D74F23004C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26134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07526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1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673930" indent="-259204" algn="l" defTabSz="407526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1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036815" indent="-207363" algn="l" defTabSz="407526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1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451541" indent="-207363" algn="l" defTabSz="407526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1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1866268" indent="-207363" algn="l" defTabSz="407526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1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073631" algn="l" defTabSz="8294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88357" algn="l" defTabSz="8294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03083" algn="l" defTabSz="8294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17809" algn="l" defTabSz="82945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AD26A30B-D3FB-4474-ADD4-67C134B09361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3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AD26A30B-D3FB-4474-ADD4-67C134B09361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4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E5BEFD2C-F38B-4F27-9747-B1836A4300F9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17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7F450219-9141-4769-AA68-12661EB8ADEB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21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8F9F4F81-546B-4418-9953-6BD9493E510C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22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87FC3051-9A12-40B5-8821-B03C0A100004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23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31337C01-3250-4DD1-A435-8C85D2039A66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24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fld id="{7B419A48-DDFD-422D-8585-4AE96E329ABF}" type="slidenum">
              <a:rPr lang="ru-RU" altLang="ru-RU" smtClean="0">
                <a:solidFill>
                  <a:srgbClr val="000000"/>
                </a:solidFill>
                <a:latin typeface="Times New Roman" pitchFamily="16" charset="0"/>
              </a:rPr>
              <a:pPr/>
              <a:t>25</a:t>
            </a:fld>
            <a:endParaRPr lang="ru-RU" alt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13A0E-E0B9-41BC-991E-B84C2096F2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99206145"/>
      </p:ext>
    </p:extLst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2BD62-0842-49E9-8837-9CB755AF6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61507713"/>
      </p:ext>
    </p:extLst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30695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30695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ACF44-2C01-4AA0-B696-9349779B2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8273933"/>
      </p:ext>
    </p:extLst>
  </p:cSld>
  <p:clrMapOvr>
    <a:masterClrMapping/>
  </p:clrMapOvr>
  <p:transition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93C15-F6A9-421F-A7DB-7EF48471C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47696483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21C18-B439-4901-AC1A-F5A232677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67408507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DC2C0-B454-4BDE-81CB-DE1692C2C0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05945683"/>
      </p:ext>
    </p:extLst>
  </p:cSld>
  <p:clrMapOvr>
    <a:masterClrMapping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8"/>
            <a:ext cx="4043520" cy="397625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28"/>
            <a:ext cx="4044960" cy="3976258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B1A70-F1F4-4CB8-BEF1-C21EFC17A8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66560400"/>
      </p:ext>
    </p:extLst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1A1B0-6875-469A-8DD8-F3105070D1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666999745"/>
      </p:ext>
    </p:extLst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113F8-5C6E-4FBC-A18F-1EDBEBF3CA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99647762"/>
      </p:ext>
    </p:extLst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93028-F19F-458A-ABDB-178ED0585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95132034"/>
      </p:ext>
    </p:extLst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8A94A-8269-4634-A72D-3B3F997CC4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99120683"/>
      </p:ext>
    </p:extLst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63608-2BF3-49BF-8AD5-AF107522B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22990869"/>
      </p:ext>
    </p:extLst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8"/>
            <a:ext cx="8226720" cy="397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5805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ea typeface="Microsoft YaHei" charset="-122"/>
                <a:cs typeface="Segoe UI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pPr>
              <a:defRPr/>
            </a:pPr>
            <a:fld id="{FDE2639B-051D-4067-BBD0-D121687DB5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strips dir="rd"/>
  </p:transition>
  <p:txStyles>
    <p:titleStyle>
      <a:lvl1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2pPr>
      <a:lvl3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3pPr>
      <a:lvl4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4pPr>
      <a:lvl5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11045" indent="-311045" algn="l" defTabSz="407526" rtl="0" eaLnBrk="0" fontAlgn="base" hangingPunct="0">
        <a:lnSpc>
          <a:spcPct val="93000"/>
        </a:lnSpc>
        <a:spcBef>
          <a:spcPts val="1293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0" fontAlgn="base" hangingPunct="0">
        <a:lnSpc>
          <a:spcPct val="93000"/>
        </a:lnSpc>
        <a:spcBef>
          <a:spcPts val="1032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500">
          <a:solidFill>
            <a:srgbClr val="000000"/>
          </a:solidFill>
          <a:latin typeface="+mn-lt"/>
          <a:ea typeface="+mn-ea"/>
        </a:defRPr>
      </a:lvl2pPr>
      <a:lvl3pPr marL="1036815" indent="-207363" algn="l" defTabSz="407526" rtl="0" eaLnBrk="0" fontAlgn="base" hangingPunct="0">
        <a:lnSpc>
          <a:spcPct val="93000"/>
        </a:lnSpc>
        <a:spcBef>
          <a:spcPts val="77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200">
          <a:solidFill>
            <a:srgbClr val="000000"/>
          </a:solidFill>
          <a:latin typeface="+mn-lt"/>
          <a:ea typeface="+mn-ea"/>
        </a:defRPr>
      </a:lvl3pPr>
      <a:lvl4pPr marL="1451541" indent="-207363" algn="l" defTabSz="407526" rtl="0" eaLnBrk="0" fontAlgn="base" hangingPunct="0">
        <a:lnSpc>
          <a:spcPct val="93000"/>
        </a:lnSpc>
        <a:spcBef>
          <a:spcPts val="522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1800">
          <a:solidFill>
            <a:srgbClr val="000000"/>
          </a:solidFill>
          <a:latin typeface="+mn-lt"/>
          <a:ea typeface="+mn-ea"/>
        </a:defRPr>
      </a:lvl4pPr>
      <a:lvl5pPr marL="1866268" indent="-207363" algn="l" defTabSz="407526" rtl="0" eaLnBrk="0" fontAlgn="base" hangingPunct="0">
        <a:lnSpc>
          <a:spcPct val="93000"/>
        </a:lnSpc>
        <a:spcBef>
          <a:spcPts val="26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1800"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fontAlgn="base" hangingPunct="0">
        <a:lnSpc>
          <a:spcPct val="93000"/>
        </a:lnSpc>
        <a:spcBef>
          <a:spcPts val="26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fontAlgn="base" hangingPunct="0">
        <a:lnSpc>
          <a:spcPct val="93000"/>
        </a:lnSpc>
        <a:spcBef>
          <a:spcPts val="26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fontAlgn="base" hangingPunct="0">
        <a:lnSpc>
          <a:spcPct val="93000"/>
        </a:lnSpc>
        <a:spcBef>
          <a:spcPts val="26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fontAlgn="base" hangingPunct="0">
        <a:lnSpc>
          <a:spcPct val="93000"/>
        </a:lnSpc>
        <a:spcBef>
          <a:spcPts val="261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0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0"/>
            <a:ext cx="9144000" cy="70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067944" y="0"/>
            <a:ext cx="5076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Региональная конференция,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посвященная 25-летнему юбилею РАМС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«Лидерство и инновации – путь к новым достижениям» 8 декабря 2017 г., г. Омск</a:t>
            </a:r>
            <a:endParaRPr lang="ru-RU" altLang="ru-RU" b="1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-1" y="1268760"/>
            <a:ext cx="9144001" cy="60152"/>
            <a:chOff x="-1" y="1556792"/>
            <a:chExt cx="9144001" cy="119552"/>
          </a:xfrm>
        </p:grpSpPr>
        <p:pic>
          <p:nvPicPr>
            <p:cNvPr id="38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77777" b="28914"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Прямоугольник 45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-1" y="6797848"/>
            <a:ext cx="9144001" cy="60152"/>
            <a:chOff x="-1" y="1556792"/>
            <a:chExt cx="9144001" cy="119552"/>
          </a:xfrm>
        </p:grpSpPr>
        <p:pic>
          <p:nvPicPr>
            <p:cNvPr id="48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77777" b="28914"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Прямоугольник 55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53" name="Прямоугольник 4"/>
          <p:cNvSpPr>
            <a:spLocks noChangeArrowheads="1"/>
          </p:cNvSpPr>
          <p:nvPr/>
        </p:nvSpPr>
        <p:spPr bwMode="auto">
          <a:xfrm>
            <a:off x="611560" y="1844824"/>
            <a:ext cx="820891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</a:pPr>
            <a:endParaRPr lang="ru-RU" altLang="ru-RU" sz="4700" b="1" kern="0" dirty="0" smtClean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</a:pPr>
            <a:r>
              <a:rPr lang="ru-RU" altLang="ru-RU" sz="48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Современное </a:t>
            </a:r>
            <a:r>
              <a:rPr lang="ru-RU" altLang="ru-RU" sz="4800" b="1" kern="0" dirty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развитие 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</a:pPr>
            <a:r>
              <a:rPr lang="ru-RU" altLang="ru-RU" sz="48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сельского здравоохранения.</a:t>
            </a:r>
          </a:p>
          <a:p>
            <a:pPr algn="ctr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</a:pPr>
            <a:r>
              <a:rPr lang="ru-RU" altLang="ru-RU" sz="48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800" b="1" kern="0" dirty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Проблемы и пути  </a:t>
            </a:r>
            <a:r>
              <a:rPr lang="ru-RU" altLang="ru-RU" sz="48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Calibri" pitchFamily="34" charset="0"/>
                <a:cs typeface="Times New Roman" pitchFamily="18" charset="0"/>
              </a:rPr>
              <a:t>решения</a:t>
            </a:r>
            <a:endParaRPr lang="ru-RU" altLang="ru-RU" sz="4800" b="1" kern="0" dirty="0">
              <a:solidFill>
                <a:srgbClr val="C00000"/>
              </a:solidFill>
              <a:latin typeface="Calibri" panose="020F0502020204030204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54" name="Прямоугольник 5"/>
          <p:cNvSpPr>
            <a:spLocks noChangeArrowheads="1"/>
          </p:cNvSpPr>
          <p:nvPr/>
        </p:nvSpPr>
        <p:spPr bwMode="auto">
          <a:xfrm>
            <a:off x="1403648" y="4941168"/>
            <a:ext cx="756084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altLang="ru-RU" sz="2500" b="1" i="1" kern="0" dirty="0" smtClean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algn="r"/>
            <a:r>
              <a:rPr lang="ru-RU" altLang="ru-RU" sz="2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П. П. Локтев,</a:t>
            </a:r>
            <a:endParaRPr lang="ru-RU" altLang="ru-RU" sz="20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algn="r"/>
            <a:r>
              <a:rPr lang="ru-RU" altLang="ru-RU" sz="2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главный фельдшер БУЗОО </a:t>
            </a:r>
          </a:p>
          <a:p>
            <a:pPr algn="r"/>
            <a:r>
              <a:rPr lang="ru-RU" altLang="ru-RU" sz="2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«Станция скорой медицинской помощи», г. Омск, </a:t>
            </a:r>
          </a:p>
          <a:p>
            <a:pPr algn="r"/>
            <a:r>
              <a:rPr lang="ru-RU" altLang="ru-RU" sz="2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председатель </a:t>
            </a:r>
            <a:r>
              <a:rPr lang="ru-RU" altLang="ru-RU" sz="2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секции </a:t>
            </a:r>
            <a:r>
              <a:rPr lang="ru-RU" altLang="ru-RU" sz="2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РАМС, ОПСА «Лечебное </a:t>
            </a:r>
            <a:r>
              <a:rPr lang="ru-RU" altLang="ru-RU" sz="2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дело»</a:t>
            </a:r>
          </a:p>
        </p:txBody>
      </p:sp>
      <p:pic>
        <p:nvPicPr>
          <p:cNvPr id="29" name="Рисунок 28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8640"/>
            <a:ext cx="1016694" cy="10190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Рисунок 29" descr="D:\Документы\Эмблемы\ОПСА\эмблема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16632"/>
            <a:ext cx="792088" cy="10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632"/>
            <a:ext cx="1710672" cy="1116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 bwMode="auto">
          <a:xfrm>
            <a:off x="5769438" y="1860869"/>
            <a:ext cx="3074570" cy="18414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 bwMode="auto">
          <a:xfrm>
            <a:off x="296830" y="1844824"/>
            <a:ext cx="4588440" cy="246194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dirty="0"/>
          </a:p>
        </p:txBody>
      </p:sp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7920" y="0"/>
            <a:ext cx="9144000" cy="1010986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4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Проблема доступности медицинской помощи сельскому </a:t>
            </a:r>
            <a:r>
              <a:rPr lang="ru-RU" altLang="ru-RU" sz="44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населению</a:t>
            </a:r>
            <a:endParaRPr lang="ru-RU" altLang="ru-RU" sz="4400" b="1" kern="12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199" name="Прямоугольник 10"/>
          <p:cNvSpPr>
            <a:spLocks noChangeArrowheads="1"/>
          </p:cNvSpPr>
          <p:nvPr/>
        </p:nvSpPr>
        <p:spPr bwMode="auto">
          <a:xfrm>
            <a:off x="1566720" y="4766901"/>
            <a:ext cx="2678400" cy="49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8208" name="Прямоугольник 3"/>
          <p:cNvSpPr>
            <a:spLocks noChangeArrowheads="1"/>
          </p:cNvSpPr>
          <p:nvPr/>
        </p:nvSpPr>
        <p:spPr bwMode="auto">
          <a:xfrm>
            <a:off x="411222" y="1916832"/>
            <a:ext cx="4350104" cy="214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algn="ctr" eaLnBrk="1">
              <a:spcAft>
                <a:spcPts val="18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особенности </a:t>
            </a:r>
            <a:r>
              <a:rPr lang="ru-RU" altLang="ru-RU" sz="2600" b="1" dirty="0">
                <a:solidFill>
                  <a:srgbClr val="002060"/>
                </a:solidFill>
                <a:latin typeface="Calibri" pitchFamily="32" charset="0"/>
              </a:rPr>
              <a:t>расселения </a:t>
            </a: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на определенной </a:t>
            </a:r>
            <a:r>
              <a:rPr lang="ru-RU" altLang="ru-RU" sz="2600" b="1" dirty="0">
                <a:solidFill>
                  <a:srgbClr val="002060"/>
                </a:solidFill>
                <a:latin typeface="Calibri" pitchFamily="32" charset="0"/>
              </a:rPr>
              <a:t>территории;</a:t>
            </a:r>
          </a:p>
          <a:p>
            <a:pPr algn="ctr" eaLnBrk="1">
              <a:spcAft>
                <a:spcPts val="18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транспортная </a:t>
            </a:r>
            <a:r>
              <a:rPr lang="ru-RU" altLang="ru-RU" sz="2600" b="1" dirty="0">
                <a:solidFill>
                  <a:srgbClr val="002060"/>
                </a:solidFill>
                <a:latin typeface="Calibri" pitchFamily="32" charset="0"/>
              </a:rPr>
              <a:t>доступность;</a:t>
            </a:r>
          </a:p>
          <a:p>
            <a:pPr algn="ctr" eaLnBrk="1">
              <a:spcAft>
                <a:spcPts val="18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особенности </a:t>
            </a:r>
            <a:r>
              <a:rPr lang="ru-RU" altLang="ru-RU" sz="2600" b="1" dirty="0">
                <a:solidFill>
                  <a:srgbClr val="002060"/>
                </a:solidFill>
                <a:latin typeface="Calibri" pitchFamily="32" charset="0"/>
              </a:rPr>
              <a:t>сельского быта; </a:t>
            </a:r>
          </a:p>
        </p:txBody>
      </p:sp>
      <p:sp>
        <p:nvSpPr>
          <p:cNvPr id="8209" name="Прямоугольник 5"/>
          <p:cNvSpPr>
            <a:spLocks noChangeArrowheads="1"/>
          </p:cNvSpPr>
          <p:nvPr/>
        </p:nvSpPr>
        <p:spPr bwMode="auto">
          <a:xfrm>
            <a:off x="5625422" y="1916832"/>
            <a:ext cx="3218586" cy="15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особенности </a:t>
            </a:r>
            <a:r>
              <a:rPr lang="ru-RU" altLang="ru-RU" sz="2600" b="1" dirty="0">
                <a:solidFill>
                  <a:srgbClr val="002060"/>
                </a:solidFill>
                <a:latin typeface="Calibri" pitchFamily="32" charset="0"/>
              </a:rPr>
              <a:t>организации медицинской </a:t>
            </a:r>
            <a:r>
              <a:rPr lang="ru-RU" altLang="ru-RU" sz="2600" b="1" dirty="0" smtClean="0">
                <a:solidFill>
                  <a:srgbClr val="002060"/>
                </a:solidFill>
                <a:latin typeface="Calibri" pitchFamily="32" charset="0"/>
              </a:rPr>
              <a:t> помощи </a:t>
            </a:r>
            <a:endParaRPr lang="ru-RU" altLang="ru-RU" sz="2600" b="1" dirty="0">
              <a:solidFill>
                <a:srgbClr val="002060"/>
              </a:solidFill>
              <a:latin typeface="Calibri" pitchFamily="32" charset="0"/>
            </a:endParaRPr>
          </a:p>
        </p:txBody>
      </p:sp>
      <p:pic>
        <p:nvPicPr>
          <p:cNvPr id="55298" name="Picture 2" descr="C:\Users\ст. фел\Desktop\сельский_доктор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r="25681"/>
          <a:stretch/>
        </p:blipFill>
        <p:spPr bwMode="auto">
          <a:xfrm>
            <a:off x="6463274" y="4581128"/>
            <a:ext cx="2432984" cy="2003361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5299" name="Picture 3" descr="C:\Users\ст. фел\Desktop\aviaciya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l="8974"/>
          <a:stretch/>
        </p:blipFill>
        <p:spPr bwMode="auto">
          <a:xfrm>
            <a:off x="288850" y="4581128"/>
            <a:ext cx="2759539" cy="2016224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5300" name="Picture 4" descr="C:\Users\ст. фел\Desktop\v-krymu-khotyat-zapustit-programmu-zemskiy-feldsher_foto-iz-seti-internet_1_2017-02-21-10-54-05.jpe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347864" y="4581128"/>
            <a:ext cx="2808431" cy="2003361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7" name="Стрелка вниз 16"/>
          <p:cNvSpPr/>
          <p:nvPr/>
        </p:nvSpPr>
        <p:spPr bwMode="auto">
          <a:xfrm rot="1758778">
            <a:off x="4611892" y="1185724"/>
            <a:ext cx="432048" cy="775471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 bwMode="auto">
          <a:xfrm rot="19511839">
            <a:off x="5443818" y="1149619"/>
            <a:ext cx="432048" cy="865326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91520" y="97931"/>
            <a:ext cx="8821440" cy="868412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Принципы сельского </a:t>
            </a:r>
            <a:r>
              <a:rPr lang="ru-RU" altLang="ru-RU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здравоохранения</a:t>
            </a:r>
            <a:endParaRPr lang="ru-RU" altLang="ru-RU" b="1" kern="12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9223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9227" name="Прямоугольник 2"/>
          <p:cNvSpPr>
            <a:spLocks noChangeArrowheads="1"/>
          </p:cNvSpPr>
          <p:nvPr/>
        </p:nvSpPr>
        <p:spPr bwMode="auto">
          <a:xfrm>
            <a:off x="326880" y="1273094"/>
            <a:ext cx="8686080" cy="39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2200" b="1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9231" name="Прямоугольник 5"/>
          <p:cNvSpPr>
            <a:spLocks noChangeArrowheads="1"/>
          </p:cNvSpPr>
          <p:nvPr/>
        </p:nvSpPr>
        <p:spPr bwMode="auto">
          <a:xfrm>
            <a:off x="79200" y="1234266"/>
            <a:ext cx="9064800" cy="357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государственный характер; </a:t>
            </a:r>
          </a:p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профилактическое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направление; </a:t>
            </a:r>
          </a:p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бесплатность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общедоступность;</a:t>
            </a:r>
          </a:p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обеспечение 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качества лечебно-диагностического процесса. </a:t>
            </a:r>
          </a:p>
        </p:txBody>
      </p:sp>
      <p:pic>
        <p:nvPicPr>
          <p:cNvPr id="54275" name="Picture 3" descr="C:\Users\ст. фел\Desktop\3899265-600x38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323528" y="4847960"/>
            <a:ext cx="2653804" cy="1718125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4276" name="Picture 4" descr="C:\Users\ст. фел\Desktop\1473336071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96445" y="4846357"/>
            <a:ext cx="2643707" cy="1750996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9" name="Picture 4" descr="C:\Users\Администратор\Desktop\наставники.JPG"/>
          <p:cNvPicPr>
            <a:picLocks noChangeAspect="1" noChangeArrowheads="1"/>
          </p:cNvPicPr>
          <p:nvPr/>
        </p:nvPicPr>
        <p:blipFill rotWithShape="1">
          <a:blip r:embed="rId4" cstate="print"/>
          <a:srcRect t="8472"/>
          <a:stretch/>
        </p:blipFill>
        <p:spPr bwMode="auto">
          <a:xfrm>
            <a:off x="6282871" y="4846447"/>
            <a:ext cx="2609609" cy="1749134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24674"/>
            <a:ext cx="9144000" cy="1010986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30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Факторы, определяющие особенности организации медицинской помощи сельскому населению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268760"/>
            <a:ext cx="914400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Характер расселения в сельской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местности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Характер сельского труда.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Недостаточное развитие транспортных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связей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Демографические особенности.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Незанятость большой части населения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в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общественном секторе.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Увеличение доли социально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</a:t>
            </a:r>
            <a:r>
              <a:rPr lang="ru-RU" sz="2700" b="1" kern="0" dirty="0" err="1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дезадаптированного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населения.</a:t>
            </a:r>
          </a:p>
        </p:txBody>
      </p:sp>
      <p:pic>
        <p:nvPicPr>
          <p:cNvPr id="53251" name="Picture 3" descr="C:\Users\ст. фел\Desktop\1c10071866034a67d12e4308f0d0b138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725226" y="3212976"/>
            <a:ext cx="2235085" cy="1568178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3250" name="Picture 2" descr="C:\Users\ст. фел\Desktop\nenavredi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740774" y="1268760"/>
            <a:ext cx="2254196" cy="175045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0" name="Picture 2" descr="F:\Загрузки\Доклады и презентации\Локтев П.П., ССМП, г. Омск\ФОТО сельское здравоохранение\фото 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463" y="4983844"/>
            <a:ext cx="2228071" cy="1571435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77728" y="97931"/>
            <a:ext cx="8226720" cy="868412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5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Причины кадрового  дефицита  </a:t>
            </a:r>
            <a:r>
              <a:rPr lang="ru-RU" altLang="ru-RU" sz="45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на </a:t>
            </a:r>
            <a:r>
              <a:rPr lang="ru-RU" altLang="ru-RU" sz="4500" b="1" kern="1200" dirty="0" err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ФАПах</a:t>
            </a:r>
            <a:r>
              <a:rPr lang="ru-RU" altLang="ru-RU" sz="45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1267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1271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1276" name="Прямоугольник 3"/>
          <p:cNvSpPr>
            <a:spLocks noChangeArrowheads="1"/>
          </p:cNvSpPr>
          <p:nvPr/>
        </p:nvSpPr>
        <p:spPr bwMode="auto">
          <a:xfrm>
            <a:off x="35496" y="1412777"/>
            <a:ext cx="8878088" cy="31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2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повышенная интенсивность                     </a:t>
            </a:r>
            <a:r>
              <a:rPr lang="ru-RU" altLang="ru-RU" sz="32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деятельности фельдшеров;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2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сложность </a:t>
            </a:r>
            <a:r>
              <a:rPr lang="ru-RU" altLang="ru-RU" sz="32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работы;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2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низкий </a:t>
            </a:r>
            <a:r>
              <a:rPr lang="ru-RU" altLang="ru-RU" sz="32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уровень материальной </a:t>
            </a:r>
            <a:r>
              <a:rPr lang="ru-RU" altLang="ru-RU" sz="32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оснащенности </a:t>
            </a:r>
            <a:r>
              <a:rPr lang="ru-RU" altLang="ru-RU" sz="3200" b="1" kern="0" dirty="0" err="1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ФАПов</a:t>
            </a:r>
            <a:r>
              <a:rPr lang="ru-RU" altLang="ru-RU" sz="32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2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неблагоприятные социально-                             бытовые условия.</a:t>
            </a:r>
            <a:endParaRPr lang="ru-RU" altLang="ru-RU" sz="32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39" name="Picture 2" descr="C:\Users\Администратор\Desktop\20529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1952" y="1556792"/>
            <a:ext cx="2972536" cy="203401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4" name="Picture 2" descr="F:\Загрузки\Доклады и презентации\Локтев П.П., ССМП, г. Омск\ФОТО сельское здравоохранение\фото 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769"/>
          <a:stretch/>
        </p:blipFill>
        <p:spPr bwMode="auto">
          <a:xfrm>
            <a:off x="6012160" y="4341194"/>
            <a:ext cx="2971661" cy="2040134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2294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2299" name="Прямоугольник 3"/>
          <p:cNvSpPr>
            <a:spLocks noChangeArrowheads="1"/>
          </p:cNvSpPr>
          <p:nvPr/>
        </p:nvSpPr>
        <p:spPr bwMode="auto">
          <a:xfrm>
            <a:off x="35496" y="1124744"/>
            <a:ext cx="8540640" cy="5492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привлекать молодежь,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работать                                  со </a:t>
            </a: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студентами колледжей;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проводить целевой набор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на </a:t>
            </a: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медицинские факультеты;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осуществлять контроль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          и сопровождение </a:t>
            </a: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во время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учебы студентов;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активное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участвовать                                                                  в </a:t>
            </a: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распределении на преддипломную 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практику </a:t>
            </a:r>
            <a:r>
              <a:rPr lang="ru-RU" altLang="ru-RU" sz="28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работу</a:t>
            </a:r>
            <a:r>
              <a:rPr lang="ru-RU" altLang="ru-RU" sz="28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;</a:t>
            </a:r>
            <a:endParaRPr lang="ru-RU" altLang="ru-RU" sz="28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12303" name="Заголовок 6"/>
          <p:cNvSpPr>
            <a:spLocks noGrp="1"/>
          </p:cNvSpPr>
          <p:nvPr>
            <p:ph type="title"/>
          </p:nvPr>
        </p:nvSpPr>
        <p:spPr>
          <a:xfrm>
            <a:off x="191521" y="-70568"/>
            <a:ext cx="8804160" cy="1143481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Решение  кадровой проблемы на селе</a:t>
            </a:r>
          </a:p>
        </p:txBody>
      </p:sp>
      <p:pic>
        <p:nvPicPr>
          <p:cNvPr id="43" name="Picture 2" descr="C:\Users\Администратор\Desktop\1227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5" y="1400862"/>
            <a:ext cx="2074851" cy="2946677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4" name="Picture 2" descr="C:\Users\Администратор\Desktop\arm-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4" y="4509120"/>
            <a:ext cx="2074851" cy="210844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3318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3323" name="Прямоугольник 3"/>
          <p:cNvSpPr>
            <a:spLocks noChangeArrowheads="1"/>
          </p:cNvSpPr>
          <p:nvPr/>
        </p:nvSpPr>
        <p:spPr bwMode="auto">
          <a:xfrm>
            <a:off x="-8201" y="1167963"/>
            <a:ext cx="8969321" cy="528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создание комфортной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психологической обстановки                                                 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 подразделениях  МО при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прохождении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студентами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    практики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помощь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молодому специалисту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          в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организации быта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;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программы непрерывного                                           образования и  повышения квалификации;</a:t>
            </a: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социальная поддержка специалистов;</a:t>
            </a:r>
            <a:endParaRPr lang="ru-RU" altLang="ru-RU" sz="27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marL="457200" indent="-457200" defTabSz="829452" eaLnBrk="1" hangingPunct="1"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внедрение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программы «Земский фельдшер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».</a:t>
            </a:r>
            <a:endParaRPr lang="ru-RU" altLang="ru-RU" sz="27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15376" name="Picture 3" descr="C:\Users\User\Desktop\124579249_Minzdrav_nameren_rasprostranit_v_regionah_programmu_podderzhki_selskih_feldsherov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228184" y="1340769"/>
            <a:ext cx="2736304" cy="172562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5378" name="Picture 2" descr="C:\Users\ст. фел\Desktop\maxresdefault (1)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224816" y="3261851"/>
            <a:ext cx="2736304" cy="1641956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3" name="Заголовок 6"/>
          <p:cNvSpPr>
            <a:spLocks noGrp="1"/>
          </p:cNvSpPr>
          <p:nvPr>
            <p:ph type="title"/>
          </p:nvPr>
        </p:nvSpPr>
        <p:spPr>
          <a:xfrm>
            <a:off x="191521" y="-70568"/>
            <a:ext cx="8804160" cy="1143481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Решение  кадровой проблемы на селе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4342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4348" name="Заголовок 6"/>
          <p:cNvSpPr>
            <a:spLocks noGrp="1"/>
          </p:cNvSpPr>
          <p:nvPr>
            <p:ph type="title"/>
          </p:nvPr>
        </p:nvSpPr>
        <p:spPr>
          <a:xfrm>
            <a:off x="1012321" y="-99392"/>
            <a:ext cx="7581600" cy="1143480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Роль </a:t>
            </a: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специализированных секций </a:t>
            </a:r>
            <a:r>
              <a:rPr lang="ru-RU" altLang="ru-RU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РАМС</a:t>
            </a:r>
            <a:endParaRPr lang="ru-RU" altLang="ru-RU" b="1" kern="12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4349" name="Прямоугольник 1"/>
          <p:cNvSpPr>
            <a:spLocks noChangeArrowheads="1"/>
          </p:cNvSpPr>
          <p:nvPr/>
        </p:nvSpPr>
        <p:spPr bwMode="auto">
          <a:xfrm>
            <a:off x="84592" y="1627851"/>
            <a:ext cx="5567528" cy="1801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Развитие профессионализма, компетентности </a:t>
            </a: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расширение </a:t>
            </a: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профессиональных </a:t>
            </a:r>
            <a:endParaRPr lang="ru-RU" altLang="ru-RU" sz="30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функций фельдшеров</a:t>
            </a:r>
          </a:p>
        </p:txBody>
      </p:sp>
      <p:pic>
        <p:nvPicPr>
          <p:cNvPr id="18" name="Picture 3" descr="C:\Users\Администратор\Desktop\12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861048"/>
            <a:ext cx="3578533" cy="2591958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6399" name="Picture 3" descr="J:\ЛЕЧЕБНОЕ ДЕЛО РАМС\РАМС Март 2016 фото\DSC_2370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417449" y="1352350"/>
            <a:ext cx="3536471" cy="240751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2" name="Picture 2" descr="D:\ФОТО\Молодые\S50025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3816347" cy="2591958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4354" name="Picture 2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0" y="44624"/>
            <a:ext cx="885208" cy="88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71883" y="-27384"/>
            <a:ext cx="8143957" cy="107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Для достижения поставленных задач </a:t>
            </a:r>
            <a:r>
              <a:rPr lang="ru-RU" sz="4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необходимо</a:t>
            </a:r>
            <a:r>
              <a:rPr 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:</a:t>
            </a:r>
          </a:p>
        </p:txBody>
      </p:sp>
      <p:pic>
        <p:nvPicPr>
          <p:cNvPr id="15374" name="Picture 2" descr="C:\Users\ст. фел\Desktop\information_sear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528" y="2708920"/>
            <a:ext cx="2112976" cy="167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ст. фел\Desktop\профессор-Преображенский-300x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5103915"/>
            <a:ext cx="2126880" cy="1493437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2" name="Picture 2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0" y="44624"/>
            <a:ext cx="885208" cy="88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2" descr="C:\Users\ст. фел\Desktop\mini-attestatsiya-personal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040" y="1196752"/>
            <a:ext cx="2223360" cy="143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Прямоугольник 3"/>
          <p:cNvSpPr>
            <a:spLocks noChangeArrowheads="1"/>
          </p:cNvSpPr>
          <p:nvPr/>
        </p:nvSpPr>
        <p:spPr bwMode="auto">
          <a:xfrm>
            <a:off x="35496" y="1340768"/>
            <a:ext cx="8084160" cy="459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Участие в проведении аттестации,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сертификации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аккредитации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специалистов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Сбор информации и содействие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распространению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внедрению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передового опыта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 регионе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                  по самостоятельной деятельности фельдшеров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  <a:p>
            <a:pPr marL="457200" indent="-457200" defTabSz="829452" eaLnBrk="1" hangingPunct="1">
              <a:spcAft>
                <a:spcPts val="30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Содействие в повышении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безопасности        рабочих 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мест, обеспечении персонала необходимыми средствами и </a:t>
            </a:r>
            <a:r>
              <a:rPr lang="ru-RU" alt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материалами</a:t>
            </a:r>
            <a:r>
              <a:rPr lang="ru-RU" altLang="ru-RU" sz="27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т. фел\Desktop\Логотип конгресса\Логотип конгресса\лого 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484" b="25209"/>
          <a:stretch/>
        </p:blipFill>
        <p:spPr bwMode="auto">
          <a:xfrm>
            <a:off x="35496" y="13550"/>
            <a:ext cx="1440160" cy="93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496" y="1196752"/>
            <a:ext cx="8994209" cy="453088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4B96"/>
                </a:solidFill>
                <a:ea typeface="Calibri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004B96"/>
                </a:solidFill>
                <a:ea typeface="Calibri" pitchFamily="34" charset="0"/>
                <a:cs typeface="Times New Roman" pitchFamily="18" charset="0"/>
              </a:rPr>
              <a:t>7</a:t>
            </a:r>
            <a:r>
              <a:rPr lang="ru-RU" sz="2400" b="1" dirty="0">
                <a:solidFill>
                  <a:srgbClr val="004B96"/>
                </a:solidFill>
                <a:ea typeface="Calibri" pitchFamily="34" charset="0"/>
                <a:cs typeface="Times New Roman" pitchFamily="18" charset="0"/>
              </a:rPr>
              <a:t> – 19 октября 2017 г., г. </a:t>
            </a:r>
            <a:r>
              <a:rPr lang="ru-RU" sz="2400" b="1" dirty="0" smtClean="0">
                <a:solidFill>
                  <a:srgbClr val="004B96"/>
                </a:solidFill>
                <a:ea typeface="Calibri" pitchFamily="34" charset="0"/>
                <a:cs typeface="Times New Roman" pitchFamily="18" charset="0"/>
              </a:rPr>
              <a:t>Санкт-Петербург</a:t>
            </a:r>
            <a:endParaRPr lang="ru-RU" sz="2400" b="1" dirty="0">
              <a:solidFill>
                <a:srgbClr val="004B96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3568" y="44624"/>
            <a:ext cx="8928992" cy="84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40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defRPr>
            </a:lvl1pPr>
          </a:lstStyle>
          <a:p>
            <a:endParaRPr lang="ru-RU" altLang="ru-RU" sz="3200" dirty="0" smtClean="0"/>
          </a:p>
          <a:p>
            <a:r>
              <a:rPr lang="ru-RU" altLang="ru-RU" sz="3000" dirty="0" smtClean="0"/>
              <a:t>Симпозиум</a:t>
            </a:r>
          </a:p>
          <a:p>
            <a:r>
              <a:rPr lang="ru-RU" altLang="ru-RU" sz="3000" dirty="0" smtClean="0"/>
              <a:t>«сельское здравоохранение и его развитие»</a:t>
            </a:r>
          </a:p>
          <a:p>
            <a:endParaRPr lang="ru-RU" altLang="ru-RU" sz="3000" dirty="0"/>
          </a:p>
        </p:txBody>
      </p:sp>
      <p:pic>
        <p:nvPicPr>
          <p:cNvPr id="1026" name="Picture 2" descr="D:\ФОТО\ФОТО конгресс 2017\ФОТО Симпозиум Сельское здравоохранение\DSC_77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49840"/>
            <a:ext cx="3777530" cy="2448273"/>
          </a:xfrm>
          <a:prstGeom prst="rect">
            <a:avLst/>
          </a:prstGeom>
          <a:ln w="19050" cap="sq">
            <a:solidFill>
              <a:srgbClr val="B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\ФОТО конгресс 2017\ФОТО Симпозиум Сельское здравоохранение\конгресс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849" y="1649840"/>
            <a:ext cx="3777530" cy="2448273"/>
          </a:xfrm>
          <a:prstGeom prst="rect">
            <a:avLst/>
          </a:prstGeom>
          <a:ln w="19050" cap="sq">
            <a:solidFill>
              <a:srgbClr val="B8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\ФОТО конгресс 2017\ФОТО Симпозиум Сельское здравоохранение\DSC_76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14136"/>
            <a:ext cx="3777530" cy="2355223"/>
          </a:xfrm>
          <a:prstGeom prst="rect">
            <a:avLst/>
          </a:prstGeom>
          <a:noFill/>
          <a:ln w="19050">
            <a:solidFill>
              <a:srgbClr val="B8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ФОТО\ФОТО конгресс 2017\ФОТО Симпозиум Сельское здравоохранение\DSC_77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849" y="4314137"/>
            <a:ext cx="3777530" cy="2355222"/>
          </a:xfrm>
          <a:prstGeom prst="rect">
            <a:avLst/>
          </a:prstGeom>
          <a:noFill/>
          <a:ln w="19050">
            <a:solidFill>
              <a:srgbClr val="B8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257149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аппара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92896"/>
            <a:ext cx="2304256" cy="150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3568" y="0"/>
            <a:ext cx="8460432" cy="125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40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defRPr>
            </a:lvl1pPr>
          </a:lstStyle>
          <a:p>
            <a:pPr eaLnBrk="1">
              <a:lnSpc>
                <a:spcPct val="93000"/>
              </a:lnSpc>
              <a:defRPr/>
            </a:pPr>
            <a:endParaRPr lang="ru-RU" altLang="ru-RU" sz="3200" kern="0" dirty="0" smtClean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 smtClean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 smtClean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 smtClean="0"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r>
              <a:rPr lang="ru-RU" sz="2400" dirty="0">
                <a:solidFill>
                  <a:srgbClr val="004B96"/>
                </a:solidFill>
              </a:rPr>
              <a:t>1</a:t>
            </a:r>
            <a:r>
              <a:rPr lang="en-US" sz="2400" dirty="0">
                <a:solidFill>
                  <a:srgbClr val="004B96"/>
                </a:solidFill>
              </a:rPr>
              <a:t>7</a:t>
            </a:r>
            <a:r>
              <a:rPr lang="ru-RU" sz="2400" dirty="0">
                <a:solidFill>
                  <a:srgbClr val="004B96"/>
                </a:solidFill>
              </a:rPr>
              <a:t> – 19 октября 2017 г., г. Санкт-Петербург</a:t>
            </a:r>
          </a:p>
          <a:p>
            <a:pPr eaLnBrk="1">
              <a:lnSpc>
                <a:spcPct val="93000"/>
              </a:lnSpc>
              <a:defRPr/>
            </a:pPr>
            <a:r>
              <a:rPr lang="ru-RU" altLang="ru-RU" sz="4400" kern="0" dirty="0" smtClean="0">
                <a:cs typeface="Arial" charset="0"/>
              </a:rPr>
              <a:t>Мастер-класс</a:t>
            </a:r>
            <a:r>
              <a:rPr lang="ru-RU" altLang="ru-RU" sz="4400" kern="0" dirty="0" smtClean="0">
                <a:solidFill>
                  <a:srgbClr val="004B96"/>
                </a:solidFill>
                <a:cs typeface="Arial" charset="0"/>
              </a:rPr>
              <a:t> </a:t>
            </a:r>
          </a:p>
          <a:p>
            <a:pPr eaLnBrk="1">
              <a:lnSpc>
                <a:spcPct val="93000"/>
              </a:lnSpc>
              <a:defRPr/>
            </a:pPr>
            <a:endParaRPr lang="ru-RU" sz="3200" kern="0" dirty="0" smtClean="0">
              <a:solidFill>
                <a:srgbClr val="004B96"/>
              </a:solidFill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sz="3200" kern="0" dirty="0" smtClean="0">
              <a:solidFill>
                <a:srgbClr val="004B96"/>
              </a:solidFill>
              <a:cs typeface="Arial" charset="0"/>
            </a:endParaRPr>
          </a:p>
          <a:p>
            <a:pPr eaLnBrk="1">
              <a:lnSpc>
                <a:spcPct val="93000"/>
              </a:lnSpc>
              <a:defRPr/>
            </a:pPr>
            <a:endParaRPr lang="ru-RU" altLang="ru-RU" sz="3200" kern="0" dirty="0">
              <a:solidFill>
                <a:srgbClr val="004B96"/>
              </a:solidFill>
              <a:cs typeface="Arial" charset="0"/>
            </a:endParaRPr>
          </a:p>
          <a:p>
            <a:endParaRPr lang="ru-RU" altLang="ru-RU" sz="3200" dirty="0"/>
          </a:p>
        </p:txBody>
      </p:sp>
      <p:pic>
        <p:nvPicPr>
          <p:cNvPr id="6" name="Picture 2" descr="C:\Users\ст. фел\Desktop\Логотип конгресса\Логотип конгресса\лого 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484" b="25209"/>
          <a:stretch/>
        </p:blipFill>
        <p:spPr bwMode="auto">
          <a:xfrm>
            <a:off x="35496" y="13550"/>
            <a:ext cx="1440160" cy="93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96" y="1097395"/>
            <a:ext cx="9036616" cy="10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3200" b="1" dirty="0">
                <a:solidFill>
                  <a:srgbClr val="004B96"/>
                </a:solidFill>
              </a:rPr>
              <a:t>«Внутрикостный  доступ  </a:t>
            </a:r>
            <a:endParaRPr lang="ru-RU" sz="3200" b="1" dirty="0" smtClean="0">
              <a:solidFill>
                <a:srgbClr val="004B96"/>
              </a:solidFill>
            </a:endParaRPr>
          </a:p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ru-RU" sz="3200" b="1" dirty="0" smtClean="0">
                <a:solidFill>
                  <a:srgbClr val="004B96"/>
                </a:solidFill>
              </a:rPr>
              <a:t>как </a:t>
            </a:r>
            <a:r>
              <a:rPr lang="ru-RU" sz="3200" b="1" dirty="0">
                <a:solidFill>
                  <a:srgbClr val="004B96"/>
                </a:solidFill>
              </a:rPr>
              <a:t>альтернатива внутривенной </a:t>
            </a:r>
            <a:r>
              <a:rPr lang="ru-RU" sz="3200" b="1" dirty="0" err="1">
                <a:solidFill>
                  <a:srgbClr val="004B96"/>
                </a:solidFill>
              </a:rPr>
              <a:t>инфузии</a:t>
            </a:r>
            <a:r>
              <a:rPr lang="ru-RU" sz="3200" b="1" dirty="0">
                <a:solidFill>
                  <a:srgbClr val="004B96"/>
                </a:solidFill>
              </a:rPr>
              <a:t>»</a:t>
            </a:r>
          </a:p>
        </p:txBody>
      </p:sp>
      <p:pic>
        <p:nvPicPr>
          <p:cNvPr id="2050" name="Picture 2" descr="D:\ФОТО\ФОТО конгресс 2017\ФОТО Мастер-класс Внутрикостный доступ\DSC_82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99988"/>
            <a:ext cx="2592287" cy="3800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B8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D:\ФОТО\ФОТО конгресс 2017\ФОТО Мастер-класс Внутрикостный доступ\DSC_82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198" y="4365104"/>
            <a:ext cx="3125970" cy="2277868"/>
          </a:xfrm>
          <a:prstGeom prst="rect">
            <a:avLst/>
          </a:prstGeom>
          <a:noFill/>
          <a:ln w="19050">
            <a:solidFill>
              <a:srgbClr val="B8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\ФОТО конгресс 2017\ФОТО Мастер-класс Внутрикостный доступ\20171018_1811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971" y="2105620"/>
            <a:ext cx="2595846" cy="3794788"/>
          </a:xfrm>
          <a:prstGeom prst="rect">
            <a:avLst/>
          </a:prstGeom>
          <a:noFill/>
          <a:ln w="19050">
            <a:solidFill>
              <a:srgbClr val="B8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697590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0" y="-90744"/>
            <a:ext cx="9144000" cy="1143480"/>
          </a:xfrm>
        </p:spPr>
        <p:txBody>
          <a:bodyPr/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  <a:defRPr/>
            </a:pP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Современное развитие </a:t>
            </a:r>
            <a:b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сельского здравоохранения</a:t>
            </a:r>
          </a:p>
        </p:txBody>
      </p:sp>
      <p:pic>
        <p:nvPicPr>
          <p:cNvPr id="3" name="Picture 2" descr="C:\Users\Татьяна\Pictures\935431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55" y="1574060"/>
            <a:ext cx="2948693" cy="3112101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7" name="Прямоугольник 3"/>
          <p:cNvSpPr>
            <a:spLocks noChangeArrowheads="1"/>
          </p:cNvSpPr>
          <p:nvPr/>
        </p:nvSpPr>
        <p:spPr bwMode="auto">
          <a:xfrm>
            <a:off x="251520" y="4860112"/>
            <a:ext cx="2814068" cy="5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В. И. Скворцова</a:t>
            </a:r>
            <a:endParaRPr lang="en-US" altLang="ru-RU" sz="30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078" name="Нижний колонтитул 4"/>
          <p:cNvSpPr txBox="1">
            <a:spLocks/>
          </p:cNvSpPr>
          <p:nvPr/>
        </p:nvSpPr>
        <p:spPr bwMode="gray">
          <a:xfrm>
            <a:off x="3456384" y="1340768"/>
            <a:ext cx="5580112" cy="41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>
            <a:lvl1pPr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icrosoft YaHei" charset="-122"/>
              </a:defRPr>
            </a:lvl9pPr>
          </a:lstStyle>
          <a:p>
            <a:pPr defTabSz="829452" eaLnBrk="1" hangingPunct="1"/>
            <a:r>
              <a:rPr lang="ru-RU" altLang="ru-RU" sz="2600" b="1" i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«Мы особое внимание </a:t>
            </a:r>
            <a:r>
              <a:rPr lang="ru-RU" altLang="ru-RU" sz="2600" b="1" i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уделяем</a:t>
            </a:r>
            <a:r>
              <a:rPr lang="ru-RU" altLang="ru-RU" sz="2600" b="1" i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сельскому здравоохранению. Это принципиально важно потому, что у нас 26% населения проживают на селе и есть определённое количество регионов, где сельское население составляет половину всего населения. И нам важно, чтобы медицинская помощь была максимально приближена к месту проживания»</a:t>
            </a:r>
          </a:p>
          <a:p>
            <a:pPr defTabSz="829452" eaLnBrk="1" hangingPunct="1"/>
            <a:endParaRPr lang="en-US" altLang="ru-RU" sz="2600" b="1" i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4114080" y="4082829"/>
            <a:ext cx="3265920" cy="44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500" b="1">
                <a:solidFill>
                  <a:srgbClr val="FF000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16390" name="Прямоугольник 10"/>
          <p:cNvSpPr>
            <a:spLocks noChangeArrowheads="1"/>
          </p:cNvSpPr>
          <p:nvPr/>
        </p:nvSpPr>
        <p:spPr bwMode="auto">
          <a:xfrm>
            <a:off x="1632960" y="4812986"/>
            <a:ext cx="2678400" cy="4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900" b="1">
                <a:solidFill>
                  <a:srgbClr val="002060"/>
                </a:solidFill>
                <a:latin typeface="Calibri" pitchFamily="32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268760"/>
            <a:ext cx="8985507" cy="2230498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pPr marL="0" lvl="1" algn="ctr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r>
              <a:rPr 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Демонстрация возможностей  </a:t>
            </a:r>
            <a:r>
              <a:rPr lang="ru-RU" sz="3000" b="1" kern="0" dirty="0" err="1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симуляционных</a:t>
            </a:r>
            <a:r>
              <a:rPr 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образовательных технологий для формирования и совершенствования практических навыков и повышения профессионализма, качества оказания  медицинской помощи</a:t>
            </a:r>
          </a:p>
        </p:txBody>
      </p:sp>
      <p:pic>
        <p:nvPicPr>
          <p:cNvPr id="14" name="Picture 2" descr="D:\ФОТО\семен.катетер\DSC01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20" y="3933056"/>
            <a:ext cx="2881440" cy="212422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6" name="Picture 4" descr="C:\Users\ст. фел\Desktop\ФОТО\фотки\Изображение 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1200" y="3918652"/>
            <a:ext cx="2759040" cy="212422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7" name="Picture 2" descr="Z:\ОТДЕЛ по научно-методической работе, аттестации и качеству\Ноздрякова Л.С\От Клементьева А.В\фото для Питера\P1070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0561" y="3918652"/>
            <a:ext cx="2808000" cy="212422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2" name="Прямоугольник 11"/>
          <p:cNvSpPr/>
          <p:nvPr/>
        </p:nvSpPr>
        <p:spPr>
          <a:xfrm>
            <a:off x="251521" y="-27384"/>
            <a:ext cx="8764320" cy="107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Непрерывное профессиональное обучение. Тренинги, мастер-классы</a:t>
            </a:r>
            <a:endParaRPr lang="ru-RU" sz="4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1" descr="C:\Users\ст. фел\Desktop\_skaip1_1484629490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5126400" cy="3614780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1681" y="2374810"/>
            <a:ext cx="4572000" cy="446447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marL="0" lvl="1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endParaRPr lang="ru-RU" sz="25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8446" name="Прямоугольник 9"/>
          <p:cNvSpPr>
            <a:spLocks noChangeArrowheads="1"/>
          </p:cNvSpPr>
          <p:nvPr/>
        </p:nvSpPr>
        <p:spPr bwMode="auto">
          <a:xfrm>
            <a:off x="1034376" y="0"/>
            <a:ext cx="7642080" cy="106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Создание доступной </a:t>
            </a:r>
          </a:p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информационной среды</a:t>
            </a:r>
          </a:p>
        </p:txBody>
      </p:sp>
      <p:pic>
        <p:nvPicPr>
          <p:cNvPr id="15" name="Picture 4" descr="C:\Users\ст. фел\Desktop\ават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47189">
            <a:off x="5918400" y="1710900"/>
            <a:ext cx="1598400" cy="222071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7422" name="Picture 22" descr="C:\Users\ст. фел\Desktop\Лечебное дело ОПСА\ВЕСТНИК РАМС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721" y="3568695"/>
            <a:ext cx="1632960" cy="2102621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3" name="Picture 22" descr="C:\Users\ст. фел\Desktop\Spravochnik_feldsher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6874">
            <a:off x="5290560" y="2942229"/>
            <a:ext cx="1556640" cy="2020532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23" descr="C:\Users\ст. фел\Desktop\67995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080" y="4582562"/>
            <a:ext cx="1566720" cy="1984528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24" descr="C:\Users\ст. фел\Desktop\cove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866">
            <a:off x="7479360" y="1530881"/>
            <a:ext cx="1416960" cy="1949965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Sveta\Desktop\NMS_1.jpg"/>
          <p:cNvPicPr>
            <a:picLocks noChangeAspect="1" noChangeArrowheads="1"/>
          </p:cNvPicPr>
          <p:nvPr/>
        </p:nvPicPr>
        <p:blipFill>
          <a:blip r:embed="rId9" cstate="print">
            <a:extLst/>
          </a:blip>
          <a:srcRect/>
          <a:stretch>
            <a:fillRect/>
          </a:stretch>
        </p:blipFill>
        <p:spPr bwMode="auto">
          <a:xfrm>
            <a:off x="114481" y="21995"/>
            <a:ext cx="1361175" cy="911371"/>
          </a:xfrm>
          <a:prstGeom prst="rect">
            <a:avLst/>
          </a:prstGeom>
          <a:noFill/>
          <a:effectLst>
            <a:softEdge rad="127000"/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т. фел\Desktop\2543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33140"/>
            <a:ext cx="3853440" cy="336275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1681" y="2374810"/>
            <a:ext cx="4572000" cy="446447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marL="0" lvl="1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endParaRPr lang="ru-RU" sz="25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8448" name="Picture 3" descr="C:\Users\ст. фел\Desktop\412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1" y="3233140"/>
            <a:ext cx="4536000" cy="336275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9" name="Прямоугольник 1"/>
          <p:cNvSpPr>
            <a:spLocks noChangeArrowheads="1"/>
          </p:cNvSpPr>
          <p:nvPr/>
        </p:nvSpPr>
        <p:spPr bwMode="auto">
          <a:xfrm>
            <a:off x="6264" y="1052736"/>
            <a:ext cx="9102240" cy="1930415"/>
          </a:xfrm>
          <a:prstGeom prst="rect">
            <a:avLst/>
          </a:prstGeom>
          <a:extLst/>
        </p:spPr>
        <p:txBody>
          <a:bodyPr wrap="square" lIns="82945" tIns="41473" rIns="82945" bIns="41473">
            <a:spAutoFit/>
          </a:bodyPr>
          <a:lstStyle/>
          <a:p>
            <a:pPr algn="ctr"/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Информационные технологии – </a:t>
            </a:r>
            <a:endParaRPr lang="ru-RU" altLang="ru-RU" sz="3000" b="1" kern="0" dirty="0" smtClean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algn="ctr"/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неотъемлемая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часть современного мира. </a:t>
            </a:r>
          </a:p>
          <a:p>
            <a:pPr algn="ctr"/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Без них невозможно обойтись в </a:t>
            </a: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работе</a:t>
            </a:r>
          </a:p>
          <a:p>
            <a:pPr algn="ctr"/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фельдшера </a:t>
            </a:r>
            <a:r>
              <a:rPr lang="ru-RU" altLang="ru-RU" sz="3000" b="1" kern="0" dirty="0" err="1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ФАПа</a:t>
            </a:r>
            <a:r>
              <a:rPr lang="ru-RU" altLang="ru-RU" sz="30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.</a:t>
            </a:r>
          </a:p>
        </p:txBody>
      </p:sp>
      <p:sp>
        <p:nvSpPr>
          <p:cNvPr id="11" name="Прямоугольник 9"/>
          <p:cNvSpPr>
            <a:spLocks noChangeArrowheads="1"/>
          </p:cNvSpPr>
          <p:nvPr/>
        </p:nvSpPr>
        <p:spPr bwMode="auto">
          <a:xfrm>
            <a:off x="1034376" y="0"/>
            <a:ext cx="7642080" cy="106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Создание доступной </a:t>
            </a:r>
          </a:p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информационной среды</a:t>
            </a:r>
          </a:p>
        </p:txBody>
      </p:sp>
      <p:pic>
        <p:nvPicPr>
          <p:cNvPr id="12" name="Picture 2" descr="C:\Users\Sveta\Desktop\NMS_1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114481" y="21995"/>
            <a:ext cx="1361175" cy="911371"/>
          </a:xfrm>
          <a:prstGeom prst="rect">
            <a:avLst/>
          </a:prstGeom>
          <a:noFill/>
          <a:effectLst>
            <a:softEdge rad="127000"/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-131040" y="44624"/>
            <a:ext cx="9275040" cy="84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40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altLang="ru-RU" dirty="0"/>
              <a:t>Задачи по развитию сельского </a:t>
            </a:r>
            <a:r>
              <a:rPr lang="ru-RU" altLang="ru-RU" dirty="0" smtClean="0"/>
              <a:t>здравоохранения</a:t>
            </a:r>
            <a:endParaRPr lang="ru-RU" altLang="ru-RU" dirty="0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808000" y="2775172"/>
            <a:ext cx="4636800" cy="184483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algn="ctr" eaLnBrk="1">
              <a:lnSpc>
                <a:spcPct val="102000"/>
              </a:lnSpc>
              <a:buClr>
                <a:srgbClr val="000000"/>
              </a:buClr>
              <a:buSzPct val="100000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</a:tabLst>
              <a:defRPr/>
            </a:pP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1681" y="2374810"/>
            <a:ext cx="4572000" cy="446447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marL="0" lvl="1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endParaRPr lang="ru-RU" sz="25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9470" name="Прямоугольник 1"/>
          <p:cNvSpPr>
            <a:spLocks noChangeArrowheads="1"/>
          </p:cNvSpPr>
          <p:nvPr/>
        </p:nvSpPr>
        <p:spPr bwMode="auto">
          <a:xfrm>
            <a:off x="35496" y="1124744"/>
            <a:ext cx="9108504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укрепление первичной медико-санитарной помощи в сельской местности, включая развитие сети </a:t>
            </a:r>
            <a:r>
              <a:rPr lang="ru-RU" altLang="ru-RU" sz="2600" b="1" kern="0" dirty="0" err="1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ФАПов</a:t>
            </a:r>
            <a:r>
              <a:rPr lang="ru-RU" alt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и </a:t>
            </a:r>
            <a:r>
              <a:rPr lang="ru-RU" altLang="ru-RU" sz="26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ВА;</a:t>
            </a:r>
            <a:endParaRPr lang="ru-RU" altLang="ru-RU" sz="26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marL="457200" indent="-457200" defTabSz="829452" eaLnBrk="1" hangingPunct="1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совершенствование и укрепление ЦРБ;</a:t>
            </a:r>
          </a:p>
          <a:p>
            <a:pPr marL="457200" indent="-457200" defTabSz="829452" eaLnBrk="1" hangingPunct="1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организация межрайонных специализированных отделений МО;</a:t>
            </a:r>
          </a:p>
          <a:p>
            <a:pPr marL="457200" indent="-457200" defTabSz="829452" eaLnBrk="1" hangingPunct="1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развитие выездных форм медицинской помощи;</a:t>
            </a:r>
          </a:p>
          <a:p>
            <a:pPr marL="457200" indent="-457200" defTabSz="829452" eaLnBrk="1" hangingPunct="1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sz="26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расширение применения передвижных мобильных медицинских </a:t>
            </a:r>
            <a:r>
              <a:rPr lang="ru-RU" sz="26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комплексов.</a:t>
            </a:r>
            <a:endParaRPr lang="ru-RU" altLang="ru-RU" sz="26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52226" name="Picture 2" descr="C:\Users\ст. фел\Desktop\abd607a6497605145a6ed2c0f0175ea5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774730" y="5178872"/>
            <a:ext cx="2213094" cy="1473110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2227" name="Picture 3" descr="C:\Users\ст. фел\Desktop\fap (1)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405299" y="5157193"/>
            <a:ext cx="2318829" cy="1494789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2228" name="Picture 4" descr="C:\Users\ст. фел\Desktop\fap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6171869" y="5157192"/>
            <a:ext cx="2144547" cy="1501521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808000" y="2775172"/>
            <a:ext cx="4636800" cy="184483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algn="ctr" eaLnBrk="1">
              <a:lnSpc>
                <a:spcPct val="102000"/>
              </a:lnSpc>
              <a:buClr>
                <a:srgbClr val="000000"/>
              </a:buClr>
              <a:buSzPct val="100000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</a:tabLst>
              <a:defRPr/>
            </a:pP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1681" y="2374810"/>
            <a:ext cx="4572000" cy="446447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marL="0" lvl="1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endParaRPr lang="ru-RU" sz="25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0494" name="Прямоугольник 1"/>
          <p:cNvSpPr>
            <a:spLocks noChangeArrowheads="1"/>
          </p:cNvSpPr>
          <p:nvPr/>
        </p:nvSpPr>
        <p:spPr bwMode="auto">
          <a:xfrm>
            <a:off x="-36512" y="1052736"/>
            <a:ext cx="9180512" cy="496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массовое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внедрение института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врача общей                           практики; </a:t>
            </a:r>
            <a:endParaRPr lang="ru-RU" altLang="ru-RU" sz="24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формирование квалифицированного                                      кадрового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потенциала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здравоохранения; </a:t>
            </a: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повышение квалификации, подготовка и переподготовка кадров;</a:t>
            </a: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внедрение телекоммуникационных технологий;</a:t>
            </a:r>
            <a:endParaRPr lang="ru-RU" altLang="ru-RU" sz="24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внедрение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стандартов оказания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медицинской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помощи; </a:t>
            </a: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проведение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диспансеризации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населения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и других профилактических мероприятий; </a:t>
            </a:r>
          </a:p>
          <a:p>
            <a:pPr marL="457200" indent="-457200" defTabSz="829452" eaLnBrk="1" hangingPunct="1">
              <a:lnSpc>
                <a:spcPct val="90000"/>
              </a:lnSpc>
              <a:spcAft>
                <a:spcPts val="18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создание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систем, заинтересованных в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защите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прав пациентов и в повышении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эффективности использования </a:t>
            </a:r>
            <a:r>
              <a:rPr lang="ru-RU" altLang="ru-RU" sz="2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ресурсов </a:t>
            </a:r>
            <a:r>
              <a:rPr lang="ru-RU" altLang="ru-RU" sz="2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здравоохранения.</a:t>
            </a:r>
            <a:endParaRPr lang="ru-RU" altLang="ru-RU" sz="24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16" name="Picture 3" descr="C:\Users\Администратор\Desktop\ке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9813" y="1270692"/>
            <a:ext cx="2288039" cy="1510236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-131040" y="44624"/>
            <a:ext cx="9275040" cy="849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40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defRPr>
            </a:lvl1pPr>
          </a:lstStyle>
          <a:p>
            <a:r>
              <a:rPr lang="ru-RU" altLang="ru-RU" dirty="0"/>
              <a:t>Задачи по развитию сельского </a:t>
            </a:r>
            <a:r>
              <a:rPr lang="ru-RU" altLang="ru-RU" dirty="0" smtClean="0"/>
              <a:t>здравоохранения</a:t>
            </a:r>
            <a:endParaRPr lang="ru-RU" alt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34235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240" y="3717032"/>
            <a:ext cx="2376264" cy="2016726"/>
          </a:xfrm>
          <a:prstGeom prst="rect">
            <a:avLst/>
          </a:prstGeom>
          <a:ln w="1905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0" y="1268760"/>
            <a:ext cx="9144001" cy="60152"/>
            <a:chOff x="-1" y="1556792"/>
            <a:chExt cx="9144001" cy="119552"/>
          </a:xfrm>
        </p:grpSpPr>
        <p:pic>
          <p:nvPicPr>
            <p:cNvPr id="13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77777" b="28914"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-14515" y="6797848"/>
            <a:ext cx="9144001" cy="60152"/>
            <a:chOff x="-1" y="1556792"/>
            <a:chExt cx="9144001" cy="119552"/>
          </a:xfrm>
        </p:grpSpPr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50000" b="28914"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9539" t="54673" r="77777" b="28914"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91681" y="2374810"/>
            <a:ext cx="4572000" cy="446447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marL="0" lvl="1" eaLnBrk="1">
              <a:lnSpc>
                <a:spcPct val="93000"/>
              </a:lnSpc>
              <a:buClr>
                <a:schemeClr val="accent3"/>
              </a:buClr>
              <a:buSzPct val="95000"/>
              <a:defRPr/>
            </a:pPr>
            <a:endParaRPr lang="ru-RU" sz="25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467545" y="2564904"/>
            <a:ext cx="8098560" cy="870895"/>
          </a:xfrm>
          <a:prstGeom prst="rect">
            <a:avLst/>
          </a:prstGeom>
        </p:spPr>
        <p:txBody>
          <a:bodyPr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altLang="ru-RU" sz="55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Благодарю за </a:t>
            </a:r>
            <a:r>
              <a:rPr lang="ru-RU" altLang="ru-RU" sz="55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внимание</a:t>
            </a:r>
            <a:r>
              <a:rPr lang="ru-RU" altLang="ru-RU" sz="55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!</a:t>
            </a:r>
            <a:endParaRPr lang="ru-RU" altLang="ru-RU" sz="55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20" name="Picture 2" descr="http://www.top68.ru/sites/default/files/article-images/2011/04/26/top68.ru-lekarstva-shagovoi-dostupnosti-2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5"/>
            <a:ext cx="2547382" cy="2009888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" descr="C:\Users\Администратор\Desktop\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4496" y="4365104"/>
            <a:ext cx="2742413" cy="2009889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Прямоугольник 36"/>
          <p:cNvSpPr/>
          <p:nvPr/>
        </p:nvSpPr>
        <p:spPr>
          <a:xfrm>
            <a:off x="4067944" y="0"/>
            <a:ext cx="5076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Региональная конференция,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посвященная 25-летнему юбилею РАМС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«Лидерство и инновации – путь к новым достижениям» 8 декабря 2017 г., г. Омск</a:t>
            </a:r>
            <a:endParaRPr lang="ru-RU" altLang="ru-RU" b="1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38" name="Рисунок 37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188640"/>
            <a:ext cx="1016694" cy="10190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Рисунок 38" descr="D:\Документы\Эмблемы\ОПСА\эмблема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16632"/>
            <a:ext cx="792088" cy="10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632"/>
            <a:ext cx="1710672" cy="1116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251520" y="1326020"/>
            <a:ext cx="8712968" cy="15844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ea typeface="Microsoft YaHei" charset="-122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7544" y="4123490"/>
            <a:ext cx="8064896" cy="22578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algn="ctr" eaLnBrk="1">
              <a:lnSpc>
                <a:spcPct val="102000"/>
              </a:lnSpc>
              <a:buClr>
                <a:srgbClr val="000000"/>
              </a:buClr>
              <a:buSzPct val="100000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</a:tabLst>
              <a:defRPr/>
            </a:pPr>
            <a:r>
              <a:rPr lang="ru-RU" sz="3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Анализ состояния здравоохранения в </a:t>
            </a:r>
            <a:r>
              <a:rPr lang="ru-RU" sz="3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РФ, основные </a:t>
            </a:r>
            <a:r>
              <a:rPr lang="ru-RU" sz="3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цели, задачи и способы его совершенствования на основе применения системного подхода.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-20004"/>
            <a:ext cx="8360640" cy="107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Концепция </a:t>
            </a:r>
            <a:r>
              <a:rPr 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развития здравоохранения</a:t>
            </a: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 РФ </a:t>
            </a:r>
            <a:r>
              <a:rPr lang="ru-RU" alt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до </a:t>
            </a: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2020 г</a:t>
            </a:r>
            <a:r>
              <a:rPr lang="ru-RU" alt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altLang="ru-RU" sz="42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9832" y="1268760"/>
            <a:ext cx="8360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Качество жизни россиян – на первом месте, </a:t>
            </a:r>
            <a:r>
              <a:rPr lang="ru-RU" sz="34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и </a:t>
            </a:r>
            <a:r>
              <a:rPr lang="ru-RU" sz="34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прежде всего, качество жизни сельских жителей</a:t>
            </a:r>
          </a:p>
        </p:txBody>
      </p:sp>
      <p:sp>
        <p:nvSpPr>
          <p:cNvPr id="5" name="Стрелка вниз 4"/>
          <p:cNvSpPr/>
          <p:nvPr/>
        </p:nvSpPr>
        <p:spPr bwMode="auto">
          <a:xfrm>
            <a:off x="4109679" y="3212976"/>
            <a:ext cx="720080" cy="864096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  <a:ea typeface="Microsoft YaHei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53450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874240" y="2775172"/>
            <a:ext cx="4636800" cy="184483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 algn="ctr" eaLnBrk="1">
              <a:lnSpc>
                <a:spcPct val="102000"/>
              </a:lnSpc>
              <a:buClr>
                <a:srgbClr val="000000"/>
              </a:buClr>
              <a:buSzPct val="100000"/>
              <a:tabLst>
                <a:tab pos="407526" algn="l"/>
                <a:tab pos="815052" algn="l"/>
                <a:tab pos="1222578" algn="l"/>
                <a:tab pos="1630104" algn="l"/>
                <a:tab pos="2037631" algn="l"/>
                <a:tab pos="2445156" algn="l"/>
                <a:tab pos="2852683" algn="l"/>
                <a:tab pos="3260208" algn="l"/>
                <a:tab pos="3667735" algn="l"/>
                <a:tab pos="4075260" algn="l"/>
              </a:tabLst>
              <a:defRPr/>
            </a:pPr>
            <a:endParaRPr lang="ru-RU" sz="2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-20004"/>
            <a:ext cx="8360640" cy="107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Концепция </a:t>
            </a:r>
            <a:r>
              <a:rPr 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развития здравоохранения</a:t>
            </a: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 РФ </a:t>
            </a:r>
            <a:r>
              <a:rPr lang="ru-RU" alt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до </a:t>
            </a:r>
            <a:r>
              <a:rPr lang="ru-RU" altLang="ru-RU" sz="42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2020 г</a:t>
            </a:r>
            <a:r>
              <a:rPr lang="ru-RU" altLang="ru-RU" sz="42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altLang="ru-RU" sz="42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108" name="Прямоугольник 2"/>
          <p:cNvSpPr>
            <a:spLocks noChangeArrowheads="1"/>
          </p:cNvSpPr>
          <p:nvPr/>
        </p:nvSpPr>
        <p:spPr bwMode="auto">
          <a:xfrm>
            <a:off x="35496" y="1196752"/>
            <a:ext cx="9036496" cy="3832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45" tIns="41473" rIns="82945" bIns="41473"/>
          <a:lstStyle/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организация профилактики и оказания своевременной квалифицированной первичной медико-санитарной помощи населению;</a:t>
            </a:r>
            <a:endParaRPr lang="en-US" altLang="ru-RU" sz="3000" b="1" kern="0" dirty="0" smtClean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оказание высокотехнологичной   медицинской помощи;</a:t>
            </a:r>
          </a:p>
          <a:p>
            <a:pPr marL="457200" indent="-457200" defTabSz="829452" eaLnBrk="1" hangingPunct="1">
              <a:spcAft>
                <a:spcPts val="240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доступность медицинской                                    помощи;</a:t>
            </a:r>
          </a:p>
          <a:p>
            <a:pPr marL="457200" indent="-457200" defTabSz="829452" eaLnBrk="1" hangingPunct="1"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повышение эффективности </a:t>
            </a:r>
            <a:endParaRPr lang="ru-RU" altLang="ru-RU" sz="30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defTabSz="829452" eaLnBrk="1" hangingPunct="1">
              <a:spcAft>
                <a:spcPts val="0"/>
              </a:spcAft>
              <a:buClr>
                <a:srgbClr val="C00000"/>
              </a:buClr>
            </a:pPr>
            <a:r>
              <a:rPr lang="ru-RU" altLang="ru-RU" sz="30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медицинских услуг.</a:t>
            </a:r>
            <a:endParaRPr lang="ru-RU" altLang="ru-RU" sz="30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11" name="Picture 2" descr="http://image3.slideserve.com/6960837/slide1-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180" y="3861048"/>
            <a:ext cx="3414694" cy="2577854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521744" y="68435"/>
            <a:ext cx="8226720" cy="868412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4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Показатели по РФ</a:t>
            </a:r>
            <a:br>
              <a:rPr lang="ru-RU" altLang="ru-RU" sz="44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altLang="ru-RU" sz="44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 за 9 месяцев 2017 г.</a:t>
            </a:r>
            <a:endParaRPr lang="ru-RU" altLang="ru-RU" sz="4400" b="1" kern="12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3" name="Прямоугольник 3"/>
          <p:cNvSpPr>
            <a:spLocks noChangeArrowheads="1"/>
          </p:cNvSpPr>
          <p:nvPr/>
        </p:nvSpPr>
        <p:spPr bwMode="auto">
          <a:xfrm>
            <a:off x="611560" y="1136538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2,3% 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общая смертность населения; 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8" name="Прямоугольник 3"/>
          <p:cNvSpPr>
            <a:spLocks noChangeArrowheads="1"/>
          </p:cNvSpPr>
          <p:nvPr/>
        </p:nvSpPr>
        <p:spPr bwMode="auto">
          <a:xfrm>
            <a:off x="611560" y="2217520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7 лет</a:t>
            </a:r>
            <a:r>
              <a:rPr lang="ru-RU" altLang="ru-RU" sz="31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продолжительность жизни за 10 лет;</a:t>
            </a: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 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9" name="Стрелка вниз 38"/>
          <p:cNvSpPr/>
          <p:nvPr/>
        </p:nvSpPr>
        <p:spPr bwMode="auto">
          <a:xfrm>
            <a:off x="251520" y="3144613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0" name="Прямоугольник 3"/>
          <p:cNvSpPr>
            <a:spLocks noChangeArrowheads="1"/>
          </p:cNvSpPr>
          <p:nvPr/>
        </p:nvSpPr>
        <p:spPr bwMode="auto">
          <a:xfrm>
            <a:off x="662761" y="3237306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18%  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смертность от туберкулеза;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1" name="Стрелка вниз 40"/>
          <p:cNvSpPr/>
          <p:nvPr/>
        </p:nvSpPr>
        <p:spPr bwMode="auto">
          <a:xfrm>
            <a:off x="251520" y="4184243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2" name="Прямоугольник 3"/>
          <p:cNvSpPr>
            <a:spLocks noChangeArrowheads="1"/>
          </p:cNvSpPr>
          <p:nvPr/>
        </p:nvSpPr>
        <p:spPr bwMode="auto">
          <a:xfrm>
            <a:off x="611560" y="4304410"/>
            <a:ext cx="8532440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11%   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смертность от внешних причин;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3" name="Стрелка вниз 42"/>
          <p:cNvSpPr/>
          <p:nvPr/>
        </p:nvSpPr>
        <p:spPr bwMode="auto">
          <a:xfrm>
            <a:off x="251520" y="5276878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4" name="Прямоугольник 3"/>
          <p:cNvSpPr>
            <a:spLocks noChangeArrowheads="1"/>
          </p:cNvSpPr>
          <p:nvPr/>
        </p:nvSpPr>
        <p:spPr bwMode="auto">
          <a:xfrm>
            <a:off x="611560" y="5397546"/>
            <a:ext cx="8532440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20%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смертность от отравлений  алкоголем;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553" y="6278352"/>
            <a:ext cx="8999984" cy="43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400" b="1" kern="0" dirty="0">
                <a:latin typeface="Calibri" panose="020F0502020204030204" pitchFamily="34" charset="0"/>
                <a:cs typeface="Arial" charset="0"/>
              </a:rPr>
              <a:t>(по </a:t>
            </a:r>
            <a:r>
              <a:rPr lang="ru-RU" altLang="ru-RU" sz="2400" b="1" kern="0" dirty="0" smtClean="0">
                <a:latin typeface="Calibri" panose="020F0502020204030204" pitchFamily="34" charset="0"/>
                <a:cs typeface="Arial" charset="0"/>
              </a:rPr>
              <a:t>данным Росстата – октябрь 2017 г.)</a:t>
            </a:r>
            <a:endParaRPr lang="ru-RU" altLang="ru-RU" sz="2400" b="1" kern="0" dirty="0"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>
            <a:off x="259904" y="1153395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 bwMode="auto">
          <a:xfrm flipV="1">
            <a:off x="259904" y="2157186"/>
            <a:ext cx="288032" cy="648072"/>
          </a:xfrm>
          <a:prstGeom prst="downArrow">
            <a:avLst/>
          </a:prstGeom>
          <a:solidFill>
            <a:srgbClr val="004B96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25770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ст. фел\Desktop\can-t-find-the-perfect-clip-art-ATxxZp-clipa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6" y="5717467"/>
            <a:ext cx="853278" cy="82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C:\Users\ст. фел\Desktop\can-t-find-the-perfect-clip-art-ATxxZp-clipa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6" y="3523517"/>
            <a:ext cx="853278" cy="82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" descr="C:\Users\ст. фел\Desktop\can-t-find-the-perfect-clip-art-ATxxZp-clipa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04914"/>
            <a:ext cx="853278" cy="82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Заголовок 1"/>
          <p:cNvSpPr>
            <a:spLocks noGrp="1"/>
          </p:cNvSpPr>
          <p:nvPr>
            <p:ph type="title"/>
          </p:nvPr>
        </p:nvSpPr>
        <p:spPr>
          <a:xfrm>
            <a:off x="519232" y="-99392"/>
            <a:ext cx="8226720" cy="1143480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Характеристика демографических </a:t>
            </a:r>
            <a:b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altLang="ru-RU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показателей сельского населения </a:t>
            </a:r>
          </a:p>
        </p:txBody>
      </p:sp>
      <p:sp>
        <p:nvSpPr>
          <p:cNvPr id="8" name="Пятиугольник 7"/>
          <p:cNvSpPr/>
          <p:nvPr/>
        </p:nvSpPr>
        <p:spPr bwMode="auto">
          <a:xfrm rot="10800000">
            <a:off x="816766" y="1244122"/>
            <a:ext cx="8219730" cy="914766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5" name="Пятиугольник 4"/>
          <p:cNvSpPr/>
          <p:nvPr/>
        </p:nvSpPr>
        <p:spPr bwMode="auto">
          <a:xfrm>
            <a:off x="1115616" y="1366800"/>
            <a:ext cx="7838534" cy="70135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99985" tIns="76200" rIns="142240" bIns="76200" spcCol="1270" anchor="ctr"/>
          <a:lstStyle/>
          <a:p>
            <a:pPr algn="ctr" defTabSz="806412" eaLnBrk="1">
              <a:spcAft>
                <a:spcPts val="0"/>
              </a:spcAft>
              <a:buClr>
                <a:srgbClr val="000000"/>
              </a:buClr>
              <a:buSzPct val="100000"/>
              <a:defRPr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Рождаемость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на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16,7%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выше, чем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у городского населения</a:t>
            </a:r>
          </a:p>
        </p:txBody>
      </p:sp>
      <p:pic>
        <p:nvPicPr>
          <p:cNvPr id="25" name="Picture 2" descr="C:\Users\ст. фел\Desktop\can-t-find-the-perfect-clip-art-ATxxZp-clipa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424420"/>
            <a:ext cx="853278" cy="82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ятиугольник 25"/>
          <p:cNvSpPr/>
          <p:nvPr/>
        </p:nvSpPr>
        <p:spPr bwMode="auto">
          <a:xfrm rot="10800000">
            <a:off x="816766" y="2334132"/>
            <a:ext cx="8219730" cy="91476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9" name="Пятиугольник 4"/>
          <p:cNvSpPr/>
          <p:nvPr/>
        </p:nvSpPr>
        <p:spPr bwMode="auto">
          <a:xfrm>
            <a:off x="1259632" y="2422361"/>
            <a:ext cx="7560840" cy="70135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99985" tIns="76200" rIns="142240" bIns="76200" spcCol="1270" anchor="ctr"/>
          <a:lstStyle/>
          <a:p>
            <a:pPr algn="ctr" defTabSz="806412" eaLnBrk="1"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Смертность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на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19,3% выше, </a:t>
            </a:r>
            <a:r>
              <a:rPr lang="ru-RU" sz="2700" b="1" kern="0" dirty="0" smtClean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чем </a:t>
            </a: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у городского населения</a:t>
            </a:r>
          </a:p>
        </p:txBody>
      </p:sp>
      <p:sp>
        <p:nvSpPr>
          <p:cNvPr id="27" name="Пятиугольник 26"/>
          <p:cNvSpPr/>
          <p:nvPr/>
        </p:nvSpPr>
        <p:spPr bwMode="auto">
          <a:xfrm rot="10800000">
            <a:off x="816766" y="3459969"/>
            <a:ext cx="8219730" cy="888025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2" name="Пятиугольник 4"/>
          <p:cNvSpPr/>
          <p:nvPr/>
        </p:nvSpPr>
        <p:spPr bwMode="auto">
          <a:xfrm>
            <a:off x="1218852" y="3537869"/>
            <a:ext cx="7488832" cy="6999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99985" tIns="76200" rIns="142240" bIns="76200" spcCol="1270" anchor="ctr"/>
          <a:lstStyle/>
          <a:p>
            <a:pPr algn="ctr" defTabSz="806412" eaLnBrk="1"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Младенческая  смертность на 31,9% выше, чем у городского населения</a:t>
            </a:r>
          </a:p>
        </p:txBody>
      </p:sp>
      <p:pic>
        <p:nvPicPr>
          <p:cNvPr id="29" name="Picture 2" descr="C:\Users\ст. фел\Desktop\can-t-find-the-perfect-clip-art-ATxxZp-clipart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4" y="4620960"/>
            <a:ext cx="853278" cy="82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ятиугольник 29"/>
          <p:cNvSpPr/>
          <p:nvPr/>
        </p:nvSpPr>
        <p:spPr bwMode="auto">
          <a:xfrm rot="10800000">
            <a:off x="831514" y="4557412"/>
            <a:ext cx="8219730" cy="888025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8" name="Пятиугольник 4"/>
          <p:cNvSpPr/>
          <p:nvPr/>
        </p:nvSpPr>
        <p:spPr bwMode="auto">
          <a:xfrm>
            <a:off x="1115616" y="4625113"/>
            <a:ext cx="7920880" cy="6999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99985" tIns="76200" rIns="142240" bIns="76200" spcCol="1270" anchor="ctr"/>
          <a:lstStyle/>
          <a:p>
            <a:pPr algn="ctr" defTabSz="806412" eaLnBrk="1"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6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Смертность от болезней системы </a:t>
            </a:r>
            <a:r>
              <a:rPr lang="ru-RU" sz="2600" b="1" kern="0" dirty="0" smtClean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кровообращения на </a:t>
            </a:r>
            <a:r>
              <a:rPr lang="ru-RU" sz="26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18,8% выше, чем у городского населения</a:t>
            </a:r>
          </a:p>
        </p:txBody>
      </p:sp>
      <p:sp>
        <p:nvSpPr>
          <p:cNvPr id="31" name="Пятиугольник 30"/>
          <p:cNvSpPr/>
          <p:nvPr/>
        </p:nvSpPr>
        <p:spPr bwMode="auto">
          <a:xfrm rot="10800000">
            <a:off x="847016" y="5653709"/>
            <a:ext cx="8219730" cy="888025"/>
          </a:xfrm>
          <a:prstGeom prst="homePlate">
            <a:avLst/>
          </a:prstGeom>
          <a:solidFill>
            <a:schemeClr val="accent3">
              <a:lumMod val="20000"/>
              <a:lumOff val="80000"/>
            </a:schemeClr>
          </a:solidFill>
          <a:ln w="254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15" name="Пятиугольник 4"/>
          <p:cNvSpPr/>
          <p:nvPr/>
        </p:nvSpPr>
        <p:spPr bwMode="auto">
          <a:xfrm>
            <a:off x="971600" y="5718077"/>
            <a:ext cx="8100392" cy="6999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99985" tIns="76200" rIns="142240" bIns="76200" spcCol="1270" anchor="ctr"/>
          <a:lstStyle/>
          <a:p>
            <a:pPr algn="ctr" defTabSz="806412" eaLnBrk="1"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ru-RU" sz="2700" b="1" kern="0" dirty="0">
                <a:solidFill>
                  <a:srgbClr val="004B96"/>
                </a:solidFill>
                <a:latin typeface="Calibri" panose="020F0502020204030204" pitchFamily="34" charset="0"/>
                <a:ea typeface="Microsoft YaHei" charset="-122"/>
                <a:cs typeface="Arial" charset="0"/>
              </a:rPr>
              <a:t>Смертность от внешних причин смерти  на 43,6% выше, чем у городского населения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19232" y="116632"/>
            <a:ext cx="8226720" cy="783440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400" b="1" kern="1200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Сельское здравоохранение в РФ</a:t>
            </a:r>
            <a:endParaRPr lang="ru-RU" altLang="ru-RU" sz="4400" b="1" kern="12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050" name="Picture 2" descr="F:\Загрузки\Доклады и презентации\Локтев П.П., ССМП, г. Омск\ФОТО сельское здравоохранение\фото 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744417" cy="280831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Загрузки\Доклады и презентации\Локтев П.П., ССМП, г. Омск\ФОТО сельское здравоохранение\фото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653" y="1196752"/>
            <a:ext cx="3744417" cy="280831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Загрузки\Доклады и презентации\Локтев П.П., ССМП, г. Омск\ФОТО сельское здравоохранение\фото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3744417" cy="2807933"/>
          </a:xfrm>
          <a:prstGeom prst="rect">
            <a:avLst/>
          </a:prstGeom>
          <a:ln w="254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46820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Заголовок 1"/>
          <p:cNvSpPr>
            <a:spLocks noGrp="1"/>
          </p:cNvSpPr>
          <p:nvPr>
            <p:ph type="title"/>
          </p:nvPr>
        </p:nvSpPr>
        <p:spPr>
          <a:xfrm>
            <a:off x="521744" y="68435"/>
            <a:ext cx="8226720" cy="868412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4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Основные проблемы развития сельского здравоохранения</a:t>
            </a:r>
          </a:p>
        </p:txBody>
      </p:sp>
      <p:sp>
        <p:nvSpPr>
          <p:cNvPr id="6158" name="Прямоугольник 3"/>
          <p:cNvSpPr>
            <a:spLocks noChangeArrowheads="1"/>
          </p:cNvSpPr>
          <p:nvPr/>
        </p:nvSpPr>
        <p:spPr bwMode="auto">
          <a:xfrm>
            <a:off x="4932040" y="1653053"/>
            <a:ext cx="4032448" cy="199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algn="r" eaLnBrk="1"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Государственные расходы </a:t>
            </a:r>
            <a:r>
              <a:rPr lang="ru-RU" alt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                      на </a:t>
            </a:r>
            <a:r>
              <a:rPr lang="ru-RU" altLang="ru-RU" sz="31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здравоохранение сократились </a:t>
            </a: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</a:t>
            </a:r>
            <a:r>
              <a:rPr lang="ru-RU" altLang="ru-RU" sz="3100" b="1" kern="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8% 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33332015"/>
              </p:ext>
            </p:extLst>
          </p:nvPr>
        </p:nvGraphicFramePr>
        <p:xfrm>
          <a:off x="251520" y="1124744"/>
          <a:ext cx="475252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1763688" y="1594873"/>
            <a:ext cx="2160240" cy="5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0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трлн. руб.</a:t>
            </a:r>
            <a:endParaRPr lang="ru-RU" altLang="ru-RU" sz="3000" b="1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16" name="Прямоугольник 3"/>
          <p:cNvSpPr>
            <a:spLocks noChangeArrowheads="1"/>
          </p:cNvSpPr>
          <p:nvPr/>
        </p:nvSpPr>
        <p:spPr bwMode="auto">
          <a:xfrm>
            <a:off x="3143124" y="2493431"/>
            <a:ext cx="2160240" cy="51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0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трлн. руб.</a:t>
            </a:r>
            <a:endParaRPr lang="ru-RU" altLang="ru-RU" sz="3000" b="1" kern="0" dirty="0">
              <a:solidFill>
                <a:srgbClr val="C00000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>
            <a:off x="323528" y="3967450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683568" y="3981716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4% </a:t>
            </a:r>
            <a:r>
              <a:rPr lang="ru-RU" sz="31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врачебного и сестринского персонала </a:t>
            </a:r>
            <a:r>
              <a:rPr lang="ru-RU" altLang="ru-RU" sz="3100" b="1" kern="0" dirty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 </a:t>
            </a:r>
          </a:p>
        </p:txBody>
      </p:sp>
      <p:sp>
        <p:nvSpPr>
          <p:cNvPr id="18" name="Стрелка вниз 17"/>
          <p:cNvSpPr/>
          <p:nvPr/>
        </p:nvSpPr>
        <p:spPr bwMode="auto">
          <a:xfrm flipV="1">
            <a:off x="328364" y="4958593"/>
            <a:ext cx="288032" cy="648072"/>
          </a:xfrm>
          <a:prstGeom prst="downArrow">
            <a:avLst/>
          </a:prstGeom>
          <a:solidFill>
            <a:srgbClr val="004B96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9" name="Прямоугольник 3"/>
          <p:cNvSpPr>
            <a:spLocks noChangeArrowheads="1"/>
          </p:cNvSpPr>
          <p:nvPr/>
        </p:nvSpPr>
        <p:spPr bwMode="auto">
          <a:xfrm>
            <a:off x="755576" y="5013176"/>
            <a:ext cx="8388424" cy="167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0,6%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больных, нуждающихся в помощи</a:t>
            </a: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b="1" kern="0" dirty="0" smtClean="0">
                <a:latin typeface="Calibri" panose="020F0502020204030204" pitchFamily="34" charset="0"/>
                <a:cs typeface="Arial" charset="0"/>
              </a:rPr>
              <a:t>(по результатам научного анализа руководителя ВШОУЗ д.м.н. </a:t>
            </a:r>
            <a:r>
              <a:rPr lang="ru-RU" altLang="ru-RU" b="1" kern="0" dirty="0" err="1" smtClean="0">
                <a:latin typeface="Calibri" panose="020F0502020204030204" pitchFamily="34" charset="0"/>
                <a:cs typeface="Arial" charset="0"/>
              </a:rPr>
              <a:t>Улумбековой</a:t>
            </a:r>
            <a:r>
              <a:rPr lang="ru-RU" altLang="ru-RU" b="1" kern="0" dirty="0" smtClean="0">
                <a:latin typeface="Calibri" panose="020F0502020204030204" pitchFamily="34" charset="0"/>
                <a:cs typeface="Arial" charset="0"/>
              </a:rPr>
              <a:t> Г.Э.)</a:t>
            </a:r>
            <a:endParaRPr lang="ru-RU" altLang="ru-RU" b="1" kern="0" dirty="0">
              <a:latin typeface="Calibri" panose="020F0502020204030204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521744" y="68435"/>
            <a:ext cx="8226720" cy="868412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ru-RU" altLang="ru-RU" sz="44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itchFamily="18" charset="0"/>
              </a:rPr>
              <a:t>Основные проблемы развития сельского здравоохранения</a:t>
            </a:r>
          </a:p>
        </p:txBody>
      </p:sp>
      <p:sp>
        <p:nvSpPr>
          <p:cNvPr id="32" name="Стрелка вниз 31"/>
          <p:cNvSpPr/>
          <p:nvPr/>
        </p:nvSpPr>
        <p:spPr bwMode="auto">
          <a:xfrm flipV="1">
            <a:off x="251520" y="1136538"/>
            <a:ext cx="288032" cy="648072"/>
          </a:xfrm>
          <a:prstGeom prst="downArrow">
            <a:avLst/>
          </a:prstGeom>
          <a:solidFill>
            <a:srgbClr val="004B96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33" name="Прямоугольник 3"/>
          <p:cNvSpPr>
            <a:spLocks noChangeArrowheads="1"/>
          </p:cNvSpPr>
          <p:nvPr/>
        </p:nvSpPr>
        <p:spPr bwMode="auto">
          <a:xfrm>
            <a:off x="611560" y="1136538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4%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врачебных амбулаторий в составе МО;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4" name="Стрелка вниз 33"/>
          <p:cNvSpPr/>
          <p:nvPr/>
        </p:nvSpPr>
        <p:spPr bwMode="auto">
          <a:xfrm>
            <a:off x="251520" y="2217520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38" name="Прямоугольник 3"/>
          <p:cNvSpPr>
            <a:spLocks noChangeArrowheads="1"/>
          </p:cNvSpPr>
          <p:nvPr/>
        </p:nvSpPr>
        <p:spPr bwMode="auto">
          <a:xfrm>
            <a:off x="611560" y="2217520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24%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участковых больниц в составе МО;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39" name="Стрелка вниз 38"/>
          <p:cNvSpPr/>
          <p:nvPr/>
        </p:nvSpPr>
        <p:spPr bwMode="auto">
          <a:xfrm>
            <a:off x="251520" y="3144613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0" name="Прямоугольник 3"/>
          <p:cNvSpPr>
            <a:spLocks noChangeArrowheads="1"/>
          </p:cNvSpPr>
          <p:nvPr/>
        </p:nvSpPr>
        <p:spPr bwMode="auto">
          <a:xfrm>
            <a:off x="662761" y="3237306"/>
            <a:ext cx="8388424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5%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фельдшерско-акушерских пунктов;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1" name="Стрелка вниз 40"/>
          <p:cNvSpPr/>
          <p:nvPr/>
        </p:nvSpPr>
        <p:spPr bwMode="auto">
          <a:xfrm>
            <a:off x="251520" y="4184243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2" name="Прямоугольник 3"/>
          <p:cNvSpPr>
            <a:spLocks noChangeArrowheads="1"/>
          </p:cNvSpPr>
          <p:nvPr/>
        </p:nvSpPr>
        <p:spPr bwMode="auto">
          <a:xfrm>
            <a:off x="539552" y="4304410"/>
            <a:ext cx="8604448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9%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число фельдшеров и медсестер на </a:t>
            </a:r>
            <a:r>
              <a:rPr lang="ru-RU" sz="3100" b="1" kern="0" dirty="0" err="1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ФАПах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3" name="Стрелка вниз 42"/>
          <p:cNvSpPr/>
          <p:nvPr/>
        </p:nvSpPr>
        <p:spPr bwMode="auto">
          <a:xfrm>
            <a:off x="251520" y="5276878"/>
            <a:ext cx="288032" cy="648072"/>
          </a:xfrm>
          <a:prstGeom prst="downArrow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44" name="Прямоугольник 3"/>
          <p:cNvSpPr>
            <a:spLocks noChangeArrowheads="1"/>
          </p:cNvSpPr>
          <p:nvPr/>
        </p:nvSpPr>
        <p:spPr bwMode="auto">
          <a:xfrm>
            <a:off x="611560" y="5397546"/>
            <a:ext cx="8532440" cy="527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945" tIns="41473" rIns="82945" bIns="41473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3100" b="1" kern="0" dirty="0" smtClean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на 3% </a:t>
            </a:r>
            <a:r>
              <a:rPr lang="ru-RU" sz="3100" b="1" kern="0" dirty="0" smtClean="0">
                <a:solidFill>
                  <a:srgbClr val="004B96"/>
                </a:solidFill>
                <a:latin typeface="Calibri" panose="020F0502020204030204" pitchFamily="34" charset="0"/>
                <a:cs typeface="Arial" charset="0"/>
              </a:rPr>
              <a:t>уровня госпитализации;</a:t>
            </a:r>
            <a:endParaRPr lang="ru-RU" altLang="ru-RU" sz="3100" b="1" kern="0" dirty="0">
              <a:solidFill>
                <a:srgbClr val="004B96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08520" y="6278352"/>
            <a:ext cx="9361040" cy="378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2000" b="1" kern="0" dirty="0">
                <a:latin typeface="Calibri" panose="020F0502020204030204" pitchFamily="34" charset="0"/>
                <a:cs typeface="Arial" charset="0"/>
              </a:rPr>
              <a:t>(по результатам научного анализа руководителя ВШОУЗ д.м.н. </a:t>
            </a:r>
            <a:r>
              <a:rPr lang="ru-RU" altLang="ru-RU" sz="2000" b="1" kern="0" dirty="0" err="1">
                <a:latin typeface="Calibri" panose="020F0502020204030204" pitchFamily="34" charset="0"/>
                <a:cs typeface="Arial" charset="0"/>
              </a:rPr>
              <a:t>Улумбековой</a:t>
            </a:r>
            <a:r>
              <a:rPr lang="ru-RU" altLang="ru-RU" sz="2000" b="1" kern="0" dirty="0">
                <a:latin typeface="Calibri" panose="020F0502020204030204" pitchFamily="34" charset="0"/>
                <a:cs typeface="Arial" charset="0"/>
              </a:rPr>
              <a:t> Г.Э.)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">
      <a:dk1>
        <a:sysClr val="windowText" lastClr="000000"/>
      </a:dk1>
      <a:lt1>
        <a:sysClr val="window" lastClr="FFFFFF"/>
      </a:lt1>
      <a:dk2>
        <a:srgbClr val="006600"/>
      </a:dk2>
      <a:lt2>
        <a:srgbClr val="FEFAC9"/>
      </a:lt2>
      <a:accent1>
        <a:srgbClr val="006600"/>
      </a:accent1>
      <a:accent2>
        <a:srgbClr val="006600"/>
      </a:accent2>
      <a:accent3>
        <a:srgbClr val="E7BC29"/>
      </a:accent3>
      <a:accent4>
        <a:srgbClr val="C00000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1636</TotalTime>
  <Words>909</Words>
  <Application>Microsoft Office PowerPoint</Application>
  <PresentationFormat>Экран (4:3)</PresentationFormat>
  <Paragraphs>159</Paragraphs>
  <Slides>25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Современное развитие  сельского здравоохранения</vt:lpstr>
      <vt:lpstr>Слайд 3</vt:lpstr>
      <vt:lpstr>Слайд 4</vt:lpstr>
      <vt:lpstr>Показатели по РФ  за 9 месяцев 2017 г.</vt:lpstr>
      <vt:lpstr>Характеристика демографических  показателей сельского населения </vt:lpstr>
      <vt:lpstr>Сельское здравоохранение в РФ</vt:lpstr>
      <vt:lpstr>Основные проблемы развития сельского здравоохранения</vt:lpstr>
      <vt:lpstr>Основные проблемы развития сельского здравоохранения</vt:lpstr>
      <vt:lpstr>Проблема доступности медицинской помощи сельскому населению</vt:lpstr>
      <vt:lpstr>Принципы сельского здравоохранения</vt:lpstr>
      <vt:lpstr>Факторы, определяющие особенности организации медицинской помощи сельскому населению</vt:lpstr>
      <vt:lpstr>Причины кадрового  дефицита  на ФАПах </vt:lpstr>
      <vt:lpstr>Решение  кадровой проблемы на селе</vt:lpstr>
      <vt:lpstr>Решение  кадровой проблемы на селе</vt:lpstr>
      <vt:lpstr>Роль специализированных секций РАМС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ОПСА</cp:lastModifiedBy>
  <cp:revision>198</cp:revision>
  <cp:lastPrinted>1601-01-01T00:00:00Z</cp:lastPrinted>
  <dcterms:created xsi:type="dcterms:W3CDTF">2016-09-30T03:57:31Z</dcterms:created>
  <dcterms:modified xsi:type="dcterms:W3CDTF">2017-12-06T14:45:01Z</dcterms:modified>
</cp:coreProperties>
</file>