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23"/>
  </p:notesMasterIdLst>
  <p:sldIdLst>
    <p:sldId id="257" r:id="rId4"/>
    <p:sldId id="282" r:id="rId5"/>
    <p:sldId id="275" r:id="rId6"/>
    <p:sldId id="276" r:id="rId7"/>
    <p:sldId id="277" r:id="rId8"/>
    <p:sldId id="278" r:id="rId9"/>
    <p:sldId id="263" r:id="rId10"/>
    <p:sldId id="264" r:id="rId11"/>
    <p:sldId id="265" r:id="rId12"/>
    <p:sldId id="266" r:id="rId13"/>
    <p:sldId id="267" r:id="rId14"/>
    <p:sldId id="271" r:id="rId15"/>
    <p:sldId id="272" r:id="rId16"/>
    <p:sldId id="283" r:id="rId17"/>
    <p:sldId id="273" r:id="rId18"/>
    <p:sldId id="274" r:id="rId19"/>
    <p:sldId id="279" r:id="rId20"/>
    <p:sldId id="281" r:id="rId21"/>
    <p:sldId id="26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86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488" y="-6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F036A6-D812-4D1F-AB2A-74610E572EAC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8ECC8F7-9BB4-4EA3-A814-5940E117BBBC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rgbClr val="002060"/>
          </a:solidFill>
        </a:ln>
        <a:effectLst>
          <a:outerShdw blurRad="50800" dist="1143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400" b="1" kern="1200" dirty="0" smtClean="0">
              <a:solidFill>
                <a:srgbClr val="000099"/>
              </a:solidFill>
              <a:latin typeface="+mn-lt"/>
              <a:cs typeface="Times New Roman" panose="02020603050405020304" pitchFamily="18" charset="0"/>
            </a:rPr>
            <a:t>С</a:t>
          </a:r>
          <a:r>
            <a:rPr lang="ru-RU" sz="2400" b="1" kern="0" dirty="0" smtClean="0">
              <a:solidFill>
                <a:srgbClr val="004B96"/>
              </a:solidFill>
              <a:latin typeface="+mn-lt"/>
              <a:ea typeface="+mn-ea"/>
              <a:cs typeface="Arial" charset="0"/>
            </a:rPr>
            <a:t>тандарты акушерской помощи</a:t>
          </a:r>
          <a:endParaRPr lang="ru-RU" sz="2400" b="1" kern="0" dirty="0">
            <a:solidFill>
              <a:srgbClr val="004B96"/>
            </a:solidFill>
            <a:latin typeface="+mn-lt"/>
            <a:ea typeface="+mn-ea"/>
            <a:cs typeface="Arial" charset="0"/>
          </a:endParaRPr>
        </a:p>
      </dgm:t>
    </dgm:pt>
    <dgm:pt modelId="{5CC286AC-8E51-4934-B88D-4A7B6FD70D08}" type="parTrans" cxnId="{DCF05C1A-78FE-4974-8E7E-E2D273E23B8F}">
      <dgm:prSet/>
      <dgm:spPr/>
      <dgm:t>
        <a:bodyPr/>
        <a:lstStyle/>
        <a:p>
          <a:endParaRPr lang="ru-RU"/>
        </a:p>
      </dgm:t>
    </dgm:pt>
    <dgm:pt modelId="{DBE41ACE-0997-40CB-8876-C5E15589062F}" type="sibTrans" cxnId="{DCF05C1A-78FE-4974-8E7E-E2D273E23B8F}">
      <dgm:prSet/>
      <dgm:spPr/>
      <dgm:t>
        <a:bodyPr/>
        <a:lstStyle/>
        <a:p>
          <a:endParaRPr lang="ru-RU"/>
        </a:p>
      </dgm:t>
    </dgm:pt>
    <dgm:pt modelId="{F97BA2DA-2563-4952-BBB7-FB281A006F3A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rgbClr val="002060"/>
          </a:solidFill>
        </a:ln>
        <a:effectLst>
          <a:outerShdw blurRad="50800" dist="1143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kern="0" dirty="0" smtClean="0">
              <a:solidFill>
                <a:srgbClr val="004B96"/>
              </a:solidFill>
              <a:latin typeface="+mn-lt"/>
              <a:ea typeface="+mn-ea"/>
              <a:cs typeface="Arial" charset="0"/>
            </a:rPr>
            <a:t>Документы,  отражающие особенности оказания акушерской помощи</a:t>
          </a:r>
          <a:endParaRPr lang="ru-RU" sz="2200" b="1" kern="0" dirty="0">
            <a:solidFill>
              <a:srgbClr val="004B96"/>
            </a:solidFill>
            <a:latin typeface="+mn-lt"/>
            <a:ea typeface="+mn-ea"/>
            <a:cs typeface="Arial" charset="0"/>
          </a:endParaRPr>
        </a:p>
      </dgm:t>
    </dgm:pt>
    <dgm:pt modelId="{9180EAC3-2F89-48EB-966B-76C843E38FC5}" type="parTrans" cxnId="{9D9430B0-8C5F-40C5-8BE2-E7B37494454B}">
      <dgm:prSet/>
      <dgm:spPr/>
      <dgm:t>
        <a:bodyPr/>
        <a:lstStyle/>
        <a:p>
          <a:endParaRPr lang="ru-RU"/>
        </a:p>
      </dgm:t>
    </dgm:pt>
    <dgm:pt modelId="{C310211C-26B7-4199-906A-B5231282AB57}" type="sibTrans" cxnId="{9D9430B0-8C5F-40C5-8BE2-E7B37494454B}">
      <dgm:prSet/>
      <dgm:spPr/>
      <dgm:t>
        <a:bodyPr/>
        <a:lstStyle/>
        <a:p>
          <a:endParaRPr lang="ru-RU"/>
        </a:p>
      </dgm:t>
    </dgm:pt>
    <dgm:pt modelId="{E96DFBA8-4E31-4304-B403-137AAE962C3A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rgbClr val="002060"/>
          </a:solidFill>
        </a:ln>
        <a:effectLst>
          <a:outerShdw blurRad="50800" dist="1143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200" b="1" kern="1200" dirty="0" smtClean="0">
            <a:solidFill>
              <a:srgbClr val="0000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kern="1200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200" b="1" kern="0" dirty="0" smtClean="0">
              <a:solidFill>
                <a:schemeClr val="tx2"/>
              </a:solidFill>
              <a:latin typeface="+mn-lt"/>
              <a:ea typeface="+mn-ea"/>
              <a:cs typeface="Arial" charset="0"/>
            </a:rPr>
            <a:t>Документы, регламентирующие деятельность акушерки</a:t>
          </a:r>
        </a:p>
        <a:p>
          <a:pPr>
            <a:spcAft>
              <a:spcPts val="0"/>
            </a:spcAft>
          </a:pPr>
          <a:endParaRPr lang="ru-RU" sz="2200" b="1" kern="0" dirty="0">
            <a:solidFill>
              <a:srgbClr val="004B96"/>
            </a:solidFill>
            <a:latin typeface="+mn-lt"/>
            <a:ea typeface="+mn-ea"/>
            <a:cs typeface="Arial" charset="0"/>
          </a:endParaRPr>
        </a:p>
      </dgm:t>
    </dgm:pt>
    <dgm:pt modelId="{D1A8E968-F064-4A36-BA54-07F6FE8AB3DE}" type="parTrans" cxnId="{2C6917CB-F4B3-4EAD-A961-A70916BB886D}">
      <dgm:prSet/>
      <dgm:spPr/>
      <dgm:t>
        <a:bodyPr/>
        <a:lstStyle/>
        <a:p>
          <a:endParaRPr lang="ru-RU"/>
        </a:p>
      </dgm:t>
    </dgm:pt>
    <dgm:pt modelId="{9FBB639A-54CA-4CC9-937A-2938B2BA76D2}" type="sibTrans" cxnId="{2C6917CB-F4B3-4EAD-A961-A70916BB886D}">
      <dgm:prSet/>
      <dgm:spPr/>
      <dgm:t>
        <a:bodyPr/>
        <a:lstStyle/>
        <a:p>
          <a:endParaRPr lang="ru-RU"/>
        </a:p>
      </dgm:t>
    </dgm:pt>
    <dgm:pt modelId="{F5C96768-5ECE-41E1-9A9C-C29C66A6E9CD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rgbClr val="002060"/>
          </a:solidFill>
        </a:ln>
        <a:effectLst>
          <a:outerShdw blurRad="50800" dist="1143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500" b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b="1" kern="1200" dirty="0" smtClean="0">
              <a:solidFill>
                <a:schemeClr val="tx2"/>
              </a:solidFill>
              <a:latin typeface="Calibri" panose="020F0502020204030204" pitchFamily="34" charset="0"/>
              <a:cs typeface="Times New Roman" panose="02020603050405020304" pitchFamily="18" charset="0"/>
            </a:rPr>
            <a:t>К</a:t>
          </a:r>
          <a:r>
            <a:rPr lang="ru-RU" sz="2400" b="1" kern="0" dirty="0" smtClean="0">
              <a:solidFill>
                <a:schemeClr val="tx2"/>
              </a:solidFill>
              <a:latin typeface="+mn-lt"/>
              <a:ea typeface="+mn-ea"/>
              <a:cs typeface="Arial" charset="0"/>
            </a:rPr>
            <a:t>линические протоколы</a:t>
          </a:r>
        </a:p>
        <a:p>
          <a:pPr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0" dirty="0">
            <a:solidFill>
              <a:srgbClr val="004B96"/>
            </a:solidFill>
            <a:latin typeface="+mn-lt"/>
            <a:ea typeface="+mn-ea"/>
            <a:cs typeface="Arial" charset="0"/>
          </a:endParaRPr>
        </a:p>
      </dgm:t>
    </dgm:pt>
    <dgm:pt modelId="{EAFE03CC-06E6-4475-A64A-C076AC649DF6}" type="parTrans" cxnId="{D76B3866-EF6A-4AEA-A0BB-65F794E4FAAE}">
      <dgm:prSet/>
      <dgm:spPr/>
      <dgm:t>
        <a:bodyPr/>
        <a:lstStyle/>
        <a:p>
          <a:endParaRPr lang="ru-RU"/>
        </a:p>
      </dgm:t>
    </dgm:pt>
    <dgm:pt modelId="{743E5460-11D2-4A28-822F-3D5A72E5C4B5}" type="sibTrans" cxnId="{D76B3866-EF6A-4AEA-A0BB-65F794E4FAAE}">
      <dgm:prSet/>
      <dgm:spPr/>
      <dgm:t>
        <a:bodyPr/>
        <a:lstStyle/>
        <a:p>
          <a:endParaRPr lang="ru-RU"/>
        </a:p>
      </dgm:t>
    </dgm:pt>
    <dgm:pt modelId="{68AB7C42-78F9-402F-AACB-77F5A7B8A0B4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rgbClr val="002060"/>
          </a:solidFill>
        </a:ln>
        <a:effectLst>
          <a:outerShdw blurRad="50800" dist="1143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400" b="1" kern="12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kern="0" cap="none" dirty="0" smtClean="0">
              <a:solidFill>
                <a:srgbClr val="C00000"/>
              </a:solidFill>
              <a:latin typeface="+mn-lt"/>
              <a:ea typeface="+mn-ea"/>
              <a:cs typeface="Arial" charset="0"/>
            </a:rPr>
            <a:t>Положения Кодекса</a:t>
          </a:r>
          <a:endParaRPr lang="ru-RU" sz="2800" b="1" kern="0" cap="none" dirty="0">
            <a:solidFill>
              <a:srgbClr val="C00000"/>
            </a:solidFill>
            <a:latin typeface="+mn-lt"/>
            <a:ea typeface="+mn-ea"/>
            <a:cs typeface="Arial" charset="0"/>
          </a:endParaRPr>
        </a:p>
      </dgm:t>
    </dgm:pt>
    <dgm:pt modelId="{E7F642B2-D10D-473D-B8AC-9E52774A03F4}" type="sibTrans" cxnId="{181DB2E5-D29A-41D4-825E-CC99BEFAB5E7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36EC080F-198D-47DC-93CD-FA2C295E8407}" type="parTrans" cxnId="{181DB2E5-D29A-41D4-825E-CC99BEFAB5E7}">
      <dgm:prSet/>
      <dgm:spPr/>
      <dgm:t>
        <a:bodyPr/>
        <a:lstStyle/>
        <a:p>
          <a:endParaRPr lang="ru-RU"/>
        </a:p>
      </dgm:t>
    </dgm:pt>
    <dgm:pt modelId="{EF9C0232-D557-430E-8B99-EBBE22E66F3B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rgbClr val="002060"/>
          </a:solidFill>
        </a:ln>
        <a:effectLst>
          <a:outerShdw blurRad="50800" dist="1143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0" dirty="0" smtClean="0">
              <a:solidFill>
                <a:srgbClr val="004B96"/>
              </a:solidFill>
              <a:latin typeface="+mn-lt"/>
              <a:ea typeface="+mn-ea"/>
              <a:cs typeface="Arial" charset="0"/>
            </a:rPr>
            <a:t>Правовые нормы </a:t>
          </a:r>
        </a:p>
        <a:p>
          <a:pPr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0" dirty="0">
            <a:solidFill>
              <a:srgbClr val="004B96"/>
            </a:solidFill>
            <a:latin typeface="+mn-lt"/>
            <a:ea typeface="+mn-ea"/>
            <a:cs typeface="Arial" charset="0"/>
          </a:endParaRPr>
        </a:p>
      </dgm:t>
    </dgm:pt>
    <dgm:pt modelId="{C3D49365-A295-4EA9-9849-8741CD3C6672}" type="parTrans" cxnId="{0A640542-91CA-410E-8C67-23EE29660C9A}">
      <dgm:prSet/>
      <dgm:spPr/>
      <dgm:t>
        <a:bodyPr/>
        <a:lstStyle/>
        <a:p>
          <a:endParaRPr lang="ru-RU"/>
        </a:p>
      </dgm:t>
    </dgm:pt>
    <dgm:pt modelId="{7DABDD7C-83B5-4824-BC48-9FA85FA73F62}" type="sibTrans" cxnId="{0A640542-91CA-410E-8C67-23EE29660C9A}">
      <dgm:prSet/>
      <dgm:spPr/>
      <dgm:t>
        <a:bodyPr/>
        <a:lstStyle/>
        <a:p>
          <a:endParaRPr lang="ru-RU"/>
        </a:p>
      </dgm:t>
    </dgm:pt>
    <dgm:pt modelId="{D5F0553F-A700-4A39-A3D6-1DA45F47DE92}" type="pres">
      <dgm:prSet presAssocID="{FEF036A6-D812-4D1F-AB2A-74610E572EA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F8F714-4C85-42EF-9BAF-C01C0A13C85A}" type="pres">
      <dgm:prSet presAssocID="{FEF036A6-D812-4D1F-AB2A-74610E572EAC}" presName="cycle" presStyleCnt="0"/>
      <dgm:spPr/>
    </dgm:pt>
    <dgm:pt modelId="{683C7D6A-B2B8-47B6-B227-31707A6A784F}" type="pres">
      <dgm:prSet presAssocID="{68AB7C42-78F9-402F-AACB-77F5A7B8A0B4}" presName="nodeFirstNode" presStyleLbl="node1" presStyleIdx="0" presStyleCnt="6" custScaleX="164416" custScaleY="81132" custRadScaleRad="96719" custRadScaleInc="-114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B199A1-0E00-4EB5-9615-2825CD2460C0}" type="pres">
      <dgm:prSet presAssocID="{E7F642B2-D10D-473D-B8AC-9E52774A03F4}" presName="sibTransFirstNode" presStyleLbl="bgShp" presStyleIdx="0" presStyleCnt="1" custAng="21276579" custScaleX="140976" custLinFactNeighborX="4567" custLinFactNeighborY="6456"/>
      <dgm:spPr/>
      <dgm:t>
        <a:bodyPr/>
        <a:lstStyle/>
        <a:p>
          <a:endParaRPr lang="ru-RU"/>
        </a:p>
      </dgm:t>
    </dgm:pt>
    <dgm:pt modelId="{85C042FD-4853-4F53-B7C8-B583A926BF7A}" type="pres">
      <dgm:prSet presAssocID="{88ECC8F7-9BB4-4EA3-A814-5940E117BBBC}" presName="nodeFollowingNodes" presStyleLbl="node1" presStyleIdx="1" presStyleCnt="6" custScaleX="170749" custScaleY="115909" custRadScaleRad="126867" custRadScaleInc="294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A5D735-FCAC-45C5-ABDC-EDBDE2384965}" type="pres">
      <dgm:prSet presAssocID="{F97BA2DA-2563-4952-BBB7-FB281A006F3A}" presName="nodeFollowingNodes" presStyleLbl="node1" presStyleIdx="2" presStyleCnt="6" custScaleX="179252" custScaleY="125257" custRadScaleRad="128374" custRadScaleInc="-304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101F31-42B0-4722-897A-0653F9F5D819}" type="pres">
      <dgm:prSet presAssocID="{E96DFBA8-4E31-4304-B403-137AAE962C3A}" presName="nodeFollowingNodes" presStyleLbl="node1" presStyleIdx="3" presStyleCnt="6" custScaleX="192123" custScaleY="119158" custRadScaleRad="99025" custRadScaleInc="10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D67CC6-B1A7-409A-BA91-35AE718B5160}" type="pres">
      <dgm:prSet presAssocID="{F5C96768-5ECE-41E1-9A9C-C29C66A6E9CD}" presName="nodeFollowingNodes" presStyleLbl="node1" presStyleIdx="4" presStyleCnt="6" custScaleX="158012" custScaleY="114008" custRadScaleRad="119216" custRadScaleInc="339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831296-AA6F-4700-9C05-D3B293CC6248}" type="pres">
      <dgm:prSet presAssocID="{EF9C0232-D557-430E-8B99-EBBE22E66F3B}" presName="nodeFollowingNodes" presStyleLbl="node1" presStyleIdx="5" presStyleCnt="6" custScaleX="163924" custRadScaleRad="123580" custRadScaleInc="-27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6B3866-EF6A-4AEA-A0BB-65F794E4FAAE}" srcId="{FEF036A6-D812-4D1F-AB2A-74610E572EAC}" destId="{F5C96768-5ECE-41E1-9A9C-C29C66A6E9CD}" srcOrd="4" destOrd="0" parTransId="{EAFE03CC-06E6-4475-A64A-C076AC649DF6}" sibTransId="{743E5460-11D2-4A28-822F-3D5A72E5C4B5}"/>
    <dgm:cxn modelId="{9E063E76-DA76-4F4D-A9D9-BE6500C57D45}" type="presOf" srcId="{68AB7C42-78F9-402F-AACB-77F5A7B8A0B4}" destId="{683C7D6A-B2B8-47B6-B227-31707A6A784F}" srcOrd="0" destOrd="0" presId="urn:microsoft.com/office/officeart/2005/8/layout/cycle3"/>
    <dgm:cxn modelId="{9D9430B0-8C5F-40C5-8BE2-E7B37494454B}" srcId="{FEF036A6-D812-4D1F-AB2A-74610E572EAC}" destId="{F97BA2DA-2563-4952-BBB7-FB281A006F3A}" srcOrd="2" destOrd="0" parTransId="{9180EAC3-2F89-48EB-966B-76C843E38FC5}" sibTransId="{C310211C-26B7-4199-906A-B5231282AB57}"/>
    <dgm:cxn modelId="{9EAEEEDB-A292-4DAF-8CFF-1E51E8DDA03B}" type="presOf" srcId="{E96DFBA8-4E31-4304-B403-137AAE962C3A}" destId="{C7101F31-42B0-4722-897A-0653F9F5D819}" srcOrd="0" destOrd="0" presId="urn:microsoft.com/office/officeart/2005/8/layout/cycle3"/>
    <dgm:cxn modelId="{DCF05C1A-78FE-4974-8E7E-E2D273E23B8F}" srcId="{FEF036A6-D812-4D1F-AB2A-74610E572EAC}" destId="{88ECC8F7-9BB4-4EA3-A814-5940E117BBBC}" srcOrd="1" destOrd="0" parTransId="{5CC286AC-8E51-4934-B88D-4A7B6FD70D08}" sibTransId="{DBE41ACE-0997-40CB-8876-C5E15589062F}"/>
    <dgm:cxn modelId="{0A640542-91CA-410E-8C67-23EE29660C9A}" srcId="{FEF036A6-D812-4D1F-AB2A-74610E572EAC}" destId="{EF9C0232-D557-430E-8B99-EBBE22E66F3B}" srcOrd="5" destOrd="0" parTransId="{C3D49365-A295-4EA9-9849-8741CD3C6672}" sibTransId="{7DABDD7C-83B5-4824-BC48-9FA85FA73F62}"/>
    <dgm:cxn modelId="{166DA383-3480-481D-B362-D44FE84949A1}" type="presOf" srcId="{E7F642B2-D10D-473D-B8AC-9E52774A03F4}" destId="{E5B199A1-0E00-4EB5-9615-2825CD2460C0}" srcOrd="0" destOrd="0" presId="urn:microsoft.com/office/officeart/2005/8/layout/cycle3"/>
    <dgm:cxn modelId="{2C6917CB-F4B3-4EAD-A961-A70916BB886D}" srcId="{FEF036A6-D812-4D1F-AB2A-74610E572EAC}" destId="{E96DFBA8-4E31-4304-B403-137AAE962C3A}" srcOrd="3" destOrd="0" parTransId="{D1A8E968-F064-4A36-BA54-07F6FE8AB3DE}" sibTransId="{9FBB639A-54CA-4CC9-937A-2938B2BA76D2}"/>
    <dgm:cxn modelId="{B713FBF5-6AFB-4E10-BF97-40BE9857FD80}" type="presOf" srcId="{EF9C0232-D557-430E-8B99-EBBE22E66F3B}" destId="{01831296-AA6F-4700-9C05-D3B293CC6248}" srcOrd="0" destOrd="0" presId="urn:microsoft.com/office/officeart/2005/8/layout/cycle3"/>
    <dgm:cxn modelId="{181DB2E5-D29A-41D4-825E-CC99BEFAB5E7}" srcId="{FEF036A6-D812-4D1F-AB2A-74610E572EAC}" destId="{68AB7C42-78F9-402F-AACB-77F5A7B8A0B4}" srcOrd="0" destOrd="0" parTransId="{36EC080F-198D-47DC-93CD-FA2C295E8407}" sibTransId="{E7F642B2-D10D-473D-B8AC-9E52774A03F4}"/>
    <dgm:cxn modelId="{AECD35EF-225C-4C87-BEE8-6A18BDC82D33}" type="presOf" srcId="{F5C96768-5ECE-41E1-9A9C-C29C66A6E9CD}" destId="{FAD67CC6-B1A7-409A-BA91-35AE718B5160}" srcOrd="0" destOrd="0" presId="urn:microsoft.com/office/officeart/2005/8/layout/cycle3"/>
    <dgm:cxn modelId="{26957FC0-5E2E-4D21-8A36-12AC38FC67C0}" type="presOf" srcId="{88ECC8F7-9BB4-4EA3-A814-5940E117BBBC}" destId="{85C042FD-4853-4F53-B7C8-B583A926BF7A}" srcOrd="0" destOrd="0" presId="urn:microsoft.com/office/officeart/2005/8/layout/cycle3"/>
    <dgm:cxn modelId="{BBFB07D3-C9AC-4C77-8530-4979B86D365D}" type="presOf" srcId="{FEF036A6-D812-4D1F-AB2A-74610E572EAC}" destId="{D5F0553F-A700-4A39-A3D6-1DA45F47DE92}" srcOrd="0" destOrd="0" presId="urn:microsoft.com/office/officeart/2005/8/layout/cycle3"/>
    <dgm:cxn modelId="{01214A1A-3F04-4C7A-8CC8-B5659A1E23A8}" type="presOf" srcId="{F97BA2DA-2563-4952-BBB7-FB281A006F3A}" destId="{49A5D735-FCAC-45C5-ABDC-EDBDE2384965}" srcOrd="0" destOrd="0" presId="urn:microsoft.com/office/officeart/2005/8/layout/cycle3"/>
    <dgm:cxn modelId="{547B715D-48C5-4CA4-8B87-CB2E862DFDAF}" type="presParOf" srcId="{D5F0553F-A700-4A39-A3D6-1DA45F47DE92}" destId="{B2F8F714-4C85-42EF-9BAF-C01C0A13C85A}" srcOrd="0" destOrd="0" presId="urn:microsoft.com/office/officeart/2005/8/layout/cycle3"/>
    <dgm:cxn modelId="{0A6CE651-D249-4293-9C91-6D18EA84A0DD}" type="presParOf" srcId="{B2F8F714-4C85-42EF-9BAF-C01C0A13C85A}" destId="{683C7D6A-B2B8-47B6-B227-31707A6A784F}" srcOrd="0" destOrd="0" presId="urn:microsoft.com/office/officeart/2005/8/layout/cycle3"/>
    <dgm:cxn modelId="{2A41F407-4755-4014-9BE3-0A01A455091A}" type="presParOf" srcId="{B2F8F714-4C85-42EF-9BAF-C01C0A13C85A}" destId="{E5B199A1-0E00-4EB5-9615-2825CD2460C0}" srcOrd="1" destOrd="0" presId="urn:microsoft.com/office/officeart/2005/8/layout/cycle3"/>
    <dgm:cxn modelId="{6C61BD87-B6C9-46EB-9E3F-34861E88FC05}" type="presParOf" srcId="{B2F8F714-4C85-42EF-9BAF-C01C0A13C85A}" destId="{85C042FD-4853-4F53-B7C8-B583A926BF7A}" srcOrd="2" destOrd="0" presId="urn:microsoft.com/office/officeart/2005/8/layout/cycle3"/>
    <dgm:cxn modelId="{18270464-80BD-4D01-94C0-7A2FBC301951}" type="presParOf" srcId="{B2F8F714-4C85-42EF-9BAF-C01C0A13C85A}" destId="{49A5D735-FCAC-45C5-ABDC-EDBDE2384965}" srcOrd="3" destOrd="0" presId="urn:microsoft.com/office/officeart/2005/8/layout/cycle3"/>
    <dgm:cxn modelId="{7C7A322F-873A-467F-B7C6-9B6E9A8ABD17}" type="presParOf" srcId="{B2F8F714-4C85-42EF-9BAF-C01C0A13C85A}" destId="{C7101F31-42B0-4722-897A-0653F9F5D819}" srcOrd="4" destOrd="0" presId="urn:microsoft.com/office/officeart/2005/8/layout/cycle3"/>
    <dgm:cxn modelId="{D9729786-7A1B-4998-B5FA-816F1401054A}" type="presParOf" srcId="{B2F8F714-4C85-42EF-9BAF-C01C0A13C85A}" destId="{FAD67CC6-B1A7-409A-BA91-35AE718B5160}" srcOrd="5" destOrd="0" presId="urn:microsoft.com/office/officeart/2005/8/layout/cycle3"/>
    <dgm:cxn modelId="{3F0A6049-07D3-478F-8888-98C55494E0FB}" type="presParOf" srcId="{B2F8F714-4C85-42EF-9BAF-C01C0A13C85A}" destId="{01831296-AA6F-4700-9C05-D3B293CC6248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5B199A1-0E00-4EB5-9615-2825CD2460C0}">
      <dsp:nvSpPr>
        <dsp:cNvPr id="0" name=""/>
        <dsp:cNvSpPr/>
      </dsp:nvSpPr>
      <dsp:spPr>
        <a:xfrm rot="21276579">
          <a:off x="548143" y="-138319"/>
          <a:ext cx="7625148" cy="5408827"/>
        </a:xfrm>
        <a:prstGeom prst="circularArrow">
          <a:avLst>
            <a:gd name="adj1" fmla="val 5274"/>
            <a:gd name="adj2" fmla="val 312630"/>
            <a:gd name="adj3" fmla="val 12960005"/>
            <a:gd name="adj4" fmla="val 17917139"/>
            <a:gd name="adj5" fmla="val 5477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  <dsp:sp modelId="{683C7D6A-B2B8-47B6-B227-31707A6A784F}">
      <dsp:nvSpPr>
        <dsp:cNvPr id="0" name=""/>
        <dsp:cNvSpPr/>
      </dsp:nvSpPr>
      <dsp:spPr>
        <a:xfrm>
          <a:off x="2414273" y="83606"/>
          <a:ext cx="3398844" cy="838589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rgbClr val="002060"/>
          </a:solidFill>
          <a:prstDash val="solid"/>
        </a:ln>
        <a:effectLst>
          <a:outerShdw blurRad="50800" dist="1143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kern="0" cap="none" dirty="0" smtClean="0">
              <a:solidFill>
                <a:srgbClr val="C00000"/>
              </a:solidFill>
              <a:latin typeface="+mn-lt"/>
              <a:ea typeface="+mn-ea"/>
              <a:cs typeface="Arial" charset="0"/>
            </a:rPr>
            <a:t>Положения Кодекса</a:t>
          </a:r>
          <a:endParaRPr lang="ru-RU" sz="2800" b="1" kern="0" cap="none" dirty="0">
            <a:solidFill>
              <a:srgbClr val="C00000"/>
            </a:solidFill>
            <a:latin typeface="+mn-lt"/>
            <a:ea typeface="+mn-ea"/>
            <a:cs typeface="Arial" charset="0"/>
          </a:endParaRPr>
        </a:p>
      </dsp:txBody>
      <dsp:txXfrm>
        <a:off x="2414273" y="83606"/>
        <a:ext cx="3398844" cy="838589"/>
      </dsp:txXfrm>
    </dsp:sp>
    <dsp:sp modelId="{85C042FD-4853-4F53-B7C8-B583A926BF7A}">
      <dsp:nvSpPr>
        <dsp:cNvPr id="0" name=""/>
        <dsp:cNvSpPr/>
      </dsp:nvSpPr>
      <dsp:spPr>
        <a:xfrm>
          <a:off x="5256585" y="1300808"/>
          <a:ext cx="3529762" cy="1198048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rgbClr val="002060"/>
          </a:solidFill>
          <a:prstDash val="solid"/>
        </a:ln>
        <a:effectLst>
          <a:outerShdw blurRad="50800" dist="1143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0099"/>
              </a:solidFill>
              <a:latin typeface="+mn-lt"/>
              <a:cs typeface="Times New Roman" panose="02020603050405020304" pitchFamily="18" charset="0"/>
            </a:rPr>
            <a:t>С</a:t>
          </a:r>
          <a:r>
            <a:rPr lang="ru-RU" sz="2400" b="1" kern="0" dirty="0" smtClean="0">
              <a:solidFill>
                <a:srgbClr val="004B96"/>
              </a:solidFill>
              <a:latin typeface="+mn-lt"/>
              <a:ea typeface="+mn-ea"/>
              <a:cs typeface="Arial" charset="0"/>
            </a:rPr>
            <a:t>тандарты акушерской помощи</a:t>
          </a:r>
          <a:endParaRPr lang="ru-RU" sz="2400" b="1" kern="0" dirty="0">
            <a:solidFill>
              <a:srgbClr val="004B96"/>
            </a:solidFill>
            <a:latin typeface="+mn-lt"/>
            <a:ea typeface="+mn-ea"/>
            <a:cs typeface="Arial" charset="0"/>
          </a:endParaRPr>
        </a:p>
      </dsp:txBody>
      <dsp:txXfrm>
        <a:off x="5256585" y="1300808"/>
        <a:ext cx="3529762" cy="1198048"/>
      </dsp:txXfrm>
    </dsp:sp>
    <dsp:sp modelId="{49A5D735-FCAC-45C5-ABDC-EDBDE2384965}">
      <dsp:nvSpPr>
        <dsp:cNvPr id="0" name=""/>
        <dsp:cNvSpPr/>
      </dsp:nvSpPr>
      <dsp:spPr>
        <a:xfrm>
          <a:off x="5114612" y="2664297"/>
          <a:ext cx="3705537" cy="1294670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rgbClr val="002060"/>
          </a:solidFill>
          <a:prstDash val="solid"/>
        </a:ln>
        <a:effectLst>
          <a:outerShdw blurRad="50800" dist="1143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kern="0" dirty="0" smtClean="0">
              <a:solidFill>
                <a:srgbClr val="004B96"/>
              </a:solidFill>
              <a:latin typeface="+mn-lt"/>
              <a:ea typeface="+mn-ea"/>
              <a:cs typeface="Arial" charset="0"/>
            </a:rPr>
            <a:t>Документы,  отражающие особенности оказания акушерской помощи</a:t>
          </a:r>
          <a:endParaRPr lang="ru-RU" sz="2200" b="1" kern="0" dirty="0">
            <a:solidFill>
              <a:srgbClr val="004B96"/>
            </a:solidFill>
            <a:latin typeface="+mn-lt"/>
            <a:ea typeface="+mn-ea"/>
            <a:cs typeface="Arial" charset="0"/>
          </a:endParaRPr>
        </a:p>
      </dsp:txBody>
      <dsp:txXfrm>
        <a:off x="5114612" y="2664297"/>
        <a:ext cx="3705537" cy="1294670"/>
      </dsp:txXfrm>
    </dsp:sp>
    <dsp:sp modelId="{C7101F31-42B0-4722-897A-0653F9F5D819}">
      <dsp:nvSpPr>
        <dsp:cNvPr id="0" name=""/>
        <dsp:cNvSpPr/>
      </dsp:nvSpPr>
      <dsp:spPr>
        <a:xfrm>
          <a:off x="2323639" y="4170954"/>
          <a:ext cx="3971610" cy="1231630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rgbClr val="002060"/>
          </a:solidFill>
          <a:prstDash val="solid"/>
        </a:ln>
        <a:effectLst>
          <a:outerShdw blurRad="50800" dist="1143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200" b="1" kern="1200" dirty="0" smtClean="0">
            <a:solidFill>
              <a:srgbClr val="0000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kern="1200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200" b="1" kern="0" dirty="0" smtClean="0">
              <a:solidFill>
                <a:schemeClr val="tx2"/>
              </a:solidFill>
              <a:latin typeface="+mn-lt"/>
              <a:ea typeface="+mn-ea"/>
              <a:cs typeface="Arial" charset="0"/>
            </a:rPr>
            <a:t>Документы, регламентирующие деятельность акушерки</a:t>
          </a:r>
        </a:p>
        <a:p>
          <a:pPr lvl="0" algn="ctr">
            <a:spcBef>
              <a:spcPct val="0"/>
            </a:spcBef>
            <a:spcAft>
              <a:spcPts val="0"/>
            </a:spcAft>
          </a:pPr>
          <a:endParaRPr lang="ru-RU" sz="2200" b="1" kern="0" dirty="0">
            <a:solidFill>
              <a:srgbClr val="004B96"/>
            </a:solidFill>
            <a:latin typeface="+mn-lt"/>
            <a:ea typeface="+mn-ea"/>
            <a:cs typeface="Arial" charset="0"/>
          </a:endParaRPr>
        </a:p>
      </dsp:txBody>
      <dsp:txXfrm>
        <a:off x="2323639" y="4170954"/>
        <a:ext cx="3971610" cy="1231630"/>
      </dsp:txXfrm>
    </dsp:sp>
    <dsp:sp modelId="{FAD67CC6-B1A7-409A-BA91-35AE718B5160}">
      <dsp:nvSpPr>
        <dsp:cNvPr id="0" name=""/>
        <dsp:cNvSpPr/>
      </dsp:nvSpPr>
      <dsp:spPr>
        <a:xfrm>
          <a:off x="144022" y="2592280"/>
          <a:ext cx="3266459" cy="1178399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rgbClr val="002060"/>
          </a:solidFill>
          <a:prstDash val="solid"/>
        </a:ln>
        <a:effectLst>
          <a:outerShdw blurRad="50800" dist="1143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500" b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b="1" kern="1200" dirty="0" smtClean="0">
              <a:solidFill>
                <a:schemeClr val="tx2"/>
              </a:solidFill>
              <a:latin typeface="Calibri" panose="020F0502020204030204" pitchFamily="34" charset="0"/>
              <a:cs typeface="Times New Roman" panose="02020603050405020304" pitchFamily="18" charset="0"/>
            </a:rPr>
            <a:t>К</a:t>
          </a:r>
          <a:r>
            <a:rPr lang="ru-RU" sz="2400" b="1" kern="0" dirty="0" smtClean="0">
              <a:solidFill>
                <a:schemeClr val="tx2"/>
              </a:solidFill>
              <a:latin typeface="+mn-lt"/>
              <a:ea typeface="+mn-ea"/>
              <a:cs typeface="Arial" charset="0"/>
            </a:rPr>
            <a:t>линические протоколы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0" dirty="0">
            <a:solidFill>
              <a:srgbClr val="004B96"/>
            </a:solidFill>
            <a:latin typeface="+mn-lt"/>
            <a:ea typeface="+mn-ea"/>
            <a:cs typeface="Arial" charset="0"/>
          </a:endParaRPr>
        </a:p>
      </dsp:txBody>
      <dsp:txXfrm>
        <a:off x="144022" y="2592280"/>
        <a:ext cx="3266459" cy="1178399"/>
      </dsp:txXfrm>
    </dsp:sp>
    <dsp:sp modelId="{01831296-AA6F-4700-9C05-D3B293CC6248}">
      <dsp:nvSpPr>
        <dsp:cNvPr id="0" name=""/>
        <dsp:cNvSpPr/>
      </dsp:nvSpPr>
      <dsp:spPr>
        <a:xfrm>
          <a:off x="26255" y="1362651"/>
          <a:ext cx="3388674" cy="1033611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rgbClr val="002060"/>
          </a:solidFill>
          <a:prstDash val="solid"/>
        </a:ln>
        <a:effectLst>
          <a:outerShdw blurRad="50800" dist="1143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0" dirty="0" smtClean="0">
              <a:solidFill>
                <a:srgbClr val="004B96"/>
              </a:solidFill>
              <a:latin typeface="+mn-lt"/>
              <a:ea typeface="+mn-ea"/>
              <a:cs typeface="Arial" charset="0"/>
            </a:rPr>
            <a:t>Правовые нормы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0" dirty="0">
            <a:solidFill>
              <a:srgbClr val="004B96"/>
            </a:solidFill>
            <a:latin typeface="+mn-lt"/>
            <a:ea typeface="+mn-ea"/>
            <a:cs typeface="Arial" charset="0"/>
          </a:endParaRPr>
        </a:p>
      </dsp:txBody>
      <dsp:txXfrm>
        <a:off x="26255" y="1362651"/>
        <a:ext cx="3388674" cy="10336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DB82A-B50E-4D15-B164-84F55F8150E4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0FE69-A4D6-47EC-AF96-ECD42E94E2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6011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A5060169-B025-43B4-AB8C-B4B6B5AB64DE}" type="slidenum">
              <a:rPr lang="ru-RU" altLang="en-US">
                <a:solidFill>
                  <a:prstClr val="black"/>
                </a:solidFill>
                <a:latin typeface="Garamond" pitchFamily="18" charset="0"/>
              </a:rPr>
              <a:pPr/>
              <a:t>8</a:t>
            </a:fld>
            <a:endParaRPr lang="ru-RU" altLang="en-US">
              <a:solidFill>
                <a:prstClr val="black"/>
              </a:solidFill>
              <a:latin typeface="Garamond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0FE69-A4D6-47EC-AF96-ECD42E94E2CF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96518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0FE69-A4D6-47EC-AF96-ECD42E94E2CF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6518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0FE69-A4D6-47EC-AF96-ECD42E94E2CF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65188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0FE69-A4D6-47EC-AF96-ECD42E94E2CF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6518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0FE69-A4D6-47EC-AF96-ECD42E94E2CF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65188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0FE69-A4D6-47EC-AF96-ECD42E94E2CF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65188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0FE69-A4D6-47EC-AF96-ECD42E94E2CF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65188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0FE69-A4D6-47EC-AF96-ECD42E94E2CF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6518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BB4874-8325-4541-9A1E-A9B1B4545D9A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634880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D3F18-7DBF-4D7F-B35B-19B5126FF43E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20619"/>
      </p:ext>
    </p:extLst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EC75C-B13D-4909-9B44-7A4E6E8E60C5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7979767"/>
      </p:ext>
    </p:extLst>
  </p:cSld>
  <p:clrMapOvr>
    <a:masterClrMapping/>
  </p:clrMapOvr>
  <p:transition spd="slow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BB4874-8325-4541-9A1E-A9B1B4545D9A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977952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57112D-BB99-4960-96BE-3E39EB9846D9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2647773"/>
      </p:ext>
    </p:extLst>
  </p:cSld>
  <p:clrMapOvr>
    <a:masterClrMapping/>
  </p:clrMapOvr>
  <p:transition spd="slow"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B06E69-4D75-4EF0-9A9B-D0666F1A8FF3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9944193"/>
      </p:ext>
    </p:extLst>
  </p:cSld>
  <p:clrMapOvr>
    <a:masterClrMapping/>
  </p:clrMapOvr>
  <p:transition spd="slow">
    <p:strips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093EED-DD6B-40F6-B5BD-00026B8EE23D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826787"/>
      </p:ext>
    </p:extLst>
  </p:cSld>
  <p:clrMapOvr>
    <a:masterClrMapping/>
  </p:clrMapOvr>
  <p:transition spd="slow">
    <p:strips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0455C5-2772-4FE2-88A2-14074FA95BF3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0959613"/>
      </p:ext>
    </p:extLst>
  </p:cSld>
  <p:clrMapOvr>
    <a:masterClrMapping/>
  </p:clrMapOvr>
  <p:transition spd="slow">
    <p:strips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F80E2F-038F-42FD-8FC4-869425F0464E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7163422"/>
      </p:ext>
    </p:extLst>
  </p:cSld>
  <p:clrMapOvr>
    <a:masterClrMapping/>
  </p:clrMapOvr>
  <p:transition spd="slow">
    <p:strips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AD648E-2138-4F49-8BBB-AEA57BDB9F41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0505409"/>
      </p:ext>
    </p:extLst>
  </p:cSld>
  <p:clrMapOvr>
    <a:masterClrMapping/>
  </p:clrMapOvr>
  <p:transition spd="slow">
    <p:strips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A90B24-5AF9-4C9C-A5AD-3E4BF5A45637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5402713"/>
      </p:ext>
    </p:extLst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57112D-BB99-4960-96BE-3E39EB9846D9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4455178"/>
      </p:ext>
    </p:extLst>
  </p:cSld>
  <p:clrMapOvr>
    <a:masterClrMapping/>
  </p:clrMapOvr>
  <p:transition spd="slow">
    <p:strips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FCBAD4-A3CC-490D-84D1-C755251962B2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5225974"/>
      </p:ext>
    </p:extLst>
  </p:cSld>
  <p:clrMapOvr>
    <a:masterClrMapping/>
  </p:clrMapOvr>
  <p:transition spd="slow">
    <p:strips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D3F18-7DBF-4D7F-B35B-19B5126FF43E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5316176"/>
      </p:ext>
    </p:extLst>
  </p:cSld>
  <p:clrMapOvr>
    <a:masterClrMapping/>
  </p:clrMapOvr>
  <p:transition spd="slow">
    <p:strips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EC75C-B13D-4909-9B44-7A4E6E8E60C5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3105826"/>
      </p:ext>
    </p:extLst>
  </p:cSld>
  <p:clrMapOvr>
    <a:masterClrMapping/>
  </p:clrMapOvr>
  <p:transition spd="slow">
    <p:strips dir="r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BB4874-8325-4541-9A1E-A9B1B4545D9A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055407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57112D-BB99-4960-96BE-3E39EB9846D9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8096031"/>
      </p:ext>
    </p:extLst>
  </p:cSld>
  <p:clrMapOvr>
    <a:masterClrMapping/>
  </p:clrMapOvr>
  <p:transition spd="slow">
    <p:strips dir="r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B06E69-4D75-4EF0-9A9B-D0666F1A8FF3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3137571"/>
      </p:ext>
    </p:extLst>
  </p:cSld>
  <p:clrMapOvr>
    <a:masterClrMapping/>
  </p:clrMapOvr>
  <p:transition spd="slow">
    <p:strips dir="r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093EED-DD6B-40F6-B5BD-00026B8EE23D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3924184"/>
      </p:ext>
    </p:extLst>
  </p:cSld>
  <p:clrMapOvr>
    <a:masterClrMapping/>
  </p:clrMapOvr>
  <p:transition spd="slow">
    <p:strips dir="r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0455C5-2772-4FE2-88A2-14074FA95BF3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8638885"/>
      </p:ext>
    </p:extLst>
  </p:cSld>
  <p:clrMapOvr>
    <a:masterClrMapping/>
  </p:clrMapOvr>
  <p:transition spd="slow">
    <p:strips dir="r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F80E2F-038F-42FD-8FC4-869425F0464E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5694188"/>
      </p:ext>
    </p:extLst>
  </p:cSld>
  <p:clrMapOvr>
    <a:masterClrMapping/>
  </p:clrMapOvr>
  <p:transition spd="slow">
    <p:strips dir="r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AD648E-2138-4F49-8BBB-AEA57BDB9F41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7233460"/>
      </p:ext>
    </p:extLst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B06E69-4D75-4EF0-9A9B-D0666F1A8FF3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732369"/>
      </p:ext>
    </p:extLst>
  </p:cSld>
  <p:clrMapOvr>
    <a:masterClrMapping/>
  </p:clrMapOvr>
  <p:transition spd="slow">
    <p:strips dir="r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A90B24-5AF9-4C9C-A5AD-3E4BF5A45637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3830460"/>
      </p:ext>
    </p:extLst>
  </p:cSld>
  <p:clrMapOvr>
    <a:masterClrMapping/>
  </p:clrMapOvr>
  <p:transition spd="slow">
    <p:strips dir="r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FCBAD4-A3CC-490D-84D1-C755251962B2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6380586"/>
      </p:ext>
    </p:extLst>
  </p:cSld>
  <p:clrMapOvr>
    <a:masterClrMapping/>
  </p:clrMapOvr>
  <p:transition spd="slow">
    <p:strips dir="r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D3F18-7DBF-4D7F-B35B-19B5126FF43E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7900836"/>
      </p:ext>
    </p:extLst>
  </p:cSld>
  <p:clrMapOvr>
    <a:masterClrMapping/>
  </p:clrMapOvr>
  <p:transition spd="slow">
    <p:strips dir="r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EC75C-B13D-4909-9B44-7A4E6E8E60C5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1711136"/>
      </p:ext>
    </p:extLst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093EED-DD6B-40F6-B5BD-00026B8EE23D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3512088"/>
      </p:ext>
    </p:extLst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0455C5-2772-4FE2-88A2-14074FA95BF3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7669293"/>
      </p:ext>
    </p:extLst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F80E2F-038F-42FD-8FC4-869425F0464E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0233957"/>
      </p:ext>
    </p:extLst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AD648E-2138-4F49-8BBB-AEA57BDB9F41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0356470"/>
      </p:ext>
    </p:extLst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A90B24-5AF9-4C9C-A5AD-3E4BF5A45637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0631129"/>
      </p:ext>
    </p:extLst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FCBAD4-A3CC-490D-84D1-C755251962B2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1342296"/>
      </p:ext>
    </p:extLst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3E0A0CD-4F1A-4AB9-9586-26B5750184BB}" type="slidenum">
              <a:rPr lang="ru-RU" altLang="en-US" smtClean="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602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trips dir="r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3E0A0CD-4F1A-4AB9-9586-26B5750184BB}" type="slidenum">
              <a:rPr lang="ru-RU" altLang="en-US" smtClean="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816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strips dir="r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3E0A0CD-4F1A-4AB9-9586-26B5750184BB}" type="slidenum">
              <a:rPr lang="ru-RU" altLang="en-US" smtClean="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5298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strips dir="r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50" name="Заголовок 1"/>
          <p:cNvSpPr>
            <a:spLocks noGrp="1" noChangeArrowheads="1"/>
          </p:cNvSpPr>
          <p:nvPr>
            <p:ph type="ctrTitle"/>
          </p:nvPr>
        </p:nvSpPr>
        <p:spPr>
          <a:xfrm>
            <a:off x="179512" y="2358570"/>
            <a:ext cx="8782301" cy="2078542"/>
          </a:xfrm>
        </p:spPr>
        <p:txBody>
          <a:bodyPr vert="horz" lIns="91440" tIns="45720" rIns="91440" bIns="45720" rtlCol="0" anchor="t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altLang="ru-RU" sz="45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Кодекс профессиональной этики акушерки Российской Федерации</a:t>
            </a:r>
          </a:p>
        </p:txBody>
      </p:sp>
      <p:sp>
        <p:nvSpPr>
          <p:cNvPr id="2051" name="Подзаголовок 2"/>
          <p:cNvSpPr>
            <a:spLocks noGrp="1" noChangeArrowheads="1"/>
          </p:cNvSpPr>
          <p:nvPr>
            <p:ph type="subTitle" idx="1"/>
          </p:nvPr>
        </p:nvSpPr>
        <p:spPr>
          <a:xfrm>
            <a:off x="5292725" y="6237288"/>
            <a:ext cx="3095625" cy="360362"/>
          </a:xfrm>
        </p:spPr>
        <p:txBody>
          <a:bodyPr/>
          <a:lstStyle/>
          <a:p>
            <a:pPr algn="r" eaLnBrk="1" hangingPunct="1"/>
            <a:r>
              <a:rPr lang="ru-RU" altLang="ru-RU" sz="1400" b="1" smtClean="0">
                <a:solidFill>
                  <a:schemeClr val="bg1"/>
                </a:solidFill>
              </a:rPr>
              <a:t>ул. Булатова, 105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12168" y="4653424"/>
            <a:ext cx="7524328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500" b="1" i="1" kern="0" dirty="0">
                <a:solidFill>
                  <a:srgbClr val="004B96"/>
                </a:solidFill>
                <a:cs typeface="Arial" charset="0"/>
              </a:rPr>
              <a:t>Т.В. </a:t>
            </a:r>
            <a:r>
              <a:rPr lang="ru-RU" sz="2500" b="1" i="1" kern="0" dirty="0" smtClean="0">
                <a:solidFill>
                  <a:srgbClr val="004B96"/>
                </a:solidFill>
                <a:cs typeface="Arial" charset="0"/>
              </a:rPr>
              <a:t>Саитова,</a:t>
            </a:r>
            <a:endParaRPr lang="ru-RU" sz="2500" b="1" i="1" kern="0" dirty="0">
              <a:solidFill>
                <a:srgbClr val="004B96"/>
              </a:solidFill>
              <a:cs typeface="Arial" charset="0"/>
            </a:endParaRPr>
          </a:p>
          <a:p>
            <a:pPr algn="r"/>
            <a:r>
              <a:rPr lang="ru-RU" sz="2500" b="1" i="1" kern="0" dirty="0" smtClean="0">
                <a:solidFill>
                  <a:srgbClr val="004B96"/>
                </a:solidFill>
                <a:cs typeface="Arial" charset="0"/>
              </a:rPr>
              <a:t>главная </a:t>
            </a:r>
            <a:r>
              <a:rPr lang="ru-RU" sz="2500" b="1" i="1" kern="0" dirty="0">
                <a:solidFill>
                  <a:srgbClr val="004B96"/>
                </a:solidFill>
                <a:cs typeface="Arial" charset="0"/>
              </a:rPr>
              <a:t>акушерка перинатального центра </a:t>
            </a:r>
          </a:p>
          <a:p>
            <a:pPr algn="r"/>
            <a:r>
              <a:rPr lang="ru-RU" sz="2500" b="1" i="1" kern="0" dirty="0">
                <a:solidFill>
                  <a:srgbClr val="004B96"/>
                </a:solidFill>
                <a:cs typeface="Arial" charset="0"/>
              </a:rPr>
              <a:t>БУЗОО «Областная клиническая больница</a:t>
            </a:r>
            <a:r>
              <a:rPr lang="ru-RU" sz="2500" b="1" i="1" kern="0" dirty="0" smtClean="0">
                <a:solidFill>
                  <a:srgbClr val="004B96"/>
                </a:solidFill>
                <a:cs typeface="Arial" charset="0"/>
              </a:rPr>
              <a:t>»,</a:t>
            </a:r>
            <a:endParaRPr lang="ru-RU" sz="2500" b="1" i="1" kern="0" dirty="0">
              <a:solidFill>
                <a:srgbClr val="004B96"/>
              </a:solidFill>
              <a:cs typeface="Arial" charset="0"/>
            </a:endParaRPr>
          </a:p>
          <a:p>
            <a:pPr algn="r"/>
            <a:r>
              <a:rPr lang="ru-RU" sz="2500" b="1" i="1" kern="0" dirty="0" smtClean="0">
                <a:solidFill>
                  <a:srgbClr val="004B96"/>
                </a:solidFill>
                <a:cs typeface="Arial" charset="0"/>
              </a:rPr>
              <a:t>председатель специализированной секции ОПСА </a:t>
            </a:r>
            <a:r>
              <a:rPr lang="ru-RU" sz="2500" b="1" i="1" kern="0" dirty="0">
                <a:solidFill>
                  <a:srgbClr val="004B96"/>
                </a:solidFill>
                <a:cs typeface="Arial" charset="0"/>
              </a:rPr>
              <a:t>«Акушерское дело», г. Омск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-1" y="1556792"/>
            <a:ext cx="9144001" cy="60152"/>
            <a:chOff x="-1" y="1556792"/>
            <a:chExt cx="9144001" cy="119552"/>
          </a:xfrm>
        </p:grpSpPr>
        <p:pic>
          <p:nvPicPr>
            <p:cNvPr id="12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-1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1233344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2499008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3764067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4997412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626307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752775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77777" b="28914"/>
            <a:stretch/>
          </p:blipFill>
          <p:spPr bwMode="auto">
            <a:xfrm>
              <a:off x="8725604" y="1556792"/>
              <a:ext cx="410776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-1" y="1556792"/>
              <a:ext cx="9144001" cy="11880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-14515" y="6797848"/>
            <a:ext cx="9144001" cy="60152"/>
            <a:chOff x="-1" y="1556792"/>
            <a:chExt cx="9144001" cy="119552"/>
          </a:xfrm>
        </p:grpSpPr>
        <p:pic>
          <p:nvPicPr>
            <p:cNvPr id="24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-1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1233344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2499008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3764067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4997412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626307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752775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77777" b="28914"/>
            <a:stretch/>
          </p:blipFill>
          <p:spPr bwMode="auto">
            <a:xfrm>
              <a:off x="8725604" y="1556792"/>
              <a:ext cx="410776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Прямоугольник 31"/>
            <p:cNvSpPr/>
            <p:nvPr/>
          </p:nvSpPr>
          <p:spPr>
            <a:xfrm>
              <a:off x="-1" y="1556792"/>
              <a:ext cx="9144001" cy="11880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34" name="Прямоугольник 33"/>
          <p:cNvSpPr/>
          <p:nvPr/>
        </p:nvSpPr>
        <p:spPr>
          <a:xfrm>
            <a:off x="3402352" y="0"/>
            <a:ext cx="5741648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Региональная конференция,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посвященная 25-летнему юбилею РАМС</a:t>
            </a:r>
            <a:endParaRPr lang="ru-RU" sz="2100" b="1" kern="0" dirty="0">
              <a:solidFill>
                <a:srgbClr val="004B96"/>
              </a:solidFill>
              <a:latin typeface="+mn-lt"/>
              <a:cs typeface="Arial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«Лидерство и инновации – </a:t>
            </a:r>
            <a:r>
              <a:rPr lang="ru-RU" sz="21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путь </a:t>
            </a:r>
            <a:r>
              <a:rPr lang="ru-RU" sz="21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к новым достижениям</a:t>
            </a:r>
            <a:r>
              <a:rPr lang="ru-RU" sz="21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» 8 декабря 2017 </a:t>
            </a:r>
            <a:r>
              <a:rPr lang="ru-RU" sz="21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г., г. </a:t>
            </a:r>
            <a:r>
              <a:rPr lang="ru-RU" sz="21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Омск</a:t>
            </a:r>
            <a:endParaRPr lang="ru-RU" sz="2100" b="1" dirty="0">
              <a:solidFill>
                <a:srgbClr val="C00000"/>
              </a:solidFill>
              <a:latin typeface="+mn-lt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5" name="Рисунок 34" descr="D:\Документы\Эмблемы\РАМС и регион. ассоциации\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60648"/>
            <a:ext cx="1016694" cy="10190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Рисунок 35" descr="D:\Документы\Эмблемы\ОПСА\эмблема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188640"/>
            <a:ext cx="864096" cy="1182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7" name="Picture 6" descr="C:\Users\Sveta\Desktop\Без имени-2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0" y="260648"/>
            <a:ext cx="1710672" cy="111600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7912115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23529" y="169476"/>
            <a:ext cx="9120471" cy="571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800" b="1" dirty="0" smtClean="0">
                <a:solidFill>
                  <a:srgbClr val="C00000"/>
                </a:solidFill>
              </a:rPr>
              <a:t>Профессиональная </a:t>
            </a:r>
            <a:r>
              <a:rPr lang="ru-RU" sz="3800" b="1" dirty="0">
                <a:solidFill>
                  <a:srgbClr val="C00000"/>
                </a:solidFill>
              </a:rPr>
              <a:t>позиция </a:t>
            </a:r>
            <a:r>
              <a:rPr lang="ru-RU" sz="3800" b="1" dirty="0" smtClean="0">
                <a:solidFill>
                  <a:srgbClr val="C00000"/>
                </a:solidFill>
              </a:rPr>
              <a:t>акушерки</a:t>
            </a:r>
            <a:endParaRPr lang="ru-RU" sz="38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http://wdesk.ru/_ph/126/2/48262371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45" r="8112"/>
          <a:stretch/>
        </p:blipFill>
        <p:spPr bwMode="auto">
          <a:xfrm>
            <a:off x="258181" y="1628800"/>
            <a:ext cx="4332908" cy="3866692"/>
          </a:xfrm>
          <a:prstGeom prst="rect">
            <a:avLst/>
          </a:prstGeom>
          <a:noFill/>
          <a:ln w="25400">
            <a:solidFill>
              <a:schemeClr val="accent2">
                <a:shade val="48000"/>
                <a:satMod val="110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vokrug.tv/pic/product/6/f/2/f/medium_6f2fe5df8e8cbc09b85d157d504092ea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791" y="1664139"/>
            <a:ext cx="3902214" cy="3908908"/>
          </a:xfrm>
          <a:prstGeom prst="rect">
            <a:avLst/>
          </a:prstGeom>
          <a:noFill/>
          <a:ln w="25400">
            <a:solidFill>
              <a:schemeClr val="accent2">
                <a:shade val="48000"/>
                <a:satMod val="110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0769727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418" y="13092"/>
            <a:ext cx="9100581" cy="1039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80000"/>
              </a:lnSpc>
              <a:defRPr sz="3800" b="1">
                <a:solidFill>
                  <a:srgbClr val="C00000"/>
                </a:solidFill>
              </a:defRPr>
            </a:lvl1pPr>
          </a:lstStyle>
          <a:p>
            <a:r>
              <a:rPr lang="ru-RU" dirty="0"/>
              <a:t>Профессиональное сотрудничество акушерок</a:t>
            </a:r>
          </a:p>
        </p:txBody>
      </p:sp>
      <p:pic>
        <p:nvPicPr>
          <p:cNvPr id="7180" name="Picture 1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763" t="-3460" r="763" b="9252"/>
          <a:stretch/>
        </p:blipFill>
        <p:spPr bwMode="auto">
          <a:xfrm>
            <a:off x="7810759" y="5487521"/>
            <a:ext cx="1122740" cy="1181839"/>
          </a:xfrm>
          <a:prstGeom prst="rect">
            <a:avLst/>
          </a:prstGeom>
          <a:noFill/>
          <a:ln w="25400">
            <a:solidFill>
              <a:schemeClr val="accent2">
                <a:shade val="48000"/>
                <a:satMod val="110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 descr="D:\Мои документы\статьи\Статья Шестак С.В\IMG_459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962" t="10265" r="6830"/>
          <a:stretch/>
        </p:blipFill>
        <p:spPr bwMode="auto">
          <a:xfrm>
            <a:off x="7703943" y="1181494"/>
            <a:ext cx="1260545" cy="1006310"/>
          </a:xfrm>
          <a:prstGeom prst="rect">
            <a:avLst/>
          </a:prstGeom>
          <a:noFill/>
          <a:ln w="25400">
            <a:solidFill>
              <a:schemeClr val="accent2">
                <a:shade val="48000"/>
                <a:satMod val="110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532362" y="1291579"/>
            <a:ext cx="7442075" cy="5233765"/>
            <a:chOff x="532362" y="1291579"/>
            <a:chExt cx="7442075" cy="5233765"/>
          </a:xfrm>
        </p:grpSpPr>
        <p:sp>
          <p:nvSpPr>
            <p:cNvPr id="8" name="TextBox 7"/>
            <p:cNvSpPr txBox="1"/>
            <p:nvPr/>
          </p:nvSpPr>
          <p:spPr>
            <a:xfrm>
              <a:off x="4342340" y="2131487"/>
              <a:ext cx="2287243" cy="5411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98" name="Шестиугольник 97"/>
            <p:cNvSpPr/>
            <p:nvPr/>
          </p:nvSpPr>
          <p:spPr>
            <a:xfrm>
              <a:off x="2892265" y="3071059"/>
              <a:ext cx="2632200" cy="1674805"/>
            </a:xfrm>
            <a:prstGeom prst="hexagon">
              <a:avLst/>
            </a:prstGeom>
            <a:ln w="25400"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Прямоугольник 93"/>
            <p:cNvSpPr/>
            <p:nvPr/>
          </p:nvSpPr>
          <p:spPr>
            <a:xfrm>
              <a:off x="3059831" y="3605535"/>
              <a:ext cx="2279791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3400" b="1" i="1" dirty="0" smtClean="0">
                  <a:solidFill>
                    <a:srgbClr val="C00000"/>
                  </a:solidFill>
                </a:rPr>
                <a:t>АКУШЕРКА</a:t>
              </a:r>
              <a:endParaRPr lang="ru-RU" sz="3400" b="1" i="1" dirty="0">
                <a:solidFill>
                  <a:srgbClr val="C00000"/>
                </a:solidFill>
              </a:endParaRPr>
            </a:p>
          </p:txBody>
        </p:sp>
        <p:sp>
          <p:nvSpPr>
            <p:cNvPr id="99" name="Шестиугольник 98"/>
            <p:cNvSpPr/>
            <p:nvPr/>
          </p:nvSpPr>
          <p:spPr>
            <a:xfrm>
              <a:off x="2892265" y="1291579"/>
              <a:ext cx="2632200" cy="1674805"/>
            </a:xfrm>
            <a:prstGeom prst="hexagon">
              <a:avLst/>
            </a:prstGeom>
            <a:ln w="25400"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Шестиугольник 99"/>
            <p:cNvSpPr/>
            <p:nvPr/>
          </p:nvSpPr>
          <p:spPr>
            <a:xfrm>
              <a:off x="2892265" y="4850539"/>
              <a:ext cx="2632200" cy="1674805"/>
            </a:xfrm>
            <a:prstGeom prst="hexagon">
              <a:avLst/>
            </a:prstGeom>
            <a:ln w="25400"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Шестиугольник 100"/>
            <p:cNvSpPr/>
            <p:nvPr/>
          </p:nvSpPr>
          <p:spPr>
            <a:xfrm>
              <a:off x="532362" y="2233657"/>
              <a:ext cx="2632200" cy="1674805"/>
            </a:xfrm>
            <a:prstGeom prst="hexagon">
              <a:avLst/>
            </a:prstGeom>
            <a:ln w="25400"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Шестиугольник 101"/>
            <p:cNvSpPr/>
            <p:nvPr/>
          </p:nvSpPr>
          <p:spPr>
            <a:xfrm>
              <a:off x="532362" y="4013137"/>
              <a:ext cx="2632200" cy="1674805"/>
            </a:xfrm>
            <a:prstGeom prst="hexagon">
              <a:avLst/>
            </a:prstGeom>
            <a:ln w="25400"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Шестиугольник 102"/>
            <p:cNvSpPr/>
            <p:nvPr/>
          </p:nvSpPr>
          <p:spPr>
            <a:xfrm>
              <a:off x="5252168" y="2233657"/>
              <a:ext cx="2632200" cy="1674805"/>
            </a:xfrm>
            <a:prstGeom prst="hexagon">
              <a:avLst/>
            </a:prstGeom>
            <a:ln w="25400"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Шестиугольник 103"/>
            <p:cNvSpPr/>
            <p:nvPr/>
          </p:nvSpPr>
          <p:spPr>
            <a:xfrm>
              <a:off x="5252168" y="4013137"/>
              <a:ext cx="2632200" cy="1674805"/>
            </a:xfrm>
            <a:prstGeom prst="hexagon">
              <a:avLst/>
            </a:prstGeom>
            <a:ln w="25400"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73796" y="1710280"/>
              <a:ext cx="2359903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600" b="1" kern="0" dirty="0">
                  <a:solidFill>
                    <a:srgbClr val="004B96"/>
                  </a:solidFill>
                  <a:cs typeface="Arial" charset="0"/>
                </a:rPr>
                <a:t>врач </a:t>
              </a:r>
              <a:r>
                <a:rPr lang="ru-RU" sz="2600" b="1" kern="0" dirty="0" smtClean="0">
                  <a:solidFill>
                    <a:srgbClr val="004B96"/>
                  </a:solidFill>
                  <a:cs typeface="Arial" charset="0"/>
                </a:rPr>
                <a:t>акушер-</a:t>
              </a:r>
              <a:endParaRPr lang="ru-RU" sz="2600" b="1" kern="0" dirty="0">
                <a:solidFill>
                  <a:srgbClr val="004B96"/>
                </a:solidFill>
                <a:cs typeface="Arial" charset="0"/>
              </a:endParaRPr>
            </a:p>
            <a:p>
              <a:pPr algn="ctr"/>
              <a:r>
                <a:rPr lang="ru-RU" sz="2600" b="1" kern="0" dirty="0">
                  <a:solidFill>
                    <a:srgbClr val="004B96"/>
                  </a:solidFill>
                  <a:cs typeface="Arial" charset="0"/>
                </a:rPr>
                <a:t>гинеколог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23128" y="2636913"/>
              <a:ext cx="2450669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600" b="1" kern="0" dirty="0" smtClean="0">
                  <a:solidFill>
                    <a:srgbClr val="004B96"/>
                  </a:solidFill>
                  <a:cs typeface="Arial" charset="0"/>
                </a:rPr>
                <a:t>врач-неонатолог</a:t>
              </a:r>
              <a:endParaRPr lang="ru-RU" sz="2600" b="1" kern="0" dirty="0">
                <a:solidFill>
                  <a:srgbClr val="004B96"/>
                </a:solidFill>
                <a:cs typeface="Arial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107947" y="2352362"/>
              <a:ext cx="2866490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600" b="1" kern="0" dirty="0">
                  <a:solidFill>
                    <a:srgbClr val="004B96"/>
                  </a:solidFill>
                  <a:cs typeface="Arial" charset="0"/>
                </a:rPr>
                <a:t>врач </a:t>
              </a:r>
              <a:r>
                <a:rPr lang="ru-RU" sz="2600" b="1" kern="0" dirty="0" smtClean="0">
                  <a:solidFill>
                    <a:srgbClr val="004B96"/>
                  </a:solidFill>
                  <a:cs typeface="Arial" charset="0"/>
                </a:rPr>
                <a:t>анестезиолог- </a:t>
              </a:r>
              <a:r>
                <a:rPr lang="ru-RU" sz="2600" b="1" kern="0" dirty="0">
                  <a:solidFill>
                    <a:srgbClr val="004B96"/>
                  </a:solidFill>
                  <a:cs typeface="Arial" charset="0"/>
                </a:rPr>
                <a:t>реаниматолог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983031" y="5200744"/>
              <a:ext cx="2450669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2600" b="1" kern="0">
                  <a:solidFill>
                    <a:srgbClr val="004B96"/>
                  </a:solidFill>
                  <a:cs typeface="Arial" charset="0"/>
                </a:defRPr>
              </a:lvl1pPr>
            </a:lstStyle>
            <a:p>
              <a:r>
                <a:rPr lang="ru-RU" dirty="0"/>
                <a:t>медицинские сестры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433699" y="4431838"/>
              <a:ext cx="226913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2600" b="1" kern="0">
                  <a:solidFill>
                    <a:srgbClr val="004B96"/>
                  </a:solidFill>
                  <a:cs typeface="Arial" charset="0"/>
                </a:defRPr>
              </a:lvl1pPr>
            </a:lstStyle>
            <a:p>
              <a:r>
                <a:rPr lang="ru-RU" dirty="0"/>
                <a:t>социальный</a:t>
              </a:r>
            </a:p>
            <a:p>
              <a:r>
                <a:rPr lang="ru-RU" dirty="0"/>
                <a:t>работник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13893" y="4536513"/>
              <a:ext cx="217837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2600" b="1" kern="0">
                  <a:solidFill>
                    <a:srgbClr val="004B96"/>
                  </a:solidFill>
                  <a:cs typeface="Arial" charset="0"/>
                </a:defRPr>
              </a:lvl1pPr>
            </a:lstStyle>
            <a:p>
              <a:r>
                <a:rPr lang="ru-RU" dirty="0"/>
                <a:t>психолог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68093354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6821" y="188640"/>
            <a:ext cx="8179635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80000"/>
              </a:lnSpc>
              <a:defRPr sz="3800" b="1">
                <a:solidFill>
                  <a:srgbClr val="C00000"/>
                </a:solidFill>
              </a:defRPr>
            </a:lvl1pPr>
          </a:lstStyle>
          <a:p>
            <a:r>
              <a:rPr lang="ru-RU" sz="4200" dirty="0"/>
              <a:t>Направления родовспоможения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7339" y="1268760"/>
            <a:ext cx="53048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kern="0" dirty="0">
                <a:solidFill>
                  <a:srgbClr val="004B96"/>
                </a:solidFill>
                <a:cs typeface="Arial" charset="0"/>
              </a:rPr>
              <a:t>Семейно–ориентированное направление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9659" y="2996952"/>
            <a:ext cx="54325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 kern="0">
                <a:solidFill>
                  <a:srgbClr val="004B96"/>
                </a:solidFill>
                <a:cs typeface="Arial" charset="0"/>
              </a:defRPr>
            </a:lvl1pPr>
          </a:lstStyle>
          <a:p>
            <a:r>
              <a:rPr lang="ru-RU" sz="3000" dirty="0" smtClean="0"/>
              <a:t>этическая </a:t>
            </a:r>
            <a:r>
              <a:rPr lang="ru-RU" sz="3000" dirty="0"/>
              <a:t>основа  отношений «пациентка – акушерка»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-36512" y="4831992"/>
            <a:ext cx="67687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000" b="1" kern="0">
                <a:solidFill>
                  <a:srgbClr val="004B96"/>
                </a:solidFill>
                <a:cs typeface="Arial" charset="0"/>
              </a:defRPr>
            </a:lvl1pPr>
          </a:lstStyle>
          <a:p>
            <a:r>
              <a:rPr lang="ru-RU" dirty="0"/>
              <a:t>доверие и честность, </a:t>
            </a:r>
            <a:endParaRPr lang="ru-RU" dirty="0" smtClean="0"/>
          </a:p>
          <a:p>
            <a:r>
              <a:rPr lang="ru-RU" dirty="0" smtClean="0"/>
              <a:t>уважение </a:t>
            </a:r>
            <a:r>
              <a:rPr lang="ru-RU" dirty="0"/>
              <a:t>человеческого </a:t>
            </a:r>
            <a:r>
              <a:rPr lang="ru-RU" dirty="0" smtClean="0"/>
              <a:t>достоинства,</a:t>
            </a:r>
            <a:endParaRPr lang="ru-RU" dirty="0"/>
          </a:p>
          <a:p>
            <a:r>
              <a:rPr lang="ru-RU" dirty="0" smtClean="0"/>
              <a:t>культурных </a:t>
            </a:r>
            <a:r>
              <a:rPr lang="ru-RU" dirty="0"/>
              <a:t>и религиозных традиций </a:t>
            </a:r>
          </a:p>
        </p:txBody>
      </p:sp>
      <p:sp>
        <p:nvSpPr>
          <p:cNvPr id="2" name="Стрелка вниз 1"/>
          <p:cNvSpPr/>
          <p:nvPr/>
        </p:nvSpPr>
        <p:spPr>
          <a:xfrm>
            <a:off x="2881798" y="2459179"/>
            <a:ext cx="621914" cy="576064"/>
          </a:xfrm>
          <a:prstGeom prst="downArrow">
            <a:avLst/>
          </a:prstGeom>
          <a:solidFill>
            <a:srgbClr val="C00000"/>
          </a:solidFill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2941974" y="4221088"/>
            <a:ext cx="621914" cy="576064"/>
          </a:xfrm>
          <a:prstGeom prst="downArrow">
            <a:avLst/>
          </a:prstGeom>
          <a:solidFill>
            <a:srgbClr val="C00000"/>
          </a:solidFill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://vocmp.oblzdrav.ru/wp-content/uploads/6615_0_4_midwif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6467" y="2937805"/>
            <a:ext cx="2333304" cy="1555536"/>
          </a:xfrm>
          <a:prstGeom prst="rect">
            <a:avLst/>
          </a:prstGeom>
          <a:noFill/>
          <a:ln w="25400">
            <a:solidFill>
              <a:schemeClr val="accent2">
                <a:shade val="48000"/>
                <a:satMod val="110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vseproberemennost.ru/wp-content/uploads/2015/09/beremennost-obsledovani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560" y="1268760"/>
            <a:ext cx="2348734" cy="1409241"/>
          </a:xfrm>
          <a:prstGeom prst="rect">
            <a:avLst/>
          </a:prstGeom>
          <a:noFill/>
          <a:ln w="25400">
            <a:solidFill>
              <a:schemeClr val="accent2">
                <a:shade val="48000"/>
                <a:satMod val="110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артинки по запросу midwife and moth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6466" y="4723875"/>
            <a:ext cx="2306827" cy="1535688"/>
          </a:xfrm>
          <a:prstGeom prst="rect">
            <a:avLst/>
          </a:prstGeom>
          <a:noFill/>
          <a:ln w="25400">
            <a:solidFill>
              <a:schemeClr val="accent2">
                <a:shade val="48000"/>
                <a:satMod val="110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2669762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3792152" y="3146098"/>
            <a:ext cx="5281012" cy="642942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792152" y="1197324"/>
            <a:ext cx="5253745" cy="55839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ятиугольник 17"/>
          <p:cNvSpPr/>
          <p:nvPr/>
        </p:nvSpPr>
        <p:spPr>
          <a:xfrm>
            <a:off x="107505" y="2928934"/>
            <a:ext cx="3744416" cy="1008805"/>
          </a:xfrm>
          <a:prstGeom prst="homePlat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188640"/>
            <a:ext cx="6884268" cy="622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80000"/>
              </a:lnSpc>
              <a:defRPr sz="4200" b="1">
                <a:solidFill>
                  <a:srgbClr val="C00000"/>
                </a:solidFill>
              </a:defRPr>
            </a:lvl1pPr>
          </a:lstStyle>
          <a:p>
            <a:r>
              <a:rPr lang="ru-RU" dirty="0"/>
              <a:t>Основные акценты  Кодекса</a:t>
            </a:r>
          </a:p>
        </p:txBody>
      </p:sp>
      <p:sp>
        <p:nvSpPr>
          <p:cNvPr id="36" name="Пятиугольник 35"/>
          <p:cNvSpPr/>
          <p:nvPr/>
        </p:nvSpPr>
        <p:spPr>
          <a:xfrm>
            <a:off x="107504" y="1341340"/>
            <a:ext cx="3744416" cy="1071570"/>
          </a:xfrm>
          <a:prstGeom prst="homePlat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36512" y="1485356"/>
            <a:ext cx="381642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C00000"/>
                </a:solidFill>
              </a:rPr>
              <a:t>Психопрофилактическая работа</a:t>
            </a:r>
            <a:endParaRPr lang="ru-RU" sz="26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9912" y="1222634"/>
            <a:ext cx="532433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C00000"/>
              </a:buClr>
            </a:pPr>
            <a:r>
              <a:rPr lang="ru-RU" sz="2600" b="1" kern="0" dirty="0">
                <a:solidFill>
                  <a:srgbClr val="004B96"/>
                </a:solidFill>
                <a:cs typeface="Arial" charset="0"/>
              </a:rPr>
              <a:t>Уменьшение  </a:t>
            </a:r>
            <a:r>
              <a:rPr lang="ru-RU" sz="2600" b="1" kern="0" dirty="0" smtClean="0">
                <a:solidFill>
                  <a:srgbClr val="004B96"/>
                </a:solidFill>
                <a:cs typeface="Arial" charset="0"/>
              </a:rPr>
              <a:t>болевых ощущений</a:t>
            </a:r>
            <a:endParaRPr lang="ru-RU" sz="2600" b="1" kern="0" dirty="0">
              <a:solidFill>
                <a:srgbClr val="004B96"/>
              </a:solidFill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96" y="2928934"/>
            <a:ext cx="3649320" cy="1060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600" b="1" dirty="0" smtClean="0">
                <a:solidFill>
                  <a:srgbClr val="C00000"/>
                </a:solidFill>
              </a:rPr>
              <a:t>Допустимость выполнения </a:t>
            </a:r>
            <a:r>
              <a:rPr lang="ru-RU" sz="2600" b="1" dirty="0">
                <a:solidFill>
                  <a:srgbClr val="C00000"/>
                </a:solidFill>
              </a:rPr>
              <a:t>любых </a:t>
            </a:r>
            <a:r>
              <a:rPr lang="ru-RU" sz="2600" b="1" dirty="0" smtClean="0">
                <a:solidFill>
                  <a:srgbClr val="C00000"/>
                </a:solidFill>
              </a:rPr>
              <a:t>мед. </a:t>
            </a:r>
            <a:r>
              <a:rPr lang="ru-RU" sz="2600" b="1" dirty="0">
                <a:solidFill>
                  <a:srgbClr val="C00000"/>
                </a:solidFill>
              </a:rPr>
              <a:t>вмешательств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51921" y="3224589"/>
            <a:ext cx="507779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C00000"/>
              </a:buClr>
            </a:pPr>
            <a:r>
              <a:rPr lang="ru-RU" sz="2600" b="1" kern="0" dirty="0">
                <a:solidFill>
                  <a:srgbClr val="004B96"/>
                </a:solidFill>
                <a:cs typeface="Arial" charset="0"/>
              </a:rPr>
              <a:t>Только в интересах пациентки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919087" y="5013176"/>
            <a:ext cx="497339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rgbClr val="C00000"/>
                </a:solidFill>
              </a:rPr>
              <a:t>Этический элемент акушерской практики, одно  из направлений бережного родоразрешения</a:t>
            </a:r>
          </a:p>
        </p:txBody>
      </p:sp>
      <p:pic>
        <p:nvPicPr>
          <p:cNvPr id="3082" name="Picture 10" descr="D:\ФОТО ОПСА 2014\Акушерство\фото антоненко\1 (33 of 14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391184"/>
            <a:ext cx="3361288" cy="2050505"/>
          </a:xfrm>
          <a:prstGeom prst="rect">
            <a:avLst/>
          </a:prstGeom>
          <a:noFill/>
          <a:ln w="25400">
            <a:solidFill>
              <a:schemeClr val="accent2">
                <a:shade val="48000"/>
                <a:satMod val="110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3792152" y="1989412"/>
            <a:ext cx="5281012" cy="86352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851920" y="2069507"/>
            <a:ext cx="5364089" cy="740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ru-RU" sz="2600" b="1" kern="0" dirty="0">
                <a:solidFill>
                  <a:srgbClr val="004B96"/>
                </a:solidFill>
                <a:cs typeface="Arial" charset="0"/>
              </a:rPr>
              <a:t>Облегчение   физических и моральных страданий </a:t>
            </a:r>
            <a:r>
              <a:rPr lang="ru-RU" sz="2600" b="1" kern="0" dirty="0" smtClean="0">
                <a:solidFill>
                  <a:srgbClr val="004B96"/>
                </a:solidFill>
                <a:cs typeface="Arial" charset="0"/>
              </a:rPr>
              <a:t>у </a:t>
            </a:r>
            <a:r>
              <a:rPr lang="ru-RU" sz="2600" b="1" kern="0" dirty="0">
                <a:solidFill>
                  <a:srgbClr val="004B96"/>
                </a:solidFill>
                <a:cs typeface="Arial" charset="0"/>
              </a:rPr>
              <a:t>женщины</a:t>
            </a:r>
          </a:p>
        </p:txBody>
      </p:sp>
      <p:sp>
        <p:nvSpPr>
          <p:cNvPr id="22" name="Стрелка вниз 21"/>
          <p:cNvSpPr/>
          <p:nvPr/>
        </p:nvSpPr>
        <p:spPr>
          <a:xfrm>
            <a:off x="5855604" y="4077072"/>
            <a:ext cx="804628" cy="735663"/>
          </a:xfrm>
          <a:prstGeom prst="downArrow">
            <a:avLst/>
          </a:prstGeom>
          <a:solidFill>
            <a:srgbClr val="C00000"/>
          </a:solidFill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9351680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3792152" y="1197324"/>
            <a:ext cx="5253745" cy="122356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7" y="230373"/>
            <a:ext cx="8892481" cy="49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80000"/>
              </a:lnSpc>
              <a:defRPr sz="4200" b="1">
                <a:solidFill>
                  <a:srgbClr val="C00000"/>
                </a:solidFill>
              </a:defRPr>
            </a:lvl1pPr>
          </a:lstStyle>
          <a:p>
            <a:r>
              <a:rPr lang="ru-RU" sz="3200" dirty="0" smtClean="0"/>
              <a:t>Акушерская практика - работа с подростками </a:t>
            </a:r>
            <a:endParaRPr lang="ru-RU" sz="3200" dirty="0"/>
          </a:p>
        </p:txBody>
      </p:sp>
      <p:sp>
        <p:nvSpPr>
          <p:cNvPr id="36" name="Пятиугольник 35"/>
          <p:cNvSpPr/>
          <p:nvPr/>
        </p:nvSpPr>
        <p:spPr>
          <a:xfrm>
            <a:off x="107504" y="1341340"/>
            <a:ext cx="3312368" cy="636459"/>
          </a:xfrm>
          <a:prstGeom prst="homePlat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endParaRPr lang="ru-RU" b="1" kern="0" dirty="0" smtClean="0">
              <a:solidFill>
                <a:srgbClr val="00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63588" y="1413347"/>
            <a:ext cx="21242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C00000"/>
                </a:solidFill>
              </a:rPr>
              <a:t>Проблема</a:t>
            </a:r>
            <a:endParaRPr lang="ru-RU" sz="26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9912" y="1222634"/>
            <a:ext cx="532433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Clr>
                <a:srgbClr val="C00000"/>
              </a:buClr>
            </a:pPr>
            <a:r>
              <a:rPr lang="ru-RU" sz="2600" b="1" kern="0" dirty="0" err="1" smtClean="0">
                <a:solidFill>
                  <a:srgbClr val="004B96"/>
                </a:solidFill>
                <a:cs typeface="Arial" charset="0"/>
              </a:rPr>
              <a:t>Несформированность</a:t>
            </a:r>
            <a:r>
              <a:rPr lang="ru-RU" sz="2600" b="1" kern="0" dirty="0" smtClean="0">
                <a:solidFill>
                  <a:srgbClr val="004B96"/>
                </a:solidFill>
                <a:cs typeface="Arial" charset="0"/>
              </a:rPr>
              <a:t> ценностной системы и поведенческих образцов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7505" y="4581128"/>
            <a:ext cx="8938392" cy="1938992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Проведение информационных и образовательных </a:t>
            </a:r>
            <a:r>
              <a:rPr lang="ru-RU" sz="2400" b="1" dirty="0" smtClean="0">
                <a:solidFill>
                  <a:srgbClr val="C00000"/>
                </a:solidFill>
              </a:rPr>
              <a:t>мероприятий среди </a:t>
            </a:r>
            <a:r>
              <a:rPr lang="ru-RU" sz="2400" b="1" dirty="0">
                <a:solidFill>
                  <a:srgbClr val="C00000"/>
                </a:solidFill>
              </a:rPr>
              <a:t>подростков и </a:t>
            </a:r>
            <a:r>
              <a:rPr lang="ru-RU" sz="2400" b="1" dirty="0" smtClean="0">
                <a:solidFill>
                  <a:srgbClr val="C00000"/>
                </a:solidFill>
              </a:rPr>
              <a:t>молодежи - направление </a:t>
            </a:r>
            <a:r>
              <a:rPr lang="ru-RU" sz="2400" b="1" dirty="0">
                <a:solidFill>
                  <a:srgbClr val="C00000"/>
                </a:solidFill>
              </a:rPr>
              <a:t>акушерской практики, направленное  на исключение  трудноразрешимых социальных и морально-этических проблем, связанных с ранним </a:t>
            </a:r>
            <a:r>
              <a:rPr lang="ru-RU" sz="2400" b="1" dirty="0" smtClean="0">
                <a:solidFill>
                  <a:srgbClr val="C00000"/>
                </a:solidFill>
              </a:rPr>
              <a:t>материнством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375" t="5687" r="16905"/>
          <a:stretch/>
        </p:blipFill>
        <p:spPr bwMode="auto">
          <a:xfrm>
            <a:off x="596752" y="2299608"/>
            <a:ext cx="1670992" cy="2175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00554" y="2933346"/>
            <a:ext cx="4003894" cy="46166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</a:rPr>
              <a:t>Венерические заболевания</a:t>
            </a:r>
            <a:endParaRPr lang="ru-RU" sz="24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6789" y="3910657"/>
            <a:ext cx="4003895" cy="461665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</a:rPr>
              <a:t>Ранняя   беременность</a:t>
            </a:r>
            <a:endParaRPr lang="ru-RU" sz="2400" b="1" dirty="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873" y="2439634"/>
            <a:ext cx="84772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019" y="3575956"/>
            <a:ext cx="1096963" cy="213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8495" y="3017688"/>
            <a:ext cx="945505" cy="178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2603"/>
          <a:stretch/>
        </p:blipFill>
        <p:spPr bwMode="auto">
          <a:xfrm>
            <a:off x="272716" y="1346422"/>
            <a:ext cx="648072" cy="559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9386963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268" y="-99392"/>
            <a:ext cx="8983732" cy="1077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Конфиденциальность информации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при оказании медицинской помощи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969568"/>
            <a:ext cx="2411760" cy="2411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Sveta\Desktop\confidential-information-memorand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6450" y="3861048"/>
            <a:ext cx="2415268" cy="2520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36512" y="1196752"/>
            <a:ext cx="898147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kern="0" dirty="0">
                <a:solidFill>
                  <a:srgbClr val="002060"/>
                </a:solidFill>
                <a:cs typeface="Arial" charset="0"/>
              </a:rPr>
              <a:t>В</a:t>
            </a:r>
            <a:r>
              <a:rPr lang="ru-RU" sz="3000" dirty="0">
                <a:solidFill>
                  <a:srgbClr val="002060"/>
                </a:solidFill>
              </a:rPr>
              <a:t> </a:t>
            </a:r>
            <a:r>
              <a:rPr lang="ru-RU" sz="3000" b="1" kern="0" dirty="0">
                <a:solidFill>
                  <a:srgbClr val="002060"/>
                </a:solidFill>
                <a:cs typeface="Arial" charset="0"/>
              </a:rPr>
              <a:t>связи с развитием информационных технологий здравоохранения возникает ряд новых вопросов, связанных с  соблюдением врачебной тайны и выполнением  требований  к персональным данным пациента.</a:t>
            </a:r>
          </a:p>
        </p:txBody>
      </p:sp>
      <p:pic>
        <p:nvPicPr>
          <p:cNvPr id="4101" name="Picture 5" descr="http://ic.pics.livejournal.com/valeo_plunder/76971768/14348/14348_6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78" y="4005064"/>
            <a:ext cx="4058835" cy="2376264"/>
          </a:xfrm>
          <a:prstGeom prst="rect">
            <a:avLst/>
          </a:prstGeom>
          <a:noFill/>
          <a:ln w="25400">
            <a:solidFill>
              <a:schemeClr val="accent2">
                <a:shade val="48000"/>
                <a:satMod val="110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839714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44624"/>
            <a:ext cx="6095030" cy="7848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200" b="1">
                <a:solidFill>
                  <a:srgbClr val="C00000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ru-RU" sz="4500" dirty="0"/>
              <a:t>Развитие  профессии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90889" y="1516723"/>
            <a:ext cx="270946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C00000"/>
                </a:solidFill>
              </a:rPr>
              <a:t>Идеальная площадка </a:t>
            </a:r>
            <a:r>
              <a:rPr lang="ru-RU" sz="2600" b="1" dirty="0">
                <a:solidFill>
                  <a:srgbClr val="C00000"/>
                </a:solidFill>
              </a:rPr>
              <a:t>для развития научных исследований </a:t>
            </a:r>
            <a:r>
              <a:rPr lang="ru-RU" sz="2600" b="1" dirty="0" smtClean="0">
                <a:solidFill>
                  <a:srgbClr val="C00000"/>
                </a:solidFill>
              </a:rPr>
              <a:t> и </a:t>
            </a:r>
            <a:r>
              <a:rPr lang="ru-RU" sz="2600" b="1" dirty="0">
                <a:solidFill>
                  <a:srgbClr val="C00000"/>
                </a:solidFill>
              </a:rPr>
              <a:t>расширенной акушерской </a:t>
            </a:r>
            <a:r>
              <a:rPr lang="ru-RU" sz="2600" b="1" dirty="0" smtClean="0">
                <a:solidFill>
                  <a:srgbClr val="C00000"/>
                </a:solidFill>
              </a:rPr>
              <a:t>практики</a:t>
            </a:r>
            <a:endParaRPr lang="ru-RU" sz="26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04" y="1149707"/>
            <a:ext cx="604867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Clr>
                <a:srgbClr val="C00000"/>
              </a:buClr>
            </a:pPr>
            <a:r>
              <a:rPr lang="ru-RU" sz="2400" b="1" dirty="0" smtClean="0">
                <a:solidFill>
                  <a:srgbClr val="1F497D"/>
                </a:solidFill>
              </a:rPr>
              <a:t>Внедрение системы НПО</a:t>
            </a:r>
          </a:p>
          <a:p>
            <a:pPr>
              <a:spcAft>
                <a:spcPts val="1200"/>
              </a:spcAft>
              <a:buClr>
                <a:srgbClr val="C00000"/>
              </a:buClr>
            </a:pPr>
            <a:r>
              <a:rPr lang="ru-RU" sz="2400" b="1" dirty="0">
                <a:solidFill>
                  <a:schemeClr val="tx2"/>
                </a:solidFill>
              </a:rPr>
              <a:t>Обмен опытом по расширенной акушерской </a:t>
            </a:r>
            <a:r>
              <a:rPr lang="ru-RU" sz="2400" b="1" dirty="0" smtClean="0">
                <a:solidFill>
                  <a:schemeClr val="tx2"/>
                </a:solidFill>
              </a:rPr>
              <a:t>практики</a:t>
            </a:r>
          </a:p>
          <a:p>
            <a:pPr>
              <a:spcAft>
                <a:spcPts val="1200"/>
              </a:spcAft>
              <a:buClr>
                <a:srgbClr val="C00000"/>
              </a:buClr>
            </a:pPr>
            <a:r>
              <a:rPr lang="ru-RU" sz="2400" b="1" dirty="0" smtClean="0">
                <a:solidFill>
                  <a:schemeClr val="tx2"/>
                </a:solidFill>
              </a:rPr>
              <a:t>Научно-исследовательская </a:t>
            </a:r>
            <a:r>
              <a:rPr lang="ru-RU" sz="2400" b="1" dirty="0">
                <a:solidFill>
                  <a:schemeClr val="tx2"/>
                </a:solidFill>
              </a:rPr>
              <a:t>деятельность</a:t>
            </a:r>
          </a:p>
          <a:p>
            <a:pPr>
              <a:spcAft>
                <a:spcPts val="1200"/>
              </a:spcAft>
              <a:buClr>
                <a:srgbClr val="C00000"/>
              </a:buClr>
            </a:pPr>
            <a:r>
              <a:rPr lang="ru-RU" sz="2400" b="1" dirty="0">
                <a:solidFill>
                  <a:schemeClr val="tx2"/>
                </a:solidFill>
              </a:rPr>
              <a:t>Внедрение современных перинатальных </a:t>
            </a:r>
            <a:r>
              <a:rPr lang="ru-RU" sz="2400" b="1" dirty="0" smtClean="0">
                <a:solidFill>
                  <a:schemeClr val="tx2"/>
                </a:solidFill>
              </a:rPr>
              <a:t>технологий</a:t>
            </a:r>
          </a:p>
          <a:p>
            <a:pPr>
              <a:spcAft>
                <a:spcPts val="1200"/>
              </a:spcAft>
              <a:buClr>
                <a:srgbClr val="C00000"/>
              </a:buClr>
            </a:pPr>
            <a:r>
              <a:rPr lang="ru-RU" sz="2400" b="1" dirty="0">
                <a:solidFill>
                  <a:schemeClr val="tx2"/>
                </a:solidFill>
              </a:rPr>
              <a:t>Совершенствование </a:t>
            </a:r>
            <a:r>
              <a:rPr lang="ru-RU" sz="2400" b="1" dirty="0" err="1">
                <a:solidFill>
                  <a:schemeClr val="tx2"/>
                </a:solidFill>
              </a:rPr>
              <a:t>пренатальной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</a:rPr>
              <a:t>диагностики</a:t>
            </a:r>
          </a:p>
          <a:p>
            <a:pPr>
              <a:spcAft>
                <a:spcPts val="1200"/>
              </a:spcAft>
            </a:pPr>
            <a:r>
              <a:rPr lang="ru-RU" sz="2400" b="1" dirty="0">
                <a:solidFill>
                  <a:schemeClr val="tx2"/>
                </a:solidFill>
              </a:rPr>
              <a:t>Изменение подходов к ведению </a:t>
            </a:r>
            <a:r>
              <a:rPr lang="ru-RU" sz="2400" b="1" dirty="0" smtClean="0">
                <a:solidFill>
                  <a:schemeClr val="tx2"/>
                </a:solidFill>
              </a:rPr>
              <a:t>беременных </a:t>
            </a:r>
          </a:p>
          <a:p>
            <a:pPr>
              <a:spcAft>
                <a:spcPts val="1200"/>
              </a:spcAft>
            </a:pPr>
            <a:r>
              <a:rPr lang="ru-RU" sz="2400" b="1" dirty="0">
                <a:solidFill>
                  <a:schemeClr val="tx2"/>
                </a:solidFill>
              </a:rPr>
              <a:t>Организация школ здоровья для </a:t>
            </a:r>
            <a:r>
              <a:rPr lang="ru-RU" sz="2400" b="1" dirty="0" smtClean="0">
                <a:solidFill>
                  <a:schemeClr val="tx2"/>
                </a:solidFill>
              </a:rPr>
              <a:t>беременных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5436096" y="1149707"/>
            <a:ext cx="754793" cy="5447645"/>
          </a:xfrm>
          <a:prstGeom prst="rightBrace">
            <a:avLst/>
          </a:prstGeom>
          <a:ln w="571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Картинки по запросу midwife and new technologies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3309"/>
          <a:stretch/>
        </p:blipFill>
        <p:spPr bwMode="auto">
          <a:xfrm>
            <a:off x="6069236" y="4809932"/>
            <a:ext cx="2831121" cy="1787420"/>
          </a:xfrm>
          <a:prstGeom prst="rect">
            <a:avLst/>
          </a:prstGeom>
          <a:noFill/>
          <a:ln w="25400">
            <a:solidFill>
              <a:schemeClr val="accent2">
                <a:shade val="48000"/>
                <a:satMod val="110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1137751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05638" y="44624"/>
            <a:ext cx="8786842" cy="7848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200" b="1">
                <a:solidFill>
                  <a:srgbClr val="C00000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ru-RU" sz="4500" dirty="0"/>
              <a:t>Развитие  </a:t>
            </a:r>
            <a:r>
              <a:rPr lang="ru-RU" sz="4500" dirty="0" smtClean="0"/>
              <a:t>профессии. Результаты</a:t>
            </a:r>
            <a:endParaRPr lang="ru-RU" sz="45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28040" y="1152614"/>
            <a:ext cx="8786842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263" indent="-449263">
              <a:spcAft>
                <a:spcPts val="2400"/>
              </a:spcAft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3000" b="1" kern="0" dirty="0">
                <a:solidFill>
                  <a:srgbClr val="004B96"/>
                </a:solidFill>
                <a:cs typeface="Arial" charset="0"/>
              </a:rPr>
              <a:t>повышение профессионализма акушерок </a:t>
            </a:r>
            <a:r>
              <a:rPr lang="ru-RU" sz="3000" b="1" kern="0" dirty="0" smtClean="0">
                <a:solidFill>
                  <a:srgbClr val="004B96"/>
                </a:solidFill>
                <a:cs typeface="Arial" charset="0"/>
              </a:rPr>
              <a:t>             за </a:t>
            </a:r>
            <a:r>
              <a:rPr lang="ru-RU" sz="3000" b="1" kern="0" dirty="0">
                <a:solidFill>
                  <a:srgbClr val="004B96"/>
                </a:solidFill>
                <a:cs typeface="Arial" charset="0"/>
              </a:rPr>
              <a:t>счет разнообразия образовательных программ и </a:t>
            </a:r>
            <a:r>
              <a:rPr lang="ru-RU" sz="3000" b="1" kern="0" dirty="0" smtClean="0">
                <a:solidFill>
                  <a:srgbClr val="004B96"/>
                </a:solidFill>
                <a:cs typeface="Arial" charset="0"/>
              </a:rPr>
              <a:t>ресурсов; </a:t>
            </a:r>
            <a:endParaRPr lang="ru-RU" sz="3000" b="1" kern="0" dirty="0">
              <a:solidFill>
                <a:srgbClr val="004B96"/>
              </a:solidFill>
              <a:cs typeface="Arial" charset="0"/>
            </a:endParaRPr>
          </a:p>
          <a:p>
            <a:pPr marL="449263" indent="-449263">
              <a:spcAft>
                <a:spcPts val="2400"/>
              </a:spcAft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3000" b="1" kern="0" dirty="0">
                <a:solidFill>
                  <a:srgbClr val="004B96"/>
                </a:solidFill>
                <a:cs typeface="Arial" charset="0"/>
              </a:rPr>
              <a:t>повышение престижа членства в профессиональной ассоциации.</a:t>
            </a:r>
          </a:p>
        </p:txBody>
      </p:sp>
      <p:pic>
        <p:nvPicPr>
          <p:cNvPr id="7170" name="Picture 2" descr="http://xn--80a1adi.xn--p1ai/img/images/posvyaschenie-v-professiyu-molodyh-specialistov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585" t="17767" r="16089"/>
          <a:stretch/>
        </p:blipFill>
        <p:spPr bwMode="auto">
          <a:xfrm>
            <a:off x="4790937" y="3926117"/>
            <a:ext cx="3717187" cy="2671235"/>
          </a:xfrm>
          <a:prstGeom prst="rect">
            <a:avLst/>
          </a:prstGeom>
          <a:noFill/>
          <a:ln w="25400">
            <a:solidFill>
              <a:schemeClr val="accent2">
                <a:shade val="48000"/>
                <a:satMod val="110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funlib.ru/cimg/2015/122609/545559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31" y="3926117"/>
            <a:ext cx="3790828" cy="2671235"/>
          </a:xfrm>
          <a:prstGeom prst="rect">
            <a:avLst/>
          </a:prstGeom>
          <a:noFill/>
          <a:ln w="25400">
            <a:solidFill>
              <a:schemeClr val="accent2">
                <a:shade val="48000"/>
                <a:satMod val="110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4014651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Подзаголовок 2"/>
          <p:cNvSpPr>
            <a:spLocks noGrp="1" noChangeArrowheads="1"/>
          </p:cNvSpPr>
          <p:nvPr>
            <p:ph type="subTitle" idx="4294967295"/>
          </p:nvPr>
        </p:nvSpPr>
        <p:spPr>
          <a:xfrm>
            <a:off x="6048375" y="6237288"/>
            <a:ext cx="3095625" cy="360362"/>
          </a:xfrm>
        </p:spPr>
        <p:txBody>
          <a:bodyPr/>
          <a:lstStyle/>
          <a:p>
            <a:pPr algn="r" eaLnBrk="1" hangingPunct="1"/>
            <a:r>
              <a:rPr lang="ru-RU" altLang="ru-RU" sz="1400" b="1" smtClean="0">
                <a:solidFill>
                  <a:schemeClr val="bg1"/>
                </a:solidFill>
              </a:rPr>
              <a:t>ул. Булатова, 105</a:t>
            </a:r>
          </a:p>
        </p:txBody>
      </p:sp>
      <p:pic>
        <p:nvPicPr>
          <p:cNvPr id="1034" name="Picture 10" descr="D:\Рабочий стол\depositphotos_83197576-Pregnant-woman-stylized-silhouette-on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528" t="5660" r="22641" b="7547"/>
          <a:stretch>
            <a:fillRect/>
          </a:stretch>
        </p:blipFill>
        <p:spPr bwMode="auto">
          <a:xfrm>
            <a:off x="7236297" y="1231592"/>
            <a:ext cx="1652104" cy="2714170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107504" y="16159"/>
            <a:ext cx="8928992" cy="1039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800" b="1" dirty="0" smtClean="0">
                <a:solidFill>
                  <a:srgbClr val="C00000"/>
                </a:solidFill>
              </a:rPr>
              <a:t>Кодекс профессиональной этики акушерки Российской Федерации</a:t>
            </a:r>
            <a:endParaRPr lang="ru-RU" sz="3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3980671"/>
            <a:ext cx="612068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  <a:buClr>
                <a:srgbClr val="C00000"/>
              </a:buClr>
            </a:pPr>
            <a:r>
              <a:rPr lang="ru-RU" sz="3000" b="1" kern="0" dirty="0" smtClean="0">
                <a:solidFill>
                  <a:srgbClr val="004B96"/>
                </a:solidFill>
                <a:cs typeface="Arial" charset="0"/>
              </a:rPr>
              <a:t>Кодекс призван </a:t>
            </a:r>
            <a:r>
              <a:rPr lang="ru-RU" sz="3000" b="1" kern="0" dirty="0">
                <a:solidFill>
                  <a:srgbClr val="004B96"/>
                </a:solidFill>
                <a:cs typeface="Arial" charset="0"/>
              </a:rPr>
              <a:t>выполнять </a:t>
            </a:r>
            <a:r>
              <a:rPr lang="ru-RU" sz="3000" b="1" kern="0" dirty="0" smtClean="0">
                <a:solidFill>
                  <a:srgbClr val="004B96"/>
                </a:solidFill>
                <a:cs typeface="Arial" charset="0"/>
              </a:rPr>
              <a:t>                 не </a:t>
            </a:r>
            <a:r>
              <a:rPr lang="ru-RU" sz="3000" b="1" kern="0" dirty="0">
                <a:solidFill>
                  <a:srgbClr val="004B96"/>
                </a:solidFill>
                <a:cs typeface="Arial" charset="0"/>
              </a:rPr>
              <a:t>только этико-правовую </a:t>
            </a:r>
            <a:r>
              <a:rPr lang="ru-RU" sz="3000" b="1" kern="0" dirty="0" smtClean="0">
                <a:solidFill>
                  <a:srgbClr val="004B96"/>
                </a:solidFill>
                <a:cs typeface="Arial" charset="0"/>
              </a:rPr>
              <a:t>                     и </a:t>
            </a:r>
            <a:r>
              <a:rPr lang="ru-RU" sz="3000" b="1" kern="0" dirty="0">
                <a:solidFill>
                  <a:srgbClr val="004B96"/>
                </a:solidFill>
                <a:cs typeface="Arial" charset="0"/>
              </a:rPr>
              <a:t>педагогически-воспитательную функции, </a:t>
            </a:r>
            <a:r>
              <a:rPr lang="ru-RU" sz="3000" b="1" kern="0" dirty="0" smtClean="0">
                <a:solidFill>
                  <a:srgbClr val="004B96"/>
                </a:solidFill>
                <a:cs typeface="Arial" charset="0"/>
              </a:rPr>
              <a:t>но </a:t>
            </a:r>
            <a:r>
              <a:rPr lang="ru-RU" sz="3000" b="1" kern="0" dirty="0">
                <a:solidFill>
                  <a:srgbClr val="004B96"/>
                </a:solidFill>
                <a:cs typeface="Arial" charset="0"/>
              </a:rPr>
              <a:t>и функцию консолидации в рамках профессии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505" y="1231592"/>
            <a:ext cx="71287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  <a:buClr>
                <a:srgbClr val="C00000"/>
              </a:buClr>
            </a:pPr>
            <a:r>
              <a:rPr lang="ru-RU" sz="3000" b="1" kern="0" dirty="0">
                <a:solidFill>
                  <a:srgbClr val="004B96"/>
                </a:solidFill>
                <a:cs typeface="Arial" charset="0"/>
              </a:rPr>
              <a:t>Профессия акушерки – это одна </a:t>
            </a:r>
            <a:r>
              <a:rPr lang="ru-RU" sz="3000" b="1" kern="0" dirty="0" smtClean="0">
                <a:solidFill>
                  <a:srgbClr val="004B96"/>
                </a:solidFill>
                <a:cs typeface="Arial" charset="0"/>
              </a:rPr>
              <a:t>                     из </a:t>
            </a:r>
            <a:r>
              <a:rPr lang="ru-RU" sz="3000" b="1" kern="0" dirty="0">
                <a:solidFill>
                  <a:srgbClr val="004B96"/>
                </a:solidFill>
                <a:cs typeface="Arial" charset="0"/>
              </a:rPr>
              <a:t>сложнейших специальностей,  </a:t>
            </a:r>
            <a:r>
              <a:rPr lang="ru-RU" sz="3000" b="1" kern="0" dirty="0" smtClean="0">
                <a:solidFill>
                  <a:srgbClr val="004B96"/>
                </a:solidFill>
                <a:cs typeface="Arial" charset="0"/>
              </a:rPr>
              <a:t>                 в </a:t>
            </a:r>
            <a:r>
              <a:rPr lang="ru-RU" sz="3000" b="1" kern="0" dirty="0">
                <a:solidFill>
                  <a:srgbClr val="004B96"/>
                </a:solidFill>
                <a:cs typeface="Arial" charset="0"/>
              </a:rPr>
              <a:t>которой  возникает немало этических </a:t>
            </a:r>
            <a:r>
              <a:rPr lang="ru-RU" sz="3000" b="1" kern="0" dirty="0" smtClean="0">
                <a:solidFill>
                  <a:srgbClr val="004B96"/>
                </a:solidFill>
                <a:cs typeface="Arial" charset="0"/>
              </a:rPr>
              <a:t>проблем</a:t>
            </a:r>
            <a:endParaRPr lang="ru-RU" sz="3000" b="1" kern="0" dirty="0">
              <a:solidFill>
                <a:srgbClr val="004B96"/>
              </a:solidFill>
              <a:cs typeface="Arial" charset="0"/>
            </a:endParaRPr>
          </a:p>
        </p:txBody>
      </p:sp>
      <p:sp>
        <p:nvSpPr>
          <p:cNvPr id="34" name="Стрелка вниз 33"/>
          <p:cNvSpPr/>
          <p:nvPr/>
        </p:nvSpPr>
        <p:spPr>
          <a:xfrm>
            <a:off x="2483768" y="3028984"/>
            <a:ext cx="804628" cy="735663"/>
          </a:xfrm>
          <a:prstGeom prst="downArrow">
            <a:avLst/>
          </a:prstGeom>
          <a:solidFill>
            <a:srgbClr val="C00000"/>
          </a:solidFill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C:\Users\Sveta\Desktop\4a665db4460996c8bedc1787d19ab74c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402" r="5983"/>
          <a:stretch/>
        </p:blipFill>
        <p:spPr bwMode="auto">
          <a:xfrm>
            <a:off x="6182667" y="4149080"/>
            <a:ext cx="2853829" cy="2305016"/>
          </a:xfrm>
          <a:prstGeom prst="rect">
            <a:avLst/>
          </a:prstGeom>
          <a:noFill/>
          <a:ln w="25400">
            <a:solidFill>
              <a:schemeClr val="accent2">
                <a:shade val="48000"/>
                <a:satMod val="110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4589375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51" name="Подзаголовок 2"/>
          <p:cNvSpPr>
            <a:spLocks noGrp="1" noChangeArrowheads="1"/>
          </p:cNvSpPr>
          <p:nvPr>
            <p:ph type="subTitle" idx="1"/>
          </p:nvPr>
        </p:nvSpPr>
        <p:spPr>
          <a:xfrm>
            <a:off x="5292725" y="6237288"/>
            <a:ext cx="3095625" cy="360362"/>
          </a:xfrm>
        </p:spPr>
        <p:txBody>
          <a:bodyPr/>
          <a:lstStyle/>
          <a:p>
            <a:pPr algn="r" eaLnBrk="1" hangingPunct="1"/>
            <a:r>
              <a:rPr lang="ru-RU" altLang="ru-RU" sz="1400" b="1" smtClean="0">
                <a:solidFill>
                  <a:schemeClr val="bg1"/>
                </a:solidFill>
              </a:rPr>
              <a:t>ул. Булатова, 105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03849" y="-27383"/>
            <a:ext cx="42484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-1" y="1556792"/>
            <a:ext cx="9144001" cy="60152"/>
            <a:chOff x="-1" y="1556792"/>
            <a:chExt cx="9144001" cy="119552"/>
          </a:xfrm>
        </p:grpSpPr>
        <p:pic>
          <p:nvPicPr>
            <p:cNvPr id="12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-1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1233344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2499008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3764067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4997412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626307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752775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77777" b="28914"/>
            <a:stretch/>
          </p:blipFill>
          <p:spPr bwMode="auto">
            <a:xfrm>
              <a:off x="8725604" y="1556792"/>
              <a:ext cx="410776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-1" y="1556792"/>
              <a:ext cx="9144001" cy="11880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-14515" y="6797848"/>
            <a:ext cx="9144001" cy="60152"/>
            <a:chOff x="-1" y="1556792"/>
            <a:chExt cx="9144001" cy="119552"/>
          </a:xfrm>
        </p:grpSpPr>
        <p:pic>
          <p:nvPicPr>
            <p:cNvPr id="24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-1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1233344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2499008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3764067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4997412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626307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752775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77777" b="28914"/>
            <a:stretch/>
          </p:blipFill>
          <p:spPr bwMode="auto">
            <a:xfrm>
              <a:off x="8725604" y="1556792"/>
              <a:ext cx="410776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Прямоугольник 31"/>
            <p:cNvSpPr/>
            <p:nvPr/>
          </p:nvSpPr>
          <p:spPr>
            <a:xfrm>
              <a:off x="-1" y="1556792"/>
              <a:ext cx="9144001" cy="11880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33" name="Прямоугольник 32"/>
          <p:cNvSpPr/>
          <p:nvPr/>
        </p:nvSpPr>
        <p:spPr>
          <a:xfrm>
            <a:off x="526779" y="3170584"/>
            <a:ext cx="8221685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2400"/>
              </a:spcAft>
              <a:buClr>
                <a:srgbClr val="C00000"/>
              </a:buClr>
            </a:pPr>
            <a:r>
              <a:rPr lang="ru-RU" sz="5500" b="1" kern="0" dirty="0" smtClean="0">
                <a:solidFill>
                  <a:srgbClr val="004B96"/>
                </a:solidFill>
                <a:cs typeface="Arial" charset="0"/>
              </a:rPr>
              <a:t>Благодарю за внимание!</a:t>
            </a:r>
            <a:endParaRPr lang="ru-RU" sz="5500" b="1" kern="0" dirty="0">
              <a:solidFill>
                <a:srgbClr val="004B96"/>
              </a:solidFill>
              <a:cs typeface="Arial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582880" y="0"/>
            <a:ext cx="5514389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Региональная конференция,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посвященная 25-летнему юбилею РАМС</a:t>
            </a:r>
            <a:endParaRPr lang="ru-RU" sz="2100" b="1" kern="0" dirty="0">
              <a:solidFill>
                <a:srgbClr val="004B96"/>
              </a:solidFill>
              <a:latin typeface="+mn-lt"/>
              <a:cs typeface="Arial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«Лидерство и инновации – </a:t>
            </a:r>
            <a:r>
              <a:rPr lang="ru-RU" sz="21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путь </a:t>
            </a:r>
            <a:r>
              <a:rPr lang="ru-RU" sz="21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к новым достижениям</a:t>
            </a:r>
            <a:r>
              <a:rPr lang="ru-RU" sz="21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» 8 декабря 2017 </a:t>
            </a:r>
            <a:r>
              <a:rPr lang="ru-RU" sz="21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г., г. </a:t>
            </a:r>
            <a:r>
              <a:rPr lang="ru-RU" sz="21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Омск</a:t>
            </a:r>
            <a:endParaRPr lang="ru-RU" sz="2100" b="1" dirty="0">
              <a:solidFill>
                <a:srgbClr val="C00000"/>
              </a:solidFill>
              <a:latin typeface="+mn-lt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6" name="Рисунок 35" descr="D:\Документы\Эмблемы\РАМС и регион. ассоциации\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2680" y="260322"/>
            <a:ext cx="1016694" cy="10190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7" name="Рисунок 36" descr="D:\Документы\Эмблемы\ОПСА\эмблема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34808" y="116306"/>
            <a:ext cx="864096" cy="1182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" name="Picture 6" descr="C:\Users\Sveta\Desktop\Без имени-2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0" y="116306"/>
            <a:ext cx="1710672" cy="111600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4589375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50" name="Заголовок 1"/>
          <p:cNvSpPr>
            <a:spLocks noGrp="1" noChangeArrowheads="1"/>
          </p:cNvSpPr>
          <p:nvPr>
            <p:ph type="ctrTitle"/>
          </p:nvPr>
        </p:nvSpPr>
        <p:spPr>
          <a:xfrm>
            <a:off x="179512" y="2358570"/>
            <a:ext cx="8782301" cy="2078542"/>
          </a:xfrm>
        </p:spPr>
        <p:txBody>
          <a:bodyPr vert="horz" lIns="91440" tIns="45720" rIns="91440" bIns="45720" rtlCol="0" anchor="t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altLang="ru-RU" sz="4000" b="1" dirty="0" smtClean="0">
                <a:solidFill>
                  <a:srgbClr val="002060"/>
                </a:solidFill>
                <a:latin typeface="+mn-lt"/>
                <a:ea typeface="Calibri" pitchFamily="34" charset="0"/>
                <a:cs typeface="Times New Roman" pitchFamily="18" charset="0"/>
              </a:rPr>
              <a:t>Зачем </a:t>
            </a:r>
            <a:r>
              <a:rPr lang="ru-RU" altLang="ru-RU" sz="4000" b="1" dirty="0">
                <a:solidFill>
                  <a:srgbClr val="002060"/>
                </a:solidFill>
                <a:latin typeface="+mn-lt"/>
                <a:ea typeface="Calibri" pitchFamily="34" charset="0"/>
                <a:cs typeface="Times New Roman" pitchFamily="18" charset="0"/>
              </a:rPr>
              <a:t>при наличии Этического кодекса медицинской сестры России иметь Кодекс профессиональной этики </a:t>
            </a:r>
            <a:r>
              <a:rPr lang="ru-RU" altLang="ru-RU" sz="4000" b="1" dirty="0" smtClean="0">
                <a:solidFill>
                  <a:srgbClr val="002060"/>
                </a:solidFill>
                <a:latin typeface="+mn-lt"/>
                <a:ea typeface="Calibri" pitchFamily="34" charset="0"/>
                <a:cs typeface="Times New Roman" pitchFamily="18" charset="0"/>
              </a:rPr>
              <a:t>акушерки?</a:t>
            </a:r>
            <a:endParaRPr lang="ru-RU" altLang="ru-RU" sz="4000" b="1" dirty="0">
              <a:solidFill>
                <a:srgbClr val="002060"/>
              </a:solidFill>
              <a:latin typeface="+mn-lt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51" name="Подзаголовок 2"/>
          <p:cNvSpPr>
            <a:spLocks noGrp="1" noChangeArrowheads="1"/>
          </p:cNvSpPr>
          <p:nvPr>
            <p:ph type="subTitle" idx="1"/>
          </p:nvPr>
        </p:nvSpPr>
        <p:spPr>
          <a:xfrm>
            <a:off x="5292725" y="6237288"/>
            <a:ext cx="3095625" cy="360362"/>
          </a:xfrm>
        </p:spPr>
        <p:txBody>
          <a:bodyPr/>
          <a:lstStyle/>
          <a:p>
            <a:pPr algn="r" eaLnBrk="1" hangingPunct="1"/>
            <a:r>
              <a:rPr lang="ru-RU" altLang="ru-RU" sz="1400" b="1" smtClean="0">
                <a:solidFill>
                  <a:schemeClr val="bg1"/>
                </a:solidFill>
              </a:rPr>
              <a:t>ул. Булатова, 105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-1" y="1556792"/>
            <a:ext cx="9144001" cy="60152"/>
            <a:chOff x="-1" y="1556792"/>
            <a:chExt cx="9144001" cy="119552"/>
          </a:xfrm>
        </p:grpSpPr>
        <p:pic>
          <p:nvPicPr>
            <p:cNvPr id="12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-1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1233344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2499008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3764067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4997412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626307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752775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77777" b="28914"/>
            <a:stretch/>
          </p:blipFill>
          <p:spPr bwMode="auto">
            <a:xfrm>
              <a:off x="8725604" y="1556792"/>
              <a:ext cx="410776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-1" y="1556792"/>
              <a:ext cx="9144001" cy="11880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-14515" y="6797848"/>
            <a:ext cx="9144001" cy="60152"/>
            <a:chOff x="-1" y="1556792"/>
            <a:chExt cx="9144001" cy="119552"/>
          </a:xfrm>
        </p:grpSpPr>
        <p:pic>
          <p:nvPicPr>
            <p:cNvPr id="24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-1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1233344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2499008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3764067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4997412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626307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50000" b="28914"/>
            <a:stretch/>
          </p:blipFill>
          <p:spPr bwMode="auto">
            <a:xfrm>
              <a:off x="752775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9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39" t="54673" r="77777" b="28914"/>
            <a:stretch/>
          </p:blipFill>
          <p:spPr bwMode="auto">
            <a:xfrm>
              <a:off x="8725604" y="1556792"/>
              <a:ext cx="410776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Прямоугольник 31"/>
            <p:cNvSpPr/>
            <p:nvPr/>
          </p:nvSpPr>
          <p:spPr>
            <a:xfrm>
              <a:off x="-1" y="1556792"/>
              <a:ext cx="9144001" cy="11880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34" name="Прямоугольник 33"/>
          <p:cNvSpPr/>
          <p:nvPr/>
        </p:nvSpPr>
        <p:spPr>
          <a:xfrm>
            <a:off x="3923929" y="188640"/>
            <a:ext cx="5220072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Региональная конференция,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kern="0" dirty="0" smtClean="0">
                <a:solidFill>
                  <a:srgbClr val="004B96"/>
                </a:solidFill>
                <a:latin typeface="+mn-lt"/>
                <a:cs typeface="Arial" charset="0"/>
              </a:rPr>
              <a:t>посвященная 25-летнему юбилею РАМС</a:t>
            </a:r>
            <a:endParaRPr lang="ru-RU" sz="2100" b="1" kern="0" dirty="0">
              <a:solidFill>
                <a:srgbClr val="004B96"/>
              </a:solidFill>
              <a:latin typeface="+mn-lt"/>
              <a:cs typeface="Arial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«Лидерство и инновации – </a:t>
            </a:r>
            <a:r>
              <a:rPr lang="ru-RU" sz="21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путь </a:t>
            </a:r>
            <a:r>
              <a:rPr lang="ru-RU" sz="21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к новым достижениям</a:t>
            </a:r>
            <a:r>
              <a:rPr lang="ru-RU" sz="21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» 8 декабря 2017 </a:t>
            </a:r>
            <a:r>
              <a:rPr lang="ru-RU" sz="21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г., г. </a:t>
            </a:r>
            <a:r>
              <a:rPr lang="ru-RU" sz="21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Омск</a:t>
            </a:r>
            <a:endParaRPr lang="ru-RU" sz="2100" b="1" dirty="0">
              <a:solidFill>
                <a:srgbClr val="C00000"/>
              </a:solidFill>
              <a:latin typeface="+mn-lt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5" name="Рисунок 34" descr="D:\Документы\Эмблемы\РАМС и регион. ассоциации\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60648"/>
            <a:ext cx="1016694" cy="10190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Рисунок 35" descr="D:\Документы\Эмблемы\ОПСА\эмблема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88640"/>
            <a:ext cx="864096" cy="1182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7" name="Picture 6" descr="C:\Users\Sveta\Desktop\Без имени-2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0" y="188640"/>
            <a:ext cx="1710672" cy="111600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5052674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35496" y="98048"/>
            <a:ext cx="906299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200" b="1" dirty="0" smtClean="0">
                <a:solidFill>
                  <a:srgbClr val="C00000"/>
                </a:solidFill>
              </a:rPr>
              <a:t>Направления деятельности акушерки</a:t>
            </a:r>
            <a:endParaRPr lang="ru-RU" sz="42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314" y="1310370"/>
            <a:ext cx="4070638" cy="57150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-46065" y="1340768"/>
            <a:ext cx="433003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buClr>
                <a:srgbClr val="C00000"/>
              </a:buClr>
            </a:pPr>
            <a:r>
              <a:rPr lang="ru-RU" sz="2500" b="1" kern="0" dirty="0">
                <a:solidFill>
                  <a:srgbClr val="004B96"/>
                </a:solidFill>
                <a:cs typeface="Arial" charset="0"/>
              </a:rPr>
              <a:t>Прегравидарная подготовка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788024" y="1310370"/>
            <a:ext cx="4277976" cy="57150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364088" y="1367770"/>
            <a:ext cx="317747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buClr>
                <a:srgbClr val="C00000"/>
              </a:buClr>
            </a:pPr>
            <a:r>
              <a:rPr lang="ru-RU" sz="2500" b="1" kern="0" dirty="0">
                <a:solidFill>
                  <a:srgbClr val="004B96"/>
                </a:solidFill>
                <a:cs typeface="Arial" charset="0"/>
              </a:rPr>
              <a:t>Планирование семьи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627784" y="2096188"/>
            <a:ext cx="3983428" cy="57150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427018" y="3001512"/>
            <a:ext cx="6529358" cy="57150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668692" y="3045020"/>
            <a:ext cx="614366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Clr>
                <a:srgbClr val="C00000"/>
              </a:buClr>
            </a:pPr>
            <a:r>
              <a:rPr lang="ru-RU" sz="2500" b="1" kern="0" dirty="0" smtClean="0">
                <a:solidFill>
                  <a:srgbClr val="004B96"/>
                </a:solidFill>
                <a:cs typeface="Arial" charset="0"/>
              </a:rPr>
              <a:t>Санитарно-просветительная  </a:t>
            </a:r>
            <a:r>
              <a:rPr lang="ru-RU" sz="2500" b="1" kern="0" dirty="0">
                <a:solidFill>
                  <a:srgbClr val="004B96"/>
                </a:solidFill>
                <a:cs typeface="Arial" charset="0"/>
              </a:rPr>
              <a:t>деятельность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905093" y="2132856"/>
            <a:ext cx="3179075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b="1" kern="0" dirty="0">
                <a:solidFill>
                  <a:srgbClr val="004B96"/>
                </a:solidFill>
                <a:cs typeface="Arial" charset="0"/>
              </a:rPr>
              <a:t>Патронажная  работа</a:t>
            </a:r>
          </a:p>
        </p:txBody>
      </p:sp>
      <p:sp>
        <p:nvSpPr>
          <p:cNvPr id="23" name="Тройная стрелка влево/вправо/вверх 22"/>
          <p:cNvSpPr/>
          <p:nvPr/>
        </p:nvSpPr>
        <p:spPr>
          <a:xfrm rot="10800000">
            <a:off x="4215950" y="1524684"/>
            <a:ext cx="500066" cy="500066"/>
          </a:xfrm>
          <a:prstGeom prst="leftRightUpArrow">
            <a:avLst/>
          </a:pr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4244707" y="2604037"/>
            <a:ext cx="442551" cy="441301"/>
          </a:xfrm>
          <a:prstGeom prst="downArrow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marL="285750" indent="-285750" algn="ctr">
              <a:buClr>
                <a:srgbClr val="C00000"/>
              </a:buClr>
            </a:pPr>
            <a:endParaRPr lang="ru-RU" sz="2500" b="1" kern="0">
              <a:solidFill>
                <a:srgbClr val="004B96"/>
              </a:solidFill>
              <a:cs typeface="Arial" charset="0"/>
            </a:endParaRPr>
          </a:p>
        </p:txBody>
      </p:sp>
      <p:sp>
        <p:nvSpPr>
          <p:cNvPr id="26" name="Пятиугольник 25"/>
          <p:cNvSpPr/>
          <p:nvPr/>
        </p:nvSpPr>
        <p:spPr>
          <a:xfrm>
            <a:off x="395536" y="3739262"/>
            <a:ext cx="2424144" cy="1000132"/>
          </a:xfrm>
          <a:prstGeom prst="homePlate">
            <a:avLst/>
          </a:prstGeom>
          <a:solidFill>
            <a:schemeClr val="accent5">
              <a:lumMod val="20000"/>
              <a:lumOff val="80000"/>
            </a:schemeClr>
          </a:solidFill>
          <a:ln w="254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467544" y="3953576"/>
            <a:ext cx="21547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АКУШЕРКА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963126" y="3739262"/>
            <a:ext cx="4993250" cy="42862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3203848" y="3717032"/>
            <a:ext cx="435972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C00000"/>
                </a:solidFill>
              </a:rPr>
              <a:t>Пациентка и её родственники</a:t>
            </a:r>
            <a:endParaRPr lang="ru-RU" sz="2500" b="1" dirty="0">
              <a:solidFill>
                <a:srgbClr val="C00000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963126" y="4310766"/>
            <a:ext cx="5000660" cy="42862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2699792" y="4293096"/>
            <a:ext cx="377196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C00000"/>
                </a:solidFill>
              </a:rPr>
              <a:t>Группы населения</a:t>
            </a:r>
            <a:endParaRPr lang="ru-RU" sz="2500" b="1" dirty="0">
              <a:solidFill>
                <a:srgbClr val="C0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04466" y="5239460"/>
            <a:ext cx="1322552" cy="128588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-36512" y="5521731"/>
            <a:ext cx="156916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80000"/>
              </a:lnSpc>
              <a:defRPr sz="2500" b="1" kern="0">
                <a:solidFill>
                  <a:srgbClr val="004B96"/>
                </a:solidFill>
                <a:cs typeface="Arial" charset="0"/>
              </a:defRPr>
            </a:lvl1pPr>
          </a:lstStyle>
          <a:p>
            <a:r>
              <a:rPr lang="ru-RU" dirty="0"/>
              <a:t>разный</a:t>
            </a:r>
          </a:p>
          <a:p>
            <a:r>
              <a:rPr lang="ru-RU" dirty="0"/>
              <a:t>возраст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1547664" y="5239460"/>
            <a:ext cx="1865938" cy="128586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534860" y="5239460"/>
            <a:ext cx="1500198" cy="128586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162280" y="5239460"/>
            <a:ext cx="1886458" cy="128586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1596684" y="5273913"/>
            <a:ext cx="18169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500" b="1" kern="0">
                <a:solidFill>
                  <a:srgbClr val="004B96"/>
                </a:solidFill>
                <a:cs typeface="Arial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ru-RU" dirty="0" smtClean="0"/>
              <a:t>разная расовая принадлежность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534860" y="5373216"/>
            <a:ext cx="14637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80000"/>
              </a:lnSpc>
              <a:defRPr sz="2500" b="1" kern="0">
                <a:solidFill>
                  <a:srgbClr val="004B96"/>
                </a:solidFill>
                <a:cs typeface="Arial" charset="0"/>
              </a:defRPr>
            </a:lvl1pPr>
          </a:lstStyle>
          <a:p>
            <a:r>
              <a:rPr lang="ru-RU" dirty="0" smtClean="0"/>
              <a:t>разное </a:t>
            </a:r>
            <a:endParaRPr lang="ru-RU" dirty="0"/>
          </a:p>
          <a:p>
            <a:r>
              <a:rPr lang="ru-RU" dirty="0" smtClean="0"/>
              <a:t>мировоззрение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5162280" y="5229200"/>
            <a:ext cx="18864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80000"/>
              </a:lnSpc>
              <a:defRPr sz="2500" b="1" kern="0">
                <a:solidFill>
                  <a:srgbClr val="004B96"/>
                </a:solidFill>
                <a:cs typeface="Arial" charset="0"/>
              </a:defRPr>
            </a:lvl1pPr>
          </a:lstStyle>
          <a:p>
            <a:r>
              <a:rPr lang="ru-RU" dirty="0" smtClean="0"/>
              <a:t>разные   жизненные, семейные ценности 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7164288" y="5239460"/>
            <a:ext cx="1872208" cy="128586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7149774" y="5259399"/>
            <a:ext cx="19442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80000"/>
              </a:lnSpc>
              <a:defRPr sz="2500" b="1" kern="0">
                <a:solidFill>
                  <a:srgbClr val="004B96"/>
                </a:solidFill>
                <a:cs typeface="Arial" charset="0"/>
              </a:defRPr>
            </a:lvl1pPr>
          </a:lstStyle>
          <a:p>
            <a:r>
              <a:rPr lang="ru-RU" dirty="0" smtClean="0"/>
              <a:t>разное отношение </a:t>
            </a:r>
            <a:r>
              <a:rPr lang="ru-RU" dirty="0"/>
              <a:t>к </a:t>
            </a:r>
            <a:r>
              <a:rPr lang="ru-RU" dirty="0" smtClean="0"/>
              <a:t>материнству</a:t>
            </a:r>
            <a:endParaRPr lang="ru-RU" dirty="0"/>
          </a:p>
        </p:txBody>
      </p:sp>
      <p:sp>
        <p:nvSpPr>
          <p:cNvPr id="43" name="Равнобедренный треугольник 42"/>
          <p:cNvSpPr/>
          <p:nvPr/>
        </p:nvSpPr>
        <p:spPr>
          <a:xfrm>
            <a:off x="1034300" y="4810832"/>
            <a:ext cx="6929486" cy="285752"/>
          </a:xfrm>
          <a:prstGeom prst="triangl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13231" y="44624"/>
            <a:ext cx="662473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500" b="1" dirty="0" smtClean="0">
                <a:solidFill>
                  <a:srgbClr val="C00000"/>
                </a:solidFill>
              </a:rPr>
              <a:t>Акушерская практика</a:t>
            </a:r>
            <a:endParaRPr lang="ru-RU" sz="4500" b="1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92884" y="1285860"/>
            <a:ext cx="7143768" cy="142876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1390417"/>
            <a:ext cx="671517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C00000"/>
                </a:solidFill>
              </a:rPr>
              <a:t>Международный  этический кодекс  акушерок </a:t>
            </a:r>
          </a:p>
          <a:p>
            <a:pPr algn="ctr"/>
            <a:r>
              <a:rPr lang="ru-RU" sz="2500" b="1" kern="0" dirty="0">
                <a:solidFill>
                  <a:srgbClr val="004B96"/>
                </a:solidFill>
                <a:cs typeface="Arial" charset="0"/>
              </a:rPr>
              <a:t>принят Международной конфедерацией акушерок в 1993 </a:t>
            </a:r>
            <a:r>
              <a:rPr lang="ru-RU" sz="2500" b="1" kern="0" dirty="0" smtClean="0">
                <a:solidFill>
                  <a:srgbClr val="004B96"/>
                </a:solidFill>
                <a:cs typeface="Arial" charset="0"/>
              </a:rPr>
              <a:t>г.</a:t>
            </a:r>
            <a:endParaRPr lang="ru-RU" sz="2500" b="1" kern="0" dirty="0">
              <a:solidFill>
                <a:srgbClr val="004B96"/>
              </a:solidFill>
              <a:cs typeface="Arial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892884" y="3010062"/>
            <a:ext cx="7143768" cy="164307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2996952"/>
            <a:ext cx="70865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C00000"/>
                </a:solidFill>
              </a:rPr>
              <a:t>Кодекс профессиональной этики врача акушера-гинеколога Российской Федерации </a:t>
            </a:r>
          </a:p>
          <a:p>
            <a:pPr algn="ctr"/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500" b="1" kern="0" dirty="0">
                <a:solidFill>
                  <a:srgbClr val="004B96"/>
                </a:solidFill>
                <a:cs typeface="Arial" charset="0"/>
              </a:rPr>
              <a:t>утверждён 25 сентября 2013 </a:t>
            </a:r>
            <a:r>
              <a:rPr lang="ru-RU" sz="2500" b="1" kern="0" dirty="0" smtClean="0">
                <a:solidFill>
                  <a:srgbClr val="004B96"/>
                </a:solidFill>
                <a:cs typeface="Arial" charset="0"/>
              </a:rPr>
              <a:t>г. </a:t>
            </a:r>
            <a:r>
              <a:rPr lang="ru-RU" sz="2500" b="1" kern="0" dirty="0">
                <a:solidFill>
                  <a:srgbClr val="004B96"/>
                </a:solidFill>
                <a:cs typeface="Arial" charset="0"/>
              </a:rPr>
              <a:t>на </a:t>
            </a:r>
            <a:r>
              <a:rPr lang="ru-RU" sz="2500" b="1" kern="0" dirty="0" smtClean="0">
                <a:solidFill>
                  <a:srgbClr val="004B96"/>
                </a:solidFill>
                <a:cs typeface="Arial" charset="0"/>
              </a:rPr>
              <a:t>5-м </a:t>
            </a:r>
            <a:r>
              <a:rPr lang="ru-RU" sz="2500" b="1" kern="0" dirty="0">
                <a:solidFill>
                  <a:srgbClr val="004B96"/>
                </a:solidFill>
                <a:cs typeface="Arial" charset="0"/>
              </a:rPr>
              <a:t>съезде </a:t>
            </a:r>
          </a:p>
          <a:p>
            <a:pPr algn="ctr"/>
            <a:r>
              <a:rPr lang="ru-RU" sz="2500" b="1" kern="0" dirty="0">
                <a:solidFill>
                  <a:srgbClr val="004B96"/>
                </a:solidFill>
                <a:cs typeface="Arial" charset="0"/>
              </a:rPr>
              <a:t>акушеров-гинекологов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892884" y="4857760"/>
            <a:ext cx="7143768" cy="164307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4941168"/>
            <a:ext cx="71437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C00000"/>
                </a:solidFill>
              </a:rPr>
              <a:t>Кодекс профессиональной этики акушерки РФ</a:t>
            </a:r>
          </a:p>
          <a:p>
            <a:pPr algn="ctr"/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500" b="1" kern="0" dirty="0">
                <a:solidFill>
                  <a:srgbClr val="004B96"/>
                </a:solidFill>
                <a:cs typeface="Arial" charset="0"/>
              </a:rPr>
              <a:t>проект подготовлен Межрегиональной общественной организацией "Лига акушерок" </a:t>
            </a:r>
            <a:r>
              <a:rPr lang="ru-RU" sz="2500" b="1" kern="0" dirty="0" smtClean="0">
                <a:solidFill>
                  <a:srgbClr val="004B96"/>
                </a:solidFill>
                <a:cs typeface="Arial" charset="0"/>
              </a:rPr>
              <a:t>России,  </a:t>
            </a:r>
            <a:r>
              <a:rPr lang="ru-RU" sz="2500" b="1" kern="0" dirty="0">
                <a:solidFill>
                  <a:srgbClr val="004B96"/>
                </a:solidFill>
                <a:cs typeface="Arial" charset="0"/>
              </a:rPr>
              <a:t>2013 </a:t>
            </a:r>
            <a:r>
              <a:rPr lang="ru-RU" sz="2500" b="1" kern="0" dirty="0" smtClean="0">
                <a:solidFill>
                  <a:srgbClr val="004B96"/>
                </a:solidFill>
                <a:cs typeface="Arial" charset="0"/>
              </a:rPr>
              <a:t>г.</a:t>
            </a:r>
            <a:endParaRPr lang="ru-RU" sz="2500" b="1" kern="0" dirty="0">
              <a:solidFill>
                <a:srgbClr val="004B96"/>
              </a:solidFill>
              <a:cs typeface="Arial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5496" y="1214422"/>
            <a:ext cx="1714512" cy="1643074"/>
          </a:xfrm>
          <a:prstGeom prst="ellipse">
            <a:avLst/>
          </a:prstGeom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17" descr="http://birmaga.ru/dostb/%D0%A4%D0%BE%D0%BD%D0%B4%D0%B0+%D0%9E%D1%80%D0%B3%D0%B0%D0%BD%D0%B8%D0%B7%D0%B0%D1%86%D0%B8%D0%B8+%D0%9E%D0%B1%D1%8A%D0%B5%D0%B4%D0%B8%D0%BD%D0%B5%D0%BD%D0%BD%D1%8B%D1%85+%D0%9D%D0%B0%D1%86%D0%B8%D0%B9+%D0%B2+%D0%BE%D0%B1%D0%BB%D0%B0%D1%81%D1%82%D0%B8+%D0%BD%D0%B0%D1%80%D0%BE%D0%B4%D0%BE%D0%BD%D0%B0%D1%81%D0%B5%D0%BB%D0%B5%D0%BD%D0%B8%D1%8F+%D0%B8+%D0%9C%D0%B5%D0%B6%D0%B4%D1%83%D0%BD%D0%B0%D1%80%D0%BE%D0%B4%D0%BD%D0%BE%D0%B9+%D0%BA%D0%BE%D0%BD%D1%84%D0%B5%D0%B4%D0%B5%D1%80%D0%B0%D1%86%D0%B8%D0%B8+%D0%B0%D0%BA%D1%83%D1%88%D0%B5%D1%80%D0%BE%D0%BA+5+%D0%BC%D0%B0%D1%8F+2013+%D0%B3%D0%BE%D0%B4%D0%B0+%D0%9C%D0%B5%D0%B6%D0%B4%D1%83%D0%BD%D0%B0%D1%80%D0%BE%D0%B4%D0%BD%D1%8B%D0%B9+%D0%B4%D0%B5%D0%BD%D1%8C+%D0%B0%D0%BA%D1%83%D1%88%D0%B5%D1%80%D0%BA%D0%B8b/103106_html_m516ab74c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68639" b="12510"/>
          <a:stretch/>
        </p:blipFill>
        <p:spPr bwMode="auto">
          <a:xfrm>
            <a:off x="135962" y="1297788"/>
            <a:ext cx="1571636" cy="1500198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Овал 14"/>
          <p:cNvSpPr/>
          <p:nvPr/>
        </p:nvSpPr>
        <p:spPr>
          <a:xfrm>
            <a:off x="35496" y="2968486"/>
            <a:ext cx="1714512" cy="1643074"/>
          </a:xfrm>
          <a:prstGeom prst="ellipse">
            <a:avLst/>
          </a:prstGeom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19" descr="http://con-med.ru/upload/iblock/7ea/ross.-obshchestvo-akusherov_g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34" y="2996952"/>
            <a:ext cx="1571636" cy="1571636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Овал 15"/>
          <p:cNvSpPr/>
          <p:nvPr/>
        </p:nvSpPr>
        <p:spPr>
          <a:xfrm>
            <a:off x="35496" y="4857760"/>
            <a:ext cx="1714512" cy="1643074"/>
          </a:xfrm>
          <a:prstGeom prst="ellipse">
            <a:avLst/>
          </a:prstGeom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www.ncagip.ru/images/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934" y="5072074"/>
            <a:ext cx="1543050" cy="10763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6159"/>
            <a:ext cx="9036496" cy="1039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800" b="1" dirty="0" smtClean="0">
                <a:solidFill>
                  <a:srgbClr val="C00000"/>
                </a:solidFill>
              </a:rPr>
              <a:t>Кодекс профессиональной этики акушерки Российской Федерации</a:t>
            </a:r>
            <a:endParaRPr lang="ru-RU" sz="38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496" y="1268760"/>
            <a:ext cx="892899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263" indent="-449263">
              <a:spcAft>
                <a:spcPts val="2400"/>
              </a:spcAft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3200" b="1" kern="0" dirty="0">
                <a:solidFill>
                  <a:srgbClr val="004B96"/>
                </a:solidFill>
                <a:cs typeface="Arial" charset="0"/>
              </a:rPr>
              <a:t>подтверждает необходимость в профессии этической регламентации внутренних взаимоотношений;</a:t>
            </a:r>
          </a:p>
          <a:p>
            <a:pPr marL="449263" indent="-449263">
              <a:spcAft>
                <a:spcPts val="2400"/>
              </a:spcAft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3200" b="1" kern="0" dirty="0">
                <a:solidFill>
                  <a:srgbClr val="004B96"/>
                </a:solidFill>
                <a:cs typeface="Arial" charset="0"/>
              </a:rPr>
              <a:t>является показателем свободного развития и зрелости профессионального сознания;</a:t>
            </a:r>
          </a:p>
          <a:p>
            <a:pPr marL="449263" indent="-449263">
              <a:spcAft>
                <a:spcPts val="2400"/>
              </a:spcAft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3200" b="1" kern="0" dirty="0">
                <a:solidFill>
                  <a:srgbClr val="004B96"/>
                </a:solidFill>
                <a:cs typeface="Arial" charset="0"/>
              </a:rPr>
              <a:t>отражает перемены в отрасли;</a:t>
            </a:r>
          </a:p>
          <a:p>
            <a:pPr marL="449263" indent="-449263">
              <a:spcAft>
                <a:spcPts val="2400"/>
              </a:spcAft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3200" b="1" kern="0" dirty="0">
                <a:solidFill>
                  <a:srgbClr val="004B96"/>
                </a:solidFill>
                <a:cs typeface="Arial" charset="0"/>
              </a:rPr>
              <a:t>отвечает современному характеру профессии, состоянию её развития и социального  окружения.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35"/>
          <p:cNvSpPr/>
          <p:nvPr/>
        </p:nvSpPr>
        <p:spPr>
          <a:xfrm>
            <a:off x="773968" y="3501008"/>
            <a:ext cx="7995168" cy="6594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73968" y="5882402"/>
            <a:ext cx="7995168" cy="64294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773968" y="4509120"/>
            <a:ext cx="7995168" cy="10801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80694" y="1374478"/>
            <a:ext cx="8088442" cy="61436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252198" y="1404065"/>
            <a:ext cx="3714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</a:pPr>
            <a:r>
              <a:rPr lang="ru-RU" sz="3200" b="1" kern="0" dirty="0">
                <a:solidFill>
                  <a:srgbClr val="004B96"/>
                </a:solidFill>
                <a:cs typeface="Arial" charset="0"/>
              </a:rPr>
              <a:t>Общие положения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274034" y="3501008"/>
            <a:ext cx="45720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</a:pPr>
            <a:r>
              <a:rPr lang="ru-RU" sz="3200" b="1" kern="0" dirty="0">
                <a:solidFill>
                  <a:srgbClr val="004B96"/>
                </a:solidFill>
                <a:cs typeface="Arial" charset="0"/>
              </a:rPr>
              <a:t>Акушерская практика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208296" y="5949280"/>
            <a:ext cx="77168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</a:pPr>
            <a:r>
              <a:rPr lang="ru-RU" sz="3200" b="1" kern="0" dirty="0">
                <a:solidFill>
                  <a:srgbClr val="004B96"/>
                </a:solidFill>
                <a:cs typeface="Arial" charset="0"/>
              </a:rPr>
              <a:t>Общественная деятельность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136288" y="4512022"/>
            <a:ext cx="78545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</a:pPr>
            <a:r>
              <a:rPr lang="ru-RU" sz="3200" b="1" kern="0" dirty="0">
                <a:solidFill>
                  <a:srgbClr val="004B96"/>
                </a:solidFill>
                <a:cs typeface="Arial" charset="0"/>
              </a:rPr>
              <a:t>Развитие профессиональных знаний и практики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66370" y="2420888"/>
            <a:ext cx="8002766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266436" y="2420888"/>
            <a:ext cx="73586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</a:pPr>
            <a:r>
              <a:rPr lang="ru-RU" sz="3200" b="1" kern="0" dirty="0">
                <a:solidFill>
                  <a:srgbClr val="004B96"/>
                </a:solidFill>
                <a:cs typeface="Arial" charset="0"/>
              </a:rPr>
              <a:t>Профессиональная позиция акушерки</a:t>
            </a:r>
          </a:p>
        </p:txBody>
      </p:sp>
      <p:sp>
        <p:nvSpPr>
          <p:cNvPr id="41" name="AutoShape 43"/>
          <p:cNvSpPr>
            <a:spLocks noChangeArrowheads="1"/>
          </p:cNvSpPr>
          <p:nvPr/>
        </p:nvSpPr>
        <p:spPr bwMode="gray">
          <a:xfrm>
            <a:off x="230848" y="4509120"/>
            <a:ext cx="956776" cy="1008112"/>
          </a:xfrm>
          <a:prstGeom prst="diamond">
            <a:avLst/>
          </a:prstGeom>
          <a:solidFill>
            <a:srgbClr val="0070C0"/>
          </a:solidFill>
          <a:ln w="25400" algn="ctr">
            <a:solidFill>
              <a:srgbClr val="0070C0"/>
            </a:solidFill>
            <a:miter lim="800000"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ru-RU" sz="3800" b="1" dirty="0" smtClean="0">
                <a:solidFill>
                  <a:schemeClr val="bg1"/>
                </a:solidFill>
                <a:cs typeface="Times New Roman" pitchFamily="18" charset="0"/>
              </a:rPr>
              <a:t>4</a:t>
            </a:r>
            <a:endParaRPr lang="ru-RU" sz="38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7504" y="16159"/>
            <a:ext cx="8928992" cy="1039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800" b="1" dirty="0" smtClean="0">
                <a:solidFill>
                  <a:srgbClr val="C00000"/>
                </a:solidFill>
              </a:rPr>
              <a:t>Кодекс профессиональной этики акушерки Российской Федерации</a:t>
            </a:r>
            <a:endParaRPr lang="ru-RU" sz="3800" b="1" dirty="0">
              <a:solidFill>
                <a:srgbClr val="C00000"/>
              </a:solidFill>
            </a:endParaRPr>
          </a:p>
        </p:txBody>
      </p:sp>
      <p:sp>
        <p:nvSpPr>
          <p:cNvPr id="26" name="AutoShape 43"/>
          <p:cNvSpPr>
            <a:spLocks noChangeArrowheads="1"/>
          </p:cNvSpPr>
          <p:nvPr/>
        </p:nvSpPr>
        <p:spPr bwMode="gray">
          <a:xfrm>
            <a:off x="264557" y="5737611"/>
            <a:ext cx="956776" cy="1008112"/>
          </a:xfrm>
          <a:prstGeom prst="diamond">
            <a:avLst/>
          </a:prstGeom>
          <a:solidFill>
            <a:srgbClr val="0070C0"/>
          </a:solidFill>
          <a:ln w="25400" algn="ctr">
            <a:solidFill>
              <a:srgbClr val="0070C0"/>
            </a:solidFill>
            <a:miter lim="800000"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ru-RU" sz="3800" b="1" dirty="0" smtClean="0">
                <a:solidFill>
                  <a:schemeClr val="bg1"/>
                </a:solidFill>
                <a:cs typeface="Times New Roman" pitchFamily="18" charset="0"/>
              </a:rPr>
              <a:t>5</a:t>
            </a:r>
            <a:endParaRPr lang="ru-RU" sz="38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7" name="AutoShape 43"/>
          <p:cNvSpPr>
            <a:spLocks noChangeArrowheads="1"/>
          </p:cNvSpPr>
          <p:nvPr/>
        </p:nvSpPr>
        <p:spPr bwMode="gray">
          <a:xfrm>
            <a:off x="230848" y="3284984"/>
            <a:ext cx="956776" cy="1008112"/>
          </a:xfrm>
          <a:prstGeom prst="diamond">
            <a:avLst/>
          </a:prstGeom>
          <a:solidFill>
            <a:srgbClr val="0070C0"/>
          </a:solidFill>
          <a:ln w="25400" algn="ctr">
            <a:solidFill>
              <a:srgbClr val="0070C0"/>
            </a:solidFill>
            <a:miter lim="800000"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ru-RU" sz="3800" b="1" dirty="0" smtClean="0">
                <a:solidFill>
                  <a:schemeClr val="bg1"/>
                </a:solidFill>
                <a:cs typeface="Times New Roman" pitchFamily="18" charset="0"/>
              </a:rPr>
              <a:t>3</a:t>
            </a:r>
            <a:endParaRPr lang="ru-RU" sz="38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8" name="AutoShape 43"/>
          <p:cNvSpPr>
            <a:spLocks noChangeArrowheads="1"/>
          </p:cNvSpPr>
          <p:nvPr/>
        </p:nvSpPr>
        <p:spPr bwMode="gray">
          <a:xfrm>
            <a:off x="230848" y="2204864"/>
            <a:ext cx="956776" cy="1008112"/>
          </a:xfrm>
          <a:prstGeom prst="diamond">
            <a:avLst/>
          </a:prstGeom>
          <a:solidFill>
            <a:srgbClr val="0070C0"/>
          </a:solidFill>
          <a:ln w="25400" algn="ctr">
            <a:solidFill>
              <a:srgbClr val="0070C0"/>
            </a:solidFill>
            <a:miter lim="800000"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ru-RU" sz="3800" b="1" dirty="0" smtClean="0">
                <a:solidFill>
                  <a:schemeClr val="bg1"/>
                </a:solidFill>
                <a:cs typeface="Times New Roman" pitchFamily="18" charset="0"/>
              </a:rPr>
              <a:t>2</a:t>
            </a:r>
            <a:endParaRPr lang="ru-RU" sz="38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9" name="AutoShape 43"/>
          <p:cNvSpPr>
            <a:spLocks noChangeArrowheads="1"/>
          </p:cNvSpPr>
          <p:nvPr/>
        </p:nvSpPr>
        <p:spPr bwMode="gray">
          <a:xfrm>
            <a:off x="230848" y="1124744"/>
            <a:ext cx="956776" cy="1008112"/>
          </a:xfrm>
          <a:prstGeom prst="diamond">
            <a:avLst/>
          </a:prstGeom>
          <a:solidFill>
            <a:srgbClr val="0070C0"/>
          </a:solidFill>
          <a:ln w="25400" algn="ctr">
            <a:solidFill>
              <a:srgbClr val="0070C0"/>
            </a:solidFill>
            <a:miter lim="800000"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ru-RU" sz="3800" b="1" dirty="0" smtClean="0">
                <a:solidFill>
                  <a:schemeClr val="bg1"/>
                </a:solidFill>
                <a:cs typeface="Times New Roman" pitchFamily="18" charset="0"/>
              </a:rPr>
              <a:t>1</a:t>
            </a:r>
            <a:endParaRPr lang="ru-RU" sz="38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7384"/>
            <a:ext cx="900115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000" b="1" dirty="0" smtClean="0">
                <a:solidFill>
                  <a:srgbClr val="C00000"/>
                </a:solidFill>
              </a:rPr>
              <a:t>Акушерская практика. </a:t>
            </a:r>
          </a:p>
          <a:p>
            <a:pPr algn="ctr">
              <a:lnSpc>
                <a:spcPct val="80000"/>
              </a:lnSpc>
            </a:pPr>
            <a:r>
              <a:rPr lang="ru-RU" sz="4000" b="1" dirty="0" smtClean="0">
                <a:solidFill>
                  <a:srgbClr val="C00000"/>
                </a:solidFill>
              </a:rPr>
              <a:t>Охрана материнства и детства в РФ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228" r="14873" b="6822"/>
          <a:stretch/>
        </p:blipFill>
        <p:spPr bwMode="auto">
          <a:xfrm>
            <a:off x="7884368" y="5136802"/>
            <a:ext cx="1091330" cy="1435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44016" y="1290240"/>
            <a:ext cx="752432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263" indent="-449263">
              <a:spcAft>
                <a:spcPts val="3600"/>
              </a:spcAft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3200" b="1" kern="0" dirty="0">
                <a:solidFill>
                  <a:srgbClr val="004B96"/>
                </a:solidFill>
                <a:cs typeface="Arial" charset="0"/>
              </a:rPr>
              <a:t>Конституция РФ  - статья 41</a:t>
            </a:r>
          </a:p>
          <a:p>
            <a:pPr marL="449263" indent="-449263">
              <a:spcAft>
                <a:spcPts val="3600"/>
              </a:spcAft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3200" b="1" kern="0" dirty="0">
                <a:solidFill>
                  <a:srgbClr val="004B96"/>
                </a:solidFill>
                <a:cs typeface="Arial" charset="0"/>
              </a:rPr>
              <a:t>Федеральный закон № </a:t>
            </a:r>
            <a:r>
              <a:rPr lang="ru-RU" sz="3200" b="1" kern="0" dirty="0" smtClean="0">
                <a:solidFill>
                  <a:srgbClr val="004B96"/>
                </a:solidFill>
                <a:cs typeface="Arial" charset="0"/>
              </a:rPr>
              <a:t>323-ФЗ </a:t>
            </a:r>
            <a:r>
              <a:rPr lang="ru-RU" sz="3200" b="1" kern="0" dirty="0">
                <a:solidFill>
                  <a:srgbClr val="004B96"/>
                </a:solidFill>
                <a:cs typeface="Arial" charset="0"/>
              </a:rPr>
              <a:t>от </a:t>
            </a:r>
            <a:r>
              <a:rPr lang="ru-RU" sz="3200" b="1" kern="0" dirty="0" smtClean="0">
                <a:solidFill>
                  <a:srgbClr val="004B96"/>
                </a:solidFill>
                <a:cs typeface="Arial" charset="0"/>
              </a:rPr>
              <a:t>21.11.2011 г. «</a:t>
            </a:r>
            <a:r>
              <a:rPr lang="ru-RU" sz="3200" b="1" kern="0" dirty="0">
                <a:solidFill>
                  <a:srgbClr val="004B96"/>
                </a:solidFill>
                <a:cs typeface="Arial" charset="0"/>
              </a:rPr>
              <a:t>Об основах охраны здоровья граждан в Российской Федерации»</a:t>
            </a:r>
          </a:p>
          <a:p>
            <a:pPr marL="449263" indent="-449263">
              <a:spcAft>
                <a:spcPts val="3600"/>
              </a:spcAft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3200" b="1" kern="0" dirty="0">
                <a:solidFill>
                  <a:srgbClr val="004B96"/>
                </a:solidFill>
                <a:cs typeface="Arial" charset="0"/>
              </a:rPr>
              <a:t>Основы  законодательства РФ </a:t>
            </a:r>
            <a:r>
              <a:rPr lang="ru-RU" sz="3200" b="1" kern="0" dirty="0" smtClean="0">
                <a:solidFill>
                  <a:srgbClr val="004B96"/>
                </a:solidFill>
                <a:cs typeface="Arial" charset="0"/>
              </a:rPr>
              <a:t>                     в </a:t>
            </a:r>
            <a:r>
              <a:rPr lang="ru-RU" sz="3200" b="1" kern="0" dirty="0">
                <a:solidFill>
                  <a:srgbClr val="004B96"/>
                </a:solidFill>
                <a:cs typeface="Arial" charset="0"/>
              </a:rPr>
              <a:t>области охраны здоровья </a:t>
            </a:r>
            <a:r>
              <a:rPr lang="ru-RU" sz="3200" b="1" kern="0" dirty="0" smtClean="0">
                <a:solidFill>
                  <a:srgbClr val="004B96"/>
                </a:solidFill>
                <a:cs typeface="Arial" charset="0"/>
              </a:rPr>
              <a:t>             граждан</a:t>
            </a:r>
            <a:endParaRPr lang="ru-RU" sz="3200" b="1" kern="0" dirty="0">
              <a:solidFill>
                <a:srgbClr val="004B96"/>
              </a:solidFill>
              <a:cs typeface="Arial" charset="0"/>
            </a:endParaRPr>
          </a:p>
        </p:txBody>
      </p:sp>
      <p:pic>
        <p:nvPicPr>
          <p:cNvPr id="1026" name="Picture 2" descr="http://wallpaperstock.ru/tmp/1/28465_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9891"/>
          <a:stretch/>
        </p:blipFill>
        <p:spPr bwMode="auto">
          <a:xfrm>
            <a:off x="6833491" y="1290240"/>
            <a:ext cx="2101754" cy="1576351"/>
          </a:xfrm>
          <a:prstGeom prst="rect">
            <a:avLst/>
          </a:prstGeom>
          <a:noFill/>
          <a:ln w="25400">
            <a:solidFill>
              <a:schemeClr val="accent2">
                <a:shade val="48000"/>
                <a:satMod val="110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100book.ru/b168435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496" y="3153880"/>
            <a:ext cx="1365485" cy="1982922"/>
          </a:xfrm>
          <a:prstGeom prst="rect">
            <a:avLst/>
          </a:prstGeom>
          <a:noFill/>
          <a:ln w="25400">
            <a:solidFill>
              <a:schemeClr val="accent2">
                <a:shade val="48000"/>
                <a:satMod val="110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ver-baby.ru/49149-374961-19-obl-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584" y="4145341"/>
            <a:ext cx="1400480" cy="1982922"/>
          </a:xfrm>
          <a:prstGeom prst="rect">
            <a:avLst/>
          </a:prstGeom>
          <a:noFill/>
          <a:ln w="25400">
            <a:solidFill>
              <a:schemeClr val="accent2">
                <a:shade val="48000"/>
                <a:satMod val="110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0523121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3" y="1824629"/>
            <a:ext cx="8964613" cy="4752975"/>
          </a:xfrm>
        </p:spPr>
        <p:txBody>
          <a:bodyPr/>
          <a:lstStyle/>
          <a:p>
            <a:pPr algn="ctr">
              <a:defRPr/>
            </a:pPr>
            <a:r>
              <a:rPr lang="ru-RU" sz="2000" cap="small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	</a:t>
            </a:r>
            <a:endParaRPr lang="ru-RU" sz="1600" b="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>
            <a:extLst>
              <a:ext uri="{FF2B5EF4-FFF2-40B4-BE49-F238E27FC236}"/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2062015651"/>
              </p:ext>
            </p:extLst>
          </p:nvPr>
        </p:nvGraphicFramePr>
        <p:xfrm>
          <a:off x="179512" y="1124744"/>
          <a:ext cx="8820150" cy="5424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7504" y="16159"/>
            <a:ext cx="8928992" cy="1039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800" b="1" dirty="0" smtClean="0">
                <a:solidFill>
                  <a:srgbClr val="C00000"/>
                </a:solidFill>
              </a:rPr>
              <a:t>Кодекс профессиональной этики акушерки Российской Федерации</a:t>
            </a:r>
            <a:endParaRPr lang="ru-RU" sz="3800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076" y="3140968"/>
            <a:ext cx="1090613" cy="1151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9739050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medsestre34.ru/assets/images/img/25042017/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42" t="77090" r="75477" b="2151"/>
          <a:stretch/>
        </p:blipFill>
        <p:spPr bwMode="auto">
          <a:xfrm>
            <a:off x="323528" y="5013176"/>
            <a:ext cx="1788168" cy="1461521"/>
          </a:xfrm>
          <a:prstGeom prst="rect">
            <a:avLst/>
          </a:prstGeom>
          <a:noFill/>
          <a:ln w="25400">
            <a:solidFill>
              <a:schemeClr val="accent2">
                <a:shade val="48000"/>
                <a:satMod val="110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://medsestre34.ru/assets/images/img/25042017/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746" t="73824" r="50124" b="2191"/>
          <a:stretch/>
        </p:blipFill>
        <p:spPr bwMode="auto">
          <a:xfrm>
            <a:off x="2555776" y="5013176"/>
            <a:ext cx="1655497" cy="1468362"/>
          </a:xfrm>
          <a:prstGeom prst="rect">
            <a:avLst/>
          </a:prstGeom>
          <a:noFill/>
          <a:ln w="25400">
            <a:solidFill>
              <a:schemeClr val="accent2">
                <a:shade val="48000"/>
                <a:satMod val="110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://medsestre34.ru/assets/images/img/25042017/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0309" t="73739" r="25996" b="1712"/>
          <a:stretch/>
        </p:blipFill>
        <p:spPr bwMode="auto">
          <a:xfrm>
            <a:off x="4726519" y="5057967"/>
            <a:ext cx="1717689" cy="1462976"/>
          </a:xfrm>
          <a:prstGeom prst="rect">
            <a:avLst/>
          </a:prstGeom>
          <a:noFill/>
          <a:ln w="25400">
            <a:solidFill>
              <a:schemeClr val="accent2">
                <a:shade val="48000"/>
                <a:satMod val="110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http://medsestre34.ru/assets/images/img/25042017/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4604" t="73591" r="1360" b="2599"/>
          <a:stretch/>
        </p:blipFill>
        <p:spPr bwMode="auto">
          <a:xfrm>
            <a:off x="6876256" y="5057967"/>
            <a:ext cx="1780468" cy="1453848"/>
          </a:xfrm>
          <a:prstGeom prst="rect">
            <a:avLst/>
          </a:prstGeom>
          <a:noFill/>
          <a:ln w="25400">
            <a:solidFill>
              <a:schemeClr val="accent2">
                <a:shade val="48000"/>
                <a:satMod val="110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529" y="15848"/>
            <a:ext cx="9120471" cy="96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500" b="1" dirty="0" smtClean="0">
                <a:solidFill>
                  <a:srgbClr val="C00000"/>
                </a:solidFill>
              </a:rPr>
              <a:t>Профессиональная </a:t>
            </a:r>
            <a:r>
              <a:rPr lang="ru-RU" sz="3500" b="1" dirty="0">
                <a:solidFill>
                  <a:srgbClr val="C00000"/>
                </a:solidFill>
              </a:rPr>
              <a:t>позиция </a:t>
            </a:r>
            <a:r>
              <a:rPr lang="ru-RU" sz="3500" b="1" dirty="0" smtClean="0">
                <a:solidFill>
                  <a:srgbClr val="C00000"/>
                </a:solidFill>
              </a:rPr>
              <a:t>акушерки – признание и уважение права семьи на: </a:t>
            </a:r>
            <a:endParaRPr lang="ru-RU" sz="35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496" y="1124744"/>
            <a:ext cx="907524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263" indent="-449263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2600" b="1" kern="0" dirty="0">
                <a:solidFill>
                  <a:srgbClr val="004B96"/>
                </a:solidFill>
                <a:cs typeface="Arial" charset="0"/>
              </a:rPr>
              <a:t>материнство  / </a:t>
            </a:r>
            <a:r>
              <a:rPr lang="ru-RU" sz="2600" b="1" kern="0" dirty="0" smtClean="0">
                <a:solidFill>
                  <a:srgbClr val="004B96"/>
                </a:solidFill>
                <a:cs typeface="Arial" charset="0"/>
              </a:rPr>
              <a:t>отцовство/ и </a:t>
            </a:r>
            <a:r>
              <a:rPr lang="ru-RU" sz="2600" b="1" kern="0" dirty="0">
                <a:solidFill>
                  <a:srgbClr val="004B96"/>
                </a:solidFill>
                <a:cs typeface="Arial" charset="0"/>
              </a:rPr>
              <a:t>частную жизнь;</a:t>
            </a:r>
          </a:p>
          <a:p>
            <a:pPr marL="449263" indent="-449263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2600" b="1" kern="0" dirty="0">
                <a:solidFill>
                  <a:srgbClr val="004B96"/>
                </a:solidFill>
                <a:cs typeface="Arial" charset="0"/>
              </a:rPr>
              <a:t>информированный, осознанный выбор по отношению сохранения </a:t>
            </a:r>
            <a:r>
              <a:rPr lang="ru-RU" sz="2600" b="1" kern="0" dirty="0" smtClean="0">
                <a:solidFill>
                  <a:srgbClr val="004B96"/>
                </a:solidFill>
                <a:cs typeface="Arial" charset="0"/>
              </a:rPr>
              <a:t> репродуктивного </a:t>
            </a:r>
            <a:r>
              <a:rPr lang="ru-RU" sz="2600" b="1" kern="0" dirty="0">
                <a:solidFill>
                  <a:srgbClr val="004B96"/>
                </a:solidFill>
                <a:cs typeface="Arial" charset="0"/>
              </a:rPr>
              <a:t>здоровья и воспроизводства потомства;</a:t>
            </a:r>
          </a:p>
          <a:p>
            <a:pPr marL="449263" indent="-449263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2600" b="1" kern="0" dirty="0">
                <a:solidFill>
                  <a:srgbClr val="004B96"/>
                </a:solidFill>
                <a:cs typeface="Arial" charset="0"/>
              </a:rPr>
              <a:t>активного  участия в планировании </a:t>
            </a:r>
            <a:r>
              <a:rPr lang="ru-RU" sz="2600" b="1" kern="0" dirty="0" smtClean="0">
                <a:solidFill>
                  <a:srgbClr val="004B96"/>
                </a:solidFill>
                <a:cs typeface="Arial" charset="0"/>
              </a:rPr>
              <a:t>семьи, беременности</a:t>
            </a:r>
            <a:r>
              <a:rPr lang="ru-RU" sz="2600" b="1" kern="0" dirty="0">
                <a:solidFill>
                  <a:srgbClr val="004B96"/>
                </a:solidFill>
                <a:cs typeface="Arial" charset="0"/>
              </a:rPr>
              <a:t>,  процессе родов, уходе за новорожденным;</a:t>
            </a:r>
          </a:p>
          <a:p>
            <a:pPr marL="449263" indent="-449263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2600" b="1" kern="0" dirty="0">
                <a:solidFill>
                  <a:srgbClr val="004B96"/>
                </a:solidFill>
                <a:cs typeface="Arial" charset="0"/>
              </a:rPr>
              <a:t>соблюдении культурных и религиозных традиций по вопросам, затрагивающим </a:t>
            </a:r>
            <a:r>
              <a:rPr lang="ru-RU" sz="2600" b="1" kern="0" dirty="0" smtClean="0">
                <a:solidFill>
                  <a:srgbClr val="004B96"/>
                </a:solidFill>
                <a:cs typeface="Arial" charset="0"/>
              </a:rPr>
              <a:t>здоровье.</a:t>
            </a:r>
            <a:endParaRPr lang="ru-RU" sz="2600" b="1" kern="0" dirty="0">
              <a:solidFill>
                <a:srgbClr val="004B96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196272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1274</TotalTime>
  <Words>687</Words>
  <Application>Microsoft Office PowerPoint</Application>
  <PresentationFormat>Экран (4:3)</PresentationFormat>
  <Paragraphs>135</Paragraphs>
  <Slides>19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1_Тема Office</vt:lpstr>
      <vt:lpstr>Тема Office</vt:lpstr>
      <vt:lpstr>2_Тема Office</vt:lpstr>
      <vt:lpstr>Кодекс профессиональной этики акушерки Российской Федерации</vt:lpstr>
      <vt:lpstr>Зачем при наличии Этического кодекса медицинской сестры России иметь Кодекс профессиональной этики акушерки?</vt:lpstr>
      <vt:lpstr>Слайд 3</vt:lpstr>
      <vt:lpstr>Слайд 4</vt:lpstr>
      <vt:lpstr>Слайд 5</vt:lpstr>
      <vt:lpstr>Слайд 6</vt:lpstr>
      <vt:lpstr>Слайд 7</vt:lpstr>
      <vt:lpstr> 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Кодекс профессиональной этики акушерки Российской Федерации</dc:title>
  <dc:creator>User</dc:creator>
  <cp:lastModifiedBy>ОПСА</cp:lastModifiedBy>
  <cp:revision>191</cp:revision>
  <dcterms:created xsi:type="dcterms:W3CDTF">2017-09-15T16:43:41Z</dcterms:created>
  <dcterms:modified xsi:type="dcterms:W3CDTF">2017-12-06T14:43:48Z</dcterms:modified>
</cp:coreProperties>
</file>