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358" r:id="rId3"/>
    <p:sldId id="364" r:id="rId4"/>
    <p:sldId id="366" r:id="rId5"/>
    <p:sldId id="367" r:id="rId6"/>
    <p:sldId id="368" r:id="rId7"/>
    <p:sldId id="369" r:id="rId8"/>
    <p:sldId id="370" r:id="rId9"/>
    <p:sldId id="383" r:id="rId10"/>
    <p:sldId id="372" r:id="rId11"/>
    <p:sldId id="386" r:id="rId12"/>
    <p:sldId id="373" r:id="rId13"/>
    <p:sldId id="389" r:id="rId14"/>
    <p:sldId id="374" r:id="rId15"/>
    <p:sldId id="375" r:id="rId16"/>
    <p:sldId id="376" r:id="rId17"/>
    <p:sldId id="377" r:id="rId18"/>
    <p:sldId id="385" r:id="rId19"/>
    <p:sldId id="379" r:id="rId20"/>
    <p:sldId id="380" r:id="rId21"/>
    <p:sldId id="382" r:id="rId22"/>
    <p:sldId id="363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58A"/>
    <a:srgbClr val="004B96"/>
    <a:srgbClr val="C5D8F7"/>
    <a:srgbClr val="8E0000"/>
    <a:srgbClr val="002060"/>
    <a:srgbClr val="CCFFFF"/>
    <a:srgbClr val="FAB882"/>
    <a:srgbClr val="FEF2E8"/>
    <a:srgbClr val="C4E59F"/>
    <a:srgbClr val="FAA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343" autoAdjust="0"/>
    <p:restoredTop sz="98748" autoAdjust="0"/>
  </p:normalViewPr>
  <p:slideViewPr>
    <p:cSldViewPr>
      <p:cViewPr>
        <p:scale>
          <a:sx n="66" d="100"/>
          <a:sy n="66" d="100"/>
        </p:scale>
        <p:origin x="-79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388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76"/>
    </p:cViewPr>
  </p:sorterViewPr>
  <p:notesViewPr>
    <p:cSldViewPr>
      <p:cViewPr varScale="1">
        <p:scale>
          <a:sx n="67" d="100"/>
          <a:sy n="67" d="100"/>
        </p:scale>
        <p:origin x="-3106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E458D68-A645-4500-878B-B527520E31CE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B5487CA-5F12-4129-BC86-7C87ED129A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6272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114F9F7-5980-44B5-BC1B-6A7FBC41CC41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A97F35D-29FF-4602-B124-75FFBDC2CD8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16422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D9A7AC0-7A7D-413B-86AA-1E52C5F766DB}" type="slidenum">
              <a:rPr lang="ru-RU" altLang="en-US">
                <a:latin typeface="Garamond" pitchFamily="18" charset="0"/>
              </a:rPr>
              <a:pPr/>
              <a:t>2</a:t>
            </a:fld>
            <a:endParaRPr lang="ru-RU" altLang="en-US"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97F35D-29FF-4602-B124-75FFBDC2CD8B}" type="slidenum">
              <a:rPr lang="ru-RU" altLang="en-US" smtClean="0"/>
              <a:pPr>
                <a:defRPr/>
              </a:pPr>
              <a:t>21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88674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B4874-8325-4541-9A1E-A9B1B4545D9A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3948449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6D3F18-7DBF-4D7F-B35B-19B5126FF43E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57692158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EC75C-B13D-4909-9B44-7A4E6E8E60C5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55267414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7112D-BB99-4960-96BE-3E39EB9846D9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5390095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B06E69-4D75-4EF0-9A9B-D0666F1A8FF3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59301886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093EED-DD6B-40F6-B5BD-00026B8EE23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68486405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455C5-2772-4FE2-88A2-14074FA95BF3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40089654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F80E2F-038F-42FD-8FC4-869425F0464E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3391974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AD648E-2138-4F49-8BBB-AEA57BDB9F41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68082937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A90B24-5AF9-4C9C-A5AD-3E4BF5A4563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13589070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FCBAD4-A3CC-490D-84D1-C755251962B2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54541022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3E0A0CD-4F1A-4AB9-9586-26B5750184BB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2333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571472" y="2214554"/>
            <a:ext cx="8214768" cy="2304256"/>
          </a:xfrm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alt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Доказательная сестринская практика – гарантия совершенствования медицинской помощи</a:t>
            </a:r>
          </a:p>
        </p:txBody>
      </p:sp>
      <p:sp>
        <p:nvSpPr>
          <p:cNvPr id="2051" name="Подзаголовок 2"/>
          <p:cNvSpPr>
            <a:spLocks noGrp="1" noChangeArrowheads="1"/>
          </p:cNvSpPr>
          <p:nvPr>
            <p:ph type="subTitle" idx="1"/>
          </p:nvPr>
        </p:nvSpPr>
        <p:spPr>
          <a:xfrm>
            <a:off x="5292725" y="6237288"/>
            <a:ext cx="3095625" cy="360362"/>
          </a:xfrm>
        </p:spPr>
        <p:txBody>
          <a:bodyPr/>
          <a:lstStyle/>
          <a:p>
            <a:pPr algn="r" eaLnBrk="1" hangingPunct="1"/>
            <a:r>
              <a:rPr lang="ru-RU" altLang="ru-RU" sz="1400" b="1" smtClean="0">
                <a:solidFill>
                  <a:schemeClr val="bg1"/>
                </a:solidFill>
              </a:rPr>
              <a:t>ул. Булатова, 105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116632"/>
            <a:ext cx="5004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Региональная конференция,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посвященная 25-летнему юбилею РАМС</a:t>
            </a:r>
            <a:endParaRPr lang="ru-RU" sz="2000" b="1" kern="0" dirty="0">
              <a:solidFill>
                <a:srgbClr val="004B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«Лидерство и инновации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путь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к новым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достижениям» 8 декабря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2017 г., г.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Омск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5038144"/>
            <a:ext cx="7715272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i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О. А. Бучко, </a:t>
            </a:r>
          </a:p>
          <a:p>
            <a:pPr algn="r"/>
            <a:r>
              <a:rPr lang="ru-RU" sz="1900" b="1" i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председатель специализированной секции РАМС </a:t>
            </a:r>
          </a:p>
          <a:p>
            <a:pPr algn="r"/>
            <a:r>
              <a:rPr lang="ru-RU" sz="1900" b="1" i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«Сестринские исследования», </a:t>
            </a:r>
          </a:p>
          <a:p>
            <a:pPr algn="r"/>
            <a:r>
              <a:rPr lang="ru-RU" sz="1900" b="1" i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вице-президент Омской профессиональной сестринской ассоциации,</a:t>
            </a:r>
          </a:p>
          <a:p>
            <a:pPr algn="r"/>
            <a:r>
              <a:rPr lang="ru-RU" sz="1900" b="1" i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  г. Омск</a:t>
            </a:r>
            <a:endParaRPr lang="ru-RU" sz="1900" b="1" i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1556792"/>
            <a:ext cx="9144001" cy="60152"/>
            <a:chOff x="-1" y="1556792"/>
            <a:chExt cx="9144001" cy="119552"/>
          </a:xfrm>
        </p:grpSpPr>
        <p:pic>
          <p:nvPicPr>
            <p:cNvPr id="12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-14515" y="6797848"/>
            <a:ext cx="9144001" cy="60152"/>
            <a:chOff x="-1" y="1556792"/>
            <a:chExt cx="9144001" cy="119552"/>
          </a:xfrm>
        </p:grpSpPr>
        <p:pic>
          <p:nvPicPr>
            <p:cNvPr id="24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Прямоугольник 31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 descr="D:\Документы\Эмблемы\РАМС и регион. ассоциации\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Рисунок 35" descr="D:\Документы\Эмблемы\ОПСА\эмблема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116632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83569" y="44624"/>
            <a:ext cx="8204926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РАМС в системе непрерывного медицинского образования</a:t>
            </a:r>
            <a:endParaRPr lang="ru-RU" altLang="en-US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071546"/>
            <a:ext cx="4857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Внедрение программы</a:t>
            </a:r>
          </a:p>
          <a:p>
            <a:pPr algn="ctr"/>
            <a:r>
              <a:rPr lang="ru-RU" sz="3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«Чистые руки»</a:t>
            </a:r>
            <a:endParaRPr lang="ru-RU" sz="32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pic>
        <p:nvPicPr>
          <p:cNvPr id="4098" name="Picture 2" descr="http://www.opsa.info/img/images/vtoroy-den-seminara-prepodavatel-n-yu-gordienko-prakticheskoe-zanyatie-chistye-ruki-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786" y="2636912"/>
            <a:ext cx="3641518" cy="2428892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Загрузки\finland0680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3453918" cy="2304256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Загрузки\SB00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5" y="4221088"/>
            <a:ext cx="3452400" cy="2313262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0"/>
          <p:cNvSpPr>
            <a:spLocks noChangeArrowheads="1"/>
          </p:cNvSpPr>
          <p:nvPr/>
        </p:nvSpPr>
        <p:spPr bwMode="gray">
          <a:xfrm rot="10800000">
            <a:off x="500034" y="2000240"/>
            <a:ext cx="4143404" cy="70009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666699">
                  <a:gamma/>
                  <a:shade val="56078"/>
                  <a:invGamma/>
                  <a:alpha val="0"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5429264"/>
            <a:ext cx="4643470" cy="121444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145188" y="5157192"/>
            <a:ext cx="5581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Положительно влияет  на снижение инфекций, связанных с  оказанием медицинской помощи в медицинских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+mn-lt"/>
              </a:rPr>
              <a:t>организациях</a:t>
            </a:r>
            <a:endParaRPr lang="ru-RU" sz="2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79512" y="142852"/>
            <a:ext cx="8784976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altLang="ru-RU" sz="21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Система индикации прокола как средство профилактики</a:t>
            </a:r>
          </a:p>
          <a:p>
            <a:r>
              <a:rPr lang="ru-RU" altLang="ru-RU" sz="21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ru-RU" sz="21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altLang="ru-RU" sz="2100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гемоконтактных</a:t>
            </a:r>
            <a:r>
              <a:rPr lang="ru-RU" altLang="ru-RU" sz="21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инфекций у медицинского персонала</a:t>
            </a:r>
            <a:endParaRPr lang="ru-RU" sz="2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3140968"/>
            <a:ext cx="626469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Н. А. Ибрагимова, </a:t>
            </a:r>
          </a:p>
          <a:p>
            <a:r>
              <a:rPr lang="ru-RU" sz="23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главная медицинская сестра </a:t>
            </a:r>
          </a:p>
          <a:p>
            <a:r>
              <a:rPr lang="ru-RU" sz="23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БУЗОО «Клинический </a:t>
            </a:r>
            <a:r>
              <a:rPr lang="ru-RU" sz="23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медико-хирургический </a:t>
            </a:r>
            <a:endParaRPr lang="ru-RU" sz="2300" b="1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3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центр МЗОО», к.м.н., г. Омск</a:t>
            </a:r>
            <a:endParaRPr lang="ru-RU" sz="23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5429264"/>
            <a:ext cx="4643470" cy="121444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2" descr="IMG_017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2736304" cy="2008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4653136"/>
            <a:ext cx="1872208" cy="1965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C:\Users\User\Desktop\Исследование_перчатки\ФОТО_Исследования_Перчатки\Исследования_перчатки_I_этап\IMG_746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4653136"/>
            <a:ext cx="2736304" cy="2013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627784" y="1916832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Медицинская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сестра-исследователь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74" name="Picture 2" descr="D:\Документы\ОПСА\Сайт\Странички МО\2017 г\1. Областные\7. КМХЦ МЗОО - 1 этап\1. Ибрагимова Н.А., главная медициснкая сестра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30425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Фотоальбом\2017 г\17-19.10.2017 Конгресс РАМС -25 лет\94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196752"/>
            <a:ext cx="302433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725211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2844" y="285728"/>
            <a:ext cx="9001156" cy="714380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Сестринский персонал – в авангарде инноваций</a:t>
            </a:r>
            <a:endParaRPr lang="ru-RU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4" name="Picture 2" descr="http://clinica72.ru/uploads/files/service/file/375/slider_0191959282_roboticheskaya_hirurgiya__4_.jpg"/>
          <p:cNvPicPr>
            <a:picLocks noChangeAspect="1" noChangeArrowheads="1"/>
          </p:cNvPicPr>
          <p:nvPr/>
        </p:nvPicPr>
        <p:blipFill>
          <a:blip r:embed="rId2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53" y="1291204"/>
            <a:ext cx="1872000" cy="1161931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2455532" y="1437298"/>
            <a:ext cx="6487102" cy="1115117"/>
            <a:chOff x="1255" y="1050"/>
            <a:chExt cx="3167" cy="582"/>
          </a:xfrm>
          <a:gradFill flip="none" rotWithShape="1">
            <a:gsLst>
              <a:gs pos="0">
                <a:srgbClr val="99CCF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6" name="AutoShape 64"/>
            <p:cNvSpPr>
              <a:spLocks noChangeArrowheads="1"/>
            </p:cNvSpPr>
            <p:nvPr/>
          </p:nvSpPr>
          <p:spPr bwMode="gray">
            <a:xfrm>
              <a:off x="1255" y="1050"/>
              <a:ext cx="3167" cy="582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7" name="Line 65"/>
            <p:cNvSpPr>
              <a:spLocks noChangeShapeType="1"/>
            </p:cNvSpPr>
            <p:nvPr/>
          </p:nvSpPr>
          <p:spPr bwMode="gray">
            <a:xfrm>
              <a:off x="1392" y="1632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66"/>
            <p:cNvSpPr>
              <a:spLocks noChangeShapeType="1"/>
            </p:cNvSpPr>
            <p:nvPr/>
          </p:nvSpPr>
          <p:spPr bwMode="gray">
            <a:xfrm>
              <a:off x="1392" y="1052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59"/>
          <p:cNvGrpSpPr>
            <a:grpSpLocks/>
          </p:cNvGrpSpPr>
          <p:nvPr/>
        </p:nvGrpSpPr>
        <p:grpSpPr bwMode="auto">
          <a:xfrm>
            <a:off x="252704" y="2996952"/>
            <a:ext cx="6715172" cy="923925"/>
            <a:chOff x="1314" y="1782"/>
            <a:chExt cx="3203" cy="58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10" name="AutoShape 60"/>
            <p:cNvSpPr>
              <a:spLocks noChangeArrowheads="1"/>
            </p:cNvSpPr>
            <p:nvPr/>
          </p:nvSpPr>
          <p:spPr bwMode="gray">
            <a:xfrm>
              <a:off x="1314" y="1782"/>
              <a:ext cx="3203" cy="582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1" name="Line 61"/>
            <p:cNvSpPr>
              <a:spLocks noChangeShapeType="1"/>
            </p:cNvSpPr>
            <p:nvPr/>
          </p:nvSpPr>
          <p:spPr bwMode="gray">
            <a:xfrm>
              <a:off x="1418" y="2361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62"/>
            <p:cNvSpPr>
              <a:spLocks noChangeShapeType="1"/>
            </p:cNvSpPr>
            <p:nvPr/>
          </p:nvSpPr>
          <p:spPr bwMode="gray">
            <a:xfrm>
              <a:off x="1392" y="1784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51"/>
          <p:cNvGrpSpPr>
            <a:grpSpLocks/>
          </p:cNvGrpSpPr>
          <p:nvPr/>
        </p:nvGrpSpPr>
        <p:grpSpPr bwMode="auto">
          <a:xfrm>
            <a:off x="2428860" y="4429132"/>
            <a:ext cx="6429420" cy="923925"/>
            <a:chOff x="1267" y="2532"/>
            <a:chExt cx="3185" cy="58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grpSpPr>
        <p:sp>
          <p:nvSpPr>
            <p:cNvPr id="14" name="AutoShape 52"/>
            <p:cNvSpPr>
              <a:spLocks noChangeArrowheads="1"/>
            </p:cNvSpPr>
            <p:nvPr/>
          </p:nvSpPr>
          <p:spPr bwMode="gray">
            <a:xfrm>
              <a:off x="1267" y="2532"/>
              <a:ext cx="3185" cy="582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5" name="Line 53"/>
            <p:cNvSpPr>
              <a:spLocks noChangeShapeType="1"/>
            </p:cNvSpPr>
            <p:nvPr/>
          </p:nvSpPr>
          <p:spPr bwMode="gray">
            <a:xfrm>
              <a:off x="1412" y="3111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54"/>
            <p:cNvSpPr>
              <a:spLocks noChangeShapeType="1"/>
            </p:cNvSpPr>
            <p:nvPr/>
          </p:nvSpPr>
          <p:spPr bwMode="gray">
            <a:xfrm>
              <a:off x="1418" y="2532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25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6" name="Picture 2" descr="D:\Рабочий стол\1b989f7fb2f0aaa6aeef583b48a326af.jpg"/>
          <p:cNvPicPr>
            <a:picLocks noChangeAspect="1" noChangeArrowheads="1"/>
          </p:cNvPicPr>
          <p:nvPr/>
        </p:nvPicPr>
        <p:blipFill>
          <a:blip r:embed="rId3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286257"/>
            <a:ext cx="1872000" cy="1161931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Line 57"/>
          <p:cNvSpPr>
            <a:spLocks noChangeShapeType="1"/>
          </p:cNvSpPr>
          <p:nvPr/>
        </p:nvSpPr>
        <p:spPr bwMode="gray">
          <a:xfrm>
            <a:off x="2290763" y="6111876"/>
            <a:ext cx="4683125" cy="0"/>
          </a:xfrm>
          <a:prstGeom prst="line">
            <a:avLst/>
          </a:prstGeom>
          <a:noFill/>
          <a:ln w="3175">
            <a:solidFill>
              <a:srgbClr val="FFFFFF">
                <a:alpha val="14999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2" name="Group 59"/>
          <p:cNvGrpSpPr>
            <a:grpSpLocks/>
          </p:cNvGrpSpPr>
          <p:nvPr/>
        </p:nvGrpSpPr>
        <p:grpSpPr bwMode="auto">
          <a:xfrm>
            <a:off x="214282" y="5715016"/>
            <a:ext cx="6572296" cy="923925"/>
            <a:chOff x="1314" y="1782"/>
            <a:chExt cx="3203" cy="58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grpSpPr>
        <p:sp>
          <p:nvSpPr>
            <p:cNvPr id="23" name="AutoShape 60"/>
            <p:cNvSpPr>
              <a:spLocks noChangeArrowheads="1"/>
            </p:cNvSpPr>
            <p:nvPr/>
          </p:nvSpPr>
          <p:spPr bwMode="gray">
            <a:xfrm>
              <a:off x="1314" y="1782"/>
              <a:ext cx="3203" cy="582"/>
            </a:xfrm>
            <a:prstGeom prst="roundRect">
              <a:avLst>
                <a:gd name="adj" fmla="val 16667"/>
              </a:avLst>
            </a:prstGeom>
            <a:grpFill/>
            <a:ln w="9525">
              <a:noFill/>
              <a:round/>
              <a:headEnd/>
              <a:tailEnd/>
            </a:ln>
            <a:effectLst/>
            <a:scene3d>
              <a:camera prst="legacyPerspectiveBottom"/>
              <a:lightRig rig="legacyNormal3" dir="r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4" name="Line 61"/>
            <p:cNvSpPr>
              <a:spLocks noChangeShapeType="1"/>
            </p:cNvSpPr>
            <p:nvPr/>
          </p:nvSpPr>
          <p:spPr bwMode="gray">
            <a:xfrm>
              <a:off x="1418" y="2361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gray">
            <a:xfrm>
              <a:off x="1392" y="1784"/>
              <a:ext cx="2950" cy="0"/>
            </a:xfrm>
            <a:prstGeom prst="line">
              <a:avLst/>
            </a:prstGeom>
            <a:grpFill/>
            <a:ln w="3175">
              <a:solidFill>
                <a:srgbClr val="FFFFFF">
                  <a:alpha val="14999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643174" y="1671690"/>
            <a:ext cx="5738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+mn-lt"/>
              </a:rPr>
              <a:t>Операционные медицинские сестры Тюмени приняли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+mn-lt"/>
              </a:rPr>
              <a:t>участие в  выполнении роботизированных операций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3442" y="3117674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+mn-lt"/>
              </a:rPr>
              <a:t>Медицинские </a:t>
            </a:r>
            <a:r>
              <a:rPr lang="ru-RU" b="1" dirty="0" err="1" smtClean="0">
                <a:solidFill>
                  <a:srgbClr val="002060"/>
                </a:solidFill>
                <a:latin typeface="+mn-lt"/>
              </a:rPr>
              <a:t>сестры-анестезисты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 из Омска организовали палату пробуждения  после оперативных вмешательств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28860" y="4429132"/>
            <a:ext cx="642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В Вологде развивается паллиативная помощь, что способствует выявлению, оценке и купированию боли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у тяжелобольных пациентов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44" y="5715016"/>
            <a:ext cx="6786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+mn-lt"/>
              </a:rPr>
              <a:t>Во многих регионах, с целью снижения потребности пациентов </a:t>
            </a:r>
            <a:r>
              <a:rPr lang="en-US" b="1" dirty="0" smtClean="0">
                <a:solidFill>
                  <a:srgbClr val="002060"/>
                </a:solidFill>
                <a:latin typeface="+mn-lt"/>
              </a:rPr>
              <a:t>         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с </a:t>
            </a:r>
            <a:r>
              <a:rPr lang="ru-RU" b="1" dirty="0" smtClean="0">
                <a:solidFill>
                  <a:srgbClr val="002060"/>
                </a:solidFill>
                <a:latin typeface="+mn-lt"/>
              </a:rPr>
              <a:t>круглосуточным пребыванием, самостоятельную работу в дневных стационарах одного дня ведут медицинские сестры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027" name="Picture 3" descr="D:\Рабочий стол\admin-ajax.php.jpeg"/>
          <p:cNvPicPr>
            <a:picLocks noChangeAspect="1" noChangeArrowheads="1"/>
          </p:cNvPicPr>
          <p:nvPr/>
        </p:nvPicPr>
        <p:blipFill>
          <a:blip r:embed="rId4" cstate="screen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5445224"/>
            <a:ext cx="1872208" cy="1295775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F:\Загрузки\ФОТО ПАЛАТА ПРОБ\ФОТО ПАЛАТА ПРОБ\DSC01194.JPG"/>
          <p:cNvPicPr>
            <a:picLocks noChangeAspect="1" noChangeArrowheads="1"/>
          </p:cNvPicPr>
          <p:nvPr/>
        </p:nvPicPr>
        <p:blipFill rotWithShape="1">
          <a:blip r:embed="rId5" cstate="screen">
            <a:lum contras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72330" y="3071811"/>
            <a:ext cx="1872000" cy="1178667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Line 57"/>
          <p:cNvSpPr>
            <a:spLocks noChangeShapeType="1"/>
          </p:cNvSpPr>
          <p:nvPr/>
        </p:nvSpPr>
        <p:spPr bwMode="gray">
          <a:xfrm>
            <a:off x="2290763" y="6111876"/>
            <a:ext cx="4683125" cy="0"/>
          </a:xfrm>
          <a:prstGeom prst="line">
            <a:avLst/>
          </a:prstGeom>
          <a:noFill/>
          <a:ln w="3175">
            <a:solidFill>
              <a:srgbClr val="FFFFFF">
                <a:alpha val="14999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87016" y="188640"/>
            <a:ext cx="8856984" cy="64294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Пациент</a:t>
            </a:r>
            <a:r>
              <a:rPr lang="en-US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-</a:t>
            </a:r>
            <a:r>
              <a:rPr lang="ru-RU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ориентированный </a:t>
            </a:r>
            <a:r>
              <a:rPr lang="ru-RU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уход </a:t>
            </a:r>
          </a:p>
          <a:p>
            <a:pPr algn="ctr"/>
            <a:r>
              <a:rPr lang="ru-RU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в условиях оказания </a:t>
            </a:r>
            <a:r>
              <a:rPr lang="ru-RU" altLang="en-US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ургентной</a:t>
            </a:r>
            <a:r>
              <a:rPr lang="ru-RU" alt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медицинской помощи</a:t>
            </a:r>
          </a:p>
        </p:txBody>
      </p:sp>
      <p:pic>
        <p:nvPicPr>
          <p:cNvPr id="2050" name="Picture 2" descr="Вирки Т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180074" cy="4021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491880" y="1412776"/>
            <a:ext cx="56521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Т.В. </a:t>
            </a:r>
            <a:r>
              <a:rPr lang="ru-RU" sz="20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Вирки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главная медицинская сестра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больницы скорой медицинской помощи, президент ассоциации «Союз профессионалов»,  член специализированной секции РАМС «Сестринские исследования»,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Республика Карелия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9512" y="5589240"/>
            <a:ext cx="3180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Медицинская </a:t>
            </a:r>
            <a:r>
              <a:rPr lang="ru-RU" sz="2400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сестра-исследователь</a:t>
            </a:r>
            <a:endParaRPr lang="ru-RU" sz="2400" b="1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Содержимое 3" descr="1039efe5-48b3-45c9-a1b9-6995e039c244.jp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356992"/>
            <a:ext cx="4038374" cy="3240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603151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2143108" y="3714752"/>
            <a:ext cx="2071702" cy="171451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42844" y="3714752"/>
            <a:ext cx="1857388" cy="171451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4282" y="2643182"/>
            <a:ext cx="4000528" cy="1000132"/>
          </a:xfrm>
          <a:prstGeom prst="roundRect">
            <a:avLst/>
          </a:prstGeom>
          <a:solidFill>
            <a:srgbClr val="C5D8F7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3927" y="44624"/>
            <a:ext cx="8825791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учебно-методических кабинетов </a:t>
            </a:r>
            <a:r>
              <a:rPr lang="en-US" alt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ru-RU" alt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</a:t>
            </a:r>
            <a:r>
              <a:rPr lang="ru-RU" alt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внедрении доказательной практики</a:t>
            </a:r>
            <a:endParaRPr lang="ru-RU" altLang="en-US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www.opsa.info/img/images/uchebno-metodicheskiy-centr-ok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5000636"/>
            <a:ext cx="2286016" cy="1428760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opsa.info/img/images/uchebno-metodicheskiy-kabinet-gkb-1-im-kabanova-a-n-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29256" y="3214686"/>
            <a:ext cx="2266883" cy="1428760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opsa.info/img/images/uchebno-metodicheskiy-kabinet-gk-bsmp-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43702" y="5000636"/>
            <a:ext cx="2286016" cy="1428760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643306" y="1785926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позволяют</a:t>
            </a:r>
            <a:r>
              <a:rPr lang="ru-RU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500174"/>
            <a:ext cx="3429024" cy="928694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571612"/>
            <a:ext cx="31599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  <a:ea typeface="Times New Roman" pitchFamily="18" charset="0"/>
                <a:cs typeface="Tahoma" pitchFamily="34" charset="0"/>
              </a:rPr>
              <a:t>Учебно-методические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  <a:ea typeface="Times New Roman" pitchFamily="18" charset="0"/>
                <a:cs typeface="Tahoma" pitchFamily="34" charset="0"/>
              </a:rPr>
              <a:t> кабинеты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1142984"/>
            <a:ext cx="3429024" cy="78581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2071678"/>
            <a:ext cx="3786214" cy="785818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1142984"/>
            <a:ext cx="3714776" cy="76944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+mn-lt"/>
                <a:ea typeface="Times New Roman" pitchFamily="18" charset="0"/>
                <a:cs typeface="Tahoma" pitchFamily="34" charset="0"/>
              </a:rPr>
              <a:t>своевременно осваивать новые технологии </a:t>
            </a:r>
            <a:endParaRPr lang="ru-RU" sz="2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2071678"/>
            <a:ext cx="36433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+mj-lt"/>
                <a:ea typeface="Times New Roman" pitchFamily="18" charset="0"/>
                <a:cs typeface="Tahoma" pitchFamily="34" charset="0"/>
              </a:rPr>
              <a:t>обучать специалистов без отрыва от производства</a:t>
            </a:r>
            <a:endParaRPr lang="ru-RU" sz="22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3929066"/>
            <a:ext cx="1714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Tahoma" pitchFamily="34" charset="0"/>
              </a:rPr>
              <a:t>наблюдении и уходе за пациентами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3857628"/>
            <a:ext cx="20717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Tahoma" pitchFamily="34" charset="0"/>
              </a:rPr>
              <a:t>осуществлении  паллиативной сестринской помощи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678" y="2564904"/>
            <a:ext cx="3747266" cy="11541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300" b="1" i="1" dirty="0" smtClean="0">
                <a:solidFill>
                  <a:srgbClr val="C00000"/>
                </a:solidFill>
                <a:ea typeface="Times New Roman" pitchFamily="18" charset="0"/>
                <a:cs typeface="Tahoma" pitchFamily="34" charset="0"/>
              </a:rPr>
              <a:t>Деятельность  сестринского персонала основывается на: </a:t>
            </a:r>
            <a:endParaRPr lang="ru-RU" sz="2300" b="1" i="1" dirty="0">
              <a:solidFill>
                <a:srgbClr val="C0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142975" y="4929198"/>
            <a:ext cx="2035983" cy="171451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67866" y="5013176"/>
            <a:ext cx="20359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Tahoma" pitchFamily="34" charset="0"/>
              </a:rPr>
              <a:t>профилактике социально-значимых болезней и </a:t>
            </a:r>
            <a:r>
              <a:rPr lang="ru-RU" b="1" dirty="0" err="1" smtClean="0">
                <a:solidFill>
                  <a:srgbClr val="002060"/>
                </a:solidFill>
                <a:ea typeface="Times New Roman" pitchFamily="18" charset="0"/>
                <a:cs typeface="Tahoma" pitchFamily="34" charset="0"/>
              </a:rPr>
              <a:t>инвалидизации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86999" y="214290"/>
            <a:ext cx="8957001" cy="597154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школ здоровья для пациентов</a:t>
            </a:r>
            <a:endParaRPr lang="ru-RU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124744"/>
            <a:ext cx="7230730" cy="1077218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Профилактика позволяет снизить количество заболеваний и смертность</a:t>
            </a:r>
            <a:endParaRPr lang="ru-RU" sz="3200" b="1" kern="0" dirty="0">
              <a:solidFill>
                <a:srgbClr val="004B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pic>
        <p:nvPicPr>
          <p:cNvPr id="6146" name="Picture 2" descr="https://pozvon-ok.ru/assets/images/acb79e15886b05c5f01d16bd2dd3bb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4320480" cy="3240360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ilka.ru/upload/iblock/263/2634034b77ab0ded5e30cc0155b6014d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7" y="2204864"/>
            <a:ext cx="4335527" cy="3240360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0"/>
          <p:cNvSpPr>
            <a:spLocks/>
          </p:cNvSpPr>
          <p:nvPr/>
        </p:nvSpPr>
        <p:spPr bwMode="gray">
          <a:xfrm>
            <a:off x="7373574" y="5647330"/>
            <a:ext cx="838908" cy="726723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191" y="591"/>
              </a:cxn>
              <a:cxn ang="0">
                <a:pos x="190" y="672"/>
              </a:cxn>
              <a:cxn ang="0">
                <a:pos x="194" y="672"/>
              </a:cxn>
              <a:cxn ang="0">
                <a:pos x="205" y="672"/>
              </a:cxn>
              <a:cxn ang="0">
                <a:pos x="225" y="671"/>
              </a:cxn>
              <a:cxn ang="0">
                <a:pos x="250" y="667"/>
              </a:cxn>
              <a:cxn ang="0">
                <a:pos x="281" y="662"/>
              </a:cxn>
              <a:cxn ang="0">
                <a:pos x="316" y="653"/>
              </a:cxn>
              <a:cxn ang="0">
                <a:pos x="356" y="641"/>
              </a:cxn>
              <a:cxn ang="0">
                <a:pos x="399" y="626"/>
              </a:cxn>
              <a:cxn ang="0">
                <a:pos x="444" y="605"/>
              </a:cxn>
              <a:cxn ang="0">
                <a:pos x="492" y="578"/>
              </a:cxn>
              <a:cxn ang="0">
                <a:pos x="540" y="547"/>
              </a:cxn>
              <a:cxn ang="0">
                <a:pos x="587" y="508"/>
              </a:cxn>
              <a:cxn ang="0">
                <a:pos x="635" y="463"/>
              </a:cxn>
              <a:cxn ang="0">
                <a:pos x="689" y="405"/>
              </a:cxn>
              <a:cxn ang="0">
                <a:pos x="737" y="350"/>
              </a:cxn>
              <a:cxn ang="0">
                <a:pos x="780" y="298"/>
              </a:cxn>
              <a:cxn ang="0">
                <a:pos x="816" y="249"/>
              </a:cxn>
              <a:cxn ang="0">
                <a:pos x="847" y="204"/>
              </a:cxn>
              <a:cxn ang="0">
                <a:pos x="873" y="164"/>
              </a:cxn>
              <a:cxn ang="0">
                <a:pos x="895" y="126"/>
              </a:cxn>
              <a:cxn ang="0">
                <a:pos x="913" y="94"/>
              </a:cxn>
              <a:cxn ang="0">
                <a:pos x="926" y="66"/>
              </a:cxn>
              <a:cxn ang="0">
                <a:pos x="936" y="42"/>
              </a:cxn>
              <a:cxn ang="0">
                <a:pos x="944" y="24"/>
              </a:cxn>
              <a:cxn ang="0">
                <a:pos x="949" y="12"/>
              </a:cxn>
              <a:cxn ang="0">
                <a:pos x="952" y="2"/>
              </a:cxn>
              <a:cxn ang="0">
                <a:pos x="952" y="0"/>
              </a:cxn>
              <a:cxn ang="0">
                <a:pos x="952" y="4"/>
              </a:cxn>
              <a:cxn ang="0">
                <a:pos x="950" y="17"/>
              </a:cxn>
              <a:cxn ang="0">
                <a:pos x="948" y="36"/>
              </a:cxn>
              <a:cxn ang="0">
                <a:pos x="942" y="62"/>
              </a:cxn>
              <a:cxn ang="0">
                <a:pos x="936" y="93"/>
              </a:cxn>
              <a:cxn ang="0">
                <a:pos x="927" y="130"/>
              </a:cxn>
              <a:cxn ang="0">
                <a:pos x="914" y="172"/>
              </a:cxn>
              <a:cxn ang="0">
                <a:pos x="899" y="217"/>
              </a:cxn>
              <a:cxn ang="0">
                <a:pos x="881" y="264"/>
              </a:cxn>
              <a:cxn ang="0">
                <a:pos x="857" y="315"/>
              </a:cxn>
              <a:cxn ang="0">
                <a:pos x="830" y="368"/>
              </a:cxn>
              <a:cxn ang="0">
                <a:pos x="798" y="421"/>
              </a:cxn>
              <a:cxn ang="0">
                <a:pos x="762" y="475"/>
              </a:cxn>
              <a:cxn ang="0">
                <a:pos x="719" y="529"/>
              </a:cxn>
              <a:cxn ang="0">
                <a:pos x="671" y="582"/>
              </a:cxn>
              <a:cxn ang="0">
                <a:pos x="613" y="637"/>
              </a:cxn>
              <a:cxn ang="0">
                <a:pos x="555" y="685"/>
              </a:cxn>
              <a:cxn ang="0">
                <a:pos x="500" y="726"/>
              </a:cxn>
              <a:cxn ang="0">
                <a:pos x="447" y="761"/>
              </a:cxn>
              <a:cxn ang="0">
                <a:pos x="396" y="790"/>
              </a:cxn>
              <a:cxn ang="0">
                <a:pos x="350" y="813"/>
              </a:cxn>
              <a:cxn ang="0">
                <a:pos x="307" y="831"/>
              </a:cxn>
              <a:cxn ang="0">
                <a:pos x="270" y="845"/>
              </a:cxn>
              <a:cxn ang="0">
                <a:pos x="238" y="855"/>
              </a:cxn>
              <a:cxn ang="0">
                <a:pos x="212" y="862"/>
              </a:cxn>
              <a:cxn ang="0">
                <a:pos x="192" y="866"/>
              </a:cxn>
              <a:cxn ang="0">
                <a:pos x="181" y="868"/>
              </a:cxn>
              <a:cxn ang="0">
                <a:pos x="176" y="868"/>
              </a:cxn>
              <a:cxn ang="0">
                <a:pos x="167" y="947"/>
              </a:cxn>
              <a:cxn ang="0">
                <a:pos x="0" y="756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4270" y="5664150"/>
            <a:ext cx="7286042" cy="1077218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Tahoma" pitchFamily="34" charset="0"/>
              </a:rPr>
              <a:t> Значительно повышает качество ухода на дому и качество жизни пациента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86999" y="44624"/>
            <a:ext cx="8957001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доказательной практики в оптимизации трудовых процессов</a:t>
            </a:r>
            <a:endParaRPr lang="ru-RU" altLang="en-US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274" y="4781470"/>
            <a:ext cx="5437838" cy="1815882"/>
          </a:xfrm>
          <a:prstGeom prst="rect">
            <a:avLst/>
          </a:prstGeom>
          <a:ln w="28575">
            <a:noFill/>
            <a:prstDash val="dashDot"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 smtClean="0">
                <a:solidFill>
                  <a:srgbClr val="C00000"/>
                </a:solidFill>
                <a:latin typeface="+mn-lt"/>
                <a:cs typeface="Arial" charset="0"/>
              </a:rPr>
              <a:t>каждый </a:t>
            </a:r>
            <a:r>
              <a:rPr lang="ru-RU" sz="2800" b="1" kern="0" dirty="0">
                <a:solidFill>
                  <a:srgbClr val="C00000"/>
                </a:solidFill>
                <a:latin typeface="+mn-lt"/>
                <a:cs typeface="Arial" charset="0"/>
              </a:rPr>
              <a:t>дополнительный пациент в нагрузке медицинской сестры повышает вероятность смерти пациента на 7%</a:t>
            </a:r>
          </a:p>
        </p:txBody>
      </p:sp>
      <p:pic>
        <p:nvPicPr>
          <p:cNvPr id="38916" name="Picture 4" descr="Картинки по запросу nurse care for pati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1074" y="5013176"/>
            <a:ext cx="2338644" cy="1559096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48"/>
          <p:cNvSpPr>
            <a:spLocks/>
          </p:cNvSpPr>
          <p:nvPr/>
        </p:nvSpPr>
        <p:spPr bwMode="gray">
          <a:xfrm>
            <a:off x="5500694" y="3500438"/>
            <a:ext cx="1352552" cy="2857520"/>
          </a:xfrm>
          <a:custGeom>
            <a:avLst/>
            <a:gdLst/>
            <a:ahLst/>
            <a:cxnLst>
              <a:cxn ang="0">
                <a:pos x="682" y="350"/>
              </a:cxn>
              <a:cxn ang="0">
                <a:pos x="720" y="242"/>
              </a:cxn>
              <a:cxn ang="0">
                <a:pos x="660" y="39"/>
              </a:cxn>
              <a:cxn ang="0">
                <a:pos x="409" y="118"/>
              </a:cxn>
              <a:cxn ang="0">
                <a:pos x="330" y="348"/>
              </a:cxn>
              <a:cxn ang="0">
                <a:pos x="319" y="450"/>
              </a:cxn>
              <a:cxn ang="0">
                <a:pos x="42" y="826"/>
              </a:cxn>
              <a:cxn ang="0">
                <a:pos x="126" y="994"/>
              </a:cxn>
              <a:cxn ang="0">
                <a:pos x="397" y="1105"/>
              </a:cxn>
              <a:cxn ang="0">
                <a:pos x="126" y="879"/>
              </a:cxn>
              <a:cxn ang="0">
                <a:pos x="348" y="655"/>
              </a:cxn>
              <a:cxn ang="0">
                <a:pos x="480" y="957"/>
              </a:cxn>
              <a:cxn ang="0">
                <a:pos x="336" y="1212"/>
              </a:cxn>
              <a:cxn ang="0">
                <a:pos x="343" y="1683"/>
              </a:cxn>
              <a:cxn ang="0">
                <a:pos x="462" y="2019"/>
              </a:cxn>
              <a:cxn ang="0">
                <a:pos x="427" y="2716"/>
              </a:cxn>
              <a:cxn ang="0">
                <a:pos x="354" y="2784"/>
              </a:cxn>
              <a:cxn ang="0">
                <a:pos x="376" y="3013"/>
              </a:cxn>
              <a:cxn ang="0">
                <a:pos x="402" y="2959"/>
              </a:cxn>
              <a:cxn ang="0">
                <a:pos x="430" y="2925"/>
              </a:cxn>
              <a:cxn ang="0">
                <a:pos x="628" y="3094"/>
              </a:cxn>
              <a:cxn ang="0">
                <a:pos x="636" y="3036"/>
              </a:cxn>
              <a:cxn ang="0">
                <a:pos x="604" y="2913"/>
              </a:cxn>
              <a:cxn ang="0">
                <a:pos x="619" y="2146"/>
              </a:cxn>
              <a:cxn ang="0">
                <a:pos x="639" y="1968"/>
              </a:cxn>
              <a:cxn ang="0">
                <a:pos x="724" y="1692"/>
              </a:cxn>
              <a:cxn ang="0">
                <a:pos x="772" y="1138"/>
              </a:cxn>
              <a:cxn ang="0">
                <a:pos x="712" y="816"/>
              </a:cxn>
              <a:cxn ang="0">
                <a:pos x="820" y="934"/>
              </a:cxn>
              <a:cxn ang="0">
                <a:pos x="1060" y="838"/>
              </a:cxn>
              <a:cxn ang="0">
                <a:pos x="1314" y="592"/>
              </a:cxn>
              <a:cxn ang="0">
                <a:pos x="1414" y="445"/>
              </a:cxn>
              <a:cxn ang="0">
                <a:pos x="1288" y="501"/>
              </a:cxn>
              <a:cxn ang="0">
                <a:pos x="1234" y="445"/>
              </a:cxn>
              <a:cxn ang="0">
                <a:pos x="1167" y="573"/>
              </a:cxn>
              <a:cxn ang="0">
                <a:pos x="775" y="607"/>
              </a:cxn>
              <a:cxn ang="0">
                <a:pos x="664" y="439"/>
              </a:cxn>
              <a:cxn ang="0">
                <a:pos x="609" y="378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solidFill>
            <a:srgbClr val="00458A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7000892" y="2285992"/>
            <a:ext cx="1458908" cy="1285884"/>
            <a:chOff x="2208" y="1392"/>
            <a:chExt cx="1132" cy="1055"/>
          </a:xfrm>
          <a:solidFill>
            <a:srgbClr val="00B0F0"/>
          </a:solidFill>
        </p:grpSpPr>
        <p:sp>
          <p:nvSpPr>
            <p:cNvPr id="8" name="Freeform 64"/>
            <p:cNvSpPr>
              <a:spLocks/>
            </p:cNvSpPr>
            <p:nvPr/>
          </p:nvSpPr>
          <p:spPr bwMode="gray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  <p:sp>
          <p:nvSpPr>
            <p:cNvPr id="9" name="Freeform 65"/>
            <p:cNvSpPr>
              <a:spLocks/>
            </p:cNvSpPr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  <p:sp>
          <p:nvSpPr>
            <p:cNvPr id="10" name="Freeform 66"/>
            <p:cNvSpPr>
              <a:spLocks/>
            </p:cNvSpPr>
            <p:nvPr/>
          </p:nvSpPr>
          <p:spPr bwMode="gray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gray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98 h 112"/>
                <a:gd name="T2" fmla="*/ 61 w 234"/>
                <a:gd name="T3" fmla="*/ 112 h 112"/>
                <a:gd name="T4" fmla="*/ 218 w 234"/>
                <a:gd name="T5" fmla="*/ 32 h 112"/>
                <a:gd name="T6" fmla="*/ 157 w 234"/>
                <a:gd name="T7" fmla="*/ 11 h 112"/>
                <a:gd name="T8" fmla="*/ 0 w 234"/>
                <a:gd name="T9" fmla="*/ 98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  <p:sp>
          <p:nvSpPr>
            <p:cNvPr id="12" name="Freeform 68"/>
            <p:cNvSpPr>
              <a:spLocks/>
            </p:cNvSpPr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pFill/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</p:grpSp>
      <p:sp>
        <p:nvSpPr>
          <p:cNvPr id="14" name="Freeform 62"/>
          <p:cNvSpPr>
            <a:spLocks/>
          </p:cNvSpPr>
          <p:nvPr/>
        </p:nvSpPr>
        <p:spPr bwMode="ltGray">
          <a:xfrm>
            <a:off x="6715140" y="3571876"/>
            <a:ext cx="1357322" cy="1428760"/>
          </a:xfrm>
          <a:custGeom>
            <a:avLst/>
            <a:gdLst>
              <a:gd name="T0" fmla="*/ 0 w 1291"/>
              <a:gd name="T1" fmla="*/ 687 h 886"/>
              <a:gd name="T2" fmla="*/ 671 w 1291"/>
              <a:gd name="T3" fmla="*/ 532 h 886"/>
              <a:gd name="T4" fmla="*/ 1103 w 1291"/>
              <a:gd name="T5" fmla="*/ 149 h 886"/>
              <a:gd name="T6" fmla="*/ 988 w 1291"/>
              <a:gd name="T7" fmla="*/ 131 h 886"/>
              <a:gd name="T8" fmla="*/ 1164 w 1291"/>
              <a:gd name="T9" fmla="*/ 0 h 886"/>
              <a:gd name="T10" fmla="*/ 1291 w 1291"/>
              <a:gd name="T11" fmla="*/ 183 h 886"/>
              <a:gd name="T12" fmla="*/ 1164 w 1291"/>
              <a:gd name="T13" fmla="*/ 161 h 886"/>
              <a:gd name="T14" fmla="*/ 798 w 1291"/>
              <a:gd name="T15" fmla="*/ 714 h 886"/>
              <a:gd name="T16" fmla="*/ 554 w 1291"/>
              <a:gd name="T17" fmla="*/ 886 h 886"/>
              <a:gd name="T18" fmla="*/ 0 w 1291"/>
              <a:gd name="T19" fmla="*/ 68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  <a:solidFill>
            <a:srgbClr val="99CC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b="0"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29283" y="1268760"/>
            <a:ext cx="55964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Исследование </a:t>
            </a:r>
            <a:r>
              <a:rPr lang="ru-RU" sz="3400" b="1" kern="0" dirty="0" err="1" smtClean="0">
                <a:solidFill>
                  <a:srgbClr val="002060"/>
                </a:solidFill>
                <a:latin typeface="+mn-lt"/>
                <a:cs typeface="Arial" charset="0"/>
              </a:rPr>
              <a:t>Linda</a:t>
            </a:r>
            <a:r>
              <a:rPr lang="ru-RU" sz="3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 H. </a:t>
            </a:r>
            <a:r>
              <a:rPr lang="ru-RU" sz="3400" b="1" kern="0" dirty="0" err="1" smtClean="0">
                <a:solidFill>
                  <a:srgbClr val="002060"/>
                </a:solidFill>
                <a:latin typeface="+mn-lt"/>
                <a:cs typeface="Arial" charset="0"/>
              </a:rPr>
              <a:t>Aiken</a:t>
            </a:r>
            <a:endParaRPr lang="ru-RU" sz="34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grpSp>
        <p:nvGrpSpPr>
          <p:cNvPr id="18" name="Group 80"/>
          <p:cNvGrpSpPr>
            <a:grpSpLocks/>
          </p:cNvGrpSpPr>
          <p:nvPr/>
        </p:nvGrpSpPr>
        <p:grpSpPr bwMode="auto">
          <a:xfrm>
            <a:off x="5652120" y="2420888"/>
            <a:ext cx="698500" cy="698500"/>
            <a:chOff x="3349" y="3250"/>
            <a:chExt cx="380" cy="380"/>
          </a:xfrm>
          <a:solidFill>
            <a:srgbClr val="C00000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gray">
            <a:xfrm>
              <a:off x="3349" y="3250"/>
              <a:ext cx="380" cy="19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46" y="5"/>
                </a:cxn>
                <a:cxn ang="0">
                  <a:pos x="285" y="17"/>
                </a:cxn>
                <a:cxn ang="0">
                  <a:pos x="319" y="36"/>
                </a:cxn>
                <a:cxn ang="0">
                  <a:pos x="349" y="60"/>
                </a:cxn>
                <a:cxn ang="0">
                  <a:pos x="375" y="92"/>
                </a:cxn>
                <a:cxn ang="0">
                  <a:pos x="393" y="126"/>
                </a:cxn>
                <a:cxn ang="0">
                  <a:pos x="405" y="164"/>
                </a:cxn>
                <a:cxn ang="0">
                  <a:pos x="409" y="206"/>
                </a:cxn>
                <a:cxn ang="0">
                  <a:pos x="409" y="207"/>
                </a:cxn>
                <a:cxn ang="0">
                  <a:pos x="409" y="207"/>
                </a:cxn>
                <a:cxn ang="0">
                  <a:pos x="358" y="207"/>
                </a:cxn>
                <a:cxn ang="0">
                  <a:pos x="270" y="69"/>
                </a:cxn>
                <a:cxn ang="0">
                  <a:pos x="270" y="108"/>
                </a:cxn>
                <a:cxn ang="0">
                  <a:pos x="204" y="108"/>
                </a:cxn>
                <a:cxn ang="0">
                  <a:pos x="204" y="42"/>
                </a:cxn>
                <a:cxn ang="0">
                  <a:pos x="168" y="47"/>
                </a:cxn>
                <a:cxn ang="0">
                  <a:pos x="133" y="59"/>
                </a:cxn>
                <a:cxn ang="0">
                  <a:pos x="102" y="78"/>
                </a:cxn>
                <a:cxn ang="0">
                  <a:pos x="78" y="104"/>
                </a:cxn>
                <a:cxn ang="0">
                  <a:pos x="58" y="134"/>
                </a:cxn>
                <a:cxn ang="0">
                  <a:pos x="46" y="168"/>
                </a:cxn>
                <a:cxn ang="0">
                  <a:pos x="42" y="206"/>
                </a:cxn>
                <a:cxn ang="0">
                  <a:pos x="42" y="207"/>
                </a:cxn>
                <a:cxn ang="0">
                  <a:pos x="42" y="207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6"/>
                </a:cxn>
                <a:cxn ang="0">
                  <a:pos x="3" y="164"/>
                </a:cxn>
                <a:cxn ang="0">
                  <a:pos x="15" y="126"/>
                </a:cxn>
                <a:cxn ang="0">
                  <a:pos x="34" y="92"/>
                </a:cxn>
                <a:cxn ang="0">
                  <a:pos x="60" y="60"/>
                </a:cxn>
                <a:cxn ang="0">
                  <a:pos x="90" y="36"/>
                </a:cxn>
                <a:cxn ang="0">
                  <a:pos x="124" y="17"/>
                </a:cxn>
                <a:cxn ang="0">
                  <a:pos x="163" y="5"/>
                </a:cxn>
                <a:cxn ang="0">
                  <a:pos x="204" y="0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US" b="0">
                <a:latin typeface="Arial" pitchFamily="34" charset="0"/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gray">
            <a:xfrm>
              <a:off x="3396" y="3313"/>
              <a:ext cx="143" cy="254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88" y="237"/>
                </a:cxn>
                <a:cxn ang="0">
                  <a:pos x="153" y="237"/>
                </a:cxn>
                <a:cxn ang="0">
                  <a:pos x="153" y="39"/>
                </a:cxn>
                <a:cxn ang="0">
                  <a:pos x="88" y="39"/>
                </a:cxn>
                <a:cxn ang="0">
                  <a:pos x="88" y="0"/>
                </a:cxn>
                <a:cxn ang="0">
                  <a:pos x="0" y="138"/>
                </a:cxn>
                <a:cxn ang="0">
                  <a:pos x="88" y="276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  <a:grpFill/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US" b="0">
                <a:latin typeface="Arial" pitchFamily="34" charset="0"/>
              </a:endParaRPr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gray">
            <a:xfrm>
              <a:off x="3349" y="3440"/>
              <a:ext cx="380" cy="190"/>
            </a:xfrm>
            <a:custGeom>
              <a:avLst/>
              <a:gdLst/>
              <a:ahLst/>
              <a:cxnLst>
                <a:cxn ang="0">
                  <a:pos x="204" y="207"/>
                </a:cxn>
                <a:cxn ang="0">
                  <a:pos x="246" y="203"/>
                </a:cxn>
                <a:cxn ang="0">
                  <a:pos x="285" y="191"/>
                </a:cxn>
                <a:cxn ang="0">
                  <a:pos x="319" y="173"/>
                </a:cxn>
                <a:cxn ang="0">
                  <a:pos x="349" y="147"/>
                </a:cxn>
                <a:cxn ang="0">
                  <a:pos x="375" y="117"/>
                </a:cxn>
                <a:cxn ang="0">
                  <a:pos x="393" y="83"/>
                </a:cxn>
                <a:cxn ang="0">
                  <a:pos x="405" y="44"/>
                </a:cxn>
                <a:cxn ang="0">
                  <a:pos x="409" y="2"/>
                </a:cxn>
                <a:cxn ang="0">
                  <a:pos x="409" y="2"/>
                </a:cxn>
                <a:cxn ang="0">
                  <a:pos x="409" y="0"/>
                </a:cxn>
                <a:cxn ang="0">
                  <a:pos x="358" y="0"/>
                </a:cxn>
                <a:cxn ang="0">
                  <a:pos x="270" y="138"/>
                </a:cxn>
                <a:cxn ang="0">
                  <a:pos x="270" y="99"/>
                </a:cxn>
                <a:cxn ang="0">
                  <a:pos x="204" y="99"/>
                </a:cxn>
                <a:cxn ang="0">
                  <a:pos x="204" y="165"/>
                </a:cxn>
                <a:cxn ang="0">
                  <a:pos x="168" y="161"/>
                </a:cxn>
                <a:cxn ang="0">
                  <a:pos x="133" y="149"/>
                </a:cxn>
                <a:cxn ang="0">
                  <a:pos x="102" y="129"/>
                </a:cxn>
                <a:cxn ang="0">
                  <a:pos x="78" y="104"/>
                </a:cxn>
                <a:cxn ang="0">
                  <a:pos x="58" y="74"/>
                </a:cxn>
                <a:cxn ang="0">
                  <a:pos x="46" y="39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44"/>
                </a:cxn>
                <a:cxn ang="0">
                  <a:pos x="15" y="83"/>
                </a:cxn>
                <a:cxn ang="0">
                  <a:pos x="34" y="117"/>
                </a:cxn>
                <a:cxn ang="0">
                  <a:pos x="60" y="147"/>
                </a:cxn>
                <a:cxn ang="0">
                  <a:pos x="90" y="173"/>
                </a:cxn>
                <a:cxn ang="0">
                  <a:pos x="124" y="191"/>
                </a:cxn>
                <a:cxn ang="0">
                  <a:pos x="163" y="203"/>
                </a:cxn>
                <a:cxn ang="0">
                  <a:pos x="204" y="207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  <a:grpFill/>
            <a:ln w="0">
              <a:solidFill>
                <a:srgbClr val="CC3399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pPr algn="ctr" eaLnBrk="0" hangingPunct="0">
                <a:defRPr/>
              </a:pPr>
              <a:endParaRPr lang="en-US" b="0">
                <a:latin typeface="Arial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56959" y="2428868"/>
            <a:ext cx="5351145" cy="138499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В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50%</a:t>
            </a:r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 стационаров соотношение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 пациент – медсестра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+mj-lt"/>
              </a:rPr>
              <a:t>составляет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5:1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grpSp>
        <p:nvGrpSpPr>
          <p:cNvPr id="23" name="Group 70"/>
          <p:cNvGrpSpPr>
            <a:grpSpLocks/>
          </p:cNvGrpSpPr>
          <p:nvPr/>
        </p:nvGrpSpPr>
        <p:grpSpPr bwMode="auto">
          <a:xfrm>
            <a:off x="6929454" y="3786190"/>
            <a:ext cx="547702" cy="950920"/>
            <a:chOff x="1536" y="2592"/>
            <a:chExt cx="437" cy="839"/>
          </a:xfrm>
        </p:grpSpPr>
        <p:sp>
          <p:nvSpPr>
            <p:cNvPr id="24" name="Freeform 71"/>
            <p:cNvSpPr>
              <a:spLocks/>
            </p:cNvSpPr>
            <p:nvPr/>
          </p:nvSpPr>
          <p:spPr bwMode="gray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98 h 112"/>
                <a:gd name="T2" fmla="*/ 61 w 234"/>
                <a:gd name="T3" fmla="*/ 112 h 112"/>
                <a:gd name="T4" fmla="*/ 218 w 234"/>
                <a:gd name="T5" fmla="*/ 32 h 112"/>
                <a:gd name="T6" fmla="*/ 157 w 234"/>
                <a:gd name="T7" fmla="*/ 11 h 112"/>
                <a:gd name="T8" fmla="*/ 0 w 234"/>
                <a:gd name="T9" fmla="*/ 98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112"/>
                <a:gd name="T17" fmla="*/ 234 w 234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  <p:sp>
          <p:nvSpPr>
            <p:cNvPr id="25" name="Freeform 72"/>
            <p:cNvSpPr>
              <a:spLocks/>
            </p:cNvSpPr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4902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/>
              <a:endParaRPr lang="ru-RU" b="0"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57"/>
          <p:cNvGrpSpPr>
            <a:grpSpLocks/>
          </p:cNvGrpSpPr>
          <p:nvPr/>
        </p:nvGrpSpPr>
        <p:grpSpPr bwMode="auto">
          <a:xfrm>
            <a:off x="1143000" y="2000240"/>
            <a:ext cx="7643842" cy="4643470"/>
            <a:chOff x="664" y="1951"/>
            <a:chExt cx="4308" cy="2120"/>
          </a:xfrm>
          <a:solidFill>
            <a:schemeClr val="bg1">
              <a:lumMod val="95000"/>
            </a:schemeClr>
          </a:solidFill>
        </p:grpSpPr>
        <p:sp>
          <p:nvSpPr>
            <p:cNvPr id="121" name="Freeform 58"/>
            <p:cNvSpPr>
              <a:spLocks/>
            </p:cNvSpPr>
            <p:nvPr/>
          </p:nvSpPr>
          <p:spPr bwMode="ltGray">
            <a:xfrm>
              <a:off x="743" y="2045"/>
              <a:ext cx="1267" cy="1938"/>
            </a:xfrm>
            <a:custGeom>
              <a:avLst/>
              <a:gdLst/>
              <a:ahLst/>
              <a:cxnLst>
                <a:cxn ang="0">
                  <a:pos x="116" y="258"/>
                </a:cxn>
                <a:cxn ang="0">
                  <a:pos x="320" y="210"/>
                </a:cxn>
                <a:cxn ang="0">
                  <a:pos x="434" y="240"/>
                </a:cxn>
                <a:cxn ang="0">
                  <a:pos x="416" y="444"/>
                </a:cxn>
                <a:cxn ang="0">
                  <a:pos x="272" y="582"/>
                </a:cxn>
                <a:cxn ang="0">
                  <a:pos x="218" y="714"/>
                </a:cxn>
                <a:cxn ang="0">
                  <a:pos x="284" y="964"/>
                </a:cxn>
                <a:cxn ang="0">
                  <a:pos x="316" y="960"/>
                </a:cxn>
                <a:cxn ang="0">
                  <a:pos x="328" y="906"/>
                </a:cxn>
                <a:cxn ang="0">
                  <a:pos x="478" y="1154"/>
                </a:cxn>
                <a:cxn ang="0">
                  <a:pos x="650" y="1200"/>
                </a:cxn>
                <a:cxn ang="0">
                  <a:pos x="794" y="1350"/>
                </a:cxn>
                <a:cxn ang="0">
                  <a:pos x="854" y="1422"/>
                </a:cxn>
                <a:cxn ang="0">
                  <a:pos x="770" y="1608"/>
                </a:cxn>
                <a:cxn ang="0">
                  <a:pos x="916" y="1782"/>
                </a:cxn>
                <a:cxn ang="0">
                  <a:pos x="1034" y="2022"/>
                </a:cxn>
                <a:cxn ang="0">
                  <a:pos x="1094" y="2310"/>
                </a:cxn>
                <a:cxn ang="0">
                  <a:pos x="1194" y="2540"/>
                </a:cxn>
                <a:cxn ang="0">
                  <a:pos x="1280" y="2520"/>
                </a:cxn>
                <a:cxn ang="0">
                  <a:pos x="1244" y="2394"/>
                </a:cxn>
                <a:cxn ang="0">
                  <a:pos x="1288" y="2306"/>
                </a:cxn>
                <a:cxn ang="0">
                  <a:pos x="1368" y="2228"/>
                </a:cxn>
                <a:cxn ang="0">
                  <a:pos x="1448" y="2076"/>
                </a:cxn>
                <a:cxn ang="0">
                  <a:pos x="1568" y="1950"/>
                </a:cxn>
                <a:cxn ang="0">
                  <a:pos x="1622" y="1746"/>
                </a:cxn>
                <a:cxn ang="0">
                  <a:pos x="1552" y="1538"/>
                </a:cxn>
                <a:cxn ang="0">
                  <a:pos x="1376" y="1410"/>
                </a:cxn>
                <a:cxn ang="0">
                  <a:pos x="1104" y="1280"/>
                </a:cxn>
                <a:cxn ang="0">
                  <a:pos x="974" y="1260"/>
                </a:cxn>
                <a:cxn ang="0">
                  <a:pos x="904" y="1268"/>
                </a:cxn>
                <a:cxn ang="0">
                  <a:pos x="794" y="1308"/>
                </a:cxn>
                <a:cxn ang="0">
                  <a:pos x="758" y="1174"/>
                </a:cxn>
                <a:cxn ang="0">
                  <a:pos x="736" y="1062"/>
                </a:cxn>
                <a:cxn ang="0">
                  <a:pos x="632" y="1104"/>
                </a:cxn>
                <a:cxn ang="0">
                  <a:pos x="568" y="950"/>
                </a:cxn>
                <a:cxn ang="0">
                  <a:pos x="740" y="912"/>
                </a:cxn>
                <a:cxn ang="0">
                  <a:pos x="842" y="906"/>
                </a:cxn>
                <a:cxn ang="0">
                  <a:pos x="896" y="900"/>
                </a:cxn>
                <a:cxn ang="0">
                  <a:pos x="1058" y="750"/>
                </a:cxn>
                <a:cxn ang="0">
                  <a:pos x="1184" y="678"/>
                </a:cxn>
                <a:cxn ang="0">
                  <a:pos x="1278" y="636"/>
                </a:cxn>
                <a:cxn ang="0">
                  <a:pos x="1340" y="538"/>
                </a:cxn>
                <a:cxn ang="0">
                  <a:pos x="1288" y="512"/>
                </a:cxn>
                <a:cxn ang="0">
                  <a:pos x="1526" y="456"/>
                </a:cxn>
                <a:cxn ang="0">
                  <a:pos x="1406" y="342"/>
                </a:cxn>
                <a:cxn ang="0">
                  <a:pos x="1328" y="264"/>
                </a:cxn>
                <a:cxn ang="0">
                  <a:pos x="1222" y="364"/>
                </a:cxn>
                <a:cxn ang="0">
                  <a:pos x="1110" y="444"/>
                </a:cxn>
                <a:cxn ang="0">
                  <a:pos x="1022" y="304"/>
                </a:cxn>
                <a:cxn ang="0">
                  <a:pos x="1212" y="240"/>
                </a:cxn>
                <a:cxn ang="0">
                  <a:pos x="1266" y="198"/>
                </a:cxn>
                <a:cxn ang="0">
                  <a:pos x="1328" y="172"/>
                </a:cxn>
                <a:cxn ang="0">
                  <a:pos x="1286" y="144"/>
                </a:cxn>
                <a:cxn ang="0">
                  <a:pos x="1262" y="120"/>
                </a:cxn>
                <a:cxn ang="0">
                  <a:pos x="1202" y="102"/>
                </a:cxn>
                <a:cxn ang="0">
                  <a:pos x="1106" y="136"/>
                </a:cxn>
                <a:cxn ang="0">
                  <a:pos x="950" y="120"/>
                </a:cxn>
                <a:cxn ang="0">
                  <a:pos x="550" y="0"/>
                </a:cxn>
                <a:cxn ang="0">
                  <a:pos x="344" y="32"/>
                </a:cxn>
                <a:cxn ang="0">
                  <a:pos x="290" y="102"/>
                </a:cxn>
                <a:cxn ang="0">
                  <a:pos x="128" y="174"/>
                </a:cxn>
                <a:cxn ang="0">
                  <a:pos x="128" y="216"/>
                </a:cxn>
                <a:cxn ang="0">
                  <a:pos x="2" y="252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59"/>
            <p:cNvSpPr>
              <a:spLocks/>
            </p:cNvSpPr>
            <p:nvPr/>
          </p:nvSpPr>
          <p:spPr bwMode="ltGray">
            <a:xfrm>
              <a:off x="703" y="2230"/>
              <a:ext cx="34" cy="28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0" y="22"/>
                </a:cxn>
                <a:cxn ang="0">
                  <a:pos x="22" y="38"/>
                </a:cxn>
                <a:cxn ang="0">
                  <a:pos x="46" y="26"/>
                </a:cxn>
                <a:cxn ang="0">
                  <a:pos x="30" y="0"/>
                </a:cxn>
                <a:cxn ang="0">
                  <a:pos x="16" y="4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60"/>
            <p:cNvSpPr>
              <a:spLocks/>
            </p:cNvSpPr>
            <p:nvPr/>
          </p:nvSpPr>
          <p:spPr bwMode="ltGray">
            <a:xfrm>
              <a:off x="1010" y="2353"/>
              <a:ext cx="39" cy="3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6" y="44"/>
                </a:cxn>
                <a:cxn ang="0">
                  <a:pos x="42" y="42"/>
                </a:cxn>
                <a:cxn ang="0">
                  <a:pos x="38" y="16"/>
                </a:cxn>
                <a:cxn ang="0">
                  <a:pos x="26" y="2"/>
                </a:cxn>
                <a:cxn ang="0">
                  <a:pos x="12" y="0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61"/>
            <p:cNvSpPr>
              <a:spLocks/>
            </p:cNvSpPr>
            <p:nvPr/>
          </p:nvSpPr>
          <p:spPr bwMode="ltGray">
            <a:xfrm>
              <a:off x="1792" y="2409"/>
              <a:ext cx="98" cy="74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79" y="8"/>
                </a:cxn>
                <a:cxn ang="0">
                  <a:pos x="53" y="24"/>
                </a:cxn>
                <a:cxn ang="0">
                  <a:pos x="39" y="40"/>
                </a:cxn>
                <a:cxn ang="0">
                  <a:pos x="21" y="52"/>
                </a:cxn>
                <a:cxn ang="0">
                  <a:pos x="63" y="82"/>
                </a:cxn>
                <a:cxn ang="0">
                  <a:pos x="79" y="94"/>
                </a:cxn>
                <a:cxn ang="0">
                  <a:pos x="85" y="92"/>
                </a:cxn>
                <a:cxn ang="0">
                  <a:pos x="89" y="86"/>
                </a:cxn>
                <a:cxn ang="0">
                  <a:pos x="97" y="98"/>
                </a:cxn>
                <a:cxn ang="0">
                  <a:pos x="123" y="86"/>
                </a:cxn>
                <a:cxn ang="0">
                  <a:pos x="129" y="74"/>
                </a:cxn>
                <a:cxn ang="0">
                  <a:pos x="101" y="40"/>
                </a:cxn>
                <a:cxn ang="0">
                  <a:pos x="115" y="24"/>
                </a:cxn>
                <a:cxn ang="0">
                  <a:pos x="111" y="4"/>
                </a:cxn>
                <a:cxn ang="0">
                  <a:pos x="97" y="0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62"/>
            <p:cNvSpPr>
              <a:spLocks/>
            </p:cNvSpPr>
            <p:nvPr/>
          </p:nvSpPr>
          <p:spPr bwMode="ltGray">
            <a:xfrm>
              <a:off x="1318" y="2793"/>
              <a:ext cx="158" cy="84"/>
            </a:xfrm>
            <a:custGeom>
              <a:avLst/>
              <a:gdLst/>
              <a:ahLst/>
              <a:cxnLst>
                <a:cxn ang="0">
                  <a:pos x="47" y="12"/>
                </a:cxn>
                <a:cxn ang="0">
                  <a:pos x="17" y="12"/>
                </a:cxn>
                <a:cxn ang="0">
                  <a:pos x="5" y="16"/>
                </a:cxn>
                <a:cxn ang="0">
                  <a:pos x="25" y="52"/>
                </a:cxn>
                <a:cxn ang="0">
                  <a:pos x="51" y="44"/>
                </a:cxn>
                <a:cxn ang="0">
                  <a:pos x="93" y="54"/>
                </a:cxn>
                <a:cxn ang="0">
                  <a:pos x="111" y="60"/>
                </a:cxn>
                <a:cxn ang="0">
                  <a:pos x="133" y="88"/>
                </a:cxn>
                <a:cxn ang="0">
                  <a:pos x="141" y="112"/>
                </a:cxn>
                <a:cxn ang="0">
                  <a:pos x="157" y="100"/>
                </a:cxn>
                <a:cxn ang="0">
                  <a:pos x="169" y="96"/>
                </a:cxn>
                <a:cxn ang="0">
                  <a:pos x="187" y="102"/>
                </a:cxn>
                <a:cxn ang="0">
                  <a:pos x="195" y="80"/>
                </a:cxn>
                <a:cxn ang="0">
                  <a:pos x="153" y="54"/>
                </a:cxn>
                <a:cxn ang="0">
                  <a:pos x="105" y="20"/>
                </a:cxn>
                <a:cxn ang="0">
                  <a:pos x="53" y="26"/>
                </a:cxn>
                <a:cxn ang="0">
                  <a:pos x="47" y="12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63"/>
            <p:cNvSpPr>
              <a:spLocks/>
            </p:cNvSpPr>
            <p:nvPr/>
          </p:nvSpPr>
          <p:spPr bwMode="ltGray">
            <a:xfrm>
              <a:off x="1448" y="2857"/>
              <a:ext cx="99" cy="4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3" y="6"/>
                </a:cxn>
                <a:cxn ang="0">
                  <a:pos x="31" y="30"/>
                </a:cxn>
                <a:cxn ang="0">
                  <a:pos x="15" y="34"/>
                </a:cxn>
                <a:cxn ang="0">
                  <a:pos x="3" y="42"/>
                </a:cxn>
                <a:cxn ang="0">
                  <a:pos x="13" y="54"/>
                </a:cxn>
                <a:cxn ang="0">
                  <a:pos x="133" y="34"/>
                </a:cxn>
                <a:cxn ang="0">
                  <a:pos x="123" y="16"/>
                </a:cxn>
                <a:cxn ang="0">
                  <a:pos x="105" y="8"/>
                </a:cxn>
                <a:cxn ang="0">
                  <a:pos x="101" y="24"/>
                </a:cxn>
                <a:cxn ang="0">
                  <a:pos x="89" y="18"/>
                </a:cxn>
                <a:cxn ang="0">
                  <a:pos x="67" y="14"/>
                </a:cxn>
                <a:cxn ang="0">
                  <a:pos x="57" y="0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64"/>
            <p:cNvSpPr>
              <a:spLocks/>
            </p:cNvSpPr>
            <p:nvPr/>
          </p:nvSpPr>
          <p:spPr bwMode="ltGray">
            <a:xfrm>
              <a:off x="1553" y="2883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65"/>
            <p:cNvSpPr>
              <a:spLocks/>
            </p:cNvSpPr>
            <p:nvPr/>
          </p:nvSpPr>
          <p:spPr bwMode="ltGray">
            <a:xfrm>
              <a:off x="1609" y="2886"/>
              <a:ext cx="12" cy="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16" y="34"/>
                </a:cxn>
                <a:cxn ang="0">
                  <a:pos x="12" y="18"/>
                </a:cxn>
                <a:cxn ang="0">
                  <a:pos x="16" y="6"/>
                </a:cxn>
                <a:cxn ang="0">
                  <a:pos x="14" y="0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66"/>
            <p:cNvSpPr>
              <a:spLocks/>
            </p:cNvSpPr>
            <p:nvPr/>
          </p:nvSpPr>
          <p:spPr bwMode="ltGray">
            <a:xfrm>
              <a:off x="1426" y="2040"/>
              <a:ext cx="180" cy="88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24" y="31"/>
                </a:cxn>
                <a:cxn ang="0">
                  <a:pos x="6" y="37"/>
                </a:cxn>
                <a:cxn ang="0">
                  <a:pos x="0" y="39"/>
                </a:cxn>
                <a:cxn ang="0">
                  <a:pos x="26" y="59"/>
                </a:cxn>
                <a:cxn ang="0">
                  <a:pos x="38" y="63"/>
                </a:cxn>
                <a:cxn ang="0">
                  <a:pos x="68" y="47"/>
                </a:cxn>
                <a:cxn ang="0">
                  <a:pos x="80" y="43"/>
                </a:cxn>
                <a:cxn ang="0">
                  <a:pos x="82" y="55"/>
                </a:cxn>
                <a:cxn ang="0">
                  <a:pos x="64" y="61"/>
                </a:cxn>
                <a:cxn ang="0">
                  <a:pos x="72" y="73"/>
                </a:cxn>
                <a:cxn ang="0">
                  <a:pos x="40" y="87"/>
                </a:cxn>
                <a:cxn ang="0">
                  <a:pos x="70" y="109"/>
                </a:cxn>
                <a:cxn ang="0">
                  <a:pos x="82" y="113"/>
                </a:cxn>
                <a:cxn ang="0">
                  <a:pos x="118" y="103"/>
                </a:cxn>
                <a:cxn ang="0">
                  <a:pos x="150" y="105"/>
                </a:cxn>
                <a:cxn ang="0">
                  <a:pos x="168" y="117"/>
                </a:cxn>
                <a:cxn ang="0">
                  <a:pos x="204" y="109"/>
                </a:cxn>
                <a:cxn ang="0">
                  <a:pos x="224" y="103"/>
                </a:cxn>
                <a:cxn ang="0">
                  <a:pos x="222" y="77"/>
                </a:cxn>
                <a:cxn ang="0">
                  <a:pos x="234" y="69"/>
                </a:cxn>
                <a:cxn ang="0">
                  <a:pos x="238" y="47"/>
                </a:cxn>
                <a:cxn ang="0">
                  <a:pos x="210" y="57"/>
                </a:cxn>
                <a:cxn ang="0">
                  <a:pos x="200" y="43"/>
                </a:cxn>
                <a:cxn ang="0">
                  <a:pos x="172" y="45"/>
                </a:cxn>
                <a:cxn ang="0">
                  <a:pos x="134" y="9"/>
                </a:cxn>
                <a:cxn ang="0">
                  <a:pos x="94" y="11"/>
                </a:cxn>
                <a:cxn ang="0">
                  <a:pos x="82" y="1"/>
                </a:cxn>
                <a:cxn ang="0">
                  <a:pos x="64" y="1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67"/>
            <p:cNvSpPr>
              <a:spLocks/>
            </p:cNvSpPr>
            <p:nvPr/>
          </p:nvSpPr>
          <p:spPr bwMode="ltGray">
            <a:xfrm>
              <a:off x="1506" y="1999"/>
              <a:ext cx="146" cy="60"/>
            </a:xfrm>
            <a:custGeom>
              <a:avLst/>
              <a:gdLst/>
              <a:ahLst/>
              <a:cxnLst>
                <a:cxn ang="0">
                  <a:pos x="97" y="10"/>
                </a:cxn>
                <a:cxn ang="0">
                  <a:pos x="13" y="24"/>
                </a:cxn>
                <a:cxn ang="0">
                  <a:pos x="9" y="34"/>
                </a:cxn>
                <a:cxn ang="0">
                  <a:pos x="57" y="52"/>
                </a:cxn>
                <a:cxn ang="0">
                  <a:pos x="135" y="74"/>
                </a:cxn>
                <a:cxn ang="0">
                  <a:pos x="175" y="68"/>
                </a:cxn>
                <a:cxn ang="0">
                  <a:pos x="187" y="64"/>
                </a:cxn>
                <a:cxn ang="0">
                  <a:pos x="175" y="44"/>
                </a:cxn>
                <a:cxn ang="0">
                  <a:pos x="163" y="36"/>
                </a:cxn>
                <a:cxn ang="0">
                  <a:pos x="129" y="26"/>
                </a:cxn>
                <a:cxn ang="0">
                  <a:pos x="97" y="10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68"/>
            <p:cNvSpPr>
              <a:spLocks/>
            </p:cNvSpPr>
            <p:nvPr/>
          </p:nvSpPr>
          <p:spPr bwMode="ltGray">
            <a:xfrm>
              <a:off x="1711" y="2069"/>
              <a:ext cx="233" cy="19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51" y="23"/>
                </a:cxn>
                <a:cxn ang="0">
                  <a:pos x="21" y="39"/>
                </a:cxn>
                <a:cxn ang="0">
                  <a:pos x="53" y="77"/>
                </a:cxn>
                <a:cxn ang="0">
                  <a:pos x="79" y="85"/>
                </a:cxn>
                <a:cxn ang="0">
                  <a:pos x="103" y="99"/>
                </a:cxn>
                <a:cxn ang="0">
                  <a:pos x="127" y="85"/>
                </a:cxn>
                <a:cxn ang="0">
                  <a:pos x="143" y="101"/>
                </a:cxn>
                <a:cxn ang="0">
                  <a:pos x="149" y="127"/>
                </a:cxn>
                <a:cxn ang="0">
                  <a:pos x="115" y="151"/>
                </a:cxn>
                <a:cxn ang="0">
                  <a:pos x="89" y="173"/>
                </a:cxn>
                <a:cxn ang="0">
                  <a:pos x="69" y="169"/>
                </a:cxn>
                <a:cxn ang="0">
                  <a:pos x="57" y="165"/>
                </a:cxn>
                <a:cxn ang="0">
                  <a:pos x="43" y="187"/>
                </a:cxn>
                <a:cxn ang="0">
                  <a:pos x="39" y="199"/>
                </a:cxn>
                <a:cxn ang="0">
                  <a:pos x="73" y="205"/>
                </a:cxn>
                <a:cxn ang="0">
                  <a:pos x="95" y="203"/>
                </a:cxn>
                <a:cxn ang="0">
                  <a:pos x="115" y="231"/>
                </a:cxn>
                <a:cxn ang="0">
                  <a:pos x="127" y="235"/>
                </a:cxn>
                <a:cxn ang="0">
                  <a:pos x="139" y="239"/>
                </a:cxn>
                <a:cxn ang="0">
                  <a:pos x="155" y="251"/>
                </a:cxn>
                <a:cxn ang="0">
                  <a:pos x="181" y="237"/>
                </a:cxn>
                <a:cxn ang="0">
                  <a:pos x="203" y="235"/>
                </a:cxn>
                <a:cxn ang="0">
                  <a:pos x="229" y="213"/>
                </a:cxn>
                <a:cxn ang="0">
                  <a:pos x="225" y="185"/>
                </a:cxn>
                <a:cxn ang="0">
                  <a:pos x="217" y="173"/>
                </a:cxn>
                <a:cxn ang="0">
                  <a:pos x="233" y="167"/>
                </a:cxn>
                <a:cxn ang="0">
                  <a:pos x="245" y="183"/>
                </a:cxn>
                <a:cxn ang="0">
                  <a:pos x="247" y="197"/>
                </a:cxn>
                <a:cxn ang="0">
                  <a:pos x="261" y="193"/>
                </a:cxn>
                <a:cxn ang="0">
                  <a:pos x="303" y="169"/>
                </a:cxn>
                <a:cxn ang="0">
                  <a:pos x="293" y="147"/>
                </a:cxn>
                <a:cxn ang="0">
                  <a:pos x="259" y="123"/>
                </a:cxn>
                <a:cxn ang="0">
                  <a:pos x="265" y="107"/>
                </a:cxn>
                <a:cxn ang="0">
                  <a:pos x="277" y="103"/>
                </a:cxn>
                <a:cxn ang="0">
                  <a:pos x="253" y="63"/>
                </a:cxn>
                <a:cxn ang="0">
                  <a:pos x="233" y="59"/>
                </a:cxn>
                <a:cxn ang="0">
                  <a:pos x="221" y="55"/>
                </a:cxn>
                <a:cxn ang="0">
                  <a:pos x="201" y="33"/>
                </a:cxn>
                <a:cxn ang="0">
                  <a:pos x="155" y="45"/>
                </a:cxn>
                <a:cxn ang="0">
                  <a:pos x="167" y="25"/>
                </a:cxn>
                <a:cxn ang="0">
                  <a:pos x="139" y="17"/>
                </a:cxn>
                <a:cxn ang="0">
                  <a:pos x="119" y="19"/>
                </a:cxn>
                <a:cxn ang="0">
                  <a:pos x="67" y="9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69"/>
            <p:cNvSpPr>
              <a:spLocks/>
            </p:cNvSpPr>
            <p:nvPr/>
          </p:nvSpPr>
          <p:spPr bwMode="ltGray">
            <a:xfrm>
              <a:off x="1709" y="1987"/>
              <a:ext cx="44" cy="3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0"/>
                </a:cxn>
                <a:cxn ang="0">
                  <a:pos x="30" y="40"/>
                </a:cxn>
                <a:cxn ang="0">
                  <a:pos x="48" y="50"/>
                </a:cxn>
                <a:cxn ang="0">
                  <a:pos x="58" y="28"/>
                </a:cxn>
                <a:cxn ang="0">
                  <a:pos x="44" y="8"/>
                </a:cxn>
                <a:cxn ang="0">
                  <a:pos x="26" y="0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70"/>
            <p:cNvSpPr>
              <a:spLocks/>
            </p:cNvSpPr>
            <p:nvPr/>
          </p:nvSpPr>
          <p:spPr bwMode="ltGray">
            <a:xfrm>
              <a:off x="1625" y="2057"/>
              <a:ext cx="65" cy="42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24" y="25"/>
                </a:cxn>
                <a:cxn ang="0">
                  <a:pos x="4" y="27"/>
                </a:cxn>
                <a:cxn ang="0">
                  <a:pos x="16" y="57"/>
                </a:cxn>
                <a:cxn ang="0">
                  <a:pos x="74" y="35"/>
                </a:cxn>
                <a:cxn ang="0">
                  <a:pos x="86" y="17"/>
                </a:cxn>
                <a:cxn ang="0">
                  <a:pos x="56" y="7"/>
                </a:cxn>
                <a:cxn ang="0">
                  <a:pos x="44" y="7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71"/>
            <p:cNvSpPr>
              <a:spLocks/>
            </p:cNvSpPr>
            <p:nvPr/>
          </p:nvSpPr>
          <p:spPr bwMode="ltGray">
            <a:xfrm>
              <a:off x="1693" y="2065"/>
              <a:ext cx="54" cy="2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0" y="16"/>
                </a:cxn>
                <a:cxn ang="0">
                  <a:pos x="24" y="34"/>
                </a:cxn>
                <a:cxn ang="0">
                  <a:pos x="52" y="28"/>
                </a:cxn>
                <a:cxn ang="0">
                  <a:pos x="64" y="20"/>
                </a:cxn>
                <a:cxn ang="0">
                  <a:pos x="40" y="0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ltGray">
            <a:xfrm>
              <a:off x="1664" y="2029"/>
              <a:ext cx="64" cy="34"/>
            </a:xfrm>
            <a:custGeom>
              <a:avLst/>
              <a:gdLst/>
              <a:ahLst/>
              <a:cxnLst>
                <a:cxn ang="0">
                  <a:pos x="58" y="10"/>
                </a:cxn>
                <a:cxn ang="0">
                  <a:pos x="28" y="4"/>
                </a:cxn>
                <a:cxn ang="0">
                  <a:pos x="0" y="18"/>
                </a:cxn>
                <a:cxn ang="0">
                  <a:pos x="40" y="32"/>
                </a:cxn>
                <a:cxn ang="0">
                  <a:pos x="64" y="40"/>
                </a:cxn>
                <a:cxn ang="0">
                  <a:pos x="84" y="18"/>
                </a:cxn>
                <a:cxn ang="0">
                  <a:pos x="82" y="6"/>
                </a:cxn>
                <a:cxn ang="0">
                  <a:pos x="64" y="0"/>
                </a:cxn>
                <a:cxn ang="0">
                  <a:pos x="58" y="10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ltGray">
            <a:xfrm>
              <a:off x="1637" y="1997"/>
              <a:ext cx="44" cy="24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0" y="18"/>
                </a:cxn>
                <a:cxn ang="0">
                  <a:pos x="20" y="28"/>
                </a:cxn>
                <a:cxn ang="0">
                  <a:pos x="28" y="20"/>
                </a:cxn>
                <a:cxn ang="0">
                  <a:pos x="52" y="12"/>
                </a:cxn>
                <a:cxn ang="0">
                  <a:pos x="44" y="0"/>
                </a:cxn>
                <a:cxn ang="0">
                  <a:pos x="16" y="4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74"/>
            <p:cNvSpPr>
              <a:spLocks/>
            </p:cNvSpPr>
            <p:nvPr/>
          </p:nvSpPr>
          <p:spPr bwMode="ltGray">
            <a:xfrm>
              <a:off x="1751" y="2000"/>
              <a:ext cx="114" cy="7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4" y="6"/>
                </a:cxn>
                <a:cxn ang="0">
                  <a:pos x="4" y="38"/>
                </a:cxn>
                <a:cxn ang="0">
                  <a:pos x="12" y="56"/>
                </a:cxn>
                <a:cxn ang="0">
                  <a:pos x="0" y="72"/>
                </a:cxn>
                <a:cxn ang="0">
                  <a:pos x="56" y="86"/>
                </a:cxn>
                <a:cxn ang="0">
                  <a:pos x="82" y="92"/>
                </a:cxn>
                <a:cxn ang="0">
                  <a:pos x="152" y="86"/>
                </a:cxn>
                <a:cxn ang="0">
                  <a:pos x="76" y="70"/>
                </a:cxn>
                <a:cxn ang="0">
                  <a:pos x="54" y="62"/>
                </a:cxn>
                <a:cxn ang="0">
                  <a:pos x="44" y="52"/>
                </a:cxn>
                <a:cxn ang="0">
                  <a:pos x="50" y="34"/>
                </a:cxn>
                <a:cxn ang="0">
                  <a:pos x="38" y="0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75"/>
            <p:cNvSpPr>
              <a:spLocks/>
            </p:cNvSpPr>
            <p:nvPr/>
          </p:nvSpPr>
          <p:spPr bwMode="ltGray">
            <a:xfrm>
              <a:off x="664" y="2245"/>
              <a:ext cx="25" cy="1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4" y="20"/>
                </a:cxn>
                <a:cxn ang="0">
                  <a:pos x="4" y="18"/>
                </a:cxn>
                <a:cxn ang="0">
                  <a:pos x="4" y="6"/>
                </a:cxn>
                <a:cxn ang="0">
                  <a:pos x="34" y="0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76"/>
            <p:cNvSpPr>
              <a:spLocks/>
            </p:cNvSpPr>
            <p:nvPr/>
          </p:nvSpPr>
          <p:spPr bwMode="ltGray">
            <a:xfrm>
              <a:off x="1421" y="2756"/>
              <a:ext cx="16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77"/>
            <p:cNvSpPr>
              <a:spLocks/>
            </p:cNvSpPr>
            <p:nvPr/>
          </p:nvSpPr>
          <p:spPr bwMode="ltGray">
            <a:xfrm>
              <a:off x="1424" y="2781"/>
              <a:ext cx="16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78"/>
            <p:cNvSpPr>
              <a:spLocks/>
            </p:cNvSpPr>
            <p:nvPr/>
          </p:nvSpPr>
          <p:spPr bwMode="ltGray">
            <a:xfrm>
              <a:off x="1628" y="2913"/>
              <a:ext cx="15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3" y="16"/>
                </a:cxn>
                <a:cxn ang="0">
                  <a:pos x="3" y="0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79"/>
            <p:cNvSpPr>
              <a:spLocks/>
            </p:cNvSpPr>
            <p:nvPr/>
          </p:nvSpPr>
          <p:spPr bwMode="ltGray">
            <a:xfrm>
              <a:off x="1752" y="2429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Freeform 80"/>
            <p:cNvSpPr>
              <a:spLocks/>
            </p:cNvSpPr>
            <p:nvPr/>
          </p:nvSpPr>
          <p:spPr bwMode="ltGray">
            <a:xfrm>
              <a:off x="1652" y="2224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81"/>
            <p:cNvSpPr>
              <a:spLocks/>
            </p:cNvSpPr>
            <p:nvPr/>
          </p:nvSpPr>
          <p:spPr bwMode="ltGray">
            <a:xfrm>
              <a:off x="1717" y="2045"/>
              <a:ext cx="39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Freeform 82"/>
            <p:cNvSpPr>
              <a:spLocks/>
            </p:cNvSpPr>
            <p:nvPr/>
          </p:nvSpPr>
          <p:spPr bwMode="ltGray">
            <a:xfrm>
              <a:off x="1780" y="2153"/>
              <a:ext cx="38" cy="1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7" y="18"/>
                </a:cxn>
                <a:cxn ang="0">
                  <a:pos x="27" y="24"/>
                </a:cxn>
                <a:cxn ang="0">
                  <a:pos x="33" y="4"/>
                </a:cxn>
                <a:cxn ang="0">
                  <a:pos x="13" y="0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6" name="Freeform 83"/>
            <p:cNvSpPr>
              <a:spLocks/>
            </p:cNvSpPr>
            <p:nvPr/>
          </p:nvSpPr>
          <p:spPr bwMode="ltGray">
            <a:xfrm>
              <a:off x="1796" y="1951"/>
              <a:ext cx="696" cy="346"/>
            </a:xfrm>
            <a:custGeom>
              <a:avLst/>
              <a:gdLst/>
              <a:ahLst/>
              <a:cxnLst>
                <a:cxn ang="0">
                  <a:pos x="28" y="56"/>
                </a:cxn>
                <a:cxn ang="0">
                  <a:pos x="6" y="92"/>
                </a:cxn>
                <a:cxn ang="0">
                  <a:pos x="36" y="100"/>
                </a:cxn>
                <a:cxn ang="0">
                  <a:pos x="16" y="116"/>
                </a:cxn>
                <a:cxn ang="0">
                  <a:pos x="104" y="136"/>
                </a:cxn>
                <a:cxn ang="0">
                  <a:pos x="142" y="130"/>
                </a:cxn>
                <a:cxn ang="0">
                  <a:pos x="250" y="78"/>
                </a:cxn>
                <a:cxn ang="0">
                  <a:pos x="300" y="66"/>
                </a:cxn>
                <a:cxn ang="0">
                  <a:pos x="324" y="80"/>
                </a:cxn>
                <a:cxn ang="0">
                  <a:pos x="272" y="88"/>
                </a:cxn>
                <a:cxn ang="0">
                  <a:pos x="242" y="112"/>
                </a:cxn>
                <a:cxn ang="0">
                  <a:pos x="254" y="120"/>
                </a:cxn>
                <a:cxn ang="0">
                  <a:pos x="260" y="158"/>
                </a:cxn>
                <a:cxn ang="0">
                  <a:pos x="350" y="192"/>
                </a:cxn>
                <a:cxn ang="0">
                  <a:pos x="336" y="210"/>
                </a:cxn>
                <a:cxn ang="0">
                  <a:pos x="368" y="246"/>
                </a:cxn>
                <a:cxn ang="0">
                  <a:pos x="348" y="266"/>
                </a:cxn>
                <a:cxn ang="0">
                  <a:pos x="324" y="294"/>
                </a:cxn>
                <a:cxn ang="0">
                  <a:pos x="294" y="324"/>
                </a:cxn>
                <a:cxn ang="0">
                  <a:pos x="292" y="420"/>
                </a:cxn>
                <a:cxn ang="0">
                  <a:pos x="332" y="446"/>
                </a:cxn>
                <a:cxn ang="0">
                  <a:pos x="388" y="448"/>
                </a:cxn>
                <a:cxn ang="0">
                  <a:pos x="412" y="422"/>
                </a:cxn>
                <a:cxn ang="0">
                  <a:pos x="506" y="356"/>
                </a:cxn>
                <a:cxn ang="0">
                  <a:pos x="572" y="334"/>
                </a:cxn>
                <a:cxn ang="0">
                  <a:pos x="646" y="308"/>
                </a:cxn>
                <a:cxn ang="0">
                  <a:pos x="720" y="290"/>
                </a:cxn>
                <a:cxn ang="0">
                  <a:pos x="762" y="260"/>
                </a:cxn>
                <a:cxn ang="0">
                  <a:pos x="800" y="200"/>
                </a:cxn>
                <a:cxn ang="0">
                  <a:pos x="802" y="154"/>
                </a:cxn>
                <a:cxn ang="0">
                  <a:pos x="802" y="124"/>
                </a:cxn>
                <a:cxn ang="0">
                  <a:pos x="832" y="90"/>
                </a:cxn>
                <a:cxn ang="0">
                  <a:pos x="876" y="94"/>
                </a:cxn>
                <a:cxn ang="0">
                  <a:pos x="922" y="52"/>
                </a:cxn>
                <a:cxn ang="0">
                  <a:pos x="888" y="56"/>
                </a:cxn>
                <a:cxn ang="0">
                  <a:pos x="848" y="46"/>
                </a:cxn>
                <a:cxn ang="0">
                  <a:pos x="794" y="22"/>
                </a:cxn>
                <a:cxn ang="0">
                  <a:pos x="642" y="26"/>
                </a:cxn>
                <a:cxn ang="0">
                  <a:pos x="584" y="38"/>
                </a:cxn>
                <a:cxn ang="0">
                  <a:pos x="556" y="38"/>
                </a:cxn>
                <a:cxn ang="0">
                  <a:pos x="516" y="54"/>
                </a:cxn>
                <a:cxn ang="0">
                  <a:pos x="478" y="30"/>
                </a:cxn>
                <a:cxn ang="0">
                  <a:pos x="432" y="40"/>
                </a:cxn>
                <a:cxn ang="0">
                  <a:pos x="366" y="52"/>
                </a:cxn>
                <a:cxn ang="0">
                  <a:pos x="410" y="38"/>
                </a:cxn>
                <a:cxn ang="0">
                  <a:pos x="352" y="8"/>
                </a:cxn>
                <a:cxn ang="0">
                  <a:pos x="334" y="2"/>
                </a:cxn>
                <a:cxn ang="0">
                  <a:pos x="314" y="8"/>
                </a:cxn>
                <a:cxn ang="0">
                  <a:pos x="240" y="16"/>
                </a:cxn>
                <a:cxn ang="0">
                  <a:pos x="160" y="28"/>
                </a:cxn>
                <a:cxn ang="0">
                  <a:pos x="108" y="26"/>
                </a:cxn>
                <a:cxn ang="0">
                  <a:pos x="114" y="68"/>
                </a:cxn>
                <a:cxn ang="0">
                  <a:pos x="104" y="52"/>
                </a:cxn>
                <a:cxn ang="0">
                  <a:pos x="60" y="42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84"/>
            <p:cNvSpPr>
              <a:spLocks/>
            </p:cNvSpPr>
            <p:nvPr/>
          </p:nvSpPr>
          <p:spPr bwMode="ltGray">
            <a:xfrm>
              <a:off x="2009" y="2135"/>
              <a:ext cx="39" cy="2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" y="20"/>
                </a:cxn>
                <a:cxn ang="0">
                  <a:pos x="24" y="32"/>
                </a:cxn>
                <a:cxn ang="0">
                  <a:pos x="42" y="30"/>
                </a:cxn>
                <a:cxn ang="0">
                  <a:pos x="34" y="0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8" name="Freeform 85"/>
            <p:cNvSpPr>
              <a:spLocks/>
            </p:cNvSpPr>
            <p:nvPr/>
          </p:nvSpPr>
          <p:spPr bwMode="ltGray">
            <a:xfrm>
              <a:off x="2292" y="2201"/>
              <a:ext cx="128" cy="54"/>
            </a:xfrm>
            <a:custGeom>
              <a:avLst/>
              <a:gdLst/>
              <a:ahLst/>
              <a:cxnLst>
                <a:cxn ang="0">
                  <a:pos x="102" y="8"/>
                </a:cxn>
                <a:cxn ang="0">
                  <a:pos x="66" y="4"/>
                </a:cxn>
                <a:cxn ang="0">
                  <a:pos x="54" y="0"/>
                </a:cxn>
                <a:cxn ang="0">
                  <a:pos x="0" y="28"/>
                </a:cxn>
                <a:cxn ang="0">
                  <a:pos x="28" y="40"/>
                </a:cxn>
                <a:cxn ang="0">
                  <a:pos x="42" y="60"/>
                </a:cxn>
                <a:cxn ang="0">
                  <a:pos x="66" y="68"/>
                </a:cxn>
                <a:cxn ang="0">
                  <a:pos x="78" y="72"/>
                </a:cxn>
                <a:cxn ang="0">
                  <a:pos x="130" y="60"/>
                </a:cxn>
                <a:cxn ang="0">
                  <a:pos x="172" y="44"/>
                </a:cxn>
                <a:cxn ang="0">
                  <a:pos x="148" y="18"/>
                </a:cxn>
                <a:cxn ang="0">
                  <a:pos x="136" y="4"/>
                </a:cxn>
                <a:cxn ang="0">
                  <a:pos x="102" y="8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Freeform 86"/>
            <p:cNvSpPr>
              <a:spLocks/>
            </p:cNvSpPr>
            <p:nvPr/>
          </p:nvSpPr>
          <p:spPr bwMode="ltGray">
            <a:xfrm>
              <a:off x="2393" y="2038"/>
              <a:ext cx="39" cy="2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" y="20"/>
                </a:cxn>
                <a:cxn ang="0">
                  <a:pos x="24" y="32"/>
                </a:cxn>
                <a:cxn ang="0">
                  <a:pos x="42" y="30"/>
                </a:cxn>
                <a:cxn ang="0">
                  <a:pos x="34" y="0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87"/>
            <p:cNvSpPr>
              <a:spLocks/>
            </p:cNvSpPr>
            <p:nvPr/>
          </p:nvSpPr>
          <p:spPr bwMode="ltGray">
            <a:xfrm>
              <a:off x="2662" y="2006"/>
              <a:ext cx="155" cy="63"/>
            </a:xfrm>
            <a:custGeom>
              <a:avLst/>
              <a:gdLst/>
              <a:ahLst/>
              <a:cxnLst>
                <a:cxn ang="0">
                  <a:pos x="191" y="7"/>
                </a:cxn>
                <a:cxn ang="0">
                  <a:pos x="103" y="9"/>
                </a:cxn>
                <a:cxn ang="0">
                  <a:pos x="109" y="25"/>
                </a:cxn>
                <a:cxn ang="0">
                  <a:pos x="107" y="33"/>
                </a:cxn>
                <a:cxn ang="0">
                  <a:pos x="89" y="27"/>
                </a:cxn>
                <a:cxn ang="0">
                  <a:pos x="77" y="19"/>
                </a:cxn>
                <a:cxn ang="0">
                  <a:pos x="23" y="27"/>
                </a:cxn>
                <a:cxn ang="0">
                  <a:pos x="31" y="49"/>
                </a:cxn>
                <a:cxn ang="0">
                  <a:pos x="55" y="53"/>
                </a:cxn>
                <a:cxn ang="0">
                  <a:pos x="75" y="73"/>
                </a:cxn>
                <a:cxn ang="0">
                  <a:pos x="89" y="85"/>
                </a:cxn>
                <a:cxn ang="0">
                  <a:pos x="109" y="67"/>
                </a:cxn>
                <a:cxn ang="0">
                  <a:pos x="121" y="59"/>
                </a:cxn>
                <a:cxn ang="0">
                  <a:pos x="127" y="47"/>
                </a:cxn>
                <a:cxn ang="0">
                  <a:pos x="167" y="35"/>
                </a:cxn>
                <a:cxn ang="0">
                  <a:pos x="187" y="31"/>
                </a:cxn>
                <a:cxn ang="0">
                  <a:pos x="199" y="27"/>
                </a:cxn>
                <a:cxn ang="0">
                  <a:pos x="191" y="7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1" name="Freeform 88"/>
            <p:cNvSpPr>
              <a:spLocks/>
            </p:cNvSpPr>
            <p:nvPr/>
          </p:nvSpPr>
          <p:spPr bwMode="ltGray">
            <a:xfrm>
              <a:off x="2759" y="2039"/>
              <a:ext cx="48" cy="21"/>
            </a:xfrm>
            <a:custGeom>
              <a:avLst/>
              <a:gdLst/>
              <a:ahLst/>
              <a:cxnLst>
                <a:cxn ang="0">
                  <a:pos x="36" y="6"/>
                </a:cxn>
                <a:cxn ang="0">
                  <a:pos x="8" y="4"/>
                </a:cxn>
                <a:cxn ang="0">
                  <a:pos x="24" y="28"/>
                </a:cxn>
                <a:cxn ang="0">
                  <a:pos x="54" y="14"/>
                </a:cxn>
                <a:cxn ang="0">
                  <a:pos x="36" y="6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89"/>
            <p:cNvSpPr>
              <a:spLocks/>
            </p:cNvSpPr>
            <p:nvPr/>
          </p:nvSpPr>
          <p:spPr bwMode="ltGray">
            <a:xfrm>
              <a:off x="2467" y="2311"/>
              <a:ext cx="109" cy="132"/>
            </a:xfrm>
            <a:custGeom>
              <a:avLst/>
              <a:gdLst/>
              <a:ahLst/>
              <a:cxnLst>
                <a:cxn ang="0">
                  <a:pos x="24" y="19"/>
                </a:cxn>
                <a:cxn ang="0">
                  <a:pos x="0" y="25"/>
                </a:cxn>
                <a:cxn ang="0">
                  <a:pos x="14" y="43"/>
                </a:cxn>
                <a:cxn ang="0">
                  <a:pos x="34" y="87"/>
                </a:cxn>
                <a:cxn ang="0">
                  <a:pos x="52" y="91"/>
                </a:cxn>
                <a:cxn ang="0">
                  <a:pos x="50" y="107"/>
                </a:cxn>
                <a:cxn ang="0">
                  <a:pos x="28" y="113"/>
                </a:cxn>
                <a:cxn ang="0">
                  <a:pos x="16" y="131"/>
                </a:cxn>
                <a:cxn ang="0">
                  <a:pos x="18" y="137"/>
                </a:cxn>
                <a:cxn ang="0">
                  <a:pos x="30" y="141"/>
                </a:cxn>
                <a:cxn ang="0">
                  <a:pos x="18" y="169"/>
                </a:cxn>
                <a:cxn ang="0">
                  <a:pos x="20" y="175"/>
                </a:cxn>
                <a:cxn ang="0">
                  <a:pos x="34" y="171"/>
                </a:cxn>
                <a:cxn ang="0">
                  <a:pos x="58" y="169"/>
                </a:cxn>
                <a:cxn ang="0">
                  <a:pos x="92" y="171"/>
                </a:cxn>
                <a:cxn ang="0">
                  <a:pos x="110" y="169"/>
                </a:cxn>
                <a:cxn ang="0">
                  <a:pos x="122" y="165"/>
                </a:cxn>
                <a:cxn ang="0">
                  <a:pos x="128" y="141"/>
                </a:cxn>
                <a:cxn ang="0">
                  <a:pos x="146" y="133"/>
                </a:cxn>
                <a:cxn ang="0">
                  <a:pos x="110" y="109"/>
                </a:cxn>
                <a:cxn ang="0">
                  <a:pos x="88" y="83"/>
                </a:cxn>
                <a:cxn ang="0">
                  <a:pos x="82" y="69"/>
                </a:cxn>
                <a:cxn ang="0">
                  <a:pos x="64" y="61"/>
                </a:cxn>
                <a:cxn ang="0">
                  <a:pos x="86" y="45"/>
                </a:cxn>
                <a:cxn ang="0">
                  <a:pos x="64" y="31"/>
                </a:cxn>
                <a:cxn ang="0">
                  <a:pos x="70" y="13"/>
                </a:cxn>
                <a:cxn ang="0">
                  <a:pos x="46" y="1"/>
                </a:cxn>
                <a:cxn ang="0">
                  <a:pos x="30" y="9"/>
                </a:cxn>
                <a:cxn ang="0">
                  <a:pos x="24" y="19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90"/>
            <p:cNvSpPr>
              <a:spLocks/>
            </p:cNvSpPr>
            <p:nvPr/>
          </p:nvSpPr>
          <p:spPr bwMode="ltGray">
            <a:xfrm>
              <a:off x="2413" y="2359"/>
              <a:ext cx="69" cy="68"/>
            </a:xfrm>
            <a:custGeom>
              <a:avLst/>
              <a:gdLst/>
              <a:ahLst/>
              <a:cxnLst>
                <a:cxn ang="0">
                  <a:pos x="58" y="6"/>
                </a:cxn>
                <a:cxn ang="0">
                  <a:pos x="82" y="8"/>
                </a:cxn>
                <a:cxn ang="0">
                  <a:pos x="92" y="26"/>
                </a:cxn>
                <a:cxn ang="0">
                  <a:pos x="78" y="48"/>
                </a:cxn>
                <a:cxn ang="0">
                  <a:pos x="46" y="76"/>
                </a:cxn>
                <a:cxn ang="0">
                  <a:pos x="18" y="92"/>
                </a:cxn>
                <a:cxn ang="0">
                  <a:pos x="8" y="72"/>
                </a:cxn>
                <a:cxn ang="0">
                  <a:pos x="20" y="64"/>
                </a:cxn>
                <a:cxn ang="0">
                  <a:pos x="14" y="46"/>
                </a:cxn>
                <a:cxn ang="0">
                  <a:pos x="40" y="28"/>
                </a:cxn>
                <a:cxn ang="0">
                  <a:pos x="58" y="6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Freeform 91"/>
            <p:cNvSpPr>
              <a:spLocks/>
            </p:cNvSpPr>
            <p:nvPr/>
          </p:nvSpPr>
          <p:spPr bwMode="ltGray">
            <a:xfrm>
              <a:off x="4099" y="3502"/>
              <a:ext cx="474" cy="495"/>
            </a:xfrm>
            <a:custGeom>
              <a:avLst/>
              <a:gdLst/>
              <a:ahLst/>
              <a:cxnLst>
                <a:cxn ang="0">
                  <a:pos x="212" y="11"/>
                </a:cxn>
                <a:cxn ang="0">
                  <a:pos x="176" y="19"/>
                </a:cxn>
                <a:cxn ang="0">
                  <a:pos x="144" y="51"/>
                </a:cxn>
                <a:cxn ang="0">
                  <a:pos x="104" y="59"/>
                </a:cxn>
                <a:cxn ang="0">
                  <a:pos x="84" y="75"/>
                </a:cxn>
                <a:cxn ang="0">
                  <a:pos x="68" y="115"/>
                </a:cxn>
                <a:cxn ang="0">
                  <a:pos x="36" y="167"/>
                </a:cxn>
                <a:cxn ang="0">
                  <a:pos x="0" y="179"/>
                </a:cxn>
                <a:cxn ang="0">
                  <a:pos x="72" y="323"/>
                </a:cxn>
                <a:cxn ang="0">
                  <a:pos x="120" y="427"/>
                </a:cxn>
                <a:cxn ang="0">
                  <a:pos x="144" y="443"/>
                </a:cxn>
                <a:cxn ang="0">
                  <a:pos x="168" y="451"/>
                </a:cxn>
                <a:cxn ang="0">
                  <a:pos x="228" y="431"/>
                </a:cxn>
                <a:cxn ang="0">
                  <a:pos x="252" y="423"/>
                </a:cxn>
                <a:cxn ang="0">
                  <a:pos x="300" y="451"/>
                </a:cxn>
                <a:cxn ang="0">
                  <a:pos x="324" y="527"/>
                </a:cxn>
                <a:cxn ang="0">
                  <a:pos x="336" y="523"/>
                </a:cxn>
                <a:cxn ang="0">
                  <a:pos x="344" y="511"/>
                </a:cxn>
                <a:cxn ang="0">
                  <a:pos x="368" y="547"/>
                </a:cxn>
                <a:cxn ang="0">
                  <a:pos x="404" y="571"/>
                </a:cxn>
                <a:cxn ang="0">
                  <a:pos x="436" y="603"/>
                </a:cxn>
                <a:cxn ang="0">
                  <a:pos x="444" y="615"/>
                </a:cxn>
                <a:cxn ang="0">
                  <a:pos x="456" y="623"/>
                </a:cxn>
                <a:cxn ang="0">
                  <a:pos x="484" y="655"/>
                </a:cxn>
                <a:cxn ang="0">
                  <a:pos x="492" y="631"/>
                </a:cxn>
                <a:cxn ang="0">
                  <a:pos x="540" y="659"/>
                </a:cxn>
                <a:cxn ang="0">
                  <a:pos x="588" y="655"/>
                </a:cxn>
                <a:cxn ang="0">
                  <a:pos x="616" y="531"/>
                </a:cxn>
                <a:cxn ang="0">
                  <a:pos x="632" y="463"/>
                </a:cxn>
                <a:cxn ang="0">
                  <a:pos x="620" y="367"/>
                </a:cxn>
                <a:cxn ang="0">
                  <a:pos x="536" y="271"/>
                </a:cxn>
                <a:cxn ang="0">
                  <a:pos x="528" y="235"/>
                </a:cxn>
                <a:cxn ang="0">
                  <a:pos x="460" y="179"/>
                </a:cxn>
                <a:cxn ang="0">
                  <a:pos x="472" y="155"/>
                </a:cxn>
                <a:cxn ang="0">
                  <a:pos x="456" y="131"/>
                </a:cxn>
                <a:cxn ang="0">
                  <a:pos x="416" y="79"/>
                </a:cxn>
                <a:cxn ang="0">
                  <a:pos x="392" y="31"/>
                </a:cxn>
                <a:cxn ang="0">
                  <a:pos x="388" y="19"/>
                </a:cxn>
                <a:cxn ang="0">
                  <a:pos x="364" y="151"/>
                </a:cxn>
                <a:cxn ang="0">
                  <a:pos x="324" y="115"/>
                </a:cxn>
                <a:cxn ang="0">
                  <a:pos x="292" y="111"/>
                </a:cxn>
                <a:cxn ang="0">
                  <a:pos x="272" y="87"/>
                </a:cxn>
                <a:cxn ang="0">
                  <a:pos x="264" y="63"/>
                </a:cxn>
                <a:cxn ang="0">
                  <a:pos x="276" y="55"/>
                </a:cxn>
                <a:cxn ang="0">
                  <a:pos x="240" y="19"/>
                </a:cxn>
                <a:cxn ang="0">
                  <a:pos x="216" y="11"/>
                </a:cxn>
                <a:cxn ang="0">
                  <a:pos x="204" y="7"/>
                </a:cxn>
                <a:cxn ang="0">
                  <a:pos x="212" y="11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5" name="Freeform 92"/>
            <p:cNvSpPr>
              <a:spLocks/>
            </p:cNvSpPr>
            <p:nvPr/>
          </p:nvSpPr>
          <p:spPr bwMode="ltGray">
            <a:xfrm>
              <a:off x="4246" y="3241"/>
              <a:ext cx="319" cy="210"/>
            </a:xfrm>
            <a:custGeom>
              <a:avLst/>
              <a:gdLst/>
              <a:ahLst/>
              <a:cxnLst>
                <a:cxn ang="0">
                  <a:pos x="84" y="60"/>
                </a:cxn>
                <a:cxn ang="0">
                  <a:pos x="68" y="36"/>
                </a:cxn>
                <a:cxn ang="0">
                  <a:pos x="64" y="16"/>
                </a:cxn>
                <a:cxn ang="0">
                  <a:pos x="52" y="12"/>
                </a:cxn>
                <a:cxn ang="0">
                  <a:pos x="16" y="16"/>
                </a:cxn>
                <a:cxn ang="0">
                  <a:pos x="44" y="40"/>
                </a:cxn>
                <a:cxn ang="0">
                  <a:pos x="48" y="52"/>
                </a:cxn>
                <a:cxn ang="0">
                  <a:pos x="24" y="68"/>
                </a:cxn>
                <a:cxn ang="0">
                  <a:pos x="88" y="92"/>
                </a:cxn>
                <a:cxn ang="0">
                  <a:pos x="124" y="112"/>
                </a:cxn>
                <a:cxn ang="0">
                  <a:pos x="128" y="124"/>
                </a:cxn>
                <a:cxn ang="0">
                  <a:pos x="140" y="132"/>
                </a:cxn>
                <a:cxn ang="0">
                  <a:pos x="148" y="156"/>
                </a:cxn>
                <a:cxn ang="0">
                  <a:pos x="132" y="196"/>
                </a:cxn>
                <a:cxn ang="0">
                  <a:pos x="180" y="188"/>
                </a:cxn>
                <a:cxn ang="0">
                  <a:pos x="192" y="216"/>
                </a:cxn>
                <a:cxn ang="0">
                  <a:pos x="216" y="224"/>
                </a:cxn>
                <a:cxn ang="0">
                  <a:pos x="228" y="228"/>
                </a:cxn>
                <a:cxn ang="0">
                  <a:pos x="252" y="224"/>
                </a:cxn>
                <a:cxn ang="0">
                  <a:pos x="276" y="196"/>
                </a:cxn>
                <a:cxn ang="0">
                  <a:pos x="336" y="252"/>
                </a:cxn>
                <a:cxn ang="0">
                  <a:pos x="364" y="280"/>
                </a:cxn>
                <a:cxn ang="0">
                  <a:pos x="360" y="224"/>
                </a:cxn>
                <a:cxn ang="0">
                  <a:pos x="336" y="200"/>
                </a:cxn>
                <a:cxn ang="0">
                  <a:pos x="372" y="168"/>
                </a:cxn>
                <a:cxn ang="0">
                  <a:pos x="408" y="156"/>
                </a:cxn>
                <a:cxn ang="0">
                  <a:pos x="420" y="152"/>
                </a:cxn>
                <a:cxn ang="0">
                  <a:pos x="424" y="140"/>
                </a:cxn>
                <a:cxn ang="0">
                  <a:pos x="356" y="148"/>
                </a:cxn>
                <a:cxn ang="0">
                  <a:pos x="304" y="140"/>
                </a:cxn>
                <a:cxn ang="0">
                  <a:pos x="300" y="128"/>
                </a:cxn>
                <a:cxn ang="0">
                  <a:pos x="292" y="116"/>
                </a:cxn>
                <a:cxn ang="0">
                  <a:pos x="220" y="80"/>
                </a:cxn>
                <a:cxn ang="0">
                  <a:pos x="160" y="60"/>
                </a:cxn>
                <a:cxn ang="0">
                  <a:pos x="136" y="52"/>
                </a:cxn>
                <a:cxn ang="0">
                  <a:pos x="80" y="52"/>
                </a:cxn>
                <a:cxn ang="0">
                  <a:pos x="68" y="32"/>
                </a:cxn>
                <a:cxn ang="0">
                  <a:pos x="68" y="0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prstShdw prst="shdw17" dist="12700" dir="10800000">
                <a:srgbClr val="333333">
                  <a:alpha val="50000"/>
                </a:srgbClr>
              </a:prst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93"/>
            <p:cNvSpPr>
              <a:spLocks/>
            </p:cNvSpPr>
            <p:nvPr/>
          </p:nvSpPr>
          <p:spPr bwMode="ltGray">
            <a:xfrm>
              <a:off x="4255" y="3243"/>
              <a:ext cx="311" cy="21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0" y="37"/>
                </a:cxn>
                <a:cxn ang="0">
                  <a:pos x="28" y="49"/>
                </a:cxn>
                <a:cxn ang="0">
                  <a:pos x="84" y="89"/>
                </a:cxn>
                <a:cxn ang="0">
                  <a:pos x="120" y="113"/>
                </a:cxn>
                <a:cxn ang="0">
                  <a:pos x="132" y="121"/>
                </a:cxn>
                <a:cxn ang="0">
                  <a:pos x="136" y="169"/>
                </a:cxn>
                <a:cxn ang="0">
                  <a:pos x="116" y="201"/>
                </a:cxn>
                <a:cxn ang="0">
                  <a:pos x="136" y="197"/>
                </a:cxn>
                <a:cxn ang="0">
                  <a:pos x="148" y="189"/>
                </a:cxn>
                <a:cxn ang="0">
                  <a:pos x="160" y="201"/>
                </a:cxn>
                <a:cxn ang="0">
                  <a:pos x="184" y="217"/>
                </a:cxn>
                <a:cxn ang="0">
                  <a:pos x="208" y="233"/>
                </a:cxn>
                <a:cxn ang="0">
                  <a:pos x="240" y="221"/>
                </a:cxn>
                <a:cxn ang="0">
                  <a:pos x="248" y="197"/>
                </a:cxn>
                <a:cxn ang="0">
                  <a:pos x="268" y="201"/>
                </a:cxn>
                <a:cxn ang="0">
                  <a:pos x="292" y="209"/>
                </a:cxn>
                <a:cxn ang="0">
                  <a:pos x="340" y="281"/>
                </a:cxn>
                <a:cxn ang="0">
                  <a:pos x="356" y="277"/>
                </a:cxn>
                <a:cxn ang="0">
                  <a:pos x="352" y="253"/>
                </a:cxn>
                <a:cxn ang="0">
                  <a:pos x="316" y="197"/>
                </a:cxn>
                <a:cxn ang="0">
                  <a:pos x="360" y="173"/>
                </a:cxn>
                <a:cxn ang="0">
                  <a:pos x="408" y="145"/>
                </a:cxn>
                <a:cxn ang="0">
                  <a:pos x="409" y="120"/>
                </a:cxn>
                <a:cxn ang="0">
                  <a:pos x="367" y="138"/>
                </a:cxn>
                <a:cxn ang="0">
                  <a:pos x="308" y="137"/>
                </a:cxn>
                <a:cxn ang="0">
                  <a:pos x="264" y="97"/>
                </a:cxn>
                <a:cxn ang="0">
                  <a:pos x="180" y="61"/>
                </a:cxn>
                <a:cxn ang="0">
                  <a:pos x="132" y="33"/>
                </a:cxn>
                <a:cxn ang="0">
                  <a:pos x="92" y="41"/>
                </a:cxn>
                <a:cxn ang="0">
                  <a:pos x="76" y="57"/>
                </a:cxn>
                <a:cxn ang="0">
                  <a:pos x="56" y="17"/>
                </a:cxn>
                <a:cxn ang="0">
                  <a:pos x="0" y="1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Freeform 94"/>
            <p:cNvSpPr>
              <a:spLocks/>
            </p:cNvSpPr>
            <p:nvPr/>
          </p:nvSpPr>
          <p:spPr bwMode="ltGray">
            <a:xfrm>
              <a:off x="4485" y="4013"/>
              <a:ext cx="45" cy="58"/>
            </a:xfrm>
            <a:custGeom>
              <a:avLst/>
              <a:gdLst/>
              <a:ahLst/>
              <a:cxnLst>
                <a:cxn ang="0">
                  <a:pos x="32" y="18"/>
                </a:cxn>
                <a:cxn ang="0">
                  <a:pos x="0" y="18"/>
                </a:cxn>
                <a:cxn ang="0">
                  <a:pos x="20" y="42"/>
                </a:cxn>
                <a:cxn ang="0">
                  <a:pos x="28" y="66"/>
                </a:cxn>
                <a:cxn ang="0">
                  <a:pos x="32" y="78"/>
                </a:cxn>
                <a:cxn ang="0">
                  <a:pos x="60" y="50"/>
                </a:cxn>
                <a:cxn ang="0">
                  <a:pos x="32" y="18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8" name="Freeform 95"/>
            <p:cNvSpPr>
              <a:spLocks/>
            </p:cNvSpPr>
            <p:nvPr/>
          </p:nvSpPr>
          <p:spPr bwMode="ltGray">
            <a:xfrm>
              <a:off x="4621" y="3923"/>
              <a:ext cx="164" cy="85"/>
            </a:xfrm>
            <a:custGeom>
              <a:avLst/>
              <a:gdLst/>
              <a:ahLst/>
              <a:cxnLst>
                <a:cxn ang="0">
                  <a:pos x="47" y="73"/>
                </a:cxn>
                <a:cxn ang="0">
                  <a:pos x="39" y="61"/>
                </a:cxn>
                <a:cxn ang="0">
                  <a:pos x="15" y="69"/>
                </a:cxn>
                <a:cxn ang="0">
                  <a:pos x="39" y="113"/>
                </a:cxn>
                <a:cxn ang="0">
                  <a:pos x="123" y="89"/>
                </a:cxn>
                <a:cxn ang="0">
                  <a:pos x="147" y="73"/>
                </a:cxn>
                <a:cxn ang="0">
                  <a:pos x="171" y="65"/>
                </a:cxn>
                <a:cxn ang="0">
                  <a:pos x="219" y="19"/>
                </a:cxn>
                <a:cxn ang="0">
                  <a:pos x="210" y="0"/>
                </a:cxn>
                <a:cxn ang="0">
                  <a:pos x="179" y="17"/>
                </a:cxn>
                <a:cxn ang="0">
                  <a:pos x="107" y="41"/>
                </a:cxn>
                <a:cxn ang="0">
                  <a:pos x="83" y="45"/>
                </a:cxn>
                <a:cxn ang="0">
                  <a:pos x="59" y="53"/>
                </a:cxn>
                <a:cxn ang="0">
                  <a:pos x="47" y="73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96"/>
            <p:cNvSpPr>
              <a:spLocks/>
            </p:cNvSpPr>
            <p:nvPr/>
          </p:nvSpPr>
          <p:spPr bwMode="ltGray">
            <a:xfrm>
              <a:off x="4791" y="3873"/>
              <a:ext cx="104" cy="92"/>
            </a:xfrm>
            <a:custGeom>
              <a:avLst/>
              <a:gdLst/>
              <a:ahLst/>
              <a:cxnLst>
                <a:cxn ang="0">
                  <a:pos x="12" y="60"/>
                </a:cxn>
                <a:cxn ang="0">
                  <a:pos x="8" y="84"/>
                </a:cxn>
                <a:cxn ang="0">
                  <a:pos x="0" y="108"/>
                </a:cxn>
                <a:cxn ang="0">
                  <a:pos x="36" y="116"/>
                </a:cxn>
                <a:cxn ang="0">
                  <a:pos x="52" y="96"/>
                </a:cxn>
                <a:cxn ang="0">
                  <a:pos x="124" y="68"/>
                </a:cxn>
                <a:cxn ang="0">
                  <a:pos x="136" y="44"/>
                </a:cxn>
                <a:cxn ang="0">
                  <a:pos x="112" y="28"/>
                </a:cxn>
                <a:cxn ang="0">
                  <a:pos x="100" y="20"/>
                </a:cxn>
                <a:cxn ang="0">
                  <a:pos x="64" y="12"/>
                </a:cxn>
                <a:cxn ang="0">
                  <a:pos x="52" y="36"/>
                </a:cxn>
                <a:cxn ang="0">
                  <a:pos x="12" y="60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0" name="Freeform 97"/>
            <p:cNvSpPr>
              <a:spLocks/>
            </p:cNvSpPr>
            <p:nvPr/>
          </p:nvSpPr>
          <p:spPr bwMode="ltGray">
            <a:xfrm>
              <a:off x="4846" y="3832"/>
              <a:ext cx="37" cy="26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8" y="11"/>
                </a:cxn>
                <a:cxn ang="0">
                  <a:pos x="24" y="35"/>
                </a:cxn>
                <a:cxn ang="0">
                  <a:pos x="39" y="26"/>
                </a:cxn>
                <a:cxn ang="0">
                  <a:pos x="29" y="0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1" name="Freeform 98"/>
            <p:cNvSpPr>
              <a:spLocks/>
            </p:cNvSpPr>
            <p:nvPr/>
          </p:nvSpPr>
          <p:spPr bwMode="ltGray">
            <a:xfrm>
              <a:off x="3123" y="3346"/>
              <a:ext cx="123" cy="201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04" y="28"/>
                </a:cxn>
                <a:cxn ang="0">
                  <a:pos x="88" y="64"/>
                </a:cxn>
                <a:cxn ang="0">
                  <a:pos x="36" y="84"/>
                </a:cxn>
                <a:cxn ang="0">
                  <a:pos x="28" y="96"/>
                </a:cxn>
                <a:cxn ang="0">
                  <a:pos x="16" y="100"/>
                </a:cxn>
                <a:cxn ang="0">
                  <a:pos x="20" y="132"/>
                </a:cxn>
                <a:cxn ang="0">
                  <a:pos x="28" y="156"/>
                </a:cxn>
                <a:cxn ang="0">
                  <a:pos x="0" y="200"/>
                </a:cxn>
                <a:cxn ang="0">
                  <a:pos x="28" y="260"/>
                </a:cxn>
                <a:cxn ang="0">
                  <a:pos x="52" y="268"/>
                </a:cxn>
                <a:cxn ang="0">
                  <a:pos x="88" y="216"/>
                </a:cxn>
                <a:cxn ang="0">
                  <a:pos x="104" y="192"/>
                </a:cxn>
                <a:cxn ang="0">
                  <a:pos x="128" y="116"/>
                </a:cxn>
                <a:cxn ang="0">
                  <a:pos x="140" y="76"/>
                </a:cxn>
                <a:cxn ang="0">
                  <a:pos x="164" y="72"/>
                </a:cxn>
                <a:cxn ang="0">
                  <a:pos x="128" y="0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ltGray">
            <a:xfrm>
              <a:off x="3655" y="3034"/>
              <a:ext cx="49" cy="6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5" y="60"/>
                </a:cxn>
                <a:cxn ang="0">
                  <a:pos x="29" y="76"/>
                </a:cxn>
                <a:cxn ang="0">
                  <a:pos x="41" y="80"/>
                </a:cxn>
                <a:cxn ang="0">
                  <a:pos x="57" y="76"/>
                </a:cxn>
                <a:cxn ang="0">
                  <a:pos x="29" y="0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ltGray">
            <a:xfrm>
              <a:off x="3988" y="3100"/>
              <a:ext cx="111" cy="183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60" y="84"/>
                </a:cxn>
                <a:cxn ang="0">
                  <a:pos x="36" y="92"/>
                </a:cxn>
                <a:cxn ang="0">
                  <a:pos x="12" y="108"/>
                </a:cxn>
                <a:cxn ang="0">
                  <a:pos x="40" y="188"/>
                </a:cxn>
                <a:cxn ang="0">
                  <a:pos x="52" y="224"/>
                </a:cxn>
                <a:cxn ang="0">
                  <a:pos x="60" y="236"/>
                </a:cxn>
                <a:cxn ang="0">
                  <a:pos x="84" y="244"/>
                </a:cxn>
                <a:cxn ang="0">
                  <a:pos x="96" y="196"/>
                </a:cxn>
                <a:cxn ang="0">
                  <a:pos x="124" y="168"/>
                </a:cxn>
                <a:cxn ang="0">
                  <a:pos x="112" y="68"/>
                </a:cxn>
                <a:cxn ang="0">
                  <a:pos x="140" y="48"/>
                </a:cxn>
                <a:cxn ang="0">
                  <a:pos x="112" y="20"/>
                </a:cxn>
                <a:cxn ang="0">
                  <a:pos x="96" y="0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4" name="Freeform 101"/>
            <p:cNvSpPr>
              <a:spLocks/>
            </p:cNvSpPr>
            <p:nvPr/>
          </p:nvSpPr>
          <p:spPr bwMode="ltGray">
            <a:xfrm>
              <a:off x="3894" y="3043"/>
              <a:ext cx="72" cy="137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51" y="35"/>
                </a:cxn>
                <a:cxn ang="0">
                  <a:pos x="60" y="62"/>
                </a:cxn>
                <a:cxn ang="0">
                  <a:pos x="62" y="92"/>
                </a:cxn>
                <a:cxn ang="0">
                  <a:pos x="68" y="105"/>
                </a:cxn>
                <a:cxn ang="0">
                  <a:pos x="71" y="126"/>
                </a:cxn>
                <a:cxn ang="0">
                  <a:pos x="57" y="93"/>
                </a:cxn>
                <a:cxn ang="0">
                  <a:pos x="35" y="78"/>
                </a:cxn>
                <a:cxn ang="0">
                  <a:pos x="5" y="83"/>
                </a:cxn>
                <a:cxn ang="0">
                  <a:pos x="8" y="102"/>
                </a:cxn>
                <a:cxn ang="0">
                  <a:pos x="41" y="114"/>
                </a:cxn>
                <a:cxn ang="0">
                  <a:pos x="57" y="135"/>
                </a:cxn>
                <a:cxn ang="0">
                  <a:pos x="71" y="135"/>
                </a:cxn>
                <a:cxn ang="0">
                  <a:pos x="78" y="150"/>
                </a:cxn>
                <a:cxn ang="0">
                  <a:pos x="96" y="179"/>
                </a:cxn>
                <a:cxn ang="0">
                  <a:pos x="81" y="126"/>
                </a:cxn>
                <a:cxn ang="0">
                  <a:pos x="80" y="93"/>
                </a:cxn>
                <a:cxn ang="0">
                  <a:pos x="71" y="63"/>
                </a:cxn>
                <a:cxn ang="0">
                  <a:pos x="63" y="41"/>
                </a:cxn>
                <a:cxn ang="0">
                  <a:pos x="57" y="20"/>
                </a:cxn>
                <a:cxn ang="0">
                  <a:pos x="48" y="2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5" name="Freeform 102"/>
            <p:cNvSpPr>
              <a:spLocks/>
            </p:cNvSpPr>
            <p:nvPr/>
          </p:nvSpPr>
          <p:spPr bwMode="ltGray">
            <a:xfrm>
              <a:off x="3943" y="3153"/>
              <a:ext cx="40" cy="13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5"/>
                </a:cxn>
                <a:cxn ang="0">
                  <a:pos x="9" y="54"/>
                </a:cxn>
                <a:cxn ang="0">
                  <a:pos x="18" y="94"/>
                </a:cxn>
                <a:cxn ang="0">
                  <a:pos x="34" y="129"/>
                </a:cxn>
                <a:cxn ang="0">
                  <a:pos x="54" y="175"/>
                </a:cxn>
                <a:cxn ang="0">
                  <a:pos x="40" y="115"/>
                </a:cxn>
                <a:cxn ang="0">
                  <a:pos x="34" y="93"/>
                </a:cxn>
                <a:cxn ang="0">
                  <a:pos x="28" y="61"/>
                </a:cxn>
                <a:cxn ang="0">
                  <a:pos x="25" y="46"/>
                </a:cxn>
                <a:cxn ang="0">
                  <a:pos x="16" y="37"/>
                </a:cxn>
                <a:cxn ang="0">
                  <a:pos x="6" y="0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6" name="Freeform 103"/>
            <p:cNvSpPr>
              <a:spLocks/>
            </p:cNvSpPr>
            <p:nvPr/>
          </p:nvSpPr>
          <p:spPr bwMode="ltGray">
            <a:xfrm>
              <a:off x="3988" y="3290"/>
              <a:ext cx="65" cy="5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34"/>
                </a:cxn>
                <a:cxn ang="0">
                  <a:pos x="23" y="43"/>
                </a:cxn>
                <a:cxn ang="0">
                  <a:pos x="48" y="49"/>
                </a:cxn>
                <a:cxn ang="0">
                  <a:pos x="62" y="57"/>
                </a:cxn>
                <a:cxn ang="0">
                  <a:pos x="74" y="66"/>
                </a:cxn>
                <a:cxn ang="0">
                  <a:pos x="86" y="69"/>
                </a:cxn>
                <a:cxn ang="0">
                  <a:pos x="72" y="39"/>
                </a:cxn>
                <a:cxn ang="0">
                  <a:pos x="63" y="22"/>
                </a:cxn>
                <a:cxn ang="0">
                  <a:pos x="36" y="24"/>
                </a:cxn>
                <a:cxn ang="0">
                  <a:pos x="24" y="19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7" name="Freeform 104"/>
            <p:cNvSpPr>
              <a:spLocks/>
            </p:cNvSpPr>
            <p:nvPr/>
          </p:nvSpPr>
          <p:spPr bwMode="ltGray">
            <a:xfrm>
              <a:off x="4092" y="3195"/>
              <a:ext cx="83" cy="117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5" y="10"/>
                </a:cxn>
                <a:cxn ang="0">
                  <a:pos x="23" y="15"/>
                </a:cxn>
                <a:cxn ang="0">
                  <a:pos x="14" y="33"/>
                </a:cxn>
                <a:cxn ang="0">
                  <a:pos x="11" y="61"/>
                </a:cxn>
                <a:cxn ang="0">
                  <a:pos x="14" y="75"/>
                </a:cxn>
                <a:cxn ang="0">
                  <a:pos x="3" y="88"/>
                </a:cxn>
                <a:cxn ang="0">
                  <a:pos x="14" y="109"/>
                </a:cxn>
                <a:cxn ang="0">
                  <a:pos x="23" y="124"/>
                </a:cxn>
                <a:cxn ang="0">
                  <a:pos x="15" y="144"/>
                </a:cxn>
                <a:cxn ang="0">
                  <a:pos x="24" y="156"/>
                </a:cxn>
                <a:cxn ang="0">
                  <a:pos x="42" y="144"/>
                </a:cxn>
                <a:cxn ang="0">
                  <a:pos x="50" y="93"/>
                </a:cxn>
                <a:cxn ang="0">
                  <a:pos x="56" y="126"/>
                </a:cxn>
                <a:cxn ang="0">
                  <a:pos x="65" y="145"/>
                </a:cxn>
                <a:cxn ang="0">
                  <a:pos x="62" y="112"/>
                </a:cxn>
                <a:cxn ang="0">
                  <a:pos x="72" y="73"/>
                </a:cxn>
                <a:cxn ang="0">
                  <a:pos x="69" y="51"/>
                </a:cxn>
                <a:cxn ang="0">
                  <a:pos x="54" y="60"/>
                </a:cxn>
                <a:cxn ang="0">
                  <a:pos x="35" y="54"/>
                </a:cxn>
                <a:cxn ang="0">
                  <a:pos x="41" y="36"/>
                </a:cxn>
                <a:cxn ang="0">
                  <a:pos x="62" y="34"/>
                </a:cxn>
                <a:cxn ang="0">
                  <a:pos x="78" y="39"/>
                </a:cxn>
                <a:cxn ang="0">
                  <a:pos x="98" y="30"/>
                </a:cxn>
                <a:cxn ang="0">
                  <a:pos x="111" y="13"/>
                </a:cxn>
                <a:cxn ang="0">
                  <a:pos x="98" y="0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8" name="Freeform 105"/>
            <p:cNvSpPr>
              <a:spLocks/>
            </p:cNvSpPr>
            <p:nvPr/>
          </p:nvSpPr>
          <p:spPr bwMode="ltGray">
            <a:xfrm>
              <a:off x="4064" y="2777"/>
              <a:ext cx="22" cy="7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6"/>
                </a:cxn>
                <a:cxn ang="0">
                  <a:pos x="6" y="37"/>
                </a:cxn>
                <a:cxn ang="0">
                  <a:pos x="1" y="61"/>
                </a:cxn>
                <a:cxn ang="0">
                  <a:pos x="16" y="94"/>
                </a:cxn>
                <a:cxn ang="0">
                  <a:pos x="30" y="82"/>
                </a:cxn>
                <a:cxn ang="0">
                  <a:pos x="22" y="61"/>
                </a:cxn>
                <a:cxn ang="0">
                  <a:pos x="12" y="0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69" name="Freeform 106"/>
            <p:cNvSpPr>
              <a:spLocks/>
            </p:cNvSpPr>
            <p:nvPr/>
          </p:nvSpPr>
          <p:spPr bwMode="ltGray">
            <a:xfrm>
              <a:off x="4078" y="2896"/>
              <a:ext cx="61" cy="118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0" y="20"/>
                </a:cxn>
                <a:cxn ang="0">
                  <a:pos x="8" y="49"/>
                </a:cxn>
                <a:cxn ang="0">
                  <a:pos x="6" y="107"/>
                </a:cxn>
                <a:cxn ang="0">
                  <a:pos x="17" y="103"/>
                </a:cxn>
                <a:cxn ang="0">
                  <a:pos x="20" y="115"/>
                </a:cxn>
                <a:cxn ang="0">
                  <a:pos x="29" y="122"/>
                </a:cxn>
                <a:cxn ang="0">
                  <a:pos x="38" y="140"/>
                </a:cxn>
                <a:cxn ang="0">
                  <a:pos x="48" y="128"/>
                </a:cxn>
                <a:cxn ang="0">
                  <a:pos x="65" y="134"/>
                </a:cxn>
                <a:cxn ang="0">
                  <a:pos x="63" y="109"/>
                </a:cxn>
                <a:cxn ang="0">
                  <a:pos x="48" y="104"/>
                </a:cxn>
                <a:cxn ang="0">
                  <a:pos x="39" y="91"/>
                </a:cxn>
                <a:cxn ang="0">
                  <a:pos x="33" y="73"/>
                </a:cxn>
                <a:cxn ang="0">
                  <a:pos x="41" y="53"/>
                </a:cxn>
                <a:cxn ang="0">
                  <a:pos x="35" y="35"/>
                </a:cxn>
                <a:cxn ang="0">
                  <a:pos x="42" y="20"/>
                </a:cxn>
                <a:cxn ang="0">
                  <a:pos x="29" y="4"/>
                </a:cxn>
                <a:cxn ang="0">
                  <a:pos x="18" y="7"/>
                </a:cxn>
                <a:cxn ang="0">
                  <a:pos x="12" y="2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0" name="Freeform 107"/>
            <p:cNvSpPr>
              <a:spLocks/>
            </p:cNvSpPr>
            <p:nvPr/>
          </p:nvSpPr>
          <p:spPr bwMode="ltGray">
            <a:xfrm>
              <a:off x="4121" y="3052"/>
              <a:ext cx="64" cy="79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4" y="18"/>
                </a:cxn>
                <a:cxn ang="0">
                  <a:pos x="32" y="30"/>
                </a:cxn>
                <a:cxn ang="0">
                  <a:pos x="16" y="35"/>
                </a:cxn>
                <a:cxn ang="0">
                  <a:pos x="8" y="48"/>
                </a:cxn>
                <a:cxn ang="0">
                  <a:pos x="4" y="74"/>
                </a:cxn>
                <a:cxn ang="0">
                  <a:pos x="13" y="71"/>
                </a:cxn>
                <a:cxn ang="0">
                  <a:pos x="25" y="62"/>
                </a:cxn>
                <a:cxn ang="0">
                  <a:pos x="34" y="69"/>
                </a:cxn>
                <a:cxn ang="0">
                  <a:pos x="58" y="99"/>
                </a:cxn>
                <a:cxn ang="0">
                  <a:pos x="71" y="72"/>
                </a:cxn>
                <a:cxn ang="0">
                  <a:pos x="85" y="68"/>
                </a:cxn>
                <a:cxn ang="0">
                  <a:pos x="74" y="39"/>
                </a:cxn>
                <a:cxn ang="0">
                  <a:pos x="52" y="0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1" name="Freeform 108"/>
            <p:cNvSpPr>
              <a:spLocks/>
            </p:cNvSpPr>
            <p:nvPr/>
          </p:nvSpPr>
          <p:spPr bwMode="ltGray">
            <a:xfrm>
              <a:off x="4197" y="3193"/>
              <a:ext cx="29" cy="49"/>
            </a:xfrm>
            <a:custGeom>
              <a:avLst/>
              <a:gdLst/>
              <a:ahLst/>
              <a:cxnLst>
                <a:cxn ang="0">
                  <a:pos x="6" y="27"/>
                </a:cxn>
                <a:cxn ang="0">
                  <a:pos x="26" y="66"/>
                </a:cxn>
                <a:cxn ang="0">
                  <a:pos x="30" y="52"/>
                </a:cxn>
                <a:cxn ang="0">
                  <a:pos x="38" y="40"/>
                </a:cxn>
                <a:cxn ang="0">
                  <a:pos x="30" y="25"/>
                </a:cxn>
                <a:cxn ang="0">
                  <a:pos x="20" y="13"/>
                </a:cxn>
                <a:cxn ang="0">
                  <a:pos x="11" y="1"/>
                </a:cxn>
                <a:cxn ang="0">
                  <a:pos x="2" y="12"/>
                </a:cxn>
                <a:cxn ang="0">
                  <a:pos x="6" y="2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2" name="Freeform 109"/>
            <p:cNvSpPr>
              <a:spLocks/>
            </p:cNvSpPr>
            <p:nvPr/>
          </p:nvSpPr>
          <p:spPr bwMode="ltGray">
            <a:xfrm>
              <a:off x="4181" y="3275"/>
              <a:ext cx="18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3"/>
                </a:cxn>
                <a:cxn ang="0">
                  <a:pos x="24" y="11"/>
                </a:cxn>
                <a:cxn ang="0">
                  <a:pos x="0" y="0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3" name="Freeform 110"/>
            <p:cNvSpPr>
              <a:spLocks/>
            </p:cNvSpPr>
            <p:nvPr/>
          </p:nvSpPr>
          <p:spPr bwMode="ltGray">
            <a:xfrm>
              <a:off x="4208" y="3265"/>
              <a:ext cx="45" cy="3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8"/>
                </a:cxn>
                <a:cxn ang="0">
                  <a:pos x="28" y="33"/>
                </a:cxn>
                <a:cxn ang="0">
                  <a:pos x="42" y="46"/>
                </a:cxn>
                <a:cxn ang="0">
                  <a:pos x="60" y="42"/>
                </a:cxn>
                <a:cxn ang="0">
                  <a:pos x="49" y="24"/>
                </a:cxn>
                <a:cxn ang="0">
                  <a:pos x="28" y="3"/>
                </a:cxn>
                <a:cxn ang="0">
                  <a:pos x="19" y="16"/>
                </a:cxn>
                <a:cxn ang="0">
                  <a:pos x="9" y="0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4" name="Freeform 111"/>
            <p:cNvSpPr>
              <a:spLocks/>
            </p:cNvSpPr>
            <p:nvPr/>
          </p:nvSpPr>
          <p:spPr bwMode="ltGray">
            <a:xfrm>
              <a:off x="4277" y="3335"/>
              <a:ext cx="24" cy="3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0" y="11"/>
                </a:cxn>
                <a:cxn ang="0">
                  <a:pos x="12" y="32"/>
                </a:cxn>
                <a:cxn ang="0">
                  <a:pos x="24" y="36"/>
                </a:cxn>
                <a:cxn ang="0">
                  <a:pos x="28" y="0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5" name="Freeform 112"/>
            <p:cNvSpPr>
              <a:spLocks/>
            </p:cNvSpPr>
            <p:nvPr/>
          </p:nvSpPr>
          <p:spPr bwMode="ltGray">
            <a:xfrm>
              <a:off x="4544" y="3293"/>
              <a:ext cx="46" cy="4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14"/>
                </a:cxn>
                <a:cxn ang="0">
                  <a:pos x="24" y="35"/>
                </a:cxn>
                <a:cxn ang="0">
                  <a:pos x="36" y="54"/>
                </a:cxn>
                <a:cxn ang="0">
                  <a:pos x="46" y="63"/>
                </a:cxn>
                <a:cxn ang="0">
                  <a:pos x="61" y="56"/>
                </a:cxn>
                <a:cxn ang="0">
                  <a:pos x="33" y="17"/>
                </a:cxn>
                <a:cxn ang="0">
                  <a:pos x="7" y="0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6" name="Freeform 113"/>
            <p:cNvSpPr>
              <a:spLocks/>
            </p:cNvSpPr>
            <p:nvPr/>
          </p:nvSpPr>
          <p:spPr bwMode="ltGray">
            <a:xfrm>
              <a:off x="4147" y="3352"/>
              <a:ext cx="46" cy="50"/>
            </a:xfrm>
            <a:custGeom>
              <a:avLst/>
              <a:gdLst/>
              <a:ahLst/>
              <a:cxnLst>
                <a:cxn ang="0">
                  <a:pos x="28" y="7"/>
                </a:cxn>
                <a:cxn ang="0">
                  <a:pos x="30" y="34"/>
                </a:cxn>
                <a:cxn ang="0">
                  <a:pos x="16" y="43"/>
                </a:cxn>
                <a:cxn ang="0">
                  <a:pos x="22" y="67"/>
                </a:cxn>
                <a:cxn ang="0">
                  <a:pos x="48" y="58"/>
                </a:cxn>
                <a:cxn ang="0">
                  <a:pos x="60" y="47"/>
                </a:cxn>
                <a:cxn ang="0">
                  <a:pos x="51" y="28"/>
                </a:cxn>
                <a:cxn ang="0">
                  <a:pos x="57" y="14"/>
                </a:cxn>
                <a:cxn ang="0">
                  <a:pos x="55" y="2"/>
                </a:cxn>
                <a:cxn ang="0">
                  <a:pos x="46" y="4"/>
                </a:cxn>
                <a:cxn ang="0">
                  <a:pos x="51" y="5"/>
                </a:cxn>
                <a:cxn ang="0">
                  <a:pos x="49" y="16"/>
                </a:cxn>
                <a:cxn ang="0">
                  <a:pos x="43" y="23"/>
                </a:cxn>
                <a:cxn ang="0">
                  <a:pos x="28" y="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Freeform 114"/>
            <p:cNvSpPr>
              <a:spLocks/>
            </p:cNvSpPr>
            <p:nvPr/>
          </p:nvSpPr>
          <p:spPr bwMode="ltGray">
            <a:xfrm>
              <a:off x="4098" y="3371"/>
              <a:ext cx="32" cy="27"/>
            </a:xfrm>
            <a:custGeom>
              <a:avLst/>
              <a:gdLst/>
              <a:ahLst/>
              <a:cxnLst>
                <a:cxn ang="0">
                  <a:pos x="21" y="3"/>
                </a:cxn>
                <a:cxn ang="0">
                  <a:pos x="6" y="6"/>
                </a:cxn>
                <a:cxn ang="0">
                  <a:pos x="33" y="36"/>
                </a:cxn>
                <a:cxn ang="0">
                  <a:pos x="42" y="30"/>
                </a:cxn>
                <a:cxn ang="0">
                  <a:pos x="21" y="3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Freeform 115"/>
            <p:cNvSpPr>
              <a:spLocks/>
            </p:cNvSpPr>
            <p:nvPr/>
          </p:nvSpPr>
          <p:spPr bwMode="ltGray">
            <a:xfrm>
              <a:off x="4077" y="3342"/>
              <a:ext cx="24" cy="3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26"/>
                </a:cxn>
                <a:cxn ang="0">
                  <a:pos x="16" y="24"/>
                </a:cxn>
                <a:cxn ang="0">
                  <a:pos x="19" y="29"/>
                </a:cxn>
                <a:cxn ang="0">
                  <a:pos x="16" y="35"/>
                </a:cxn>
                <a:cxn ang="0">
                  <a:pos x="30" y="21"/>
                </a:cxn>
                <a:cxn ang="0">
                  <a:pos x="24" y="9"/>
                </a:cxn>
                <a:cxn ang="0">
                  <a:pos x="21" y="0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79" name="Freeform 116"/>
            <p:cNvSpPr>
              <a:spLocks/>
            </p:cNvSpPr>
            <p:nvPr/>
          </p:nvSpPr>
          <p:spPr bwMode="ltGray">
            <a:xfrm>
              <a:off x="4111" y="3353"/>
              <a:ext cx="34" cy="2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7"/>
                </a:cxn>
                <a:cxn ang="0">
                  <a:pos x="27" y="31"/>
                </a:cxn>
                <a:cxn ang="0">
                  <a:pos x="45" y="24"/>
                </a:cxn>
                <a:cxn ang="0">
                  <a:pos x="22" y="10"/>
                </a:cxn>
                <a:cxn ang="0">
                  <a:pos x="21" y="0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0" name="Freeform 117"/>
            <p:cNvSpPr>
              <a:spLocks/>
            </p:cNvSpPr>
            <p:nvPr/>
          </p:nvSpPr>
          <p:spPr bwMode="ltGray">
            <a:xfrm>
              <a:off x="4062" y="3021"/>
              <a:ext cx="27" cy="5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1" y="15"/>
                </a:cxn>
                <a:cxn ang="0">
                  <a:pos x="9" y="36"/>
                </a:cxn>
                <a:cxn ang="0">
                  <a:pos x="0" y="59"/>
                </a:cxn>
                <a:cxn ang="0">
                  <a:pos x="8" y="74"/>
                </a:cxn>
                <a:cxn ang="0">
                  <a:pos x="20" y="59"/>
                </a:cxn>
                <a:cxn ang="0">
                  <a:pos x="35" y="32"/>
                </a:cxn>
                <a:cxn ang="0">
                  <a:pos x="30" y="0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1" name="Freeform 118"/>
            <p:cNvSpPr>
              <a:spLocks/>
            </p:cNvSpPr>
            <p:nvPr/>
          </p:nvSpPr>
          <p:spPr bwMode="ltGray">
            <a:xfrm>
              <a:off x="4113" y="3012"/>
              <a:ext cx="19" cy="55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4" y="8"/>
                </a:cxn>
                <a:cxn ang="0">
                  <a:pos x="0" y="22"/>
                </a:cxn>
                <a:cxn ang="0">
                  <a:pos x="15" y="41"/>
                </a:cxn>
                <a:cxn ang="0">
                  <a:pos x="25" y="56"/>
                </a:cxn>
                <a:cxn ang="0">
                  <a:pos x="16" y="20"/>
                </a:cxn>
                <a:cxn ang="0">
                  <a:pos x="13" y="7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2" name="Freeform 119"/>
            <p:cNvSpPr>
              <a:spLocks/>
            </p:cNvSpPr>
            <p:nvPr/>
          </p:nvSpPr>
          <p:spPr bwMode="ltGray">
            <a:xfrm>
              <a:off x="4135" y="2995"/>
              <a:ext cx="10" cy="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" y="10"/>
                </a:cxn>
                <a:cxn ang="0">
                  <a:pos x="11" y="25"/>
                </a:cxn>
                <a:cxn ang="0">
                  <a:pos x="11" y="0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3" name="Freeform 120"/>
            <p:cNvSpPr>
              <a:spLocks/>
            </p:cNvSpPr>
            <p:nvPr/>
          </p:nvSpPr>
          <p:spPr bwMode="ltGray">
            <a:xfrm>
              <a:off x="4145" y="3007"/>
              <a:ext cx="21" cy="4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14"/>
                </a:cxn>
                <a:cxn ang="0">
                  <a:pos x="20" y="21"/>
                </a:cxn>
                <a:cxn ang="0">
                  <a:pos x="8" y="39"/>
                </a:cxn>
                <a:cxn ang="0">
                  <a:pos x="0" y="56"/>
                </a:cxn>
                <a:cxn ang="0">
                  <a:pos x="11" y="57"/>
                </a:cxn>
                <a:cxn ang="0">
                  <a:pos x="26" y="26"/>
                </a:cxn>
                <a:cxn ang="0">
                  <a:pos x="5" y="0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4" name="Freeform 121"/>
            <p:cNvSpPr>
              <a:spLocks/>
            </p:cNvSpPr>
            <p:nvPr/>
          </p:nvSpPr>
          <p:spPr bwMode="ltGray">
            <a:xfrm>
              <a:off x="3876" y="3076"/>
              <a:ext cx="12" cy="27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0" y="7"/>
                </a:cxn>
                <a:cxn ang="0">
                  <a:pos x="8" y="22"/>
                </a:cxn>
                <a:cxn ang="0">
                  <a:pos x="14" y="3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5" name="Freeform 122"/>
            <p:cNvSpPr>
              <a:spLocks/>
            </p:cNvSpPr>
            <p:nvPr/>
          </p:nvSpPr>
          <p:spPr bwMode="ltGray">
            <a:xfrm>
              <a:off x="3866" y="3053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6" name="Freeform 123"/>
            <p:cNvSpPr>
              <a:spLocks/>
            </p:cNvSpPr>
            <p:nvPr/>
          </p:nvSpPr>
          <p:spPr bwMode="ltGray">
            <a:xfrm>
              <a:off x="3862" y="3035"/>
              <a:ext cx="12" cy="14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0" y="10"/>
                </a:cxn>
                <a:cxn ang="0">
                  <a:pos x="12" y="19"/>
                </a:cxn>
                <a:cxn ang="0">
                  <a:pos x="10" y="5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7" name="Freeform 124"/>
            <p:cNvSpPr>
              <a:spLocks/>
            </p:cNvSpPr>
            <p:nvPr/>
          </p:nvSpPr>
          <p:spPr bwMode="ltGray">
            <a:xfrm>
              <a:off x="3850" y="2995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8" name="Freeform 125"/>
            <p:cNvSpPr>
              <a:spLocks/>
            </p:cNvSpPr>
            <p:nvPr/>
          </p:nvSpPr>
          <p:spPr bwMode="ltGray">
            <a:xfrm>
              <a:off x="3852" y="3020"/>
              <a:ext cx="16" cy="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9" y="18"/>
                </a:cxn>
                <a:cxn ang="0">
                  <a:pos x="14" y="6"/>
                </a:cxn>
                <a:cxn ang="0">
                  <a:pos x="13" y="0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89" name="Freeform 126"/>
            <p:cNvSpPr>
              <a:spLocks/>
            </p:cNvSpPr>
            <p:nvPr/>
          </p:nvSpPr>
          <p:spPr bwMode="ltGray">
            <a:xfrm>
              <a:off x="4688" y="3643"/>
              <a:ext cx="45" cy="60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3" y="18"/>
                </a:cxn>
                <a:cxn ang="0">
                  <a:pos x="15" y="39"/>
                </a:cxn>
                <a:cxn ang="0">
                  <a:pos x="27" y="54"/>
                </a:cxn>
                <a:cxn ang="0">
                  <a:pos x="40" y="63"/>
                </a:cxn>
                <a:cxn ang="0">
                  <a:pos x="51" y="81"/>
                </a:cxn>
                <a:cxn ang="0">
                  <a:pos x="52" y="57"/>
                </a:cxn>
                <a:cxn ang="0">
                  <a:pos x="43" y="37"/>
                </a:cxn>
                <a:cxn ang="0">
                  <a:pos x="25" y="18"/>
                </a:cxn>
                <a:cxn ang="0">
                  <a:pos x="10" y="7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0" name="Freeform 127"/>
            <p:cNvSpPr>
              <a:spLocks/>
            </p:cNvSpPr>
            <p:nvPr/>
          </p:nvSpPr>
          <p:spPr bwMode="ltGray">
            <a:xfrm>
              <a:off x="4919" y="3594"/>
              <a:ext cx="53" cy="46"/>
            </a:xfrm>
            <a:custGeom>
              <a:avLst/>
              <a:gdLst/>
              <a:ahLst/>
              <a:cxnLst>
                <a:cxn ang="0">
                  <a:pos x="28" y="23"/>
                </a:cxn>
                <a:cxn ang="0">
                  <a:pos x="13" y="32"/>
                </a:cxn>
                <a:cxn ang="0">
                  <a:pos x="1" y="44"/>
                </a:cxn>
                <a:cxn ang="0">
                  <a:pos x="13" y="59"/>
                </a:cxn>
                <a:cxn ang="0">
                  <a:pos x="28" y="44"/>
                </a:cxn>
                <a:cxn ang="0">
                  <a:pos x="40" y="23"/>
                </a:cxn>
                <a:cxn ang="0">
                  <a:pos x="55" y="0"/>
                </a:cxn>
                <a:cxn ang="0">
                  <a:pos x="71" y="11"/>
                </a:cxn>
                <a:cxn ang="0">
                  <a:pos x="35" y="23"/>
                </a:cxn>
                <a:cxn ang="0">
                  <a:pos x="28" y="23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1" name="Freeform 128"/>
            <p:cNvSpPr>
              <a:spLocks/>
            </p:cNvSpPr>
            <p:nvPr/>
          </p:nvSpPr>
          <p:spPr bwMode="ltGray">
            <a:xfrm>
              <a:off x="4759" y="3569"/>
              <a:ext cx="17" cy="2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4"/>
                </a:cxn>
                <a:cxn ang="0">
                  <a:pos x="12" y="30"/>
                </a:cxn>
                <a:cxn ang="0">
                  <a:pos x="9" y="0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2" name="Freeform 129"/>
            <p:cNvSpPr>
              <a:spLocks/>
            </p:cNvSpPr>
            <p:nvPr/>
          </p:nvSpPr>
          <p:spPr bwMode="ltGray">
            <a:xfrm>
              <a:off x="4751" y="3547"/>
              <a:ext cx="20" cy="1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4"/>
                </a:cxn>
                <a:cxn ang="0">
                  <a:pos x="21" y="20"/>
                </a:cxn>
                <a:cxn ang="0">
                  <a:pos x="19" y="0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3" name="Freeform 130"/>
            <p:cNvSpPr>
              <a:spLocks/>
            </p:cNvSpPr>
            <p:nvPr/>
          </p:nvSpPr>
          <p:spPr bwMode="ltGray">
            <a:xfrm>
              <a:off x="4598" y="3353"/>
              <a:ext cx="24" cy="33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0" y="11"/>
                </a:cxn>
                <a:cxn ang="0">
                  <a:pos x="12" y="32"/>
                </a:cxn>
                <a:cxn ang="0">
                  <a:pos x="24" y="36"/>
                </a:cxn>
                <a:cxn ang="0">
                  <a:pos x="28" y="0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Freeform 131"/>
            <p:cNvSpPr>
              <a:spLocks/>
            </p:cNvSpPr>
            <p:nvPr/>
          </p:nvSpPr>
          <p:spPr bwMode="ltGray">
            <a:xfrm>
              <a:off x="4632" y="3396"/>
              <a:ext cx="26" cy="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0" y="9"/>
                </a:cxn>
                <a:cxn ang="0">
                  <a:pos x="14" y="32"/>
                </a:cxn>
                <a:cxn ang="0">
                  <a:pos x="26" y="36"/>
                </a:cxn>
                <a:cxn ang="0">
                  <a:pos x="30" y="0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Freeform 132"/>
            <p:cNvSpPr>
              <a:spLocks/>
            </p:cNvSpPr>
            <p:nvPr/>
          </p:nvSpPr>
          <p:spPr bwMode="ltGray">
            <a:xfrm>
              <a:off x="4659" y="3459"/>
              <a:ext cx="28" cy="28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10" y="2"/>
                </a:cxn>
                <a:cxn ang="0">
                  <a:pos x="14" y="25"/>
                </a:cxn>
                <a:cxn ang="0">
                  <a:pos x="26" y="29"/>
                </a:cxn>
                <a:cxn ang="0">
                  <a:pos x="34" y="2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6" name="Freeform 133"/>
            <p:cNvSpPr>
              <a:spLocks/>
            </p:cNvSpPr>
            <p:nvPr/>
          </p:nvSpPr>
          <p:spPr bwMode="ltGray">
            <a:xfrm>
              <a:off x="4693" y="3449"/>
              <a:ext cx="28" cy="26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10" y="2"/>
                </a:cxn>
                <a:cxn ang="0">
                  <a:pos x="16" y="22"/>
                </a:cxn>
                <a:cxn ang="0">
                  <a:pos x="27" y="22"/>
                </a:cxn>
                <a:cxn ang="0">
                  <a:pos x="34" y="2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7" name="Freeform 134"/>
            <p:cNvSpPr>
              <a:spLocks/>
            </p:cNvSpPr>
            <p:nvPr/>
          </p:nvSpPr>
          <p:spPr bwMode="ltGray">
            <a:xfrm>
              <a:off x="4683" y="3413"/>
              <a:ext cx="26" cy="20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10" y="2"/>
                </a:cxn>
                <a:cxn ang="0">
                  <a:pos x="13" y="15"/>
                </a:cxn>
                <a:cxn ang="0">
                  <a:pos x="25" y="19"/>
                </a:cxn>
                <a:cxn ang="0">
                  <a:pos x="31" y="1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Freeform 135"/>
            <p:cNvSpPr>
              <a:spLocks/>
            </p:cNvSpPr>
            <p:nvPr/>
          </p:nvSpPr>
          <p:spPr bwMode="ltGray">
            <a:xfrm>
              <a:off x="4657" y="3388"/>
              <a:ext cx="26" cy="35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19" y="2"/>
                </a:cxn>
                <a:cxn ang="0">
                  <a:pos x="10" y="25"/>
                </a:cxn>
                <a:cxn ang="0">
                  <a:pos x="19" y="35"/>
                </a:cxn>
                <a:cxn ang="0">
                  <a:pos x="27" y="29"/>
                </a:cxn>
                <a:cxn ang="0">
                  <a:pos x="28" y="16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99" name="Freeform 136"/>
            <p:cNvSpPr>
              <a:spLocks/>
            </p:cNvSpPr>
            <p:nvPr/>
          </p:nvSpPr>
          <p:spPr bwMode="ltGray">
            <a:xfrm>
              <a:off x="4625" y="3372"/>
              <a:ext cx="24" cy="2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10" y="2"/>
                </a:cxn>
                <a:cxn ang="0">
                  <a:pos x="12" y="23"/>
                </a:cxn>
                <a:cxn ang="0">
                  <a:pos x="24" y="27"/>
                </a:cxn>
                <a:cxn ang="0">
                  <a:pos x="22" y="10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0" name="Freeform 137"/>
            <p:cNvSpPr>
              <a:spLocks/>
            </p:cNvSpPr>
            <p:nvPr/>
          </p:nvSpPr>
          <p:spPr bwMode="ltGray">
            <a:xfrm>
              <a:off x="4665" y="3425"/>
              <a:ext cx="24" cy="26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10" y="2"/>
                </a:cxn>
                <a:cxn ang="0">
                  <a:pos x="12" y="23"/>
                </a:cxn>
                <a:cxn ang="0">
                  <a:pos x="24" y="27"/>
                </a:cxn>
                <a:cxn ang="0">
                  <a:pos x="22" y="10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Freeform 138"/>
            <p:cNvSpPr>
              <a:spLocks/>
            </p:cNvSpPr>
            <p:nvPr/>
          </p:nvSpPr>
          <p:spPr bwMode="ltGray">
            <a:xfrm>
              <a:off x="3055" y="2051"/>
              <a:ext cx="141" cy="108"/>
            </a:xfrm>
            <a:custGeom>
              <a:avLst/>
              <a:gdLst/>
              <a:ahLst/>
              <a:cxnLst>
                <a:cxn ang="0">
                  <a:pos x="171" y="4"/>
                </a:cxn>
                <a:cxn ang="0">
                  <a:pos x="185" y="4"/>
                </a:cxn>
                <a:cxn ang="0">
                  <a:pos x="189" y="16"/>
                </a:cxn>
                <a:cxn ang="0">
                  <a:pos x="187" y="24"/>
                </a:cxn>
                <a:cxn ang="0">
                  <a:pos x="131" y="44"/>
                </a:cxn>
                <a:cxn ang="0">
                  <a:pos x="109" y="58"/>
                </a:cxn>
                <a:cxn ang="0">
                  <a:pos x="97" y="62"/>
                </a:cxn>
                <a:cxn ang="0">
                  <a:pos x="71" y="82"/>
                </a:cxn>
                <a:cxn ang="0">
                  <a:pos x="75" y="92"/>
                </a:cxn>
                <a:cxn ang="0">
                  <a:pos x="83" y="116"/>
                </a:cxn>
                <a:cxn ang="0">
                  <a:pos x="107" y="126"/>
                </a:cxn>
                <a:cxn ang="0">
                  <a:pos x="93" y="140"/>
                </a:cxn>
                <a:cxn ang="0">
                  <a:pos x="83" y="130"/>
                </a:cxn>
                <a:cxn ang="0">
                  <a:pos x="71" y="134"/>
                </a:cxn>
                <a:cxn ang="0">
                  <a:pos x="21" y="122"/>
                </a:cxn>
                <a:cxn ang="0">
                  <a:pos x="19" y="106"/>
                </a:cxn>
                <a:cxn ang="0">
                  <a:pos x="47" y="90"/>
                </a:cxn>
                <a:cxn ang="0">
                  <a:pos x="51" y="76"/>
                </a:cxn>
                <a:cxn ang="0">
                  <a:pos x="47" y="64"/>
                </a:cxn>
                <a:cxn ang="0">
                  <a:pos x="73" y="46"/>
                </a:cxn>
                <a:cxn ang="0">
                  <a:pos x="97" y="36"/>
                </a:cxn>
                <a:cxn ang="0">
                  <a:pos x="113" y="24"/>
                </a:cxn>
                <a:cxn ang="0">
                  <a:pos x="171" y="4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2" name="Freeform 139"/>
            <p:cNvSpPr>
              <a:spLocks/>
            </p:cNvSpPr>
            <p:nvPr/>
          </p:nvSpPr>
          <p:spPr bwMode="ltGray">
            <a:xfrm>
              <a:off x="3139" y="2155"/>
              <a:ext cx="40" cy="12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2" y="2"/>
                </a:cxn>
                <a:cxn ang="0">
                  <a:pos x="32" y="16"/>
                </a:cxn>
                <a:cxn ang="0">
                  <a:pos x="44" y="14"/>
                </a:cxn>
                <a:cxn ang="0">
                  <a:pos x="24" y="0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3" name="Freeform 140"/>
            <p:cNvSpPr>
              <a:spLocks/>
            </p:cNvSpPr>
            <p:nvPr/>
          </p:nvSpPr>
          <p:spPr bwMode="ltGray">
            <a:xfrm>
              <a:off x="3344" y="1999"/>
              <a:ext cx="42" cy="28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25" y="24"/>
                </a:cxn>
                <a:cxn ang="0">
                  <a:pos x="11" y="34"/>
                </a:cxn>
                <a:cxn ang="0">
                  <a:pos x="9" y="4"/>
                </a:cxn>
                <a:cxn ang="0">
                  <a:pos x="21" y="0"/>
                </a:cxn>
                <a:cxn ang="0">
                  <a:pos x="57" y="4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4" name="Freeform 141"/>
            <p:cNvSpPr>
              <a:spLocks/>
            </p:cNvSpPr>
            <p:nvPr/>
          </p:nvSpPr>
          <p:spPr bwMode="ltGray">
            <a:xfrm>
              <a:off x="3374" y="2012"/>
              <a:ext cx="50" cy="2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1" y="6"/>
                </a:cxn>
                <a:cxn ang="0">
                  <a:pos x="57" y="26"/>
                </a:cxn>
                <a:cxn ang="0">
                  <a:pos x="63" y="24"/>
                </a:cxn>
                <a:cxn ang="0">
                  <a:pos x="29" y="0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5" name="Freeform 142"/>
            <p:cNvSpPr>
              <a:spLocks/>
            </p:cNvSpPr>
            <p:nvPr/>
          </p:nvSpPr>
          <p:spPr bwMode="ltGray">
            <a:xfrm>
              <a:off x="3428" y="2015"/>
              <a:ext cx="50" cy="32"/>
            </a:xfrm>
            <a:custGeom>
              <a:avLst/>
              <a:gdLst/>
              <a:ahLst/>
              <a:cxnLst>
                <a:cxn ang="0">
                  <a:pos x="50" y="9"/>
                </a:cxn>
                <a:cxn ang="0">
                  <a:pos x="26" y="9"/>
                </a:cxn>
                <a:cxn ang="0">
                  <a:pos x="10" y="9"/>
                </a:cxn>
                <a:cxn ang="0">
                  <a:pos x="8" y="35"/>
                </a:cxn>
                <a:cxn ang="0">
                  <a:pos x="32" y="43"/>
                </a:cxn>
                <a:cxn ang="0">
                  <a:pos x="62" y="27"/>
                </a:cxn>
                <a:cxn ang="0">
                  <a:pos x="50" y="9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6" name="Freeform 143"/>
            <p:cNvSpPr>
              <a:spLocks/>
            </p:cNvSpPr>
            <p:nvPr/>
          </p:nvSpPr>
          <p:spPr bwMode="ltGray">
            <a:xfrm>
              <a:off x="3777" y="2042"/>
              <a:ext cx="88" cy="3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16"/>
                </a:cxn>
                <a:cxn ang="0">
                  <a:pos x="50" y="30"/>
                </a:cxn>
                <a:cxn ang="0">
                  <a:pos x="76" y="36"/>
                </a:cxn>
                <a:cxn ang="0">
                  <a:pos x="112" y="22"/>
                </a:cxn>
                <a:cxn ang="0">
                  <a:pos x="78" y="4"/>
                </a:cxn>
                <a:cxn ang="0">
                  <a:pos x="14" y="0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7" name="Freeform 144"/>
            <p:cNvSpPr>
              <a:spLocks/>
            </p:cNvSpPr>
            <p:nvPr/>
          </p:nvSpPr>
          <p:spPr bwMode="ltGray">
            <a:xfrm>
              <a:off x="3867" y="2041"/>
              <a:ext cx="46" cy="24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62" y="10"/>
                </a:cxn>
                <a:cxn ang="0">
                  <a:pos x="30" y="32"/>
                </a:cxn>
                <a:cxn ang="0">
                  <a:pos x="6" y="22"/>
                </a:cxn>
                <a:cxn ang="0">
                  <a:pos x="32" y="4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8" name="Freeform 145"/>
            <p:cNvSpPr>
              <a:spLocks/>
            </p:cNvSpPr>
            <p:nvPr/>
          </p:nvSpPr>
          <p:spPr bwMode="ltGray">
            <a:xfrm>
              <a:off x="3846" y="2070"/>
              <a:ext cx="37" cy="17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6" y="5"/>
                </a:cxn>
                <a:cxn ang="0">
                  <a:pos x="38" y="23"/>
                </a:cxn>
                <a:cxn ang="0">
                  <a:pos x="20" y="1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9" name="Freeform 146"/>
            <p:cNvSpPr>
              <a:spLocks/>
            </p:cNvSpPr>
            <p:nvPr/>
          </p:nvSpPr>
          <p:spPr bwMode="ltGray">
            <a:xfrm>
              <a:off x="4098" y="2294"/>
              <a:ext cx="76" cy="114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4" y="42"/>
                </a:cxn>
                <a:cxn ang="0">
                  <a:pos x="32" y="72"/>
                </a:cxn>
                <a:cxn ang="0">
                  <a:pos x="36" y="104"/>
                </a:cxn>
                <a:cxn ang="0">
                  <a:pos x="80" y="152"/>
                </a:cxn>
                <a:cxn ang="0">
                  <a:pos x="86" y="124"/>
                </a:cxn>
                <a:cxn ang="0">
                  <a:pos x="74" y="102"/>
                </a:cxn>
                <a:cxn ang="0">
                  <a:pos x="62" y="92"/>
                </a:cxn>
                <a:cxn ang="0">
                  <a:pos x="52" y="74"/>
                </a:cxn>
                <a:cxn ang="0">
                  <a:pos x="42" y="44"/>
                </a:cxn>
                <a:cxn ang="0">
                  <a:pos x="4" y="12"/>
                </a:cxn>
                <a:cxn ang="0">
                  <a:pos x="6" y="0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0" name="Freeform 147"/>
            <p:cNvSpPr>
              <a:spLocks/>
            </p:cNvSpPr>
            <p:nvPr/>
          </p:nvSpPr>
          <p:spPr bwMode="ltGray">
            <a:xfrm>
              <a:off x="4159" y="2412"/>
              <a:ext cx="55" cy="78"/>
            </a:xfrm>
            <a:custGeom>
              <a:avLst/>
              <a:gdLst/>
              <a:ahLst/>
              <a:cxnLst>
                <a:cxn ang="0">
                  <a:pos x="64" y="22"/>
                </a:cxn>
                <a:cxn ang="0">
                  <a:pos x="74" y="40"/>
                </a:cxn>
                <a:cxn ang="0">
                  <a:pos x="30" y="84"/>
                </a:cxn>
                <a:cxn ang="0">
                  <a:pos x="32" y="100"/>
                </a:cxn>
                <a:cxn ang="0">
                  <a:pos x="20" y="94"/>
                </a:cxn>
                <a:cxn ang="0">
                  <a:pos x="6" y="84"/>
                </a:cxn>
                <a:cxn ang="0">
                  <a:pos x="0" y="82"/>
                </a:cxn>
                <a:cxn ang="0">
                  <a:pos x="10" y="58"/>
                </a:cxn>
                <a:cxn ang="0">
                  <a:pos x="12" y="52"/>
                </a:cxn>
                <a:cxn ang="0">
                  <a:pos x="2" y="24"/>
                </a:cxn>
                <a:cxn ang="0">
                  <a:pos x="4" y="14"/>
                </a:cxn>
                <a:cxn ang="0">
                  <a:pos x="26" y="22"/>
                </a:cxn>
                <a:cxn ang="0">
                  <a:pos x="36" y="36"/>
                </a:cxn>
                <a:cxn ang="0">
                  <a:pos x="64" y="22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1" name="Freeform 148"/>
            <p:cNvSpPr>
              <a:spLocks/>
            </p:cNvSpPr>
            <p:nvPr/>
          </p:nvSpPr>
          <p:spPr bwMode="ltGray">
            <a:xfrm>
              <a:off x="4123" y="2492"/>
              <a:ext cx="109" cy="189"/>
            </a:xfrm>
            <a:custGeom>
              <a:avLst/>
              <a:gdLst/>
              <a:ahLst/>
              <a:cxnLst>
                <a:cxn ang="0">
                  <a:pos x="82" y="100"/>
                </a:cxn>
                <a:cxn ang="0">
                  <a:pos x="66" y="106"/>
                </a:cxn>
                <a:cxn ang="0">
                  <a:pos x="64" y="132"/>
                </a:cxn>
                <a:cxn ang="0">
                  <a:pos x="22" y="146"/>
                </a:cxn>
                <a:cxn ang="0">
                  <a:pos x="8" y="168"/>
                </a:cxn>
                <a:cxn ang="0">
                  <a:pos x="20" y="182"/>
                </a:cxn>
                <a:cxn ang="0">
                  <a:pos x="8" y="198"/>
                </a:cxn>
                <a:cxn ang="0">
                  <a:pos x="24" y="252"/>
                </a:cxn>
                <a:cxn ang="0">
                  <a:pos x="28" y="214"/>
                </a:cxn>
                <a:cxn ang="0">
                  <a:pos x="22" y="192"/>
                </a:cxn>
                <a:cxn ang="0">
                  <a:pos x="42" y="176"/>
                </a:cxn>
                <a:cxn ang="0">
                  <a:pos x="52" y="158"/>
                </a:cxn>
                <a:cxn ang="0">
                  <a:pos x="66" y="174"/>
                </a:cxn>
                <a:cxn ang="0">
                  <a:pos x="44" y="190"/>
                </a:cxn>
                <a:cxn ang="0">
                  <a:pos x="56" y="200"/>
                </a:cxn>
                <a:cxn ang="0">
                  <a:pos x="68" y="178"/>
                </a:cxn>
                <a:cxn ang="0">
                  <a:pos x="84" y="184"/>
                </a:cxn>
                <a:cxn ang="0">
                  <a:pos x="104" y="148"/>
                </a:cxn>
                <a:cxn ang="0">
                  <a:pos x="114" y="156"/>
                </a:cxn>
                <a:cxn ang="0">
                  <a:pos x="136" y="148"/>
                </a:cxn>
                <a:cxn ang="0">
                  <a:pos x="146" y="130"/>
                </a:cxn>
                <a:cxn ang="0">
                  <a:pos x="142" y="110"/>
                </a:cxn>
                <a:cxn ang="0">
                  <a:pos x="134" y="98"/>
                </a:cxn>
                <a:cxn ang="0">
                  <a:pos x="122" y="40"/>
                </a:cxn>
                <a:cxn ang="0">
                  <a:pos x="94" y="0"/>
                </a:cxn>
                <a:cxn ang="0">
                  <a:pos x="78" y="12"/>
                </a:cxn>
                <a:cxn ang="0">
                  <a:pos x="96" y="34"/>
                </a:cxn>
                <a:cxn ang="0">
                  <a:pos x="96" y="64"/>
                </a:cxn>
                <a:cxn ang="0">
                  <a:pos x="82" y="100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2" name="Freeform 149"/>
            <p:cNvSpPr>
              <a:spLocks/>
            </p:cNvSpPr>
            <p:nvPr/>
          </p:nvSpPr>
          <p:spPr bwMode="ltGray">
            <a:xfrm>
              <a:off x="3062" y="1988"/>
              <a:ext cx="52" cy="30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5" y="20"/>
                </a:cxn>
                <a:cxn ang="0">
                  <a:pos x="41" y="24"/>
                </a:cxn>
                <a:cxn ang="0">
                  <a:pos x="31" y="40"/>
                </a:cxn>
                <a:cxn ang="0">
                  <a:pos x="7" y="38"/>
                </a:cxn>
                <a:cxn ang="0">
                  <a:pos x="1" y="36"/>
                </a:cxn>
                <a:cxn ang="0">
                  <a:pos x="33" y="20"/>
                </a:cxn>
                <a:cxn ang="0">
                  <a:pos x="59" y="0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3" name="Freeform 150"/>
            <p:cNvSpPr>
              <a:spLocks/>
            </p:cNvSpPr>
            <p:nvPr/>
          </p:nvSpPr>
          <p:spPr bwMode="ltGray">
            <a:xfrm>
              <a:off x="2955" y="1997"/>
              <a:ext cx="19" cy="22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8"/>
                </a:cxn>
                <a:cxn ang="0">
                  <a:pos x="18" y="26"/>
                </a:cxn>
                <a:cxn ang="0">
                  <a:pos x="18" y="0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4" name="Freeform 151"/>
            <p:cNvSpPr>
              <a:spLocks/>
            </p:cNvSpPr>
            <p:nvPr/>
          </p:nvSpPr>
          <p:spPr bwMode="ltGray">
            <a:xfrm>
              <a:off x="2979" y="1996"/>
              <a:ext cx="37" cy="27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0" y="18"/>
                </a:cxn>
                <a:cxn ang="0">
                  <a:pos x="6" y="32"/>
                </a:cxn>
                <a:cxn ang="0">
                  <a:pos x="18" y="36"/>
                </a:cxn>
                <a:cxn ang="0">
                  <a:pos x="40" y="26"/>
                </a:cxn>
                <a:cxn ang="0">
                  <a:pos x="14" y="6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5" name="Freeform 152"/>
            <p:cNvSpPr>
              <a:spLocks/>
            </p:cNvSpPr>
            <p:nvPr/>
          </p:nvSpPr>
          <p:spPr bwMode="ltGray">
            <a:xfrm>
              <a:off x="3040" y="1987"/>
              <a:ext cx="20" cy="1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" y="12"/>
                </a:cxn>
                <a:cxn ang="0">
                  <a:pos x="19" y="22"/>
                </a:cxn>
                <a:cxn ang="0">
                  <a:pos x="11" y="0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6" name="Freeform 153"/>
            <p:cNvSpPr>
              <a:spLocks/>
            </p:cNvSpPr>
            <p:nvPr/>
          </p:nvSpPr>
          <p:spPr bwMode="ltGray">
            <a:xfrm>
              <a:off x="3022" y="2005"/>
              <a:ext cx="15" cy="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9" y="18"/>
                </a:cxn>
                <a:cxn ang="0">
                  <a:pos x="11" y="0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7" name="Freeform 154"/>
            <p:cNvSpPr>
              <a:spLocks/>
            </p:cNvSpPr>
            <p:nvPr/>
          </p:nvSpPr>
          <p:spPr bwMode="ltGray">
            <a:xfrm>
              <a:off x="4162" y="2021"/>
              <a:ext cx="18" cy="3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8" y="16"/>
                </a:cxn>
                <a:cxn ang="0">
                  <a:pos x="0" y="34"/>
                </a:cxn>
                <a:cxn ang="0">
                  <a:pos x="16" y="40"/>
                </a:cxn>
                <a:cxn ang="0">
                  <a:pos x="24" y="0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8" name="Freeform 155"/>
            <p:cNvSpPr>
              <a:spLocks/>
            </p:cNvSpPr>
            <p:nvPr/>
          </p:nvSpPr>
          <p:spPr bwMode="ltGray">
            <a:xfrm>
              <a:off x="3278" y="3473"/>
              <a:ext cx="31" cy="18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6" y="24"/>
                </a:cxn>
                <a:cxn ang="0">
                  <a:pos x="30" y="0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19" name="Freeform 156"/>
            <p:cNvSpPr>
              <a:spLocks/>
            </p:cNvSpPr>
            <p:nvPr/>
          </p:nvSpPr>
          <p:spPr bwMode="ltGray">
            <a:xfrm>
              <a:off x="3318" y="3466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0" name="Freeform 157"/>
            <p:cNvSpPr>
              <a:spLocks/>
            </p:cNvSpPr>
            <p:nvPr/>
          </p:nvSpPr>
          <p:spPr bwMode="ltGray">
            <a:xfrm>
              <a:off x="3251" y="3312"/>
              <a:ext cx="9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1" name="Freeform 158"/>
            <p:cNvSpPr>
              <a:spLocks/>
            </p:cNvSpPr>
            <p:nvPr/>
          </p:nvSpPr>
          <p:spPr bwMode="ltGray">
            <a:xfrm>
              <a:off x="3311" y="3239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2" name="Freeform 159"/>
            <p:cNvSpPr>
              <a:spLocks/>
            </p:cNvSpPr>
            <p:nvPr/>
          </p:nvSpPr>
          <p:spPr bwMode="ltGray">
            <a:xfrm>
              <a:off x="3287" y="3238"/>
              <a:ext cx="11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3"/>
                </a:cxn>
                <a:cxn ang="0">
                  <a:pos x="12" y="24"/>
                </a:cxn>
                <a:cxn ang="0">
                  <a:pos x="6" y="0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3" name="Freeform 160"/>
            <p:cNvSpPr>
              <a:spLocks/>
            </p:cNvSpPr>
            <p:nvPr/>
          </p:nvSpPr>
          <p:spPr bwMode="ltGray">
            <a:xfrm>
              <a:off x="3276" y="3260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4" name="Freeform 161"/>
            <p:cNvSpPr>
              <a:spLocks/>
            </p:cNvSpPr>
            <p:nvPr/>
          </p:nvSpPr>
          <p:spPr bwMode="ltGray">
            <a:xfrm>
              <a:off x="3251" y="3294"/>
              <a:ext cx="9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5" name="Freeform 162"/>
            <p:cNvSpPr>
              <a:spLocks/>
            </p:cNvSpPr>
            <p:nvPr/>
          </p:nvSpPr>
          <p:spPr bwMode="ltGray">
            <a:xfrm>
              <a:off x="3270" y="3281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6" name="Freeform 163"/>
            <p:cNvSpPr>
              <a:spLocks/>
            </p:cNvSpPr>
            <p:nvPr/>
          </p:nvSpPr>
          <p:spPr bwMode="ltGray">
            <a:xfrm>
              <a:off x="2537" y="2293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7" name="Freeform 164"/>
            <p:cNvSpPr>
              <a:spLocks/>
            </p:cNvSpPr>
            <p:nvPr/>
          </p:nvSpPr>
          <p:spPr bwMode="ltGray">
            <a:xfrm>
              <a:off x="2476" y="2259"/>
              <a:ext cx="10" cy="1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" y="11"/>
                </a:cxn>
                <a:cxn ang="0">
                  <a:pos x="9" y="20"/>
                </a:cxn>
                <a:cxn ang="0">
                  <a:pos x="10" y="5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28" name="Freeform 165"/>
            <p:cNvSpPr>
              <a:spLocks/>
            </p:cNvSpPr>
            <p:nvPr/>
          </p:nvSpPr>
          <p:spPr bwMode="ltGray">
            <a:xfrm>
              <a:off x="2238" y="2042"/>
              <a:ext cx="2060" cy="1644"/>
            </a:xfrm>
            <a:custGeom>
              <a:avLst/>
              <a:gdLst/>
              <a:ahLst/>
              <a:cxnLst>
                <a:cxn ang="0">
                  <a:pos x="452" y="653"/>
                </a:cxn>
                <a:cxn ang="0">
                  <a:pos x="333" y="595"/>
                </a:cxn>
                <a:cxn ang="0">
                  <a:pos x="158" y="645"/>
                </a:cxn>
                <a:cxn ang="0">
                  <a:pos x="46" y="759"/>
                </a:cxn>
                <a:cxn ang="0">
                  <a:pos x="12" y="941"/>
                </a:cxn>
                <a:cxn ang="0">
                  <a:pos x="146" y="1059"/>
                </a:cxn>
                <a:cxn ang="0">
                  <a:pos x="308" y="1041"/>
                </a:cxn>
                <a:cxn ang="0">
                  <a:pos x="396" y="1138"/>
                </a:cxn>
                <a:cxn ang="0">
                  <a:pos x="452" y="1447"/>
                </a:cxn>
                <a:cxn ang="0">
                  <a:pos x="497" y="1628"/>
                </a:cxn>
                <a:cxn ang="0">
                  <a:pos x="704" y="1574"/>
                </a:cxn>
                <a:cxn ang="0">
                  <a:pos x="817" y="1380"/>
                </a:cxn>
                <a:cxn ang="0">
                  <a:pos x="885" y="1153"/>
                </a:cxn>
                <a:cxn ang="0">
                  <a:pos x="998" y="999"/>
                </a:cxn>
                <a:cxn ang="0">
                  <a:pos x="796" y="856"/>
                </a:cxn>
                <a:cxn ang="0">
                  <a:pos x="817" y="819"/>
                </a:cxn>
                <a:cxn ang="0">
                  <a:pos x="1003" y="916"/>
                </a:cxn>
                <a:cxn ang="0">
                  <a:pos x="1098" y="792"/>
                </a:cxn>
                <a:cxn ang="0">
                  <a:pos x="1046" y="763"/>
                </a:cxn>
                <a:cxn ang="0">
                  <a:pos x="929" y="716"/>
                </a:cxn>
                <a:cxn ang="0">
                  <a:pos x="1141" y="761"/>
                </a:cxn>
                <a:cxn ang="0">
                  <a:pos x="1296" y="852"/>
                </a:cxn>
                <a:cxn ang="0">
                  <a:pos x="1373" y="1033"/>
                </a:cxn>
                <a:cxn ang="0">
                  <a:pos x="1608" y="847"/>
                </a:cxn>
                <a:cxn ang="0">
                  <a:pos x="1704" y="1030"/>
                </a:cxn>
                <a:cxn ang="0">
                  <a:pos x="1707" y="874"/>
                </a:cxn>
                <a:cxn ang="0">
                  <a:pos x="1759" y="800"/>
                </a:cxn>
                <a:cxn ang="0">
                  <a:pos x="1783" y="544"/>
                </a:cxn>
                <a:cxn ang="0">
                  <a:pos x="1824" y="528"/>
                </a:cxn>
                <a:cxn ang="0">
                  <a:pos x="1844" y="427"/>
                </a:cxn>
                <a:cxn ang="0">
                  <a:pos x="1805" y="226"/>
                </a:cxn>
                <a:cxn ang="0">
                  <a:pos x="1899" y="108"/>
                </a:cxn>
                <a:cxn ang="0">
                  <a:pos x="1947" y="209"/>
                </a:cxn>
                <a:cxn ang="0">
                  <a:pos x="1943" y="123"/>
                </a:cxn>
                <a:cxn ang="0">
                  <a:pos x="1975" y="51"/>
                </a:cxn>
                <a:cxn ang="0">
                  <a:pos x="2038" y="0"/>
                </a:cxn>
                <a:cxn ang="0">
                  <a:pos x="1820" y="63"/>
                </a:cxn>
                <a:cxn ang="0">
                  <a:pos x="1583" y="83"/>
                </a:cxn>
                <a:cxn ang="0">
                  <a:pos x="1349" y="30"/>
                </a:cxn>
                <a:cxn ang="0">
                  <a:pos x="1132" y="65"/>
                </a:cxn>
                <a:cxn ang="0">
                  <a:pos x="1040" y="170"/>
                </a:cxn>
                <a:cxn ang="0">
                  <a:pos x="926" y="137"/>
                </a:cxn>
                <a:cxn ang="0">
                  <a:pos x="758" y="183"/>
                </a:cxn>
                <a:cxn ang="0">
                  <a:pos x="667" y="140"/>
                </a:cxn>
                <a:cxn ang="0">
                  <a:pos x="364" y="248"/>
                </a:cxn>
                <a:cxn ang="0">
                  <a:pos x="535" y="213"/>
                </a:cxn>
                <a:cxn ang="0">
                  <a:pos x="638" y="276"/>
                </a:cxn>
                <a:cxn ang="0">
                  <a:pos x="443" y="357"/>
                </a:cxn>
                <a:cxn ang="0">
                  <a:pos x="275" y="416"/>
                </a:cxn>
                <a:cxn ang="0">
                  <a:pos x="167" y="537"/>
                </a:cxn>
                <a:cxn ang="0">
                  <a:pos x="283" y="552"/>
                </a:cxn>
                <a:cxn ang="0">
                  <a:pos x="381" y="573"/>
                </a:cxn>
                <a:cxn ang="0">
                  <a:pos x="493" y="590"/>
                </a:cxn>
                <a:cxn ang="0">
                  <a:pos x="487" y="512"/>
                </a:cxn>
                <a:cxn ang="0">
                  <a:pos x="592" y="548"/>
                </a:cxn>
                <a:cxn ang="0">
                  <a:pos x="686" y="470"/>
                </a:cxn>
                <a:cxn ang="0">
                  <a:pos x="772" y="480"/>
                </a:cxn>
                <a:cxn ang="0">
                  <a:pos x="639" y="598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12700" dir="5400000" algn="ctr" rotWithShape="0">
                <a:srgbClr val="333333">
                  <a:alpha val="50000"/>
                </a:srgbClr>
              </a:outerShdw>
            </a:effectLst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00869" y="44624"/>
            <a:ext cx="8943131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Признание российской доказательной</a:t>
            </a:r>
          </a:p>
          <a:p>
            <a:pPr>
              <a:lnSpc>
                <a:spcPct val="80000"/>
              </a:lnSpc>
            </a:pPr>
            <a:r>
              <a:rPr lang="ru-RU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практики за рубежом</a:t>
            </a:r>
            <a:endParaRPr lang="ru-RU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142984"/>
            <a:ext cx="8429684" cy="1071570"/>
          </a:xfrm>
          <a:prstGeom prst="rect">
            <a:avLst/>
          </a:prstGeom>
          <a:solidFill>
            <a:schemeClr val="accent2">
              <a:lumMod val="20000"/>
              <a:lumOff val="80000"/>
              <a:alpha val="4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285860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Проект</a:t>
            </a:r>
            <a:r>
              <a:rPr lang="ru-RU" sz="2400" b="1" kern="0" dirty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 ВОЗ по созданию Европейской базы данных образцовых примеров расширенной сестринской практики</a:t>
            </a:r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1571604" y="2214554"/>
            <a:ext cx="7000924" cy="10001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1785918" y="2214554"/>
            <a:ext cx="7358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Примеры всех стран, всех сфер здравоохранения внедрения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 изменений роли сестринского персонала, её расширение,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 более высокой автономии и более тесной работы с пациентами</a:t>
            </a:r>
            <a:endParaRPr lang="ru-RU" sz="20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0869" y="2071678"/>
            <a:ext cx="1597813" cy="2191025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2844" y="4357694"/>
            <a:ext cx="4214045" cy="2286016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1" name="Прямоугольник 230"/>
          <p:cNvSpPr/>
          <p:nvPr/>
        </p:nvSpPr>
        <p:spPr>
          <a:xfrm>
            <a:off x="4714876" y="3357562"/>
            <a:ext cx="3857652" cy="428628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TextBox 228"/>
          <p:cNvSpPr txBox="1"/>
          <p:nvPr/>
        </p:nvSpPr>
        <p:spPr>
          <a:xfrm>
            <a:off x="4786314" y="3357562"/>
            <a:ext cx="3742115" cy="400110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55 ситуационных исследований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32" name="Прямоугольник 231"/>
          <p:cNvSpPr/>
          <p:nvPr/>
        </p:nvSpPr>
        <p:spPr>
          <a:xfrm>
            <a:off x="5357818" y="3929066"/>
            <a:ext cx="2571768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Прямоугольник 229"/>
          <p:cNvSpPr/>
          <p:nvPr/>
        </p:nvSpPr>
        <p:spPr>
          <a:xfrm>
            <a:off x="5353501" y="3929066"/>
            <a:ext cx="2805485" cy="40011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Россия</a:t>
            </a:r>
            <a:r>
              <a:rPr lang="ru-RU" sz="2000" dirty="0" smtClean="0">
                <a:latin typeface="+mn-lt"/>
              </a:rPr>
              <a:t> </a:t>
            </a:r>
            <a:r>
              <a:rPr lang="ru-RU" sz="2000" b="1" dirty="0" smtClean="0">
                <a:solidFill>
                  <a:srgbClr val="004B96"/>
                </a:solidFill>
                <a:latin typeface="+mn-lt"/>
              </a:rPr>
              <a:t>– 6 человек из:</a:t>
            </a:r>
            <a:endParaRPr lang="ru-RU" sz="2000" b="1" dirty="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5715008" y="4500570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ОМСК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35" name="Овал 234"/>
          <p:cNvSpPr/>
          <p:nvPr/>
        </p:nvSpPr>
        <p:spPr>
          <a:xfrm>
            <a:off x="5500694" y="4643446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6" name="Овал 235"/>
          <p:cNvSpPr/>
          <p:nvPr/>
        </p:nvSpPr>
        <p:spPr>
          <a:xfrm>
            <a:off x="5500694" y="4929198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Овал 237"/>
          <p:cNvSpPr/>
          <p:nvPr/>
        </p:nvSpPr>
        <p:spPr>
          <a:xfrm>
            <a:off x="5500694" y="521495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TextBox 238"/>
          <p:cNvSpPr txBox="1"/>
          <p:nvPr/>
        </p:nvSpPr>
        <p:spPr>
          <a:xfrm>
            <a:off x="5715008" y="4786322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САМАРА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5715008" y="5072074"/>
            <a:ext cx="1225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j-lt"/>
              </a:rPr>
              <a:t>ТОЛЬЯТТИ</a:t>
            </a:r>
            <a:endParaRPr lang="ru-RU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41" name="AutoShape 3"/>
          <p:cNvSpPr>
            <a:spLocks noChangeArrowheads="1"/>
          </p:cNvSpPr>
          <p:nvPr/>
        </p:nvSpPr>
        <p:spPr bwMode="gray">
          <a:xfrm flipH="1">
            <a:off x="7429520" y="4857760"/>
            <a:ext cx="857256" cy="857256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2" name="TextBox 241"/>
          <p:cNvSpPr txBox="1"/>
          <p:nvPr/>
        </p:nvSpPr>
        <p:spPr>
          <a:xfrm>
            <a:off x="4310077" y="5674022"/>
            <a:ext cx="49424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i="1" dirty="0" smtClean="0">
                <a:solidFill>
                  <a:srgbClr val="C00000"/>
                </a:solidFill>
                <a:latin typeface="+mj-lt"/>
              </a:rPr>
              <a:t>Первые шаги к достижению</a:t>
            </a:r>
          </a:p>
          <a:p>
            <a:r>
              <a:rPr lang="ru-RU" sz="2200" b="1" i="1" dirty="0" smtClean="0">
                <a:solidFill>
                  <a:srgbClr val="C00000"/>
                </a:solidFill>
                <a:latin typeface="+mj-lt"/>
              </a:rPr>
              <a:t> единого понимания доказательной </a:t>
            </a:r>
          </a:p>
          <a:p>
            <a:r>
              <a:rPr lang="ru-RU" sz="2200" b="1" i="1" dirty="0" smtClean="0">
                <a:solidFill>
                  <a:srgbClr val="C00000"/>
                </a:solidFill>
                <a:latin typeface="+mj-lt"/>
              </a:rPr>
              <a:t>медицины на международном уровне</a:t>
            </a:r>
            <a:endParaRPr lang="ru-RU" sz="2200" b="1" i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12" y="-27384"/>
            <a:ext cx="9144000" cy="7920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 eaLnBrk="1" hangingPunct="1"/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Участие в международном онлайн - исследовании «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Буллинг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на рабочем месте»</a:t>
            </a:r>
            <a:endParaRPr lang="ru-RU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7868" y="1340768"/>
            <a:ext cx="80106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2700" b="1" u="sng" kern="0" dirty="0" smtClean="0">
                <a:solidFill>
                  <a:srgbClr val="C00000"/>
                </a:solidFill>
                <a:latin typeface="+mn-lt"/>
                <a:cs typeface="Arial" charset="0"/>
              </a:rPr>
              <a:t>Цель:</a:t>
            </a:r>
            <a:r>
              <a:rPr lang="ru-RU" sz="27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комплексная оценка </a:t>
            </a:r>
            <a:r>
              <a:rPr lang="ru-RU" sz="2400" b="1" kern="0" dirty="0" err="1" smtClean="0">
                <a:solidFill>
                  <a:srgbClr val="004B96"/>
                </a:solidFill>
                <a:latin typeface="+mn-lt"/>
                <a:cs typeface="Arial" charset="0"/>
              </a:rPr>
              <a:t>буллинга</a:t>
            </a:r>
            <a:r>
              <a:rPr lang="ru-RU" sz="24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как феномена профессиональной жизни медицинских сестер </a:t>
            </a:r>
            <a:r>
              <a:rPr lang="ru-RU" sz="24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в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МО разного профиля в России. </a:t>
            </a:r>
          </a:p>
          <a:p>
            <a:pPr>
              <a:spcAft>
                <a:spcPts val="3600"/>
              </a:spcAft>
            </a:pPr>
            <a:r>
              <a:rPr lang="ru-RU" sz="2700" b="1" u="sng" kern="0" dirty="0" smtClean="0">
                <a:solidFill>
                  <a:srgbClr val="C00000"/>
                </a:solidFill>
                <a:latin typeface="+mn-lt"/>
                <a:cs typeface="Arial" charset="0"/>
              </a:rPr>
              <a:t>Задача: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изучить распространенность </a:t>
            </a:r>
            <a:r>
              <a:rPr lang="ru-RU" sz="2400" b="1" kern="0" dirty="0" err="1">
                <a:solidFill>
                  <a:srgbClr val="004B96"/>
                </a:solidFill>
                <a:latin typeface="+mn-lt"/>
                <a:cs typeface="Arial" charset="0"/>
              </a:rPr>
              <a:t>буллинга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 и его последствий, влияющих на медицинских сестер. </a:t>
            </a:r>
          </a:p>
          <a:p>
            <a:pPr>
              <a:spcAft>
                <a:spcPts val="3600"/>
              </a:spcAft>
            </a:pPr>
            <a:r>
              <a:rPr lang="ru-RU" sz="2700" b="1" u="sng" kern="0" dirty="0" smtClean="0">
                <a:solidFill>
                  <a:srgbClr val="C00000"/>
                </a:solidFill>
                <a:latin typeface="+mn-lt"/>
                <a:cs typeface="Arial" charset="0"/>
              </a:rPr>
              <a:t>Количество </a:t>
            </a:r>
            <a:r>
              <a:rPr lang="ru-RU" sz="2700" b="1" u="sng" kern="0" dirty="0">
                <a:solidFill>
                  <a:srgbClr val="C00000"/>
                </a:solidFill>
                <a:latin typeface="+mn-lt"/>
                <a:cs typeface="Arial" charset="0"/>
              </a:rPr>
              <a:t>участников: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438 человек.</a:t>
            </a:r>
          </a:p>
          <a:p>
            <a:pPr>
              <a:spcAft>
                <a:spcPts val="3600"/>
              </a:spcAft>
            </a:pPr>
            <a:r>
              <a:rPr lang="ru-RU" sz="2700" b="1" u="sng" kern="0" dirty="0" smtClean="0">
                <a:solidFill>
                  <a:srgbClr val="C00000"/>
                </a:solidFill>
                <a:latin typeface="+mn-lt"/>
                <a:cs typeface="Arial" charset="0"/>
              </a:rPr>
              <a:t>Результаты</a:t>
            </a:r>
            <a:r>
              <a:rPr lang="ru-RU" sz="2700" b="1" u="sng" kern="0" dirty="0">
                <a:solidFill>
                  <a:srgbClr val="C00000"/>
                </a:solidFill>
                <a:latin typeface="+mn-lt"/>
                <a:cs typeface="Arial" charset="0"/>
              </a:rPr>
              <a:t>: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буллинг негативно воздействует </a:t>
            </a:r>
            <a:r>
              <a:rPr lang="ru-RU" sz="24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на </a:t>
            </a:r>
            <a:r>
              <a:rPr lang="ru-RU" sz="2400" b="1" kern="0" dirty="0">
                <a:solidFill>
                  <a:srgbClr val="004B96"/>
                </a:solidFill>
                <a:latin typeface="+mn-lt"/>
                <a:cs typeface="Arial" charset="0"/>
              </a:rPr>
              <a:t>работу медицинских сестер в команде и работе с пациентами.</a:t>
            </a:r>
          </a:p>
        </p:txBody>
      </p:sp>
      <p:pic>
        <p:nvPicPr>
          <p:cNvPr id="43010" name="Picture 2" descr="http://avitomail.ru/services-retina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87" y="1484784"/>
            <a:ext cx="1035981" cy="103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http://psdmania.ru/uploads/posts/2012-11/1352642429_bloknot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7985" y="3054558"/>
            <a:ext cx="815520" cy="92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6" name="Picture 8" descr="http://yurist-tsp.ru/images/news/other/%D1%87%D0%B5%D0%BB%D0%BE%D0%B2%D0%B5%D1%87%D0%BA%D0%B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4206431"/>
            <a:ext cx="923083" cy="82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8" name="Picture 10" descr="https://smartprogress.do/uploadImages/000333163_m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1" y="5373216"/>
            <a:ext cx="105158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7411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Стратегия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РАМС направлена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на поддержку и развитие доказательной практики в регионах</a:t>
            </a:r>
          </a:p>
        </p:txBody>
      </p:sp>
      <p:pic>
        <p:nvPicPr>
          <p:cNvPr id="3" name="Picture 22" descr="C:\Users\ст. фел\Desktop\Лечебное дело ОПСА\ВЕСТНИК РАМС 0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1142984"/>
            <a:ext cx="2286016" cy="3035490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4"/>
          <p:cNvSpPr>
            <a:spLocks/>
          </p:cNvSpPr>
          <p:nvPr/>
        </p:nvSpPr>
        <p:spPr bwMode="ltGray">
          <a:xfrm rot="18894870">
            <a:off x="1466676" y="2209311"/>
            <a:ext cx="7389813" cy="2771084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solidFill>
            <a:srgbClr val="00B0F0"/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F:\Загрузки\Книга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3789040"/>
            <a:ext cx="2140408" cy="2952328"/>
          </a:xfrm>
          <a:prstGeom prst="rect">
            <a:avLst/>
          </a:prstGeom>
          <a:ln w="25400">
            <a:solidFill>
              <a:srgbClr val="004B9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gray">
          <a:xfrm>
            <a:off x="2285984" y="5072074"/>
            <a:ext cx="6686545" cy="369332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4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Top"/>
            <a:lightRig rig="legacyFlat1" dir="t"/>
          </a:scene3d>
          <a:sp3d extrusionH="1218930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square" anchor="ctr">
            <a:spAutoFit/>
            <a:flatTx/>
          </a:bodyPr>
          <a:lstStyle/>
          <a:p>
            <a:endParaRPr lang="ru-RU"/>
          </a:p>
        </p:txBody>
      </p:sp>
      <p:pic>
        <p:nvPicPr>
          <p:cNvPr id="8" name="Picture 17" descr="23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4143380"/>
            <a:ext cx="955450" cy="836608"/>
          </a:xfrm>
          <a:prstGeom prst="rect">
            <a:avLst/>
          </a:prstGeom>
          <a:noFill/>
        </p:spPr>
      </p:pic>
      <p:pic>
        <p:nvPicPr>
          <p:cNvPr id="9" name="Picture 16" descr="16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1038228" cy="1038228"/>
          </a:xfrm>
          <a:prstGeom prst="rect">
            <a:avLst/>
          </a:prstGeom>
          <a:noFill/>
        </p:spPr>
      </p:pic>
      <p:pic>
        <p:nvPicPr>
          <p:cNvPr id="10" name="Picture 13" descr="13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3643314"/>
            <a:ext cx="988338" cy="1123947"/>
          </a:xfrm>
          <a:prstGeom prst="rect">
            <a:avLst/>
          </a:prstGeom>
          <a:noFill/>
        </p:spPr>
      </p:pic>
      <p:pic>
        <p:nvPicPr>
          <p:cNvPr id="11" name="Picture 15" descr="24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68" y="4143380"/>
            <a:ext cx="738185" cy="872984"/>
          </a:xfrm>
          <a:prstGeom prst="rect">
            <a:avLst/>
          </a:prstGeom>
          <a:noFill/>
        </p:spPr>
      </p:pic>
      <p:sp>
        <p:nvSpPr>
          <p:cNvPr id="14" name="Freeform 48"/>
          <p:cNvSpPr>
            <a:spLocks/>
          </p:cNvSpPr>
          <p:nvPr/>
        </p:nvSpPr>
        <p:spPr bwMode="gray">
          <a:xfrm>
            <a:off x="5429256" y="2500306"/>
            <a:ext cx="1209676" cy="2401888"/>
          </a:xfrm>
          <a:custGeom>
            <a:avLst/>
            <a:gdLst/>
            <a:ahLst/>
            <a:cxnLst>
              <a:cxn ang="0">
                <a:pos x="682" y="350"/>
              </a:cxn>
              <a:cxn ang="0">
                <a:pos x="720" y="242"/>
              </a:cxn>
              <a:cxn ang="0">
                <a:pos x="660" y="39"/>
              </a:cxn>
              <a:cxn ang="0">
                <a:pos x="409" y="118"/>
              </a:cxn>
              <a:cxn ang="0">
                <a:pos x="330" y="348"/>
              </a:cxn>
              <a:cxn ang="0">
                <a:pos x="319" y="450"/>
              </a:cxn>
              <a:cxn ang="0">
                <a:pos x="42" y="826"/>
              </a:cxn>
              <a:cxn ang="0">
                <a:pos x="126" y="994"/>
              </a:cxn>
              <a:cxn ang="0">
                <a:pos x="397" y="1105"/>
              </a:cxn>
              <a:cxn ang="0">
                <a:pos x="126" y="879"/>
              </a:cxn>
              <a:cxn ang="0">
                <a:pos x="348" y="655"/>
              </a:cxn>
              <a:cxn ang="0">
                <a:pos x="480" y="957"/>
              </a:cxn>
              <a:cxn ang="0">
                <a:pos x="336" y="1212"/>
              </a:cxn>
              <a:cxn ang="0">
                <a:pos x="343" y="1683"/>
              </a:cxn>
              <a:cxn ang="0">
                <a:pos x="462" y="2019"/>
              </a:cxn>
              <a:cxn ang="0">
                <a:pos x="427" y="2716"/>
              </a:cxn>
              <a:cxn ang="0">
                <a:pos x="354" y="2784"/>
              </a:cxn>
              <a:cxn ang="0">
                <a:pos x="376" y="3013"/>
              </a:cxn>
              <a:cxn ang="0">
                <a:pos x="402" y="2959"/>
              </a:cxn>
              <a:cxn ang="0">
                <a:pos x="430" y="2925"/>
              </a:cxn>
              <a:cxn ang="0">
                <a:pos x="628" y="3094"/>
              </a:cxn>
              <a:cxn ang="0">
                <a:pos x="636" y="3036"/>
              </a:cxn>
              <a:cxn ang="0">
                <a:pos x="604" y="2913"/>
              </a:cxn>
              <a:cxn ang="0">
                <a:pos x="619" y="2146"/>
              </a:cxn>
              <a:cxn ang="0">
                <a:pos x="639" y="1968"/>
              </a:cxn>
              <a:cxn ang="0">
                <a:pos x="724" y="1692"/>
              </a:cxn>
              <a:cxn ang="0">
                <a:pos x="772" y="1138"/>
              </a:cxn>
              <a:cxn ang="0">
                <a:pos x="712" y="816"/>
              </a:cxn>
              <a:cxn ang="0">
                <a:pos x="820" y="934"/>
              </a:cxn>
              <a:cxn ang="0">
                <a:pos x="1060" y="838"/>
              </a:cxn>
              <a:cxn ang="0">
                <a:pos x="1314" y="592"/>
              </a:cxn>
              <a:cxn ang="0">
                <a:pos x="1414" y="445"/>
              </a:cxn>
              <a:cxn ang="0">
                <a:pos x="1288" y="501"/>
              </a:cxn>
              <a:cxn ang="0">
                <a:pos x="1234" y="445"/>
              </a:cxn>
              <a:cxn ang="0">
                <a:pos x="1167" y="573"/>
              </a:cxn>
              <a:cxn ang="0">
                <a:pos x="775" y="607"/>
              </a:cxn>
              <a:cxn ang="0">
                <a:pos x="664" y="439"/>
              </a:cxn>
              <a:cxn ang="0">
                <a:pos x="609" y="378"/>
              </a:cxn>
            </a:cxnLst>
            <a:rect l="0" t="0" r="r" b="b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267744" y="5301208"/>
            <a:ext cx="6704785" cy="14465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8E0000"/>
                </a:solidFill>
                <a:latin typeface="+mj-lt"/>
              </a:rPr>
              <a:t>Необходимо стремление сестринского персонала </a:t>
            </a:r>
          </a:p>
          <a:p>
            <a:r>
              <a:rPr lang="ru-RU" sz="2200" b="1" dirty="0" smtClean="0">
                <a:solidFill>
                  <a:srgbClr val="8E0000"/>
                </a:solidFill>
                <a:latin typeface="+mj-lt"/>
              </a:rPr>
              <a:t>вырабатывать  у себя навыки и умения обращаться </a:t>
            </a:r>
          </a:p>
          <a:p>
            <a:r>
              <a:rPr lang="ru-RU" sz="2200" b="1" dirty="0" smtClean="0">
                <a:solidFill>
                  <a:srgbClr val="8E0000"/>
                </a:solidFill>
                <a:latin typeface="+mj-lt"/>
              </a:rPr>
              <a:t>с научными данными и применять  их в повседневной практике</a:t>
            </a:r>
            <a:endParaRPr lang="ru-RU" sz="2200" b="1" dirty="0">
              <a:solidFill>
                <a:srgbClr val="8E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00010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Симпозиум РАМС </a:t>
            </a:r>
          </a:p>
          <a:p>
            <a:r>
              <a:rPr lang="ru-RU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«Доказательная сестринская практика»</a:t>
            </a:r>
            <a:endParaRPr lang="ru-RU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D:\Документы\ОПСА\Конгрессы\2017 г\Cанкт-Петербург, 17-19 октября 2017 г\Отчет\Симпозиум Доказательная сестринская практика\Фото. Симпозиум Доказательная сестринская практика\DSC_843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789040"/>
            <a:ext cx="41247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Фотоальбом\2017 г\17-19.10.2017 Конгресс РАМС -25 лет\64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124744"/>
            <a:ext cx="4104456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2304256" cy="5347337"/>
          </a:xfrm>
          <a:prstGeom prst="rect">
            <a:avLst/>
          </a:prstGeom>
          <a:noFill/>
          <a:ln w="57150">
            <a:solidFill>
              <a:srgbClr val="00458A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786578" y="3143248"/>
            <a:ext cx="2143140" cy="3094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116632"/>
            <a:ext cx="9144000" cy="7411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Внедрение инноваций в медицинских организациях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с участием сестринского персонала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gray">
          <a:xfrm>
            <a:off x="142844" y="1285860"/>
            <a:ext cx="8786874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0" hangingPunct="0"/>
            <a:endParaRPr lang="ru-RU">
              <a:ln>
                <a:solidFill>
                  <a:schemeClr val="accent1">
                    <a:lumMod val="75000"/>
                  </a:schemeClr>
                </a:solidFill>
              </a:ln>
              <a:cs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gray">
          <a:xfrm>
            <a:off x="785786" y="1571612"/>
            <a:ext cx="7429552" cy="64294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 dirty="0">
              <a:ln>
                <a:solidFill>
                  <a:schemeClr val="accent2">
                    <a:lumMod val="20000"/>
                    <a:lumOff val="80000"/>
                  </a:schemeClr>
                </a:solidFill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1571612"/>
            <a:ext cx="36649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Исследования:</a:t>
            </a:r>
            <a:endParaRPr lang="ru-RU" sz="32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3143248"/>
            <a:ext cx="2143140" cy="30940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58016" y="3214686"/>
            <a:ext cx="2000264" cy="292217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51312" y="-1643098"/>
            <a:ext cx="61926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ru-RU" sz="27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;</a:t>
            </a:r>
            <a:endParaRPr lang="ru-RU" sz="2700" b="1" kern="0" dirty="0">
              <a:solidFill>
                <a:srgbClr val="004B96"/>
              </a:solidFill>
              <a:latin typeface="+mn-lt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143247"/>
            <a:ext cx="2143140" cy="3121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3214685"/>
            <a:ext cx="2000264" cy="292217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5472" y="3284984"/>
            <a:ext cx="2000264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300" b="1" kern="0" dirty="0" smtClean="0">
                <a:solidFill>
                  <a:srgbClr val="8E0000"/>
                </a:solidFill>
                <a:latin typeface="+mj-lt"/>
                <a:cs typeface="Arial" charset="0"/>
              </a:rPr>
              <a:t>расширение знаний и стимулирование критического осмысления практики</a:t>
            </a:r>
            <a:endParaRPr lang="ru-RU" sz="2300" b="1" kern="0" dirty="0">
              <a:solidFill>
                <a:srgbClr val="8E0000"/>
              </a:solidFill>
              <a:latin typeface="+mj-lt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3214686"/>
            <a:ext cx="2000264" cy="29483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3143247"/>
            <a:ext cx="2143140" cy="30940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3214686"/>
            <a:ext cx="2000264" cy="292217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858016" y="3310585"/>
            <a:ext cx="200029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kern="0" dirty="0" smtClean="0">
                <a:solidFill>
                  <a:srgbClr val="8E0000"/>
                </a:solidFill>
                <a:latin typeface="+mn-lt"/>
                <a:cs typeface="Arial" charset="0"/>
              </a:rPr>
              <a:t>улучшение состояния здоровья пациентов</a:t>
            </a:r>
            <a:endParaRPr lang="ru-RU" sz="2300" dirty="0">
              <a:solidFill>
                <a:srgbClr val="8E0000"/>
              </a:solidFill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17662" y="3239147"/>
            <a:ext cx="214257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400"/>
              </a:spcAft>
            </a:pPr>
            <a:r>
              <a:rPr lang="ru-RU" sz="2300" b="1" kern="0" dirty="0" smtClean="0">
                <a:solidFill>
                  <a:srgbClr val="8E0000"/>
                </a:solidFill>
                <a:latin typeface="+mj-lt"/>
                <a:cs typeface="Arial" charset="0"/>
              </a:rPr>
              <a:t>повышение  уровня ожиданий пациентов качеством оказанных медицинских услуг</a:t>
            </a:r>
            <a:endParaRPr lang="ru-RU" sz="2300" b="1" kern="0" dirty="0">
              <a:solidFill>
                <a:srgbClr val="8E0000"/>
              </a:solidFill>
              <a:latin typeface="+mj-lt"/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28860" y="3284984"/>
            <a:ext cx="200026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kern="0" dirty="0" smtClean="0">
                <a:solidFill>
                  <a:srgbClr val="8E0000"/>
                </a:solidFill>
                <a:latin typeface="+mj-lt"/>
                <a:cs typeface="Arial" charset="0"/>
              </a:rPr>
              <a:t>сокращение неблагоприятных факторов для пациентов</a:t>
            </a:r>
            <a:endParaRPr lang="ru-RU" sz="2300" dirty="0">
              <a:solidFill>
                <a:srgbClr val="8E0000"/>
              </a:solidFill>
              <a:latin typeface="+mj-lt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974354" y="2668928"/>
            <a:ext cx="428374" cy="376883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3260370" y="2668928"/>
            <a:ext cx="428374" cy="376883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5403510" y="2668928"/>
            <a:ext cx="428374" cy="376883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7618088" y="2668928"/>
            <a:ext cx="428374" cy="376883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7"/>
          <p:cNvSpPr>
            <a:spLocks noChangeArrowheads="1"/>
          </p:cNvSpPr>
          <p:nvPr/>
        </p:nvSpPr>
        <p:spPr bwMode="gray">
          <a:xfrm flipV="1">
            <a:off x="857224" y="1428736"/>
            <a:ext cx="7500990" cy="3586178"/>
          </a:xfrm>
          <a:prstGeom prst="triangle">
            <a:avLst>
              <a:gd name="adj" fmla="val 50142"/>
            </a:avLst>
          </a:prstGeom>
          <a:solidFill>
            <a:srgbClr val="C5D8F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gray">
          <a:xfrm rot="5400000">
            <a:off x="4315842" y="-1219068"/>
            <a:ext cx="656326" cy="8496942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 rot="5400000">
            <a:off x="4143939" y="-247966"/>
            <a:ext cx="1000133" cy="849694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6284" y="83769"/>
            <a:ext cx="9124228" cy="752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Задачи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по продвижению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доказательной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практики в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регионах России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7106" name="Picture 2" descr="Картинки по запросу nurse train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4653136"/>
            <a:ext cx="2425293" cy="1974881"/>
          </a:xfrm>
          <a:prstGeom prst="rect">
            <a:avLst/>
          </a:prstGeom>
          <a:ln w="2540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Картинки по запросу nurse worki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026"/>
          <a:stretch/>
        </p:blipFill>
        <p:spPr bwMode="auto">
          <a:xfrm>
            <a:off x="1691680" y="4653136"/>
            <a:ext cx="2326299" cy="2000016"/>
          </a:xfrm>
          <a:prstGeom prst="rect">
            <a:avLst/>
          </a:prstGeom>
          <a:ln w="2540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36644" y="2792541"/>
            <a:ext cx="61436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4200"/>
              </a:spcAft>
              <a:buClr>
                <a:srgbClr val="C00000"/>
              </a:buClr>
            </a:pPr>
            <a:r>
              <a:rPr lang="ru-RU" sz="26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проведение научных исследований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 rot="5400000">
            <a:off x="3970507" y="-2360548"/>
            <a:ext cx="1347000" cy="849694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115616" y="1268760"/>
            <a:ext cx="770892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004B96"/>
                </a:solidFill>
                <a:latin typeface="+mn-lt"/>
              </a:rPr>
              <a:t>мотивация и популяризация доказательной </a:t>
            </a:r>
            <a:r>
              <a:rPr lang="ru-RU" sz="2600" b="1" dirty="0" smtClean="0">
                <a:solidFill>
                  <a:srgbClr val="004B96"/>
                </a:solidFill>
                <a:latin typeface="+mn-lt"/>
              </a:rPr>
              <a:t>практики</a:t>
            </a:r>
            <a:r>
              <a:rPr lang="en-US" sz="2600" b="1" dirty="0" smtClean="0">
                <a:solidFill>
                  <a:srgbClr val="004B96"/>
                </a:solidFill>
                <a:latin typeface="+mn-lt"/>
              </a:rPr>
              <a:t> </a:t>
            </a:r>
            <a:r>
              <a:rPr lang="ru-RU" sz="2600" b="1" dirty="0" smtClean="0">
                <a:solidFill>
                  <a:srgbClr val="004B96"/>
                </a:solidFill>
                <a:latin typeface="+mn-lt"/>
              </a:rPr>
              <a:t>среди </a:t>
            </a:r>
            <a:r>
              <a:rPr lang="ru-RU" sz="2600" b="1" dirty="0" smtClean="0">
                <a:solidFill>
                  <a:srgbClr val="004B96"/>
                </a:solidFill>
                <a:latin typeface="+mn-lt"/>
              </a:rPr>
              <a:t>сестринского персонала через его руководителей</a:t>
            </a:r>
            <a:endParaRPr lang="ru-RU" sz="2600" b="1" dirty="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39552" y="1704228"/>
            <a:ext cx="428628" cy="4286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54066" y="2798862"/>
            <a:ext cx="428628" cy="4286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139556" y="3554776"/>
            <a:ext cx="768498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rgbClr val="004B96"/>
                </a:solidFill>
                <a:latin typeface="+mj-lt"/>
              </a:rPr>
              <a:t>внедрение расширенной сестринской/акушерской </a:t>
            </a:r>
          </a:p>
          <a:p>
            <a:r>
              <a:rPr lang="ru-RU" sz="2600" b="1" dirty="0" smtClean="0">
                <a:solidFill>
                  <a:srgbClr val="004B96"/>
                </a:solidFill>
                <a:latin typeface="+mj-lt"/>
              </a:rPr>
              <a:t>практики и инноваций</a:t>
            </a:r>
            <a:endParaRPr lang="ru-RU" sz="2600" b="1" dirty="0">
              <a:solidFill>
                <a:srgbClr val="004B96"/>
              </a:solidFill>
              <a:latin typeface="+mj-lt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39552" y="3786190"/>
            <a:ext cx="428628" cy="42862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14282" y="5072074"/>
            <a:ext cx="685310" cy="369332"/>
          </a:xfrm>
          <a:prstGeom prst="rect">
            <a:avLst/>
          </a:prstGeom>
          <a:ln w="19050">
            <a:noFill/>
            <a:prstDash val="lgDashDotDot"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8E0000"/>
                </a:solidFill>
                <a:latin typeface="+mj-lt"/>
              </a:rPr>
              <a:t> </a:t>
            </a:r>
            <a:endParaRPr lang="ru-RU" b="1" dirty="0">
              <a:solidFill>
                <a:srgbClr val="8E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395146" y="2996952"/>
            <a:ext cx="8353705" cy="792088"/>
          </a:xfrm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altLang="ru-RU" sz="5500" b="1" dirty="0" smtClean="0">
                <a:ln w="11430"/>
                <a:solidFill>
                  <a:srgbClr val="8E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Благодарю за внимание!</a:t>
            </a:r>
          </a:p>
        </p:txBody>
      </p:sp>
      <p:sp>
        <p:nvSpPr>
          <p:cNvPr id="2051" name="Подзаголовок 2"/>
          <p:cNvSpPr>
            <a:spLocks noGrp="1" noChangeArrowheads="1"/>
          </p:cNvSpPr>
          <p:nvPr>
            <p:ph type="subTitle" idx="1"/>
          </p:nvPr>
        </p:nvSpPr>
        <p:spPr>
          <a:xfrm>
            <a:off x="5292725" y="6237288"/>
            <a:ext cx="3095625" cy="360362"/>
          </a:xfrm>
        </p:spPr>
        <p:txBody>
          <a:bodyPr/>
          <a:lstStyle/>
          <a:p>
            <a:pPr algn="r" eaLnBrk="1" hangingPunct="1"/>
            <a:r>
              <a:rPr lang="ru-RU" altLang="ru-RU" sz="1400" b="1" smtClean="0">
                <a:solidFill>
                  <a:schemeClr val="bg1"/>
                </a:solidFill>
              </a:rPr>
              <a:t>ул. Булатова, 105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91879" y="188640"/>
            <a:ext cx="565212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Региональная конференция,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посвященная 25-летнему юбилею РАМС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«Лидерство и инновации – путь к новым достижениям» 8 декабря 2017 г., г. Омск</a:t>
            </a:r>
            <a:endParaRPr lang="ru-RU" sz="19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1" y="1556792"/>
            <a:ext cx="9144001" cy="60152"/>
            <a:chOff x="-1" y="1556792"/>
            <a:chExt cx="9144001" cy="119552"/>
          </a:xfrm>
        </p:grpSpPr>
        <p:pic>
          <p:nvPicPr>
            <p:cNvPr id="12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-14515" y="6797848"/>
            <a:ext cx="9144001" cy="60152"/>
            <a:chOff x="-1" y="1556792"/>
            <a:chExt cx="9144001" cy="119552"/>
          </a:xfrm>
        </p:grpSpPr>
        <p:pic>
          <p:nvPicPr>
            <p:cNvPr id="24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Прямоугольник 31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 descr="D:\Документы\Эмблемы\РАМС и регион. ассоциации\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Рисунок 35" descr="D:\Документы\Эмблемы\ОПСА\эмблема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116632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52547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gray">
          <a:xfrm>
            <a:off x="2643174" y="3645024"/>
            <a:ext cx="1643074" cy="2766897"/>
          </a:xfrm>
          <a:prstGeom prst="upArrow">
            <a:avLst>
              <a:gd name="adj1" fmla="val 56361"/>
              <a:gd name="adj2" fmla="val 7833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>
              <a:rot lat="0" lon="19199999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gray">
          <a:xfrm>
            <a:off x="4071934" y="3857628"/>
            <a:ext cx="1571636" cy="2643206"/>
          </a:xfrm>
          <a:prstGeom prst="downArrow">
            <a:avLst>
              <a:gd name="adj1" fmla="val 65009"/>
              <a:gd name="adj2" fmla="val 57931"/>
            </a:avLst>
          </a:prstGeom>
          <a:solidFill>
            <a:srgbClr val="C00000"/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0" lon="600000" rev="0"/>
            </a:camera>
            <a:lightRig rig="legacyFlat3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1285860"/>
            <a:ext cx="4429156" cy="4286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42844" y="214290"/>
            <a:ext cx="8858312" cy="622497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здравоохранения в мире</a:t>
            </a:r>
            <a:endParaRPr lang="ru-RU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700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216024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285720" y="1285860"/>
            <a:ext cx="4286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+mn-lt"/>
              </a:rPr>
              <a:t>Научно обоснованные подходы</a:t>
            </a:r>
            <a:endParaRPr lang="ru-RU" sz="2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5400000">
            <a:off x="4572000" y="1321579"/>
            <a:ext cx="571504" cy="35719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1285860"/>
            <a:ext cx="3714776" cy="428628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4B96"/>
                </a:solidFill>
              </a:rPr>
              <a:t>Интересы пациента</a:t>
            </a:r>
            <a:endParaRPr lang="ru-RU" sz="2200" b="1" dirty="0">
              <a:solidFill>
                <a:srgbClr val="004B96"/>
              </a:solidFill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>
            <a:off x="642910" y="5572139"/>
            <a:ext cx="2786082" cy="839781"/>
          </a:xfrm>
          <a:prstGeom prst="roundRect">
            <a:avLst>
              <a:gd name="adj" fmla="val 16667"/>
            </a:avLst>
          </a:prstGeom>
          <a:ln w="28575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сестринского ухода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5606332" y="3645024"/>
            <a:ext cx="3286148" cy="1069860"/>
          </a:xfrm>
          <a:prstGeom prst="roundRect">
            <a:avLst>
              <a:gd name="adj" fmla="val 16667"/>
            </a:avLst>
          </a:prstGeom>
          <a:ln w="28575"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4B96"/>
                </a:solidFill>
              </a:rPr>
              <a:t>Снижение случаев </a:t>
            </a:r>
          </a:p>
          <a:p>
            <a:pPr algn="ctr"/>
            <a:r>
              <a:rPr lang="ru-RU" sz="2400" b="1" dirty="0" smtClean="0">
                <a:solidFill>
                  <a:srgbClr val="004B96"/>
                </a:solidFill>
              </a:rPr>
              <a:t>внутрибольничной </a:t>
            </a:r>
            <a:endParaRPr lang="en-US" sz="2400" b="1" dirty="0" smtClean="0">
              <a:solidFill>
                <a:srgbClr val="004B96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4B96"/>
                </a:solidFill>
              </a:rPr>
              <a:t>пневмонии</a:t>
            </a:r>
            <a:endParaRPr lang="ru-RU" sz="2400" b="1" dirty="0">
              <a:solidFill>
                <a:srgbClr val="004B9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5357826"/>
            <a:ext cx="628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8%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ahom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4357694"/>
            <a:ext cx="952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ahoma" pitchFamily="34" charset="0"/>
              </a:rPr>
              <a:t>1 час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ahoma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43608" y="1932771"/>
            <a:ext cx="7466012" cy="920165"/>
          </a:xfrm>
          <a:prstGeom prst="rect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i="1" dirty="0" smtClean="0">
                <a:solidFill>
                  <a:srgbClr val="00458A"/>
                </a:solidFill>
              </a:rPr>
              <a:t>Исследование по качеству здравоохранения</a:t>
            </a:r>
          </a:p>
          <a:p>
            <a:pPr algn="ctr"/>
            <a:r>
              <a:rPr lang="ru-RU" sz="2600" b="1" i="1" dirty="0" smtClean="0">
                <a:solidFill>
                  <a:srgbClr val="00458A"/>
                </a:solidFill>
              </a:rPr>
              <a:t>в 589 госпиталях США</a:t>
            </a:r>
            <a:endParaRPr lang="ru-RU" sz="2600" b="1" i="1" dirty="0">
              <a:solidFill>
                <a:srgbClr val="00458A"/>
              </a:solidFill>
            </a:endParaRPr>
          </a:p>
        </p:txBody>
      </p:sp>
      <p:pic>
        <p:nvPicPr>
          <p:cNvPr id="2050" name="Picture 2" descr="C:\Users\User\Desktop\me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797152"/>
            <a:ext cx="28575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623402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0" y="285728"/>
            <a:ext cx="9144000" cy="57950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Доказательная медицина в сестринском деле</a:t>
            </a:r>
            <a:endParaRPr lang="ru-RU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1500174"/>
            <a:ext cx="4951452" cy="500066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эффективное влияние на:</a:t>
            </a:r>
            <a:endParaRPr lang="ru-RU" sz="3200" b="1" kern="0" dirty="0">
              <a:solidFill>
                <a:srgbClr val="004B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3214686"/>
            <a:ext cx="2387664" cy="2286016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Картинки по запросу nurse and patient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3214686"/>
            <a:ext cx="2870079" cy="2286016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7158" y="2428868"/>
            <a:ext cx="4071966" cy="64294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rgbClr val="004B96"/>
                </a:solidFill>
                <a:cs typeface="Arial" charset="0"/>
              </a:rPr>
              <a:t>качество предоставления услуг населению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2428868"/>
            <a:ext cx="4071966" cy="64294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kern="0" dirty="0" smtClean="0">
                <a:solidFill>
                  <a:srgbClr val="004B96"/>
                </a:solidFill>
                <a:cs typeface="Arial" charset="0"/>
              </a:rPr>
              <a:t>конечный результат лечения</a:t>
            </a:r>
            <a:endParaRPr lang="ru-RU" sz="2400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1214414" y="1142984"/>
            <a:ext cx="6715172" cy="285752"/>
          </a:xfrm>
          <a:prstGeom prst="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85852" y="5733256"/>
            <a:ext cx="6500858" cy="892552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+mj-lt"/>
              </a:rPr>
              <a:t>Предупреждение возможных осложнений </a:t>
            </a:r>
          </a:p>
          <a:p>
            <a:pPr algn="ctr"/>
            <a:r>
              <a:rPr lang="ru-RU" sz="2600" b="1" dirty="0" smtClean="0">
                <a:solidFill>
                  <a:srgbClr val="C00000"/>
                </a:solidFill>
                <a:latin typeface="+mj-lt"/>
              </a:rPr>
              <a:t>напрямую зависит от качества ухода</a:t>
            </a:r>
            <a:endParaRPr lang="ru-RU" sz="2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2071678"/>
            <a:ext cx="435792" cy="42862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643306" y="4572008"/>
            <a:ext cx="2571768" cy="19843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28662" y="4572008"/>
            <a:ext cx="2571768" cy="19843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57950" y="4572008"/>
            <a:ext cx="2563219" cy="20002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3286124"/>
            <a:ext cx="8072494" cy="6965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23528" y="188640"/>
            <a:ext cx="8633473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Доказательная практика</a:t>
            </a:r>
            <a:endParaRPr lang="ru-RU" alt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214422"/>
            <a:ext cx="850109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  результат </a:t>
            </a:r>
            <a:r>
              <a:rPr lang="ru-RU" sz="2600" b="1" kern="0" dirty="0">
                <a:solidFill>
                  <a:srgbClr val="004B96"/>
                </a:solidFill>
                <a:latin typeface="+mn-lt"/>
                <a:cs typeface="Arial" charset="0"/>
              </a:rPr>
              <a:t>творческого мышления, </a:t>
            </a:r>
            <a:r>
              <a:rPr lang="ru-RU" sz="26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направленного</a:t>
            </a:r>
            <a:r>
              <a:rPr lang="en-US" sz="26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            </a:t>
            </a:r>
            <a:r>
              <a:rPr lang="ru-RU" sz="26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 </a:t>
            </a:r>
            <a:r>
              <a:rPr lang="ru-RU" sz="26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на </a:t>
            </a:r>
            <a:r>
              <a:rPr lang="ru-RU" sz="2600" b="1" kern="0" dirty="0">
                <a:solidFill>
                  <a:srgbClr val="004B96"/>
                </a:solidFill>
                <a:latin typeface="+mn-lt"/>
                <a:cs typeface="Arial" charset="0"/>
              </a:rPr>
              <a:t>обновление или изменение традиционных подходов к оказанию медицинской помощи с целью повышения ее эффективности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4857760"/>
            <a:ext cx="2571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Внедрение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стандартов </a:t>
            </a:r>
            <a:r>
              <a:rPr lang="ru-RU" sz="2400" b="1" kern="0" dirty="0" err="1" smtClean="0">
                <a:solidFill>
                  <a:srgbClr val="002060"/>
                </a:solidFill>
                <a:latin typeface="+mn-lt"/>
                <a:cs typeface="Arial" charset="0"/>
              </a:rPr>
              <a:t>профессиональ-ной</a:t>
            </a:r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 деятельности</a:t>
            </a:r>
            <a:endParaRPr lang="ru-RU" sz="24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pic>
        <p:nvPicPr>
          <p:cNvPr id="5" name="Picture 2" descr="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3071810"/>
            <a:ext cx="1000132" cy="100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3284984"/>
            <a:ext cx="69772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Ассоциация медицинских сестер России</a:t>
            </a:r>
            <a:endParaRPr lang="ru-RU" sz="30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4857760"/>
            <a:ext cx="2357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Внедрение технологий </a:t>
            </a:r>
            <a:r>
              <a:rPr lang="ru-RU" sz="2400" b="1" kern="0" dirty="0">
                <a:solidFill>
                  <a:srgbClr val="002060"/>
                </a:solidFill>
                <a:latin typeface="+mn-lt"/>
                <a:cs typeface="Arial" charset="0"/>
              </a:rPr>
              <a:t>медицинских </a:t>
            </a:r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услуг</a:t>
            </a:r>
            <a:endParaRPr lang="ru-RU" sz="24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5000636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Разработка методических рекомендаций</a:t>
            </a:r>
            <a:endParaRPr lang="ru-RU" sz="24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4714876" y="4071942"/>
            <a:ext cx="435792" cy="42862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000232" y="4071942"/>
            <a:ext cx="435792" cy="42862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429520" y="4071942"/>
            <a:ext cx="435792" cy="428628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293224" y="1227057"/>
            <a:ext cx="344079" cy="57150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500166" y="1214422"/>
            <a:ext cx="7286676" cy="15716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00760" y="4786322"/>
            <a:ext cx="2714644" cy="17543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364" y="4786322"/>
            <a:ext cx="2714644" cy="17543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429124" y="3143248"/>
            <a:ext cx="4357718" cy="11590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3286124"/>
            <a:ext cx="3571900" cy="8572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500166" y="214290"/>
            <a:ext cx="6357982" cy="571504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Доказательная практика</a:t>
            </a:r>
            <a:endParaRPr lang="ru-RU" alt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1214422"/>
            <a:ext cx="72866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Для оказания квалифицированной помощи населению специалисты </a:t>
            </a:r>
            <a:r>
              <a:rPr lang="ru-RU" sz="2200" b="1" kern="0" dirty="0">
                <a:solidFill>
                  <a:srgbClr val="004B96"/>
                </a:solidFill>
                <a:latin typeface="+mn-lt"/>
                <a:cs typeface="Arial" charset="0"/>
              </a:rPr>
              <a:t>должны развивать профессиональное мышление, </a:t>
            </a:r>
            <a:r>
              <a:rPr lang="ru-RU" sz="22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уметь </a:t>
            </a:r>
            <a:r>
              <a:rPr lang="ru-RU" sz="2200" b="1" kern="0" dirty="0">
                <a:solidFill>
                  <a:srgbClr val="004B96"/>
                </a:solidFill>
                <a:latin typeface="+mn-lt"/>
                <a:cs typeface="Arial" charset="0"/>
              </a:rPr>
              <a:t>принимать самостоятельные решения, </a:t>
            </a:r>
            <a:r>
              <a:rPr lang="ru-RU" sz="22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основанные на </a:t>
            </a:r>
            <a:r>
              <a:rPr lang="ru-RU" sz="2200" b="1" kern="0" dirty="0">
                <a:solidFill>
                  <a:srgbClr val="004B96"/>
                </a:solidFill>
                <a:latin typeface="+mn-lt"/>
                <a:cs typeface="Arial" charset="0"/>
              </a:rPr>
              <a:t>научных </a:t>
            </a:r>
            <a:r>
              <a:rPr lang="ru-RU" sz="22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данных</a:t>
            </a:r>
            <a:endParaRPr lang="ru-RU" sz="2200" b="1" kern="0" dirty="0">
              <a:solidFill>
                <a:srgbClr val="004B96"/>
              </a:solidFill>
              <a:latin typeface="+mn-lt"/>
              <a:cs typeface="Arial" charset="0"/>
            </a:endParaRPr>
          </a:p>
        </p:txBody>
      </p:sp>
      <p:pic>
        <p:nvPicPr>
          <p:cNvPr id="31746" name="Picture 2" descr="http://belgf.ru/wp-content/uploads/2015/10/%D0%92%D0%9D%D0%98%D0%9C%D0%90%D0%9D%D0%98%D0%95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4282" y="1357298"/>
            <a:ext cx="1133386" cy="103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1802" y="4857760"/>
            <a:ext cx="25717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отделения с большим количеством медицинских сестер-бакалавров</a:t>
            </a:r>
            <a:endParaRPr lang="ru-RU" sz="20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3" y="3286124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Исследование института </a:t>
            </a:r>
            <a:r>
              <a:rPr lang="ru-RU" sz="2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Леонарда </a:t>
            </a:r>
            <a:r>
              <a:rPr lang="ru-RU" sz="24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Дэвиса</a:t>
            </a:r>
            <a:endParaRPr lang="ru-RU" sz="24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3286124"/>
            <a:ext cx="3500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снижение </a:t>
            </a:r>
            <a:r>
              <a:rPr lang="ru-RU" sz="2400" b="1" kern="0" dirty="0">
                <a:solidFill>
                  <a:srgbClr val="002060"/>
                </a:solidFill>
                <a:latin typeface="+mn-lt"/>
                <a:cs typeface="Arial" charset="0"/>
              </a:rPr>
              <a:t>30-дневной </a:t>
            </a:r>
            <a:r>
              <a:rPr lang="ru-RU" sz="24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летальности</a:t>
            </a:r>
            <a:endParaRPr lang="ru-RU" sz="24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5000636"/>
            <a:ext cx="27146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kern="0" dirty="0" smtClean="0">
                <a:solidFill>
                  <a:srgbClr val="002060"/>
                </a:solidFill>
                <a:latin typeface="+mn-lt"/>
                <a:cs typeface="Arial" charset="0"/>
              </a:rPr>
              <a:t>стационары с меньшей нагрузкой на медицинскую сестру</a:t>
            </a:r>
            <a:endParaRPr lang="ru-RU" sz="2000" b="1" kern="0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857620" y="3571876"/>
            <a:ext cx="428628" cy="28575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286248" y="4500570"/>
            <a:ext cx="3071834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4179091" y="4607727"/>
            <a:ext cx="214314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7251719" y="4606933"/>
            <a:ext cx="214314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5714214" y="4429132"/>
            <a:ext cx="143670" cy="79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сероссийская научно-практическая конференция «Пациент-ориентированные технологии в медицинской реабилитации. Инновации и профессиональные компетенции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17032"/>
            <a:ext cx="2738126" cy="1871638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Заседание Координационного совета РАМС. Расширенное заседание специализированных секций РАМС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3848" y="3933056"/>
            <a:ext cx="2739600" cy="1909418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импозиум РАМС для медицинских сестер фтизиатрической службы в рамках V Конгресса Национальной ассоциации фтизиатр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4725144"/>
            <a:ext cx="2739600" cy="1909418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728" y="214290"/>
            <a:ext cx="7665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Ассоциация медицинских сестер России</a:t>
            </a:r>
            <a:endParaRPr lang="ru-RU" sz="3200" b="1" kern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</p:txBody>
      </p:sp>
      <p:pic>
        <p:nvPicPr>
          <p:cNvPr id="7" name="Picture 2" descr="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54" y="142852"/>
            <a:ext cx="785736" cy="785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вал 8"/>
          <p:cNvSpPr/>
          <p:nvPr/>
        </p:nvSpPr>
        <p:spPr>
          <a:xfrm>
            <a:off x="323528" y="1412776"/>
            <a:ext cx="214314" cy="214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60" y="1268760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4B96"/>
                </a:solidFill>
                <a:latin typeface="+mn-lt"/>
              </a:rPr>
              <a:t>Участвует в системе непрерывного медицинского образования</a:t>
            </a:r>
            <a:endParaRPr lang="ru-RU" sz="2400" b="1" dirty="0">
              <a:solidFill>
                <a:srgbClr val="004B96"/>
              </a:solidFill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3528" y="2492896"/>
            <a:ext cx="214314" cy="214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11560" y="2204865"/>
            <a:ext cx="8838955" cy="12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4B96"/>
                </a:solidFill>
                <a:latin typeface="+mj-lt"/>
              </a:rPr>
              <a:t>Проводит обучение с целью совершенствования их  </a:t>
            </a:r>
          </a:p>
          <a:p>
            <a:r>
              <a:rPr lang="ru-RU" sz="2400" b="1" dirty="0" smtClean="0">
                <a:solidFill>
                  <a:srgbClr val="004B96"/>
                </a:solidFill>
                <a:latin typeface="+mj-lt"/>
              </a:rPr>
              <a:t>профессиональной подготовки и правильного </a:t>
            </a:r>
          </a:p>
          <a:p>
            <a:r>
              <a:rPr lang="ru-RU" sz="2400" b="1" dirty="0" smtClean="0">
                <a:solidFill>
                  <a:srgbClr val="004B96"/>
                </a:solidFill>
                <a:latin typeface="+mj-lt"/>
              </a:rPr>
              <a:t>применения на практике</a:t>
            </a:r>
            <a:endParaRPr lang="ru-RU" sz="2400" b="1" dirty="0">
              <a:solidFill>
                <a:srgbClr val="004B96"/>
              </a:solidFill>
              <a:latin typeface="+mj-lt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55576" y="2132856"/>
            <a:ext cx="7429552" cy="1588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55576" y="3429000"/>
            <a:ext cx="7429552" cy="1588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7504" y="0"/>
            <a:ext cx="8893652" cy="792088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РАМС в системе непрерывного медицинского образования</a:t>
            </a:r>
            <a:endParaRPr lang="ru-RU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www.opsa.info/img/images/znakomstvo-s-uchastnikami-pervyy-den-seminara-10-07-07-g-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330098"/>
            <a:ext cx="3214710" cy="2155304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Симпозиум РАМС для медицинских сестер фтизиатрической службы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43636" y="3022076"/>
            <a:ext cx="2714644" cy="1805021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8596" y="1142984"/>
            <a:ext cx="6098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45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Участники проекта РАМС по фтизиатрии  из </a:t>
            </a: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214282" y="1643050"/>
            <a:ext cx="6929486" cy="3900502"/>
            <a:chOff x="732" y="1680"/>
            <a:chExt cx="4161" cy="2106"/>
          </a:xfrm>
        </p:grpSpPr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732" y="1717"/>
              <a:ext cx="2770" cy="2069"/>
              <a:chOff x="2189" y="1764"/>
              <a:chExt cx="2770" cy="2069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gray">
              <a:xfrm>
                <a:off x="2624" y="1783"/>
                <a:ext cx="159" cy="63"/>
              </a:xfrm>
              <a:custGeom>
                <a:avLst/>
                <a:gdLst/>
                <a:ahLst/>
                <a:cxnLst>
                  <a:cxn ang="0">
                    <a:pos x="191" y="7"/>
                  </a:cxn>
                  <a:cxn ang="0">
                    <a:pos x="103" y="9"/>
                  </a:cxn>
                  <a:cxn ang="0">
                    <a:pos x="109" y="25"/>
                  </a:cxn>
                  <a:cxn ang="0">
                    <a:pos x="107" y="33"/>
                  </a:cxn>
                  <a:cxn ang="0">
                    <a:pos x="89" y="27"/>
                  </a:cxn>
                  <a:cxn ang="0">
                    <a:pos x="77" y="19"/>
                  </a:cxn>
                  <a:cxn ang="0">
                    <a:pos x="23" y="27"/>
                  </a:cxn>
                  <a:cxn ang="0">
                    <a:pos x="31" y="49"/>
                  </a:cxn>
                  <a:cxn ang="0">
                    <a:pos x="55" y="53"/>
                  </a:cxn>
                  <a:cxn ang="0">
                    <a:pos x="75" y="73"/>
                  </a:cxn>
                  <a:cxn ang="0">
                    <a:pos x="89" y="85"/>
                  </a:cxn>
                  <a:cxn ang="0">
                    <a:pos x="109" y="67"/>
                  </a:cxn>
                  <a:cxn ang="0">
                    <a:pos x="121" y="59"/>
                  </a:cxn>
                  <a:cxn ang="0">
                    <a:pos x="127" y="47"/>
                  </a:cxn>
                  <a:cxn ang="0">
                    <a:pos x="167" y="35"/>
                  </a:cxn>
                  <a:cxn ang="0">
                    <a:pos x="187" y="31"/>
                  </a:cxn>
                  <a:cxn ang="0">
                    <a:pos x="199" y="27"/>
                  </a:cxn>
                  <a:cxn ang="0">
                    <a:pos x="191" y="7"/>
                  </a:cxn>
                </a:cxnLst>
                <a:rect l="0" t="0" r="r" b="b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gray">
              <a:xfrm>
                <a:off x="2724" y="1816"/>
                <a:ext cx="49" cy="21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8" y="4"/>
                  </a:cxn>
                  <a:cxn ang="0">
                    <a:pos x="24" y="28"/>
                  </a:cxn>
                  <a:cxn ang="0">
                    <a:pos x="54" y="14"/>
                  </a:cxn>
                  <a:cxn ang="0">
                    <a:pos x="36" y="6"/>
                  </a:cxn>
                </a:cxnLst>
                <a:rect l="0" t="0" r="r" b="b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gray">
              <a:xfrm>
                <a:off x="2424" y="2087"/>
                <a:ext cx="112" cy="131"/>
              </a:xfrm>
              <a:custGeom>
                <a:avLst/>
                <a:gdLst/>
                <a:ahLst/>
                <a:cxnLst>
                  <a:cxn ang="0">
                    <a:pos x="24" y="19"/>
                  </a:cxn>
                  <a:cxn ang="0">
                    <a:pos x="0" y="25"/>
                  </a:cxn>
                  <a:cxn ang="0">
                    <a:pos x="14" y="43"/>
                  </a:cxn>
                  <a:cxn ang="0">
                    <a:pos x="34" y="87"/>
                  </a:cxn>
                  <a:cxn ang="0">
                    <a:pos x="52" y="91"/>
                  </a:cxn>
                  <a:cxn ang="0">
                    <a:pos x="50" y="107"/>
                  </a:cxn>
                  <a:cxn ang="0">
                    <a:pos x="28" y="113"/>
                  </a:cxn>
                  <a:cxn ang="0">
                    <a:pos x="16" y="131"/>
                  </a:cxn>
                  <a:cxn ang="0">
                    <a:pos x="18" y="137"/>
                  </a:cxn>
                  <a:cxn ang="0">
                    <a:pos x="30" y="141"/>
                  </a:cxn>
                  <a:cxn ang="0">
                    <a:pos x="18" y="169"/>
                  </a:cxn>
                  <a:cxn ang="0">
                    <a:pos x="20" y="175"/>
                  </a:cxn>
                  <a:cxn ang="0">
                    <a:pos x="34" y="171"/>
                  </a:cxn>
                  <a:cxn ang="0">
                    <a:pos x="58" y="169"/>
                  </a:cxn>
                  <a:cxn ang="0">
                    <a:pos x="92" y="171"/>
                  </a:cxn>
                  <a:cxn ang="0">
                    <a:pos x="110" y="169"/>
                  </a:cxn>
                  <a:cxn ang="0">
                    <a:pos x="122" y="165"/>
                  </a:cxn>
                  <a:cxn ang="0">
                    <a:pos x="128" y="141"/>
                  </a:cxn>
                  <a:cxn ang="0">
                    <a:pos x="146" y="133"/>
                  </a:cxn>
                  <a:cxn ang="0">
                    <a:pos x="110" y="109"/>
                  </a:cxn>
                  <a:cxn ang="0">
                    <a:pos x="88" y="83"/>
                  </a:cxn>
                  <a:cxn ang="0">
                    <a:pos x="82" y="69"/>
                  </a:cxn>
                  <a:cxn ang="0">
                    <a:pos x="64" y="61"/>
                  </a:cxn>
                  <a:cxn ang="0">
                    <a:pos x="86" y="45"/>
                  </a:cxn>
                  <a:cxn ang="0">
                    <a:pos x="64" y="31"/>
                  </a:cxn>
                  <a:cxn ang="0">
                    <a:pos x="70" y="13"/>
                  </a:cxn>
                  <a:cxn ang="0">
                    <a:pos x="46" y="1"/>
                  </a:cxn>
                  <a:cxn ang="0">
                    <a:pos x="30" y="9"/>
                  </a:cxn>
                  <a:cxn ang="0">
                    <a:pos x="24" y="19"/>
                  </a:cxn>
                </a:cxnLst>
                <a:rect l="0" t="0" r="r" b="b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gray">
              <a:xfrm>
                <a:off x="2369" y="2134"/>
                <a:ext cx="71" cy="68"/>
              </a:xfrm>
              <a:custGeom>
                <a:avLst/>
                <a:gdLst/>
                <a:ahLst/>
                <a:cxnLst>
                  <a:cxn ang="0">
                    <a:pos x="58" y="6"/>
                  </a:cxn>
                  <a:cxn ang="0">
                    <a:pos x="82" y="8"/>
                  </a:cxn>
                  <a:cxn ang="0">
                    <a:pos x="92" y="26"/>
                  </a:cxn>
                  <a:cxn ang="0">
                    <a:pos x="78" y="48"/>
                  </a:cxn>
                  <a:cxn ang="0">
                    <a:pos x="46" y="76"/>
                  </a:cxn>
                  <a:cxn ang="0">
                    <a:pos x="18" y="92"/>
                  </a:cxn>
                  <a:cxn ang="0">
                    <a:pos x="8" y="72"/>
                  </a:cxn>
                  <a:cxn ang="0">
                    <a:pos x="20" y="64"/>
                  </a:cxn>
                  <a:cxn ang="0">
                    <a:pos x="14" y="46"/>
                  </a:cxn>
                  <a:cxn ang="0">
                    <a:pos x="40" y="28"/>
                  </a:cxn>
                  <a:cxn ang="0">
                    <a:pos x="58" y="6"/>
                  </a:cxn>
                </a:cxnLst>
                <a:rect l="0" t="0" r="r" b="b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gray">
              <a:xfrm>
                <a:off x="4064" y="3266"/>
                <a:ext cx="486" cy="493"/>
              </a:xfrm>
              <a:custGeom>
                <a:avLst/>
                <a:gdLst/>
                <a:ahLst/>
                <a:cxnLst>
                  <a:cxn ang="0">
                    <a:pos x="212" y="11"/>
                  </a:cxn>
                  <a:cxn ang="0">
                    <a:pos x="176" y="19"/>
                  </a:cxn>
                  <a:cxn ang="0">
                    <a:pos x="144" y="51"/>
                  </a:cxn>
                  <a:cxn ang="0">
                    <a:pos x="104" y="59"/>
                  </a:cxn>
                  <a:cxn ang="0">
                    <a:pos x="84" y="75"/>
                  </a:cxn>
                  <a:cxn ang="0">
                    <a:pos x="68" y="115"/>
                  </a:cxn>
                  <a:cxn ang="0">
                    <a:pos x="36" y="167"/>
                  </a:cxn>
                  <a:cxn ang="0">
                    <a:pos x="0" y="179"/>
                  </a:cxn>
                  <a:cxn ang="0">
                    <a:pos x="72" y="323"/>
                  </a:cxn>
                  <a:cxn ang="0">
                    <a:pos x="120" y="427"/>
                  </a:cxn>
                  <a:cxn ang="0">
                    <a:pos x="144" y="443"/>
                  </a:cxn>
                  <a:cxn ang="0">
                    <a:pos x="168" y="451"/>
                  </a:cxn>
                  <a:cxn ang="0">
                    <a:pos x="228" y="431"/>
                  </a:cxn>
                  <a:cxn ang="0">
                    <a:pos x="252" y="423"/>
                  </a:cxn>
                  <a:cxn ang="0">
                    <a:pos x="300" y="451"/>
                  </a:cxn>
                  <a:cxn ang="0">
                    <a:pos x="324" y="527"/>
                  </a:cxn>
                  <a:cxn ang="0">
                    <a:pos x="336" y="523"/>
                  </a:cxn>
                  <a:cxn ang="0">
                    <a:pos x="344" y="511"/>
                  </a:cxn>
                  <a:cxn ang="0">
                    <a:pos x="368" y="547"/>
                  </a:cxn>
                  <a:cxn ang="0">
                    <a:pos x="404" y="571"/>
                  </a:cxn>
                  <a:cxn ang="0">
                    <a:pos x="436" y="603"/>
                  </a:cxn>
                  <a:cxn ang="0">
                    <a:pos x="444" y="615"/>
                  </a:cxn>
                  <a:cxn ang="0">
                    <a:pos x="456" y="623"/>
                  </a:cxn>
                  <a:cxn ang="0">
                    <a:pos x="484" y="655"/>
                  </a:cxn>
                  <a:cxn ang="0">
                    <a:pos x="492" y="631"/>
                  </a:cxn>
                  <a:cxn ang="0">
                    <a:pos x="540" y="659"/>
                  </a:cxn>
                  <a:cxn ang="0">
                    <a:pos x="588" y="655"/>
                  </a:cxn>
                  <a:cxn ang="0">
                    <a:pos x="616" y="531"/>
                  </a:cxn>
                  <a:cxn ang="0">
                    <a:pos x="632" y="463"/>
                  </a:cxn>
                  <a:cxn ang="0">
                    <a:pos x="620" y="367"/>
                  </a:cxn>
                  <a:cxn ang="0">
                    <a:pos x="536" y="271"/>
                  </a:cxn>
                  <a:cxn ang="0">
                    <a:pos x="528" y="235"/>
                  </a:cxn>
                  <a:cxn ang="0">
                    <a:pos x="460" y="179"/>
                  </a:cxn>
                  <a:cxn ang="0">
                    <a:pos x="472" y="155"/>
                  </a:cxn>
                  <a:cxn ang="0">
                    <a:pos x="456" y="131"/>
                  </a:cxn>
                  <a:cxn ang="0">
                    <a:pos x="416" y="79"/>
                  </a:cxn>
                  <a:cxn ang="0">
                    <a:pos x="392" y="31"/>
                  </a:cxn>
                  <a:cxn ang="0">
                    <a:pos x="388" y="19"/>
                  </a:cxn>
                  <a:cxn ang="0">
                    <a:pos x="364" y="151"/>
                  </a:cxn>
                  <a:cxn ang="0">
                    <a:pos x="324" y="115"/>
                  </a:cxn>
                  <a:cxn ang="0">
                    <a:pos x="292" y="111"/>
                  </a:cxn>
                  <a:cxn ang="0">
                    <a:pos x="272" y="87"/>
                  </a:cxn>
                  <a:cxn ang="0">
                    <a:pos x="264" y="63"/>
                  </a:cxn>
                  <a:cxn ang="0">
                    <a:pos x="276" y="55"/>
                  </a:cxn>
                  <a:cxn ang="0">
                    <a:pos x="240" y="19"/>
                  </a:cxn>
                  <a:cxn ang="0">
                    <a:pos x="216" y="11"/>
                  </a:cxn>
                  <a:cxn ang="0">
                    <a:pos x="204" y="7"/>
                  </a:cxn>
                  <a:cxn ang="0">
                    <a:pos x="212" y="11"/>
                  </a:cxn>
                </a:cxnLst>
                <a:rect l="0" t="0" r="r" b="b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gray">
              <a:xfrm>
                <a:off x="4215" y="3006"/>
                <a:ext cx="327" cy="209"/>
              </a:xfrm>
              <a:custGeom>
                <a:avLst/>
                <a:gdLst/>
                <a:ahLst/>
                <a:cxnLst>
                  <a:cxn ang="0">
                    <a:pos x="84" y="60"/>
                  </a:cxn>
                  <a:cxn ang="0">
                    <a:pos x="68" y="36"/>
                  </a:cxn>
                  <a:cxn ang="0">
                    <a:pos x="64" y="16"/>
                  </a:cxn>
                  <a:cxn ang="0">
                    <a:pos x="52" y="12"/>
                  </a:cxn>
                  <a:cxn ang="0">
                    <a:pos x="16" y="16"/>
                  </a:cxn>
                  <a:cxn ang="0">
                    <a:pos x="44" y="40"/>
                  </a:cxn>
                  <a:cxn ang="0">
                    <a:pos x="48" y="52"/>
                  </a:cxn>
                  <a:cxn ang="0">
                    <a:pos x="24" y="68"/>
                  </a:cxn>
                  <a:cxn ang="0">
                    <a:pos x="88" y="92"/>
                  </a:cxn>
                  <a:cxn ang="0">
                    <a:pos x="124" y="112"/>
                  </a:cxn>
                  <a:cxn ang="0">
                    <a:pos x="128" y="124"/>
                  </a:cxn>
                  <a:cxn ang="0">
                    <a:pos x="140" y="132"/>
                  </a:cxn>
                  <a:cxn ang="0">
                    <a:pos x="148" y="156"/>
                  </a:cxn>
                  <a:cxn ang="0">
                    <a:pos x="132" y="196"/>
                  </a:cxn>
                  <a:cxn ang="0">
                    <a:pos x="180" y="188"/>
                  </a:cxn>
                  <a:cxn ang="0">
                    <a:pos x="192" y="216"/>
                  </a:cxn>
                  <a:cxn ang="0">
                    <a:pos x="216" y="224"/>
                  </a:cxn>
                  <a:cxn ang="0">
                    <a:pos x="228" y="228"/>
                  </a:cxn>
                  <a:cxn ang="0">
                    <a:pos x="252" y="224"/>
                  </a:cxn>
                  <a:cxn ang="0">
                    <a:pos x="276" y="196"/>
                  </a:cxn>
                  <a:cxn ang="0">
                    <a:pos x="336" y="252"/>
                  </a:cxn>
                  <a:cxn ang="0">
                    <a:pos x="364" y="280"/>
                  </a:cxn>
                  <a:cxn ang="0">
                    <a:pos x="360" y="224"/>
                  </a:cxn>
                  <a:cxn ang="0">
                    <a:pos x="336" y="200"/>
                  </a:cxn>
                  <a:cxn ang="0">
                    <a:pos x="372" y="168"/>
                  </a:cxn>
                  <a:cxn ang="0">
                    <a:pos x="408" y="156"/>
                  </a:cxn>
                  <a:cxn ang="0">
                    <a:pos x="420" y="152"/>
                  </a:cxn>
                  <a:cxn ang="0">
                    <a:pos x="424" y="140"/>
                  </a:cxn>
                  <a:cxn ang="0">
                    <a:pos x="356" y="148"/>
                  </a:cxn>
                  <a:cxn ang="0">
                    <a:pos x="304" y="140"/>
                  </a:cxn>
                  <a:cxn ang="0">
                    <a:pos x="300" y="128"/>
                  </a:cxn>
                  <a:cxn ang="0">
                    <a:pos x="292" y="116"/>
                  </a:cxn>
                  <a:cxn ang="0">
                    <a:pos x="220" y="80"/>
                  </a:cxn>
                  <a:cxn ang="0">
                    <a:pos x="160" y="60"/>
                  </a:cxn>
                  <a:cxn ang="0">
                    <a:pos x="136" y="52"/>
                  </a:cxn>
                  <a:cxn ang="0">
                    <a:pos x="80" y="52"/>
                  </a:cxn>
                  <a:cxn ang="0">
                    <a:pos x="68" y="32"/>
                  </a:cxn>
                  <a:cxn ang="0">
                    <a:pos x="68" y="0"/>
                  </a:cxn>
                </a:cxnLst>
                <a:rect l="0" t="0" r="r" b="b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11"/>
              <p:cNvSpPr>
                <a:spLocks/>
              </p:cNvSpPr>
              <p:nvPr/>
            </p:nvSpPr>
            <p:spPr bwMode="gray">
              <a:xfrm>
                <a:off x="4224" y="3008"/>
                <a:ext cx="319" cy="21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0" y="37"/>
                  </a:cxn>
                  <a:cxn ang="0">
                    <a:pos x="28" y="49"/>
                  </a:cxn>
                  <a:cxn ang="0">
                    <a:pos x="84" y="89"/>
                  </a:cxn>
                  <a:cxn ang="0">
                    <a:pos x="120" y="113"/>
                  </a:cxn>
                  <a:cxn ang="0">
                    <a:pos x="132" y="121"/>
                  </a:cxn>
                  <a:cxn ang="0">
                    <a:pos x="136" y="169"/>
                  </a:cxn>
                  <a:cxn ang="0">
                    <a:pos x="116" y="201"/>
                  </a:cxn>
                  <a:cxn ang="0">
                    <a:pos x="136" y="197"/>
                  </a:cxn>
                  <a:cxn ang="0">
                    <a:pos x="148" y="189"/>
                  </a:cxn>
                  <a:cxn ang="0">
                    <a:pos x="160" y="201"/>
                  </a:cxn>
                  <a:cxn ang="0">
                    <a:pos x="184" y="217"/>
                  </a:cxn>
                  <a:cxn ang="0">
                    <a:pos x="208" y="233"/>
                  </a:cxn>
                  <a:cxn ang="0">
                    <a:pos x="240" y="221"/>
                  </a:cxn>
                  <a:cxn ang="0">
                    <a:pos x="248" y="197"/>
                  </a:cxn>
                  <a:cxn ang="0">
                    <a:pos x="268" y="201"/>
                  </a:cxn>
                  <a:cxn ang="0">
                    <a:pos x="292" y="209"/>
                  </a:cxn>
                  <a:cxn ang="0">
                    <a:pos x="340" y="281"/>
                  </a:cxn>
                  <a:cxn ang="0">
                    <a:pos x="356" y="277"/>
                  </a:cxn>
                  <a:cxn ang="0">
                    <a:pos x="352" y="253"/>
                  </a:cxn>
                  <a:cxn ang="0">
                    <a:pos x="316" y="197"/>
                  </a:cxn>
                  <a:cxn ang="0">
                    <a:pos x="360" y="173"/>
                  </a:cxn>
                  <a:cxn ang="0">
                    <a:pos x="408" y="145"/>
                  </a:cxn>
                  <a:cxn ang="0">
                    <a:pos x="409" y="120"/>
                  </a:cxn>
                  <a:cxn ang="0">
                    <a:pos x="367" y="138"/>
                  </a:cxn>
                  <a:cxn ang="0">
                    <a:pos x="308" y="137"/>
                  </a:cxn>
                  <a:cxn ang="0">
                    <a:pos x="264" y="97"/>
                  </a:cxn>
                  <a:cxn ang="0">
                    <a:pos x="180" y="61"/>
                  </a:cxn>
                  <a:cxn ang="0">
                    <a:pos x="132" y="33"/>
                  </a:cxn>
                  <a:cxn ang="0">
                    <a:pos x="92" y="41"/>
                  </a:cxn>
                  <a:cxn ang="0">
                    <a:pos x="76" y="57"/>
                  </a:cxn>
                  <a:cxn ang="0">
                    <a:pos x="56" y="17"/>
                  </a:cxn>
                  <a:cxn ang="0">
                    <a:pos x="0" y="1"/>
                  </a:cxn>
                </a:cxnLst>
                <a:rect l="0" t="0" r="r" b="b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gray">
              <a:xfrm>
                <a:off x="4460" y="3775"/>
                <a:ext cx="46" cy="58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0" y="18"/>
                  </a:cxn>
                  <a:cxn ang="0">
                    <a:pos x="20" y="42"/>
                  </a:cxn>
                  <a:cxn ang="0">
                    <a:pos x="28" y="66"/>
                  </a:cxn>
                  <a:cxn ang="0">
                    <a:pos x="32" y="78"/>
                  </a:cxn>
                  <a:cxn ang="0">
                    <a:pos x="60" y="50"/>
                  </a:cxn>
                  <a:cxn ang="0">
                    <a:pos x="32" y="18"/>
                  </a:cxn>
                </a:cxnLst>
                <a:rect l="0" t="0" r="r" b="b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gray">
              <a:xfrm>
                <a:off x="4599" y="3686"/>
                <a:ext cx="168" cy="84"/>
              </a:xfrm>
              <a:custGeom>
                <a:avLst/>
                <a:gdLst/>
                <a:ahLst/>
                <a:cxnLst>
                  <a:cxn ang="0">
                    <a:pos x="47" y="73"/>
                  </a:cxn>
                  <a:cxn ang="0">
                    <a:pos x="39" y="61"/>
                  </a:cxn>
                  <a:cxn ang="0">
                    <a:pos x="15" y="69"/>
                  </a:cxn>
                  <a:cxn ang="0">
                    <a:pos x="39" y="113"/>
                  </a:cxn>
                  <a:cxn ang="0">
                    <a:pos x="123" y="89"/>
                  </a:cxn>
                  <a:cxn ang="0">
                    <a:pos x="147" y="73"/>
                  </a:cxn>
                  <a:cxn ang="0">
                    <a:pos x="171" y="65"/>
                  </a:cxn>
                  <a:cxn ang="0">
                    <a:pos x="219" y="19"/>
                  </a:cxn>
                  <a:cxn ang="0">
                    <a:pos x="210" y="0"/>
                  </a:cxn>
                  <a:cxn ang="0">
                    <a:pos x="179" y="17"/>
                  </a:cxn>
                  <a:cxn ang="0">
                    <a:pos x="107" y="41"/>
                  </a:cxn>
                  <a:cxn ang="0">
                    <a:pos x="83" y="45"/>
                  </a:cxn>
                  <a:cxn ang="0">
                    <a:pos x="59" y="53"/>
                  </a:cxn>
                  <a:cxn ang="0">
                    <a:pos x="47" y="73"/>
                  </a:cxn>
                </a:cxnLst>
                <a:rect l="0" t="0" r="r" b="b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gray">
              <a:xfrm>
                <a:off x="4773" y="3636"/>
                <a:ext cx="107" cy="91"/>
              </a:xfrm>
              <a:custGeom>
                <a:avLst/>
                <a:gdLst/>
                <a:ahLst/>
                <a:cxnLst>
                  <a:cxn ang="0">
                    <a:pos x="12" y="60"/>
                  </a:cxn>
                  <a:cxn ang="0">
                    <a:pos x="8" y="84"/>
                  </a:cxn>
                  <a:cxn ang="0">
                    <a:pos x="0" y="108"/>
                  </a:cxn>
                  <a:cxn ang="0">
                    <a:pos x="36" y="116"/>
                  </a:cxn>
                  <a:cxn ang="0">
                    <a:pos x="52" y="96"/>
                  </a:cxn>
                  <a:cxn ang="0">
                    <a:pos x="124" y="68"/>
                  </a:cxn>
                  <a:cxn ang="0">
                    <a:pos x="136" y="44"/>
                  </a:cxn>
                  <a:cxn ang="0">
                    <a:pos x="112" y="28"/>
                  </a:cxn>
                  <a:cxn ang="0">
                    <a:pos x="100" y="20"/>
                  </a:cxn>
                  <a:cxn ang="0">
                    <a:pos x="64" y="12"/>
                  </a:cxn>
                  <a:cxn ang="0">
                    <a:pos x="52" y="36"/>
                  </a:cxn>
                  <a:cxn ang="0">
                    <a:pos x="12" y="60"/>
                  </a:cxn>
                </a:cxnLst>
                <a:rect l="0" t="0" r="r" b="b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gray">
              <a:xfrm>
                <a:off x="4830" y="3595"/>
                <a:ext cx="38" cy="2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8" y="11"/>
                  </a:cxn>
                  <a:cxn ang="0">
                    <a:pos x="24" y="35"/>
                  </a:cxn>
                  <a:cxn ang="0">
                    <a:pos x="39" y="26"/>
                  </a:cxn>
                  <a:cxn ang="0">
                    <a:pos x="29" y="0"/>
                  </a:cxn>
                </a:cxnLst>
                <a:rect l="0" t="0" r="r" b="b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gray">
              <a:xfrm>
                <a:off x="3097" y="3118"/>
                <a:ext cx="126" cy="200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04" y="28"/>
                  </a:cxn>
                  <a:cxn ang="0">
                    <a:pos x="88" y="64"/>
                  </a:cxn>
                  <a:cxn ang="0">
                    <a:pos x="36" y="84"/>
                  </a:cxn>
                  <a:cxn ang="0">
                    <a:pos x="28" y="96"/>
                  </a:cxn>
                  <a:cxn ang="0">
                    <a:pos x="16" y="100"/>
                  </a:cxn>
                  <a:cxn ang="0">
                    <a:pos x="20" y="132"/>
                  </a:cxn>
                  <a:cxn ang="0">
                    <a:pos x="28" y="156"/>
                  </a:cxn>
                  <a:cxn ang="0">
                    <a:pos x="0" y="200"/>
                  </a:cxn>
                  <a:cxn ang="0">
                    <a:pos x="28" y="260"/>
                  </a:cxn>
                  <a:cxn ang="0">
                    <a:pos x="52" y="268"/>
                  </a:cxn>
                  <a:cxn ang="0">
                    <a:pos x="88" y="216"/>
                  </a:cxn>
                  <a:cxn ang="0">
                    <a:pos x="104" y="192"/>
                  </a:cxn>
                  <a:cxn ang="0">
                    <a:pos x="128" y="116"/>
                  </a:cxn>
                  <a:cxn ang="0">
                    <a:pos x="140" y="76"/>
                  </a:cxn>
                  <a:cxn ang="0">
                    <a:pos x="164" y="72"/>
                  </a:cxn>
                  <a:cxn ang="0">
                    <a:pos x="128" y="0"/>
                  </a:cxn>
                </a:cxnLst>
                <a:rect l="0" t="0" r="r" b="b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gray">
              <a:xfrm>
                <a:off x="3642" y="2807"/>
                <a:ext cx="50" cy="61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5" y="60"/>
                  </a:cxn>
                  <a:cxn ang="0">
                    <a:pos x="29" y="76"/>
                  </a:cxn>
                  <a:cxn ang="0">
                    <a:pos x="41" y="80"/>
                  </a:cxn>
                  <a:cxn ang="0">
                    <a:pos x="57" y="76"/>
                  </a:cxn>
                  <a:cxn ang="0">
                    <a:pos x="29" y="0"/>
                  </a:cxn>
                </a:cxnLst>
                <a:rect l="0" t="0" r="r" b="b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gray">
              <a:xfrm>
                <a:off x="3950" y="2866"/>
                <a:ext cx="114" cy="182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60" y="84"/>
                  </a:cxn>
                  <a:cxn ang="0">
                    <a:pos x="36" y="92"/>
                  </a:cxn>
                  <a:cxn ang="0">
                    <a:pos x="12" y="108"/>
                  </a:cxn>
                  <a:cxn ang="0">
                    <a:pos x="40" y="188"/>
                  </a:cxn>
                  <a:cxn ang="0">
                    <a:pos x="52" y="224"/>
                  </a:cxn>
                  <a:cxn ang="0">
                    <a:pos x="60" y="236"/>
                  </a:cxn>
                  <a:cxn ang="0">
                    <a:pos x="84" y="244"/>
                  </a:cxn>
                  <a:cxn ang="0">
                    <a:pos x="96" y="196"/>
                  </a:cxn>
                  <a:cxn ang="0">
                    <a:pos x="124" y="168"/>
                  </a:cxn>
                  <a:cxn ang="0">
                    <a:pos x="112" y="68"/>
                  </a:cxn>
                  <a:cxn ang="0">
                    <a:pos x="140" y="48"/>
                  </a:cxn>
                  <a:cxn ang="0">
                    <a:pos x="112" y="20"/>
                  </a:cxn>
                  <a:cxn ang="0">
                    <a:pos x="96" y="0"/>
                  </a:cxn>
                </a:cxnLst>
                <a:rect l="0" t="0" r="r" b="b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19"/>
              <p:cNvSpPr>
                <a:spLocks/>
              </p:cNvSpPr>
              <p:nvPr/>
            </p:nvSpPr>
            <p:spPr bwMode="gray">
              <a:xfrm>
                <a:off x="3854" y="2809"/>
                <a:ext cx="74" cy="136"/>
              </a:xfrm>
              <a:custGeom>
                <a:avLst/>
                <a:gdLst/>
                <a:ahLst/>
                <a:cxnLst>
                  <a:cxn ang="0">
                    <a:pos x="48" y="2"/>
                  </a:cxn>
                  <a:cxn ang="0">
                    <a:pos x="51" y="35"/>
                  </a:cxn>
                  <a:cxn ang="0">
                    <a:pos x="60" y="62"/>
                  </a:cxn>
                  <a:cxn ang="0">
                    <a:pos x="62" y="92"/>
                  </a:cxn>
                  <a:cxn ang="0">
                    <a:pos x="68" y="105"/>
                  </a:cxn>
                  <a:cxn ang="0">
                    <a:pos x="71" y="126"/>
                  </a:cxn>
                  <a:cxn ang="0">
                    <a:pos x="57" y="93"/>
                  </a:cxn>
                  <a:cxn ang="0">
                    <a:pos x="35" y="78"/>
                  </a:cxn>
                  <a:cxn ang="0">
                    <a:pos x="5" y="83"/>
                  </a:cxn>
                  <a:cxn ang="0">
                    <a:pos x="8" y="102"/>
                  </a:cxn>
                  <a:cxn ang="0">
                    <a:pos x="41" y="114"/>
                  </a:cxn>
                  <a:cxn ang="0">
                    <a:pos x="57" y="135"/>
                  </a:cxn>
                  <a:cxn ang="0">
                    <a:pos x="71" y="135"/>
                  </a:cxn>
                  <a:cxn ang="0">
                    <a:pos x="78" y="150"/>
                  </a:cxn>
                  <a:cxn ang="0">
                    <a:pos x="96" y="179"/>
                  </a:cxn>
                  <a:cxn ang="0">
                    <a:pos x="81" y="126"/>
                  </a:cxn>
                  <a:cxn ang="0">
                    <a:pos x="80" y="93"/>
                  </a:cxn>
                  <a:cxn ang="0">
                    <a:pos x="71" y="63"/>
                  </a:cxn>
                  <a:cxn ang="0">
                    <a:pos x="63" y="41"/>
                  </a:cxn>
                  <a:cxn ang="0">
                    <a:pos x="57" y="20"/>
                  </a:cxn>
                  <a:cxn ang="0">
                    <a:pos x="48" y="2"/>
                  </a:cxn>
                </a:cxnLst>
                <a:rect l="0" t="0" r="r" b="b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20"/>
              <p:cNvSpPr>
                <a:spLocks/>
              </p:cNvSpPr>
              <p:nvPr/>
            </p:nvSpPr>
            <p:spPr bwMode="gray">
              <a:xfrm>
                <a:off x="3904" y="2918"/>
                <a:ext cx="41" cy="1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5"/>
                  </a:cxn>
                  <a:cxn ang="0">
                    <a:pos x="9" y="54"/>
                  </a:cxn>
                  <a:cxn ang="0">
                    <a:pos x="18" y="94"/>
                  </a:cxn>
                  <a:cxn ang="0">
                    <a:pos x="34" y="129"/>
                  </a:cxn>
                  <a:cxn ang="0">
                    <a:pos x="54" y="175"/>
                  </a:cxn>
                  <a:cxn ang="0">
                    <a:pos x="40" y="115"/>
                  </a:cxn>
                  <a:cxn ang="0">
                    <a:pos x="34" y="93"/>
                  </a:cxn>
                  <a:cxn ang="0">
                    <a:pos x="28" y="61"/>
                  </a:cxn>
                  <a:cxn ang="0">
                    <a:pos x="25" y="46"/>
                  </a:cxn>
                  <a:cxn ang="0">
                    <a:pos x="16" y="37"/>
                  </a:cxn>
                  <a:cxn ang="0">
                    <a:pos x="6" y="0"/>
                  </a:cxn>
                </a:cxnLst>
                <a:rect l="0" t="0" r="r" b="b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Freeform 21"/>
              <p:cNvSpPr>
                <a:spLocks/>
              </p:cNvSpPr>
              <p:nvPr/>
            </p:nvSpPr>
            <p:spPr bwMode="gray">
              <a:xfrm>
                <a:off x="3950" y="3055"/>
                <a:ext cx="67" cy="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34"/>
                  </a:cxn>
                  <a:cxn ang="0">
                    <a:pos x="23" y="43"/>
                  </a:cxn>
                  <a:cxn ang="0">
                    <a:pos x="48" y="49"/>
                  </a:cxn>
                  <a:cxn ang="0">
                    <a:pos x="62" y="57"/>
                  </a:cxn>
                  <a:cxn ang="0">
                    <a:pos x="74" y="66"/>
                  </a:cxn>
                  <a:cxn ang="0">
                    <a:pos x="86" y="69"/>
                  </a:cxn>
                  <a:cxn ang="0">
                    <a:pos x="72" y="39"/>
                  </a:cxn>
                  <a:cxn ang="0">
                    <a:pos x="63" y="22"/>
                  </a:cxn>
                  <a:cxn ang="0">
                    <a:pos x="36" y="24"/>
                  </a:cxn>
                  <a:cxn ang="0">
                    <a:pos x="24" y="19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Freeform 22"/>
              <p:cNvSpPr>
                <a:spLocks/>
              </p:cNvSpPr>
              <p:nvPr/>
            </p:nvSpPr>
            <p:spPr bwMode="gray">
              <a:xfrm>
                <a:off x="4057" y="2960"/>
                <a:ext cx="85" cy="11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75" y="10"/>
                  </a:cxn>
                  <a:cxn ang="0">
                    <a:pos x="23" y="15"/>
                  </a:cxn>
                  <a:cxn ang="0">
                    <a:pos x="14" y="33"/>
                  </a:cxn>
                  <a:cxn ang="0">
                    <a:pos x="11" y="61"/>
                  </a:cxn>
                  <a:cxn ang="0">
                    <a:pos x="14" y="75"/>
                  </a:cxn>
                  <a:cxn ang="0">
                    <a:pos x="3" y="88"/>
                  </a:cxn>
                  <a:cxn ang="0">
                    <a:pos x="14" y="109"/>
                  </a:cxn>
                  <a:cxn ang="0">
                    <a:pos x="23" y="124"/>
                  </a:cxn>
                  <a:cxn ang="0">
                    <a:pos x="15" y="144"/>
                  </a:cxn>
                  <a:cxn ang="0">
                    <a:pos x="24" y="156"/>
                  </a:cxn>
                  <a:cxn ang="0">
                    <a:pos x="42" y="144"/>
                  </a:cxn>
                  <a:cxn ang="0">
                    <a:pos x="50" y="93"/>
                  </a:cxn>
                  <a:cxn ang="0">
                    <a:pos x="56" y="126"/>
                  </a:cxn>
                  <a:cxn ang="0">
                    <a:pos x="65" y="145"/>
                  </a:cxn>
                  <a:cxn ang="0">
                    <a:pos x="62" y="112"/>
                  </a:cxn>
                  <a:cxn ang="0">
                    <a:pos x="72" y="73"/>
                  </a:cxn>
                  <a:cxn ang="0">
                    <a:pos x="69" y="51"/>
                  </a:cxn>
                  <a:cxn ang="0">
                    <a:pos x="54" y="60"/>
                  </a:cxn>
                  <a:cxn ang="0">
                    <a:pos x="35" y="54"/>
                  </a:cxn>
                  <a:cxn ang="0">
                    <a:pos x="41" y="36"/>
                  </a:cxn>
                  <a:cxn ang="0">
                    <a:pos x="62" y="34"/>
                  </a:cxn>
                  <a:cxn ang="0">
                    <a:pos x="78" y="39"/>
                  </a:cxn>
                  <a:cxn ang="0">
                    <a:pos x="98" y="30"/>
                  </a:cxn>
                  <a:cxn ang="0">
                    <a:pos x="111" y="13"/>
                  </a:cxn>
                  <a:cxn ang="0">
                    <a:pos x="98" y="0"/>
                  </a:cxn>
                </a:cxnLst>
                <a:rect l="0" t="0" r="r" b="b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Freeform 23"/>
              <p:cNvSpPr>
                <a:spLocks/>
              </p:cNvSpPr>
              <p:nvPr/>
            </p:nvSpPr>
            <p:spPr bwMode="gray">
              <a:xfrm>
                <a:off x="4061" y="2551"/>
                <a:ext cx="23" cy="7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6" y="37"/>
                  </a:cxn>
                  <a:cxn ang="0">
                    <a:pos x="1" y="61"/>
                  </a:cxn>
                  <a:cxn ang="0">
                    <a:pos x="16" y="94"/>
                  </a:cxn>
                  <a:cxn ang="0">
                    <a:pos x="30" y="82"/>
                  </a:cxn>
                  <a:cxn ang="0">
                    <a:pos x="22" y="61"/>
                  </a:cxn>
                  <a:cxn ang="0">
                    <a:pos x="12" y="0"/>
                  </a:cxn>
                </a:cxnLst>
                <a:rect l="0" t="0" r="r" b="b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Freeform 24"/>
              <p:cNvSpPr>
                <a:spLocks/>
              </p:cNvSpPr>
              <p:nvPr/>
            </p:nvSpPr>
            <p:spPr bwMode="gray">
              <a:xfrm>
                <a:off x="4076" y="2669"/>
                <a:ext cx="62" cy="11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0" y="20"/>
                  </a:cxn>
                  <a:cxn ang="0">
                    <a:pos x="8" y="49"/>
                  </a:cxn>
                  <a:cxn ang="0">
                    <a:pos x="6" y="107"/>
                  </a:cxn>
                  <a:cxn ang="0">
                    <a:pos x="17" y="103"/>
                  </a:cxn>
                  <a:cxn ang="0">
                    <a:pos x="20" y="115"/>
                  </a:cxn>
                  <a:cxn ang="0">
                    <a:pos x="29" y="122"/>
                  </a:cxn>
                  <a:cxn ang="0">
                    <a:pos x="38" y="140"/>
                  </a:cxn>
                  <a:cxn ang="0">
                    <a:pos x="48" y="128"/>
                  </a:cxn>
                  <a:cxn ang="0">
                    <a:pos x="65" y="134"/>
                  </a:cxn>
                  <a:cxn ang="0">
                    <a:pos x="63" y="109"/>
                  </a:cxn>
                  <a:cxn ang="0">
                    <a:pos x="48" y="104"/>
                  </a:cxn>
                  <a:cxn ang="0">
                    <a:pos x="39" y="91"/>
                  </a:cxn>
                  <a:cxn ang="0">
                    <a:pos x="33" y="73"/>
                  </a:cxn>
                  <a:cxn ang="0">
                    <a:pos x="41" y="53"/>
                  </a:cxn>
                  <a:cxn ang="0">
                    <a:pos x="35" y="35"/>
                  </a:cxn>
                  <a:cxn ang="0">
                    <a:pos x="42" y="20"/>
                  </a:cxn>
                  <a:cxn ang="0">
                    <a:pos x="29" y="4"/>
                  </a:cxn>
                  <a:cxn ang="0">
                    <a:pos x="18" y="7"/>
                  </a:cxn>
                  <a:cxn ang="0">
                    <a:pos x="12" y="2"/>
                  </a:cxn>
                </a:cxnLst>
                <a:rect l="0" t="0" r="r" b="b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Freeform 25"/>
              <p:cNvSpPr>
                <a:spLocks/>
              </p:cNvSpPr>
              <p:nvPr/>
            </p:nvSpPr>
            <p:spPr bwMode="gray">
              <a:xfrm>
                <a:off x="4087" y="2818"/>
                <a:ext cx="65" cy="79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44" y="18"/>
                  </a:cxn>
                  <a:cxn ang="0">
                    <a:pos x="32" y="30"/>
                  </a:cxn>
                  <a:cxn ang="0">
                    <a:pos x="16" y="35"/>
                  </a:cxn>
                  <a:cxn ang="0">
                    <a:pos x="8" y="48"/>
                  </a:cxn>
                  <a:cxn ang="0">
                    <a:pos x="4" y="74"/>
                  </a:cxn>
                  <a:cxn ang="0">
                    <a:pos x="13" y="71"/>
                  </a:cxn>
                  <a:cxn ang="0">
                    <a:pos x="25" y="62"/>
                  </a:cxn>
                  <a:cxn ang="0">
                    <a:pos x="34" y="69"/>
                  </a:cxn>
                  <a:cxn ang="0">
                    <a:pos x="58" y="99"/>
                  </a:cxn>
                  <a:cxn ang="0">
                    <a:pos x="71" y="72"/>
                  </a:cxn>
                  <a:cxn ang="0">
                    <a:pos x="85" y="68"/>
                  </a:cxn>
                  <a:cxn ang="0">
                    <a:pos x="74" y="39"/>
                  </a:cxn>
                  <a:cxn ang="0">
                    <a:pos x="52" y="0"/>
                  </a:cxn>
                </a:cxnLst>
                <a:rect l="0" t="0" r="r" b="b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Freeform 26"/>
              <p:cNvSpPr>
                <a:spLocks/>
              </p:cNvSpPr>
              <p:nvPr/>
            </p:nvSpPr>
            <p:spPr bwMode="gray">
              <a:xfrm>
                <a:off x="4165" y="2958"/>
                <a:ext cx="29" cy="49"/>
              </a:xfrm>
              <a:custGeom>
                <a:avLst/>
                <a:gdLst/>
                <a:ahLst/>
                <a:cxnLst>
                  <a:cxn ang="0">
                    <a:pos x="6" y="27"/>
                  </a:cxn>
                  <a:cxn ang="0">
                    <a:pos x="26" y="66"/>
                  </a:cxn>
                  <a:cxn ang="0">
                    <a:pos x="30" y="52"/>
                  </a:cxn>
                  <a:cxn ang="0">
                    <a:pos x="38" y="40"/>
                  </a:cxn>
                  <a:cxn ang="0">
                    <a:pos x="30" y="25"/>
                  </a:cxn>
                  <a:cxn ang="0">
                    <a:pos x="20" y="13"/>
                  </a:cxn>
                  <a:cxn ang="0">
                    <a:pos x="11" y="1"/>
                  </a:cxn>
                  <a:cxn ang="0">
                    <a:pos x="2" y="12"/>
                  </a:cxn>
                  <a:cxn ang="0">
                    <a:pos x="6" y="27"/>
                  </a:cxn>
                </a:cxnLst>
                <a:rect l="0" t="0" r="r" b="b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" name="Freeform 27"/>
              <p:cNvSpPr>
                <a:spLocks/>
              </p:cNvSpPr>
              <p:nvPr/>
            </p:nvSpPr>
            <p:spPr bwMode="gray">
              <a:xfrm>
                <a:off x="4148" y="3040"/>
                <a:ext cx="19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23"/>
                  </a:cxn>
                  <a:cxn ang="0">
                    <a:pos x="24" y="11"/>
                  </a:cxn>
                  <a:cxn ang="0">
                    <a:pos x="0" y="0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Freeform 28"/>
              <p:cNvSpPr>
                <a:spLocks/>
              </p:cNvSpPr>
              <p:nvPr/>
            </p:nvSpPr>
            <p:spPr bwMode="gray">
              <a:xfrm>
                <a:off x="4176" y="3030"/>
                <a:ext cx="46" cy="3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8"/>
                  </a:cxn>
                  <a:cxn ang="0">
                    <a:pos x="28" y="33"/>
                  </a:cxn>
                  <a:cxn ang="0">
                    <a:pos x="42" y="46"/>
                  </a:cxn>
                  <a:cxn ang="0">
                    <a:pos x="60" y="42"/>
                  </a:cxn>
                  <a:cxn ang="0">
                    <a:pos x="49" y="24"/>
                  </a:cxn>
                  <a:cxn ang="0">
                    <a:pos x="28" y="3"/>
                  </a:cxn>
                  <a:cxn ang="0">
                    <a:pos x="19" y="16"/>
                  </a:cxn>
                  <a:cxn ang="0">
                    <a:pos x="9" y="0"/>
                  </a:cxn>
                </a:cxnLst>
                <a:rect l="0" t="0" r="r" b="b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Freeform 29"/>
              <p:cNvSpPr>
                <a:spLocks/>
              </p:cNvSpPr>
              <p:nvPr/>
            </p:nvSpPr>
            <p:spPr bwMode="gray">
              <a:xfrm>
                <a:off x="4247" y="3100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" name="Freeform 30"/>
              <p:cNvSpPr>
                <a:spLocks/>
              </p:cNvSpPr>
              <p:nvPr/>
            </p:nvSpPr>
            <p:spPr bwMode="gray">
              <a:xfrm>
                <a:off x="4520" y="3058"/>
                <a:ext cx="47" cy="4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4"/>
                  </a:cxn>
                  <a:cxn ang="0">
                    <a:pos x="24" y="35"/>
                  </a:cxn>
                  <a:cxn ang="0">
                    <a:pos x="36" y="54"/>
                  </a:cxn>
                  <a:cxn ang="0">
                    <a:pos x="46" y="63"/>
                  </a:cxn>
                  <a:cxn ang="0">
                    <a:pos x="61" y="56"/>
                  </a:cxn>
                  <a:cxn ang="0">
                    <a:pos x="33" y="17"/>
                  </a:cxn>
                  <a:cxn ang="0">
                    <a:pos x="7" y="0"/>
                  </a:cxn>
                </a:cxnLst>
                <a:rect l="0" t="0" r="r" b="b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" name="Freeform 31"/>
              <p:cNvSpPr>
                <a:spLocks/>
              </p:cNvSpPr>
              <p:nvPr/>
            </p:nvSpPr>
            <p:spPr bwMode="gray">
              <a:xfrm>
                <a:off x="4113" y="3117"/>
                <a:ext cx="47" cy="50"/>
              </a:xfrm>
              <a:custGeom>
                <a:avLst/>
                <a:gdLst/>
                <a:ahLst/>
                <a:cxnLst>
                  <a:cxn ang="0">
                    <a:pos x="28" y="7"/>
                  </a:cxn>
                  <a:cxn ang="0">
                    <a:pos x="30" y="34"/>
                  </a:cxn>
                  <a:cxn ang="0">
                    <a:pos x="16" y="43"/>
                  </a:cxn>
                  <a:cxn ang="0">
                    <a:pos x="22" y="67"/>
                  </a:cxn>
                  <a:cxn ang="0">
                    <a:pos x="48" y="58"/>
                  </a:cxn>
                  <a:cxn ang="0">
                    <a:pos x="60" y="47"/>
                  </a:cxn>
                  <a:cxn ang="0">
                    <a:pos x="51" y="28"/>
                  </a:cxn>
                  <a:cxn ang="0">
                    <a:pos x="57" y="14"/>
                  </a:cxn>
                  <a:cxn ang="0">
                    <a:pos x="55" y="2"/>
                  </a:cxn>
                  <a:cxn ang="0">
                    <a:pos x="46" y="4"/>
                  </a:cxn>
                  <a:cxn ang="0">
                    <a:pos x="51" y="5"/>
                  </a:cxn>
                  <a:cxn ang="0">
                    <a:pos x="49" y="16"/>
                  </a:cxn>
                  <a:cxn ang="0">
                    <a:pos x="43" y="23"/>
                  </a:cxn>
                  <a:cxn ang="0">
                    <a:pos x="28" y="7"/>
                  </a:cxn>
                </a:cxnLst>
                <a:rect l="0" t="0" r="r" b="b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gray">
              <a:xfrm>
                <a:off x="4063" y="3136"/>
                <a:ext cx="33" cy="27"/>
              </a:xfrm>
              <a:custGeom>
                <a:avLst/>
                <a:gdLst/>
                <a:ahLst/>
                <a:cxnLst>
                  <a:cxn ang="0">
                    <a:pos x="21" y="3"/>
                  </a:cxn>
                  <a:cxn ang="0">
                    <a:pos x="6" y="6"/>
                  </a:cxn>
                  <a:cxn ang="0">
                    <a:pos x="33" y="36"/>
                  </a:cxn>
                  <a:cxn ang="0">
                    <a:pos x="42" y="30"/>
                  </a:cxn>
                  <a:cxn ang="0">
                    <a:pos x="21" y="3"/>
                  </a:cxn>
                </a:cxnLst>
                <a:rect l="0" t="0" r="r" b="b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Freeform 33"/>
              <p:cNvSpPr>
                <a:spLocks/>
              </p:cNvSpPr>
              <p:nvPr/>
            </p:nvSpPr>
            <p:spPr bwMode="gray">
              <a:xfrm>
                <a:off x="4042" y="3107"/>
                <a:ext cx="24" cy="3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26"/>
                  </a:cxn>
                  <a:cxn ang="0">
                    <a:pos x="16" y="24"/>
                  </a:cxn>
                  <a:cxn ang="0">
                    <a:pos x="19" y="29"/>
                  </a:cxn>
                  <a:cxn ang="0">
                    <a:pos x="16" y="35"/>
                  </a:cxn>
                  <a:cxn ang="0">
                    <a:pos x="30" y="21"/>
                  </a:cxn>
                  <a:cxn ang="0">
                    <a:pos x="24" y="9"/>
                  </a:cxn>
                  <a:cxn ang="0">
                    <a:pos x="21" y="0"/>
                  </a:cxn>
                </a:cxnLst>
                <a:rect l="0" t="0" r="r" b="b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" name="Freeform 34"/>
              <p:cNvSpPr>
                <a:spLocks/>
              </p:cNvSpPr>
              <p:nvPr/>
            </p:nvSpPr>
            <p:spPr bwMode="gray">
              <a:xfrm>
                <a:off x="4076" y="3118"/>
                <a:ext cx="35" cy="24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7"/>
                  </a:cxn>
                  <a:cxn ang="0">
                    <a:pos x="27" y="31"/>
                  </a:cxn>
                  <a:cxn ang="0">
                    <a:pos x="45" y="24"/>
                  </a:cxn>
                  <a:cxn ang="0">
                    <a:pos x="22" y="10"/>
                  </a:cxn>
                  <a:cxn ang="0">
                    <a:pos x="21" y="0"/>
                  </a:cxn>
                </a:cxnLst>
                <a:rect l="0" t="0" r="r" b="b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" name="Freeform 35"/>
              <p:cNvSpPr>
                <a:spLocks/>
              </p:cNvSpPr>
              <p:nvPr/>
            </p:nvSpPr>
            <p:spPr bwMode="gray">
              <a:xfrm>
                <a:off x="4026" y="2787"/>
                <a:ext cx="28" cy="5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15"/>
                  </a:cxn>
                  <a:cxn ang="0">
                    <a:pos x="9" y="36"/>
                  </a:cxn>
                  <a:cxn ang="0">
                    <a:pos x="0" y="59"/>
                  </a:cxn>
                  <a:cxn ang="0">
                    <a:pos x="8" y="74"/>
                  </a:cxn>
                  <a:cxn ang="0">
                    <a:pos x="20" y="59"/>
                  </a:cxn>
                  <a:cxn ang="0">
                    <a:pos x="35" y="32"/>
                  </a:cxn>
                  <a:cxn ang="0">
                    <a:pos x="30" y="0"/>
                  </a:cxn>
                </a:cxnLst>
                <a:rect l="0" t="0" r="r" b="b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gray">
              <a:xfrm>
                <a:off x="4078" y="2778"/>
                <a:ext cx="20" cy="55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4" y="8"/>
                  </a:cxn>
                  <a:cxn ang="0">
                    <a:pos x="0" y="22"/>
                  </a:cxn>
                  <a:cxn ang="0">
                    <a:pos x="15" y="41"/>
                  </a:cxn>
                  <a:cxn ang="0">
                    <a:pos x="25" y="56"/>
                  </a:cxn>
                  <a:cxn ang="0">
                    <a:pos x="16" y="20"/>
                  </a:cxn>
                  <a:cxn ang="0">
                    <a:pos x="13" y="7"/>
                  </a:cxn>
                </a:cxnLst>
                <a:rect l="0" t="0" r="r" b="b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gray">
              <a:xfrm>
                <a:off x="4101" y="2761"/>
                <a:ext cx="10" cy="2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10"/>
                  </a:cxn>
                  <a:cxn ang="0">
                    <a:pos x="11" y="25"/>
                  </a:cxn>
                  <a:cxn ang="0">
                    <a:pos x="11" y="0"/>
                  </a:cxn>
                </a:cxnLst>
                <a:rect l="0" t="0" r="r" b="b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" name="Freeform 38"/>
              <p:cNvSpPr>
                <a:spLocks/>
              </p:cNvSpPr>
              <p:nvPr/>
            </p:nvSpPr>
            <p:spPr bwMode="gray">
              <a:xfrm>
                <a:off x="4111" y="2773"/>
                <a:ext cx="22" cy="4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1" y="14"/>
                  </a:cxn>
                  <a:cxn ang="0">
                    <a:pos x="20" y="21"/>
                  </a:cxn>
                  <a:cxn ang="0">
                    <a:pos x="8" y="39"/>
                  </a:cxn>
                  <a:cxn ang="0">
                    <a:pos x="0" y="56"/>
                  </a:cxn>
                  <a:cxn ang="0">
                    <a:pos x="11" y="57"/>
                  </a:cxn>
                  <a:cxn ang="0">
                    <a:pos x="26" y="26"/>
                  </a:cxn>
                  <a:cxn ang="0">
                    <a:pos x="5" y="0"/>
                  </a:cxn>
                </a:cxnLst>
                <a:rect l="0" t="0" r="r" b="b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gray">
              <a:xfrm>
                <a:off x="3836" y="2842"/>
                <a:ext cx="12" cy="27"/>
              </a:xfrm>
              <a:custGeom>
                <a:avLst/>
                <a:gdLst/>
                <a:ahLst/>
                <a:cxnLst>
                  <a:cxn ang="0">
                    <a:pos x="14" y="3"/>
                  </a:cxn>
                  <a:cxn ang="0">
                    <a:pos x="0" y="7"/>
                  </a:cxn>
                  <a:cxn ang="0">
                    <a:pos x="8" y="22"/>
                  </a:cxn>
                  <a:cxn ang="0">
                    <a:pos x="14" y="3"/>
                  </a:cxn>
                </a:cxnLst>
                <a:rect l="0" t="0" r="r" b="b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" name="Freeform 40"/>
              <p:cNvSpPr>
                <a:spLocks/>
              </p:cNvSpPr>
              <p:nvPr/>
            </p:nvSpPr>
            <p:spPr bwMode="gray">
              <a:xfrm>
                <a:off x="3825" y="2819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Freeform 41"/>
              <p:cNvSpPr>
                <a:spLocks/>
              </p:cNvSpPr>
              <p:nvPr/>
            </p:nvSpPr>
            <p:spPr bwMode="gray">
              <a:xfrm>
                <a:off x="3821" y="2801"/>
                <a:ext cx="12" cy="14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0" y="10"/>
                  </a:cxn>
                  <a:cxn ang="0">
                    <a:pos x="12" y="19"/>
                  </a:cxn>
                  <a:cxn ang="0">
                    <a:pos x="10" y="5"/>
                  </a:cxn>
                </a:cxnLst>
                <a:rect l="0" t="0" r="r" b="b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Freeform 42"/>
              <p:cNvSpPr>
                <a:spLocks/>
              </p:cNvSpPr>
              <p:nvPr/>
            </p:nvSpPr>
            <p:spPr bwMode="gray">
              <a:xfrm>
                <a:off x="3842" y="2768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" name="Freeform 43"/>
              <p:cNvSpPr>
                <a:spLocks/>
              </p:cNvSpPr>
              <p:nvPr/>
            </p:nvSpPr>
            <p:spPr bwMode="gray">
              <a:xfrm>
                <a:off x="3811" y="2786"/>
                <a:ext cx="16" cy="1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9" y="18"/>
                  </a:cxn>
                  <a:cxn ang="0">
                    <a:pos x="14" y="6"/>
                  </a:cxn>
                  <a:cxn ang="0">
                    <a:pos x="13" y="0"/>
                  </a:cxn>
                </a:cxnLst>
                <a:rect l="0" t="0" r="r" b="b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gray">
              <a:xfrm>
                <a:off x="4668" y="3407"/>
                <a:ext cx="46" cy="59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3" y="18"/>
                  </a:cxn>
                  <a:cxn ang="0">
                    <a:pos x="15" y="39"/>
                  </a:cxn>
                  <a:cxn ang="0">
                    <a:pos x="27" y="54"/>
                  </a:cxn>
                  <a:cxn ang="0">
                    <a:pos x="40" y="63"/>
                  </a:cxn>
                  <a:cxn ang="0">
                    <a:pos x="51" y="81"/>
                  </a:cxn>
                  <a:cxn ang="0">
                    <a:pos x="52" y="57"/>
                  </a:cxn>
                  <a:cxn ang="0">
                    <a:pos x="43" y="37"/>
                  </a:cxn>
                  <a:cxn ang="0">
                    <a:pos x="25" y="18"/>
                  </a:cxn>
                  <a:cxn ang="0">
                    <a:pos x="10" y="7"/>
                  </a:cxn>
                </a:cxnLst>
                <a:rect l="0" t="0" r="r" b="b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" name="Freeform 45"/>
              <p:cNvSpPr>
                <a:spLocks/>
              </p:cNvSpPr>
              <p:nvPr/>
            </p:nvSpPr>
            <p:spPr bwMode="gray">
              <a:xfrm>
                <a:off x="4905" y="3358"/>
                <a:ext cx="54" cy="46"/>
              </a:xfrm>
              <a:custGeom>
                <a:avLst/>
                <a:gdLst/>
                <a:ahLst/>
                <a:cxnLst>
                  <a:cxn ang="0">
                    <a:pos x="28" y="23"/>
                  </a:cxn>
                  <a:cxn ang="0">
                    <a:pos x="13" y="32"/>
                  </a:cxn>
                  <a:cxn ang="0">
                    <a:pos x="1" y="44"/>
                  </a:cxn>
                  <a:cxn ang="0">
                    <a:pos x="13" y="59"/>
                  </a:cxn>
                  <a:cxn ang="0">
                    <a:pos x="28" y="44"/>
                  </a:cxn>
                  <a:cxn ang="0">
                    <a:pos x="40" y="23"/>
                  </a:cxn>
                  <a:cxn ang="0">
                    <a:pos x="55" y="0"/>
                  </a:cxn>
                  <a:cxn ang="0">
                    <a:pos x="71" y="11"/>
                  </a:cxn>
                  <a:cxn ang="0">
                    <a:pos x="35" y="23"/>
                  </a:cxn>
                  <a:cxn ang="0">
                    <a:pos x="28" y="23"/>
                  </a:cxn>
                </a:cxnLst>
                <a:rect l="0" t="0" r="r" b="b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Freeform 46"/>
              <p:cNvSpPr>
                <a:spLocks/>
              </p:cNvSpPr>
              <p:nvPr/>
            </p:nvSpPr>
            <p:spPr bwMode="gray">
              <a:xfrm>
                <a:off x="4741" y="3333"/>
                <a:ext cx="17" cy="2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4"/>
                  </a:cxn>
                  <a:cxn ang="0">
                    <a:pos x="12" y="30"/>
                  </a:cxn>
                  <a:cxn ang="0">
                    <a:pos x="9" y="0"/>
                  </a:cxn>
                </a:cxnLst>
                <a:rect l="0" t="0" r="r" b="b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Freeform 47"/>
              <p:cNvSpPr>
                <a:spLocks/>
              </p:cNvSpPr>
              <p:nvPr/>
            </p:nvSpPr>
            <p:spPr bwMode="gray">
              <a:xfrm>
                <a:off x="4732" y="3311"/>
                <a:ext cx="21" cy="1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4"/>
                  </a:cxn>
                  <a:cxn ang="0">
                    <a:pos x="21" y="20"/>
                  </a:cxn>
                  <a:cxn ang="0">
                    <a:pos x="19" y="0"/>
                  </a:cxn>
                </a:cxnLst>
                <a:rect l="0" t="0" r="r" b="b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" name="Freeform 48"/>
              <p:cNvSpPr>
                <a:spLocks/>
              </p:cNvSpPr>
              <p:nvPr/>
            </p:nvSpPr>
            <p:spPr bwMode="gray">
              <a:xfrm>
                <a:off x="4576" y="3118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" name="Freeform 49"/>
              <p:cNvSpPr>
                <a:spLocks/>
              </p:cNvSpPr>
              <p:nvPr/>
            </p:nvSpPr>
            <p:spPr bwMode="gray">
              <a:xfrm>
                <a:off x="4610" y="3161"/>
                <a:ext cx="27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0" y="9"/>
                  </a:cxn>
                  <a:cxn ang="0">
                    <a:pos x="14" y="32"/>
                  </a:cxn>
                  <a:cxn ang="0">
                    <a:pos x="26" y="36"/>
                  </a:cxn>
                  <a:cxn ang="0">
                    <a:pos x="30" y="0"/>
                  </a:cxn>
                </a:cxnLst>
                <a:rect l="0" t="0" r="r" b="b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Freeform 50"/>
              <p:cNvSpPr>
                <a:spLocks/>
              </p:cNvSpPr>
              <p:nvPr/>
            </p:nvSpPr>
            <p:spPr bwMode="gray">
              <a:xfrm>
                <a:off x="4638" y="3223"/>
                <a:ext cx="29" cy="28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4" y="25"/>
                  </a:cxn>
                  <a:cxn ang="0">
                    <a:pos x="26" y="29"/>
                  </a:cxn>
                  <a:cxn ang="0">
                    <a:pos x="34" y="2"/>
                  </a:cxn>
                </a:cxnLst>
                <a:rect l="0" t="0" r="r" b="b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Freeform 51"/>
              <p:cNvSpPr>
                <a:spLocks/>
              </p:cNvSpPr>
              <p:nvPr/>
            </p:nvSpPr>
            <p:spPr bwMode="gray">
              <a:xfrm>
                <a:off x="4673" y="3213"/>
                <a:ext cx="29" cy="26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6" y="22"/>
                  </a:cxn>
                  <a:cxn ang="0">
                    <a:pos x="27" y="22"/>
                  </a:cxn>
                  <a:cxn ang="0">
                    <a:pos x="34" y="2"/>
                  </a:cxn>
                </a:cxnLst>
                <a:rect l="0" t="0" r="r" b="b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Freeform 52"/>
              <p:cNvSpPr>
                <a:spLocks/>
              </p:cNvSpPr>
              <p:nvPr/>
            </p:nvSpPr>
            <p:spPr bwMode="gray">
              <a:xfrm>
                <a:off x="4663" y="3177"/>
                <a:ext cx="26" cy="2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10" y="2"/>
                  </a:cxn>
                  <a:cxn ang="0">
                    <a:pos x="13" y="15"/>
                  </a:cxn>
                  <a:cxn ang="0">
                    <a:pos x="25" y="19"/>
                  </a:cxn>
                  <a:cxn ang="0">
                    <a:pos x="31" y="1"/>
                  </a:cxn>
                </a:cxnLst>
                <a:rect l="0" t="0" r="r" b="b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Freeform 53"/>
              <p:cNvSpPr>
                <a:spLocks/>
              </p:cNvSpPr>
              <p:nvPr/>
            </p:nvSpPr>
            <p:spPr bwMode="gray">
              <a:xfrm>
                <a:off x="4636" y="3153"/>
                <a:ext cx="27" cy="34"/>
              </a:xfrm>
              <a:custGeom>
                <a:avLst/>
                <a:gdLst/>
                <a:ahLst/>
                <a:cxnLst>
                  <a:cxn ang="0">
                    <a:pos x="28" y="16"/>
                  </a:cxn>
                  <a:cxn ang="0">
                    <a:pos x="19" y="2"/>
                  </a:cxn>
                  <a:cxn ang="0">
                    <a:pos x="10" y="25"/>
                  </a:cxn>
                  <a:cxn ang="0">
                    <a:pos x="19" y="35"/>
                  </a:cxn>
                  <a:cxn ang="0">
                    <a:pos x="27" y="29"/>
                  </a:cxn>
                  <a:cxn ang="0">
                    <a:pos x="28" y="16"/>
                  </a:cxn>
                </a:cxnLst>
                <a:rect l="0" t="0" r="r" b="b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Freeform 54"/>
              <p:cNvSpPr>
                <a:spLocks/>
              </p:cNvSpPr>
              <p:nvPr/>
            </p:nvSpPr>
            <p:spPr bwMode="gray">
              <a:xfrm>
                <a:off x="4603" y="3137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gray">
              <a:xfrm>
                <a:off x="4644" y="3189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Freeform 56"/>
              <p:cNvSpPr>
                <a:spLocks/>
              </p:cNvSpPr>
              <p:nvPr/>
            </p:nvSpPr>
            <p:spPr bwMode="gray">
              <a:xfrm>
                <a:off x="3027" y="1828"/>
                <a:ext cx="144" cy="107"/>
              </a:xfrm>
              <a:custGeom>
                <a:avLst/>
                <a:gdLst/>
                <a:ahLst/>
                <a:cxnLst>
                  <a:cxn ang="0">
                    <a:pos x="171" y="4"/>
                  </a:cxn>
                  <a:cxn ang="0">
                    <a:pos x="185" y="4"/>
                  </a:cxn>
                  <a:cxn ang="0">
                    <a:pos x="189" y="16"/>
                  </a:cxn>
                  <a:cxn ang="0">
                    <a:pos x="187" y="24"/>
                  </a:cxn>
                  <a:cxn ang="0">
                    <a:pos x="131" y="44"/>
                  </a:cxn>
                  <a:cxn ang="0">
                    <a:pos x="109" y="58"/>
                  </a:cxn>
                  <a:cxn ang="0">
                    <a:pos x="97" y="62"/>
                  </a:cxn>
                  <a:cxn ang="0">
                    <a:pos x="71" y="82"/>
                  </a:cxn>
                  <a:cxn ang="0">
                    <a:pos x="75" y="92"/>
                  </a:cxn>
                  <a:cxn ang="0">
                    <a:pos x="83" y="116"/>
                  </a:cxn>
                  <a:cxn ang="0">
                    <a:pos x="107" y="126"/>
                  </a:cxn>
                  <a:cxn ang="0">
                    <a:pos x="93" y="140"/>
                  </a:cxn>
                  <a:cxn ang="0">
                    <a:pos x="83" y="130"/>
                  </a:cxn>
                  <a:cxn ang="0">
                    <a:pos x="71" y="134"/>
                  </a:cxn>
                  <a:cxn ang="0">
                    <a:pos x="21" y="122"/>
                  </a:cxn>
                  <a:cxn ang="0">
                    <a:pos x="19" y="106"/>
                  </a:cxn>
                  <a:cxn ang="0">
                    <a:pos x="47" y="90"/>
                  </a:cxn>
                  <a:cxn ang="0">
                    <a:pos x="51" y="76"/>
                  </a:cxn>
                  <a:cxn ang="0">
                    <a:pos x="47" y="64"/>
                  </a:cxn>
                  <a:cxn ang="0">
                    <a:pos x="73" y="46"/>
                  </a:cxn>
                  <a:cxn ang="0">
                    <a:pos x="97" y="36"/>
                  </a:cxn>
                  <a:cxn ang="0">
                    <a:pos x="113" y="24"/>
                  </a:cxn>
                  <a:cxn ang="0">
                    <a:pos x="171" y="4"/>
                  </a:cxn>
                </a:cxnLst>
                <a:rect l="0" t="0" r="r" b="b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Freeform 57"/>
              <p:cNvSpPr>
                <a:spLocks/>
              </p:cNvSpPr>
              <p:nvPr/>
            </p:nvSpPr>
            <p:spPr bwMode="gray">
              <a:xfrm>
                <a:off x="3113" y="1931"/>
                <a:ext cx="41" cy="1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2"/>
                  </a:cxn>
                  <a:cxn ang="0">
                    <a:pos x="32" y="16"/>
                  </a:cxn>
                  <a:cxn ang="0">
                    <a:pos x="44" y="14"/>
                  </a:cxn>
                  <a:cxn ang="0">
                    <a:pos x="24" y="0"/>
                  </a:cxn>
                </a:cxnLst>
                <a:rect l="0" t="0" r="r" b="b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58"/>
              <p:cNvSpPr>
                <a:spLocks/>
              </p:cNvSpPr>
              <p:nvPr/>
            </p:nvSpPr>
            <p:spPr bwMode="gray">
              <a:xfrm>
                <a:off x="3323" y="1776"/>
                <a:ext cx="43" cy="28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25" y="24"/>
                  </a:cxn>
                  <a:cxn ang="0">
                    <a:pos x="11" y="34"/>
                  </a:cxn>
                  <a:cxn ang="0">
                    <a:pos x="9" y="4"/>
                  </a:cxn>
                  <a:cxn ang="0">
                    <a:pos x="21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Freeform 59"/>
              <p:cNvSpPr>
                <a:spLocks/>
              </p:cNvSpPr>
              <p:nvPr/>
            </p:nvSpPr>
            <p:spPr bwMode="gray">
              <a:xfrm>
                <a:off x="3354" y="1789"/>
                <a:ext cx="51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1" y="6"/>
                  </a:cxn>
                  <a:cxn ang="0">
                    <a:pos x="57" y="26"/>
                  </a:cxn>
                  <a:cxn ang="0">
                    <a:pos x="63" y="24"/>
                  </a:cxn>
                  <a:cxn ang="0">
                    <a:pos x="29" y="0"/>
                  </a:cxn>
                </a:cxnLst>
                <a:rect l="0" t="0" r="r" b="b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Freeform 60"/>
              <p:cNvSpPr>
                <a:spLocks/>
              </p:cNvSpPr>
              <p:nvPr/>
            </p:nvSpPr>
            <p:spPr bwMode="gray">
              <a:xfrm>
                <a:off x="3409" y="1792"/>
                <a:ext cx="52" cy="32"/>
              </a:xfrm>
              <a:custGeom>
                <a:avLst/>
                <a:gdLst/>
                <a:ahLst/>
                <a:cxnLst>
                  <a:cxn ang="0">
                    <a:pos x="50" y="9"/>
                  </a:cxn>
                  <a:cxn ang="0">
                    <a:pos x="26" y="9"/>
                  </a:cxn>
                  <a:cxn ang="0">
                    <a:pos x="10" y="9"/>
                  </a:cxn>
                  <a:cxn ang="0">
                    <a:pos x="8" y="35"/>
                  </a:cxn>
                  <a:cxn ang="0">
                    <a:pos x="32" y="43"/>
                  </a:cxn>
                  <a:cxn ang="0">
                    <a:pos x="62" y="27"/>
                  </a:cxn>
                  <a:cxn ang="0">
                    <a:pos x="50" y="9"/>
                  </a:cxn>
                </a:cxnLst>
                <a:rect l="0" t="0" r="r" b="b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" name="Freeform 61"/>
              <p:cNvSpPr>
                <a:spLocks/>
              </p:cNvSpPr>
              <p:nvPr/>
            </p:nvSpPr>
            <p:spPr bwMode="gray">
              <a:xfrm>
                <a:off x="3767" y="1819"/>
                <a:ext cx="90" cy="3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16"/>
                  </a:cxn>
                  <a:cxn ang="0">
                    <a:pos x="50" y="30"/>
                  </a:cxn>
                  <a:cxn ang="0">
                    <a:pos x="76" y="36"/>
                  </a:cxn>
                  <a:cxn ang="0">
                    <a:pos x="112" y="22"/>
                  </a:cxn>
                  <a:cxn ang="0">
                    <a:pos x="78" y="4"/>
                  </a:cxn>
                  <a:cxn ang="0">
                    <a:pos x="14" y="0"/>
                  </a:cxn>
                </a:cxnLst>
                <a:rect l="0" t="0" r="r" b="b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Freeform 62"/>
              <p:cNvSpPr>
                <a:spLocks/>
              </p:cNvSpPr>
              <p:nvPr/>
            </p:nvSpPr>
            <p:spPr bwMode="gray">
              <a:xfrm>
                <a:off x="3859" y="1818"/>
                <a:ext cx="47" cy="24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62" y="10"/>
                  </a:cxn>
                  <a:cxn ang="0">
                    <a:pos x="30" y="32"/>
                  </a:cxn>
                  <a:cxn ang="0">
                    <a:pos x="6" y="22"/>
                  </a:cxn>
                  <a:cxn ang="0">
                    <a:pos x="32" y="4"/>
                  </a:cxn>
                </a:cxnLst>
                <a:rect l="0" t="0" r="r" b="b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Freeform 63"/>
              <p:cNvSpPr>
                <a:spLocks/>
              </p:cNvSpPr>
              <p:nvPr/>
            </p:nvSpPr>
            <p:spPr bwMode="gray">
              <a:xfrm>
                <a:off x="3838" y="1847"/>
                <a:ext cx="38" cy="16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6" y="5"/>
                  </a:cxn>
                  <a:cxn ang="0">
                    <a:pos x="38" y="23"/>
                  </a:cxn>
                  <a:cxn ang="0">
                    <a:pos x="20" y="1"/>
                  </a:cxn>
                </a:cxnLst>
                <a:rect l="0" t="0" r="r" b="b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Freeform 64"/>
              <p:cNvSpPr>
                <a:spLocks/>
              </p:cNvSpPr>
              <p:nvPr/>
            </p:nvSpPr>
            <p:spPr bwMode="gray">
              <a:xfrm>
                <a:off x="4096" y="2070"/>
                <a:ext cx="78" cy="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4" y="42"/>
                  </a:cxn>
                  <a:cxn ang="0">
                    <a:pos x="32" y="72"/>
                  </a:cxn>
                  <a:cxn ang="0">
                    <a:pos x="36" y="104"/>
                  </a:cxn>
                  <a:cxn ang="0">
                    <a:pos x="80" y="152"/>
                  </a:cxn>
                  <a:cxn ang="0">
                    <a:pos x="86" y="124"/>
                  </a:cxn>
                  <a:cxn ang="0">
                    <a:pos x="74" y="102"/>
                  </a:cxn>
                  <a:cxn ang="0">
                    <a:pos x="62" y="92"/>
                  </a:cxn>
                  <a:cxn ang="0">
                    <a:pos x="52" y="74"/>
                  </a:cxn>
                  <a:cxn ang="0">
                    <a:pos x="42" y="44"/>
                  </a:cxn>
                  <a:cxn ang="0">
                    <a:pos x="4" y="12"/>
                  </a:cxn>
                  <a:cxn ang="0">
                    <a:pos x="6" y="0"/>
                  </a:cxn>
                </a:cxnLst>
                <a:rect l="0" t="0" r="r" b="b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Freeform 65"/>
              <p:cNvSpPr>
                <a:spLocks/>
              </p:cNvSpPr>
              <p:nvPr/>
            </p:nvSpPr>
            <p:spPr bwMode="gray">
              <a:xfrm>
                <a:off x="4159" y="2187"/>
                <a:ext cx="56" cy="78"/>
              </a:xfrm>
              <a:custGeom>
                <a:avLst/>
                <a:gdLst/>
                <a:ahLst/>
                <a:cxnLst>
                  <a:cxn ang="0">
                    <a:pos x="64" y="22"/>
                  </a:cxn>
                  <a:cxn ang="0">
                    <a:pos x="74" y="40"/>
                  </a:cxn>
                  <a:cxn ang="0">
                    <a:pos x="30" y="84"/>
                  </a:cxn>
                  <a:cxn ang="0">
                    <a:pos x="32" y="100"/>
                  </a:cxn>
                  <a:cxn ang="0">
                    <a:pos x="20" y="94"/>
                  </a:cxn>
                  <a:cxn ang="0">
                    <a:pos x="6" y="84"/>
                  </a:cxn>
                  <a:cxn ang="0">
                    <a:pos x="0" y="82"/>
                  </a:cxn>
                  <a:cxn ang="0">
                    <a:pos x="10" y="58"/>
                  </a:cxn>
                  <a:cxn ang="0">
                    <a:pos x="12" y="52"/>
                  </a:cxn>
                  <a:cxn ang="0">
                    <a:pos x="2" y="24"/>
                  </a:cxn>
                  <a:cxn ang="0">
                    <a:pos x="4" y="14"/>
                  </a:cxn>
                  <a:cxn ang="0">
                    <a:pos x="26" y="22"/>
                  </a:cxn>
                  <a:cxn ang="0">
                    <a:pos x="36" y="36"/>
                  </a:cxn>
                  <a:cxn ang="0">
                    <a:pos x="64" y="22"/>
                  </a:cxn>
                </a:cxnLst>
                <a:rect l="0" t="0" r="r" b="b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Freeform 66"/>
              <p:cNvSpPr>
                <a:spLocks/>
              </p:cNvSpPr>
              <p:nvPr/>
            </p:nvSpPr>
            <p:spPr bwMode="gray">
              <a:xfrm>
                <a:off x="4122" y="2267"/>
                <a:ext cx="111" cy="188"/>
              </a:xfrm>
              <a:custGeom>
                <a:avLst/>
                <a:gdLst/>
                <a:ahLst/>
                <a:cxnLst>
                  <a:cxn ang="0">
                    <a:pos x="82" y="100"/>
                  </a:cxn>
                  <a:cxn ang="0">
                    <a:pos x="66" y="106"/>
                  </a:cxn>
                  <a:cxn ang="0">
                    <a:pos x="64" y="132"/>
                  </a:cxn>
                  <a:cxn ang="0">
                    <a:pos x="22" y="146"/>
                  </a:cxn>
                  <a:cxn ang="0">
                    <a:pos x="8" y="168"/>
                  </a:cxn>
                  <a:cxn ang="0">
                    <a:pos x="20" y="182"/>
                  </a:cxn>
                  <a:cxn ang="0">
                    <a:pos x="8" y="198"/>
                  </a:cxn>
                  <a:cxn ang="0">
                    <a:pos x="24" y="252"/>
                  </a:cxn>
                  <a:cxn ang="0">
                    <a:pos x="28" y="214"/>
                  </a:cxn>
                  <a:cxn ang="0">
                    <a:pos x="22" y="192"/>
                  </a:cxn>
                  <a:cxn ang="0">
                    <a:pos x="42" y="176"/>
                  </a:cxn>
                  <a:cxn ang="0">
                    <a:pos x="52" y="158"/>
                  </a:cxn>
                  <a:cxn ang="0">
                    <a:pos x="66" y="174"/>
                  </a:cxn>
                  <a:cxn ang="0">
                    <a:pos x="44" y="190"/>
                  </a:cxn>
                  <a:cxn ang="0">
                    <a:pos x="56" y="200"/>
                  </a:cxn>
                  <a:cxn ang="0">
                    <a:pos x="68" y="178"/>
                  </a:cxn>
                  <a:cxn ang="0">
                    <a:pos x="84" y="184"/>
                  </a:cxn>
                  <a:cxn ang="0">
                    <a:pos x="104" y="148"/>
                  </a:cxn>
                  <a:cxn ang="0">
                    <a:pos x="114" y="156"/>
                  </a:cxn>
                  <a:cxn ang="0">
                    <a:pos x="136" y="148"/>
                  </a:cxn>
                  <a:cxn ang="0">
                    <a:pos x="146" y="130"/>
                  </a:cxn>
                  <a:cxn ang="0">
                    <a:pos x="142" y="110"/>
                  </a:cxn>
                  <a:cxn ang="0">
                    <a:pos x="134" y="98"/>
                  </a:cxn>
                  <a:cxn ang="0">
                    <a:pos x="122" y="40"/>
                  </a:cxn>
                  <a:cxn ang="0">
                    <a:pos x="94" y="0"/>
                  </a:cxn>
                  <a:cxn ang="0">
                    <a:pos x="78" y="12"/>
                  </a:cxn>
                  <a:cxn ang="0">
                    <a:pos x="96" y="34"/>
                  </a:cxn>
                  <a:cxn ang="0">
                    <a:pos x="96" y="64"/>
                  </a:cxn>
                  <a:cxn ang="0">
                    <a:pos x="82" y="100"/>
                  </a:cxn>
                </a:cxnLst>
                <a:rect l="0" t="0" r="r" b="b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Freeform 67"/>
              <p:cNvSpPr>
                <a:spLocks/>
              </p:cNvSpPr>
              <p:nvPr/>
            </p:nvSpPr>
            <p:spPr bwMode="gray">
              <a:xfrm>
                <a:off x="3034" y="1765"/>
                <a:ext cx="53" cy="3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65" y="20"/>
                  </a:cxn>
                  <a:cxn ang="0">
                    <a:pos x="41" y="24"/>
                  </a:cxn>
                  <a:cxn ang="0">
                    <a:pos x="31" y="40"/>
                  </a:cxn>
                  <a:cxn ang="0">
                    <a:pos x="7" y="38"/>
                  </a:cxn>
                  <a:cxn ang="0">
                    <a:pos x="1" y="36"/>
                  </a:cxn>
                  <a:cxn ang="0">
                    <a:pos x="33" y="20"/>
                  </a:cxn>
                  <a:cxn ang="0">
                    <a:pos x="59" y="0"/>
                  </a:cxn>
                </a:cxnLst>
                <a:rect l="0" t="0" r="r" b="b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Freeform 68"/>
              <p:cNvSpPr>
                <a:spLocks/>
              </p:cNvSpPr>
              <p:nvPr/>
            </p:nvSpPr>
            <p:spPr bwMode="gray">
              <a:xfrm>
                <a:off x="2924" y="1774"/>
                <a:ext cx="20" cy="2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18"/>
                  </a:cxn>
                  <a:cxn ang="0">
                    <a:pos x="18" y="26"/>
                  </a:cxn>
                  <a:cxn ang="0">
                    <a:pos x="18" y="0"/>
                  </a:cxn>
                </a:cxnLst>
                <a:rect l="0" t="0" r="r" b="b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" name="Freeform 69"/>
              <p:cNvSpPr>
                <a:spLocks/>
              </p:cNvSpPr>
              <p:nvPr/>
            </p:nvSpPr>
            <p:spPr bwMode="gray">
              <a:xfrm>
                <a:off x="2949" y="1773"/>
                <a:ext cx="38" cy="27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0" y="18"/>
                  </a:cxn>
                  <a:cxn ang="0">
                    <a:pos x="6" y="32"/>
                  </a:cxn>
                  <a:cxn ang="0">
                    <a:pos x="18" y="36"/>
                  </a:cxn>
                  <a:cxn ang="0">
                    <a:pos x="40" y="26"/>
                  </a:cxn>
                  <a:cxn ang="0">
                    <a:pos x="14" y="6"/>
                  </a:cxn>
                </a:cxnLst>
                <a:rect l="0" t="0" r="r" b="b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" name="Freeform 70"/>
              <p:cNvSpPr>
                <a:spLocks/>
              </p:cNvSpPr>
              <p:nvPr/>
            </p:nvSpPr>
            <p:spPr bwMode="gray">
              <a:xfrm>
                <a:off x="3012" y="1764"/>
                <a:ext cx="20" cy="1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" y="12"/>
                  </a:cxn>
                  <a:cxn ang="0">
                    <a:pos x="19" y="22"/>
                  </a:cxn>
                  <a:cxn ang="0">
                    <a:pos x="11" y="0"/>
                  </a:cxn>
                </a:cxnLst>
                <a:rect l="0" t="0" r="r" b="b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" name="Freeform 71"/>
              <p:cNvSpPr>
                <a:spLocks/>
              </p:cNvSpPr>
              <p:nvPr/>
            </p:nvSpPr>
            <p:spPr bwMode="gray">
              <a:xfrm>
                <a:off x="2993" y="1782"/>
                <a:ext cx="15" cy="1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9" y="18"/>
                  </a:cxn>
                  <a:cxn ang="0">
                    <a:pos x="11" y="0"/>
                  </a:cxn>
                </a:cxnLst>
                <a:rect l="0" t="0" r="r" b="b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" name="Freeform 72"/>
              <p:cNvSpPr>
                <a:spLocks/>
              </p:cNvSpPr>
              <p:nvPr/>
            </p:nvSpPr>
            <p:spPr bwMode="gray">
              <a:xfrm>
                <a:off x="4162" y="1798"/>
                <a:ext cx="18" cy="3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8" y="16"/>
                  </a:cxn>
                  <a:cxn ang="0">
                    <a:pos x="0" y="34"/>
                  </a:cxn>
                  <a:cxn ang="0">
                    <a:pos x="16" y="40"/>
                  </a:cxn>
                  <a:cxn ang="0">
                    <a:pos x="24" y="0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" name="Freeform 73"/>
              <p:cNvSpPr>
                <a:spLocks/>
              </p:cNvSpPr>
              <p:nvPr/>
            </p:nvSpPr>
            <p:spPr bwMode="gray">
              <a:xfrm>
                <a:off x="3256" y="3244"/>
                <a:ext cx="31" cy="1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6" y="24"/>
                  </a:cxn>
                  <a:cxn ang="0">
                    <a:pos x="30" y="0"/>
                  </a:cxn>
                </a:cxnLst>
                <a:rect l="0" t="0" r="r" b="b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" name="Freeform 74"/>
              <p:cNvSpPr>
                <a:spLocks/>
              </p:cNvSpPr>
              <p:nvPr/>
            </p:nvSpPr>
            <p:spPr bwMode="gray">
              <a:xfrm>
                <a:off x="3297" y="3237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" name="Freeform 75"/>
              <p:cNvSpPr>
                <a:spLocks/>
              </p:cNvSpPr>
              <p:nvPr/>
            </p:nvSpPr>
            <p:spPr bwMode="gray">
              <a:xfrm>
                <a:off x="3228" y="3084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" name="Freeform 76"/>
              <p:cNvSpPr>
                <a:spLocks/>
              </p:cNvSpPr>
              <p:nvPr/>
            </p:nvSpPr>
            <p:spPr bwMode="gray">
              <a:xfrm>
                <a:off x="3289" y="3011"/>
                <a:ext cx="12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" name="Freeform 77"/>
              <p:cNvSpPr>
                <a:spLocks/>
              </p:cNvSpPr>
              <p:nvPr/>
            </p:nvSpPr>
            <p:spPr bwMode="gray">
              <a:xfrm>
                <a:off x="3265" y="3010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" name="Freeform 78"/>
              <p:cNvSpPr>
                <a:spLocks/>
              </p:cNvSpPr>
              <p:nvPr/>
            </p:nvSpPr>
            <p:spPr bwMode="gray">
              <a:xfrm>
                <a:off x="3253" y="3032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" name="Freeform 79"/>
              <p:cNvSpPr>
                <a:spLocks/>
              </p:cNvSpPr>
              <p:nvPr/>
            </p:nvSpPr>
            <p:spPr bwMode="gray">
              <a:xfrm>
                <a:off x="3228" y="3066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" name="Freeform 80"/>
              <p:cNvSpPr>
                <a:spLocks/>
              </p:cNvSpPr>
              <p:nvPr/>
            </p:nvSpPr>
            <p:spPr bwMode="gray">
              <a:xfrm>
                <a:off x="3247" y="3053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Freeform 81"/>
              <p:cNvSpPr>
                <a:spLocks/>
              </p:cNvSpPr>
              <p:nvPr/>
            </p:nvSpPr>
            <p:spPr bwMode="gray">
              <a:xfrm>
                <a:off x="2496" y="2069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" name="Freeform 82"/>
              <p:cNvSpPr>
                <a:spLocks/>
              </p:cNvSpPr>
              <p:nvPr/>
            </p:nvSpPr>
            <p:spPr bwMode="gray">
              <a:xfrm>
                <a:off x="2189" y="1819"/>
                <a:ext cx="2112" cy="1637"/>
              </a:xfrm>
              <a:custGeom>
                <a:avLst/>
                <a:gdLst/>
                <a:ahLst/>
                <a:cxnLst>
                  <a:cxn ang="0">
                    <a:pos x="452" y="653"/>
                  </a:cxn>
                  <a:cxn ang="0">
                    <a:pos x="333" y="595"/>
                  </a:cxn>
                  <a:cxn ang="0">
                    <a:pos x="158" y="645"/>
                  </a:cxn>
                  <a:cxn ang="0">
                    <a:pos x="46" y="759"/>
                  </a:cxn>
                  <a:cxn ang="0">
                    <a:pos x="12" y="941"/>
                  </a:cxn>
                  <a:cxn ang="0">
                    <a:pos x="146" y="1059"/>
                  </a:cxn>
                  <a:cxn ang="0">
                    <a:pos x="308" y="1041"/>
                  </a:cxn>
                  <a:cxn ang="0">
                    <a:pos x="396" y="1138"/>
                  </a:cxn>
                  <a:cxn ang="0">
                    <a:pos x="452" y="1447"/>
                  </a:cxn>
                  <a:cxn ang="0">
                    <a:pos x="497" y="1628"/>
                  </a:cxn>
                  <a:cxn ang="0">
                    <a:pos x="704" y="1574"/>
                  </a:cxn>
                  <a:cxn ang="0">
                    <a:pos x="817" y="1380"/>
                  </a:cxn>
                  <a:cxn ang="0">
                    <a:pos x="885" y="1153"/>
                  </a:cxn>
                  <a:cxn ang="0">
                    <a:pos x="998" y="999"/>
                  </a:cxn>
                  <a:cxn ang="0">
                    <a:pos x="796" y="856"/>
                  </a:cxn>
                  <a:cxn ang="0">
                    <a:pos x="817" y="819"/>
                  </a:cxn>
                  <a:cxn ang="0">
                    <a:pos x="1003" y="916"/>
                  </a:cxn>
                  <a:cxn ang="0">
                    <a:pos x="1098" y="792"/>
                  </a:cxn>
                  <a:cxn ang="0">
                    <a:pos x="1046" y="763"/>
                  </a:cxn>
                  <a:cxn ang="0">
                    <a:pos x="929" y="716"/>
                  </a:cxn>
                  <a:cxn ang="0">
                    <a:pos x="1141" y="761"/>
                  </a:cxn>
                  <a:cxn ang="0">
                    <a:pos x="1296" y="852"/>
                  </a:cxn>
                  <a:cxn ang="0">
                    <a:pos x="1373" y="1033"/>
                  </a:cxn>
                  <a:cxn ang="0">
                    <a:pos x="1608" y="847"/>
                  </a:cxn>
                  <a:cxn ang="0">
                    <a:pos x="1704" y="1030"/>
                  </a:cxn>
                  <a:cxn ang="0">
                    <a:pos x="1707" y="874"/>
                  </a:cxn>
                  <a:cxn ang="0">
                    <a:pos x="1759" y="800"/>
                  </a:cxn>
                  <a:cxn ang="0">
                    <a:pos x="1783" y="544"/>
                  </a:cxn>
                  <a:cxn ang="0">
                    <a:pos x="1824" y="528"/>
                  </a:cxn>
                  <a:cxn ang="0">
                    <a:pos x="1844" y="427"/>
                  </a:cxn>
                  <a:cxn ang="0">
                    <a:pos x="1805" y="226"/>
                  </a:cxn>
                  <a:cxn ang="0">
                    <a:pos x="1899" y="108"/>
                  </a:cxn>
                  <a:cxn ang="0">
                    <a:pos x="1947" y="209"/>
                  </a:cxn>
                  <a:cxn ang="0">
                    <a:pos x="1943" y="123"/>
                  </a:cxn>
                  <a:cxn ang="0">
                    <a:pos x="1975" y="51"/>
                  </a:cxn>
                  <a:cxn ang="0">
                    <a:pos x="2038" y="0"/>
                  </a:cxn>
                  <a:cxn ang="0">
                    <a:pos x="1820" y="63"/>
                  </a:cxn>
                  <a:cxn ang="0">
                    <a:pos x="1583" y="83"/>
                  </a:cxn>
                  <a:cxn ang="0">
                    <a:pos x="1349" y="30"/>
                  </a:cxn>
                  <a:cxn ang="0">
                    <a:pos x="1132" y="65"/>
                  </a:cxn>
                  <a:cxn ang="0">
                    <a:pos x="1040" y="170"/>
                  </a:cxn>
                  <a:cxn ang="0">
                    <a:pos x="926" y="137"/>
                  </a:cxn>
                  <a:cxn ang="0">
                    <a:pos x="758" y="183"/>
                  </a:cxn>
                  <a:cxn ang="0">
                    <a:pos x="667" y="140"/>
                  </a:cxn>
                  <a:cxn ang="0">
                    <a:pos x="364" y="248"/>
                  </a:cxn>
                  <a:cxn ang="0">
                    <a:pos x="535" y="213"/>
                  </a:cxn>
                  <a:cxn ang="0">
                    <a:pos x="638" y="276"/>
                  </a:cxn>
                  <a:cxn ang="0">
                    <a:pos x="443" y="357"/>
                  </a:cxn>
                  <a:cxn ang="0">
                    <a:pos x="275" y="416"/>
                  </a:cxn>
                  <a:cxn ang="0">
                    <a:pos x="167" y="537"/>
                  </a:cxn>
                  <a:cxn ang="0">
                    <a:pos x="283" y="552"/>
                  </a:cxn>
                  <a:cxn ang="0">
                    <a:pos x="381" y="573"/>
                  </a:cxn>
                  <a:cxn ang="0">
                    <a:pos x="493" y="590"/>
                  </a:cxn>
                  <a:cxn ang="0">
                    <a:pos x="487" y="512"/>
                  </a:cxn>
                  <a:cxn ang="0">
                    <a:pos x="592" y="548"/>
                  </a:cxn>
                  <a:cxn ang="0">
                    <a:pos x="686" y="470"/>
                  </a:cxn>
                  <a:cxn ang="0">
                    <a:pos x="772" y="480"/>
                  </a:cxn>
                  <a:cxn ang="0">
                    <a:pos x="639" y="598"/>
                  </a:cxn>
                </a:cxnLst>
                <a:rect l="0" t="0" r="r" b="b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endParaRPr>
              </a:p>
            </p:txBody>
          </p:sp>
        </p:grpSp>
        <p:grpSp>
          <p:nvGrpSpPr>
            <p:cNvPr id="9" name="Group 83"/>
            <p:cNvGrpSpPr>
              <a:grpSpLocks/>
            </p:cNvGrpSpPr>
            <p:nvPr/>
          </p:nvGrpSpPr>
          <p:grpSpPr bwMode="auto">
            <a:xfrm>
              <a:off x="3019" y="1680"/>
              <a:ext cx="1874" cy="2024"/>
              <a:chOff x="4383" y="1774"/>
              <a:chExt cx="1874" cy="2024"/>
            </a:xfrm>
          </p:grpSpPr>
          <p:sp>
            <p:nvSpPr>
              <p:cNvPr id="10" name="Freeform 84"/>
              <p:cNvSpPr>
                <a:spLocks/>
              </p:cNvSpPr>
              <p:nvPr/>
            </p:nvSpPr>
            <p:spPr bwMode="gray">
              <a:xfrm>
                <a:off x="4464" y="1868"/>
                <a:ext cx="1299" cy="1930"/>
              </a:xfrm>
              <a:custGeom>
                <a:avLst/>
                <a:gdLst/>
                <a:ahLst/>
                <a:cxnLst>
                  <a:cxn ang="0">
                    <a:pos x="116" y="258"/>
                  </a:cxn>
                  <a:cxn ang="0">
                    <a:pos x="320" y="210"/>
                  </a:cxn>
                  <a:cxn ang="0">
                    <a:pos x="434" y="240"/>
                  </a:cxn>
                  <a:cxn ang="0">
                    <a:pos x="416" y="444"/>
                  </a:cxn>
                  <a:cxn ang="0">
                    <a:pos x="272" y="582"/>
                  </a:cxn>
                  <a:cxn ang="0">
                    <a:pos x="218" y="714"/>
                  </a:cxn>
                  <a:cxn ang="0">
                    <a:pos x="284" y="964"/>
                  </a:cxn>
                  <a:cxn ang="0">
                    <a:pos x="316" y="960"/>
                  </a:cxn>
                  <a:cxn ang="0">
                    <a:pos x="328" y="906"/>
                  </a:cxn>
                  <a:cxn ang="0">
                    <a:pos x="478" y="1154"/>
                  </a:cxn>
                  <a:cxn ang="0">
                    <a:pos x="650" y="1200"/>
                  </a:cxn>
                  <a:cxn ang="0">
                    <a:pos x="794" y="1350"/>
                  </a:cxn>
                  <a:cxn ang="0">
                    <a:pos x="854" y="1422"/>
                  </a:cxn>
                  <a:cxn ang="0">
                    <a:pos x="770" y="1608"/>
                  </a:cxn>
                  <a:cxn ang="0">
                    <a:pos x="916" y="1782"/>
                  </a:cxn>
                  <a:cxn ang="0">
                    <a:pos x="1034" y="2022"/>
                  </a:cxn>
                  <a:cxn ang="0">
                    <a:pos x="1094" y="2310"/>
                  </a:cxn>
                  <a:cxn ang="0">
                    <a:pos x="1194" y="2540"/>
                  </a:cxn>
                  <a:cxn ang="0">
                    <a:pos x="1280" y="2520"/>
                  </a:cxn>
                  <a:cxn ang="0">
                    <a:pos x="1244" y="2394"/>
                  </a:cxn>
                  <a:cxn ang="0">
                    <a:pos x="1288" y="2306"/>
                  </a:cxn>
                  <a:cxn ang="0">
                    <a:pos x="1368" y="2228"/>
                  </a:cxn>
                  <a:cxn ang="0">
                    <a:pos x="1448" y="2076"/>
                  </a:cxn>
                  <a:cxn ang="0">
                    <a:pos x="1568" y="1950"/>
                  </a:cxn>
                  <a:cxn ang="0">
                    <a:pos x="1622" y="1746"/>
                  </a:cxn>
                  <a:cxn ang="0">
                    <a:pos x="1552" y="1538"/>
                  </a:cxn>
                  <a:cxn ang="0">
                    <a:pos x="1376" y="1410"/>
                  </a:cxn>
                  <a:cxn ang="0">
                    <a:pos x="1104" y="1280"/>
                  </a:cxn>
                  <a:cxn ang="0">
                    <a:pos x="974" y="1260"/>
                  </a:cxn>
                  <a:cxn ang="0">
                    <a:pos x="904" y="1268"/>
                  </a:cxn>
                  <a:cxn ang="0">
                    <a:pos x="794" y="1308"/>
                  </a:cxn>
                  <a:cxn ang="0">
                    <a:pos x="758" y="1174"/>
                  </a:cxn>
                  <a:cxn ang="0">
                    <a:pos x="736" y="1062"/>
                  </a:cxn>
                  <a:cxn ang="0">
                    <a:pos x="632" y="1104"/>
                  </a:cxn>
                  <a:cxn ang="0">
                    <a:pos x="568" y="950"/>
                  </a:cxn>
                  <a:cxn ang="0">
                    <a:pos x="740" y="912"/>
                  </a:cxn>
                  <a:cxn ang="0">
                    <a:pos x="842" y="906"/>
                  </a:cxn>
                  <a:cxn ang="0">
                    <a:pos x="896" y="900"/>
                  </a:cxn>
                  <a:cxn ang="0">
                    <a:pos x="1058" y="750"/>
                  </a:cxn>
                  <a:cxn ang="0">
                    <a:pos x="1184" y="678"/>
                  </a:cxn>
                  <a:cxn ang="0">
                    <a:pos x="1278" y="636"/>
                  </a:cxn>
                  <a:cxn ang="0">
                    <a:pos x="1340" y="538"/>
                  </a:cxn>
                  <a:cxn ang="0">
                    <a:pos x="1288" y="512"/>
                  </a:cxn>
                  <a:cxn ang="0">
                    <a:pos x="1526" y="456"/>
                  </a:cxn>
                  <a:cxn ang="0">
                    <a:pos x="1406" y="342"/>
                  </a:cxn>
                  <a:cxn ang="0">
                    <a:pos x="1328" y="264"/>
                  </a:cxn>
                  <a:cxn ang="0">
                    <a:pos x="1222" y="364"/>
                  </a:cxn>
                  <a:cxn ang="0">
                    <a:pos x="1110" y="444"/>
                  </a:cxn>
                  <a:cxn ang="0">
                    <a:pos x="1022" y="304"/>
                  </a:cxn>
                  <a:cxn ang="0">
                    <a:pos x="1212" y="240"/>
                  </a:cxn>
                  <a:cxn ang="0">
                    <a:pos x="1266" y="198"/>
                  </a:cxn>
                  <a:cxn ang="0">
                    <a:pos x="1328" y="172"/>
                  </a:cxn>
                  <a:cxn ang="0">
                    <a:pos x="1286" y="144"/>
                  </a:cxn>
                  <a:cxn ang="0">
                    <a:pos x="1262" y="120"/>
                  </a:cxn>
                  <a:cxn ang="0">
                    <a:pos x="1202" y="102"/>
                  </a:cxn>
                  <a:cxn ang="0">
                    <a:pos x="1106" y="136"/>
                  </a:cxn>
                  <a:cxn ang="0">
                    <a:pos x="950" y="120"/>
                  </a:cxn>
                  <a:cxn ang="0">
                    <a:pos x="550" y="0"/>
                  </a:cxn>
                  <a:cxn ang="0">
                    <a:pos x="344" y="32"/>
                  </a:cxn>
                  <a:cxn ang="0">
                    <a:pos x="290" y="102"/>
                  </a:cxn>
                  <a:cxn ang="0">
                    <a:pos x="128" y="174"/>
                  </a:cxn>
                  <a:cxn ang="0">
                    <a:pos x="128" y="216"/>
                  </a:cxn>
                  <a:cxn ang="0">
                    <a:pos x="2" y="252"/>
                  </a:cxn>
                </a:cxnLst>
                <a:rect l="0" t="0" r="r" b="b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85"/>
              <p:cNvSpPr>
                <a:spLocks/>
              </p:cNvSpPr>
              <p:nvPr/>
            </p:nvSpPr>
            <p:spPr bwMode="gray">
              <a:xfrm>
                <a:off x="4423" y="2052"/>
                <a:ext cx="35" cy="2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22"/>
                  </a:cxn>
                  <a:cxn ang="0">
                    <a:pos x="22" y="38"/>
                  </a:cxn>
                  <a:cxn ang="0">
                    <a:pos x="46" y="26"/>
                  </a:cxn>
                  <a:cxn ang="0">
                    <a:pos x="30" y="0"/>
                  </a:cxn>
                  <a:cxn ang="0">
                    <a:pos x="16" y="4"/>
                  </a:cxn>
                </a:cxnLst>
                <a:rect l="0" t="0" r="r" b="b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86"/>
              <p:cNvSpPr>
                <a:spLocks/>
              </p:cNvSpPr>
              <p:nvPr/>
            </p:nvSpPr>
            <p:spPr bwMode="gray">
              <a:xfrm>
                <a:off x="4738" y="2174"/>
                <a:ext cx="40" cy="3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6" y="44"/>
                  </a:cxn>
                  <a:cxn ang="0">
                    <a:pos x="42" y="42"/>
                  </a:cxn>
                  <a:cxn ang="0">
                    <a:pos x="38" y="16"/>
                  </a:cxn>
                  <a:cxn ang="0">
                    <a:pos x="26" y="2"/>
                  </a:cxn>
                  <a:cxn ang="0">
                    <a:pos x="12" y="0"/>
                  </a:cxn>
                </a:cxnLst>
                <a:rect l="0" t="0" r="r" b="b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87"/>
              <p:cNvSpPr>
                <a:spLocks/>
              </p:cNvSpPr>
              <p:nvPr/>
            </p:nvSpPr>
            <p:spPr bwMode="gray">
              <a:xfrm>
                <a:off x="5539" y="2230"/>
                <a:ext cx="101" cy="74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79" y="8"/>
                  </a:cxn>
                  <a:cxn ang="0">
                    <a:pos x="53" y="24"/>
                  </a:cxn>
                  <a:cxn ang="0">
                    <a:pos x="39" y="40"/>
                  </a:cxn>
                  <a:cxn ang="0">
                    <a:pos x="21" y="52"/>
                  </a:cxn>
                  <a:cxn ang="0">
                    <a:pos x="63" y="82"/>
                  </a:cxn>
                  <a:cxn ang="0">
                    <a:pos x="79" y="94"/>
                  </a:cxn>
                  <a:cxn ang="0">
                    <a:pos x="85" y="92"/>
                  </a:cxn>
                  <a:cxn ang="0">
                    <a:pos x="89" y="86"/>
                  </a:cxn>
                  <a:cxn ang="0">
                    <a:pos x="97" y="98"/>
                  </a:cxn>
                  <a:cxn ang="0">
                    <a:pos x="123" y="86"/>
                  </a:cxn>
                  <a:cxn ang="0">
                    <a:pos x="129" y="74"/>
                  </a:cxn>
                  <a:cxn ang="0">
                    <a:pos x="101" y="40"/>
                  </a:cxn>
                  <a:cxn ang="0">
                    <a:pos x="115" y="24"/>
                  </a:cxn>
                  <a:cxn ang="0">
                    <a:pos x="111" y="4"/>
                  </a:cxn>
                  <a:cxn ang="0">
                    <a:pos x="97" y="0"/>
                  </a:cxn>
                </a:cxnLst>
                <a:rect l="0" t="0" r="r" b="b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88"/>
              <p:cNvSpPr>
                <a:spLocks/>
              </p:cNvSpPr>
              <p:nvPr/>
            </p:nvSpPr>
            <p:spPr bwMode="gray">
              <a:xfrm>
                <a:off x="5053" y="2613"/>
                <a:ext cx="162" cy="84"/>
              </a:xfrm>
              <a:custGeom>
                <a:avLst/>
                <a:gdLst/>
                <a:ahLst/>
                <a:cxnLst>
                  <a:cxn ang="0">
                    <a:pos x="47" y="12"/>
                  </a:cxn>
                  <a:cxn ang="0">
                    <a:pos x="17" y="12"/>
                  </a:cxn>
                  <a:cxn ang="0">
                    <a:pos x="5" y="16"/>
                  </a:cxn>
                  <a:cxn ang="0">
                    <a:pos x="25" y="52"/>
                  </a:cxn>
                  <a:cxn ang="0">
                    <a:pos x="51" y="44"/>
                  </a:cxn>
                  <a:cxn ang="0">
                    <a:pos x="93" y="54"/>
                  </a:cxn>
                  <a:cxn ang="0">
                    <a:pos x="111" y="60"/>
                  </a:cxn>
                  <a:cxn ang="0">
                    <a:pos x="133" y="88"/>
                  </a:cxn>
                  <a:cxn ang="0">
                    <a:pos x="141" y="112"/>
                  </a:cxn>
                  <a:cxn ang="0">
                    <a:pos x="157" y="100"/>
                  </a:cxn>
                  <a:cxn ang="0">
                    <a:pos x="169" y="96"/>
                  </a:cxn>
                  <a:cxn ang="0">
                    <a:pos x="187" y="102"/>
                  </a:cxn>
                  <a:cxn ang="0">
                    <a:pos x="195" y="80"/>
                  </a:cxn>
                  <a:cxn ang="0">
                    <a:pos x="153" y="54"/>
                  </a:cxn>
                  <a:cxn ang="0">
                    <a:pos x="105" y="20"/>
                  </a:cxn>
                  <a:cxn ang="0">
                    <a:pos x="53" y="26"/>
                  </a:cxn>
                  <a:cxn ang="0">
                    <a:pos x="47" y="12"/>
                  </a:cxn>
                </a:cxnLst>
                <a:rect l="0" t="0" r="r" b="b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89"/>
              <p:cNvSpPr>
                <a:spLocks/>
              </p:cNvSpPr>
              <p:nvPr/>
            </p:nvSpPr>
            <p:spPr bwMode="gray">
              <a:xfrm>
                <a:off x="5187" y="2677"/>
                <a:ext cx="101" cy="4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43" y="6"/>
                  </a:cxn>
                  <a:cxn ang="0">
                    <a:pos x="31" y="30"/>
                  </a:cxn>
                  <a:cxn ang="0">
                    <a:pos x="15" y="34"/>
                  </a:cxn>
                  <a:cxn ang="0">
                    <a:pos x="3" y="42"/>
                  </a:cxn>
                  <a:cxn ang="0">
                    <a:pos x="13" y="54"/>
                  </a:cxn>
                  <a:cxn ang="0">
                    <a:pos x="133" y="34"/>
                  </a:cxn>
                  <a:cxn ang="0">
                    <a:pos x="123" y="16"/>
                  </a:cxn>
                  <a:cxn ang="0">
                    <a:pos x="105" y="8"/>
                  </a:cxn>
                  <a:cxn ang="0">
                    <a:pos x="101" y="24"/>
                  </a:cxn>
                  <a:cxn ang="0">
                    <a:pos x="89" y="18"/>
                  </a:cxn>
                  <a:cxn ang="0">
                    <a:pos x="67" y="14"/>
                  </a:cxn>
                  <a:cxn ang="0">
                    <a:pos x="57" y="0"/>
                  </a:cxn>
                </a:cxnLst>
                <a:rect l="0" t="0" r="r" b="b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90"/>
              <p:cNvSpPr>
                <a:spLocks/>
              </p:cNvSpPr>
              <p:nvPr/>
            </p:nvSpPr>
            <p:spPr bwMode="gray">
              <a:xfrm>
                <a:off x="5294" y="2702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91"/>
              <p:cNvSpPr>
                <a:spLocks/>
              </p:cNvSpPr>
              <p:nvPr/>
            </p:nvSpPr>
            <p:spPr bwMode="gray">
              <a:xfrm>
                <a:off x="5352" y="2705"/>
                <a:ext cx="12" cy="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4"/>
                  </a:cxn>
                  <a:cxn ang="0">
                    <a:pos x="16" y="34"/>
                  </a:cxn>
                  <a:cxn ang="0">
                    <a:pos x="12" y="18"/>
                  </a:cxn>
                  <a:cxn ang="0">
                    <a:pos x="16" y="6"/>
                  </a:cxn>
                  <a:cxn ang="0">
                    <a:pos x="14" y="0"/>
                  </a:cxn>
                </a:cxnLst>
                <a:rect l="0" t="0" r="r" b="b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92"/>
              <p:cNvSpPr>
                <a:spLocks/>
              </p:cNvSpPr>
              <p:nvPr/>
            </p:nvSpPr>
            <p:spPr bwMode="gray">
              <a:xfrm>
                <a:off x="5164" y="1863"/>
                <a:ext cx="185" cy="87"/>
              </a:xfrm>
              <a:custGeom>
                <a:avLst/>
                <a:gdLst/>
                <a:ahLst/>
                <a:cxnLst>
                  <a:cxn ang="0">
                    <a:pos x="64" y="1"/>
                  </a:cxn>
                  <a:cxn ang="0">
                    <a:pos x="24" y="31"/>
                  </a:cxn>
                  <a:cxn ang="0">
                    <a:pos x="6" y="37"/>
                  </a:cxn>
                  <a:cxn ang="0">
                    <a:pos x="0" y="39"/>
                  </a:cxn>
                  <a:cxn ang="0">
                    <a:pos x="26" y="59"/>
                  </a:cxn>
                  <a:cxn ang="0">
                    <a:pos x="38" y="63"/>
                  </a:cxn>
                  <a:cxn ang="0">
                    <a:pos x="68" y="47"/>
                  </a:cxn>
                  <a:cxn ang="0">
                    <a:pos x="80" y="43"/>
                  </a:cxn>
                  <a:cxn ang="0">
                    <a:pos x="82" y="55"/>
                  </a:cxn>
                  <a:cxn ang="0">
                    <a:pos x="64" y="61"/>
                  </a:cxn>
                  <a:cxn ang="0">
                    <a:pos x="72" y="73"/>
                  </a:cxn>
                  <a:cxn ang="0">
                    <a:pos x="40" y="87"/>
                  </a:cxn>
                  <a:cxn ang="0">
                    <a:pos x="70" y="109"/>
                  </a:cxn>
                  <a:cxn ang="0">
                    <a:pos x="82" y="113"/>
                  </a:cxn>
                  <a:cxn ang="0">
                    <a:pos x="118" y="103"/>
                  </a:cxn>
                  <a:cxn ang="0">
                    <a:pos x="150" y="105"/>
                  </a:cxn>
                  <a:cxn ang="0">
                    <a:pos x="168" y="117"/>
                  </a:cxn>
                  <a:cxn ang="0">
                    <a:pos x="204" y="109"/>
                  </a:cxn>
                  <a:cxn ang="0">
                    <a:pos x="224" y="103"/>
                  </a:cxn>
                  <a:cxn ang="0">
                    <a:pos x="222" y="77"/>
                  </a:cxn>
                  <a:cxn ang="0">
                    <a:pos x="234" y="69"/>
                  </a:cxn>
                  <a:cxn ang="0">
                    <a:pos x="238" y="47"/>
                  </a:cxn>
                  <a:cxn ang="0">
                    <a:pos x="210" y="57"/>
                  </a:cxn>
                  <a:cxn ang="0">
                    <a:pos x="200" y="43"/>
                  </a:cxn>
                  <a:cxn ang="0">
                    <a:pos x="172" y="45"/>
                  </a:cxn>
                  <a:cxn ang="0">
                    <a:pos x="134" y="9"/>
                  </a:cxn>
                  <a:cxn ang="0">
                    <a:pos x="94" y="11"/>
                  </a:cxn>
                  <a:cxn ang="0">
                    <a:pos x="82" y="1"/>
                  </a:cxn>
                  <a:cxn ang="0">
                    <a:pos x="64" y="1"/>
                  </a:cxn>
                </a:cxnLst>
                <a:rect l="0" t="0" r="r" b="b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93"/>
              <p:cNvSpPr>
                <a:spLocks/>
              </p:cNvSpPr>
              <p:nvPr/>
            </p:nvSpPr>
            <p:spPr bwMode="gray">
              <a:xfrm>
                <a:off x="5246" y="1822"/>
                <a:ext cx="150" cy="60"/>
              </a:xfrm>
              <a:custGeom>
                <a:avLst/>
                <a:gdLst/>
                <a:ahLst/>
                <a:cxnLst>
                  <a:cxn ang="0">
                    <a:pos x="97" y="10"/>
                  </a:cxn>
                  <a:cxn ang="0">
                    <a:pos x="13" y="24"/>
                  </a:cxn>
                  <a:cxn ang="0">
                    <a:pos x="9" y="34"/>
                  </a:cxn>
                  <a:cxn ang="0">
                    <a:pos x="57" y="52"/>
                  </a:cxn>
                  <a:cxn ang="0">
                    <a:pos x="135" y="74"/>
                  </a:cxn>
                  <a:cxn ang="0">
                    <a:pos x="175" y="68"/>
                  </a:cxn>
                  <a:cxn ang="0">
                    <a:pos x="187" y="64"/>
                  </a:cxn>
                  <a:cxn ang="0">
                    <a:pos x="175" y="44"/>
                  </a:cxn>
                  <a:cxn ang="0">
                    <a:pos x="163" y="36"/>
                  </a:cxn>
                  <a:cxn ang="0">
                    <a:pos x="129" y="26"/>
                  </a:cxn>
                  <a:cxn ang="0">
                    <a:pos x="97" y="10"/>
                  </a:cxn>
                </a:cxnLst>
                <a:rect l="0" t="0" r="r" b="b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94"/>
              <p:cNvSpPr>
                <a:spLocks/>
              </p:cNvSpPr>
              <p:nvPr/>
            </p:nvSpPr>
            <p:spPr bwMode="gray">
              <a:xfrm>
                <a:off x="5456" y="1892"/>
                <a:ext cx="239" cy="189"/>
              </a:xfrm>
              <a:custGeom>
                <a:avLst/>
                <a:gdLst/>
                <a:ahLst/>
                <a:cxnLst>
                  <a:cxn ang="0">
                    <a:pos x="67" y="9"/>
                  </a:cxn>
                  <a:cxn ang="0">
                    <a:pos x="51" y="23"/>
                  </a:cxn>
                  <a:cxn ang="0">
                    <a:pos x="21" y="39"/>
                  </a:cxn>
                  <a:cxn ang="0">
                    <a:pos x="53" y="77"/>
                  </a:cxn>
                  <a:cxn ang="0">
                    <a:pos x="79" y="85"/>
                  </a:cxn>
                  <a:cxn ang="0">
                    <a:pos x="103" y="99"/>
                  </a:cxn>
                  <a:cxn ang="0">
                    <a:pos x="127" y="85"/>
                  </a:cxn>
                  <a:cxn ang="0">
                    <a:pos x="143" y="101"/>
                  </a:cxn>
                  <a:cxn ang="0">
                    <a:pos x="149" y="127"/>
                  </a:cxn>
                  <a:cxn ang="0">
                    <a:pos x="115" y="151"/>
                  </a:cxn>
                  <a:cxn ang="0">
                    <a:pos x="89" y="173"/>
                  </a:cxn>
                  <a:cxn ang="0">
                    <a:pos x="69" y="169"/>
                  </a:cxn>
                  <a:cxn ang="0">
                    <a:pos x="57" y="165"/>
                  </a:cxn>
                  <a:cxn ang="0">
                    <a:pos x="43" y="187"/>
                  </a:cxn>
                  <a:cxn ang="0">
                    <a:pos x="39" y="199"/>
                  </a:cxn>
                  <a:cxn ang="0">
                    <a:pos x="73" y="205"/>
                  </a:cxn>
                  <a:cxn ang="0">
                    <a:pos x="95" y="203"/>
                  </a:cxn>
                  <a:cxn ang="0">
                    <a:pos x="115" y="231"/>
                  </a:cxn>
                  <a:cxn ang="0">
                    <a:pos x="127" y="235"/>
                  </a:cxn>
                  <a:cxn ang="0">
                    <a:pos x="139" y="239"/>
                  </a:cxn>
                  <a:cxn ang="0">
                    <a:pos x="155" y="251"/>
                  </a:cxn>
                  <a:cxn ang="0">
                    <a:pos x="181" y="237"/>
                  </a:cxn>
                  <a:cxn ang="0">
                    <a:pos x="203" y="235"/>
                  </a:cxn>
                  <a:cxn ang="0">
                    <a:pos x="229" y="213"/>
                  </a:cxn>
                  <a:cxn ang="0">
                    <a:pos x="225" y="185"/>
                  </a:cxn>
                  <a:cxn ang="0">
                    <a:pos x="217" y="173"/>
                  </a:cxn>
                  <a:cxn ang="0">
                    <a:pos x="233" y="167"/>
                  </a:cxn>
                  <a:cxn ang="0">
                    <a:pos x="245" y="183"/>
                  </a:cxn>
                  <a:cxn ang="0">
                    <a:pos x="247" y="197"/>
                  </a:cxn>
                  <a:cxn ang="0">
                    <a:pos x="261" y="193"/>
                  </a:cxn>
                  <a:cxn ang="0">
                    <a:pos x="303" y="169"/>
                  </a:cxn>
                  <a:cxn ang="0">
                    <a:pos x="293" y="147"/>
                  </a:cxn>
                  <a:cxn ang="0">
                    <a:pos x="259" y="123"/>
                  </a:cxn>
                  <a:cxn ang="0">
                    <a:pos x="265" y="107"/>
                  </a:cxn>
                  <a:cxn ang="0">
                    <a:pos x="277" y="103"/>
                  </a:cxn>
                  <a:cxn ang="0">
                    <a:pos x="253" y="63"/>
                  </a:cxn>
                  <a:cxn ang="0">
                    <a:pos x="233" y="59"/>
                  </a:cxn>
                  <a:cxn ang="0">
                    <a:pos x="221" y="55"/>
                  </a:cxn>
                  <a:cxn ang="0">
                    <a:pos x="201" y="33"/>
                  </a:cxn>
                  <a:cxn ang="0">
                    <a:pos x="155" y="45"/>
                  </a:cxn>
                  <a:cxn ang="0">
                    <a:pos x="167" y="25"/>
                  </a:cxn>
                  <a:cxn ang="0">
                    <a:pos x="139" y="17"/>
                  </a:cxn>
                  <a:cxn ang="0">
                    <a:pos x="119" y="19"/>
                  </a:cxn>
                  <a:cxn ang="0">
                    <a:pos x="67" y="9"/>
                  </a:cxn>
                </a:cxnLst>
                <a:rect l="0" t="0" r="r" b="b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95"/>
              <p:cNvSpPr>
                <a:spLocks/>
              </p:cNvSpPr>
              <p:nvPr/>
            </p:nvSpPr>
            <p:spPr bwMode="gray">
              <a:xfrm>
                <a:off x="5454" y="1810"/>
                <a:ext cx="45" cy="37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0"/>
                  </a:cxn>
                  <a:cxn ang="0">
                    <a:pos x="30" y="40"/>
                  </a:cxn>
                  <a:cxn ang="0">
                    <a:pos x="48" y="50"/>
                  </a:cxn>
                  <a:cxn ang="0">
                    <a:pos x="58" y="28"/>
                  </a:cxn>
                  <a:cxn ang="0">
                    <a:pos x="44" y="8"/>
                  </a:cxn>
                  <a:cxn ang="0">
                    <a:pos x="26" y="0"/>
                  </a:cxn>
                </a:cxnLst>
                <a:rect l="0" t="0" r="r" b="b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96"/>
              <p:cNvSpPr>
                <a:spLocks/>
              </p:cNvSpPr>
              <p:nvPr/>
            </p:nvSpPr>
            <p:spPr bwMode="gray">
              <a:xfrm>
                <a:off x="5368" y="1880"/>
                <a:ext cx="67" cy="41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24" y="25"/>
                  </a:cxn>
                  <a:cxn ang="0">
                    <a:pos x="4" y="27"/>
                  </a:cxn>
                  <a:cxn ang="0">
                    <a:pos x="16" y="57"/>
                  </a:cxn>
                  <a:cxn ang="0">
                    <a:pos x="74" y="35"/>
                  </a:cxn>
                  <a:cxn ang="0">
                    <a:pos x="86" y="17"/>
                  </a:cxn>
                  <a:cxn ang="0">
                    <a:pos x="56" y="7"/>
                  </a:cxn>
                  <a:cxn ang="0">
                    <a:pos x="44" y="7"/>
                  </a:cxn>
                </a:cxnLst>
                <a:rect l="0" t="0" r="r" b="b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97"/>
              <p:cNvSpPr>
                <a:spLocks/>
              </p:cNvSpPr>
              <p:nvPr/>
            </p:nvSpPr>
            <p:spPr bwMode="gray">
              <a:xfrm>
                <a:off x="5438" y="1888"/>
                <a:ext cx="55" cy="24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0" y="16"/>
                  </a:cxn>
                  <a:cxn ang="0">
                    <a:pos x="24" y="34"/>
                  </a:cxn>
                  <a:cxn ang="0">
                    <a:pos x="52" y="28"/>
                  </a:cxn>
                  <a:cxn ang="0">
                    <a:pos x="64" y="20"/>
                  </a:cxn>
                  <a:cxn ang="0">
                    <a:pos x="40" y="0"/>
                  </a:cxn>
                </a:cxnLst>
                <a:rect l="0" t="0" r="r" b="b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98"/>
              <p:cNvSpPr>
                <a:spLocks/>
              </p:cNvSpPr>
              <p:nvPr/>
            </p:nvSpPr>
            <p:spPr bwMode="gray">
              <a:xfrm>
                <a:off x="5408" y="1852"/>
                <a:ext cx="66" cy="34"/>
              </a:xfrm>
              <a:custGeom>
                <a:avLst/>
                <a:gdLst/>
                <a:ahLst/>
                <a:cxnLst>
                  <a:cxn ang="0">
                    <a:pos x="58" y="10"/>
                  </a:cxn>
                  <a:cxn ang="0">
                    <a:pos x="28" y="4"/>
                  </a:cxn>
                  <a:cxn ang="0">
                    <a:pos x="0" y="18"/>
                  </a:cxn>
                  <a:cxn ang="0">
                    <a:pos x="40" y="32"/>
                  </a:cxn>
                  <a:cxn ang="0">
                    <a:pos x="64" y="40"/>
                  </a:cxn>
                  <a:cxn ang="0">
                    <a:pos x="84" y="18"/>
                  </a:cxn>
                  <a:cxn ang="0">
                    <a:pos x="82" y="6"/>
                  </a:cxn>
                  <a:cxn ang="0">
                    <a:pos x="64" y="0"/>
                  </a:cxn>
                  <a:cxn ang="0">
                    <a:pos x="58" y="10"/>
                  </a:cxn>
                </a:cxnLst>
                <a:rect l="0" t="0" r="r" b="b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99"/>
              <p:cNvSpPr>
                <a:spLocks/>
              </p:cNvSpPr>
              <p:nvPr/>
            </p:nvSpPr>
            <p:spPr bwMode="gray">
              <a:xfrm>
                <a:off x="5380" y="1820"/>
                <a:ext cx="45" cy="2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18"/>
                  </a:cxn>
                  <a:cxn ang="0">
                    <a:pos x="20" y="28"/>
                  </a:cxn>
                  <a:cxn ang="0">
                    <a:pos x="28" y="20"/>
                  </a:cxn>
                  <a:cxn ang="0">
                    <a:pos x="52" y="12"/>
                  </a:cxn>
                  <a:cxn ang="0">
                    <a:pos x="44" y="0"/>
                  </a:cxn>
                  <a:cxn ang="0">
                    <a:pos x="16" y="4"/>
                  </a:cxn>
                </a:cxnLst>
                <a:rect l="0" t="0" r="r" b="b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00"/>
              <p:cNvSpPr>
                <a:spLocks/>
              </p:cNvSpPr>
              <p:nvPr/>
            </p:nvSpPr>
            <p:spPr bwMode="gray">
              <a:xfrm>
                <a:off x="5497" y="1823"/>
                <a:ext cx="117" cy="77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14" y="6"/>
                  </a:cxn>
                  <a:cxn ang="0">
                    <a:pos x="4" y="38"/>
                  </a:cxn>
                  <a:cxn ang="0">
                    <a:pos x="12" y="56"/>
                  </a:cxn>
                  <a:cxn ang="0">
                    <a:pos x="0" y="72"/>
                  </a:cxn>
                  <a:cxn ang="0">
                    <a:pos x="56" y="86"/>
                  </a:cxn>
                  <a:cxn ang="0">
                    <a:pos x="82" y="92"/>
                  </a:cxn>
                  <a:cxn ang="0">
                    <a:pos x="152" y="86"/>
                  </a:cxn>
                  <a:cxn ang="0">
                    <a:pos x="76" y="70"/>
                  </a:cxn>
                  <a:cxn ang="0">
                    <a:pos x="54" y="62"/>
                  </a:cxn>
                  <a:cxn ang="0">
                    <a:pos x="44" y="52"/>
                  </a:cxn>
                  <a:cxn ang="0">
                    <a:pos x="50" y="34"/>
                  </a:cxn>
                  <a:cxn ang="0">
                    <a:pos x="38" y="0"/>
                  </a:cxn>
                </a:cxnLst>
                <a:rect l="0" t="0" r="r" b="b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01"/>
              <p:cNvSpPr>
                <a:spLocks/>
              </p:cNvSpPr>
              <p:nvPr/>
            </p:nvSpPr>
            <p:spPr bwMode="gray">
              <a:xfrm>
                <a:off x="4383" y="2067"/>
                <a:ext cx="26" cy="1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4" y="20"/>
                  </a:cxn>
                  <a:cxn ang="0">
                    <a:pos x="4" y="18"/>
                  </a:cxn>
                  <a:cxn ang="0">
                    <a:pos x="4" y="6"/>
                  </a:cxn>
                  <a:cxn ang="0">
                    <a:pos x="34" y="0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02"/>
              <p:cNvSpPr>
                <a:spLocks/>
              </p:cNvSpPr>
              <p:nvPr/>
            </p:nvSpPr>
            <p:spPr bwMode="gray">
              <a:xfrm>
                <a:off x="5159" y="2576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03"/>
              <p:cNvSpPr>
                <a:spLocks/>
              </p:cNvSpPr>
              <p:nvPr/>
            </p:nvSpPr>
            <p:spPr bwMode="gray">
              <a:xfrm>
                <a:off x="5162" y="2601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04"/>
              <p:cNvSpPr>
                <a:spLocks/>
              </p:cNvSpPr>
              <p:nvPr/>
            </p:nvSpPr>
            <p:spPr bwMode="gray">
              <a:xfrm>
                <a:off x="5371" y="2732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05"/>
              <p:cNvSpPr>
                <a:spLocks/>
              </p:cNvSpPr>
              <p:nvPr/>
            </p:nvSpPr>
            <p:spPr bwMode="gray">
              <a:xfrm>
                <a:off x="5498" y="2250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06"/>
              <p:cNvSpPr>
                <a:spLocks/>
              </p:cNvSpPr>
              <p:nvPr/>
            </p:nvSpPr>
            <p:spPr bwMode="gray">
              <a:xfrm>
                <a:off x="5396" y="2046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07"/>
              <p:cNvSpPr>
                <a:spLocks/>
              </p:cNvSpPr>
              <p:nvPr/>
            </p:nvSpPr>
            <p:spPr bwMode="gray">
              <a:xfrm>
                <a:off x="5462" y="1868"/>
                <a:ext cx="40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108"/>
              <p:cNvSpPr>
                <a:spLocks/>
              </p:cNvSpPr>
              <p:nvPr/>
            </p:nvSpPr>
            <p:spPr bwMode="gray">
              <a:xfrm>
                <a:off x="5527" y="1975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109"/>
              <p:cNvSpPr>
                <a:spLocks/>
              </p:cNvSpPr>
              <p:nvPr/>
            </p:nvSpPr>
            <p:spPr bwMode="gray">
              <a:xfrm>
                <a:off x="5543" y="1774"/>
                <a:ext cx="714" cy="345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6" y="92"/>
                  </a:cxn>
                  <a:cxn ang="0">
                    <a:pos x="36" y="100"/>
                  </a:cxn>
                  <a:cxn ang="0">
                    <a:pos x="16" y="116"/>
                  </a:cxn>
                  <a:cxn ang="0">
                    <a:pos x="104" y="136"/>
                  </a:cxn>
                  <a:cxn ang="0">
                    <a:pos x="142" y="130"/>
                  </a:cxn>
                  <a:cxn ang="0">
                    <a:pos x="250" y="78"/>
                  </a:cxn>
                  <a:cxn ang="0">
                    <a:pos x="300" y="66"/>
                  </a:cxn>
                  <a:cxn ang="0">
                    <a:pos x="324" y="80"/>
                  </a:cxn>
                  <a:cxn ang="0">
                    <a:pos x="272" y="88"/>
                  </a:cxn>
                  <a:cxn ang="0">
                    <a:pos x="242" y="112"/>
                  </a:cxn>
                  <a:cxn ang="0">
                    <a:pos x="254" y="120"/>
                  </a:cxn>
                  <a:cxn ang="0">
                    <a:pos x="260" y="158"/>
                  </a:cxn>
                  <a:cxn ang="0">
                    <a:pos x="350" y="192"/>
                  </a:cxn>
                  <a:cxn ang="0">
                    <a:pos x="336" y="210"/>
                  </a:cxn>
                  <a:cxn ang="0">
                    <a:pos x="368" y="246"/>
                  </a:cxn>
                  <a:cxn ang="0">
                    <a:pos x="348" y="266"/>
                  </a:cxn>
                  <a:cxn ang="0">
                    <a:pos x="324" y="294"/>
                  </a:cxn>
                  <a:cxn ang="0">
                    <a:pos x="294" y="324"/>
                  </a:cxn>
                  <a:cxn ang="0">
                    <a:pos x="292" y="420"/>
                  </a:cxn>
                  <a:cxn ang="0">
                    <a:pos x="332" y="446"/>
                  </a:cxn>
                  <a:cxn ang="0">
                    <a:pos x="388" y="448"/>
                  </a:cxn>
                  <a:cxn ang="0">
                    <a:pos x="412" y="422"/>
                  </a:cxn>
                  <a:cxn ang="0">
                    <a:pos x="506" y="356"/>
                  </a:cxn>
                  <a:cxn ang="0">
                    <a:pos x="572" y="334"/>
                  </a:cxn>
                  <a:cxn ang="0">
                    <a:pos x="646" y="308"/>
                  </a:cxn>
                  <a:cxn ang="0">
                    <a:pos x="720" y="290"/>
                  </a:cxn>
                  <a:cxn ang="0">
                    <a:pos x="762" y="260"/>
                  </a:cxn>
                  <a:cxn ang="0">
                    <a:pos x="800" y="200"/>
                  </a:cxn>
                  <a:cxn ang="0">
                    <a:pos x="802" y="154"/>
                  </a:cxn>
                  <a:cxn ang="0">
                    <a:pos x="802" y="124"/>
                  </a:cxn>
                  <a:cxn ang="0">
                    <a:pos x="832" y="90"/>
                  </a:cxn>
                  <a:cxn ang="0">
                    <a:pos x="876" y="94"/>
                  </a:cxn>
                  <a:cxn ang="0">
                    <a:pos x="922" y="52"/>
                  </a:cxn>
                  <a:cxn ang="0">
                    <a:pos x="888" y="56"/>
                  </a:cxn>
                  <a:cxn ang="0">
                    <a:pos x="848" y="46"/>
                  </a:cxn>
                  <a:cxn ang="0">
                    <a:pos x="794" y="22"/>
                  </a:cxn>
                  <a:cxn ang="0">
                    <a:pos x="642" y="26"/>
                  </a:cxn>
                  <a:cxn ang="0">
                    <a:pos x="584" y="38"/>
                  </a:cxn>
                  <a:cxn ang="0">
                    <a:pos x="556" y="38"/>
                  </a:cxn>
                  <a:cxn ang="0">
                    <a:pos x="516" y="54"/>
                  </a:cxn>
                  <a:cxn ang="0">
                    <a:pos x="478" y="30"/>
                  </a:cxn>
                  <a:cxn ang="0">
                    <a:pos x="432" y="40"/>
                  </a:cxn>
                  <a:cxn ang="0">
                    <a:pos x="366" y="52"/>
                  </a:cxn>
                  <a:cxn ang="0">
                    <a:pos x="410" y="38"/>
                  </a:cxn>
                  <a:cxn ang="0">
                    <a:pos x="352" y="8"/>
                  </a:cxn>
                  <a:cxn ang="0">
                    <a:pos x="334" y="2"/>
                  </a:cxn>
                  <a:cxn ang="0">
                    <a:pos x="314" y="8"/>
                  </a:cxn>
                  <a:cxn ang="0">
                    <a:pos x="240" y="16"/>
                  </a:cxn>
                  <a:cxn ang="0">
                    <a:pos x="160" y="28"/>
                  </a:cxn>
                  <a:cxn ang="0">
                    <a:pos x="108" y="26"/>
                  </a:cxn>
                  <a:cxn ang="0">
                    <a:pos x="114" y="68"/>
                  </a:cxn>
                  <a:cxn ang="0">
                    <a:pos x="104" y="52"/>
                  </a:cxn>
                  <a:cxn ang="0">
                    <a:pos x="60" y="42"/>
                  </a:cxn>
                </a:cxnLst>
                <a:rect l="0" t="0" r="r" b="b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110"/>
              <p:cNvSpPr>
                <a:spLocks/>
              </p:cNvSpPr>
              <p:nvPr/>
            </p:nvSpPr>
            <p:spPr bwMode="gray">
              <a:xfrm>
                <a:off x="5762" y="1957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11"/>
              <p:cNvSpPr>
                <a:spLocks/>
              </p:cNvSpPr>
              <p:nvPr/>
            </p:nvSpPr>
            <p:spPr bwMode="gray">
              <a:xfrm>
                <a:off x="6052" y="2023"/>
                <a:ext cx="131" cy="54"/>
              </a:xfrm>
              <a:custGeom>
                <a:avLst/>
                <a:gdLst/>
                <a:ahLst/>
                <a:cxnLst>
                  <a:cxn ang="0">
                    <a:pos x="102" y="8"/>
                  </a:cxn>
                  <a:cxn ang="0">
                    <a:pos x="66" y="4"/>
                  </a:cxn>
                  <a:cxn ang="0">
                    <a:pos x="54" y="0"/>
                  </a:cxn>
                  <a:cxn ang="0">
                    <a:pos x="0" y="28"/>
                  </a:cxn>
                  <a:cxn ang="0">
                    <a:pos x="28" y="40"/>
                  </a:cxn>
                  <a:cxn ang="0">
                    <a:pos x="42" y="60"/>
                  </a:cxn>
                  <a:cxn ang="0">
                    <a:pos x="66" y="68"/>
                  </a:cxn>
                  <a:cxn ang="0">
                    <a:pos x="78" y="72"/>
                  </a:cxn>
                  <a:cxn ang="0">
                    <a:pos x="130" y="60"/>
                  </a:cxn>
                  <a:cxn ang="0">
                    <a:pos x="172" y="44"/>
                  </a:cxn>
                  <a:cxn ang="0">
                    <a:pos x="148" y="18"/>
                  </a:cxn>
                  <a:cxn ang="0">
                    <a:pos x="136" y="4"/>
                  </a:cxn>
                  <a:cxn ang="0">
                    <a:pos x="102" y="8"/>
                  </a:cxn>
                </a:cxnLst>
                <a:rect l="0" t="0" r="r" b="b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12"/>
              <p:cNvSpPr>
                <a:spLocks/>
              </p:cNvSpPr>
              <p:nvPr/>
            </p:nvSpPr>
            <p:spPr bwMode="gray">
              <a:xfrm>
                <a:off x="6155" y="1861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13"/>
              <p:cNvSpPr>
                <a:spLocks/>
              </p:cNvSpPr>
              <p:nvPr/>
            </p:nvSpPr>
            <p:spPr bwMode="gray">
              <a:xfrm>
                <a:off x="6240" y="2081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8" name="Овал 117"/>
          <p:cNvSpPr/>
          <p:nvPr/>
        </p:nvSpPr>
        <p:spPr>
          <a:xfrm>
            <a:off x="2071670" y="2285992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Овал 229"/>
          <p:cNvSpPr/>
          <p:nvPr/>
        </p:nvSpPr>
        <p:spPr>
          <a:xfrm>
            <a:off x="2571736" y="2428868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Овал 230"/>
          <p:cNvSpPr/>
          <p:nvPr/>
        </p:nvSpPr>
        <p:spPr>
          <a:xfrm>
            <a:off x="2357422" y="235743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Овал 232"/>
          <p:cNvSpPr/>
          <p:nvPr/>
        </p:nvSpPr>
        <p:spPr>
          <a:xfrm>
            <a:off x="2500298" y="2285992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Овал 233"/>
          <p:cNvSpPr/>
          <p:nvPr/>
        </p:nvSpPr>
        <p:spPr>
          <a:xfrm>
            <a:off x="2643174" y="2285992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Овал 234"/>
          <p:cNvSpPr/>
          <p:nvPr/>
        </p:nvSpPr>
        <p:spPr>
          <a:xfrm>
            <a:off x="1928794" y="2143116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7" name="TextBox 236"/>
          <p:cNvSpPr txBox="1"/>
          <p:nvPr/>
        </p:nvSpPr>
        <p:spPr>
          <a:xfrm>
            <a:off x="4071934" y="4929198"/>
            <a:ext cx="4929222" cy="769441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100% </a:t>
            </a:r>
            <a:r>
              <a:rPr lang="ru-RU" sz="2000" b="1" dirty="0" smtClean="0">
                <a:solidFill>
                  <a:srgbClr val="00458A"/>
                </a:solidFill>
              </a:rPr>
              <a:t>охват населения флюорографическими осмотрами</a:t>
            </a:r>
            <a:endParaRPr lang="ru-RU" sz="2000" b="1" dirty="0">
              <a:solidFill>
                <a:srgbClr val="00458A"/>
              </a:solidFill>
            </a:endParaRPr>
          </a:p>
        </p:txBody>
      </p:sp>
      <p:sp>
        <p:nvSpPr>
          <p:cNvPr id="238" name="Прямоугольник 237"/>
          <p:cNvSpPr/>
          <p:nvPr/>
        </p:nvSpPr>
        <p:spPr>
          <a:xfrm>
            <a:off x="6786578" y="1142984"/>
            <a:ext cx="221457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Томской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Ленинградской 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Кемеровской 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Тюменской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Кировской 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Омской</a:t>
            </a:r>
            <a:endParaRPr lang="ru-RU" sz="1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39" name="Овал 238"/>
          <p:cNvSpPr/>
          <p:nvPr/>
        </p:nvSpPr>
        <p:spPr>
          <a:xfrm>
            <a:off x="6572264" y="128586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Овал 239"/>
          <p:cNvSpPr/>
          <p:nvPr/>
        </p:nvSpPr>
        <p:spPr>
          <a:xfrm>
            <a:off x="6572264" y="1571612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Овал 240"/>
          <p:cNvSpPr/>
          <p:nvPr/>
        </p:nvSpPr>
        <p:spPr>
          <a:xfrm>
            <a:off x="6572264" y="1857364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Овал 241"/>
          <p:cNvSpPr/>
          <p:nvPr/>
        </p:nvSpPr>
        <p:spPr>
          <a:xfrm>
            <a:off x="6572264" y="2143116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Овал 242"/>
          <p:cNvSpPr/>
          <p:nvPr/>
        </p:nvSpPr>
        <p:spPr>
          <a:xfrm>
            <a:off x="6572264" y="2428868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Овал 243"/>
          <p:cNvSpPr/>
          <p:nvPr/>
        </p:nvSpPr>
        <p:spPr>
          <a:xfrm>
            <a:off x="6572264" y="271462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" name="TextBox 244"/>
          <p:cNvSpPr txBox="1"/>
          <p:nvPr/>
        </p:nvSpPr>
        <p:spPr>
          <a:xfrm>
            <a:off x="4071934" y="5857892"/>
            <a:ext cx="4929222" cy="769441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80% </a:t>
            </a:r>
            <a:r>
              <a:rPr lang="ru-RU" sz="2000" b="1" dirty="0" smtClean="0">
                <a:solidFill>
                  <a:srgbClr val="00458A"/>
                </a:solidFill>
              </a:rPr>
              <a:t>формирование у пациентов приверженности к лечению туберкулёза</a:t>
            </a:r>
            <a:endParaRPr lang="ru-RU" sz="2000" b="1" dirty="0">
              <a:solidFill>
                <a:srgbClr val="0045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785786" y="0"/>
            <a:ext cx="7715303" cy="928670"/>
          </a:xfrm>
          <a:prstGeom prst="rect">
            <a:avLst/>
          </a:prstGeom>
          <a:extLst/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buNone/>
              <a:defRPr sz="4000" b="1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РАМС в системе непрерывного медицинского образования</a:t>
            </a:r>
            <a:endParaRPr lang="ru-RU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142984"/>
            <a:ext cx="67866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rgbClr val="0045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Участники проекта РАМС по вопросам </a:t>
            </a:r>
          </a:p>
          <a:p>
            <a:r>
              <a:rPr lang="ru-RU" sz="2100" b="1" dirty="0" smtClean="0">
                <a:solidFill>
                  <a:srgbClr val="0045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сестринской помощи онкологическим пациентам  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57158" y="1714488"/>
            <a:ext cx="6929486" cy="3900502"/>
            <a:chOff x="732" y="1680"/>
            <a:chExt cx="4161" cy="2106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732" y="1717"/>
              <a:ext cx="2770" cy="2069"/>
              <a:chOff x="2189" y="1764"/>
              <a:chExt cx="2770" cy="2069"/>
            </a:xfrm>
          </p:grpSpPr>
          <p:sp>
            <p:nvSpPr>
              <p:cNvPr id="40" name="Freeform 5"/>
              <p:cNvSpPr>
                <a:spLocks/>
              </p:cNvSpPr>
              <p:nvPr/>
            </p:nvSpPr>
            <p:spPr bwMode="gray">
              <a:xfrm>
                <a:off x="2624" y="1783"/>
                <a:ext cx="159" cy="63"/>
              </a:xfrm>
              <a:custGeom>
                <a:avLst/>
                <a:gdLst/>
                <a:ahLst/>
                <a:cxnLst>
                  <a:cxn ang="0">
                    <a:pos x="191" y="7"/>
                  </a:cxn>
                  <a:cxn ang="0">
                    <a:pos x="103" y="9"/>
                  </a:cxn>
                  <a:cxn ang="0">
                    <a:pos x="109" y="25"/>
                  </a:cxn>
                  <a:cxn ang="0">
                    <a:pos x="107" y="33"/>
                  </a:cxn>
                  <a:cxn ang="0">
                    <a:pos x="89" y="27"/>
                  </a:cxn>
                  <a:cxn ang="0">
                    <a:pos x="77" y="19"/>
                  </a:cxn>
                  <a:cxn ang="0">
                    <a:pos x="23" y="27"/>
                  </a:cxn>
                  <a:cxn ang="0">
                    <a:pos x="31" y="49"/>
                  </a:cxn>
                  <a:cxn ang="0">
                    <a:pos x="55" y="53"/>
                  </a:cxn>
                  <a:cxn ang="0">
                    <a:pos x="75" y="73"/>
                  </a:cxn>
                  <a:cxn ang="0">
                    <a:pos x="89" y="85"/>
                  </a:cxn>
                  <a:cxn ang="0">
                    <a:pos x="109" y="67"/>
                  </a:cxn>
                  <a:cxn ang="0">
                    <a:pos x="121" y="59"/>
                  </a:cxn>
                  <a:cxn ang="0">
                    <a:pos x="127" y="47"/>
                  </a:cxn>
                  <a:cxn ang="0">
                    <a:pos x="167" y="35"/>
                  </a:cxn>
                  <a:cxn ang="0">
                    <a:pos x="187" y="31"/>
                  </a:cxn>
                  <a:cxn ang="0">
                    <a:pos x="199" y="27"/>
                  </a:cxn>
                  <a:cxn ang="0">
                    <a:pos x="191" y="7"/>
                  </a:cxn>
                </a:cxnLst>
                <a:rect l="0" t="0" r="r" b="b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gray">
              <a:xfrm>
                <a:off x="2724" y="1816"/>
                <a:ext cx="49" cy="21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8" y="4"/>
                  </a:cxn>
                  <a:cxn ang="0">
                    <a:pos x="24" y="28"/>
                  </a:cxn>
                  <a:cxn ang="0">
                    <a:pos x="54" y="14"/>
                  </a:cxn>
                  <a:cxn ang="0">
                    <a:pos x="36" y="6"/>
                  </a:cxn>
                </a:cxnLst>
                <a:rect l="0" t="0" r="r" b="b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gray">
              <a:xfrm>
                <a:off x="2424" y="2087"/>
                <a:ext cx="112" cy="131"/>
              </a:xfrm>
              <a:custGeom>
                <a:avLst/>
                <a:gdLst/>
                <a:ahLst/>
                <a:cxnLst>
                  <a:cxn ang="0">
                    <a:pos x="24" y="19"/>
                  </a:cxn>
                  <a:cxn ang="0">
                    <a:pos x="0" y="25"/>
                  </a:cxn>
                  <a:cxn ang="0">
                    <a:pos x="14" y="43"/>
                  </a:cxn>
                  <a:cxn ang="0">
                    <a:pos x="34" y="87"/>
                  </a:cxn>
                  <a:cxn ang="0">
                    <a:pos x="52" y="91"/>
                  </a:cxn>
                  <a:cxn ang="0">
                    <a:pos x="50" y="107"/>
                  </a:cxn>
                  <a:cxn ang="0">
                    <a:pos x="28" y="113"/>
                  </a:cxn>
                  <a:cxn ang="0">
                    <a:pos x="16" y="131"/>
                  </a:cxn>
                  <a:cxn ang="0">
                    <a:pos x="18" y="137"/>
                  </a:cxn>
                  <a:cxn ang="0">
                    <a:pos x="30" y="141"/>
                  </a:cxn>
                  <a:cxn ang="0">
                    <a:pos x="18" y="169"/>
                  </a:cxn>
                  <a:cxn ang="0">
                    <a:pos x="20" y="175"/>
                  </a:cxn>
                  <a:cxn ang="0">
                    <a:pos x="34" y="171"/>
                  </a:cxn>
                  <a:cxn ang="0">
                    <a:pos x="58" y="169"/>
                  </a:cxn>
                  <a:cxn ang="0">
                    <a:pos x="92" y="171"/>
                  </a:cxn>
                  <a:cxn ang="0">
                    <a:pos x="110" y="169"/>
                  </a:cxn>
                  <a:cxn ang="0">
                    <a:pos x="122" y="165"/>
                  </a:cxn>
                  <a:cxn ang="0">
                    <a:pos x="128" y="141"/>
                  </a:cxn>
                  <a:cxn ang="0">
                    <a:pos x="146" y="133"/>
                  </a:cxn>
                  <a:cxn ang="0">
                    <a:pos x="110" y="109"/>
                  </a:cxn>
                  <a:cxn ang="0">
                    <a:pos x="88" y="83"/>
                  </a:cxn>
                  <a:cxn ang="0">
                    <a:pos x="82" y="69"/>
                  </a:cxn>
                  <a:cxn ang="0">
                    <a:pos x="64" y="61"/>
                  </a:cxn>
                  <a:cxn ang="0">
                    <a:pos x="86" y="45"/>
                  </a:cxn>
                  <a:cxn ang="0">
                    <a:pos x="64" y="31"/>
                  </a:cxn>
                  <a:cxn ang="0">
                    <a:pos x="70" y="13"/>
                  </a:cxn>
                  <a:cxn ang="0">
                    <a:pos x="46" y="1"/>
                  </a:cxn>
                  <a:cxn ang="0">
                    <a:pos x="30" y="9"/>
                  </a:cxn>
                  <a:cxn ang="0">
                    <a:pos x="24" y="19"/>
                  </a:cxn>
                </a:cxnLst>
                <a:rect l="0" t="0" r="r" b="b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gray">
              <a:xfrm>
                <a:off x="2369" y="2134"/>
                <a:ext cx="71" cy="68"/>
              </a:xfrm>
              <a:custGeom>
                <a:avLst/>
                <a:gdLst/>
                <a:ahLst/>
                <a:cxnLst>
                  <a:cxn ang="0">
                    <a:pos x="58" y="6"/>
                  </a:cxn>
                  <a:cxn ang="0">
                    <a:pos x="82" y="8"/>
                  </a:cxn>
                  <a:cxn ang="0">
                    <a:pos x="92" y="26"/>
                  </a:cxn>
                  <a:cxn ang="0">
                    <a:pos x="78" y="48"/>
                  </a:cxn>
                  <a:cxn ang="0">
                    <a:pos x="46" y="76"/>
                  </a:cxn>
                  <a:cxn ang="0">
                    <a:pos x="18" y="92"/>
                  </a:cxn>
                  <a:cxn ang="0">
                    <a:pos x="8" y="72"/>
                  </a:cxn>
                  <a:cxn ang="0">
                    <a:pos x="20" y="64"/>
                  </a:cxn>
                  <a:cxn ang="0">
                    <a:pos x="14" y="46"/>
                  </a:cxn>
                  <a:cxn ang="0">
                    <a:pos x="40" y="28"/>
                  </a:cxn>
                  <a:cxn ang="0">
                    <a:pos x="58" y="6"/>
                  </a:cxn>
                </a:cxnLst>
                <a:rect l="0" t="0" r="r" b="b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gray">
              <a:xfrm>
                <a:off x="4064" y="3266"/>
                <a:ext cx="486" cy="493"/>
              </a:xfrm>
              <a:custGeom>
                <a:avLst/>
                <a:gdLst/>
                <a:ahLst/>
                <a:cxnLst>
                  <a:cxn ang="0">
                    <a:pos x="212" y="11"/>
                  </a:cxn>
                  <a:cxn ang="0">
                    <a:pos x="176" y="19"/>
                  </a:cxn>
                  <a:cxn ang="0">
                    <a:pos x="144" y="51"/>
                  </a:cxn>
                  <a:cxn ang="0">
                    <a:pos x="104" y="59"/>
                  </a:cxn>
                  <a:cxn ang="0">
                    <a:pos x="84" y="75"/>
                  </a:cxn>
                  <a:cxn ang="0">
                    <a:pos x="68" y="115"/>
                  </a:cxn>
                  <a:cxn ang="0">
                    <a:pos x="36" y="167"/>
                  </a:cxn>
                  <a:cxn ang="0">
                    <a:pos x="0" y="179"/>
                  </a:cxn>
                  <a:cxn ang="0">
                    <a:pos x="72" y="323"/>
                  </a:cxn>
                  <a:cxn ang="0">
                    <a:pos x="120" y="427"/>
                  </a:cxn>
                  <a:cxn ang="0">
                    <a:pos x="144" y="443"/>
                  </a:cxn>
                  <a:cxn ang="0">
                    <a:pos x="168" y="451"/>
                  </a:cxn>
                  <a:cxn ang="0">
                    <a:pos x="228" y="431"/>
                  </a:cxn>
                  <a:cxn ang="0">
                    <a:pos x="252" y="423"/>
                  </a:cxn>
                  <a:cxn ang="0">
                    <a:pos x="300" y="451"/>
                  </a:cxn>
                  <a:cxn ang="0">
                    <a:pos x="324" y="527"/>
                  </a:cxn>
                  <a:cxn ang="0">
                    <a:pos x="336" y="523"/>
                  </a:cxn>
                  <a:cxn ang="0">
                    <a:pos x="344" y="511"/>
                  </a:cxn>
                  <a:cxn ang="0">
                    <a:pos x="368" y="547"/>
                  </a:cxn>
                  <a:cxn ang="0">
                    <a:pos x="404" y="571"/>
                  </a:cxn>
                  <a:cxn ang="0">
                    <a:pos x="436" y="603"/>
                  </a:cxn>
                  <a:cxn ang="0">
                    <a:pos x="444" y="615"/>
                  </a:cxn>
                  <a:cxn ang="0">
                    <a:pos x="456" y="623"/>
                  </a:cxn>
                  <a:cxn ang="0">
                    <a:pos x="484" y="655"/>
                  </a:cxn>
                  <a:cxn ang="0">
                    <a:pos x="492" y="631"/>
                  </a:cxn>
                  <a:cxn ang="0">
                    <a:pos x="540" y="659"/>
                  </a:cxn>
                  <a:cxn ang="0">
                    <a:pos x="588" y="655"/>
                  </a:cxn>
                  <a:cxn ang="0">
                    <a:pos x="616" y="531"/>
                  </a:cxn>
                  <a:cxn ang="0">
                    <a:pos x="632" y="463"/>
                  </a:cxn>
                  <a:cxn ang="0">
                    <a:pos x="620" y="367"/>
                  </a:cxn>
                  <a:cxn ang="0">
                    <a:pos x="536" y="271"/>
                  </a:cxn>
                  <a:cxn ang="0">
                    <a:pos x="528" y="235"/>
                  </a:cxn>
                  <a:cxn ang="0">
                    <a:pos x="460" y="179"/>
                  </a:cxn>
                  <a:cxn ang="0">
                    <a:pos x="472" y="155"/>
                  </a:cxn>
                  <a:cxn ang="0">
                    <a:pos x="456" y="131"/>
                  </a:cxn>
                  <a:cxn ang="0">
                    <a:pos x="416" y="79"/>
                  </a:cxn>
                  <a:cxn ang="0">
                    <a:pos x="392" y="31"/>
                  </a:cxn>
                  <a:cxn ang="0">
                    <a:pos x="388" y="19"/>
                  </a:cxn>
                  <a:cxn ang="0">
                    <a:pos x="364" y="151"/>
                  </a:cxn>
                  <a:cxn ang="0">
                    <a:pos x="324" y="115"/>
                  </a:cxn>
                  <a:cxn ang="0">
                    <a:pos x="292" y="111"/>
                  </a:cxn>
                  <a:cxn ang="0">
                    <a:pos x="272" y="87"/>
                  </a:cxn>
                  <a:cxn ang="0">
                    <a:pos x="264" y="63"/>
                  </a:cxn>
                  <a:cxn ang="0">
                    <a:pos x="276" y="55"/>
                  </a:cxn>
                  <a:cxn ang="0">
                    <a:pos x="240" y="19"/>
                  </a:cxn>
                  <a:cxn ang="0">
                    <a:pos x="216" y="11"/>
                  </a:cxn>
                  <a:cxn ang="0">
                    <a:pos x="204" y="7"/>
                  </a:cxn>
                  <a:cxn ang="0">
                    <a:pos x="212" y="11"/>
                  </a:cxn>
                </a:cxnLst>
                <a:rect l="0" t="0" r="r" b="b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gray">
              <a:xfrm>
                <a:off x="4215" y="3006"/>
                <a:ext cx="327" cy="209"/>
              </a:xfrm>
              <a:custGeom>
                <a:avLst/>
                <a:gdLst/>
                <a:ahLst/>
                <a:cxnLst>
                  <a:cxn ang="0">
                    <a:pos x="84" y="60"/>
                  </a:cxn>
                  <a:cxn ang="0">
                    <a:pos x="68" y="36"/>
                  </a:cxn>
                  <a:cxn ang="0">
                    <a:pos x="64" y="16"/>
                  </a:cxn>
                  <a:cxn ang="0">
                    <a:pos x="52" y="12"/>
                  </a:cxn>
                  <a:cxn ang="0">
                    <a:pos x="16" y="16"/>
                  </a:cxn>
                  <a:cxn ang="0">
                    <a:pos x="44" y="40"/>
                  </a:cxn>
                  <a:cxn ang="0">
                    <a:pos x="48" y="52"/>
                  </a:cxn>
                  <a:cxn ang="0">
                    <a:pos x="24" y="68"/>
                  </a:cxn>
                  <a:cxn ang="0">
                    <a:pos x="88" y="92"/>
                  </a:cxn>
                  <a:cxn ang="0">
                    <a:pos x="124" y="112"/>
                  </a:cxn>
                  <a:cxn ang="0">
                    <a:pos x="128" y="124"/>
                  </a:cxn>
                  <a:cxn ang="0">
                    <a:pos x="140" y="132"/>
                  </a:cxn>
                  <a:cxn ang="0">
                    <a:pos x="148" y="156"/>
                  </a:cxn>
                  <a:cxn ang="0">
                    <a:pos x="132" y="196"/>
                  </a:cxn>
                  <a:cxn ang="0">
                    <a:pos x="180" y="188"/>
                  </a:cxn>
                  <a:cxn ang="0">
                    <a:pos x="192" y="216"/>
                  </a:cxn>
                  <a:cxn ang="0">
                    <a:pos x="216" y="224"/>
                  </a:cxn>
                  <a:cxn ang="0">
                    <a:pos x="228" y="228"/>
                  </a:cxn>
                  <a:cxn ang="0">
                    <a:pos x="252" y="224"/>
                  </a:cxn>
                  <a:cxn ang="0">
                    <a:pos x="276" y="196"/>
                  </a:cxn>
                  <a:cxn ang="0">
                    <a:pos x="336" y="252"/>
                  </a:cxn>
                  <a:cxn ang="0">
                    <a:pos x="364" y="280"/>
                  </a:cxn>
                  <a:cxn ang="0">
                    <a:pos x="360" y="224"/>
                  </a:cxn>
                  <a:cxn ang="0">
                    <a:pos x="336" y="200"/>
                  </a:cxn>
                  <a:cxn ang="0">
                    <a:pos x="372" y="168"/>
                  </a:cxn>
                  <a:cxn ang="0">
                    <a:pos x="408" y="156"/>
                  </a:cxn>
                  <a:cxn ang="0">
                    <a:pos x="420" y="152"/>
                  </a:cxn>
                  <a:cxn ang="0">
                    <a:pos x="424" y="140"/>
                  </a:cxn>
                  <a:cxn ang="0">
                    <a:pos x="356" y="148"/>
                  </a:cxn>
                  <a:cxn ang="0">
                    <a:pos x="304" y="140"/>
                  </a:cxn>
                  <a:cxn ang="0">
                    <a:pos x="300" y="128"/>
                  </a:cxn>
                  <a:cxn ang="0">
                    <a:pos x="292" y="116"/>
                  </a:cxn>
                  <a:cxn ang="0">
                    <a:pos x="220" y="80"/>
                  </a:cxn>
                  <a:cxn ang="0">
                    <a:pos x="160" y="60"/>
                  </a:cxn>
                  <a:cxn ang="0">
                    <a:pos x="136" y="52"/>
                  </a:cxn>
                  <a:cxn ang="0">
                    <a:pos x="80" y="52"/>
                  </a:cxn>
                  <a:cxn ang="0">
                    <a:pos x="68" y="32"/>
                  </a:cxn>
                  <a:cxn ang="0">
                    <a:pos x="68" y="0"/>
                  </a:cxn>
                </a:cxnLst>
                <a:rect l="0" t="0" r="r" b="b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11"/>
              <p:cNvSpPr>
                <a:spLocks/>
              </p:cNvSpPr>
              <p:nvPr/>
            </p:nvSpPr>
            <p:spPr bwMode="gray">
              <a:xfrm>
                <a:off x="4224" y="3008"/>
                <a:ext cx="319" cy="210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0" y="37"/>
                  </a:cxn>
                  <a:cxn ang="0">
                    <a:pos x="28" y="49"/>
                  </a:cxn>
                  <a:cxn ang="0">
                    <a:pos x="84" y="89"/>
                  </a:cxn>
                  <a:cxn ang="0">
                    <a:pos x="120" y="113"/>
                  </a:cxn>
                  <a:cxn ang="0">
                    <a:pos x="132" y="121"/>
                  </a:cxn>
                  <a:cxn ang="0">
                    <a:pos x="136" y="169"/>
                  </a:cxn>
                  <a:cxn ang="0">
                    <a:pos x="116" y="201"/>
                  </a:cxn>
                  <a:cxn ang="0">
                    <a:pos x="136" y="197"/>
                  </a:cxn>
                  <a:cxn ang="0">
                    <a:pos x="148" y="189"/>
                  </a:cxn>
                  <a:cxn ang="0">
                    <a:pos x="160" y="201"/>
                  </a:cxn>
                  <a:cxn ang="0">
                    <a:pos x="184" y="217"/>
                  </a:cxn>
                  <a:cxn ang="0">
                    <a:pos x="208" y="233"/>
                  </a:cxn>
                  <a:cxn ang="0">
                    <a:pos x="240" y="221"/>
                  </a:cxn>
                  <a:cxn ang="0">
                    <a:pos x="248" y="197"/>
                  </a:cxn>
                  <a:cxn ang="0">
                    <a:pos x="268" y="201"/>
                  </a:cxn>
                  <a:cxn ang="0">
                    <a:pos x="292" y="209"/>
                  </a:cxn>
                  <a:cxn ang="0">
                    <a:pos x="340" y="281"/>
                  </a:cxn>
                  <a:cxn ang="0">
                    <a:pos x="356" y="277"/>
                  </a:cxn>
                  <a:cxn ang="0">
                    <a:pos x="352" y="253"/>
                  </a:cxn>
                  <a:cxn ang="0">
                    <a:pos x="316" y="197"/>
                  </a:cxn>
                  <a:cxn ang="0">
                    <a:pos x="360" y="173"/>
                  </a:cxn>
                  <a:cxn ang="0">
                    <a:pos x="408" y="145"/>
                  </a:cxn>
                  <a:cxn ang="0">
                    <a:pos x="409" y="120"/>
                  </a:cxn>
                  <a:cxn ang="0">
                    <a:pos x="367" y="138"/>
                  </a:cxn>
                  <a:cxn ang="0">
                    <a:pos x="308" y="137"/>
                  </a:cxn>
                  <a:cxn ang="0">
                    <a:pos x="264" y="97"/>
                  </a:cxn>
                  <a:cxn ang="0">
                    <a:pos x="180" y="61"/>
                  </a:cxn>
                  <a:cxn ang="0">
                    <a:pos x="132" y="33"/>
                  </a:cxn>
                  <a:cxn ang="0">
                    <a:pos x="92" y="41"/>
                  </a:cxn>
                  <a:cxn ang="0">
                    <a:pos x="76" y="57"/>
                  </a:cxn>
                  <a:cxn ang="0">
                    <a:pos x="56" y="17"/>
                  </a:cxn>
                  <a:cxn ang="0">
                    <a:pos x="0" y="1"/>
                  </a:cxn>
                </a:cxnLst>
                <a:rect l="0" t="0" r="r" b="b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12"/>
              <p:cNvSpPr>
                <a:spLocks/>
              </p:cNvSpPr>
              <p:nvPr/>
            </p:nvSpPr>
            <p:spPr bwMode="gray">
              <a:xfrm>
                <a:off x="4460" y="3775"/>
                <a:ext cx="46" cy="58"/>
              </a:xfrm>
              <a:custGeom>
                <a:avLst/>
                <a:gdLst/>
                <a:ahLst/>
                <a:cxnLst>
                  <a:cxn ang="0">
                    <a:pos x="32" y="18"/>
                  </a:cxn>
                  <a:cxn ang="0">
                    <a:pos x="0" y="18"/>
                  </a:cxn>
                  <a:cxn ang="0">
                    <a:pos x="20" y="42"/>
                  </a:cxn>
                  <a:cxn ang="0">
                    <a:pos x="28" y="66"/>
                  </a:cxn>
                  <a:cxn ang="0">
                    <a:pos x="32" y="78"/>
                  </a:cxn>
                  <a:cxn ang="0">
                    <a:pos x="60" y="50"/>
                  </a:cxn>
                  <a:cxn ang="0">
                    <a:pos x="32" y="18"/>
                  </a:cxn>
                </a:cxnLst>
                <a:rect l="0" t="0" r="r" b="b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13"/>
              <p:cNvSpPr>
                <a:spLocks/>
              </p:cNvSpPr>
              <p:nvPr/>
            </p:nvSpPr>
            <p:spPr bwMode="gray">
              <a:xfrm>
                <a:off x="4599" y="3686"/>
                <a:ext cx="168" cy="84"/>
              </a:xfrm>
              <a:custGeom>
                <a:avLst/>
                <a:gdLst/>
                <a:ahLst/>
                <a:cxnLst>
                  <a:cxn ang="0">
                    <a:pos x="47" y="73"/>
                  </a:cxn>
                  <a:cxn ang="0">
                    <a:pos x="39" y="61"/>
                  </a:cxn>
                  <a:cxn ang="0">
                    <a:pos x="15" y="69"/>
                  </a:cxn>
                  <a:cxn ang="0">
                    <a:pos x="39" y="113"/>
                  </a:cxn>
                  <a:cxn ang="0">
                    <a:pos x="123" y="89"/>
                  </a:cxn>
                  <a:cxn ang="0">
                    <a:pos x="147" y="73"/>
                  </a:cxn>
                  <a:cxn ang="0">
                    <a:pos x="171" y="65"/>
                  </a:cxn>
                  <a:cxn ang="0">
                    <a:pos x="219" y="19"/>
                  </a:cxn>
                  <a:cxn ang="0">
                    <a:pos x="210" y="0"/>
                  </a:cxn>
                  <a:cxn ang="0">
                    <a:pos x="179" y="17"/>
                  </a:cxn>
                  <a:cxn ang="0">
                    <a:pos x="107" y="41"/>
                  </a:cxn>
                  <a:cxn ang="0">
                    <a:pos x="83" y="45"/>
                  </a:cxn>
                  <a:cxn ang="0">
                    <a:pos x="59" y="53"/>
                  </a:cxn>
                  <a:cxn ang="0">
                    <a:pos x="47" y="73"/>
                  </a:cxn>
                </a:cxnLst>
                <a:rect l="0" t="0" r="r" b="b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14"/>
              <p:cNvSpPr>
                <a:spLocks/>
              </p:cNvSpPr>
              <p:nvPr/>
            </p:nvSpPr>
            <p:spPr bwMode="gray">
              <a:xfrm>
                <a:off x="4773" y="3636"/>
                <a:ext cx="107" cy="91"/>
              </a:xfrm>
              <a:custGeom>
                <a:avLst/>
                <a:gdLst/>
                <a:ahLst/>
                <a:cxnLst>
                  <a:cxn ang="0">
                    <a:pos x="12" y="60"/>
                  </a:cxn>
                  <a:cxn ang="0">
                    <a:pos x="8" y="84"/>
                  </a:cxn>
                  <a:cxn ang="0">
                    <a:pos x="0" y="108"/>
                  </a:cxn>
                  <a:cxn ang="0">
                    <a:pos x="36" y="116"/>
                  </a:cxn>
                  <a:cxn ang="0">
                    <a:pos x="52" y="96"/>
                  </a:cxn>
                  <a:cxn ang="0">
                    <a:pos x="124" y="68"/>
                  </a:cxn>
                  <a:cxn ang="0">
                    <a:pos x="136" y="44"/>
                  </a:cxn>
                  <a:cxn ang="0">
                    <a:pos x="112" y="28"/>
                  </a:cxn>
                  <a:cxn ang="0">
                    <a:pos x="100" y="20"/>
                  </a:cxn>
                  <a:cxn ang="0">
                    <a:pos x="64" y="12"/>
                  </a:cxn>
                  <a:cxn ang="0">
                    <a:pos x="52" y="36"/>
                  </a:cxn>
                  <a:cxn ang="0">
                    <a:pos x="12" y="60"/>
                  </a:cxn>
                </a:cxnLst>
                <a:rect l="0" t="0" r="r" b="b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15"/>
              <p:cNvSpPr>
                <a:spLocks/>
              </p:cNvSpPr>
              <p:nvPr/>
            </p:nvSpPr>
            <p:spPr bwMode="gray">
              <a:xfrm>
                <a:off x="4830" y="3595"/>
                <a:ext cx="38" cy="26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8" y="11"/>
                  </a:cxn>
                  <a:cxn ang="0">
                    <a:pos x="24" y="35"/>
                  </a:cxn>
                  <a:cxn ang="0">
                    <a:pos x="39" y="26"/>
                  </a:cxn>
                  <a:cxn ang="0">
                    <a:pos x="29" y="0"/>
                  </a:cxn>
                </a:cxnLst>
                <a:rect l="0" t="0" r="r" b="b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gray">
              <a:xfrm>
                <a:off x="3097" y="3118"/>
                <a:ext cx="126" cy="200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04" y="28"/>
                  </a:cxn>
                  <a:cxn ang="0">
                    <a:pos x="88" y="64"/>
                  </a:cxn>
                  <a:cxn ang="0">
                    <a:pos x="36" y="84"/>
                  </a:cxn>
                  <a:cxn ang="0">
                    <a:pos x="28" y="96"/>
                  </a:cxn>
                  <a:cxn ang="0">
                    <a:pos x="16" y="100"/>
                  </a:cxn>
                  <a:cxn ang="0">
                    <a:pos x="20" y="132"/>
                  </a:cxn>
                  <a:cxn ang="0">
                    <a:pos x="28" y="156"/>
                  </a:cxn>
                  <a:cxn ang="0">
                    <a:pos x="0" y="200"/>
                  </a:cxn>
                  <a:cxn ang="0">
                    <a:pos x="28" y="260"/>
                  </a:cxn>
                  <a:cxn ang="0">
                    <a:pos x="52" y="268"/>
                  </a:cxn>
                  <a:cxn ang="0">
                    <a:pos x="88" y="216"/>
                  </a:cxn>
                  <a:cxn ang="0">
                    <a:pos x="104" y="192"/>
                  </a:cxn>
                  <a:cxn ang="0">
                    <a:pos x="128" y="116"/>
                  </a:cxn>
                  <a:cxn ang="0">
                    <a:pos x="140" y="76"/>
                  </a:cxn>
                  <a:cxn ang="0">
                    <a:pos x="164" y="72"/>
                  </a:cxn>
                  <a:cxn ang="0">
                    <a:pos x="128" y="0"/>
                  </a:cxn>
                </a:cxnLst>
                <a:rect l="0" t="0" r="r" b="b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17"/>
              <p:cNvSpPr>
                <a:spLocks/>
              </p:cNvSpPr>
              <p:nvPr/>
            </p:nvSpPr>
            <p:spPr bwMode="gray">
              <a:xfrm>
                <a:off x="3642" y="2807"/>
                <a:ext cx="50" cy="61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5" y="60"/>
                  </a:cxn>
                  <a:cxn ang="0">
                    <a:pos x="29" y="76"/>
                  </a:cxn>
                  <a:cxn ang="0">
                    <a:pos x="41" y="80"/>
                  </a:cxn>
                  <a:cxn ang="0">
                    <a:pos x="57" y="76"/>
                  </a:cxn>
                  <a:cxn ang="0">
                    <a:pos x="29" y="0"/>
                  </a:cxn>
                </a:cxnLst>
                <a:rect l="0" t="0" r="r" b="b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18"/>
              <p:cNvSpPr>
                <a:spLocks/>
              </p:cNvSpPr>
              <p:nvPr/>
            </p:nvSpPr>
            <p:spPr bwMode="gray">
              <a:xfrm>
                <a:off x="3950" y="2866"/>
                <a:ext cx="114" cy="182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60" y="84"/>
                  </a:cxn>
                  <a:cxn ang="0">
                    <a:pos x="36" y="92"/>
                  </a:cxn>
                  <a:cxn ang="0">
                    <a:pos x="12" y="108"/>
                  </a:cxn>
                  <a:cxn ang="0">
                    <a:pos x="40" y="188"/>
                  </a:cxn>
                  <a:cxn ang="0">
                    <a:pos x="52" y="224"/>
                  </a:cxn>
                  <a:cxn ang="0">
                    <a:pos x="60" y="236"/>
                  </a:cxn>
                  <a:cxn ang="0">
                    <a:pos x="84" y="244"/>
                  </a:cxn>
                  <a:cxn ang="0">
                    <a:pos x="96" y="196"/>
                  </a:cxn>
                  <a:cxn ang="0">
                    <a:pos x="124" y="168"/>
                  </a:cxn>
                  <a:cxn ang="0">
                    <a:pos x="112" y="68"/>
                  </a:cxn>
                  <a:cxn ang="0">
                    <a:pos x="140" y="48"/>
                  </a:cxn>
                  <a:cxn ang="0">
                    <a:pos x="112" y="20"/>
                  </a:cxn>
                  <a:cxn ang="0">
                    <a:pos x="96" y="0"/>
                  </a:cxn>
                </a:cxnLst>
                <a:rect l="0" t="0" r="r" b="b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19"/>
              <p:cNvSpPr>
                <a:spLocks/>
              </p:cNvSpPr>
              <p:nvPr/>
            </p:nvSpPr>
            <p:spPr bwMode="gray">
              <a:xfrm>
                <a:off x="3854" y="2809"/>
                <a:ext cx="74" cy="136"/>
              </a:xfrm>
              <a:custGeom>
                <a:avLst/>
                <a:gdLst/>
                <a:ahLst/>
                <a:cxnLst>
                  <a:cxn ang="0">
                    <a:pos x="48" y="2"/>
                  </a:cxn>
                  <a:cxn ang="0">
                    <a:pos x="51" y="35"/>
                  </a:cxn>
                  <a:cxn ang="0">
                    <a:pos x="60" y="62"/>
                  </a:cxn>
                  <a:cxn ang="0">
                    <a:pos x="62" y="92"/>
                  </a:cxn>
                  <a:cxn ang="0">
                    <a:pos x="68" y="105"/>
                  </a:cxn>
                  <a:cxn ang="0">
                    <a:pos x="71" y="126"/>
                  </a:cxn>
                  <a:cxn ang="0">
                    <a:pos x="57" y="93"/>
                  </a:cxn>
                  <a:cxn ang="0">
                    <a:pos x="35" y="78"/>
                  </a:cxn>
                  <a:cxn ang="0">
                    <a:pos x="5" y="83"/>
                  </a:cxn>
                  <a:cxn ang="0">
                    <a:pos x="8" y="102"/>
                  </a:cxn>
                  <a:cxn ang="0">
                    <a:pos x="41" y="114"/>
                  </a:cxn>
                  <a:cxn ang="0">
                    <a:pos x="57" y="135"/>
                  </a:cxn>
                  <a:cxn ang="0">
                    <a:pos x="71" y="135"/>
                  </a:cxn>
                  <a:cxn ang="0">
                    <a:pos x="78" y="150"/>
                  </a:cxn>
                  <a:cxn ang="0">
                    <a:pos x="96" y="179"/>
                  </a:cxn>
                  <a:cxn ang="0">
                    <a:pos x="81" y="126"/>
                  </a:cxn>
                  <a:cxn ang="0">
                    <a:pos x="80" y="93"/>
                  </a:cxn>
                  <a:cxn ang="0">
                    <a:pos x="71" y="63"/>
                  </a:cxn>
                  <a:cxn ang="0">
                    <a:pos x="63" y="41"/>
                  </a:cxn>
                  <a:cxn ang="0">
                    <a:pos x="57" y="20"/>
                  </a:cxn>
                  <a:cxn ang="0">
                    <a:pos x="48" y="2"/>
                  </a:cxn>
                </a:cxnLst>
                <a:rect l="0" t="0" r="r" b="b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20"/>
              <p:cNvSpPr>
                <a:spLocks/>
              </p:cNvSpPr>
              <p:nvPr/>
            </p:nvSpPr>
            <p:spPr bwMode="gray">
              <a:xfrm>
                <a:off x="3904" y="2918"/>
                <a:ext cx="41" cy="1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5"/>
                  </a:cxn>
                  <a:cxn ang="0">
                    <a:pos x="9" y="54"/>
                  </a:cxn>
                  <a:cxn ang="0">
                    <a:pos x="18" y="94"/>
                  </a:cxn>
                  <a:cxn ang="0">
                    <a:pos x="34" y="129"/>
                  </a:cxn>
                  <a:cxn ang="0">
                    <a:pos x="54" y="175"/>
                  </a:cxn>
                  <a:cxn ang="0">
                    <a:pos x="40" y="115"/>
                  </a:cxn>
                  <a:cxn ang="0">
                    <a:pos x="34" y="93"/>
                  </a:cxn>
                  <a:cxn ang="0">
                    <a:pos x="28" y="61"/>
                  </a:cxn>
                  <a:cxn ang="0">
                    <a:pos x="25" y="46"/>
                  </a:cxn>
                  <a:cxn ang="0">
                    <a:pos x="16" y="37"/>
                  </a:cxn>
                  <a:cxn ang="0">
                    <a:pos x="6" y="0"/>
                  </a:cxn>
                </a:cxnLst>
                <a:rect l="0" t="0" r="r" b="b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" name="Freeform 21"/>
              <p:cNvSpPr>
                <a:spLocks/>
              </p:cNvSpPr>
              <p:nvPr/>
            </p:nvSpPr>
            <p:spPr bwMode="gray">
              <a:xfrm>
                <a:off x="3950" y="3055"/>
                <a:ext cx="67" cy="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34"/>
                  </a:cxn>
                  <a:cxn ang="0">
                    <a:pos x="23" y="43"/>
                  </a:cxn>
                  <a:cxn ang="0">
                    <a:pos x="48" y="49"/>
                  </a:cxn>
                  <a:cxn ang="0">
                    <a:pos x="62" y="57"/>
                  </a:cxn>
                  <a:cxn ang="0">
                    <a:pos x="74" y="66"/>
                  </a:cxn>
                  <a:cxn ang="0">
                    <a:pos x="86" y="69"/>
                  </a:cxn>
                  <a:cxn ang="0">
                    <a:pos x="72" y="39"/>
                  </a:cxn>
                  <a:cxn ang="0">
                    <a:pos x="63" y="22"/>
                  </a:cxn>
                  <a:cxn ang="0">
                    <a:pos x="36" y="24"/>
                  </a:cxn>
                  <a:cxn ang="0">
                    <a:pos x="24" y="19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" name="Freeform 22"/>
              <p:cNvSpPr>
                <a:spLocks/>
              </p:cNvSpPr>
              <p:nvPr/>
            </p:nvSpPr>
            <p:spPr bwMode="gray">
              <a:xfrm>
                <a:off x="4057" y="2960"/>
                <a:ext cx="85" cy="117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75" y="10"/>
                  </a:cxn>
                  <a:cxn ang="0">
                    <a:pos x="23" y="15"/>
                  </a:cxn>
                  <a:cxn ang="0">
                    <a:pos x="14" y="33"/>
                  </a:cxn>
                  <a:cxn ang="0">
                    <a:pos x="11" y="61"/>
                  </a:cxn>
                  <a:cxn ang="0">
                    <a:pos x="14" y="75"/>
                  </a:cxn>
                  <a:cxn ang="0">
                    <a:pos x="3" y="88"/>
                  </a:cxn>
                  <a:cxn ang="0">
                    <a:pos x="14" y="109"/>
                  </a:cxn>
                  <a:cxn ang="0">
                    <a:pos x="23" y="124"/>
                  </a:cxn>
                  <a:cxn ang="0">
                    <a:pos x="15" y="144"/>
                  </a:cxn>
                  <a:cxn ang="0">
                    <a:pos x="24" y="156"/>
                  </a:cxn>
                  <a:cxn ang="0">
                    <a:pos x="42" y="144"/>
                  </a:cxn>
                  <a:cxn ang="0">
                    <a:pos x="50" y="93"/>
                  </a:cxn>
                  <a:cxn ang="0">
                    <a:pos x="56" y="126"/>
                  </a:cxn>
                  <a:cxn ang="0">
                    <a:pos x="65" y="145"/>
                  </a:cxn>
                  <a:cxn ang="0">
                    <a:pos x="62" y="112"/>
                  </a:cxn>
                  <a:cxn ang="0">
                    <a:pos x="72" y="73"/>
                  </a:cxn>
                  <a:cxn ang="0">
                    <a:pos x="69" y="51"/>
                  </a:cxn>
                  <a:cxn ang="0">
                    <a:pos x="54" y="60"/>
                  </a:cxn>
                  <a:cxn ang="0">
                    <a:pos x="35" y="54"/>
                  </a:cxn>
                  <a:cxn ang="0">
                    <a:pos x="41" y="36"/>
                  </a:cxn>
                  <a:cxn ang="0">
                    <a:pos x="62" y="34"/>
                  </a:cxn>
                  <a:cxn ang="0">
                    <a:pos x="78" y="39"/>
                  </a:cxn>
                  <a:cxn ang="0">
                    <a:pos x="98" y="30"/>
                  </a:cxn>
                  <a:cxn ang="0">
                    <a:pos x="111" y="13"/>
                  </a:cxn>
                  <a:cxn ang="0">
                    <a:pos x="98" y="0"/>
                  </a:cxn>
                </a:cxnLst>
                <a:rect l="0" t="0" r="r" b="b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Freeform 23"/>
              <p:cNvSpPr>
                <a:spLocks/>
              </p:cNvSpPr>
              <p:nvPr/>
            </p:nvSpPr>
            <p:spPr bwMode="gray">
              <a:xfrm>
                <a:off x="4061" y="2551"/>
                <a:ext cx="23" cy="7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6" y="37"/>
                  </a:cxn>
                  <a:cxn ang="0">
                    <a:pos x="1" y="61"/>
                  </a:cxn>
                  <a:cxn ang="0">
                    <a:pos x="16" y="94"/>
                  </a:cxn>
                  <a:cxn ang="0">
                    <a:pos x="30" y="82"/>
                  </a:cxn>
                  <a:cxn ang="0">
                    <a:pos x="22" y="61"/>
                  </a:cxn>
                  <a:cxn ang="0">
                    <a:pos x="12" y="0"/>
                  </a:cxn>
                </a:cxnLst>
                <a:rect l="0" t="0" r="r" b="b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" name="Freeform 24"/>
              <p:cNvSpPr>
                <a:spLocks/>
              </p:cNvSpPr>
              <p:nvPr/>
            </p:nvSpPr>
            <p:spPr bwMode="gray">
              <a:xfrm>
                <a:off x="4076" y="2669"/>
                <a:ext cx="62" cy="11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0" y="20"/>
                  </a:cxn>
                  <a:cxn ang="0">
                    <a:pos x="8" y="49"/>
                  </a:cxn>
                  <a:cxn ang="0">
                    <a:pos x="6" y="107"/>
                  </a:cxn>
                  <a:cxn ang="0">
                    <a:pos x="17" y="103"/>
                  </a:cxn>
                  <a:cxn ang="0">
                    <a:pos x="20" y="115"/>
                  </a:cxn>
                  <a:cxn ang="0">
                    <a:pos x="29" y="122"/>
                  </a:cxn>
                  <a:cxn ang="0">
                    <a:pos x="38" y="140"/>
                  </a:cxn>
                  <a:cxn ang="0">
                    <a:pos x="48" y="128"/>
                  </a:cxn>
                  <a:cxn ang="0">
                    <a:pos x="65" y="134"/>
                  </a:cxn>
                  <a:cxn ang="0">
                    <a:pos x="63" y="109"/>
                  </a:cxn>
                  <a:cxn ang="0">
                    <a:pos x="48" y="104"/>
                  </a:cxn>
                  <a:cxn ang="0">
                    <a:pos x="39" y="91"/>
                  </a:cxn>
                  <a:cxn ang="0">
                    <a:pos x="33" y="73"/>
                  </a:cxn>
                  <a:cxn ang="0">
                    <a:pos x="41" y="53"/>
                  </a:cxn>
                  <a:cxn ang="0">
                    <a:pos x="35" y="35"/>
                  </a:cxn>
                  <a:cxn ang="0">
                    <a:pos x="42" y="20"/>
                  </a:cxn>
                  <a:cxn ang="0">
                    <a:pos x="29" y="4"/>
                  </a:cxn>
                  <a:cxn ang="0">
                    <a:pos x="18" y="7"/>
                  </a:cxn>
                  <a:cxn ang="0">
                    <a:pos x="12" y="2"/>
                  </a:cxn>
                </a:cxnLst>
                <a:rect l="0" t="0" r="r" b="b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Freeform 25"/>
              <p:cNvSpPr>
                <a:spLocks/>
              </p:cNvSpPr>
              <p:nvPr/>
            </p:nvSpPr>
            <p:spPr bwMode="gray">
              <a:xfrm>
                <a:off x="4087" y="2818"/>
                <a:ext cx="65" cy="79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44" y="18"/>
                  </a:cxn>
                  <a:cxn ang="0">
                    <a:pos x="32" y="30"/>
                  </a:cxn>
                  <a:cxn ang="0">
                    <a:pos x="16" y="35"/>
                  </a:cxn>
                  <a:cxn ang="0">
                    <a:pos x="8" y="48"/>
                  </a:cxn>
                  <a:cxn ang="0">
                    <a:pos x="4" y="74"/>
                  </a:cxn>
                  <a:cxn ang="0">
                    <a:pos x="13" y="71"/>
                  </a:cxn>
                  <a:cxn ang="0">
                    <a:pos x="25" y="62"/>
                  </a:cxn>
                  <a:cxn ang="0">
                    <a:pos x="34" y="69"/>
                  </a:cxn>
                  <a:cxn ang="0">
                    <a:pos x="58" y="99"/>
                  </a:cxn>
                  <a:cxn ang="0">
                    <a:pos x="71" y="72"/>
                  </a:cxn>
                  <a:cxn ang="0">
                    <a:pos x="85" y="68"/>
                  </a:cxn>
                  <a:cxn ang="0">
                    <a:pos x="74" y="39"/>
                  </a:cxn>
                  <a:cxn ang="0">
                    <a:pos x="52" y="0"/>
                  </a:cxn>
                </a:cxnLst>
                <a:rect l="0" t="0" r="r" b="b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" name="Freeform 26"/>
              <p:cNvSpPr>
                <a:spLocks/>
              </p:cNvSpPr>
              <p:nvPr/>
            </p:nvSpPr>
            <p:spPr bwMode="gray">
              <a:xfrm>
                <a:off x="4165" y="2958"/>
                <a:ext cx="29" cy="49"/>
              </a:xfrm>
              <a:custGeom>
                <a:avLst/>
                <a:gdLst/>
                <a:ahLst/>
                <a:cxnLst>
                  <a:cxn ang="0">
                    <a:pos x="6" y="27"/>
                  </a:cxn>
                  <a:cxn ang="0">
                    <a:pos x="26" y="66"/>
                  </a:cxn>
                  <a:cxn ang="0">
                    <a:pos x="30" y="52"/>
                  </a:cxn>
                  <a:cxn ang="0">
                    <a:pos x="38" y="40"/>
                  </a:cxn>
                  <a:cxn ang="0">
                    <a:pos x="30" y="25"/>
                  </a:cxn>
                  <a:cxn ang="0">
                    <a:pos x="20" y="13"/>
                  </a:cxn>
                  <a:cxn ang="0">
                    <a:pos x="11" y="1"/>
                  </a:cxn>
                  <a:cxn ang="0">
                    <a:pos x="2" y="12"/>
                  </a:cxn>
                  <a:cxn ang="0">
                    <a:pos x="6" y="27"/>
                  </a:cxn>
                </a:cxnLst>
                <a:rect l="0" t="0" r="r" b="b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" name="Freeform 27"/>
              <p:cNvSpPr>
                <a:spLocks/>
              </p:cNvSpPr>
              <p:nvPr/>
            </p:nvSpPr>
            <p:spPr bwMode="gray">
              <a:xfrm>
                <a:off x="4148" y="3040"/>
                <a:ext cx="19" cy="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23"/>
                  </a:cxn>
                  <a:cxn ang="0">
                    <a:pos x="24" y="11"/>
                  </a:cxn>
                  <a:cxn ang="0">
                    <a:pos x="0" y="0"/>
                  </a:cxn>
                </a:cxnLst>
                <a:rect l="0" t="0" r="r" b="b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" name="Freeform 28"/>
              <p:cNvSpPr>
                <a:spLocks/>
              </p:cNvSpPr>
              <p:nvPr/>
            </p:nvSpPr>
            <p:spPr bwMode="gray">
              <a:xfrm>
                <a:off x="4176" y="3030"/>
                <a:ext cx="46" cy="3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8"/>
                  </a:cxn>
                  <a:cxn ang="0">
                    <a:pos x="28" y="33"/>
                  </a:cxn>
                  <a:cxn ang="0">
                    <a:pos x="42" y="46"/>
                  </a:cxn>
                  <a:cxn ang="0">
                    <a:pos x="60" y="42"/>
                  </a:cxn>
                  <a:cxn ang="0">
                    <a:pos x="49" y="24"/>
                  </a:cxn>
                  <a:cxn ang="0">
                    <a:pos x="28" y="3"/>
                  </a:cxn>
                  <a:cxn ang="0">
                    <a:pos x="19" y="16"/>
                  </a:cxn>
                  <a:cxn ang="0">
                    <a:pos x="9" y="0"/>
                  </a:cxn>
                </a:cxnLst>
                <a:rect l="0" t="0" r="r" b="b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Freeform 29"/>
              <p:cNvSpPr>
                <a:spLocks/>
              </p:cNvSpPr>
              <p:nvPr/>
            </p:nvSpPr>
            <p:spPr bwMode="gray">
              <a:xfrm>
                <a:off x="4247" y="3100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" name="Freeform 30"/>
              <p:cNvSpPr>
                <a:spLocks/>
              </p:cNvSpPr>
              <p:nvPr/>
            </p:nvSpPr>
            <p:spPr bwMode="gray">
              <a:xfrm>
                <a:off x="4520" y="3058"/>
                <a:ext cx="47" cy="4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14"/>
                  </a:cxn>
                  <a:cxn ang="0">
                    <a:pos x="24" y="35"/>
                  </a:cxn>
                  <a:cxn ang="0">
                    <a:pos x="36" y="54"/>
                  </a:cxn>
                  <a:cxn ang="0">
                    <a:pos x="46" y="63"/>
                  </a:cxn>
                  <a:cxn ang="0">
                    <a:pos x="61" y="56"/>
                  </a:cxn>
                  <a:cxn ang="0">
                    <a:pos x="33" y="17"/>
                  </a:cxn>
                  <a:cxn ang="0">
                    <a:pos x="7" y="0"/>
                  </a:cxn>
                </a:cxnLst>
                <a:rect l="0" t="0" r="r" b="b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" name="Freeform 31"/>
              <p:cNvSpPr>
                <a:spLocks/>
              </p:cNvSpPr>
              <p:nvPr/>
            </p:nvSpPr>
            <p:spPr bwMode="gray">
              <a:xfrm>
                <a:off x="4113" y="3117"/>
                <a:ext cx="47" cy="50"/>
              </a:xfrm>
              <a:custGeom>
                <a:avLst/>
                <a:gdLst/>
                <a:ahLst/>
                <a:cxnLst>
                  <a:cxn ang="0">
                    <a:pos x="28" y="7"/>
                  </a:cxn>
                  <a:cxn ang="0">
                    <a:pos x="30" y="34"/>
                  </a:cxn>
                  <a:cxn ang="0">
                    <a:pos x="16" y="43"/>
                  </a:cxn>
                  <a:cxn ang="0">
                    <a:pos x="22" y="67"/>
                  </a:cxn>
                  <a:cxn ang="0">
                    <a:pos x="48" y="58"/>
                  </a:cxn>
                  <a:cxn ang="0">
                    <a:pos x="60" y="47"/>
                  </a:cxn>
                  <a:cxn ang="0">
                    <a:pos x="51" y="28"/>
                  </a:cxn>
                  <a:cxn ang="0">
                    <a:pos x="57" y="14"/>
                  </a:cxn>
                  <a:cxn ang="0">
                    <a:pos x="55" y="2"/>
                  </a:cxn>
                  <a:cxn ang="0">
                    <a:pos x="46" y="4"/>
                  </a:cxn>
                  <a:cxn ang="0">
                    <a:pos x="51" y="5"/>
                  </a:cxn>
                  <a:cxn ang="0">
                    <a:pos x="49" y="16"/>
                  </a:cxn>
                  <a:cxn ang="0">
                    <a:pos x="43" y="23"/>
                  </a:cxn>
                  <a:cxn ang="0">
                    <a:pos x="28" y="7"/>
                  </a:cxn>
                </a:cxnLst>
                <a:rect l="0" t="0" r="r" b="b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gray">
              <a:xfrm>
                <a:off x="4063" y="3136"/>
                <a:ext cx="33" cy="27"/>
              </a:xfrm>
              <a:custGeom>
                <a:avLst/>
                <a:gdLst/>
                <a:ahLst/>
                <a:cxnLst>
                  <a:cxn ang="0">
                    <a:pos x="21" y="3"/>
                  </a:cxn>
                  <a:cxn ang="0">
                    <a:pos x="6" y="6"/>
                  </a:cxn>
                  <a:cxn ang="0">
                    <a:pos x="33" y="36"/>
                  </a:cxn>
                  <a:cxn ang="0">
                    <a:pos x="42" y="30"/>
                  </a:cxn>
                  <a:cxn ang="0">
                    <a:pos x="21" y="3"/>
                  </a:cxn>
                </a:cxnLst>
                <a:rect l="0" t="0" r="r" b="b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Freeform 33"/>
              <p:cNvSpPr>
                <a:spLocks/>
              </p:cNvSpPr>
              <p:nvPr/>
            </p:nvSpPr>
            <p:spPr bwMode="gray">
              <a:xfrm>
                <a:off x="4042" y="3107"/>
                <a:ext cx="24" cy="31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26"/>
                  </a:cxn>
                  <a:cxn ang="0">
                    <a:pos x="16" y="24"/>
                  </a:cxn>
                  <a:cxn ang="0">
                    <a:pos x="19" y="29"/>
                  </a:cxn>
                  <a:cxn ang="0">
                    <a:pos x="16" y="35"/>
                  </a:cxn>
                  <a:cxn ang="0">
                    <a:pos x="30" y="21"/>
                  </a:cxn>
                  <a:cxn ang="0">
                    <a:pos x="24" y="9"/>
                  </a:cxn>
                  <a:cxn ang="0">
                    <a:pos x="21" y="0"/>
                  </a:cxn>
                </a:cxnLst>
                <a:rect l="0" t="0" r="r" b="b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" name="Freeform 34"/>
              <p:cNvSpPr>
                <a:spLocks/>
              </p:cNvSpPr>
              <p:nvPr/>
            </p:nvSpPr>
            <p:spPr bwMode="gray">
              <a:xfrm>
                <a:off x="4076" y="3118"/>
                <a:ext cx="35" cy="24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7"/>
                  </a:cxn>
                  <a:cxn ang="0">
                    <a:pos x="27" y="31"/>
                  </a:cxn>
                  <a:cxn ang="0">
                    <a:pos x="45" y="24"/>
                  </a:cxn>
                  <a:cxn ang="0">
                    <a:pos x="22" y="10"/>
                  </a:cxn>
                  <a:cxn ang="0">
                    <a:pos x="21" y="0"/>
                  </a:cxn>
                </a:cxnLst>
                <a:rect l="0" t="0" r="r" b="b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" name="Freeform 35"/>
              <p:cNvSpPr>
                <a:spLocks/>
              </p:cNvSpPr>
              <p:nvPr/>
            </p:nvSpPr>
            <p:spPr bwMode="gray">
              <a:xfrm>
                <a:off x="4026" y="2787"/>
                <a:ext cx="28" cy="5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15"/>
                  </a:cxn>
                  <a:cxn ang="0">
                    <a:pos x="9" y="36"/>
                  </a:cxn>
                  <a:cxn ang="0">
                    <a:pos x="0" y="59"/>
                  </a:cxn>
                  <a:cxn ang="0">
                    <a:pos x="8" y="74"/>
                  </a:cxn>
                  <a:cxn ang="0">
                    <a:pos x="20" y="59"/>
                  </a:cxn>
                  <a:cxn ang="0">
                    <a:pos x="35" y="32"/>
                  </a:cxn>
                  <a:cxn ang="0">
                    <a:pos x="30" y="0"/>
                  </a:cxn>
                </a:cxnLst>
                <a:rect l="0" t="0" r="r" b="b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gray">
              <a:xfrm>
                <a:off x="4078" y="2778"/>
                <a:ext cx="20" cy="55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4" y="8"/>
                  </a:cxn>
                  <a:cxn ang="0">
                    <a:pos x="0" y="22"/>
                  </a:cxn>
                  <a:cxn ang="0">
                    <a:pos x="15" y="41"/>
                  </a:cxn>
                  <a:cxn ang="0">
                    <a:pos x="25" y="56"/>
                  </a:cxn>
                  <a:cxn ang="0">
                    <a:pos x="16" y="20"/>
                  </a:cxn>
                  <a:cxn ang="0">
                    <a:pos x="13" y="7"/>
                  </a:cxn>
                </a:cxnLst>
                <a:rect l="0" t="0" r="r" b="b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gray">
              <a:xfrm>
                <a:off x="4101" y="2761"/>
                <a:ext cx="10" cy="2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10"/>
                  </a:cxn>
                  <a:cxn ang="0">
                    <a:pos x="11" y="25"/>
                  </a:cxn>
                  <a:cxn ang="0">
                    <a:pos x="11" y="0"/>
                  </a:cxn>
                </a:cxnLst>
                <a:rect l="0" t="0" r="r" b="b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" name="Freeform 38"/>
              <p:cNvSpPr>
                <a:spLocks/>
              </p:cNvSpPr>
              <p:nvPr/>
            </p:nvSpPr>
            <p:spPr bwMode="gray">
              <a:xfrm>
                <a:off x="4111" y="2773"/>
                <a:ext cx="22" cy="4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1" y="14"/>
                  </a:cxn>
                  <a:cxn ang="0">
                    <a:pos x="20" y="21"/>
                  </a:cxn>
                  <a:cxn ang="0">
                    <a:pos x="8" y="39"/>
                  </a:cxn>
                  <a:cxn ang="0">
                    <a:pos x="0" y="56"/>
                  </a:cxn>
                  <a:cxn ang="0">
                    <a:pos x="11" y="57"/>
                  </a:cxn>
                  <a:cxn ang="0">
                    <a:pos x="26" y="26"/>
                  </a:cxn>
                  <a:cxn ang="0">
                    <a:pos x="5" y="0"/>
                  </a:cxn>
                </a:cxnLst>
                <a:rect l="0" t="0" r="r" b="b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gray">
              <a:xfrm>
                <a:off x="3836" y="2842"/>
                <a:ext cx="12" cy="27"/>
              </a:xfrm>
              <a:custGeom>
                <a:avLst/>
                <a:gdLst/>
                <a:ahLst/>
                <a:cxnLst>
                  <a:cxn ang="0">
                    <a:pos x="14" y="3"/>
                  </a:cxn>
                  <a:cxn ang="0">
                    <a:pos x="0" y="7"/>
                  </a:cxn>
                  <a:cxn ang="0">
                    <a:pos x="8" y="22"/>
                  </a:cxn>
                  <a:cxn ang="0">
                    <a:pos x="14" y="3"/>
                  </a:cxn>
                </a:cxnLst>
                <a:rect l="0" t="0" r="r" b="b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" name="Freeform 40"/>
              <p:cNvSpPr>
                <a:spLocks/>
              </p:cNvSpPr>
              <p:nvPr/>
            </p:nvSpPr>
            <p:spPr bwMode="gray">
              <a:xfrm>
                <a:off x="3825" y="2819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Freeform 41"/>
              <p:cNvSpPr>
                <a:spLocks/>
              </p:cNvSpPr>
              <p:nvPr/>
            </p:nvSpPr>
            <p:spPr bwMode="gray">
              <a:xfrm>
                <a:off x="3821" y="2801"/>
                <a:ext cx="12" cy="14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0" y="10"/>
                  </a:cxn>
                  <a:cxn ang="0">
                    <a:pos x="12" y="19"/>
                  </a:cxn>
                  <a:cxn ang="0">
                    <a:pos x="10" y="5"/>
                  </a:cxn>
                </a:cxnLst>
                <a:rect l="0" t="0" r="r" b="b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Freeform 42"/>
              <p:cNvSpPr>
                <a:spLocks/>
              </p:cNvSpPr>
              <p:nvPr/>
            </p:nvSpPr>
            <p:spPr bwMode="gray">
              <a:xfrm>
                <a:off x="3842" y="2768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" name="Freeform 43"/>
              <p:cNvSpPr>
                <a:spLocks/>
              </p:cNvSpPr>
              <p:nvPr/>
            </p:nvSpPr>
            <p:spPr bwMode="gray">
              <a:xfrm>
                <a:off x="3811" y="2786"/>
                <a:ext cx="16" cy="1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9" y="18"/>
                  </a:cxn>
                  <a:cxn ang="0">
                    <a:pos x="14" y="6"/>
                  </a:cxn>
                  <a:cxn ang="0">
                    <a:pos x="13" y="0"/>
                  </a:cxn>
                </a:cxnLst>
                <a:rect l="0" t="0" r="r" b="b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gray">
              <a:xfrm>
                <a:off x="4668" y="3407"/>
                <a:ext cx="46" cy="59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3" y="18"/>
                  </a:cxn>
                  <a:cxn ang="0">
                    <a:pos x="15" y="39"/>
                  </a:cxn>
                  <a:cxn ang="0">
                    <a:pos x="27" y="54"/>
                  </a:cxn>
                  <a:cxn ang="0">
                    <a:pos x="40" y="63"/>
                  </a:cxn>
                  <a:cxn ang="0">
                    <a:pos x="51" y="81"/>
                  </a:cxn>
                  <a:cxn ang="0">
                    <a:pos x="52" y="57"/>
                  </a:cxn>
                  <a:cxn ang="0">
                    <a:pos x="43" y="37"/>
                  </a:cxn>
                  <a:cxn ang="0">
                    <a:pos x="25" y="18"/>
                  </a:cxn>
                  <a:cxn ang="0">
                    <a:pos x="10" y="7"/>
                  </a:cxn>
                </a:cxnLst>
                <a:rect l="0" t="0" r="r" b="b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" name="Freeform 45"/>
              <p:cNvSpPr>
                <a:spLocks/>
              </p:cNvSpPr>
              <p:nvPr/>
            </p:nvSpPr>
            <p:spPr bwMode="gray">
              <a:xfrm>
                <a:off x="4905" y="3358"/>
                <a:ext cx="54" cy="46"/>
              </a:xfrm>
              <a:custGeom>
                <a:avLst/>
                <a:gdLst/>
                <a:ahLst/>
                <a:cxnLst>
                  <a:cxn ang="0">
                    <a:pos x="28" y="23"/>
                  </a:cxn>
                  <a:cxn ang="0">
                    <a:pos x="13" y="32"/>
                  </a:cxn>
                  <a:cxn ang="0">
                    <a:pos x="1" y="44"/>
                  </a:cxn>
                  <a:cxn ang="0">
                    <a:pos x="13" y="59"/>
                  </a:cxn>
                  <a:cxn ang="0">
                    <a:pos x="28" y="44"/>
                  </a:cxn>
                  <a:cxn ang="0">
                    <a:pos x="40" y="23"/>
                  </a:cxn>
                  <a:cxn ang="0">
                    <a:pos x="55" y="0"/>
                  </a:cxn>
                  <a:cxn ang="0">
                    <a:pos x="71" y="11"/>
                  </a:cxn>
                  <a:cxn ang="0">
                    <a:pos x="35" y="23"/>
                  </a:cxn>
                  <a:cxn ang="0">
                    <a:pos x="28" y="23"/>
                  </a:cxn>
                </a:cxnLst>
                <a:rect l="0" t="0" r="r" b="b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Freeform 46"/>
              <p:cNvSpPr>
                <a:spLocks/>
              </p:cNvSpPr>
              <p:nvPr/>
            </p:nvSpPr>
            <p:spPr bwMode="gray">
              <a:xfrm>
                <a:off x="4741" y="3333"/>
                <a:ext cx="17" cy="23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14"/>
                  </a:cxn>
                  <a:cxn ang="0">
                    <a:pos x="12" y="30"/>
                  </a:cxn>
                  <a:cxn ang="0">
                    <a:pos x="9" y="0"/>
                  </a:cxn>
                </a:cxnLst>
                <a:rect l="0" t="0" r="r" b="b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Freeform 47"/>
              <p:cNvSpPr>
                <a:spLocks/>
              </p:cNvSpPr>
              <p:nvPr/>
            </p:nvSpPr>
            <p:spPr bwMode="gray">
              <a:xfrm>
                <a:off x="4732" y="3311"/>
                <a:ext cx="21" cy="17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4"/>
                  </a:cxn>
                  <a:cxn ang="0">
                    <a:pos x="21" y="20"/>
                  </a:cxn>
                  <a:cxn ang="0">
                    <a:pos x="19" y="0"/>
                  </a:cxn>
                </a:cxnLst>
                <a:rect l="0" t="0" r="r" b="b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" name="Freeform 48"/>
              <p:cNvSpPr>
                <a:spLocks/>
              </p:cNvSpPr>
              <p:nvPr/>
            </p:nvSpPr>
            <p:spPr bwMode="gray">
              <a:xfrm>
                <a:off x="4576" y="3118"/>
                <a:ext cx="24" cy="33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11"/>
                  </a:cxn>
                  <a:cxn ang="0">
                    <a:pos x="12" y="32"/>
                  </a:cxn>
                  <a:cxn ang="0">
                    <a:pos x="24" y="36"/>
                  </a:cxn>
                  <a:cxn ang="0">
                    <a:pos x="28" y="0"/>
                  </a:cxn>
                </a:cxnLst>
                <a:rect l="0" t="0" r="r" b="b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" name="Freeform 49"/>
              <p:cNvSpPr>
                <a:spLocks/>
              </p:cNvSpPr>
              <p:nvPr/>
            </p:nvSpPr>
            <p:spPr bwMode="gray">
              <a:xfrm>
                <a:off x="4610" y="3161"/>
                <a:ext cx="27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0" y="9"/>
                  </a:cxn>
                  <a:cxn ang="0">
                    <a:pos x="14" y="32"/>
                  </a:cxn>
                  <a:cxn ang="0">
                    <a:pos x="26" y="36"/>
                  </a:cxn>
                  <a:cxn ang="0">
                    <a:pos x="30" y="0"/>
                  </a:cxn>
                </a:cxnLst>
                <a:rect l="0" t="0" r="r" b="b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Freeform 50"/>
              <p:cNvSpPr>
                <a:spLocks/>
              </p:cNvSpPr>
              <p:nvPr/>
            </p:nvSpPr>
            <p:spPr bwMode="gray">
              <a:xfrm>
                <a:off x="4638" y="3223"/>
                <a:ext cx="29" cy="28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4" y="25"/>
                  </a:cxn>
                  <a:cxn ang="0">
                    <a:pos x="26" y="29"/>
                  </a:cxn>
                  <a:cxn ang="0">
                    <a:pos x="34" y="2"/>
                  </a:cxn>
                </a:cxnLst>
                <a:rect l="0" t="0" r="r" b="b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Freeform 51"/>
              <p:cNvSpPr>
                <a:spLocks/>
              </p:cNvSpPr>
              <p:nvPr/>
            </p:nvSpPr>
            <p:spPr bwMode="gray">
              <a:xfrm>
                <a:off x="4673" y="3213"/>
                <a:ext cx="29" cy="26"/>
              </a:xfrm>
              <a:custGeom>
                <a:avLst/>
                <a:gdLst/>
                <a:ahLst/>
                <a:cxnLst>
                  <a:cxn ang="0">
                    <a:pos x="34" y="2"/>
                  </a:cxn>
                  <a:cxn ang="0">
                    <a:pos x="10" y="2"/>
                  </a:cxn>
                  <a:cxn ang="0">
                    <a:pos x="16" y="22"/>
                  </a:cxn>
                  <a:cxn ang="0">
                    <a:pos x="27" y="22"/>
                  </a:cxn>
                  <a:cxn ang="0">
                    <a:pos x="34" y="2"/>
                  </a:cxn>
                </a:cxnLst>
                <a:rect l="0" t="0" r="r" b="b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Freeform 52"/>
              <p:cNvSpPr>
                <a:spLocks/>
              </p:cNvSpPr>
              <p:nvPr/>
            </p:nvSpPr>
            <p:spPr bwMode="gray">
              <a:xfrm>
                <a:off x="4663" y="3177"/>
                <a:ext cx="26" cy="2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10" y="2"/>
                  </a:cxn>
                  <a:cxn ang="0">
                    <a:pos x="13" y="15"/>
                  </a:cxn>
                  <a:cxn ang="0">
                    <a:pos x="25" y="19"/>
                  </a:cxn>
                  <a:cxn ang="0">
                    <a:pos x="31" y="1"/>
                  </a:cxn>
                </a:cxnLst>
                <a:rect l="0" t="0" r="r" b="b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Freeform 53"/>
              <p:cNvSpPr>
                <a:spLocks/>
              </p:cNvSpPr>
              <p:nvPr/>
            </p:nvSpPr>
            <p:spPr bwMode="gray">
              <a:xfrm>
                <a:off x="4636" y="3153"/>
                <a:ext cx="27" cy="34"/>
              </a:xfrm>
              <a:custGeom>
                <a:avLst/>
                <a:gdLst/>
                <a:ahLst/>
                <a:cxnLst>
                  <a:cxn ang="0">
                    <a:pos x="28" y="16"/>
                  </a:cxn>
                  <a:cxn ang="0">
                    <a:pos x="19" y="2"/>
                  </a:cxn>
                  <a:cxn ang="0">
                    <a:pos x="10" y="25"/>
                  </a:cxn>
                  <a:cxn ang="0">
                    <a:pos x="19" y="35"/>
                  </a:cxn>
                  <a:cxn ang="0">
                    <a:pos x="27" y="29"/>
                  </a:cxn>
                  <a:cxn ang="0">
                    <a:pos x="28" y="16"/>
                  </a:cxn>
                </a:cxnLst>
                <a:rect l="0" t="0" r="r" b="b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Freeform 54"/>
              <p:cNvSpPr>
                <a:spLocks/>
              </p:cNvSpPr>
              <p:nvPr/>
            </p:nvSpPr>
            <p:spPr bwMode="gray">
              <a:xfrm>
                <a:off x="4603" y="3137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Freeform 55"/>
              <p:cNvSpPr>
                <a:spLocks/>
              </p:cNvSpPr>
              <p:nvPr/>
            </p:nvSpPr>
            <p:spPr bwMode="gray">
              <a:xfrm>
                <a:off x="4644" y="3189"/>
                <a:ext cx="25" cy="26"/>
              </a:xfrm>
              <a:custGeom>
                <a:avLst/>
                <a:gdLst/>
                <a:ahLst/>
                <a:cxnLst>
                  <a:cxn ang="0">
                    <a:pos x="22" y="10"/>
                  </a:cxn>
                  <a:cxn ang="0">
                    <a:pos x="10" y="2"/>
                  </a:cxn>
                  <a:cxn ang="0">
                    <a:pos x="12" y="23"/>
                  </a:cxn>
                  <a:cxn ang="0">
                    <a:pos x="24" y="27"/>
                  </a:cxn>
                  <a:cxn ang="0">
                    <a:pos x="22" y="10"/>
                  </a:cxn>
                </a:cxnLst>
                <a:rect l="0" t="0" r="r" b="b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Freeform 56"/>
              <p:cNvSpPr>
                <a:spLocks/>
              </p:cNvSpPr>
              <p:nvPr/>
            </p:nvSpPr>
            <p:spPr bwMode="gray">
              <a:xfrm>
                <a:off x="3027" y="1828"/>
                <a:ext cx="144" cy="107"/>
              </a:xfrm>
              <a:custGeom>
                <a:avLst/>
                <a:gdLst/>
                <a:ahLst/>
                <a:cxnLst>
                  <a:cxn ang="0">
                    <a:pos x="171" y="4"/>
                  </a:cxn>
                  <a:cxn ang="0">
                    <a:pos x="185" y="4"/>
                  </a:cxn>
                  <a:cxn ang="0">
                    <a:pos x="189" y="16"/>
                  </a:cxn>
                  <a:cxn ang="0">
                    <a:pos x="187" y="24"/>
                  </a:cxn>
                  <a:cxn ang="0">
                    <a:pos x="131" y="44"/>
                  </a:cxn>
                  <a:cxn ang="0">
                    <a:pos x="109" y="58"/>
                  </a:cxn>
                  <a:cxn ang="0">
                    <a:pos x="97" y="62"/>
                  </a:cxn>
                  <a:cxn ang="0">
                    <a:pos x="71" y="82"/>
                  </a:cxn>
                  <a:cxn ang="0">
                    <a:pos x="75" y="92"/>
                  </a:cxn>
                  <a:cxn ang="0">
                    <a:pos x="83" y="116"/>
                  </a:cxn>
                  <a:cxn ang="0">
                    <a:pos x="107" y="126"/>
                  </a:cxn>
                  <a:cxn ang="0">
                    <a:pos x="93" y="140"/>
                  </a:cxn>
                  <a:cxn ang="0">
                    <a:pos x="83" y="130"/>
                  </a:cxn>
                  <a:cxn ang="0">
                    <a:pos x="71" y="134"/>
                  </a:cxn>
                  <a:cxn ang="0">
                    <a:pos x="21" y="122"/>
                  </a:cxn>
                  <a:cxn ang="0">
                    <a:pos x="19" y="106"/>
                  </a:cxn>
                  <a:cxn ang="0">
                    <a:pos x="47" y="90"/>
                  </a:cxn>
                  <a:cxn ang="0">
                    <a:pos x="51" y="76"/>
                  </a:cxn>
                  <a:cxn ang="0">
                    <a:pos x="47" y="64"/>
                  </a:cxn>
                  <a:cxn ang="0">
                    <a:pos x="73" y="46"/>
                  </a:cxn>
                  <a:cxn ang="0">
                    <a:pos x="97" y="36"/>
                  </a:cxn>
                  <a:cxn ang="0">
                    <a:pos x="113" y="24"/>
                  </a:cxn>
                  <a:cxn ang="0">
                    <a:pos x="171" y="4"/>
                  </a:cxn>
                </a:cxnLst>
                <a:rect l="0" t="0" r="r" b="b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Freeform 57"/>
              <p:cNvSpPr>
                <a:spLocks/>
              </p:cNvSpPr>
              <p:nvPr/>
            </p:nvSpPr>
            <p:spPr bwMode="gray">
              <a:xfrm>
                <a:off x="3113" y="1931"/>
                <a:ext cx="41" cy="1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2"/>
                  </a:cxn>
                  <a:cxn ang="0">
                    <a:pos x="32" y="16"/>
                  </a:cxn>
                  <a:cxn ang="0">
                    <a:pos x="44" y="14"/>
                  </a:cxn>
                  <a:cxn ang="0">
                    <a:pos x="24" y="0"/>
                  </a:cxn>
                </a:cxnLst>
                <a:rect l="0" t="0" r="r" b="b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58"/>
              <p:cNvSpPr>
                <a:spLocks/>
              </p:cNvSpPr>
              <p:nvPr/>
            </p:nvSpPr>
            <p:spPr bwMode="gray">
              <a:xfrm>
                <a:off x="3323" y="1776"/>
                <a:ext cx="43" cy="28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25" y="24"/>
                  </a:cxn>
                  <a:cxn ang="0">
                    <a:pos x="11" y="34"/>
                  </a:cxn>
                  <a:cxn ang="0">
                    <a:pos x="9" y="4"/>
                  </a:cxn>
                  <a:cxn ang="0">
                    <a:pos x="21" y="0"/>
                  </a:cxn>
                  <a:cxn ang="0">
                    <a:pos x="57" y="4"/>
                  </a:cxn>
                </a:cxnLst>
                <a:rect l="0" t="0" r="r" b="b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" name="Freeform 59"/>
              <p:cNvSpPr>
                <a:spLocks/>
              </p:cNvSpPr>
              <p:nvPr/>
            </p:nvSpPr>
            <p:spPr bwMode="gray">
              <a:xfrm>
                <a:off x="3354" y="1789"/>
                <a:ext cx="51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1" y="6"/>
                  </a:cxn>
                  <a:cxn ang="0">
                    <a:pos x="57" y="26"/>
                  </a:cxn>
                  <a:cxn ang="0">
                    <a:pos x="63" y="24"/>
                  </a:cxn>
                  <a:cxn ang="0">
                    <a:pos x="29" y="0"/>
                  </a:cxn>
                </a:cxnLst>
                <a:rect l="0" t="0" r="r" b="b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Freeform 60"/>
              <p:cNvSpPr>
                <a:spLocks/>
              </p:cNvSpPr>
              <p:nvPr/>
            </p:nvSpPr>
            <p:spPr bwMode="gray">
              <a:xfrm>
                <a:off x="3409" y="1792"/>
                <a:ext cx="52" cy="32"/>
              </a:xfrm>
              <a:custGeom>
                <a:avLst/>
                <a:gdLst/>
                <a:ahLst/>
                <a:cxnLst>
                  <a:cxn ang="0">
                    <a:pos x="50" y="9"/>
                  </a:cxn>
                  <a:cxn ang="0">
                    <a:pos x="26" y="9"/>
                  </a:cxn>
                  <a:cxn ang="0">
                    <a:pos x="10" y="9"/>
                  </a:cxn>
                  <a:cxn ang="0">
                    <a:pos x="8" y="35"/>
                  </a:cxn>
                  <a:cxn ang="0">
                    <a:pos x="32" y="43"/>
                  </a:cxn>
                  <a:cxn ang="0">
                    <a:pos x="62" y="27"/>
                  </a:cxn>
                  <a:cxn ang="0">
                    <a:pos x="50" y="9"/>
                  </a:cxn>
                </a:cxnLst>
                <a:rect l="0" t="0" r="r" b="b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" name="Freeform 61"/>
              <p:cNvSpPr>
                <a:spLocks/>
              </p:cNvSpPr>
              <p:nvPr/>
            </p:nvSpPr>
            <p:spPr bwMode="gray">
              <a:xfrm>
                <a:off x="3767" y="1819"/>
                <a:ext cx="90" cy="3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8" y="16"/>
                  </a:cxn>
                  <a:cxn ang="0">
                    <a:pos x="50" y="30"/>
                  </a:cxn>
                  <a:cxn ang="0">
                    <a:pos x="76" y="36"/>
                  </a:cxn>
                  <a:cxn ang="0">
                    <a:pos x="112" y="22"/>
                  </a:cxn>
                  <a:cxn ang="0">
                    <a:pos x="78" y="4"/>
                  </a:cxn>
                  <a:cxn ang="0">
                    <a:pos x="14" y="0"/>
                  </a:cxn>
                </a:cxnLst>
                <a:rect l="0" t="0" r="r" b="b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Freeform 62"/>
              <p:cNvSpPr>
                <a:spLocks/>
              </p:cNvSpPr>
              <p:nvPr/>
            </p:nvSpPr>
            <p:spPr bwMode="gray">
              <a:xfrm>
                <a:off x="3859" y="1818"/>
                <a:ext cx="47" cy="24"/>
              </a:xfrm>
              <a:custGeom>
                <a:avLst/>
                <a:gdLst/>
                <a:ahLst/>
                <a:cxnLst>
                  <a:cxn ang="0">
                    <a:pos x="32" y="4"/>
                  </a:cxn>
                  <a:cxn ang="0">
                    <a:pos x="62" y="10"/>
                  </a:cxn>
                  <a:cxn ang="0">
                    <a:pos x="30" y="32"/>
                  </a:cxn>
                  <a:cxn ang="0">
                    <a:pos x="6" y="22"/>
                  </a:cxn>
                  <a:cxn ang="0">
                    <a:pos x="32" y="4"/>
                  </a:cxn>
                </a:cxnLst>
                <a:rect l="0" t="0" r="r" b="b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Freeform 63"/>
              <p:cNvSpPr>
                <a:spLocks/>
              </p:cNvSpPr>
              <p:nvPr/>
            </p:nvSpPr>
            <p:spPr bwMode="gray">
              <a:xfrm>
                <a:off x="3838" y="1847"/>
                <a:ext cx="38" cy="16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6" y="5"/>
                  </a:cxn>
                  <a:cxn ang="0">
                    <a:pos x="38" y="23"/>
                  </a:cxn>
                  <a:cxn ang="0">
                    <a:pos x="20" y="1"/>
                  </a:cxn>
                </a:cxnLst>
                <a:rect l="0" t="0" r="r" b="b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Freeform 64"/>
              <p:cNvSpPr>
                <a:spLocks/>
              </p:cNvSpPr>
              <p:nvPr/>
            </p:nvSpPr>
            <p:spPr bwMode="gray">
              <a:xfrm>
                <a:off x="4096" y="2070"/>
                <a:ext cx="78" cy="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4" y="42"/>
                  </a:cxn>
                  <a:cxn ang="0">
                    <a:pos x="32" y="72"/>
                  </a:cxn>
                  <a:cxn ang="0">
                    <a:pos x="36" y="104"/>
                  </a:cxn>
                  <a:cxn ang="0">
                    <a:pos x="80" y="152"/>
                  </a:cxn>
                  <a:cxn ang="0">
                    <a:pos x="86" y="124"/>
                  </a:cxn>
                  <a:cxn ang="0">
                    <a:pos x="74" y="102"/>
                  </a:cxn>
                  <a:cxn ang="0">
                    <a:pos x="62" y="92"/>
                  </a:cxn>
                  <a:cxn ang="0">
                    <a:pos x="52" y="74"/>
                  </a:cxn>
                  <a:cxn ang="0">
                    <a:pos x="42" y="44"/>
                  </a:cxn>
                  <a:cxn ang="0">
                    <a:pos x="4" y="12"/>
                  </a:cxn>
                  <a:cxn ang="0">
                    <a:pos x="6" y="0"/>
                  </a:cxn>
                </a:cxnLst>
                <a:rect l="0" t="0" r="r" b="b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Freeform 65"/>
              <p:cNvSpPr>
                <a:spLocks/>
              </p:cNvSpPr>
              <p:nvPr/>
            </p:nvSpPr>
            <p:spPr bwMode="gray">
              <a:xfrm>
                <a:off x="4159" y="2187"/>
                <a:ext cx="56" cy="78"/>
              </a:xfrm>
              <a:custGeom>
                <a:avLst/>
                <a:gdLst/>
                <a:ahLst/>
                <a:cxnLst>
                  <a:cxn ang="0">
                    <a:pos x="64" y="22"/>
                  </a:cxn>
                  <a:cxn ang="0">
                    <a:pos x="74" y="40"/>
                  </a:cxn>
                  <a:cxn ang="0">
                    <a:pos x="30" y="84"/>
                  </a:cxn>
                  <a:cxn ang="0">
                    <a:pos x="32" y="100"/>
                  </a:cxn>
                  <a:cxn ang="0">
                    <a:pos x="20" y="94"/>
                  </a:cxn>
                  <a:cxn ang="0">
                    <a:pos x="6" y="84"/>
                  </a:cxn>
                  <a:cxn ang="0">
                    <a:pos x="0" y="82"/>
                  </a:cxn>
                  <a:cxn ang="0">
                    <a:pos x="10" y="58"/>
                  </a:cxn>
                  <a:cxn ang="0">
                    <a:pos x="12" y="52"/>
                  </a:cxn>
                  <a:cxn ang="0">
                    <a:pos x="2" y="24"/>
                  </a:cxn>
                  <a:cxn ang="0">
                    <a:pos x="4" y="14"/>
                  </a:cxn>
                  <a:cxn ang="0">
                    <a:pos x="26" y="22"/>
                  </a:cxn>
                  <a:cxn ang="0">
                    <a:pos x="36" y="36"/>
                  </a:cxn>
                  <a:cxn ang="0">
                    <a:pos x="64" y="22"/>
                  </a:cxn>
                </a:cxnLst>
                <a:rect l="0" t="0" r="r" b="b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Freeform 66"/>
              <p:cNvSpPr>
                <a:spLocks/>
              </p:cNvSpPr>
              <p:nvPr/>
            </p:nvSpPr>
            <p:spPr bwMode="gray">
              <a:xfrm>
                <a:off x="4122" y="2267"/>
                <a:ext cx="111" cy="188"/>
              </a:xfrm>
              <a:custGeom>
                <a:avLst/>
                <a:gdLst/>
                <a:ahLst/>
                <a:cxnLst>
                  <a:cxn ang="0">
                    <a:pos x="82" y="100"/>
                  </a:cxn>
                  <a:cxn ang="0">
                    <a:pos x="66" y="106"/>
                  </a:cxn>
                  <a:cxn ang="0">
                    <a:pos x="64" y="132"/>
                  </a:cxn>
                  <a:cxn ang="0">
                    <a:pos x="22" y="146"/>
                  </a:cxn>
                  <a:cxn ang="0">
                    <a:pos x="8" y="168"/>
                  </a:cxn>
                  <a:cxn ang="0">
                    <a:pos x="20" y="182"/>
                  </a:cxn>
                  <a:cxn ang="0">
                    <a:pos x="8" y="198"/>
                  </a:cxn>
                  <a:cxn ang="0">
                    <a:pos x="24" y="252"/>
                  </a:cxn>
                  <a:cxn ang="0">
                    <a:pos x="28" y="214"/>
                  </a:cxn>
                  <a:cxn ang="0">
                    <a:pos x="22" y="192"/>
                  </a:cxn>
                  <a:cxn ang="0">
                    <a:pos x="42" y="176"/>
                  </a:cxn>
                  <a:cxn ang="0">
                    <a:pos x="52" y="158"/>
                  </a:cxn>
                  <a:cxn ang="0">
                    <a:pos x="66" y="174"/>
                  </a:cxn>
                  <a:cxn ang="0">
                    <a:pos x="44" y="190"/>
                  </a:cxn>
                  <a:cxn ang="0">
                    <a:pos x="56" y="200"/>
                  </a:cxn>
                  <a:cxn ang="0">
                    <a:pos x="68" y="178"/>
                  </a:cxn>
                  <a:cxn ang="0">
                    <a:pos x="84" y="184"/>
                  </a:cxn>
                  <a:cxn ang="0">
                    <a:pos x="104" y="148"/>
                  </a:cxn>
                  <a:cxn ang="0">
                    <a:pos x="114" y="156"/>
                  </a:cxn>
                  <a:cxn ang="0">
                    <a:pos x="136" y="148"/>
                  </a:cxn>
                  <a:cxn ang="0">
                    <a:pos x="146" y="130"/>
                  </a:cxn>
                  <a:cxn ang="0">
                    <a:pos x="142" y="110"/>
                  </a:cxn>
                  <a:cxn ang="0">
                    <a:pos x="134" y="98"/>
                  </a:cxn>
                  <a:cxn ang="0">
                    <a:pos x="122" y="40"/>
                  </a:cxn>
                  <a:cxn ang="0">
                    <a:pos x="94" y="0"/>
                  </a:cxn>
                  <a:cxn ang="0">
                    <a:pos x="78" y="12"/>
                  </a:cxn>
                  <a:cxn ang="0">
                    <a:pos x="96" y="34"/>
                  </a:cxn>
                  <a:cxn ang="0">
                    <a:pos x="96" y="64"/>
                  </a:cxn>
                  <a:cxn ang="0">
                    <a:pos x="82" y="100"/>
                  </a:cxn>
                </a:cxnLst>
                <a:rect l="0" t="0" r="r" b="b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Freeform 67"/>
              <p:cNvSpPr>
                <a:spLocks/>
              </p:cNvSpPr>
              <p:nvPr/>
            </p:nvSpPr>
            <p:spPr bwMode="gray">
              <a:xfrm>
                <a:off x="3034" y="1765"/>
                <a:ext cx="53" cy="3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65" y="20"/>
                  </a:cxn>
                  <a:cxn ang="0">
                    <a:pos x="41" y="24"/>
                  </a:cxn>
                  <a:cxn ang="0">
                    <a:pos x="31" y="40"/>
                  </a:cxn>
                  <a:cxn ang="0">
                    <a:pos x="7" y="38"/>
                  </a:cxn>
                  <a:cxn ang="0">
                    <a:pos x="1" y="36"/>
                  </a:cxn>
                  <a:cxn ang="0">
                    <a:pos x="33" y="20"/>
                  </a:cxn>
                  <a:cxn ang="0">
                    <a:pos x="59" y="0"/>
                  </a:cxn>
                </a:cxnLst>
                <a:rect l="0" t="0" r="r" b="b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Freeform 68"/>
              <p:cNvSpPr>
                <a:spLocks/>
              </p:cNvSpPr>
              <p:nvPr/>
            </p:nvSpPr>
            <p:spPr bwMode="gray">
              <a:xfrm>
                <a:off x="2924" y="1774"/>
                <a:ext cx="20" cy="2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18"/>
                  </a:cxn>
                  <a:cxn ang="0">
                    <a:pos x="18" y="26"/>
                  </a:cxn>
                  <a:cxn ang="0">
                    <a:pos x="18" y="0"/>
                  </a:cxn>
                </a:cxnLst>
                <a:rect l="0" t="0" r="r" b="b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" name="Freeform 69"/>
              <p:cNvSpPr>
                <a:spLocks/>
              </p:cNvSpPr>
              <p:nvPr/>
            </p:nvSpPr>
            <p:spPr bwMode="gray">
              <a:xfrm>
                <a:off x="2949" y="1773"/>
                <a:ext cx="38" cy="27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0" y="18"/>
                  </a:cxn>
                  <a:cxn ang="0">
                    <a:pos x="6" y="32"/>
                  </a:cxn>
                  <a:cxn ang="0">
                    <a:pos x="18" y="36"/>
                  </a:cxn>
                  <a:cxn ang="0">
                    <a:pos x="40" y="26"/>
                  </a:cxn>
                  <a:cxn ang="0">
                    <a:pos x="14" y="6"/>
                  </a:cxn>
                </a:cxnLst>
                <a:rect l="0" t="0" r="r" b="b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" name="Freeform 70"/>
              <p:cNvSpPr>
                <a:spLocks/>
              </p:cNvSpPr>
              <p:nvPr/>
            </p:nvSpPr>
            <p:spPr bwMode="gray">
              <a:xfrm>
                <a:off x="3012" y="1764"/>
                <a:ext cx="20" cy="16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" y="12"/>
                  </a:cxn>
                  <a:cxn ang="0">
                    <a:pos x="19" y="22"/>
                  </a:cxn>
                  <a:cxn ang="0">
                    <a:pos x="11" y="0"/>
                  </a:cxn>
                </a:cxnLst>
                <a:rect l="0" t="0" r="r" b="b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" name="Freeform 71"/>
              <p:cNvSpPr>
                <a:spLocks/>
              </p:cNvSpPr>
              <p:nvPr/>
            </p:nvSpPr>
            <p:spPr bwMode="gray">
              <a:xfrm>
                <a:off x="2993" y="1782"/>
                <a:ext cx="15" cy="13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9" y="18"/>
                  </a:cxn>
                  <a:cxn ang="0">
                    <a:pos x="11" y="0"/>
                  </a:cxn>
                </a:cxnLst>
                <a:rect l="0" t="0" r="r" b="b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" name="Freeform 72"/>
              <p:cNvSpPr>
                <a:spLocks/>
              </p:cNvSpPr>
              <p:nvPr/>
            </p:nvSpPr>
            <p:spPr bwMode="gray">
              <a:xfrm>
                <a:off x="4162" y="1798"/>
                <a:ext cx="18" cy="3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8" y="16"/>
                  </a:cxn>
                  <a:cxn ang="0">
                    <a:pos x="0" y="34"/>
                  </a:cxn>
                  <a:cxn ang="0">
                    <a:pos x="16" y="40"/>
                  </a:cxn>
                  <a:cxn ang="0">
                    <a:pos x="24" y="0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" name="Freeform 73"/>
              <p:cNvSpPr>
                <a:spLocks/>
              </p:cNvSpPr>
              <p:nvPr/>
            </p:nvSpPr>
            <p:spPr bwMode="gray">
              <a:xfrm>
                <a:off x="3256" y="3244"/>
                <a:ext cx="31" cy="1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6" y="24"/>
                  </a:cxn>
                  <a:cxn ang="0">
                    <a:pos x="30" y="0"/>
                  </a:cxn>
                </a:cxnLst>
                <a:rect l="0" t="0" r="r" b="b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" name="Freeform 74"/>
              <p:cNvSpPr>
                <a:spLocks/>
              </p:cNvSpPr>
              <p:nvPr/>
            </p:nvSpPr>
            <p:spPr bwMode="gray">
              <a:xfrm>
                <a:off x="3297" y="3237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" name="Freeform 75"/>
              <p:cNvSpPr>
                <a:spLocks/>
              </p:cNvSpPr>
              <p:nvPr/>
            </p:nvSpPr>
            <p:spPr bwMode="gray">
              <a:xfrm>
                <a:off x="3228" y="3084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" name="Freeform 76"/>
              <p:cNvSpPr>
                <a:spLocks/>
              </p:cNvSpPr>
              <p:nvPr/>
            </p:nvSpPr>
            <p:spPr bwMode="gray">
              <a:xfrm>
                <a:off x="3289" y="3011"/>
                <a:ext cx="12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" name="Freeform 77"/>
              <p:cNvSpPr>
                <a:spLocks/>
              </p:cNvSpPr>
              <p:nvPr/>
            </p:nvSpPr>
            <p:spPr bwMode="gray">
              <a:xfrm>
                <a:off x="3265" y="3010"/>
                <a:ext cx="11" cy="19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3"/>
                  </a:cxn>
                  <a:cxn ang="0">
                    <a:pos x="12" y="24"/>
                  </a:cxn>
                  <a:cxn ang="0">
                    <a:pos x="6" y="0"/>
                  </a:cxn>
                </a:cxnLst>
                <a:rect l="0" t="0" r="r" b="b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" name="Freeform 78"/>
              <p:cNvSpPr>
                <a:spLocks/>
              </p:cNvSpPr>
              <p:nvPr/>
            </p:nvSpPr>
            <p:spPr bwMode="gray">
              <a:xfrm>
                <a:off x="3253" y="3032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" name="Freeform 79"/>
              <p:cNvSpPr>
                <a:spLocks/>
              </p:cNvSpPr>
              <p:nvPr/>
            </p:nvSpPr>
            <p:spPr bwMode="gray">
              <a:xfrm>
                <a:off x="3228" y="3066"/>
                <a:ext cx="9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" name="Freeform 80"/>
              <p:cNvSpPr>
                <a:spLocks/>
              </p:cNvSpPr>
              <p:nvPr/>
            </p:nvSpPr>
            <p:spPr bwMode="gray">
              <a:xfrm>
                <a:off x="3247" y="3053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Freeform 81"/>
              <p:cNvSpPr>
                <a:spLocks/>
              </p:cNvSpPr>
              <p:nvPr/>
            </p:nvSpPr>
            <p:spPr bwMode="gray">
              <a:xfrm>
                <a:off x="2496" y="2069"/>
                <a:ext cx="10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" name="Freeform 82"/>
              <p:cNvSpPr>
                <a:spLocks/>
              </p:cNvSpPr>
              <p:nvPr/>
            </p:nvSpPr>
            <p:spPr bwMode="gray">
              <a:xfrm>
                <a:off x="2189" y="1819"/>
                <a:ext cx="2112" cy="1637"/>
              </a:xfrm>
              <a:custGeom>
                <a:avLst/>
                <a:gdLst/>
                <a:ahLst/>
                <a:cxnLst>
                  <a:cxn ang="0">
                    <a:pos x="452" y="653"/>
                  </a:cxn>
                  <a:cxn ang="0">
                    <a:pos x="333" y="595"/>
                  </a:cxn>
                  <a:cxn ang="0">
                    <a:pos x="158" y="645"/>
                  </a:cxn>
                  <a:cxn ang="0">
                    <a:pos x="46" y="759"/>
                  </a:cxn>
                  <a:cxn ang="0">
                    <a:pos x="12" y="941"/>
                  </a:cxn>
                  <a:cxn ang="0">
                    <a:pos x="146" y="1059"/>
                  </a:cxn>
                  <a:cxn ang="0">
                    <a:pos x="308" y="1041"/>
                  </a:cxn>
                  <a:cxn ang="0">
                    <a:pos x="396" y="1138"/>
                  </a:cxn>
                  <a:cxn ang="0">
                    <a:pos x="452" y="1447"/>
                  </a:cxn>
                  <a:cxn ang="0">
                    <a:pos x="497" y="1628"/>
                  </a:cxn>
                  <a:cxn ang="0">
                    <a:pos x="704" y="1574"/>
                  </a:cxn>
                  <a:cxn ang="0">
                    <a:pos x="817" y="1380"/>
                  </a:cxn>
                  <a:cxn ang="0">
                    <a:pos x="885" y="1153"/>
                  </a:cxn>
                  <a:cxn ang="0">
                    <a:pos x="998" y="999"/>
                  </a:cxn>
                  <a:cxn ang="0">
                    <a:pos x="796" y="856"/>
                  </a:cxn>
                  <a:cxn ang="0">
                    <a:pos x="817" y="819"/>
                  </a:cxn>
                  <a:cxn ang="0">
                    <a:pos x="1003" y="916"/>
                  </a:cxn>
                  <a:cxn ang="0">
                    <a:pos x="1098" y="792"/>
                  </a:cxn>
                  <a:cxn ang="0">
                    <a:pos x="1046" y="763"/>
                  </a:cxn>
                  <a:cxn ang="0">
                    <a:pos x="929" y="716"/>
                  </a:cxn>
                  <a:cxn ang="0">
                    <a:pos x="1141" y="761"/>
                  </a:cxn>
                  <a:cxn ang="0">
                    <a:pos x="1296" y="852"/>
                  </a:cxn>
                  <a:cxn ang="0">
                    <a:pos x="1373" y="1033"/>
                  </a:cxn>
                  <a:cxn ang="0">
                    <a:pos x="1608" y="847"/>
                  </a:cxn>
                  <a:cxn ang="0">
                    <a:pos x="1704" y="1030"/>
                  </a:cxn>
                  <a:cxn ang="0">
                    <a:pos x="1707" y="874"/>
                  </a:cxn>
                  <a:cxn ang="0">
                    <a:pos x="1759" y="800"/>
                  </a:cxn>
                  <a:cxn ang="0">
                    <a:pos x="1783" y="544"/>
                  </a:cxn>
                  <a:cxn ang="0">
                    <a:pos x="1824" y="528"/>
                  </a:cxn>
                  <a:cxn ang="0">
                    <a:pos x="1844" y="427"/>
                  </a:cxn>
                  <a:cxn ang="0">
                    <a:pos x="1805" y="226"/>
                  </a:cxn>
                  <a:cxn ang="0">
                    <a:pos x="1899" y="108"/>
                  </a:cxn>
                  <a:cxn ang="0">
                    <a:pos x="1947" y="209"/>
                  </a:cxn>
                  <a:cxn ang="0">
                    <a:pos x="1943" y="123"/>
                  </a:cxn>
                  <a:cxn ang="0">
                    <a:pos x="1975" y="51"/>
                  </a:cxn>
                  <a:cxn ang="0">
                    <a:pos x="2038" y="0"/>
                  </a:cxn>
                  <a:cxn ang="0">
                    <a:pos x="1820" y="63"/>
                  </a:cxn>
                  <a:cxn ang="0">
                    <a:pos x="1583" y="83"/>
                  </a:cxn>
                  <a:cxn ang="0">
                    <a:pos x="1349" y="30"/>
                  </a:cxn>
                  <a:cxn ang="0">
                    <a:pos x="1132" y="65"/>
                  </a:cxn>
                  <a:cxn ang="0">
                    <a:pos x="1040" y="170"/>
                  </a:cxn>
                  <a:cxn ang="0">
                    <a:pos x="926" y="137"/>
                  </a:cxn>
                  <a:cxn ang="0">
                    <a:pos x="758" y="183"/>
                  </a:cxn>
                  <a:cxn ang="0">
                    <a:pos x="667" y="140"/>
                  </a:cxn>
                  <a:cxn ang="0">
                    <a:pos x="364" y="248"/>
                  </a:cxn>
                  <a:cxn ang="0">
                    <a:pos x="535" y="213"/>
                  </a:cxn>
                  <a:cxn ang="0">
                    <a:pos x="638" y="276"/>
                  </a:cxn>
                  <a:cxn ang="0">
                    <a:pos x="443" y="357"/>
                  </a:cxn>
                  <a:cxn ang="0">
                    <a:pos x="275" y="416"/>
                  </a:cxn>
                  <a:cxn ang="0">
                    <a:pos x="167" y="537"/>
                  </a:cxn>
                  <a:cxn ang="0">
                    <a:pos x="283" y="552"/>
                  </a:cxn>
                  <a:cxn ang="0">
                    <a:pos x="381" y="573"/>
                  </a:cxn>
                  <a:cxn ang="0">
                    <a:pos x="493" y="590"/>
                  </a:cxn>
                  <a:cxn ang="0">
                    <a:pos x="487" y="512"/>
                  </a:cxn>
                  <a:cxn ang="0">
                    <a:pos x="592" y="548"/>
                  </a:cxn>
                  <a:cxn ang="0">
                    <a:pos x="686" y="470"/>
                  </a:cxn>
                  <a:cxn ang="0">
                    <a:pos x="772" y="480"/>
                  </a:cxn>
                  <a:cxn ang="0">
                    <a:pos x="639" y="598"/>
                  </a:cxn>
                </a:cxnLst>
                <a:rect l="0" t="0" r="r" b="b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endParaRPr>
              </a:p>
            </p:txBody>
          </p:sp>
        </p:grpSp>
        <p:grpSp>
          <p:nvGrpSpPr>
            <p:cNvPr id="7" name="Group 83"/>
            <p:cNvGrpSpPr>
              <a:grpSpLocks/>
            </p:cNvGrpSpPr>
            <p:nvPr/>
          </p:nvGrpSpPr>
          <p:grpSpPr bwMode="auto">
            <a:xfrm>
              <a:off x="3019" y="1680"/>
              <a:ext cx="1874" cy="2024"/>
              <a:chOff x="4383" y="1774"/>
              <a:chExt cx="1874" cy="2024"/>
            </a:xfrm>
          </p:grpSpPr>
          <p:sp>
            <p:nvSpPr>
              <p:cNvPr id="10" name="Freeform 84"/>
              <p:cNvSpPr>
                <a:spLocks/>
              </p:cNvSpPr>
              <p:nvPr/>
            </p:nvSpPr>
            <p:spPr bwMode="gray">
              <a:xfrm>
                <a:off x="4464" y="1868"/>
                <a:ext cx="1299" cy="1930"/>
              </a:xfrm>
              <a:custGeom>
                <a:avLst/>
                <a:gdLst/>
                <a:ahLst/>
                <a:cxnLst>
                  <a:cxn ang="0">
                    <a:pos x="116" y="258"/>
                  </a:cxn>
                  <a:cxn ang="0">
                    <a:pos x="320" y="210"/>
                  </a:cxn>
                  <a:cxn ang="0">
                    <a:pos x="434" y="240"/>
                  </a:cxn>
                  <a:cxn ang="0">
                    <a:pos x="416" y="444"/>
                  </a:cxn>
                  <a:cxn ang="0">
                    <a:pos x="272" y="582"/>
                  </a:cxn>
                  <a:cxn ang="0">
                    <a:pos x="218" y="714"/>
                  </a:cxn>
                  <a:cxn ang="0">
                    <a:pos x="284" y="964"/>
                  </a:cxn>
                  <a:cxn ang="0">
                    <a:pos x="316" y="960"/>
                  </a:cxn>
                  <a:cxn ang="0">
                    <a:pos x="328" y="906"/>
                  </a:cxn>
                  <a:cxn ang="0">
                    <a:pos x="478" y="1154"/>
                  </a:cxn>
                  <a:cxn ang="0">
                    <a:pos x="650" y="1200"/>
                  </a:cxn>
                  <a:cxn ang="0">
                    <a:pos x="794" y="1350"/>
                  </a:cxn>
                  <a:cxn ang="0">
                    <a:pos x="854" y="1422"/>
                  </a:cxn>
                  <a:cxn ang="0">
                    <a:pos x="770" y="1608"/>
                  </a:cxn>
                  <a:cxn ang="0">
                    <a:pos x="916" y="1782"/>
                  </a:cxn>
                  <a:cxn ang="0">
                    <a:pos x="1034" y="2022"/>
                  </a:cxn>
                  <a:cxn ang="0">
                    <a:pos x="1094" y="2310"/>
                  </a:cxn>
                  <a:cxn ang="0">
                    <a:pos x="1194" y="2540"/>
                  </a:cxn>
                  <a:cxn ang="0">
                    <a:pos x="1280" y="2520"/>
                  </a:cxn>
                  <a:cxn ang="0">
                    <a:pos x="1244" y="2394"/>
                  </a:cxn>
                  <a:cxn ang="0">
                    <a:pos x="1288" y="2306"/>
                  </a:cxn>
                  <a:cxn ang="0">
                    <a:pos x="1368" y="2228"/>
                  </a:cxn>
                  <a:cxn ang="0">
                    <a:pos x="1448" y="2076"/>
                  </a:cxn>
                  <a:cxn ang="0">
                    <a:pos x="1568" y="1950"/>
                  </a:cxn>
                  <a:cxn ang="0">
                    <a:pos x="1622" y="1746"/>
                  </a:cxn>
                  <a:cxn ang="0">
                    <a:pos x="1552" y="1538"/>
                  </a:cxn>
                  <a:cxn ang="0">
                    <a:pos x="1376" y="1410"/>
                  </a:cxn>
                  <a:cxn ang="0">
                    <a:pos x="1104" y="1280"/>
                  </a:cxn>
                  <a:cxn ang="0">
                    <a:pos x="974" y="1260"/>
                  </a:cxn>
                  <a:cxn ang="0">
                    <a:pos x="904" y="1268"/>
                  </a:cxn>
                  <a:cxn ang="0">
                    <a:pos x="794" y="1308"/>
                  </a:cxn>
                  <a:cxn ang="0">
                    <a:pos x="758" y="1174"/>
                  </a:cxn>
                  <a:cxn ang="0">
                    <a:pos x="736" y="1062"/>
                  </a:cxn>
                  <a:cxn ang="0">
                    <a:pos x="632" y="1104"/>
                  </a:cxn>
                  <a:cxn ang="0">
                    <a:pos x="568" y="950"/>
                  </a:cxn>
                  <a:cxn ang="0">
                    <a:pos x="740" y="912"/>
                  </a:cxn>
                  <a:cxn ang="0">
                    <a:pos x="842" y="906"/>
                  </a:cxn>
                  <a:cxn ang="0">
                    <a:pos x="896" y="900"/>
                  </a:cxn>
                  <a:cxn ang="0">
                    <a:pos x="1058" y="750"/>
                  </a:cxn>
                  <a:cxn ang="0">
                    <a:pos x="1184" y="678"/>
                  </a:cxn>
                  <a:cxn ang="0">
                    <a:pos x="1278" y="636"/>
                  </a:cxn>
                  <a:cxn ang="0">
                    <a:pos x="1340" y="538"/>
                  </a:cxn>
                  <a:cxn ang="0">
                    <a:pos x="1288" y="512"/>
                  </a:cxn>
                  <a:cxn ang="0">
                    <a:pos x="1526" y="456"/>
                  </a:cxn>
                  <a:cxn ang="0">
                    <a:pos x="1406" y="342"/>
                  </a:cxn>
                  <a:cxn ang="0">
                    <a:pos x="1328" y="264"/>
                  </a:cxn>
                  <a:cxn ang="0">
                    <a:pos x="1222" y="364"/>
                  </a:cxn>
                  <a:cxn ang="0">
                    <a:pos x="1110" y="444"/>
                  </a:cxn>
                  <a:cxn ang="0">
                    <a:pos x="1022" y="304"/>
                  </a:cxn>
                  <a:cxn ang="0">
                    <a:pos x="1212" y="240"/>
                  </a:cxn>
                  <a:cxn ang="0">
                    <a:pos x="1266" y="198"/>
                  </a:cxn>
                  <a:cxn ang="0">
                    <a:pos x="1328" y="172"/>
                  </a:cxn>
                  <a:cxn ang="0">
                    <a:pos x="1286" y="144"/>
                  </a:cxn>
                  <a:cxn ang="0">
                    <a:pos x="1262" y="120"/>
                  </a:cxn>
                  <a:cxn ang="0">
                    <a:pos x="1202" y="102"/>
                  </a:cxn>
                  <a:cxn ang="0">
                    <a:pos x="1106" y="136"/>
                  </a:cxn>
                  <a:cxn ang="0">
                    <a:pos x="950" y="120"/>
                  </a:cxn>
                  <a:cxn ang="0">
                    <a:pos x="550" y="0"/>
                  </a:cxn>
                  <a:cxn ang="0">
                    <a:pos x="344" y="32"/>
                  </a:cxn>
                  <a:cxn ang="0">
                    <a:pos x="290" y="102"/>
                  </a:cxn>
                  <a:cxn ang="0">
                    <a:pos x="128" y="174"/>
                  </a:cxn>
                  <a:cxn ang="0">
                    <a:pos x="128" y="216"/>
                  </a:cxn>
                  <a:cxn ang="0">
                    <a:pos x="2" y="252"/>
                  </a:cxn>
                </a:cxnLst>
                <a:rect l="0" t="0" r="r" b="b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85"/>
              <p:cNvSpPr>
                <a:spLocks/>
              </p:cNvSpPr>
              <p:nvPr/>
            </p:nvSpPr>
            <p:spPr bwMode="gray">
              <a:xfrm>
                <a:off x="4423" y="2052"/>
                <a:ext cx="35" cy="2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22"/>
                  </a:cxn>
                  <a:cxn ang="0">
                    <a:pos x="22" y="38"/>
                  </a:cxn>
                  <a:cxn ang="0">
                    <a:pos x="46" y="26"/>
                  </a:cxn>
                  <a:cxn ang="0">
                    <a:pos x="30" y="0"/>
                  </a:cxn>
                  <a:cxn ang="0">
                    <a:pos x="16" y="4"/>
                  </a:cxn>
                </a:cxnLst>
                <a:rect l="0" t="0" r="r" b="b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86"/>
              <p:cNvSpPr>
                <a:spLocks/>
              </p:cNvSpPr>
              <p:nvPr/>
            </p:nvSpPr>
            <p:spPr bwMode="gray">
              <a:xfrm>
                <a:off x="4738" y="2174"/>
                <a:ext cx="40" cy="3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6" y="44"/>
                  </a:cxn>
                  <a:cxn ang="0">
                    <a:pos x="42" y="42"/>
                  </a:cxn>
                  <a:cxn ang="0">
                    <a:pos x="38" y="16"/>
                  </a:cxn>
                  <a:cxn ang="0">
                    <a:pos x="26" y="2"/>
                  </a:cxn>
                  <a:cxn ang="0">
                    <a:pos x="12" y="0"/>
                  </a:cxn>
                </a:cxnLst>
                <a:rect l="0" t="0" r="r" b="b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87"/>
              <p:cNvSpPr>
                <a:spLocks/>
              </p:cNvSpPr>
              <p:nvPr/>
            </p:nvSpPr>
            <p:spPr bwMode="gray">
              <a:xfrm>
                <a:off x="5539" y="2230"/>
                <a:ext cx="101" cy="74"/>
              </a:xfrm>
              <a:custGeom>
                <a:avLst/>
                <a:gdLst/>
                <a:ahLst/>
                <a:cxnLst>
                  <a:cxn ang="0">
                    <a:pos x="97" y="0"/>
                  </a:cxn>
                  <a:cxn ang="0">
                    <a:pos x="79" y="8"/>
                  </a:cxn>
                  <a:cxn ang="0">
                    <a:pos x="53" y="24"/>
                  </a:cxn>
                  <a:cxn ang="0">
                    <a:pos x="39" y="40"/>
                  </a:cxn>
                  <a:cxn ang="0">
                    <a:pos x="21" y="52"/>
                  </a:cxn>
                  <a:cxn ang="0">
                    <a:pos x="63" y="82"/>
                  </a:cxn>
                  <a:cxn ang="0">
                    <a:pos x="79" y="94"/>
                  </a:cxn>
                  <a:cxn ang="0">
                    <a:pos x="85" y="92"/>
                  </a:cxn>
                  <a:cxn ang="0">
                    <a:pos x="89" y="86"/>
                  </a:cxn>
                  <a:cxn ang="0">
                    <a:pos x="97" y="98"/>
                  </a:cxn>
                  <a:cxn ang="0">
                    <a:pos x="123" y="86"/>
                  </a:cxn>
                  <a:cxn ang="0">
                    <a:pos x="129" y="74"/>
                  </a:cxn>
                  <a:cxn ang="0">
                    <a:pos x="101" y="40"/>
                  </a:cxn>
                  <a:cxn ang="0">
                    <a:pos x="115" y="24"/>
                  </a:cxn>
                  <a:cxn ang="0">
                    <a:pos x="111" y="4"/>
                  </a:cxn>
                  <a:cxn ang="0">
                    <a:pos x="97" y="0"/>
                  </a:cxn>
                </a:cxnLst>
                <a:rect l="0" t="0" r="r" b="b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88"/>
              <p:cNvSpPr>
                <a:spLocks/>
              </p:cNvSpPr>
              <p:nvPr/>
            </p:nvSpPr>
            <p:spPr bwMode="gray">
              <a:xfrm>
                <a:off x="5053" y="2613"/>
                <a:ext cx="162" cy="84"/>
              </a:xfrm>
              <a:custGeom>
                <a:avLst/>
                <a:gdLst/>
                <a:ahLst/>
                <a:cxnLst>
                  <a:cxn ang="0">
                    <a:pos x="47" y="12"/>
                  </a:cxn>
                  <a:cxn ang="0">
                    <a:pos x="17" y="12"/>
                  </a:cxn>
                  <a:cxn ang="0">
                    <a:pos x="5" y="16"/>
                  </a:cxn>
                  <a:cxn ang="0">
                    <a:pos x="25" y="52"/>
                  </a:cxn>
                  <a:cxn ang="0">
                    <a:pos x="51" y="44"/>
                  </a:cxn>
                  <a:cxn ang="0">
                    <a:pos x="93" y="54"/>
                  </a:cxn>
                  <a:cxn ang="0">
                    <a:pos x="111" y="60"/>
                  </a:cxn>
                  <a:cxn ang="0">
                    <a:pos x="133" y="88"/>
                  </a:cxn>
                  <a:cxn ang="0">
                    <a:pos x="141" y="112"/>
                  </a:cxn>
                  <a:cxn ang="0">
                    <a:pos x="157" y="100"/>
                  </a:cxn>
                  <a:cxn ang="0">
                    <a:pos x="169" y="96"/>
                  </a:cxn>
                  <a:cxn ang="0">
                    <a:pos x="187" y="102"/>
                  </a:cxn>
                  <a:cxn ang="0">
                    <a:pos x="195" y="80"/>
                  </a:cxn>
                  <a:cxn ang="0">
                    <a:pos x="153" y="54"/>
                  </a:cxn>
                  <a:cxn ang="0">
                    <a:pos x="105" y="20"/>
                  </a:cxn>
                  <a:cxn ang="0">
                    <a:pos x="53" y="26"/>
                  </a:cxn>
                  <a:cxn ang="0">
                    <a:pos x="47" y="12"/>
                  </a:cxn>
                </a:cxnLst>
                <a:rect l="0" t="0" r="r" b="b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89"/>
              <p:cNvSpPr>
                <a:spLocks/>
              </p:cNvSpPr>
              <p:nvPr/>
            </p:nvSpPr>
            <p:spPr bwMode="gray">
              <a:xfrm>
                <a:off x="5187" y="2677"/>
                <a:ext cx="101" cy="4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43" y="6"/>
                  </a:cxn>
                  <a:cxn ang="0">
                    <a:pos x="31" y="30"/>
                  </a:cxn>
                  <a:cxn ang="0">
                    <a:pos x="15" y="34"/>
                  </a:cxn>
                  <a:cxn ang="0">
                    <a:pos x="3" y="42"/>
                  </a:cxn>
                  <a:cxn ang="0">
                    <a:pos x="13" y="54"/>
                  </a:cxn>
                  <a:cxn ang="0">
                    <a:pos x="133" y="34"/>
                  </a:cxn>
                  <a:cxn ang="0">
                    <a:pos x="123" y="16"/>
                  </a:cxn>
                  <a:cxn ang="0">
                    <a:pos x="105" y="8"/>
                  </a:cxn>
                  <a:cxn ang="0">
                    <a:pos x="101" y="24"/>
                  </a:cxn>
                  <a:cxn ang="0">
                    <a:pos x="89" y="18"/>
                  </a:cxn>
                  <a:cxn ang="0">
                    <a:pos x="67" y="14"/>
                  </a:cxn>
                  <a:cxn ang="0">
                    <a:pos x="57" y="0"/>
                  </a:cxn>
                </a:cxnLst>
                <a:rect l="0" t="0" r="r" b="b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90"/>
              <p:cNvSpPr>
                <a:spLocks/>
              </p:cNvSpPr>
              <p:nvPr/>
            </p:nvSpPr>
            <p:spPr bwMode="gray">
              <a:xfrm>
                <a:off x="5294" y="2702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91"/>
              <p:cNvSpPr>
                <a:spLocks/>
              </p:cNvSpPr>
              <p:nvPr/>
            </p:nvSpPr>
            <p:spPr bwMode="gray">
              <a:xfrm>
                <a:off x="5352" y="2705"/>
                <a:ext cx="12" cy="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14"/>
                  </a:cxn>
                  <a:cxn ang="0">
                    <a:pos x="16" y="34"/>
                  </a:cxn>
                  <a:cxn ang="0">
                    <a:pos x="12" y="18"/>
                  </a:cxn>
                  <a:cxn ang="0">
                    <a:pos x="16" y="6"/>
                  </a:cxn>
                  <a:cxn ang="0">
                    <a:pos x="14" y="0"/>
                  </a:cxn>
                </a:cxnLst>
                <a:rect l="0" t="0" r="r" b="b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92"/>
              <p:cNvSpPr>
                <a:spLocks/>
              </p:cNvSpPr>
              <p:nvPr/>
            </p:nvSpPr>
            <p:spPr bwMode="gray">
              <a:xfrm>
                <a:off x="5164" y="1863"/>
                <a:ext cx="185" cy="87"/>
              </a:xfrm>
              <a:custGeom>
                <a:avLst/>
                <a:gdLst/>
                <a:ahLst/>
                <a:cxnLst>
                  <a:cxn ang="0">
                    <a:pos x="64" y="1"/>
                  </a:cxn>
                  <a:cxn ang="0">
                    <a:pos x="24" y="31"/>
                  </a:cxn>
                  <a:cxn ang="0">
                    <a:pos x="6" y="37"/>
                  </a:cxn>
                  <a:cxn ang="0">
                    <a:pos x="0" y="39"/>
                  </a:cxn>
                  <a:cxn ang="0">
                    <a:pos x="26" y="59"/>
                  </a:cxn>
                  <a:cxn ang="0">
                    <a:pos x="38" y="63"/>
                  </a:cxn>
                  <a:cxn ang="0">
                    <a:pos x="68" y="47"/>
                  </a:cxn>
                  <a:cxn ang="0">
                    <a:pos x="80" y="43"/>
                  </a:cxn>
                  <a:cxn ang="0">
                    <a:pos x="82" y="55"/>
                  </a:cxn>
                  <a:cxn ang="0">
                    <a:pos x="64" y="61"/>
                  </a:cxn>
                  <a:cxn ang="0">
                    <a:pos x="72" y="73"/>
                  </a:cxn>
                  <a:cxn ang="0">
                    <a:pos x="40" y="87"/>
                  </a:cxn>
                  <a:cxn ang="0">
                    <a:pos x="70" y="109"/>
                  </a:cxn>
                  <a:cxn ang="0">
                    <a:pos x="82" y="113"/>
                  </a:cxn>
                  <a:cxn ang="0">
                    <a:pos x="118" y="103"/>
                  </a:cxn>
                  <a:cxn ang="0">
                    <a:pos x="150" y="105"/>
                  </a:cxn>
                  <a:cxn ang="0">
                    <a:pos x="168" y="117"/>
                  </a:cxn>
                  <a:cxn ang="0">
                    <a:pos x="204" y="109"/>
                  </a:cxn>
                  <a:cxn ang="0">
                    <a:pos x="224" y="103"/>
                  </a:cxn>
                  <a:cxn ang="0">
                    <a:pos x="222" y="77"/>
                  </a:cxn>
                  <a:cxn ang="0">
                    <a:pos x="234" y="69"/>
                  </a:cxn>
                  <a:cxn ang="0">
                    <a:pos x="238" y="47"/>
                  </a:cxn>
                  <a:cxn ang="0">
                    <a:pos x="210" y="57"/>
                  </a:cxn>
                  <a:cxn ang="0">
                    <a:pos x="200" y="43"/>
                  </a:cxn>
                  <a:cxn ang="0">
                    <a:pos x="172" y="45"/>
                  </a:cxn>
                  <a:cxn ang="0">
                    <a:pos x="134" y="9"/>
                  </a:cxn>
                  <a:cxn ang="0">
                    <a:pos x="94" y="11"/>
                  </a:cxn>
                  <a:cxn ang="0">
                    <a:pos x="82" y="1"/>
                  </a:cxn>
                  <a:cxn ang="0">
                    <a:pos x="64" y="1"/>
                  </a:cxn>
                </a:cxnLst>
                <a:rect l="0" t="0" r="r" b="b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93"/>
              <p:cNvSpPr>
                <a:spLocks/>
              </p:cNvSpPr>
              <p:nvPr/>
            </p:nvSpPr>
            <p:spPr bwMode="gray">
              <a:xfrm>
                <a:off x="5246" y="1822"/>
                <a:ext cx="150" cy="60"/>
              </a:xfrm>
              <a:custGeom>
                <a:avLst/>
                <a:gdLst/>
                <a:ahLst/>
                <a:cxnLst>
                  <a:cxn ang="0">
                    <a:pos x="97" y="10"/>
                  </a:cxn>
                  <a:cxn ang="0">
                    <a:pos x="13" y="24"/>
                  </a:cxn>
                  <a:cxn ang="0">
                    <a:pos x="9" y="34"/>
                  </a:cxn>
                  <a:cxn ang="0">
                    <a:pos x="57" y="52"/>
                  </a:cxn>
                  <a:cxn ang="0">
                    <a:pos x="135" y="74"/>
                  </a:cxn>
                  <a:cxn ang="0">
                    <a:pos x="175" y="68"/>
                  </a:cxn>
                  <a:cxn ang="0">
                    <a:pos x="187" y="64"/>
                  </a:cxn>
                  <a:cxn ang="0">
                    <a:pos x="175" y="44"/>
                  </a:cxn>
                  <a:cxn ang="0">
                    <a:pos x="163" y="36"/>
                  </a:cxn>
                  <a:cxn ang="0">
                    <a:pos x="129" y="26"/>
                  </a:cxn>
                  <a:cxn ang="0">
                    <a:pos x="97" y="10"/>
                  </a:cxn>
                </a:cxnLst>
                <a:rect l="0" t="0" r="r" b="b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94"/>
              <p:cNvSpPr>
                <a:spLocks/>
              </p:cNvSpPr>
              <p:nvPr/>
            </p:nvSpPr>
            <p:spPr bwMode="gray">
              <a:xfrm>
                <a:off x="5456" y="1892"/>
                <a:ext cx="239" cy="189"/>
              </a:xfrm>
              <a:custGeom>
                <a:avLst/>
                <a:gdLst/>
                <a:ahLst/>
                <a:cxnLst>
                  <a:cxn ang="0">
                    <a:pos x="67" y="9"/>
                  </a:cxn>
                  <a:cxn ang="0">
                    <a:pos x="51" y="23"/>
                  </a:cxn>
                  <a:cxn ang="0">
                    <a:pos x="21" y="39"/>
                  </a:cxn>
                  <a:cxn ang="0">
                    <a:pos x="53" y="77"/>
                  </a:cxn>
                  <a:cxn ang="0">
                    <a:pos x="79" y="85"/>
                  </a:cxn>
                  <a:cxn ang="0">
                    <a:pos x="103" y="99"/>
                  </a:cxn>
                  <a:cxn ang="0">
                    <a:pos x="127" y="85"/>
                  </a:cxn>
                  <a:cxn ang="0">
                    <a:pos x="143" y="101"/>
                  </a:cxn>
                  <a:cxn ang="0">
                    <a:pos x="149" y="127"/>
                  </a:cxn>
                  <a:cxn ang="0">
                    <a:pos x="115" y="151"/>
                  </a:cxn>
                  <a:cxn ang="0">
                    <a:pos x="89" y="173"/>
                  </a:cxn>
                  <a:cxn ang="0">
                    <a:pos x="69" y="169"/>
                  </a:cxn>
                  <a:cxn ang="0">
                    <a:pos x="57" y="165"/>
                  </a:cxn>
                  <a:cxn ang="0">
                    <a:pos x="43" y="187"/>
                  </a:cxn>
                  <a:cxn ang="0">
                    <a:pos x="39" y="199"/>
                  </a:cxn>
                  <a:cxn ang="0">
                    <a:pos x="73" y="205"/>
                  </a:cxn>
                  <a:cxn ang="0">
                    <a:pos x="95" y="203"/>
                  </a:cxn>
                  <a:cxn ang="0">
                    <a:pos x="115" y="231"/>
                  </a:cxn>
                  <a:cxn ang="0">
                    <a:pos x="127" y="235"/>
                  </a:cxn>
                  <a:cxn ang="0">
                    <a:pos x="139" y="239"/>
                  </a:cxn>
                  <a:cxn ang="0">
                    <a:pos x="155" y="251"/>
                  </a:cxn>
                  <a:cxn ang="0">
                    <a:pos x="181" y="237"/>
                  </a:cxn>
                  <a:cxn ang="0">
                    <a:pos x="203" y="235"/>
                  </a:cxn>
                  <a:cxn ang="0">
                    <a:pos x="229" y="213"/>
                  </a:cxn>
                  <a:cxn ang="0">
                    <a:pos x="225" y="185"/>
                  </a:cxn>
                  <a:cxn ang="0">
                    <a:pos x="217" y="173"/>
                  </a:cxn>
                  <a:cxn ang="0">
                    <a:pos x="233" y="167"/>
                  </a:cxn>
                  <a:cxn ang="0">
                    <a:pos x="245" y="183"/>
                  </a:cxn>
                  <a:cxn ang="0">
                    <a:pos x="247" y="197"/>
                  </a:cxn>
                  <a:cxn ang="0">
                    <a:pos x="261" y="193"/>
                  </a:cxn>
                  <a:cxn ang="0">
                    <a:pos x="303" y="169"/>
                  </a:cxn>
                  <a:cxn ang="0">
                    <a:pos x="293" y="147"/>
                  </a:cxn>
                  <a:cxn ang="0">
                    <a:pos x="259" y="123"/>
                  </a:cxn>
                  <a:cxn ang="0">
                    <a:pos x="265" y="107"/>
                  </a:cxn>
                  <a:cxn ang="0">
                    <a:pos x="277" y="103"/>
                  </a:cxn>
                  <a:cxn ang="0">
                    <a:pos x="253" y="63"/>
                  </a:cxn>
                  <a:cxn ang="0">
                    <a:pos x="233" y="59"/>
                  </a:cxn>
                  <a:cxn ang="0">
                    <a:pos x="221" y="55"/>
                  </a:cxn>
                  <a:cxn ang="0">
                    <a:pos x="201" y="33"/>
                  </a:cxn>
                  <a:cxn ang="0">
                    <a:pos x="155" y="45"/>
                  </a:cxn>
                  <a:cxn ang="0">
                    <a:pos x="167" y="25"/>
                  </a:cxn>
                  <a:cxn ang="0">
                    <a:pos x="139" y="17"/>
                  </a:cxn>
                  <a:cxn ang="0">
                    <a:pos x="119" y="19"/>
                  </a:cxn>
                  <a:cxn ang="0">
                    <a:pos x="67" y="9"/>
                  </a:cxn>
                </a:cxnLst>
                <a:rect l="0" t="0" r="r" b="b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95"/>
              <p:cNvSpPr>
                <a:spLocks/>
              </p:cNvSpPr>
              <p:nvPr/>
            </p:nvSpPr>
            <p:spPr bwMode="gray">
              <a:xfrm>
                <a:off x="5454" y="1810"/>
                <a:ext cx="45" cy="37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0"/>
                  </a:cxn>
                  <a:cxn ang="0">
                    <a:pos x="30" y="40"/>
                  </a:cxn>
                  <a:cxn ang="0">
                    <a:pos x="48" y="50"/>
                  </a:cxn>
                  <a:cxn ang="0">
                    <a:pos x="58" y="28"/>
                  </a:cxn>
                  <a:cxn ang="0">
                    <a:pos x="44" y="8"/>
                  </a:cxn>
                  <a:cxn ang="0">
                    <a:pos x="26" y="0"/>
                  </a:cxn>
                </a:cxnLst>
                <a:rect l="0" t="0" r="r" b="b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96"/>
              <p:cNvSpPr>
                <a:spLocks/>
              </p:cNvSpPr>
              <p:nvPr/>
            </p:nvSpPr>
            <p:spPr bwMode="gray">
              <a:xfrm>
                <a:off x="5368" y="1880"/>
                <a:ext cx="67" cy="41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24" y="25"/>
                  </a:cxn>
                  <a:cxn ang="0">
                    <a:pos x="4" y="27"/>
                  </a:cxn>
                  <a:cxn ang="0">
                    <a:pos x="16" y="57"/>
                  </a:cxn>
                  <a:cxn ang="0">
                    <a:pos x="74" y="35"/>
                  </a:cxn>
                  <a:cxn ang="0">
                    <a:pos x="86" y="17"/>
                  </a:cxn>
                  <a:cxn ang="0">
                    <a:pos x="56" y="7"/>
                  </a:cxn>
                  <a:cxn ang="0">
                    <a:pos x="44" y="7"/>
                  </a:cxn>
                </a:cxnLst>
                <a:rect l="0" t="0" r="r" b="b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97"/>
              <p:cNvSpPr>
                <a:spLocks/>
              </p:cNvSpPr>
              <p:nvPr/>
            </p:nvSpPr>
            <p:spPr bwMode="gray">
              <a:xfrm>
                <a:off x="5438" y="1888"/>
                <a:ext cx="55" cy="24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0" y="16"/>
                  </a:cxn>
                  <a:cxn ang="0">
                    <a:pos x="24" y="34"/>
                  </a:cxn>
                  <a:cxn ang="0">
                    <a:pos x="52" y="28"/>
                  </a:cxn>
                  <a:cxn ang="0">
                    <a:pos x="64" y="20"/>
                  </a:cxn>
                  <a:cxn ang="0">
                    <a:pos x="40" y="0"/>
                  </a:cxn>
                </a:cxnLst>
                <a:rect l="0" t="0" r="r" b="b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98"/>
              <p:cNvSpPr>
                <a:spLocks/>
              </p:cNvSpPr>
              <p:nvPr/>
            </p:nvSpPr>
            <p:spPr bwMode="gray">
              <a:xfrm>
                <a:off x="5408" y="1852"/>
                <a:ext cx="66" cy="34"/>
              </a:xfrm>
              <a:custGeom>
                <a:avLst/>
                <a:gdLst/>
                <a:ahLst/>
                <a:cxnLst>
                  <a:cxn ang="0">
                    <a:pos x="58" y="10"/>
                  </a:cxn>
                  <a:cxn ang="0">
                    <a:pos x="28" y="4"/>
                  </a:cxn>
                  <a:cxn ang="0">
                    <a:pos x="0" y="18"/>
                  </a:cxn>
                  <a:cxn ang="0">
                    <a:pos x="40" y="32"/>
                  </a:cxn>
                  <a:cxn ang="0">
                    <a:pos x="64" y="40"/>
                  </a:cxn>
                  <a:cxn ang="0">
                    <a:pos x="84" y="18"/>
                  </a:cxn>
                  <a:cxn ang="0">
                    <a:pos x="82" y="6"/>
                  </a:cxn>
                  <a:cxn ang="0">
                    <a:pos x="64" y="0"/>
                  </a:cxn>
                  <a:cxn ang="0">
                    <a:pos x="58" y="10"/>
                  </a:cxn>
                </a:cxnLst>
                <a:rect l="0" t="0" r="r" b="b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99"/>
              <p:cNvSpPr>
                <a:spLocks/>
              </p:cNvSpPr>
              <p:nvPr/>
            </p:nvSpPr>
            <p:spPr bwMode="gray">
              <a:xfrm>
                <a:off x="5380" y="1820"/>
                <a:ext cx="45" cy="2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18"/>
                  </a:cxn>
                  <a:cxn ang="0">
                    <a:pos x="20" y="28"/>
                  </a:cxn>
                  <a:cxn ang="0">
                    <a:pos x="28" y="20"/>
                  </a:cxn>
                  <a:cxn ang="0">
                    <a:pos x="52" y="12"/>
                  </a:cxn>
                  <a:cxn ang="0">
                    <a:pos x="44" y="0"/>
                  </a:cxn>
                  <a:cxn ang="0">
                    <a:pos x="16" y="4"/>
                  </a:cxn>
                </a:cxnLst>
                <a:rect l="0" t="0" r="r" b="b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00"/>
              <p:cNvSpPr>
                <a:spLocks/>
              </p:cNvSpPr>
              <p:nvPr/>
            </p:nvSpPr>
            <p:spPr bwMode="gray">
              <a:xfrm>
                <a:off x="5497" y="1823"/>
                <a:ext cx="117" cy="77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14" y="6"/>
                  </a:cxn>
                  <a:cxn ang="0">
                    <a:pos x="4" y="38"/>
                  </a:cxn>
                  <a:cxn ang="0">
                    <a:pos x="12" y="56"/>
                  </a:cxn>
                  <a:cxn ang="0">
                    <a:pos x="0" y="72"/>
                  </a:cxn>
                  <a:cxn ang="0">
                    <a:pos x="56" y="86"/>
                  </a:cxn>
                  <a:cxn ang="0">
                    <a:pos x="82" y="92"/>
                  </a:cxn>
                  <a:cxn ang="0">
                    <a:pos x="152" y="86"/>
                  </a:cxn>
                  <a:cxn ang="0">
                    <a:pos x="76" y="70"/>
                  </a:cxn>
                  <a:cxn ang="0">
                    <a:pos x="54" y="62"/>
                  </a:cxn>
                  <a:cxn ang="0">
                    <a:pos x="44" y="52"/>
                  </a:cxn>
                  <a:cxn ang="0">
                    <a:pos x="50" y="34"/>
                  </a:cxn>
                  <a:cxn ang="0">
                    <a:pos x="38" y="0"/>
                  </a:cxn>
                </a:cxnLst>
                <a:rect l="0" t="0" r="r" b="b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01"/>
              <p:cNvSpPr>
                <a:spLocks/>
              </p:cNvSpPr>
              <p:nvPr/>
            </p:nvSpPr>
            <p:spPr bwMode="gray">
              <a:xfrm>
                <a:off x="4383" y="2067"/>
                <a:ext cx="26" cy="15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24" y="20"/>
                  </a:cxn>
                  <a:cxn ang="0">
                    <a:pos x="4" y="18"/>
                  </a:cxn>
                  <a:cxn ang="0">
                    <a:pos x="4" y="6"/>
                  </a:cxn>
                  <a:cxn ang="0">
                    <a:pos x="34" y="0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02"/>
              <p:cNvSpPr>
                <a:spLocks/>
              </p:cNvSpPr>
              <p:nvPr/>
            </p:nvSpPr>
            <p:spPr bwMode="gray">
              <a:xfrm>
                <a:off x="5159" y="2576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03"/>
              <p:cNvSpPr>
                <a:spLocks/>
              </p:cNvSpPr>
              <p:nvPr/>
            </p:nvSpPr>
            <p:spPr bwMode="gray">
              <a:xfrm>
                <a:off x="5162" y="2601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04"/>
              <p:cNvSpPr>
                <a:spLocks/>
              </p:cNvSpPr>
              <p:nvPr/>
            </p:nvSpPr>
            <p:spPr bwMode="gray">
              <a:xfrm>
                <a:off x="5371" y="2732"/>
                <a:ext cx="16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3" y="16"/>
                  </a:cxn>
                  <a:cxn ang="0">
                    <a:pos x="3" y="0"/>
                  </a:cxn>
                </a:cxnLst>
                <a:rect l="0" t="0" r="r" b="b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05"/>
              <p:cNvSpPr>
                <a:spLocks/>
              </p:cNvSpPr>
              <p:nvPr/>
            </p:nvSpPr>
            <p:spPr bwMode="gray">
              <a:xfrm>
                <a:off x="5498" y="2250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06"/>
              <p:cNvSpPr>
                <a:spLocks/>
              </p:cNvSpPr>
              <p:nvPr/>
            </p:nvSpPr>
            <p:spPr bwMode="gray">
              <a:xfrm>
                <a:off x="5396" y="2046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07"/>
              <p:cNvSpPr>
                <a:spLocks/>
              </p:cNvSpPr>
              <p:nvPr/>
            </p:nvSpPr>
            <p:spPr bwMode="gray">
              <a:xfrm>
                <a:off x="5462" y="1868"/>
                <a:ext cx="40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108"/>
              <p:cNvSpPr>
                <a:spLocks/>
              </p:cNvSpPr>
              <p:nvPr/>
            </p:nvSpPr>
            <p:spPr bwMode="gray">
              <a:xfrm>
                <a:off x="5527" y="1975"/>
                <a:ext cx="39" cy="1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7" y="18"/>
                  </a:cxn>
                  <a:cxn ang="0">
                    <a:pos x="27" y="24"/>
                  </a:cxn>
                  <a:cxn ang="0">
                    <a:pos x="33" y="4"/>
                  </a:cxn>
                  <a:cxn ang="0">
                    <a:pos x="13" y="0"/>
                  </a:cxn>
                </a:cxnLst>
                <a:rect l="0" t="0" r="r" b="b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109"/>
              <p:cNvSpPr>
                <a:spLocks/>
              </p:cNvSpPr>
              <p:nvPr/>
            </p:nvSpPr>
            <p:spPr bwMode="gray">
              <a:xfrm>
                <a:off x="5543" y="1774"/>
                <a:ext cx="714" cy="345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6" y="92"/>
                  </a:cxn>
                  <a:cxn ang="0">
                    <a:pos x="36" y="100"/>
                  </a:cxn>
                  <a:cxn ang="0">
                    <a:pos x="16" y="116"/>
                  </a:cxn>
                  <a:cxn ang="0">
                    <a:pos x="104" y="136"/>
                  </a:cxn>
                  <a:cxn ang="0">
                    <a:pos x="142" y="130"/>
                  </a:cxn>
                  <a:cxn ang="0">
                    <a:pos x="250" y="78"/>
                  </a:cxn>
                  <a:cxn ang="0">
                    <a:pos x="300" y="66"/>
                  </a:cxn>
                  <a:cxn ang="0">
                    <a:pos x="324" y="80"/>
                  </a:cxn>
                  <a:cxn ang="0">
                    <a:pos x="272" y="88"/>
                  </a:cxn>
                  <a:cxn ang="0">
                    <a:pos x="242" y="112"/>
                  </a:cxn>
                  <a:cxn ang="0">
                    <a:pos x="254" y="120"/>
                  </a:cxn>
                  <a:cxn ang="0">
                    <a:pos x="260" y="158"/>
                  </a:cxn>
                  <a:cxn ang="0">
                    <a:pos x="350" y="192"/>
                  </a:cxn>
                  <a:cxn ang="0">
                    <a:pos x="336" y="210"/>
                  </a:cxn>
                  <a:cxn ang="0">
                    <a:pos x="368" y="246"/>
                  </a:cxn>
                  <a:cxn ang="0">
                    <a:pos x="348" y="266"/>
                  </a:cxn>
                  <a:cxn ang="0">
                    <a:pos x="324" y="294"/>
                  </a:cxn>
                  <a:cxn ang="0">
                    <a:pos x="294" y="324"/>
                  </a:cxn>
                  <a:cxn ang="0">
                    <a:pos x="292" y="420"/>
                  </a:cxn>
                  <a:cxn ang="0">
                    <a:pos x="332" y="446"/>
                  </a:cxn>
                  <a:cxn ang="0">
                    <a:pos x="388" y="448"/>
                  </a:cxn>
                  <a:cxn ang="0">
                    <a:pos x="412" y="422"/>
                  </a:cxn>
                  <a:cxn ang="0">
                    <a:pos x="506" y="356"/>
                  </a:cxn>
                  <a:cxn ang="0">
                    <a:pos x="572" y="334"/>
                  </a:cxn>
                  <a:cxn ang="0">
                    <a:pos x="646" y="308"/>
                  </a:cxn>
                  <a:cxn ang="0">
                    <a:pos x="720" y="290"/>
                  </a:cxn>
                  <a:cxn ang="0">
                    <a:pos x="762" y="260"/>
                  </a:cxn>
                  <a:cxn ang="0">
                    <a:pos x="800" y="200"/>
                  </a:cxn>
                  <a:cxn ang="0">
                    <a:pos x="802" y="154"/>
                  </a:cxn>
                  <a:cxn ang="0">
                    <a:pos x="802" y="124"/>
                  </a:cxn>
                  <a:cxn ang="0">
                    <a:pos x="832" y="90"/>
                  </a:cxn>
                  <a:cxn ang="0">
                    <a:pos x="876" y="94"/>
                  </a:cxn>
                  <a:cxn ang="0">
                    <a:pos x="922" y="52"/>
                  </a:cxn>
                  <a:cxn ang="0">
                    <a:pos x="888" y="56"/>
                  </a:cxn>
                  <a:cxn ang="0">
                    <a:pos x="848" y="46"/>
                  </a:cxn>
                  <a:cxn ang="0">
                    <a:pos x="794" y="22"/>
                  </a:cxn>
                  <a:cxn ang="0">
                    <a:pos x="642" y="26"/>
                  </a:cxn>
                  <a:cxn ang="0">
                    <a:pos x="584" y="38"/>
                  </a:cxn>
                  <a:cxn ang="0">
                    <a:pos x="556" y="38"/>
                  </a:cxn>
                  <a:cxn ang="0">
                    <a:pos x="516" y="54"/>
                  </a:cxn>
                  <a:cxn ang="0">
                    <a:pos x="478" y="30"/>
                  </a:cxn>
                  <a:cxn ang="0">
                    <a:pos x="432" y="40"/>
                  </a:cxn>
                  <a:cxn ang="0">
                    <a:pos x="366" y="52"/>
                  </a:cxn>
                  <a:cxn ang="0">
                    <a:pos x="410" y="38"/>
                  </a:cxn>
                  <a:cxn ang="0">
                    <a:pos x="352" y="8"/>
                  </a:cxn>
                  <a:cxn ang="0">
                    <a:pos x="334" y="2"/>
                  </a:cxn>
                  <a:cxn ang="0">
                    <a:pos x="314" y="8"/>
                  </a:cxn>
                  <a:cxn ang="0">
                    <a:pos x="240" y="16"/>
                  </a:cxn>
                  <a:cxn ang="0">
                    <a:pos x="160" y="28"/>
                  </a:cxn>
                  <a:cxn ang="0">
                    <a:pos x="108" y="26"/>
                  </a:cxn>
                  <a:cxn ang="0">
                    <a:pos x="114" y="68"/>
                  </a:cxn>
                  <a:cxn ang="0">
                    <a:pos x="104" y="52"/>
                  </a:cxn>
                  <a:cxn ang="0">
                    <a:pos x="60" y="42"/>
                  </a:cxn>
                </a:cxnLst>
                <a:rect l="0" t="0" r="r" b="b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110"/>
              <p:cNvSpPr>
                <a:spLocks/>
              </p:cNvSpPr>
              <p:nvPr/>
            </p:nvSpPr>
            <p:spPr bwMode="gray">
              <a:xfrm>
                <a:off x="5762" y="1957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11"/>
              <p:cNvSpPr>
                <a:spLocks/>
              </p:cNvSpPr>
              <p:nvPr/>
            </p:nvSpPr>
            <p:spPr bwMode="gray">
              <a:xfrm>
                <a:off x="6052" y="2023"/>
                <a:ext cx="131" cy="54"/>
              </a:xfrm>
              <a:custGeom>
                <a:avLst/>
                <a:gdLst/>
                <a:ahLst/>
                <a:cxnLst>
                  <a:cxn ang="0">
                    <a:pos x="102" y="8"/>
                  </a:cxn>
                  <a:cxn ang="0">
                    <a:pos x="66" y="4"/>
                  </a:cxn>
                  <a:cxn ang="0">
                    <a:pos x="54" y="0"/>
                  </a:cxn>
                  <a:cxn ang="0">
                    <a:pos x="0" y="28"/>
                  </a:cxn>
                  <a:cxn ang="0">
                    <a:pos x="28" y="40"/>
                  </a:cxn>
                  <a:cxn ang="0">
                    <a:pos x="42" y="60"/>
                  </a:cxn>
                  <a:cxn ang="0">
                    <a:pos x="66" y="68"/>
                  </a:cxn>
                  <a:cxn ang="0">
                    <a:pos x="78" y="72"/>
                  </a:cxn>
                  <a:cxn ang="0">
                    <a:pos x="130" y="60"/>
                  </a:cxn>
                  <a:cxn ang="0">
                    <a:pos x="172" y="44"/>
                  </a:cxn>
                  <a:cxn ang="0">
                    <a:pos x="148" y="18"/>
                  </a:cxn>
                  <a:cxn ang="0">
                    <a:pos x="136" y="4"/>
                  </a:cxn>
                  <a:cxn ang="0">
                    <a:pos x="102" y="8"/>
                  </a:cxn>
                </a:cxnLst>
                <a:rect l="0" t="0" r="r" b="b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12"/>
              <p:cNvSpPr>
                <a:spLocks/>
              </p:cNvSpPr>
              <p:nvPr/>
            </p:nvSpPr>
            <p:spPr bwMode="gray">
              <a:xfrm>
                <a:off x="6155" y="1861"/>
                <a:ext cx="40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8" y="20"/>
                  </a:cxn>
                  <a:cxn ang="0">
                    <a:pos x="24" y="32"/>
                  </a:cxn>
                  <a:cxn ang="0">
                    <a:pos x="42" y="30"/>
                  </a:cxn>
                  <a:cxn ang="0">
                    <a:pos x="34" y="0"/>
                  </a:cxn>
                </a:cxnLst>
                <a:rect l="0" t="0" r="r" b="b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13"/>
              <p:cNvSpPr>
                <a:spLocks/>
              </p:cNvSpPr>
              <p:nvPr/>
            </p:nvSpPr>
            <p:spPr bwMode="gray">
              <a:xfrm>
                <a:off x="6240" y="2081"/>
                <a:ext cx="11" cy="1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1" y="11"/>
                  </a:cxn>
                  <a:cxn ang="0">
                    <a:pos x="9" y="20"/>
                  </a:cxn>
                  <a:cxn ang="0">
                    <a:pos x="10" y="5"/>
                  </a:cxn>
                </a:cxnLst>
                <a:rect l="0" t="0" r="r" b="b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000"/>
                </a:srgb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8" name="Овал 117"/>
          <p:cNvSpPr/>
          <p:nvPr/>
        </p:nvSpPr>
        <p:spPr>
          <a:xfrm>
            <a:off x="1857356" y="2571744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Овал 229"/>
          <p:cNvSpPr/>
          <p:nvPr/>
        </p:nvSpPr>
        <p:spPr>
          <a:xfrm>
            <a:off x="2357422" y="2571744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1" name="Овал 230"/>
          <p:cNvSpPr/>
          <p:nvPr/>
        </p:nvSpPr>
        <p:spPr>
          <a:xfrm>
            <a:off x="2428860" y="2643182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3" name="Овал 232"/>
          <p:cNvSpPr/>
          <p:nvPr/>
        </p:nvSpPr>
        <p:spPr>
          <a:xfrm>
            <a:off x="2143108" y="2643182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4" name="Овал 233"/>
          <p:cNvSpPr/>
          <p:nvPr/>
        </p:nvSpPr>
        <p:spPr>
          <a:xfrm>
            <a:off x="2285984" y="271462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" name="Овал 234"/>
          <p:cNvSpPr/>
          <p:nvPr/>
        </p:nvSpPr>
        <p:spPr>
          <a:xfrm>
            <a:off x="2000232" y="2571744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Прямоугольник 237"/>
          <p:cNvSpPr/>
          <p:nvPr/>
        </p:nvSpPr>
        <p:spPr>
          <a:xfrm>
            <a:off x="6429388" y="1071546"/>
            <a:ext cx="25717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Омск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Кемерово 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Вологда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Тюмень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Астрахань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Ленинградская обл.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Республика Марий Эл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Карелия </a:t>
            </a:r>
          </a:p>
        </p:txBody>
      </p:sp>
      <p:sp>
        <p:nvSpPr>
          <p:cNvPr id="239" name="Овал 238"/>
          <p:cNvSpPr/>
          <p:nvPr/>
        </p:nvSpPr>
        <p:spPr>
          <a:xfrm>
            <a:off x="6286512" y="128586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Овал 239"/>
          <p:cNvSpPr/>
          <p:nvPr/>
        </p:nvSpPr>
        <p:spPr>
          <a:xfrm>
            <a:off x="6286512" y="1571612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1" name="Овал 240"/>
          <p:cNvSpPr/>
          <p:nvPr/>
        </p:nvSpPr>
        <p:spPr>
          <a:xfrm>
            <a:off x="6286512" y="1857364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2" name="Овал 241"/>
          <p:cNvSpPr/>
          <p:nvPr/>
        </p:nvSpPr>
        <p:spPr>
          <a:xfrm>
            <a:off x="6286512" y="2143116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3" name="Овал 242"/>
          <p:cNvSpPr/>
          <p:nvPr/>
        </p:nvSpPr>
        <p:spPr>
          <a:xfrm>
            <a:off x="6286512" y="2428868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Овал 243"/>
          <p:cNvSpPr/>
          <p:nvPr/>
        </p:nvSpPr>
        <p:spPr>
          <a:xfrm>
            <a:off x="6286512" y="2714620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Овал 131"/>
          <p:cNvSpPr/>
          <p:nvPr/>
        </p:nvSpPr>
        <p:spPr>
          <a:xfrm>
            <a:off x="6286512" y="3000372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6286512" y="3286124"/>
            <a:ext cx="142876" cy="14287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/>
          <p:nvPr/>
        </p:nvSpPr>
        <p:spPr>
          <a:xfrm>
            <a:off x="2143108" y="271462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Овал 134"/>
          <p:cNvSpPr/>
          <p:nvPr/>
        </p:nvSpPr>
        <p:spPr>
          <a:xfrm>
            <a:off x="2571736" y="2714620"/>
            <a:ext cx="71438" cy="71438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AutoShape 2"/>
          <p:cNvSpPr>
            <a:spLocks noChangeArrowheads="1"/>
          </p:cNvSpPr>
          <p:nvPr/>
        </p:nvSpPr>
        <p:spPr bwMode="ltGray">
          <a:xfrm>
            <a:off x="3000364" y="3786190"/>
            <a:ext cx="4122738" cy="64294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4" name="TextBox 143"/>
          <p:cNvSpPr txBox="1"/>
          <p:nvPr/>
        </p:nvSpPr>
        <p:spPr>
          <a:xfrm>
            <a:off x="3059832" y="3857628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Повышение удовлетворённости 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пациентов качеством оказываемых услуг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45" name="AutoShape 3"/>
          <p:cNvSpPr>
            <a:spLocks noChangeArrowheads="1"/>
          </p:cNvSpPr>
          <p:nvPr/>
        </p:nvSpPr>
        <p:spPr bwMode="ltGray">
          <a:xfrm>
            <a:off x="3000364" y="5929330"/>
            <a:ext cx="4114800" cy="64294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7" name="AutoShape 4"/>
          <p:cNvSpPr>
            <a:spLocks noChangeArrowheads="1"/>
          </p:cNvSpPr>
          <p:nvPr/>
        </p:nvSpPr>
        <p:spPr bwMode="ltGray">
          <a:xfrm>
            <a:off x="3000364" y="4500570"/>
            <a:ext cx="4137025" cy="64294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TextBox 145"/>
          <p:cNvSpPr txBox="1"/>
          <p:nvPr/>
        </p:nvSpPr>
        <p:spPr>
          <a:xfrm>
            <a:off x="2987824" y="4643446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Снижение сроков госпитализации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987824" y="6143644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Отсутствие пролежней у тяжелобольных пациентов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52" name="AutoShape 2"/>
          <p:cNvSpPr>
            <a:spLocks noChangeArrowheads="1"/>
          </p:cNvSpPr>
          <p:nvPr/>
        </p:nvSpPr>
        <p:spPr bwMode="gray">
          <a:xfrm>
            <a:off x="3000364" y="5214950"/>
            <a:ext cx="4557713" cy="64294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8" name="TextBox 147"/>
          <p:cNvSpPr txBox="1"/>
          <p:nvPr/>
        </p:nvSpPr>
        <p:spPr>
          <a:xfrm>
            <a:off x="2987824" y="5357826"/>
            <a:ext cx="29345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Улучшение качества ухода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154" name="Picture 2" descr="http://www.opsa.info/img/images/uchastniki-mezhdunarodnogo-proekta-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64" y="4429132"/>
            <a:ext cx="2381267" cy="1571636"/>
          </a:xfrm>
          <a:prstGeom prst="rect">
            <a:avLst/>
          </a:prstGeom>
          <a:noFill/>
          <a:ln w="25400">
            <a:noFill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" name="Скругленный прямоугольник 152"/>
          <p:cNvSpPr/>
          <p:nvPr/>
        </p:nvSpPr>
        <p:spPr>
          <a:xfrm>
            <a:off x="142844" y="3571876"/>
            <a:ext cx="2428892" cy="3071834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90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Прямоугольник 140"/>
          <p:cNvSpPr/>
          <p:nvPr/>
        </p:nvSpPr>
        <p:spPr>
          <a:xfrm>
            <a:off x="214282" y="4071942"/>
            <a:ext cx="24288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Исследования, направленные на совершенствование сестринской помощи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6" name="AutoShape 60"/>
          <p:cNvSpPr>
            <a:spLocks noChangeArrowheads="1"/>
          </p:cNvSpPr>
          <p:nvPr/>
        </p:nvSpPr>
        <p:spPr bwMode="gray">
          <a:xfrm rot="5400000">
            <a:off x="1140605" y="5012531"/>
            <a:ext cx="3276600" cy="414338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rgbClr val="666699">
                  <a:gamma/>
                  <a:shade val="56078"/>
                  <a:invGamma/>
                  <a:alpha val="0"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81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3629</TotalTime>
  <Words>848</Words>
  <Application>Microsoft Office PowerPoint</Application>
  <PresentationFormat>Экран (4:3)</PresentationFormat>
  <Paragraphs>164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Доказательная сестринская практика – гарантия совершенствования медицинской помощи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alex_p</dc:creator>
  <cp:lastModifiedBy>Sveta</cp:lastModifiedBy>
  <cp:revision>588</cp:revision>
  <cp:lastPrinted>2017-04-25T06:43:33Z</cp:lastPrinted>
  <dcterms:created xsi:type="dcterms:W3CDTF">2012-04-24T05:37:06Z</dcterms:created>
  <dcterms:modified xsi:type="dcterms:W3CDTF">2017-12-14T17:45:22Z</dcterms:modified>
</cp:coreProperties>
</file>