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2" r:id="rId2"/>
    <p:sldId id="257" r:id="rId3"/>
    <p:sldId id="285" r:id="rId4"/>
    <p:sldId id="286" r:id="rId5"/>
    <p:sldId id="263" r:id="rId6"/>
    <p:sldId id="272" r:id="rId7"/>
    <p:sldId id="265" r:id="rId8"/>
    <p:sldId id="283" r:id="rId9"/>
    <p:sldId id="284" r:id="rId10"/>
    <p:sldId id="267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7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70A4-75CA-4762-BE83-6BDF083EF943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7FA1-807C-4053-8F72-52264F5E07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70A4-75CA-4762-BE83-6BDF083EF943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7FA1-807C-4053-8F72-52264F5E0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70A4-75CA-4762-BE83-6BDF083EF943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7FA1-807C-4053-8F72-52264F5E0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70A4-75CA-4762-BE83-6BDF083EF943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7FA1-807C-4053-8F72-52264F5E07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70A4-75CA-4762-BE83-6BDF083EF943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7FA1-807C-4053-8F72-52264F5E0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70A4-75CA-4762-BE83-6BDF083EF943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7FA1-807C-4053-8F72-52264F5E07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70A4-75CA-4762-BE83-6BDF083EF943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7FA1-807C-4053-8F72-52264F5E07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70A4-75CA-4762-BE83-6BDF083EF943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7FA1-807C-4053-8F72-52264F5E0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70A4-75CA-4762-BE83-6BDF083EF943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7FA1-807C-4053-8F72-52264F5E0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70A4-75CA-4762-BE83-6BDF083EF943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7FA1-807C-4053-8F72-52264F5E0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70A4-75CA-4762-BE83-6BDF083EF943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7FA1-807C-4053-8F72-52264F5E07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6AF70A4-75CA-4762-BE83-6BDF083EF943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6F7FA1-807C-4053-8F72-52264F5E0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27337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14612" y="714356"/>
            <a:ext cx="6213816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1600" b="1" dirty="0" smtClean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Омская региональная общественная организация</a:t>
            </a:r>
          </a:p>
          <a:p>
            <a:pPr algn="ctr"/>
            <a:r>
              <a:rPr lang="ru-RU" sz="1600" b="1" dirty="0" smtClean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«Омская профессиональная сестринская ассоциация»</a:t>
            </a:r>
            <a:endParaRPr lang="en-US" sz="1600" b="1" dirty="0" smtClean="0">
              <a:solidFill>
                <a:srgbClr val="0066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ctr"/>
            <a:r>
              <a:rPr lang="ru-RU" sz="1600" b="1" dirty="0" smtClean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Специализированная секция «Лабораторная диагностика»</a:t>
            </a:r>
            <a:endParaRPr lang="ru-RU" sz="1600" b="1" dirty="0">
              <a:solidFill>
                <a:srgbClr val="0066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571480"/>
            <a:ext cx="774516" cy="109150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210266" y="2132856"/>
            <a:ext cx="67542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</a:rPr>
              <a:t>Оснащение современной лаборатории, рациональный  подход к автоматизации </a:t>
            </a:r>
          </a:p>
          <a:p>
            <a:pPr algn="ctr">
              <a:spcAft>
                <a:spcPts val="0"/>
              </a:spcAft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</a:rPr>
              <a:t>лабораторных исследований. </a:t>
            </a:r>
          </a:p>
          <a:p>
            <a:pPr algn="ctr">
              <a:spcAft>
                <a:spcPts val="0"/>
              </a:spcAft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</a:rPr>
              <a:t>Отечественные рекомендации по обеспечению качества лабораторных исследований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/>
            </a:endParaRP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92126" y="5085184"/>
            <a:ext cx="7072362" cy="928694"/>
          </a:xfrm>
        </p:spPr>
        <p:txBody>
          <a:bodyPr>
            <a:noAutofit/>
          </a:bodyPr>
          <a:lstStyle/>
          <a:p>
            <a:pPr algn="r" eaLnBrk="1" hangingPunct="1">
              <a:lnSpc>
                <a:spcPct val="80000"/>
              </a:lnSpc>
            </a:pPr>
            <a:r>
              <a:rPr lang="ru-RU" altLang="ru-RU" sz="2300" b="1" dirty="0" smtClean="0">
                <a:solidFill>
                  <a:srgbClr val="002060"/>
                </a:solidFill>
                <a:latin typeface="Times New Roman" pitchFamily="18" charset="0"/>
                <a:cs typeface="Calibri" pitchFamily="34" charset="0"/>
              </a:rPr>
              <a:t>Е.Н. Рубцова,</a:t>
            </a:r>
          </a:p>
          <a:p>
            <a:pPr algn="r">
              <a:lnSpc>
                <a:spcPct val="80000"/>
              </a:lnSpc>
            </a:pPr>
            <a:r>
              <a:rPr lang="ru-RU" altLang="ru-RU" sz="2300" b="1" dirty="0" smtClean="0">
                <a:solidFill>
                  <a:srgbClr val="002060"/>
                </a:solidFill>
                <a:latin typeface="Times New Roman" pitchFamily="18" charset="0"/>
                <a:cs typeface="Calibri" pitchFamily="34" charset="0"/>
              </a:rPr>
              <a:t>заведующая КДЛ </a:t>
            </a:r>
          </a:p>
          <a:p>
            <a:pPr algn="r">
              <a:lnSpc>
                <a:spcPct val="80000"/>
              </a:lnSpc>
            </a:pPr>
            <a:r>
              <a:rPr lang="ru-RU" altLang="ru-RU" sz="2300" b="1" dirty="0" smtClean="0">
                <a:solidFill>
                  <a:srgbClr val="002060"/>
                </a:solidFill>
                <a:latin typeface="Times New Roman" pitchFamily="18" charset="0"/>
                <a:cs typeface="Calibri" pitchFamily="34" charset="0"/>
              </a:rPr>
              <a:t>БУЗОО «ГКБ №1 им. Кабанова А.Н.» </a:t>
            </a:r>
          </a:p>
          <a:p>
            <a:pPr algn="r" eaLnBrk="1" hangingPunct="1">
              <a:lnSpc>
                <a:spcPct val="80000"/>
              </a:lnSpc>
            </a:pPr>
            <a:endParaRPr lang="ru-RU" altLang="ru-RU" sz="2300" b="1" dirty="0" smtClean="0">
              <a:solidFill>
                <a:schemeClr val="accent1"/>
              </a:solidFill>
              <a:latin typeface="Times New Roman" pitchFamily="18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580594"/>
            <a:ext cx="914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повышение производительности лаборатории;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точности результатов;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снижение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числа аналитических ошибок;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экономия трудозатрат;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экономия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реагентов и расходных материалов;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снижение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опасности инфицирования;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престижности работы и освобождение сотрудников от монотонного труда.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0215" y="181670"/>
            <a:ext cx="8448249" cy="12311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7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Цели </a:t>
            </a:r>
            <a:r>
              <a:rPr lang="ru-RU" sz="37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задачи, которые решает </a:t>
            </a:r>
            <a:r>
              <a:rPr lang="ru-RU" sz="37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автоматизация:</a:t>
            </a:r>
            <a:endParaRPr lang="ru-RU" sz="37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3020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2936"/>
            <a:ext cx="8892480" cy="37856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реальная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производительность;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точностные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характеристики;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минимальный объем реакционной смеси;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количество методик, выполняемых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одновременно;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количество одновременно загружаемых проб и возможность их автоматической идентификации;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порядок выполнения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измерений;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количество позиций для срочных анализов;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наличие моющей станции или использование одноразовых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кювет.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77012"/>
            <a:ext cx="5004048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технические характеристики современных анализаторов: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9554" y="0"/>
            <a:ext cx="3734446" cy="2805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030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79665"/>
            <a:ext cx="8316416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500" dirty="0">
                <a:solidFill>
                  <a:srgbClr val="FF0000"/>
                </a:solidFill>
              </a:rPr>
              <a:t>Основные клинические требования </a:t>
            </a:r>
          </a:p>
          <a:p>
            <a:pPr algn="ctr"/>
            <a:r>
              <a:rPr lang="ru-RU" sz="3500" dirty="0">
                <a:solidFill>
                  <a:srgbClr val="FF0000"/>
                </a:solidFill>
              </a:rPr>
              <a:t>к лабораторной информации: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693252"/>
            <a:ext cx="89644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• </a:t>
            </a:r>
            <a:r>
              <a:rPr lang="ru-RU" sz="2800" b="1" dirty="0" smtClean="0"/>
              <a:t>достоверность </a:t>
            </a:r>
            <a:r>
              <a:rPr lang="ru-RU" sz="2800" dirty="0"/>
              <a:t>результатов исследований</a:t>
            </a:r>
            <a:r>
              <a:rPr lang="ru-RU" sz="2800" dirty="0" smtClean="0"/>
              <a:t>;</a:t>
            </a:r>
          </a:p>
          <a:p>
            <a:endParaRPr lang="ru-RU" sz="2800" dirty="0"/>
          </a:p>
          <a:p>
            <a:r>
              <a:rPr lang="ru-RU" sz="2800" dirty="0"/>
              <a:t>• </a:t>
            </a:r>
            <a:r>
              <a:rPr lang="ru-RU" sz="2800" b="1" dirty="0"/>
              <a:t>информативность </a:t>
            </a:r>
            <a:r>
              <a:rPr lang="ru-RU" sz="2800" dirty="0"/>
              <a:t>в соответствии с поставленной клинической задачей</a:t>
            </a:r>
            <a:r>
              <a:rPr lang="ru-RU" sz="2800" dirty="0" smtClean="0"/>
              <a:t>;</a:t>
            </a:r>
          </a:p>
          <a:p>
            <a:endParaRPr lang="ru-RU" sz="2800" dirty="0"/>
          </a:p>
          <a:p>
            <a:r>
              <a:rPr lang="ru-RU" sz="2800" dirty="0"/>
              <a:t>• </a:t>
            </a:r>
            <a:r>
              <a:rPr lang="ru-RU" sz="2800" b="1" dirty="0"/>
              <a:t>оперативность </a:t>
            </a:r>
            <a:r>
              <a:rPr lang="ru-RU" sz="2800" dirty="0"/>
              <a:t>получения информации в соответствии со сроками клинической потребности в принятии решений</a:t>
            </a:r>
            <a:r>
              <a:rPr lang="ru-RU" sz="2800" dirty="0" smtClean="0"/>
              <a:t>;</a:t>
            </a:r>
          </a:p>
          <a:p>
            <a:endParaRPr lang="ru-RU" sz="2800" dirty="0"/>
          </a:p>
          <a:p>
            <a:r>
              <a:rPr lang="ru-RU" sz="2800" dirty="0"/>
              <a:t>• </a:t>
            </a:r>
            <a:r>
              <a:rPr lang="ru-RU" sz="2800" b="1" dirty="0"/>
              <a:t>доступность </a:t>
            </a:r>
            <a:r>
              <a:rPr lang="ru-RU" sz="2800" dirty="0"/>
              <a:t>получения необходимой информации в данных условиях оказания медицинской помощи.</a:t>
            </a:r>
          </a:p>
        </p:txBody>
      </p:sp>
    </p:spTree>
    <p:extLst>
      <p:ext uri="{BB962C8B-B14F-4D97-AF65-F5344CB8AC3E}">
        <p14:creationId xmlns:p14="http://schemas.microsoft.com/office/powerpoint/2010/main" val="18808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8352" y="32594"/>
            <a:ext cx="8604448" cy="3108543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ru-RU" sz="2800" b="1" dirty="0"/>
              <a:t>Основа обеспечения качества лабораторных исследований - </a:t>
            </a:r>
            <a:endParaRPr lang="ru-RU" sz="2800" dirty="0"/>
          </a:p>
          <a:p>
            <a:r>
              <a:rPr lang="ru-RU" sz="2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внутрилабораторная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система обеспечения качества (СОК) </a:t>
            </a:r>
            <a:endParaRPr lang="ru-RU" dirty="0"/>
          </a:p>
          <a:p>
            <a:r>
              <a:rPr lang="ru-RU" sz="2800" b="1" dirty="0"/>
              <a:t>Функция внешней оценки качества лабораторных исследований – 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оценка эффективности СОК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35696" y="3284984"/>
            <a:ext cx="5422459" cy="3343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523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6632"/>
            <a:ext cx="784887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Внутрилабораторный контроль: </a:t>
            </a:r>
          </a:p>
          <a:p>
            <a:r>
              <a:rPr lang="ru-RU" dirty="0" smtClean="0"/>
              <a:t>–</a:t>
            </a:r>
            <a:r>
              <a:rPr lang="ru-RU" b="1" dirty="0"/>
              <a:t>ОПЕРАТИВНЫЙ </a:t>
            </a:r>
            <a:r>
              <a:rPr lang="ru-RU" dirty="0"/>
              <a:t>контроль качества результатов </a:t>
            </a:r>
            <a:r>
              <a:rPr lang="ru-RU" b="1" dirty="0"/>
              <a:t>ДО ИХ ПЕРЕДАЧИ для клинического использования </a:t>
            </a:r>
            <a:endParaRPr lang="ru-RU" dirty="0"/>
          </a:p>
          <a:p>
            <a:r>
              <a:rPr lang="ru-RU" dirty="0"/>
              <a:t> </a:t>
            </a:r>
            <a:endParaRPr lang="ru-RU" dirty="0" smtClean="0"/>
          </a:p>
          <a:p>
            <a:r>
              <a:rPr lang="ru-RU" sz="2800" i="1" dirty="0" smtClean="0">
                <a:solidFill>
                  <a:srgbClr val="FF0000"/>
                </a:solidFill>
              </a:rPr>
              <a:t>Внешняя оценка качества: </a:t>
            </a:r>
          </a:p>
          <a:p>
            <a:r>
              <a:rPr lang="ru-RU" dirty="0" smtClean="0"/>
              <a:t>–</a:t>
            </a:r>
            <a:r>
              <a:rPr lang="ru-RU" b="1" dirty="0" smtClean="0"/>
              <a:t>РЕТРОСПЕКТИВНАЯ </a:t>
            </a:r>
            <a:r>
              <a:rPr lang="ru-RU" dirty="0" smtClean="0"/>
              <a:t>оценка качества результатов </a:t>
            </a:r>
            <a:r>
              <a:rPr lang="ru-RU" b="1" dirty="0" smtClean="0"/>
              <a:t>ПОСЛЕ их клинического использования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780928"/>
            <a:ext cx="6624736" cy="3726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225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484" y="38506"/>
            <a:ext cx="871296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КРИТЕРИИ КАЧЕСТВА </a:t>
            </a:r>
          </a:p>
          <a:p>
            <a:pPr algn="ctr"/>
            <a:endParaRPr lang="ru-RU" sz="24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2400" b="1" dirty="0" smtClean="0">
                <a:solidFill>
                  <a:schemeClr val="accent1"/>
                </a:solidFill>
              </a:rPr>
              <a:t>Федеральные </a:t>
            </a:r>
            <a:endParaRPr lang="ru-RU" sz="2400" dirty="0">
              <a:solidFill>
                <a:schemeClr val="accent1"/>
              </a:solidFill>
            </a:endParaRPr>
          </a:p>
          <a:p>
            <a:r>
              <a:rPr lang="ru-RU" u="sng" dirty="0" smtClean="0"/>
              <a:t>нормативные</a:t>
            </a:r>
            <a:r>
              <a:rPr lang="ru-RU" u="sng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42 </a:t>
            </a:r>
            <a:r>
              <a:rPr lang="ru-RU" dirty="0" err="1"/>
              <a:t>аналита</a:t>
            </a:r>
            <a:r>
              <a:rPr lang="ru-RU" dirty="0"/>
              <a:t> в приказе МЗ РФ № 45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27 </a:t>
            </a:r>
            <a:r>
              <a:rPr lang="ru-RU" dirty="0"/>
              <a:t>из них – в приказе МЗ РФ № 220 (ОСТ) </a:t>
            </a:r>
          </a:p>
          <a:p>
            <a:r>
              <a:rPr lang="ru-RU" u="sng" dirty="0"/>
              <a:t>ненормативные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ГОСТ </a:t>
            </a:r>
            <a:r>
              <a:rPr lang="ru-RU" dirty="0"/>
              <a:t>Р 53133.1-2008 (те же 27, что и в ОСТе)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критерии </a:t>
            </a:r>
            <a:r>
              <a:rPr lang="ru-RU" dirty="0"/>
              <a:t>ФСВОК (фиксированные и нефиксированные) 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sz="2400" b="1" dirty="0" err="1">
                <a:solidFill>
                  <a:schemeClr val="accent1"/>
                </a:solidFill>
              </a:rPr>
              <a:t>Внутрилабораторные</a:t>
            </a:r>
            <a:r>
              <a:rPr lang="ru-RU" sz="2400" b="1" dirty="0">
                <a:solidFill>
                  <a:schemeClr val="accent1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правила </a:t>
            </a:r>
            <a:r>
              <a:rPr lang="ru-RU" dirty="0"/>
              <a:t>оценки качества аналитической серии, установленные в приказах МЗ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ненормативные </a:t>
            </a:r>
            <a:r>
              <a:rPr lang="ru-RU" dirty="0"/>
              <a:t>(установленные производителями анализаторов и реагентов, собственные и др.)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77075" y="4725144"/>
            <a:ext cx="2555776" cy="199961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stA="38000" endPos="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999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56895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Этапы лабораторных </a:t>
            </a:r>
            <a:r>
              <a:rPr lang="ru-RU" sz="3200" dirty="0" smtClean="0">
                <a:solidFill>
                  <a:srgbClr val="FF0000"/>
                </a:solidFill>
              </a:rPr>
              <a:t>исследований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 % ошибок</a:t>
            </a:r>
          </a:p>
          <a:p>
            <a:pPr algn="ctr"/>
            <a:r>
              <a:rPr lang="ru-RU" dirty="0"/>
              <a:t> </a:t>
            </a:r>
          </a:p>
          <a:p>
            <a:endParaRPr lang="ru-RU" sz="2400" dirty="0" smtClean="0"/>
          </a:p>
          <a:p>
            <a:r>
              <a:rPr lang="ru-RU" sz="2400" dirty="0" smtClean="0"/>
              <a:t>1.Преаналитический </a:t>
            </a:r>
            <a:r>
              <a:rPr lang="ru-RU" sz="2400" b="1" dirty="0"/>
              <a:t>53-75 </a:t>
            </a:r>
            <a:r>
              <a:rPr lang="ru-RU" sz="2400" b="1" dirty="0" smtClean="0"/>
              <a:t>%</a:t>
            </a:r>
          </a:p>
          <a:p>
            <a:r>
              <a:rPr lang="ru-RU" sz="2400" dirty="0" smtClean="0"/>
              <a:t>2.Аналитический </a:t>
            </a:r>
            <a:r>
              <a:rPr lang="ru-RU" sz="2400" b="1" dirty="0"/>
              <a:t>13-23</a:t>
            </a:r>
            <a:r>
              <a:rPr lang="ru-RU" sz="2400" b="1" dirty="0" smtClean="0"/>
              <a:t>%</a:t>
            </a:r>
          </a:p>
          <a:p>
            <a:r>
              <a:rPr lang="ru-RU" sz="2400" dirty="0" smtClean="0"/>
              <a:t>3.Постаналитический </a:t>
            </a:r>
            <a:r>
              <a:rPr lang="ru-RU" sz="2400" b="1" dirty="0"/>
              <a:t>9-30</a:t>
            </a:r>
            <a:r>
              <a:rPr lang="ru-RU" sz="2400" b="1" dirty="0" smtClean="0"/>
              <a:t>%</a:t>
            </a:r>
          </a:p>
          <a:p>
            <a:endParaRPr lang="ru-RU" sz="3200" b="1" dirty="0"/>
          </a:p>
          <a:p>
            <a:endParaRPr lang="ru-RU" sz="3200" b="1" dirty="0" smtClean="0"/>
          </a:p>
          <a:p>
            <a:endParaRPr lang="ru-RU" sz="3200" b="1" dirty="0"/>
          </a:p>
          <a:p>
            <a:endParaRPr lang="ru-RU" sz="3200" b="1" dirty="0" smtClean="0"/>
          </a:p>
          <a:p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9712" y="3429000"/>
            <a:ext cx="5321228" cy="3284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131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972"/>
            <a:ext cx="914400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ГОСТЫ ПО КЛИНИКО-ЛАБОРАТОРНЫМ ИССЛЕДОВАНИЯМ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 </a:t>
            </a:r>
          </a:p>
          <a:p>
            <a:r>
              <a:rPr lang="ru-RU" sz="1400" dirty="0"/>
              <a:t> ГОСТ Р ИСО 15189-2015. Лаборатории медицинские. Частные требования к качеству и компетентности. </a:t>
            </a:r>
          </a:p>
          <a:p>
            <a:r>
              <a:rPr lang="ru-RU" sz="1400" dirty="0"/>
              <a:t>ГОСТ Р 52905-2007. Лаборатории медицинские. Требования безопасности. ГОСТ Р 53022.1-2008. Требования к качеству клинических лабораторных исследований. Часть 1. Правила менеджмента качества клинических лабораторных исследований.</a:t>
            </a:r>
          </a:p>
          <a:p>
            <a:r>
              <a:rPr lang="ru-RU" sz="1400" dirty="0"/>
              <a:t> ГОСТ Р 53022.2.2008. Требования к качеству клинических лабораторных исследований. Часть 2. Оценка аналитической надежности методов исследования (точность, чувствительность, специфичность).</a:t>
            </a:r>
          </a:p>
          <a:p>
            <a:r>
              <a:rPr lang="ru-RU" sz="1400" dirty="0"/>
              <a:t> ГОСТ Р 53022.3-2008. Требования к качеству клинических лабораторных исследований. Часть 3. Правила оценки клинической информативности лабораторных тестов.</a:t>
            </a:r>
          </a:p>
          <a:p>
            <a:r>
              <a:rPr lang="ru-RU" sz="1400" dirty="0"/>
              <a:t> ГОСТ Р 53022.4.2008. Требования к качеству клинических лабораторных исследований. Часть 4. Правила разработки требований к своевременности предоставления лабораторной информации.</a:t>
            </a:r>
          </a:p>
          <a:p>
            <a:r>
              <a:rPr lang="ru-RU" sz="1400" dirty="0"/>
              <a:t> ГОСТ Р 53079.1.2008. Обеспечение качества клинических лабораторных исследований. Часть 1. Правила описания методов исследования.</a:t>
            </a:r>
          </a:p>
          <a:p>
            <a:r>
              <a:rPr lang="ru-RU" sz="1400" dirty="0"/>
              <a:t> ГОСТ Р 53079.2-2008. Обеспечение качества клинических лабораторных исследований. Часть 2. Руководство по управлению качеством в клинико-диагностической лаборатории. Типовая модель.</a:t>
            </a:r>
          </a:p>
          <a:p>
            <a:r>
              <a:rPr lang="ru-RU" sz="1400" dirty="0"/>
              <a:t> ГОСТ Р 53079.3-2008. Обеспечение качества клинических лабораторных исследований. Часть 3. Правила взаимодействия персонала клинических подразделений и клинико-диагностических лабораторий мед. организаций при выполнении клинических лабораторных исследований. </a:t>
            </a:r>
          </a:p>
          <a:p>
            <a:r>
              <a:rPr lang="ru-RU" sz="1400" dirty="0"/>
              <a:t>ГОСТ Р 53079.4-2008. Обеспечение качества клинических лабораторных исследований. Часть 4. Правила ведения </a:t>
            </a:r>
            <a:r>
              <a:rPr lang="ru-RU" sz="1400" dirty="0" err="1"/>
              <a:t>преаналитического</a:t>
            </a:r>
            <a:r>
              <a:rPr lang="ru-RU" sz="1400" dirty="0"/>
              <a:t> этапа.</a:t>
            </a:r>
          </a:p>
          <a:p>
            <a:r>
              <a:rPr lang="ru-RU" sz="1400" dirty="0"/>
              <a:t> ГОСТ Р 53133.1-2008. Контроль качества клинических лабораторных исследований. Часть 1. Пределы допускаемых погрешностей результатов измерения </a:t>
            </a:r>
            <a:r>
              <a:rPr lang="ru-RU" sz="1400" dirty="0" err="1"/>
              <a:t>аналитов</a:t>
            </a:r>
            <a:r>
              <a:rPr lang="ru-RU" sz="1400" dirty="0"/>
              <a:t> в клинико-диагностических лабораториях.</a:t>
            </a:r>
          </a:p>
          <a:p>
            <a:r>
              <a:rPr lang="ru-RU" sz="1400" dirty="0"/>
              <a:t> ГОСТ Р 53133.2-2008. Контроль качества клинических лабораторных исследований. Часть 2. Правила проведения </a:t>
            </a:r>
            <a:r>
              <a:rPr lang="ru-RU" sz="1400" dirty="0" err="1"/>
              <a:t>внутрилабораторного</a:t>
            </a:r>
            <a:r>
              <a:rPr lang="ru-RU" sz="1400" dirty="0"/>
              <a:t> контроля качества количественных методов клинических лабораторных исследований с использованием контрольных материалов.</a:t>
            </a:r>
          </a:p>
          <a:p>
            <a:r>
              <a:rPr lang="ru-RU" sz="1400" dirty="0"/>
              <a:t> ГОСТ Р 53133.3-2008. Контроль качества клинических лабораторных исследований. Часть 3. Описание материалов для контроля качества клинических лабораторных исследований.</a:t>
            </a:r>
          </a:p>
          <a:p>
            <a:r>
              <a:rPr lang="ru-RU" sz="1400" dirty="0"/>
              <a:t> ГОСТ Р 53133.4-2008. Контроль качества клинических лабораторных исследований. Часть 4. Правила проведения клинического аудита эффективности лабораторного обеспечения деятельности </a:t>
            </a:r>
            <a:r>
              <a:rPr lang="ru-RU" sz="1200" dirty="0"/>
              <a:t>медицинских организаций </a:t>
            </a:r>
          </a:p>
        </p:txBody>
      </p:sp>
    </p:spTree>
    <p:extLst>
      <p:ext uri="{BB962C8B-B14F-4D97-AF65-F5344CB8AC3E}">
        <p14:creationId xmlns:p14="http://schemas.microsoft.com/office/powerpoint/2010/main" val="61431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59018"/>
            <a:ext cx="770485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Задачи новых лабораторных </a:t>
            </a:r>
            <a:r>
              <a:rPr lang="ru-RU" sz="2800" dirty="0" smtClean="0">
                <a:solidFill>
                  <a:srgbClr val="FF0000"/>
                </a:solidFill>
              </a:rPr>
              <a:t>технологий</a:t>
            </a:r>
          </a:p>
          <a:p>
            <a:pPr algn="ctr"/>
            <a:endParaRPr lang="ru-RU" sz="2800" dirty="0">
              <a:solidFill>
                <a:srgbClr val="FF000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Создание </a:t>
            </a:r>
            <a:r>
              <a:rPr lang="ru-RU" sz="2400" dirty="0"/>
              <a:t>высокоспецифичных </a:t>
            </a:r>
            <a:r>
              <a:rPr lang="ru-RU" sz="2400" dirty="0" smtClean="0"/>
              <a:t>тестов.</a:t>
            </a:r>
            <a:endParaRPr lang="ru-RU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Увеличение количества выполняемых тестов в рутинной </a:t>
            </a:r>
            <a:r>
              <a:rPr lang="ru-RU" sz="2400" dirty="0" smtClean="0"/>
              <a:t>лаборатории.</a:t>
            </a:r>
            <a:endParaRPr lang="ru-RU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Повышение скорости (количества исследований в единицу времени</a:t>
            </a:r>
            <a:r>
              <a:rPr lang="ru-RU" sz="2400" dirty="0" smtClean="0"/>
              <a:t>).</a:t>
            </a:r>
            <a:endParaRPr lang="ru-RU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Повышение качества (правильности и </a:t>
            </a:r>
            <a:r>
              <a:rPr lang="ru-RU" sz="2400" dirty="0" err="1"/>
              <a:t>воспроизводимости</a:t>
            </a:r>
            <a:r>
              <a:rPr lang="ru-RU" sz="2400" dirty="0" smtClean="0"/>
              <a:t>).</a:t>
            </a:r>
            <a:endParaRPr lang="ru-RU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Снижение </a:t>
            </a:r>
            <a:r>
              <a:rPr lang="ru-RU" sz="2400" dirty="0" smtClean="0"/>
              <a:t>себестоимости.</a:t>
            </a:r>
            <a:endParaRPr lang="ru-RU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Повышение доступности для </a:t>
            </a:r>
            <a:r>
              <a:rPr lang="ru-RU" sz="2400" dirty="0" smtClean="0"/>
              <a:t>пациента.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4645283"/>
            <a:ext cx="3571900" cy="2024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6356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61419" y="1199089"/>
            <a:ext cx="8645566" cy="1349375"/>
            <a:chOff x="3637" y="1457"/>
            <a:chExt cx="1300" cy="204"/>
          </a:xfrm>
        </p:grpSpPr>
        <p:sp>
          <p:nvSpPr>
            <p:cNvPr id="4" name="AutoShape 10"/>
            <p:cNvSpPr>
              <a:spLocks noChangeArrowheads="1"/>
            </p:cNvSpPr>
            <p:nvPr/>
          </p:nvSpPr>
          <p:spPr bwMode="gray">
            <a:xfrm flipH="1">
              <a:off x="4878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" name="AutoShape 11"/>
            <p:cNvSpPr>
              <a:spLocks noChangeArrowheads="1"/>
            </p:cNvSpPr>
            <p:nvPr/>
          </p:nvSpPr>
          <p:spPr bwMode="gray">
            <a:xfrm>
              <a:off x="3637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8" name="AutoShape 4" descr="https://pateroclinic.ru/files/Lab/20120121-_PGS3222_3_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 descr="https://pateroclinic.ru/files/Lab/20120121-_PGS3222_3_4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8" descr="https://pateroclinic.ru/files/Lab/20120121-_PGS3222_3_4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0" descr="https://pateroclinic.ru/files/Lab/20120121-_PGS3222_3_4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865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332656"/>
            <a:ext cx="784887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907415" algn="l"/>
              </a:tabLs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Концепция долгосрочного социально-экономического развития Российской Федерации на период до 2020 года, утв. распоряжением Правительства РФ от 17.11.2008 № 1662-р;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907415" algn="l"/>
              </a:tabLst>
            </a:pPr>
            <a:endParaRPr lang="ru-RU" sz="2400" dirty="0" smtClean="0">
              <a:solidFill>
                <a:srgbClr val="000000"/>
              </a:solidFill>
              <a:effectLst/>
              <a:latin typeface="Arial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907415" algn="l"/>
              </a:tabLs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Федеральный закон от 21.11.2011 № 323-ФЗ «Об основах охраны здоровья граждан в Российской Федерации»;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907415" algn="l"/>
              </a:tabLst>
            </a:pPr>
            <a:endParaRPr lang="ru-RU" sz="2400" dirty="0" smtClean="0">
              <a:solidFill>
                <a:srgbClr val="000000"/>
              </a:solidFill>
              <a:effectLst/>
              <a:latin typeface="Arial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907415" algn="l"/>
              </a:tabLs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постановление Правительства РФ от 12.11.2012 № 1152 «Об утверждении Положения о государственном контроле качества и безопасности медицинской деятельности»;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907415" algn="l"/>
              </a:tabLst>
            </a:pPr>
            <a:endParaRPr lang="ru-RU" sz="24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907415" algn="l"/>
              </a:tabLst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приказ Минздрава России от 15.07.2016 № 520н «Об утверждении критериев оценки качества медицинской помощи».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9724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8204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Стратегия развития здравоохранения РФ 2015-2030 гг.</a:t>
            </a:r>
          </a:p>
        </p:txBody>
      </p:sp>
      <p:pic>
        <p:nvPicPr>
          <p:cNvPr id="3076" name="Picture 4" descr="http://www.ogirk.ru/files/2016/10/26/203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1484784"/>
            <a:ext cx="5565845" cy="2782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telemedicina.ru/media/news/848-s-crop/00/00/43/asuntos_regulatorios-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429000"/>
            <a:ext cx="4804594" cy="3099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540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496" y="131148"/>
            <a:ext cx="9036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Служба клинической лабораторной диагностики в </a:t>
            </a:r>
            <a:r>
              <a:rPr lang="ru-RU" sz="3200" b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РФ претерпевает </a:t>
            </a:r>
            <a:r>
              <a:rPr lang="ru-RU" sz="3200" b="1" dirty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ряд кардинальных изменений</a:t>
            </a:r>
          </a:p>
        </p:txBody>
      </p:sp>
      <p:pic>
        <p:nvPicPr>
          <p:cNvPr id="4098" name="Picture 2" descr="http://www.itogi.ru/7-days/img/896/I-32-OBSCH-kurc-f12_6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988840"/>
            <a:ext cx="4429077" cy="2948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gipermed.info/upload/iblock/d9b/d9b6f287c9a67069162cf8c4dc13c5f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820543"/>
            <a:ext cx="4680520" cy="2632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56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77768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Лабораторная служба сегодня: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Более 4 млрд исследований в год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•Более 2000 лабораторных тестов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•90% -доля лабораторных анализов среди всех объективных диагностических исследований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•Около 7600 КДЛ в РФ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•Более 25 000 сотрудников с ВО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•Более 54 000 сотрудников с CO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•Соотношение сотрудники с ВО/СО составляет в среднем 1 : 2,5.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–В Европе 1 : 4 / 1 : 8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•Дефицит кадров – до 47%</a:t>
            </a: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08512" y="3861048"/>
            <a:ext cx="4283968" cy="2874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4293096"/>
            <a:ext cx="3626433" cy="2431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146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226958"/>
            <a:ext cx="8964488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Типичные проблемы лабораторной службы: </a:t>
            </a:r>
          </a:p>
          <a:p>
            <a:pPr indent="450215"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ru-RU" sz="1600" dirty="0" smtClean="0">
              <a:solidFill>
                <a:srgbClr val="000000"/>
              </a:solidFill>
              <a:effectLst/>
              <a:latin typeface="Arial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•используется лишь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небольшой, ограниченный спектр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лабораторных исследований; </a:t>
            </a:r>
            <a:endParaRPr lang="ru-RU" sz="2000" dirty="0" smtClean="0">
              <a:solidFill>
                <a:srgbClr val="000000"/>
              </a:solidFill>
              <a:effectLst/>
              <a:latin typeface="Arial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•сохраняется достаточное количество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небольших, недостаточно оснащенных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лабораторий; </a:t>
            </a:r>
            <a:endParaRPr lang="ru-RU" sz="2000" dirty="0" smtClean="0">
              <a:solidFill>
                <a:srgbClr val="000000"/>
              </a:solidFill>
              <a:effectLst/>
              <a:latin typeface="Arial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•распространено применение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устаревших лабораторных тестов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и тестов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 недостаточной клинической значимостью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; </a:t>
            </a:r>
            <a:endParaRPr lang="ru-RU" sz="2000" dirty="0" smtClean="0">
              <a:solidFill>
                <a:srgbClr val="000000"/>
              </a:solidFill>
              <a:effectLst/>
              <a:latin typeface="Arial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•технологическая база лабораторий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не обеспечивает регламентированного уровня качества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; </a:t>
            </a:r>
            <a:endParaRPr lang="ru-RU" sz="2000" dirty="0" smtClean="0">
              <a:solidFill>
                <a:srgbClr val="000000"/>
              </a:solidFill>
              <a:effectLst/>
              <a:latin typeface="Arial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•ряд лабораторий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игнорирует исполнение обязательных требований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по контролю и обеспечению качества; </a:t>
            </a:r>
            <a:endParaRPr lang="ru-RU" sz="2000" dirty="0" smtClean="0">
              <a:solidFill>
                <a:srgbClr val="000000"/>
              </a:solidFill>
              <a:effectLst/>
              <a:latin typeface="Arial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•низкое качество сформировало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недоверие врачей к результатам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лабораторных анализов; </a:t>
            </a:r>
            <a:endParaRPr lang="ru-RU" sz="2000" dirty="0" smtClean="0">
              <a:solidFill>
                <a:srgbClr val="000000"/>
              </a:solidFill>
              <a:effectLst/>
              <a:latin typeface="Arial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•отсутствие лабораторной информационной системы (ЛИС) приводит к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повторному проведению анализов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и, как следствие, к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росту затрат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; </a:t>
            </a:r>
            <a:endParaRPr lang="ru-RU" sz="2000" dirty="0" smtClean="0">
              <a:solidFill>
                <a:srgbClr val="000000"/>
              </a:solidFill>
              <a:effectLst/>
              <a:latin typeface="Arial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•тарифы ОМС, как правило, гораздо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ниже реальных затрат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на выполнение теста; </a:t>
            </a:r>
            <a:endParaRPr lang="ru-RU" sz="2000" dirty="0" smtClean="0">
              <a:solidFill>
                <a:srgbClr val="000000"/>
              </a:solidFill>
              <a:effectLst/>
              <a:latin typeface="Arial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•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ограничен доступ населения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к ряду современных и необходимых тестов (например, гормоны, </a:t>
            </a:r>
            <a:r>
              <a:rPr lang="ru-RU" sz="20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онкомаркеры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, лекарственный мониторинг); </a:t>
            </a:r>
            <a:endParaRPr lang="ru-RU" sz="2000" dirty="0" smtClean="0">
              <a:solidFill>
                <a:srgbClr val="000000"/>
              </a:solidFill>
              <a:effectLst/>
              <a:latin typeface="Arial"/>
              <a:ea typeface="Times New Roman"/>
            </a:endParaRPr>
          </a:p>
          <a:p>
            <a:r>
              <a:rPr lang="ru-RU" sz="2000" dirty="0" smtClean="0">
                <a:effectLst/>
                <a:latin typeface="Times New Roman"/>
                <a:ea typeface="Times New Roman"/>
              </a:rPr>
              <a:t>•</a:t>
            </a:r>
            <a:r>
              <a:rPr lang="ru-RU" sz="2000" b="1" dirty="0" smtClean="0">
                <a:effectLst/>
                <a:latin typeface="Times New Roman"/>
                <a:ea typeface="Times New Roman"/>
              </a:rPr>
              <a:t>сроки ожидания </a:t>
            </a:r>
            <a:r>
              <a:rPr lang="ru-RU" sz="2000" dirty="0" smtClean="0">
                <a:effectLst/>
                <a:latin typeface="Times New Roman"/>
                <a:ea typeface="Times New Roman"/>
              </a:rPr>
              <a:t>очереди на исследования могут измеряться неделями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3124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4624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Современные тенденции развития клинической лабораторной диагностики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124744"/>
            <a:ext cx="9144000" cy="5734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805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</a:rPr>
              <a:t>1. Совершенствование методов КЛД и повышение качества лабораторных исследований </a:t>
            </a:r>
          </a:p>
          <a:p>
            <a:pPr algn="just">
              <a:spcAft>
                <a:spcPts val="805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</a:rPr>
              <a:t>2. Замена трудоемких ручных методов на автоматизированные, всесторонняя информатизация и интеграция на основе развития компьютерных технологий </a:t>
            </a:r>
          </a:p>
          <a:p>
            <a:pPr algn="just">
              <a:spcAft>
                <a:spcPts val="805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</a:rPr>
              <a:t>3. Внедрение протоколов лечения и стандартов диагностики. Разработка комплекса мер по управлению качеством лабораторных исследований </a:t>
            </a:r>
          </a:p>
          <a:p>
            <a:pPr algn="just">
              <a:spcAft>
                <a:spcPts val="805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</a:rPr>
              <a:t>4. Контроль за лечением с использованием лабораторных данных, внедрение технологий лекарственного </a:t>
            </a:r>
            <a:r>
              <a:rPr lang="ru-RU" sz="2000" b="1" dirty="0" err="1" smtClean="0">
                <a:effectLst/>
                <a:latin typeface="Times New Roman"/>
                <a:ea typeface="Times New Roman"/>
              </a:rPr>
              <a:t>мониторирования</a:t>
            </a:r>
            <a:r>
              <a:rPr lang="ru-RU" sz="2000" b="1" dirty="0" smtClean="0">
                <a:effectLst/>
                <a:latin typeface="Times New Roman"/>
                <a:ea typeface="Times New Roman"/>
              </a:rPr>
              <a:t> и </a:t>
            </a:r>
            <a:r>
              <a:rPr lang="ru-RU" sz="2000" b="1" dirty="0" err="1" smtClean="0">
                <a:effectLst/>
                <a:latin typeface="Times New Roman"/>
                <a:ea typeface="Times New Roman"/>
              </a:rPr>
              <a:t>скрининговых</a:t>
            </a:r>
            <a:r>
              <a:rPr lang="ru-RU" sz="2000" b="1" dirty="0" smtClean="0">
                <a:effectLst/>
                <a:latin typeface="Times New Roman"/>
                <a:ea typeface="Times New Roman"/>
              </a:rPr>
              <a:t> лабораторных программ </a:t>
            </a:r>
          </a:p>
          <a:p>
            <a:pPr algn="just">
              <a:spcAft>
                <a:spcPts val="805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</a:rPr>
              <a:t>5. Использование при терапии молекулярно-генетических методов, требующих постоянного лабораторного контроля </a:t>
            </a:r>
          </a:p>
          <a:p>
            <a:pPr algn="just">
              <a:spcAft>
                <a:spcPts val="805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</a:rPr>
              <a:t>6. Интеграция КЛД с другими медицинскими дисциплинами </a:t>
            </a:r>
          </a:p>
          <a:p>
            <a:pPr algn="just">
              <a:spcAft>
                <a:spcPts val="805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</a:rPr>
              <a:t>7. Улучшение знаний врачей клинических специальностей в области КЛД </a:t>
            </a:r>
          </a:p>
          <a:p>
            <a:r>
              <a:rPr lang="ru-RU" sz="2000" b="1" dirty="0" smtClean="0">
                <a:effectLst/>
                <a:latin typeface="Times New Roman"/>
                <a:ea typeface="Times New Roman"/>
              </a:rPr>
              <a:t>8. Использование лабораторного заключения в качестве окончательного медицинского диагноза для все большего числа нозологических форм.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70070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4624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Современные тенденции развития клинической лабораторной диагностики</a:t>
            </a:r>
          </a:p>
        </p:txBody>
      </p:sp>
      <p:pic>
        <p:nvPicPr>
          <p:cNvPr id="1026" name="Picture 2" descr="http://sexinfection.ru/foto/hron-prostat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995" y="1340768"/>
            <a:ext cx="8312001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60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4624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Современные тенденции развития клинической лабораторной диагностики</a:t>
            </a:r>
          </a:p>
        </p:txBody>
      </p:sp>
      <p:pic>
        <p:nvPicPr>
          <p:cNvPr id="2050" name="Picture 2" descr="http://spb.allnice.ru/s/pic/news/02_12/1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60" y="1484784"/>
            <a:ext cx="4749180" cy="316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ponchikov.net/uploads/posts/2016-04/1460442648_diagnostika-s-pomoschyu-analizov-na-gormon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6959" y="3429000"/>
            <a:ext cx="4287529" cy="324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79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</TotalTime>
  <Words>649</Words>
  <Application>Microsoft Office PowerPoint</Application>
  <PresentationFormat>Экран (4:3)</PresentationFormat>
  <Paragraphs>133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Sveta</cp:lastModifiedBy>
  <cp:revision>54</cp:revision>
  <dcterms:created xsi:type="dcterms:W3CDTF">2018-04-06T12:16:04Z</dcterms:created>
  <dcterms:modified xsi:type="dcterms:W3CDTF">2018-05-05T09:29:35Z</dcterms:modified>
</cp:coreProperties>
</file>