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4"/>
  </p:notesMasterIdLst>
  <p:sldIdLst>
    <p:sldId id="351" r:id="rId2"/>
    <p:sldId id="339" r:id="rId3"/>
    <p:sldId id="328" r:id="rId4"/>
    <p:sldId id="342" r:id="rId5"/>
    <p:sldId id="353" r:id="rId6"/>
    <p:sldId id="352" r:id="rId7"/>
    <p:sldId id="348" r:id="rId8"/>
    <p:sldId id="337" r:id="rId9"/>
    <p:sldId id="349" r:id="rId10"/>
    <p:sldId id="340" r:id="rId11"/>
    <p:sldId id="341" r:id="rId12"/>
    <p:sldId id="343" r:id="rId13"/>
    <p:sldId id="334" r:id="rId14"/>
    <p:sldId id="333" r:id="rId15"/>
    <p:sldId id="345" r:id="rId16"/>
    <p:sldId id="332" r:id="rId17"/>
    <p:sldId id="330" r:id="rId18"/>
    <p:sldId id="350" r:id="rId19"/>
    <p:sldId id="344" r:id="rId20"/>
    <p:sldId id="346" r:id="rId21"/>
    <p:sldId id="347" r:id="rId22"/>
    <p:sldId id="325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0901"/>
    <a:srgbClr val="FFFFFF"/>
    <a:srgbClr val="006600"/>
    <a:srgbClr val="0000FF"/>
    <a:srgbClr val="003300"/>
    <a:srgbClr val="A4C4F2"/>
    <a:srgbClr val="0E3062"/>
    <a:srgbClr val="F7F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59" autoAdjust="0"/>
    <p:restoredTop sz="99302" autoAdjust="0"/>
  </p:normalViewPr>
  <p:slideViewPr>
    <p:cSldViewPr>
      <p:cViewPr varScale="1">
        <p:scale>
          <a:sx n="68" d="100"/>
          <a:sy n="68" d="100"/>
        </p:scale>
        <p:origin x="-66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6C74BA1C-4A23-469D-8FA5-151437E5C4C6}" type="datetimeFigureOut">
              <a:rPr lang="ru-RU"/>
              <a:pPr>
                <a:defRPr/>
              </a:pPr>
              <a:t>05.05.2018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cs typeface="+mn-cs"/>
              </a:defRPr>
            </a:lvl1pPr>
          </a:lstStyle>
          <a:p>
            <a:pPr>
              <a:defRPr/>
            </a:pPr>
            <a:fld id="{001BFA26-AD8C-4B65-A929-6EA4F7FB47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9839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2068F-A0A7-4991-9D15-9FFF1132C214}" type="datetimeFigureOut">
              <a:rPr lang="ru-RU"/>
              <a:pPr>
                <a:defRPr/>
              </a:pPr>
              <a:t>05.05.2018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519E7A-CC99-4F8C-8FE8-753B3AB3FA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459A4-D7A7-49D2-9961-97C2BBFBCBF0}" type="datetimeFigureOut">
              <a:rPr lang="ru-RU"/>
              <a:pPr>
                <a:defRPr/>
              </a:pPr>
              <a:t>05.05.2018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9B5BC-2641-4A08-B792-BB090464A0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AF5CB-5219-4E9E-8E58-D38F1C45B7B9}" type="datetimeFigureOut">
              <a:rPr lang="ru-RU"/>
              <a:pPr>
                <a:defRPr/>
              </a:pPr>
              <a:t>05.05.2018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A87B6-874F-4BF3-8993-FF8B3A2861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strips dir="r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"/>
          <p:cNvGrpSpPr>
            <a:grpSpLocks/>
          </p:cNvGrpSpPr>
          <p:nvPr userDrawn="1"/>
        </p:nvGrpSpPr>
        <p:grpSpPr bwMode="auto">
          <a:xfrm>
            <a:off x="-141288" y="3206750"/>
            <a:ext cx="9426576" cy="3651250"/>
            <a:chOff x="-141288" y="3206750"/>
            <a:chExt cx="9426576" cy="3651250"/>
          </a:xfrm>
        </p:grpSpPr>
        <p:sp>
          <p:nvSpPr>
            <p:cNvPr id="3" name="Freeform 31"/>
            <p:cNvSpPr>
              <a:spLocks/>
            </p:cNvSpPr>
            <p:nvPr/>
          </p:nvSpPr>
          <p:spPr bwMode="gray">
            <a:xfrm>
              <a:off x="0" y="3481388"/>
              <a:ext cx="9155113" cy="3376612"/>
            </a:xfrm>
            <a:custGeom>
              <a:avLst/>
              <a:gdLst>
                <a:gd name="T0" fmla="*/ 0 w 5767"/>
                <a:gd name="T1" fmla="*/ 1760 h 2127"/>
                <a:gd name="T2" fmla="*/ 5767 w 5767"/>
                <a:gd name="T3" fmla="*/ 0 h 2127"/>
                <a:gd name="T4" fmla="*/ 5760 w 5767"/>
                <a:gd name="T5" fmla="*/ 2127 h 2127"/>
                <a:gd name="T6" fmla="*/ 0 w 5767"/>
                <a:gd name="T7" fmla="*/ 2127 h 2127"/>
                <a:gd name="T8" fmla="*/ 0 w 5767"/>
                <a:gd name="T9" fmla="*/ 1760 h 2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67" h="2127">
                  <a:moveTo>
                    <a:pt x="0" y="1760"/>
                  </a:moveTo>
                  <a:lnTo>
                    <a:pt x="5767" y="0"/>
                  </a:lnTo>
                  <a:lnTo>
                    <a:pt x="5760" y="2127"/>
                  </a:lnTo>
                  <a:lnTo>
                    <a:pt x="0" y="2127"/>
                  </a:lnTo>
                  <a:lnTo>
                    <a:pt x="0" y="17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" name="AutoShape 32" descr="06"/>
            <p:cNvSpPr>
              <a:spLocks noChangeArrowheads="1"/>
            </p:cNvSpPr>
            <p:nvPr/>
          </p:nvSpPr>
          <p:spPr bwMode="gray">
            <a:xfrm rot="-1015610">
              <a:off x="-141288" y="5310188"/>
              <a:ext cx="2541588" cy="573087"/>
            </a:xfrm>
            <a:prstGeom prst="parallelogram">
              <a:avLst>
                <a:gd name="adj" fmla="val 30059"/>
              </a:avLst>
            </a:prstGeom>
            <a:blipFill dpi="0" rotWithShape="1">
              <a:blip r:embed="rId2" cstate="print"/>
              <a:srcRect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" name="AutoShape 33" descr="05"/>
            <p:cNvSpPr>
              <a:spLocks noChangeArrowheads="1"/>
            </p:cNvSpPr>
            <p:nvPr/>
          </p:nvSpPr>
          <p:spPr bwMode="gray">
            <a:xfrm rot="-1015610">
              <a:off x="2154238" y="4610100"/>
              <a:ext cx="2546350" cy="573088"/>
            </a:xfrm>
            <a:prstGeom prst="parallelogram">
              <a:avLst>
                <a:gd name="adj" fmla="val 30115"/>
              </a:avLst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" name="AutoShape 34" descr="03"/>
            <p:cNvSpPr>
              <a:spLocks noChangeArrowheads="1"/>
            </p:cNvSpPr>
            <p:nvPr/>
          </p:nvSpPr>
          <p:spPr bwMode="gray">
            <a:xfrm rot="-1015610">
              <a:off x="4448175" y="3908425"/>
              <a:ext cx="2552700" cy="573088"/>
            </a:xfrm>
            <a:prstGeom prst="parallelogram">
              <a:avLst>
                <a:gd name="adj" fmla="val 30190"/>
              </a:avLst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" name="AutoShape 35" descr="02"/>
            <p:cNvSpPr>
              <a:spLocks noChangeArrowheads="1"/>
            </p:cNvSpPr>
            <p:nvPr/>
          </p:nvSpPr>
          <p:spPr bwMode="gray">
            <a:xfrm rot="-1015610">
              <a:off x="6751638" y="3206750"/>
              <a:ext cx="2533650" cy="573088"/>
            </a:xfrm>
            <a:prstGeom prst="parallelogram">
              <a:avLst>
                <a:gd name="adj" fmla="val 29965"/>
              </a:avLst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8" name="Параллелограмм 1"/>
            <p:cNvSpPr/>
            <p:nvPr userDrawn="1"/>
          </p:nvSpPr>
          <p:spPr>
            <a:xfrm rot="20593941">
              <a:off x="2165350" y="4613275"/>
              <a:ext cx="2524125" cy="563563"/>
            </a:xfrm>
            <a:prstGeom prst="parallelogram">
              <a:avLst>
                <a:gd name="adj" fmla="val 28094"/>
              </a:avLst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</p:spTree>
  </p:cSld>
  <p:clrMapOvr>
    <a:masterClrMapping/>
  </p:clrMapOvr>
  <p:transition spd="slow">
    <p:strips dir="r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strips dir="r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strips dir="r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strips dir="r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strips dir="r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strips dir="r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15FA7-F71D-4B88-A64C-BE691BE9AA89}" type="datetimeFigureOut">
              <a:rPr lang="ru-RU"/>
              <a:pPr>
                <a:defRPr/>
              </a:pPr>
              <a:t>05.05.2018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20666-4192-4226-A10B-06A712EF48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strips dir="r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strips dir="r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C3593-D7EE-4D88-99C2-D4C0CB7E71DF}" type="datetimeFigureOut">
              <a:rPr lang="ru-RU"/>
              <a:pPr>
                <a:defRPr/>
              </a:pPr>
              <a:t>05.05.2018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F5013-CDF4-4A43-9395-6E0C09485B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A2AA2-918A-40E6-A89F-D2330EEB7577}" type="datetimeFigureOut">
              <a:rPr lang="ru-RU"/>
              <a:pPr>
                <a:defRPr/>
              </a:pPr>
              <a:t>05.05.2018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84E2D-6BB5-4FC1-A7D9-CA0C886B43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9B99B-F61C-4D7A-AAD6-ECB0353F2854}" type="datetimeFigureOut">
              <a:rPr lang="ru-RU"/>
              <a:pPr>
                <a:defRPr/>
              </a:pPr>
              <a:t>05.05.2018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BDEDA-4393-4D2F-AF8E-0ACFCAE75E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D0F0E-87C7-4397-B6E2-87E21E1E7C83}" type="datetimeFigureOut">
              <a:rPr lang="ru-RU"/>
              <a:pPr>
                <a:defRPr/>
              </a:pPr>
              <a:t>05.05.2018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E9962-C323-4661-99D5-2B752D9639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FD08E-4839-4998-922A-5644F84025D2}" type="datetimeFigureOut">
              <a:rPr lang="ru-RU"/>
              <a:pPr>
                <a:defRPr/>
              </a:pPr>
              <a:t>05.05.2018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1F5DA-6055-4822-BABD-F389D8A173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BB125F-5921-477C-A2CA-DC2F452FB2A2}" type="datetimeFigureOut">
              <a:rPr lang="ru-RU"/>
              <a:pPr>
                <a:defRPr/>
              </a:pPr>
              <a:t>05.05.2018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791B1-C40C-45F3-B73A-11BDBF0DBF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62A62-DC49-4974-933E-21575050037E}" type="datetimeFigureOut">
              <a:rPr lang="ru-RU"/>
              <a:pPr>
                <a:defRPr/>
              </a:pPr>
              <a:t>05.05.2018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73237-557F-4FC9-93F2-C766180C85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CA35F022-5B12-40A1-9074-A0D74F0F5A97}" type="datetimeFigureOut">
              <a:rPr lang="ru-RU"/>
              <a:pPr>
                <a:defRPr/>
              </a:pPr>
              <a:t>05.05.2018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34A80E2C-80BE-43BD-84EB-95B2509B28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  <p:sldLayoutId id="2147483690" r:id="rId18"/>
    <p:sldLayoutId id="2147483691" r:id="rId19"/>
    <p:sldLayoutId id="2147483692" r:id="rId20"/>
    <p:sldLayoutId id="2147483693" r:id="rId21"/>
    <p:sldLayoutId id="2147483694" r:id="rId22"/>
  </p:sldLayoutIdLst>
  <p:transition spd="slow">
    <p:strips dir="rd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0.png"/><Relationship Id="rId4" Type="http://schemas.openxmlformats.org/officeDocument/2006/relationships/image" Target="../media/image13.jpe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Рисунок 10" descr="логотип3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48" y="428604"/>
            <a:ext cx="1071538" cy="1085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2123728" y="2564904"/>
            <a:ext cx="6684360" cy="147002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400" b="1" dirty="0" smtClean="0">
                <a:solidFill>
                  <a:srgbClr val="130901"/>
                </a:solidFill>
                <a:latin typeface="Times New Roman" pitchFamily="18" charset="0"/>
                <a:cs typeface="Times New Roman" pitchFamily="18" charset="0"/>
              </a:rPr>
              <a:t>Информативность расширенных клинико-лабораторных показателей и цифровой микроскопии в </a:t>
            </a:r>
            <a:r>
              <a:rPr lang="ru-RU" sz="3400" b="1" dirty="0" err="1" smtClean="0">
                <a:solidFill>
                  <a:srgbClr val="130901"/>
                </a:solidFill>
                <a:latin typeface="Times New Roman" pitchFamily="18" charset="0"/>
                <a:cs typeface="Times New Roman" pitchFamily="18" charset="0"/>
              </a:rPr>
              <a:t>гематоонкологии</a:t>
            </a:r>
            <a:r>
              <a:rPr lang="ru-RU" sz="3400" dirty="0">
                <a:solidFill>
                  <a:srgbClr val="130901"/>
                </a:solidFill>
              </a:rPr>
              <a:t/>
            </a:r>
            <a:br>
              <a:rPr lang="ru-RU" sz="3400" dirty="0">
                <a:solidFill>
                  <a:srgbClr val="130901"/>
                </a:solidFill>
              </a:rPr>
            </a:br>
            <a:endParaRPr lang="ru-RU" sz="3400" dirty="0">
              <a:solidFill>
                <a:srgbClr val="130901"/>
              </a:solidFill>
            </a:endParaRPr>
          </a:p>
        </p:txBody>
      </p:sp>
      <p:sp>
        <p:nvSpPr>
          <p:cNvPr id="25606" name="Подзаголовок 7"/>
          <p:cNvSpPr>
            <a:spLocks noGrp="1"/>
          </p:cNvSpPr>
          <p:nvPr>
            <p:ph type="subTitle" idx="1"/>
          </p:nvPr>
        </p:nvSpPr>
        <p:spPr>
          <a:xfrm>
            <a:off x="3483262" y="4806842"/>
            <a:ext cx="5553234" cy="1214446"/>
          </a:xfrm>
        </p:spPr>
        <p:txBody>
          <a:bodyPr/>
          <a:lstStyle/>
          <a:p>
            <a:pPr algn="r">
              <a:spcBef>
                <a:spcPts val="0"/>
              </a:spcBef>
            </a:pP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Г.В.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Чернышева,</a:t>
            </a:r>
          </a:p>
          <a:p>
            <a:pPr algn="r"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фельдшер-лаборант</a:t>
            </a:r>
          </a:p>
          <a:p>
            <a:pPr algn="r"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патоморфологического отдела </a:t>
            </a:r>
          </a:p>
          <a:p>
            <a:pPr algn="r"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БУЗОО «КДЦ»</a:t>
            </a:r>
          </a:p>
        </p:txBody>
      </p:sp>
      <p:pic>
        <p:nvPicPr>
          <p:cNvPr id="10" name="Picture 6" descr="F:\Загрузки\25.04.2018 г Симпозиум лаборантов\Сертификат лаборанты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73376"/>
            <a:ext cx="2087377" cy="631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7" name="Рисунок 12" descr="2.gif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0166" y="428604"/>
            <a:ext cx="714380" cy="1004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1" y="-1928"/>
            <a:ext cx="9143999" cy="55060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143108" y="428604"/>
            <a:ext cx="5838778" cy="7848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1500" b="1" dirty="0" smtClean="0">
                <a:solidFill>
                  <a:srgbClr val="0066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Омская региональная общественная организация</a:t>
            </a:r>
          </a:p>
          <a:p>
            <a:pPr algn="ctr"/>
            <a:r>
              <a:rPr lang="ru-RU" sz="1500" b="1" dirty="0" smtClean="0">
                <a:solidFill>
                  <a:srgbClr val="0066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«Омская профессиональная сестринская ассоциация»</a:t>
            </a:r>
            <a:endParaRPr lang="en-US" sz="1500" b="1" dirty="0" smtClean="0">
              <a:solidFill>
                <a:srgbClr val="006600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  <a:p>
            <a:pPr algn="ctr"/>
            <a:r>
              <a:rPr lang="ru-RU" sz="1500" b="1" dirty="0" smtClean="0">
                <a:solidFill>
                  <a:srgbClr val="006600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Специализированная секция «Лабораторная диагностика»</a:t>
            </a:r>
            <a:endParaRPr lang="ru-RU" sz="1500" b="1" dirty="0">
              <a:solidFill>
                <a:srgbClr val="006600"/>
              </a:solidFill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pic>
        <p:nvPicPr>
          <p:cNvPr id="13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6309319"/>
            <a:ext cx="9143999" cy="55465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720081"/>
          </a:xfrm>
        </p:spPr>
        <p:txBody>
          <a:bodyPr/>
          <a:lstStyle/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Кариотипирование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33375"/>
            <a:ext cx="8928546" cy="6407993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marL="0" indent="0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Кариотипирование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– цитогенетический метод позволяющий выявить отклонения в структуре и числе хромосом, которые могут стать причиной бесплодия, наследственной болезни и рождения ребенка с врожденным пороком развития (ВПР).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b="1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Кариотипирование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применяется: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изучения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кариотипа пациентов;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исследования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хромосом плода –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пренатальное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кариотипирование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онкогематологии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2420938"/>
            <a:ext cx="3743325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1" y="-1928"/>
            <a:ext cx="9143999" cy="55060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03341"/>
            <a:ext cx="9143999" cy="55465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457200" y="139154"/>
            <a:ext cx="8229600" cy="1417638"/>
          </a:xfrm>
        </p:spPr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Оборудование для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кариотипирования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9388" y="1412875"/>
            <a:ext cx="4537075" cy="3095625"/>
          </a:xfrm>
          <a:ln>
            <a:solidFill>
              <a:srgbClr val="130901"/>
            </a:solidFill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2565400"/>
            <a:ext cx="4319587" cy="3959225"/>
          </a:xfrm>
          <a:prstGeom prst="rect">
            <a:avLst/>
          </a:prstGeom>
          <a:noFill/>
          <a:ln w="9525">
            <a:solidFill>
              <a:srgbClr val="130901"/>
            </a:solidFill>
            <a:miter lim="800000"/>
            <a:headEnd/>
            <a:tailEnd/>
          </a:ln>
        </p:spPr>
      </p:pic>
      <p:pic>
        <p:nvPicPr>
          <p:cNvPr id="5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1" y="-1928"/>
            <a:ext cx="9143999" cy="55060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03341"/>
            <a:ext cx="9143999" cy="55465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Гены предрасположенности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3" y="980728"/>
            <a:ext cx="9036495" cy="4525963"/>
          </a:xfrm>
        </p:spPr>
        <p:txBody>
          <a:bodyPr rtlCol="0">
            <a:normAutofit fontScale="25000" lnSpcReduction="20000"/>
          </a:bodyPr>
          <a:lstStyle/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Многие болезни имеют генетическую предрасположенность. 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Существует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множество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однонуклеотидных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 полиморфизмов (SNP), не приводящих зачастую к изменению функций кодируемых белков, но при этом имеющих четкие ассоциации с заболеваниями. 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Ассоциация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обычно выражается в степени увеличения риска развития данного заболевания и рассчитывается исходя из того как часто встречается данный полиморфизм у больных по сравнению со здоровыми. Например, наличие «плохого» варианта полиморфизма гена, кодирующего фактор роста </a:t>
            </a:r>
            <a:r>
              <a:rPr lang="ru-RU" sz="8000" dirty="0" err="1">
                <a:latin typeface="Times New Roman" pitchFamily="18" charset="0"/>
                <a:cs typeface="Times New Roman" pitchFamily="18" charset="0"/>
              </a:rPr>
              <a:t>TGFb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, увеличивает вероятность развития рака молочной железы примерно на 7% при наличии 1 копии и на 17% в случаях, когда «плохие» обе копии гена. 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2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Достоверность </a:t>
            </a:r>
            <a:r>
              <a:rPr lang="ru-RU" sz="8000" dirty="0">
                <a:latin typeface="Times New Roman" pitchFamily="18" charset="0"/>
                <a:cs typeface="Times New Roman" pitchFamily="18" charset="0"/>
              </a:rPr>
              <a:t>данных об ассоциации полиморфизма с заболеванием в значительной степени зависит от объема исследуемой выборки. Кроме того важно, чтобы результаты конкретного исследования были подтверждены другой работой. Существуют и популяционные вариации. Не всегда исследования, проведенные на азиатской группе обследуемых, в полной мере соответствуют данным, полученным в европеоидной популяции. </a:t>
            </a:r>
          </a:p>
        </p:txBody>
      </p:sp>
      <p:pic>
        <p:nvPicPr>
          <p:cNvPr id="4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0" y="0"/>
            <a:ext cx="9143999" cy="55060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03341"/>
            <a:ext cx="9143999" cy="55465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00231" y="428604"/>
            <a:ext cx="6892943" cy="6240484"/>
          </a:xfrm>
        </p:spPr>
        <p:txBody>
          <a:bodyPr rtlCol="0">
            <a:normAutofit fontScale="92500"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Изменения наследственного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материала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Геномные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мутации- изменение количества наследственного материала (анеуплоидии, полиплоидии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Хромосомные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аберрации - изменение структуры хромосом: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делеция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(отрыв части хромосомы), инверсия (поворот части хромосомы на 180°),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транслокации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(перемещение части одной хромосомы на другую) и др.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Генные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мутации- изменение структуры ДНК в пределах одного гена.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4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1" y="-1928"/>
            <a:ext cx="9143999" cy="55060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F:\Загрузки\25.04.2018 г Симпозиум лаборантов\Сертификат лаборанты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73376"/>
            <a:ext cx="2087377" cy="631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28794" y="44625"/>
            <a:ext cx="7215206" cy="6696744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Типы генных мутаций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Однонуклеотидные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Делеции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инсерции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вариации числа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копий генов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Вариации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числа функциональных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повторов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Эпигенетические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нарушения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Инверсии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транслокации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4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1" y="-1928"/>
            <a:ext cx="9143999" cy="55060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F:\Загрузки\25.04.2018 г Симпозиум лаборантов\Сертификат лаборанты (2)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73376"/>
            <a:ext cx="2087377" cy="631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03341"/>
            <a:ext cx="9143999" cy="55465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1670" y="546351"/>
            <a:ext cx="6892943" cy="6123009"/>
          </a:xfrm>
        </p:spPr>
        <p:txBody>
          <a:bodyPr rtlCol="0">
            <a:normAutofit lnSpcReduction="10000"/>
          </a:bodyPr>
          <a:lstStyle/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Молекулярно-генетическая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диагностика в онкологии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Выявление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наследственной предрасположенности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Ранняя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диагностика, мониторинг течения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заболевания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Выбор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эффективной химиотерапии, оценка эффективности лечения,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выявление и определение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лекарственной непереносимости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4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1" y="-1928"/>
            <a:ext cx="9143999" cy="55060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03341"/>
            <a:ext cx="9143999" cy="55465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F:\Загрузки\25.04.2018 г Симпозиум лаборантов\Сертификат лаборанты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73376"/>
            <a:ext cx="2087377" cy="631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>
          <a:xfrm>
            <a:off x="518864" y="799086"/>
            <a:ext cx="8229600" cy="901722"/>
          </a:xfrm>
        </p:spPr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Молекулярно-генетические методы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950" y="1124645"/>
            <a:ext cx="8856663" cy="5040659"/>
          </a:xfrm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700" dirty="0" smtClean="0">
                <a:latin typeface="Times New Roman" pitchFamily="18" charset="0"/>
                <a:cs typeface="Times New Roman" pitchFamily="18" charset="0"/>
              </a:rPr>
              <a:t>определение </a:t>
            </a:r>
            <a:r>
              <a:rPr lang="ru-RU" sz="4700" dirty="0">
                <a:latin typeface="Times New Roman" pitchFamily="18" charset="0"/>
                <a:cs typeface="Times New Roman" pitchFamily="18" charset="0"/>
              </a:rPr>
              <a:t>крупных перестроек методами </a:t>
            </a:r>
            <a:r>
              <a:rPr lang="ru-RU" sz="4700" dirty="0" err="1">
                <a:latin typeface="Times New Roman" pitchFamily="18" charset="0"/>
                <a:cs typeface="Times New Roman" pitchFamily="18" charset="0"/>
              </a:rPr>
              <a:t>блот</a:t>
            </a:r>
            <a:r>
              <a:rPr lang="ru-RU" sz="4700" dirty="0">
                <a:latin typeface="Times New Roman" pitchFamily="18" charset="0"/>
                <a:cs typeface="Times New Roman" pitchFamily="18" charset="0"/>
              </a:rPr>
              <a:t>-гибридизации и использованием ДНК-зондов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700" dirty="0" smtClean="0">
                <a:latin typeface="Times New Roman" pitchFamily="18" charset="0"/>
                <a:cs typeface="Times New Roman" pitchFamily="18" charset="0"/>
              </a:rPr>
              <a:t>выявление </a:t>
            </a:r>
            <a:r>
              <a:rPr lang="ru-RU" sz="4700" dirty="0">
                <a:latin typeface="Times New Roman" pitchFamily="18" charset="0"/>
                <a:cs typeface="Times New Roman" pitchFamily="18" charset="0"/>
              </a:rPr>
              <a:t>крупных и мелких </a:t>
            </a:r>
            <a:r>
              <a:rPr lang="ru-RU" sz="4700" dirty="0" err="1">
                <a:latin typeface="Times New Roman" pitchFamily="18" charset="0"/>
                <a:cs typeface="Times New Roman" pitchFamily="18" charset="0"/>
              </a:rPr>
              <a:t>делеций</a:t>
            </a:r>
            <a:r>
              <a:rPr lang="ru-RU" sz="4700" dirty="0">
                <a:latin typeface="Times New Roman" pitchFamily="18" charset="0"/>
                <a:cs typeface="Times New Roman" pitchFamily="18" charset="0"/>
              </a:rPr>
              <a:t> с помощью ПЦР и гель-электрофореза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700" dirty="0" smtClean="0">
                <a:latin typeface="Times New Roman" pitchFamily="18" charset="0"/>
                <a:cs typeface="Times New Roman" pitchFamily="18" charset="0"/>
              </a:rPr>
              <a:t>выявление </a:t>
            </a:r>
            <a:r>
              <a:rPr lang="ru-RU" sz="4700" dirty="0">
                <a:latin typeface="Times New Roman" pitchFamily="18" charset="0"/>
                <a:cs typeface="Times New Roman" pitchFamily="18" charset="0"/>
              </a:rPr>
              <a:t>мутаций в сайтах узнавания </a:t>
            </a:r>
            <a:r>
              <a:rPr lang="ru-RU" sz="4700" dirty="0" err="1">
                <a:latin typeface="Times New Roman" pitchFamily="18" charset="0"/>
                <a:cs typeface="Times New Roman" pitchFamily="18" charset="0"/>
              </a:rPr>
              <a:t>рестриктазами</a:t>
            </a:r>
            <a:r>
              <a:rPr lang="ru-RU" sz="4700" dirty="0">
                <a:latin typeface="Times New Roman" pitchFamily="18" charset="0"/>
                <a:cs typeface="Times New Roman" pitchFamily="18" charset="0"/>
              </a:rPr>
              <a:t> с помощью ПЦР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700" dirty="0" smtClean="0">
                <a:latin typeface="Times New Roman" pitchFamily="18" charset="0"/>
                <a:cs typeface="Times New Roman" pitchFamily="18" charset="0"/>
              </a:rPr>
              <a:t>аллель-специфическая </a:t>
            </a:r>
            <a:r>
              <a:rPr lang="ru-RU" sz="4700" dirty="0">
                <a:latin typeface="Times New Roman" pitchFamily="18" charset="0"/>
                <a:cs typeface="Times New Roman" pitchFamily="18" charset="0"/>
              </a:rPr>
              <a:t>гибридизация (амплификация) с использованием </a:t>
            </a:r>
            <a:r>
              <a:rPr lang="ru-RU" sz="4700" dirty="0" err="1">
                <a:latin typeface="Times New Roman" pitchFamily="18" charset="0"/>
                <a:cs typeface="Times New Roman" pitchFamily="18" charset="0"/>
              </a:rPr>
              <a:t>олигонуклеотидов</a:t>
            </a:r>
            <a:r>
              <a:rPr lang="ru-RU" sz="4700" dirty="0">
                <a:latin typeface="Times New Roman" pitchFamily="18" charset="0"/>
                <a:cs typeface="Times New Roman" pitchFamily="18" charset="0"/>
              </a:rPr>
              <a:t>, комплементарных нормальной и мутантной последовательности ДНК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700" dirty="0" err="1" smtClean="0">
                <a:latin typeface="Times New Roman" pitchFamily="18" charset="0"/>
                <a:cs typeface="Times New Roman" pitchFamily="18" charset="0"/>
              </a:rPr>
              <a:t>детекция</a:t>
            </a:r>
            <a:r>
              <a:rPr lang="ru-RU" sz="4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700" dirty="0">
                <a:latin typeface="Times New Roman" pitchFamily="18" charset="0"/>
                <a:cs typeface="Times New Roman" pitchFamily="18" charset="0"/>
              </a:rPr>
              <a:t>конформационного </a:t>
            </a:r>
            <a:r>
              <a:rPr lang="ru-RU" sz="4700" dirty="0" smtClean="0">
                <a:latin typeface="Times New Roman" pitchFamily="18" charset="0"/>
                <a:cs typeface="Times New Roman" pitchFamily="18" charset="0"/>
              </a:rPr>
              <a:t>полиморфизма </a:t>
            </a:r>
            <a:r>
              <a:rPr lang="ru-RU" sz="4700" dirty="0" err="1">
                <a:latin typeface="Times New Roman" pitchFamily="18" charset="0"/>
                <a:cs typeface="Times New Roman" pitchFamily="18" charset="0"/>
              </a:rPr>
              <a:t>одноцепочечной</a:t>
            </a:r>
            <a:r>
              <a:rPr lang="ru-RU" sz="4700" dirty="0">
                <a:latin typeface="Times New Roman" pitchFamily="18" charset="0"/>
                <a:cs typeface="Times New Roman" pitchFamily="18" charset="0"/>
              </a:rPr>
              <a:t> ДНК (SSCP)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700" dirty="0" err="1" smtClean="0">
                <a:latin typeface="Times New Roman" pitchFamily="18" charset="0"/>
                <a:cs typeface="Times New Roman" pitchFamily="18" charset="0"/>
              </a:rPr>
              <a:t>гетеродуплексный</a:t>
            </a:r>
            <a:r>
              <a:rPr lang="ru-RU" sz="4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700" dirty="0">
                <a:latin typeface="Times New Roman" pitchFamily="18" charset="0"/>
                <a:cs typeface="Times New Roman" pitchFamily="18" charset="0"/>
              </a:rPr>
              <a:t>анализ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4700" dirty="0" err="1" smtClean="0">
                <a:latin typeface="Times New Roman" pitchFamily="18" charset="0"/>
                <a:cs typeface="Times New Roman" pitchFamily="18" charset="0"/>
              </a:rPr>
              <a:t>секвенирование</a:t>
            </a:r>
            <a:r>
              <a:rPr lang="ru-RU" sz="4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700" dirty="0">
                <a:latin typeface="Times New Roman" pitchFamily="18" charset="0"/>
                <a:cs typeface="Times New Roman" pitchFamily="18" charset="0"/>
              </a:rPr>
              <a:t>гена или его фрагмента</a:t>
            </a:r>
          </a:p>
        </p:txBody>
      </p:sp>
      <p:pic>
        <p:nvPicPr>
          <p:cNvPr id="4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1" y="-1928"/>
            <a:ext cx="9143999" cy="55060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03341"/>
            <a:ext cx="9143999" cy="55465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Оборудование для определения мутаций и экспрессии генов методом ПЦР и RT-PCR</a:t>
            </a:r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8313" y="1484313"/>
            <a:ext cx="3887787" cy="2592387"/>
          </a:xfrm>
          <a:ln>
            <a:solidFill>
              <a:srgbClr val="130901"/>
            </a:solidFill>
          </a:ln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484313"/>
            <a:ext cx="4321175" cy="2592387"/>
          </a:xfrm>
          <a:prstGeom prst="rect">
            <a:avLst/>
          </a:prstGeom>
          <a:noFill/>
          <a:ln w="9525">
            <a:solidFill>
              <a:srgbClr val="130901"/>
            </a:solidFill>
            <a:miter lim="800000"/>
            <a:headEnd/>
            <a:tailEnd/>
          </a:ln>
        </p:spPr>
      </p:pic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58975" y="4076700"/>
            <a:ext cx="5543550" cy="2736676"/>
          </a:xfrm>
          <a:prstGeom prst="rect">
            <a:avLst/>
          </a:prstGeom>
          <a:noFill/>
          <a:ln w="9525">
            <a:solidFill>
              <a:srgbClr val="130901"/>
            </a:solidFill>
            <a:miter lim="800000"/>
            <a:headEnd/>
            <a:tailEnd/>
          </a:ln>
        </p:spPr>
      </p:pic>
      <p:pic>
        <p:nvPicPr>
          <p:cNvPr id="6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1" y="-1928"/>
            <a:ext cx="9143999" cy="55060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03341"/>
            <a:ext cx="9143999" cy="55465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7950" y="1125538"/>
            <a:ext cx="6330950" cy="510063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0788" y="1889125"/>
            <a:ext cx="2843212" cy="4968875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Денатурация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Отжиг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праймеров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Этап 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III 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Синтез цепи ДНК</a:t>
            </a:r>
            <a:br>
              <a:rPr lang="ru-RU" sz="1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39750" y="0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 err="1">
                <a:latin typeface="Times New Roman" pitchFamily="18" charset="0"/>
                <a:ea typeface="+mj-ea"/>
                <a:cs typeface="Times New Roman" pitchFamily="18" charset="0"/>
              </a:rPr>
              <a:t>Полимеразная</a:t>
            </a:r>
            <a:r>
              <a:rPr lang="ru-RU" sz="2800" b="1" dirty="0">
                <a:latin typeface="Times New Roman" pitchFamily="18" charset="0"/>
                <a:ea typeface="+mj-ea"/>
                <a:cs typeface="Times New Roman" pitchFamily="18" charset="0"/>
              </a:rPr>
              <a:t> цепная реакция</a:t>
            </a:r>
            <a:endParaRPr lang="ru-RU" sz="2800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1" y="-1928"/>
            <a:ext cx="9143999" cy="55060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03341"/>
            <a:ext cx="9143999" cy="55465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Аппаратурное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обеспечение для определения нуклеотидных последовательностей (</a:t>
            </a:r>
            <a:r>
              <a:rPr lang="ru-RU" sz="3100" b="1" dirty="0" err="1">
                <a:latin typeface="Times New Roman" pitchFamily="18" charset="0"/>
                <a:cs typeface="Times New Roman" pitchFamily="18" charset="0"/>
              </a:rPr>
              <a:t>секвенирование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pic>
        <p:nvPicPr>
          <p:cNvPr id="4301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0825" y="1600200"/>
            <a:ext cx="4033838" cy="2765425"/>
          </a:xfrm>
          <a:ln>
            <a:solidFill>
              <a:srgbClr val="130901"/>
            </a:solidFill>
          </a:ln>
        </p:spPr>
      </p:pic>
      <p:pic>
        <p:nvPicPr>
          <p:cNvPr id="43011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4663" y="3357563"/>
            <a:ext cx="4608512" cy="3167062"/>
          </a:xfrm>
          <a:prstGeom prst="rect">
            <a:avLst/>
          </a:prstGeom>
          <a:noFill/>
          <a:ln w="9525">
            <a:solidFill>
              <a:srgbClr val="130901"/>
            </a:solidFill>
            <a:miter lim="800000"/>
            <a:headEnd/>
            <a:tailEnd/>
          </a:ln>
        </p:spPr>
      </p:pic>
      <p:pic>
        <p:nvPicPr>
          <p:cNvPr id="5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1" y="-1928"/>
            <a:ext cx="9143999" cy="55060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03341"/>
            <a:ext cx="9143999" cy="55465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2031404" y="773832"/>
            <a:ext cx="7005092" cy="1143000"/>
          </a:xfrm>
        </p:spPr>
        <p:txBody>
          <a:bodyPr/>
          <a:lstStyle/>
          <a:p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Методы исследований клеточного состава крови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67744" y="1989510"/>
            <a:ext cx="6192838" cy="3887762"/>
          </a:xfrm>
        </p:spPr>
        <p:txBody>
          <a:bodyPr rtlCol="0">
            <a:normAutofit fontScale="55000" lnSpcReduction="20000"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Биохимические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51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Цитогенетические 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51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Молекулярно-генетические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5100" b="1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Проточная цитофлюорометрия 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/>
              <a:t> </a:t>
            </a:r>
            <a:r>
              <a:rPr lang="ru-RU" b="1" dirty="0" smtClean="0"/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b="1" dirty="0"/>
          </a:p>
        </p:txBody>
      </p:sp>
      <p:pic>
        <p:nvPicPr>
          <p:cNvPr id="4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1" y="-1928"/>
            <a:ext cx="9143999" cy="55060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03341"/>
            <a:ext cx="9143999" cy="55465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F:\Загрузки\25.04.2018 г Симпозиум лаборантов\Сертификат лаборанты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73376"/>
            <a:ext cx="2087377" cy="631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>
          <a:xfrm>
            <a:off x="2185392" y="413792"/>
            <a:ext cx="6851104" cy="1143000"/>
          </a:xfrm>
        </p:spPr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Проточная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цитофлюорометрия</a:t>
            </a: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034" name="Объект 2"/>
          <p:cNvSpPr>
            <a:spLocks noGrp="1"/>
          </p:cNvSpPr>
          <p:nvPr>
            <p:ph idx="1"/>
          </p:nvPr>
        </p:nvSpPr>
        <p:spPr>
          <a:xfrm>
            <a:off x="1928794" y="1855365"/>
            <a:ext cx="6758006" cy="4525963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метод выбора для определения линейной принадлежности и уровня дифференцировки клеток</a:t>
            </a:r>
          </a:p>
          <a:p>
            <a:pPr marL="0" indent="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объективная информация об иммунологических особенностях лейкозных бластов при диагностике острых лейкозов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лимфом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 smtClean="0"/>
          </a:p>
        </p:txBody>
      </p:sp>
      <p:pic>
        <p:nvPicPr>
          <p:cNvPr id="4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1" y="-1928"/>
            <a:ext cx="9143999" cy="55060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03341"/>
            <a:ext cx="9143999" cy="55465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F:\Загрузки\25.04.2018 г Симпозиум лаборантов\Сертификат лаборанты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73376"/>
            <a:ext cx="2087377" cy="631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Как работает проточная цитофлюорометрия?</a:t>
            </a:r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0663" y="1628775"/>
            <a:ext cx="8694737" cy="4464050"/>
          </a:xfrm>
        </p:spPr>
      </p:pic>
      <p:pic>
        <p:nvPicPr>
          <p:cNvPr id="4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1" y="-1928"/>
            <a:ext cx="9143999" cy="55060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03341"/>
            <a:ext cx="9143999" cy="55465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6"/>
          <p:cNvSpPr>
            <a:spLocks noGrp="1"/>
          </p:cNvSpPr>
          <p:nvPr>
            <p:ph type="ctrTitle"/>
          </p:nvPr>
        </p:nvSpPr>
        <p:spPr>
          <a:xfrm>
            <a:off x="1643042" y="500042"/>
            <a:ext cx="6286500" cy="1357312"/>
          </a:xfrm>
        </p:spPr>
        <p:txBody>
          <a:bodyPr/>
          <a:lstStyle/>
          <a:p>
            <a:r>
              <a:rPr lang="ru-RU" sz="4000" b="1" i="1" dirty="0" smtClean="0"/>
              <a:t>Спасибо за внимание!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 smtClean="0"/>
          </a:p>
        </p:txBody>
      </p:sp>
      <p:sp>
        <p:nvSpPr>
          <p:cNvPr id="7" name="Заголовок 6"/>
          <p:cNvSpPr txBox="1">
            <a:spLocks/>
          </p:cNvSpPr>
          <p:nvPr/>
        </p:nvSpPr>
        <p:spPr>
          <a:xfrm>
            <a:off x="0" y="2500313"/>
            <a:ext cx="4500563" cy="3857625"/>
          </a:xfrm>
          <a:prstGeom prst="rect">
            <a:avLst/>
          </a:prstGeom>
        </p:spPr>
        <p:txBody>
          <a:bodyPr anchor="ctr"/>
          <a:lstStyle/>
          <a:p>
            <a:pPr fontAlgn="auto">
              <a:spcAft>
                <a:spcPts val="0"/>
              </a:spcAft>
              <a:buFont typeface="Arial" charset="0"/>
              <a:buChar char="•"/>
              <a:defRPr/>
            </a:pPr>
            <a:endParaRPr lang="ru-RU" sz="2000" dirty="0">
              <a:solidFill>
                <a:srgbClr val="0000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6083" name="Рисунок 4" descr="img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1643050"/>
            <a:ext cx="5167327" cy="4231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1" y="-1928"/>
            <a:ext cx="9143999" cy="55060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03341"/>
            <a:ext cx="9143999" cy="55465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Биохимические лабораторные исследования Общий анализ крови </a:t>
            </a:r>
          </a:p>
        </p:txBody>
      </p:sp>
      <p:sp>
        <p:nvSpPr>
          <p:cNvPr id="2765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27652" name="Picture 14" descr="http://okeydoc.ru/wp-content/uploads/2015/11/chto-pokazivaet-obschiy-analiz-krovi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3100" y="1558925"/>
            <a:ext cx="27844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16" descr="Картинки по запросу общий анализ кров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3288" y="3384550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18" descr="Картинки по запросу общий анализ крови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51500" y="5140325"/>
            <a:ext cx="3121025" cy="157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20" descr="Картинки по запросу общий анализ крови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55700" y="5127625"/>
            <a:ext cx="34480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22" descr="Картинки по запросу общий анализ крови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2575" y="3416300"/>
            <a:ext cx="27432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24" descr="Картинки по запросу общий анализ крови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81750" y="1473200"/>
            <a:ext cx="2390775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473200"/>
            <a:ext cx="2556197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1" y="-1928"/>
            <a:ext cx="9143999" cy="55060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03341"/>
            <a:ext cx="9143999" cy="55465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468313" y="269776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Общий анализ крови</a:t>
            </a:r>
          </a:p>
        </p:txBody>
      </p:sp>
      <p:pic>
        <p:nvPicPr>
          <p:cNvPr id="28674" name="Picture 6" descr="http://anten-service.ru/images/catalog/lh500_347px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1121966"/>
            <a:ext cx="4465638" cy="3459162"/>
          </a:xfrm>
        </p:spPr>
      </p:pic>
      <p:pic>
        <p:nvPicPr>
          <p:cNvPr id="28675" name="Picture 4" descr="http://anten-service.ru/images/catalog/dxh_800_347p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0072" y="1125538"/>
            <a:ext cx="3707904" cy="400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Box 8"/>
          <p:cNvSpPr txBox="1">
            <a:spLocks noChangeArrowheads="1"/>
          </p:cNvSpPr>
          <p:nvPr/>
        </p:nvSpPr>
        <p:spPr bwMode="auto">
          <a:xfrm>
            <a:off x="179512" y="5038144"/>
            <a:ext cx="874846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25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Быстрота проведения исследования</a:t>
            </a:r>
          </a:p>
          <a:p>
            <a:r>
              <a:rPr lang="ru-RU" altLang="ru-RU" sz="25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Точность измерения показателей ОАК</a:t>
            </a:r>
          </a:p>
          <a:p>
            <a:r>
              <a:rPr lang="ru-RU" altLang="ru-RU" sz="25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Экономически выгодная методика </a:t>
            </a:r>
          </a:p>
          <a:p>
            <a:r>
              <a:rPr lang="ru-RU" altLang="ru-RU" sz="25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(высокопроизводительные системы клеточного анализа</a:t>
            </a:r>
            <a:r>
              <a:rPr lang="ru-RU" altLang="ru-RU" sz="25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25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1" y="-1928"/>
            <a:ext cx="9143999" cy="55060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3384" y="629816"/>
            <a:ext cx="6779096" cy="1143000"/>
          </a:xfrm>
        </p:spPr>
        <p:txBody>
          <a:bodyPr/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Потенциал общего анализа крови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71670" y="2171997"/>
            <a:ext cx="6615130" cy="4065315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Идентификация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пяти типов клеток: лимфоциты, моноциты, нейтрофилы, эозинофилы  и базофилы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Детекция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не только количественных, но не качественных аномалий.</a:t>
            </a:r>
          </a:p>
          <a:p>
            <a:endParaRPr lang="ru-RU" b="1" dirty="0"/>
          </a:p>
        </p:txBody>
      </p:sp>
      <p:pic>
        <p:nvPicPr>
          <p:cNvPr id="4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1" y="-1928"/>
            <a:ext cx="9143999" cy="55060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03341"/>
            <a:ext cx="9143999" cy="55465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F:\Загрузки\25.04.2018 г Симпозиум лаборантов\Сертификат лаборанты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73376"/>
            <a:ext cx="2087377" cy="631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941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539750" y="269776"/>
            <a:ext cx="8229600" cy="1143000"/>
          </a:xfrm>
        </p:spPr>
        <p:txBody>
          <a:bodyPr/>
          <a:lstStyle/>
          <a:p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Гематологический анализатор</a:t>
            </a:r>
          </a:p>
        </p:txBody>
      </p:sp>
      <p:pic>
        <p:nvPicPr>
          <p:cNvPr id="29698" name="Содержимое 3" descr="img4.jpg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43550" y="1341438"/>
            <a:ext cx="3600450" cy="4525962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50825" y="1052513"/>
            <a:ext cx="4826000" cy="540067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>
                <a:latin typeface="Times New Roman" pitchFamily="18" charset="0"/>
                <a:ea typeface="+mj-ea"/>
                <a:cs typeface="Times New Roman" pitchFamily="18" charset="0"/>
              </a:rPr>
              <a:t>Высокое качество результатов;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>
                <a:latin typeface="Times New Roman" pitchFamily="18" charset="0"/>
                <a:ea typeface="+mj-ea"/>
                <a:cs typeface="Times New Roman" pitchFamily="18" charset="0"/>
              </a:rPr>
              <a:t>Автоматический </a:t>
            </a:r>
            <a:r>
              <a:rPr lang="ru-RU" sz="2400" dirty="0">
                <a:latin typeface="Times New Roman" pitchFamily="18" charset="0"/>
                <a:ea typeface="+mj-ea"/>
                <a:cs typeface="Times New Roman" pitchFamily="18" charset="0"/>
              </a:rPr>
              <a:t>анализ незрелых форм клеток (нормобластов, </a:t>
            </a:r>
            <a:r>
              <a:rPr lang="ru-RU" sz="2400" dirty="0" err="1">
                <a:latin typeface="Times New Roman" pitchFamily="18" charset="0"/>
                <a:ea typeface="+mj-ea"/>
                <a:cs typeface="Times New Roman" pitchFamily="18" charset="0"/>
              </a:rPr>
              <a:t>ретикулоцитов</a:t>
            </a:r>
            <a:r>
              <a:rPr lang="ru-RU" sz="2400" dirty="0">
                <a:latin typeface="Times New Roman" pitchFamily="18" charset="0"/>
                <a:ea typeface="+mj-ea"/>
                <a:cs typeface="Times New Roman" pitchFamily="18" charset="0"/>
              </a:rPr>
              <a:t>, незрелых гранулоцитов;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>
                <a:latin typeface="Times New Roman" pitchFamily="18" charset="0"/>
                <a:ea typeface="+mj-ea"/>
                <a:cs typeface="Times New Roman" pitchFamily="18" charset="0"/>
              </a:rPr>
              <a:t>Автоматический анализ образцов малого объема до 200 </a:t>
            </a:r>
            <a:r>
              <a:rPr lang="ru-RU" sz="24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мкл</a:t>
            </a:r>
            <a:r>
              <a:rPr lang="ru-RU" sz="2400" dirty="0" smtClean="0">
                <a:latin typeface="Times New Roman" pitchFamily="18" charset="0"/>
                <a:ea typeface="+mj-ea"/>
                <a:cs typeface="Times New Roman" pitchFamily="18" charset="0"/>
              </a:rPr>
              <a:t>);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 smtClean="0">
                <a:latin typeface="Times New Roman" pitchFamily="18" charset="0"/>
                <a:ea typeface="+mj-ea"/>
                <a:cs typeface="Times New Roman" pitchFamily="18" charset="0"/>
              </a:rPr>
              <a:t>Всего </a:t>
            </a:r>
            <a:r>
              <a:rPr lang="ru-RU" sz="2400" dirty="0">
                <a:latin typeface="Times New Roman" pitchFamily="18" charset="0"/>
                <a:ea typeface="+mj-ea"/>
                <a:cs typeface="Times New Roman" pitchFamily="18" charset="0"/>
              </a:rPr>
              <a:t>пять реагентов;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>
                <a:latin typeface="Times New Roman" pitchFamily="18" charset="0"/>
                <a:ea typeface="+mj-ea"/>
                <a:cs typeface="Times New Roman" pitchFamily="18" charset="0"/>
              </a:rPr>
              <a:t>Автоматическое повторное/дополнительное тестирование;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400" dirty="0">
                <a:latin typeface="Times New Roman" pitchFamily="18" charset="0"/>
                <a:ea typeface="+mj-ea"/>
                <a:cs typeface="Times New Roman" pitchFamily="18" charset="0"/>
              </a:rPr>
              <a:t>Производительность анализатора – до 100 образов в час.</a:t>
            </a:r>
          </a:p>
        </p:txBody>
      </p:sp>
      <p:pic>
        <p:nvPicPr>
          <p:cNvPr id="6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1" y="-1928"/>
            <a:ext cx="9143999" cy="55060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03341"/>
            <a:ext cx="9143999" cy="55465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2123728" y="413792"/>
            <a:ext cx="7056784" cy="1143000"/>
          </a:xfrm>
        </p:spPr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Лабораторный процесс сегодня</a:t>
            </a:r>
          </a:p>
        </p:txBody>
      </p:sp>
      <p:sp>
        <p:nvSpPr>
          <p:cNvPr id="30722" name="Содержимое 2"/>
          <p:cNvSpPr>
            <a:spLocks noGrp="1"/>
          </p:cNvSpPr>
          <p:nvPr>
            <p:ph idx="1"/>
          </p:nvPr>
        </p:nvSpPr>
        <p:spPr>
          <a:xfrm>
            <a:off x="1928794" y="1711349"/>
            <a:ext cx="6964381" cy="4525963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Для подтверждения наличия аномальных циркулирующих клеток, требуется микроскопическое исследование мазков крови.</a:t>
            </a:r>
          </a:p>
          <a:p>
            <a:pPr marL="0" indent="0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Данная схема, известная как традиционное, или стандартное, цитологическое исследование, была введена   в практику в 70-ые годы.   </a:t>
            </a:r>
          </a:p>
        </p:txBody>
      </p:sp>
      <p:pic>
        <p:nvPicPr>
          <p:cNvPr id="4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1" y="-1928"/>
            <a:ext cx="9143999" cy="55060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03341"/>
            <a:ext cx="9143999" cy="55465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F:\Загрузки\25.04.2018 г Симпозиум лаборантов\Сертификат лаборанты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73376"/>
            <a:ext cx="2087377" cy="631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174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7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57150" y="11113"/>
            <a:ext cx="9201150" cy="6846887"/>
          </a:xfrm>
        </p:spPr>
      </p:pic>
      <p:pic>
        <p:nvPicPr>
          <p:cNvPr id="5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1" y="-1928"/>
            <a:ext cx="9143999" cy="55060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03341"/>
            <a:ext cx="9143999" cy="55465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2113384" y="341784"/>
            <a:ext cx="6779096" cy="1143000"/>
          </a:xfrm>
        </p:spPr>
        <p:txBody>
          <a:bodyPr/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Недостатки микроскопии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51720" y="1484883"/>
            <a:ext cx="7020271" cy="489644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Неудовлетворительная достоверность, точность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воспроизводимость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результатов (стандарт - 100 клеток, при лейкопении – 50).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Влияние качества приготовления мазков.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Распределение ядерных клеток на стекле.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Субъективная оценка патологических клеток.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Уровень квалификации персонала.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Временные затраты на приготовление мазка крови и его просмотр.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Невозможность выделения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субпопуляций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лимфоцитов и моноцитов.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V="1">
            <a:off x="1" y="-1928"/>
            <a:ext cx="9143999" cy="55060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Users\Sveta\Desktop\Сертификат лаборанты3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303341"/>
            <a:ext cx="9143999" cy="554659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F:\Загрузки\25.04.2018 г Симпозиум лаборантов\Сертификат лаборанты (2)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273376"/>
            <a:ext cx="2087377" cy="6313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2573</TotalTime>
  <Words>683</Words>
  <Application>Microsoft Office PowerPoint</Application>
  <PresentationFormat>Экран (4:3)</PresentationFormat>
  <Paragraphs>110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Информативность расширенных клинико-лабораторных показателей и цифровой микроскопии в гематоонкологии </vt:lpstr>
      <vt:lpstr>Методы исследований клеточного состава крови  </vt:lpstr>
      <vt:lpstr>Биохимические лабораторные исследования Общий анализ крови </vt:lpstr>
      <vt:lpstr>Общий анализ крови</vt:lpstr>
      <vt:lpstr>Потенциал общего анализа крови  </vt:lpstr>
      <vt:lpstr>Гематологический анализатор</vt:lpstr>
      <vt:lpstr>Лабораторный процесс сегодня</vt:lpstr>
      <vt:lpstr>Презентация PowerPoint</vt:lpstr>
      <vt:lpstr>Недостатки микроскопии</vt:lpstr>
      <vt:lpstr>Кариотипирование</vt:lpstr>
      <vt:lpstr>Оборудование для кариотипирования</vt:lpstr>
      <vt:lpstr>Гены предрасположенности</vt:lpstr>
      <vt:lpstr>Презентация PowerPoint</vt:lpstr>
      <vt:lpstr>Презентация PowerPoint</vt:lpstr>
      <vt:lpstr>Презентация PowerPoint</vt:lpstr>
      <vt:lpstr>Молекулярно-генетические методы  </vt:lpstr>
      <vt:lpstr>Оборудование для определения мутаций и экспрессии генов методом ПЦР и RT-PCR</vt:lpstr>
      <vt:lpstr>Этап I     Денатурация        Этап II    Отжиг праймеров        Этап III    Синтез цепи ДНК      </vt:lpstr>
      <vt:lpstr>Аппаратурное обеспечение для определения нуклеотидных последовательностей (секвенирование)</vt:lpstr>
      <vt:lpstr>Проточная цитофлюорометрия</vt:lpstr>
      <vt:lpstr>Как работает проточная цитофлюорометрия?</vt:lpstr>
      <vt:lpstr>Спасибо за внимание!  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Sveta</cp:lastModifiedBy>
  <cp:revision>273</cp:revision>
  <dcterms:created xsi:type="dcterms:W3CDTF">2013-06-02T05:34:26Z</dcterms:created>
  <dcterms:modified xsi:type="dcterms:W3CDTF">2018-05-05T09:30:21Z</dcterms:modified>
</cp:coreProperties>
</file>