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76" r:id="rId6"/>
    <p:sldId id="263" r:id="rId7"/>
    <p:sldId id="275" r:id="rId8"/>
    <p:sldId id="277" r:id="rId9"/>
    <p:sldId id="278" r:id="rId10"/>
    <p:sldId id="279" r:id="rId11"/>
    <p:sldId id="265" r:id="rId12"/>
    <p:sldId id="266" r:id="rId13"/>
    <p:sldId id="280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81" r:id="rId23"/>
    <p:sldId id="282" r:id="rId24"/>
    <p:sldId id="283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008E4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448" autoAdjust="0"/>
  </p:normalViewPr>
  <p:slideViewPr>
    <p:cSldViewPr>
      <p:cViewPr varScale="1">
        <p:scale>
          <a:sx n="85" d="100"/>
          <a:sy n="85" d="100"/>
        </p:scale>
        <p:origin x="-103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package" Target="../embeddings/______Microsoft_Office_PowerPoint1.sld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microsoft.com/office/2007/relationships/hdphoto" Target="../media/hdphoto2.wdp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F:\Загрузки\25.04.2018 г Симпозиум лаборантов\Сертификат лаборанты (2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273376"/>
            <a:ext cx="2087377" cy="631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979712" y="2150854"/>
            <a:ext cx="6984776" cy="286232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000" b="1" dirty="0" smtClean="0"/>
              <a:t>Некоторые аспекты применения мультиплексной и количественной ПЦР в детской практике для динамического наблюдения за больными и коррекция противовирусной терапии</a:t>
            </a:r>
          </a:p>
          <a:p>
            <a:pPr algn="ctr"/>
            <a:endParaRPr lang="ru-RU" sz="3000" b="1" dirty="0">
              <a:solidFill>
                <a:srgbClr val="00808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pic>
        <p:nvPicPr>
          <p:cNvPr id="6" name="Picture 2" descr="F:\Документы\ОПСА\эмблема 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43042" y="428604"/>
            <a:ext cx="774516" cy="109150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6309319"/>
            <a:ext cx="9143999" cy="554659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419872" y="5267519"/>
            <a:ext cx="5598605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600" b="1" i="1" dirty="0" smtClean="0"/>
              <a:t>Е.С. Казанцева, </a:t>
            </a:r>
          </a:p>
          <a:p>
            <a:pPr algn="r"/>
            <a:r>
              <a:rPr lang="ru-RU" sz="2600" b="1" i="1" dirty="0" smtClean="0"/>
              <a:t>врач КДЛ ЦПАО БУЗОО «ОДКБ»</a:t>
            </a:r>
            <a:endParaRPr lang="ru-RU" sz="2600" b="1" dirty="0"/>
          </a:p>
        </p:txBody>
      </p:sp>
      <p:pic>
        <p:nvPicPr>
          <p:cNvPr id="10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V="1">
            <a:off x="1" y="-1928"/>
            <a:ext cx="9143999" cy="550608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2000232" y="500042"/>
            <a:ext cx="6984776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1400" b="1" dirty="0" smtClean="0">
                <a:solidFill>
                  <a:srgbClr val="0066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СИМПОЗИУМ ЛАБОРАНТОВ</a:t>
            </a:r>
          </a:p>
          <a:p>
            <a:pPr algn="ctr"/>
            <a:r>
              <a:rPr lang="ru-RU" sz="1400" b="1" dirty="0" smtClean="0">
                <a:solidFill>
                  <a:srgbClr val="0066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«ИННОВАЦИОННЫЕ ПОДХОДЫ     В ЛАБОРАТОРНОЙ ДИАГНОСТИКЕ»</a:t>
            </a:r>
          </a:p>
          <a:p>
            <a:pPr algn="ctr"/>
            <a:endParaRPr lang="ru-RU" sz="1200" b="1" i="1" dirty="0" smtClean="0">
              <a:solidFill>
                <a:srgbClr val="00808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777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F:\Загрузки\25.04.2018 г Симпозиум лаборантов\Сертификат лаборанты (2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273376"/>
            <a:ext cx="2087377" cy="631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6309319"/>
            <a:ext cx="9143999" cy="554659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V="1">
            <a:off x="1" y="-1928"/>
            <a:ext cx="9143999" cy="550608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1052207">
            <a:off x="7358082" y="1142984"/>
            <a:ext cx="1651408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1619672" y="1652602"/>
            <a:ext cx="6264696" cy="501675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lvl="0"/>
            <a:r>
              <a:rPr lang="ru-RU" sz="2000" b="1" dirty="0" smtClean="0"/>
              <a:t>Пациент З…., 2года.</a:t>
            </a:r>
          </a:p>
          <a:p>
            <a:endParaRPr lang="en-US" sz="2000" b="1" i="1" dirty="0" smtClean="0"/>
          </a:p>
          <a:p>
            <a:r>
              <a:rPr lang="ru-RU" sz="2000" b="1" i="1" dirty="0" smtClean="0"/>
              <a:t>Из какого органа взята биопсия:</a:t>
            </a:r>
            <a:r>
              <a:rPr lang="ru-RU" sz="2000" b="1" dirty="0" smtClean="0"/>
              <a:t> ПЖК, детрит</a:t>
            </a:r>
          </a:p>
          <a:p>
            <a:r>
              <a:rPr lang="ru-RU" sz="2000" b="1" i="1" dirty="0" smtClean="0"/>
              <a:t>Клинический диагноз:</a:t>
            </a:r>
            <a:r>
              <a:rPr lang="ru-RU" sz="2000" b="1" dirty="0" smtClean="0"/>
              <a:t> туберкулез подкожной клетчатки нижней трети правого бедра.</a:t>
            </a:r>
          </a:p>
          <a:p>
            <a:endParaRPr lang="en-US" sz="2000" b="1" i="1" dirty="0" smtClean="0"/>
          </a:p>
          <a:p>
            <a:r>
              <a:rPr lang="ru-RU" sz="2000" b="1" i="1" dirty="0" smtClean="0"/>
              <a:t>Микроскопически:</a:t>
            </a:r>
            <a:r>
              <a:rPr lang="ru-RU" sz="2000" b="1" dirty="0" smtClean="0"/>
              <a:t> некротические массы, окруженные </a:t>
            </a:r>
            <a:r>
              <a:rPr lang="ru-RU" sz="2000" b="1" dirty="0" err="1" smtClean="0"/>
              <a:t>лимфоцитарным</a:t>
            </a:r>
            <a:r>
              <a:rPr lang="ru-RU" sz="2000" b="1" dirty="0" smtClean="0"/>
              <a:t> инфильтратом, наличие многоядерных гигантских клеток, встречаются формирующиеся гранулемы с отсутствием некрозов, местами специфический инфильтрат расположен диффузно без формирования гранулем. </a:t>
            </a:r>
          </a:p>
          <a:p>
            <a:endParaRPr lang="en-US" sz="2000" b="1" i="1" dirty="0" smtClean="0"/>
          </a:p>
          <a:p>
            <a:r>
              <a:rPr lang="ru-RU" sz="2000" b="1" i="1" dirty="0" smtClean="0"/>
              <a:t>Результаты ПЦР исследования:</a:t>
            </a:r>
            <a:r>
              <a:rPr lang="en-US" sz="2000" b="1" i="1" dirty="0" smtClean="0"/>
              <a:t> </a:t>
            </a:r>
            <a:r>
              <a:rPr lang="ru-RU" sz="2000" b="1" i="1" dirty="0" smtClean="0"/>
              <a:t>м</a:t>
            </a:r>
            <a:r>
              <a:rPr lang="ru-RU" sz="2000" b="1" dirty="0" smtClean="0"/>
              <a:t>етодом ПЦР выделена ДНК вакцинного штамма М. </a:t>
            </a:r>
            <a:r>
              <a:rPr lang="en-US" sz="2000" b="1" dirty="0" smtClean="0"/>
              <a:t>bovis BCG</a:t>
            </a:r>
            <a:r>
              <a:rPr lang="ru-RU" sz="2000" b="1" dirty="0" smtClean="0"/>
              <a:t>. </a:t>
            </a:r>
          </a:p>
          <a:p>
            <a:pPr algn="ctr"/>
            <a:endParaRPr lang="ru-RU" sz="2000" b="1" dirty="0">
              <a:solidFill>
                <a:srgbClr val="0066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777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F:\Загрузки\25.04.2018 г Симпозиум лаборантов\Сертификат лаборанты (2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273376"/>
            <a:ext cx="2087377" cy="631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6309319"/>
            <a:ext cx="9143999" cy="554659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V="1">
            <a:off x="1" y="-1928"/>
            <a:ext cx="9143999" cy="550608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1052207">
            <a:off x="7358082" y="1142984"/>
            <a:ext cx="1651408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2428860" y="1643050"/>
            <a:ext cx="4357718" cy="49244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endParaRPr lang="ru-RU" sz="1400" b="1" dirty="0" smtClean="0">
              <a:solidFill>
                <a:srgbClr val="0066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algn="ctr"/>
            <a:endParaRPr lang="ru-RU" sz="1200" b="1" i="1" dirty="0" smtClean="0">
              <a:solidFill>
                <a:srgbClr val="00808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2915816" y="1278237"/>
            <a:ext cx="3560642" cy="7762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Вирус Эпштейна-Барр</a:t>
            </a:r>
            <a:endParaRPr kumimoji="0" lang="ru-RU" sz="21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Содержимое 2"/>
          <p:cNvSpPr txBox="1">
            <a:spLocks/>
          </p:cNvSpPr>
          <p:nvPr/>
        </p:nvSpPr>
        <p:spPr>
          <a:xfrm>
            <a:off x="1765638" y="2471285"/>
            <a:ext cx="5830698" cy="35500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У части больных классической </a:t>
            </a:r>
            <a:r>
              <a:rPr kumimoji="0" lang="ru-RU" sz="21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лимфомой</a:t>
            </a:r>
            <a:r>
              <a:rPr kumimoji="0" lang="ru-RU" sz="2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1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Ходжкина</a:t>
            </a:r>
            <a:r>
              <a:rPr kumimoji="0" lang="ru-RU" sz="2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выявлена латентная </a:t>
            </a:r>
            <a:r>
              <a:rPr kumimoji="0" lang="en-US" sz="2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EBV-</a:t>
            </a:r>
            <a:r>
              <a:rPr kumimoji="0" lang="ru-RU" sz="2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инфекция.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ru-RU" sz="2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/</a:t>
            </a:r>
            <a:r>
              <a:rPr kumimoji="0" lang="en-US" sz="2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RS</a:t>
            </a:r>
            <a:r>
              <a:rPr kumimoji="0" lang="ru-RU" sz="2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- клетки содержат </a:t>
            </a:r>
            <a:r>
              <a:rPr kumimoji="0" lang="en-US" sz="2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EBERs </a:t>
            </a:r>
            <a:r>
              <a:rPr kumimoji="0" lang="ru-RU" sz="2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и </a:t>
            </a:r>
            <a:r>
              <a:rPr kumimoji="0" lang="ru-RU" sz="21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экспрессируют</a:t>
            </a:r>
            <a:r>
              <a:rPr kumimoji="0" lang="ru-RU" sz="2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латентный мембранный протеин-1 и </a:t>
            </a:r>
            <a:r>
              <a:rPr kumimoji="0" lang="en-US" sz="2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EBNA1</a:t>
            </a:r>
            <a:r>
              <a:rPr kumimoji="0" lang="ru-RU" sz="2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Самая высокая частота </a:t>
            </a:r>
            <a:r>
              <a:rPr kumimoji="0" lang="en-US" sz="2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EBV</a:t>
            </a:r>
            <a:r>
              <a:rPr kumimoji="0" lang="ru-RU" sz="2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-латентности в </a:t>
            </a:r>
            <a:r>
              <a:rPr kumimoji="0" lang="en-US" sz="2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ru-RU" sz="2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/</a:t>
            </a:r>
            <a:r>
              <a:rPr kumimoji="0" lang="en-US" sz="2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RS</a:t>
            </a:r>
            <a:r>
              <a:rPr kumimoji="0" lang="ru-RU" sz="2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- клетках выявляется у больных </a:t>
            </a:r>
            <a:r>
              <a:rPr kumimoji="0" lang="ru-RU" sz="21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СПИД-обусловленной</a:t>
            </a:r>
            <a:r>
              <a:rPr kumimoji="0" lang="ru-RU" sz="2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классической </a:t>
            </a:r>
            <a:r>
              <a:rPr kumimoji="0" lang="ru-RU" sz="21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лимфомой</a:t>
            </a:r>
            <a:r>
              <a:rPr kumimoji="0" lang="ru-RU" sz="2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1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Ходжкина</a:t>
            </a:r>
            <a:r>
              <a:rPr kumimoji="0" lang="ru-RU" sz="2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(90%) и смешанно-клеточном варианте классической </a:t>
            </a:r>
            <a:r>
              <a:rPr kumimoji="0" lang="ru-RU" sz="21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лимфомы</a:t>
            </a:r>
            <a:r>
              <a:rPr kumimoji="0" lang="ru-RU" sz="2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1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Ходжкина</a:t>
            </a:r>
            <a:r>
              <a:rPr kumimoji="0" lang="ru-RU" sz="2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(70%), самая низкая – при </a:t>
            </a:r>
            <a:r>
              <a:rPr kumimoji="0" lang="ru-RU" sz="21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нодулярном</a:t>
            </a:r>
            <a:r>
              <a:rPr kumimoji="0" lang="ru-RU" sz="2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склерозе (10-40%) </a:t>
            </a:r>
            <a:r>
              <a:rPr kumimoji="0" lang="ru-RU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21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777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F:\Загрузки\25.04.2018 г Симпозиум лаборантов\Сертификат лаборанты (2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273376"/>
            <a:ext cx="2087377" cy="631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6309319"/>
            <a:ext cx="9143999" cy="554659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V="1">
            <a:off x="1" y="-1928"/>
            <a:ext cx="9143999" cy="550608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1052207">
            <a:off x="7358082" y="1142984"/>
            <a:ext cx="1651408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2817468" y="1340768"/>
            <a:ext cx="3914772" cy="9191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Пациент Р…., 12лет. Давность заболевания- с 17.02.16г </a:t>
            </a:r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>
          <a:xfrm>
            <a:off x="1907704" y="2492896"/>
            <a:ext cx="5616624" cy="29241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Из какого органа взята биопсия: </a:t>
            </a:r>
            <a:r>
              <a:rPr kumimoji="0" lang="ru-RU" sz="22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лимфоузел</a:t>
            </a:r>
            <a:endParaRPr kumimoji="0" lang="ru-RU" sz="22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Клинический диагноз : </a:t>
            </a:r>
            <a:r>
              <a:rPr kumimoji="0" lang="ru-RU" sz="22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ЛГМ?Лимфома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? Лимфаденит?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Микроскопически: </a:t>
            </a:r>
            <a:r>
              <a:rPr kumimoji="0" lang="ru-RU" sz="22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скопления опухолевых клеток с участками некрозов, участки разрастания соединительной ткани. Опухолевые клетки имеют морфологию клеток  Рид-</a:t>
            </a:r>
            <a:r>
              <a:rPr kumimoji="0" lang="ru-RU" sz="2200" b="1" i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Штернберга</a:t>
            </a:r>
            <a:r>
              <a:rPr kumimoji="0" lang="ru-RU" sz="22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ru-RU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728405" y="5677798"/>
            <a:ext cx="436991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b="1" dirty="0" smtClean="0"/>
              <a:t>Методом ПЦР выделена ДНК</a:t>
            </a:r>
            <a:r>
              <a:rPr lang="en-US" sz="2200" b="1" dirty="0" smtClean="0"/>
              <a:t> EBV.</a:t>
            </a:r>
            <a:endParaRPr lang="ru-RU" sz="2200" b="1" dirty="0"/>
          </a:p>
        </p:txBody>
      </p:sp>
    </p:spTree>
    <p:extLst>
      <p:ext uri="{BB962C8B-B14F-4D97-AF65-F5344CB8AC3E}">
        <p14:creationId xmlns:p14="http://schemas.microsoft.com/office/powerpoint/2010/main" xmlns="" val="100777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F:\Загрузки\25.04.2018 г Симпозиум лаборантов\Сертификат лаборанты (2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273376"/>
            <a:ext cx="2087377" cy="631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6309319"/>
            <a:ext cx="9143999" cy="554659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V="1">
            <a:off x="1" y="-1928"/>
            <a:ext cx="9143999" cy="550608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1052207">
            <a:off x="7358082" y="1142984"/>
            <a:ext cx="1651408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2500298" y="3143248"/>
            <a:ext cx="442915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endParaRPr lang="ru-RU" sz="2000" b="1" dirty="0">
              <a:solidFill>
                <a:srgbClr val="0066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051720" y="1628800"/>
            <a:ext cx="5393918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100" b="1" dirty="0" smtClean="0">
                <a:latin typeface="+mj-lt"/>
                <a:ea typeface="Calibri" pitchFamily="34" charset="0"/>
                <a:cs typeface="Times New Roman" pitchFamily="18" charset="0"/>
              </a:rPr>
              <a:t>Внутриутробные  инфекции также являются предметом исследования ПЦР-лаборатории, речь идет в первую очеред</a:t>
            </a:r>
            <a:r>
              <a:rPr lang="ru-RU" sz="2100" b="1" dirty="0">
                <a:latin typeface="+mj-lt"/>
                <a:ea typeface="Calibri" pitchFamily="34" charset="0"/>
                <a:cs typeface="Times New Roman" pitchFamily="18" charset="0"/>
              </a:rPr>
              <a:t>ь</a:t>
            </a:r>
            <a:r>
              <a:rPr lang="ru-RU" sz="2100" b="1" dirty="0" smtClean="0">
                <a:latin typeface="+mj-lt"/>
                <a:ea typeface="Calibri" pitchFamily="34" charset="0"/>
                <a:cs typeface="Times New Roman" pitchFamily="18" charset="0"/>
              </a:rPr>
              <a:t> о ТО</a:t>
            </a:r>
            <a:r>
              <a:rPr lang="en-US" sz="2100" b="1" dirty="0" smtClean="0">
                <a:latin typeface="+mj-lt"/>
                <a:ea typeface="Calibri" pitchFamily="34" charset="0"/>
                <a:cs typeface="Times New Roman" pitchFamily="18" charset="0"/>
              </a:rPr>
              <a:t>RCH</a:t>
            </a:r>
            <a:r>
              <a:rPr lang="ru-RU" sz="2100" b="1" dirty="0" smtClean="0">
                <a:latin typeface="+mj-lt"/>
                <a:ea typeface="Calibri" pitchFamily="34" charset="0"/>
                <a:cs typeface="Times New Roman" pitchFamily="18" charset="0"/>
              </a:rPr>
              <a:t>-инфекциях. Актуальность проблемы обусловлена широкой распространенностью потенциальных возбудителей среди всех групп населения, бессимптомным  течением или отсутствие </a:t>
            </a:r>
            <a:r>
              <a:rPr lang="ru-RU" sz="2100" b="1" dirty="0" err="1" smtClean="0">
                <a:latin typeface="+mj-lt"/>
                <a:ea typeface="Calibri" pitchFamily="34" charset="0"/>
                <a:cs typeface="Times New Roman" pitchFamily="18" charset="0"/>
              </a:rPr>
              <a:t>патогномоничных</a:t>
            </a:r>
            <a:r>
              <a:rPr lang="ru-RU" sz="2100" b="1" dirty="0" smtClean="0">
                <a:latin typeface="+mj-lt"/>
                <a:ea typeface="Calibri" pitchFamily="34" charset="0"/>
                <a:cs typeface="Times New Roman" pitchFamily="18" charset="0"/>
              </a:rPr>
              <a:t> клинических симптомов, высоким риском развития патологии плода при первичном инфицировании матери и возможностью  обострения латентной инфекции у </a:t>
            </a:r>
            <a:r>
              <a:rPr lang="ru-RU" sz="2100" b="1" dirty="0" err="1" smtClean="0">
                <a:latin typeface="+mj-lt"/>
                <a:ea typeface="Calibri" pitchFamily="34" charset="0"/>
                <a:cs typeface="Times New Roman" pitchFamily="18" charset="0"/>
              </a:rPr>
              <a:t>иммунокомпрометированных</a:t>
            </a:r>
            <a:r>
              <a:rPr lang="ru-RU" sz="2100" b="1" dirty="0" smtClean="0">
                <a:latin typeface="+mj-lt"/>
                <a:ea typeface="Calibri" pitchFamily="34" charset="0"/>
                <a:cs typeface="Times New Roman" pitchFamily="18" charset="0"/>
              </a:rPr>
              <a:t> женщин во время беременности. </a:t>
            </a:r>
            <a:endParaRPr lang="ru-RU" sz="2100" b="1" dirty="0" smtClean="0"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777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F:\Загрузки\25.04.2018 г Симпозиум лаборантов\Сертификат лаборанты (2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273376"/>
            <a:ext cx="2087377" cy="631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6309319"/>
            <a:ext cx="9143999" cy="554659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V="1">
            <a:off x="1" y="-1928"/>
            <a:ext cx="9143999" cy="550608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1052207">
            <a:off x="7358082" y="1142984"/>
            <a:ext cx="1651408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051720" y="1773971"/>
            <a:ext cx="543695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Клинические примеры: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Пациент С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., 1 мес.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Клинический диагноз: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Внутриутробная инфекция. НЭК 4ст. ГИП ЦНС. БЛД.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Микроскопически: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очаговые скопления лимфоцитов в подслизистом пространстве стенки тонкой кишки, лимфоидные инфильтраты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интерстиция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поджелудочной железы, гигантоклеточная трансформация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альвеолоцитов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ПЦР-исследование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ДНК СМ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V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обнаружена в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ткани легкого, в  ткани ОСЖ; в  ткани тонкой кишки.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777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F:\Загрузки\25.04.2018 г Симпозиум лаборантов\Сертификат лаборанты (2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273376"/>
            <a:ext cx="2087377" cy="631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6309319"/>
            <a:ext cx="9143999" cy="554659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V="1">
            <a:off x="1" y="-1928"/>
            <a:ext cx="9143999" cy="550608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1052207">
            <a:off x="7358082" y="1142984"/>
            <a:ext cx="1651408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051720" y="1682799"/>
            <a:ext cx="5688632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Пациент Л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., 2 мес.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Клинический диагноз :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Внутриутробная инфекция.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Микроскопически: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гигантоклеточный сиалоаденит,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панкардит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энцефалит, менингит, интерстициальный нефрит с гигантоклеточной трансформацией эпителия канальцев, очаговый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альвеолит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перибронхит,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гепатоспленомегалия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гепатит, панкреатит.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ПЦР-исследование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Прижизненно:  ДНК СМ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V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обнаружена в моче, венозной крови (количественный анализ в  крови- 12778 копий на 200000 клеток или 4.1 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lg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количественный анализ в  слюне- 4,73Е+09 копий/мл)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Аутопсийный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материал количественный анализ в  ткани легкого- 5.04 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lg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; количественный анализ в  ткани ОСЖ- 6.87 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lg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; количественный анализ в  ткани селезенки- 4.34 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lg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; количественный анализ в  ткани тонкой кишки- 3.86 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lg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;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777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F:\Загрузки\25.04.2018 г Симпозиум лаборантов\Сертификат лаборанты (2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273376"/>
            <a:ext cx="2087377" cy="631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6309319"/>
            <a:ext cx="9143999" cy="554659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V="1">
            <a:off x="1" y="-1928"/>
            <a:ext cx="9143999" cy="550608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1052207">
            <a:off x="7358082" y="1142984"/>
            <a:ext cx="1651408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907704" y="1772816"/>
            <a:ext cx="554461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Структура обнаружения возбудителей группы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герпес-вирусных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инфекций на базе нашей лаборатории такова: СМ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V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-45.5%,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EBV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- 28.6%, НН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V VI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- 19.7.% . Хотелось бы остановиться на случаях выявления вирус герпеса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VI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типа, который выявляется в аутопсийном материале как изолированно, так и  в ассоциации с другими возбудителями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777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F:\Загрузки\25.04.2018 г Симпозиум лаборантов\Сертификат лаборанты (2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273376"/>
            <a:ext cx="2087377" cy="631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6309319"/>
            <a:ext cx="9143999" cy="554659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V="1">
            <a:off x="1" y="-1928"/>
            <a:ext cx="9143999" cy="550608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1052207">
            <a:off x="7358082" y="1142984"/>
            <a:ext cx="1651408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809890" y="1534428"/>
            <a:ext cx="5786446" cy="5062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Клинические примеры: Пациент Л…., 16лет.</a:t>
            </a:r>
            <a:endParaRPr kumimoji="0" lang="ru-RU" sz="1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9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9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Клинический диагноз :</a:t>
            </a:r>
            <a:r>
              <a:rPr kumimoji="0" lang="ru-RU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Сепсис криптогенный.</a:t>
            </a:r>
            <a:endParaRPr kumimoji="0" lang="ru-RU" sz="1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9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9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Микроскопически: </a:t>
            </a:r>
            <a:r>
              <a:rPr kumimoji="0" lang="ru-RU" sz="19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лимфоаденопатия</a:t>
            </a:r>
            <a:r>
              <a:rPr kumimoji="0" lang="ru-RU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со стиранием </a:t>
            </a:r>
            <a:r>
              <a:rPr kumimoji="0" lang="ru-RU" sz="19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гистоархитектоники</a:t>
            </a:r>
            <a:r>
              <a:rPr kumimoji="0" lang="ru-RU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наличием единичных фолликулов без светлых центров, убылью лимфоцитов, оголением стромы, наличием крупных многоядерных клеток; гепатит с участками некроза, инфильтрацией лимфоцитами, </a:t>
            </a:r>
            <a:r>
              <a:rPr kumimoji="0" lang="ru-RU" sz="19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иммунобластами</a:t>
            </a:r>
            <a:r>
              <a:rPr kumimoji="0" lang="ru-RU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гистиоцитами, макрофагами; холецистит, панкреатит, крупноклеточная пневмония, эзофагит, миокардит.</a:t>
            </a:r>
            <a:endParaRPr kumimoji="0" lang="ru-RU" sz="1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9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9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ПЦР-исследование</a:t>
            </a:r>
            <a:r>
              <a:rPr kumimoji="0" lang="ru-RU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ДНК </a:t>
            </a:r>
            <a:r>
              <a:rPr kumimoji="0" lang="en-US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HHV VI</a:t>
            </a:r>
            <a:r>
              <a:rPr kumimoji="0" lang="ru-RU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обнаружена в   ткани </a:t>
            </a:r>
            <a:r>
              <a:rPr kumimoji="0" lang="ru-RU" sz="19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лимфоузлов</a:t>
            </a:r>
            <a:r>
              <a:rPr kumimoji="0" lang="ru-RU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; в  ткани тонкой кишки. </a:t>
            </a:r>
            <a:endParaRPr kumimoji="0" lang="ru-RU" sz="1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777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F:\Загрузки\25.04.2018 г Симпозиум лаборантов\Сертификат лаборанты (2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273376"/>
            <a:ext cx="2087377" cy="631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6309319"/>
            <a:ext cx="9143999" cy="554659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V="1">
            <a:off x="1" y="-1928"/>
            <a:ext cx="9143999" cy="550608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1052207">
            <a:off x="7358082" y="1142984"/>
            <a:ext cx="1651408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979712" y="1842060"/>
            <a:ext cx="5668112" cy="3554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ПЦР-лаборатория</a:t>
            </a: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ЦПАО ОДКБ имеет опыт обнаружения возбудителя в архивном материале (фиксированный в формалине материал, парафиновые блоки). Метод имеет большое диагностическое значение, особенно в случаях, когда архивный материал является единственным источником для исследования. </a:t>
            </a:r>
            <a:endParaRPr kumimoji="0" lang="ru-RU" sz="2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777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F:\Загрузки\25.04.2018 г Симпозиум лаборантов\Сертификат лаборанты (2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273376"/>
            <a:ext cx="2087377" cy="631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6309319"/>
            <a:ext cx="9143999" cy="554659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V="1">
            <a:off x="1" y="-1928"/>
            <a:ext cx="9143999" cy="550608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1052207">
            <a:off x="7358082" y="1142984"/>
            <a:ext cx="1651408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979712" y="1844824"/>
            <a:ext cx="5616624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Клинические примеры: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Пациент Т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., м/р.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Клинический диагноз :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ВПР.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Микроскопически: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продуктивный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виллузит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скопление клеток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гемопоэза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и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глиоцитов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периваскулярно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перивентрикулярно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в веществе головного мозга. Очаги некроза головного мозга с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перифокально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расположенными массивными пылевидными и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глыбчатыми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кальцинатами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Кальцинаты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эпендимы.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ПЦР-исследование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ДНК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CMV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обнаружена в материале из парафиновых блоков головного мозга.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777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F:\Загрузки\25.04.2018 г Симпозиум лаборантов\Сертификат лаборанты (2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273376"/>
            <a:ext cx="2087377" cy="631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6309319"/>
            <a:ext cx="9143999" cy="554659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V="1">
            <a:off x="1" y="-1928"/>
            <a:ext cx="9143999" cy="550608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267744" y="1340768"/>
            <a:ext cx="54293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1983 году </a:t>
            </a:r>
            <a:r>
              <a:rPr lang="ru-RU" sz="2400" dirty="0" err="1" smtClean="0"/>
              <a:t>Кэри</a:t>
            </a:r>
            <a:r>
              <a:rPr lang="ru-RU" sz="2400" dirty="0" smtClean="0"/>
              <a:t> </a:t>
            </a:r>
            <a:r>
              <a:rPr lang="ru-RU" sz="2400" dirty="0" err="1" smtClean="0"/>
              <a:t>Мюллис</a:t>
            </a:r>
            <a:r>
              <a:rPr lang="ru-RU" sz="2400" dirty="0" smtClean="0"/>
              <a:t> с сотрудниками разработал метод клонирования последовательностей ДНК </a:t>
            </a:r>
            <a:r>
              <a:rPr lang="ru-RU" sz="2400" dirty="0" err="1" smtClean="0"/>
              <a:t>in</a:t>
            </a:r>
            <a:r>
              <a:rPr lang="ru-RU" sz="2400" dirty="0" smtClean="0"/>
              <a:t> </a:t>
            </a:r>
            <a:r>
              <a:rPr lang="ru-RU" sz="2400" dirty="0" err="1" smtClean="0"/>
              <a:t>vitro</a:t>
            </a:r>
            <a:r>
              <a:rPr lang="ru-RU" sz="2400" dirty="0" smtClean="0"/>
              <a:t>, который получил название полимеразной цепной реакции (ПЦР).</a:t>
            </a:r>
          </a:p>
          <a:p>
            <a:endParaRPr lang="ru-RU" sz="2400" dirty="0"/>
          </a:p>
        </p:txBody>
      </p:sp>
      <p:sp>
        <p:nvSpPr>
          <p:cNvPr id="6146" name="AutoShape 2" descr="ÐÐ°ÑÑÐ¸Ð½ÐºÐ¸ Ð¿Ð¾ Ð·Ð°Ð¿ÑÐ¾ÑÑ ÑÐ¾ÑÐ¾ Ð´Ð½Ð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ÐÐ°ÑÑÐ¸Ð½ÐºÐ¸ Ð¿Ð¾ Ð·Ð°Ð¿ÑÐ¾ÑÑ ÑÐ¾ÑÐ¾ Ð´Ð½Ð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1052207">
            <a:off x="7358082" y="1142984"/>
            <a:ext cx="1651408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Прямоугольник 17"/>
          <p:cNvSpPr/>
          <p:nvPr/>
        </p:nvSpPr>
        <p:spPr>
          <a:xfrm>
            <a:off x="2285984" y="4451628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ПЦР – метод амплификации, т.е. получения большого числа копий нужного гена или его фрагмента в условиях </a:t>
            </a:r>
            <a:r>
              <a:rPr lang="en-US" sz="2400" dirty="0" smtClean="0"/>
              <a:t>in vitro</a:t>
            </a:r>
            <a:r>
              <a:rPr lang="ru-RU" sz="2400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xmlns="" val="100777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F:\Загрузки\25.04.2018 г Симпозиум лаборантов\Сертификат лаборанты (2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273376"/>
            <a:ext cx="2087377" cy="631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6309319"/>
            <a:ext cx="9143999" cy="554659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V="1">
            <a:off x="1" y="-1928"/>
            <a:ext cx="9143999" cy="550608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1052207">
            <a:off x="7358082" y="1142984"/>
            <a:ext cx="1651408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907704" y="1815782"/>
            <a:ext cx="5599524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Пациент С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., м/в.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Клинический диагноз :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ВПР-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омфалоцеле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Микроскопически: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нарушение 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гистоархитектоники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надпочечников, определяются крупные клетки с эозинофильной цитоплазмой и крупным 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гиперхромным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ядром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ПЦР-исследование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ДНК 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HHV VI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обнаружена в материале из парафиновых блоков надпочечников.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777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F:\Загрузки\25.04.2018 г Симпозиум лаборантов\Сертификат лаборанты (2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273376"/>
            <a:ext cx="2087377" cy="631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6309319"/>
            <a:ext cx="9143999" cy="554659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V="1">
            <a:off x="1" y="-1928"/>
            <a:ext cx="9143999" cy="550608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1052207">
            <a:off x="7358082" y="1142984"/>
            <a:ext cx="1651408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907704" y="1412776"/>
            <a:ext cx="5667542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Пациент Ш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., 2ч.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Клинический диагноз: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Гипоксия плода ВУИ.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Микроскопически: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выраженная дистрофия 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гепатоцитов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балочное и дольковое строение отсутствует, скопления лимфоцитов в строме и портальных трактов, крупные многоядерные 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гепатоциты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ПЦР-исследование 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ДНК 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Parvovirus B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19 обнаружена в материале из парафиновых блоков печени.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777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F:\Загрузки\25.04.2018 г Симпозиум лаборантов\Сертификат лаборанты (2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273376"/>
            <a:ext cx="2087377" cy="631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6309319"/>
            <a:ext cx="9143999" cy="554659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V="1">
            <a:off x="1" y="-1928"/>
            <a:ext cx="9143999" cy="550608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1052207">
            <a:off x="7358082" y="1142984"/>
            <a:ext cx="1651408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1763688" y="2193245"/>
            <a:ext cx="576064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Таким образом, опыт ПЦР-лаборатории ЦПАО ОДКБ показывает эффективность метода в диагностике инфекционных заболеваний в педиатрии на различном материале при работе  с различными возбудителями.</a:t>
            </a:r>
            <a:endParaRPr kumimoji="0" lang="ru-RU" sz="2800" b="1" i="0" u="non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777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ÐÐ°ÑÑÐ¸Ð½ÐºÐ¸ Ð¿Ð¾ Ð·Ð°Ð¿ÑÐ¾ÑÑ ÑÐ¾ÑÐ¾ ÐºÐ¾Ð½ÑÑÑÐ¸Ð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204864"/>
            <a:ext cx="2095500" cy="3562351"/>
          </a:xfrm>
          <a:prstGeom prst="rect">
            <a:avLst/>
          </a:prstGeom>
          <a:noFill/>
        </p:spPr>
      </p:pic>
      <p:pic>
        <p:nvPicPr>
          <p:cNvPr id="3078" name="Picture 6" descr="F:\Загрузки\25.04.2018 г Симпозиум лаборантов\Сертификат лаборанты 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273376"/>
            <a:ext cx="2087377" cy="631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6309319"/>
            <a:ext cx="9143999" cy="554659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V="1">
            <a:off x="1" y="-1928"/>
            <a:ext cx="9143999" cy="550608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1052207">
            <a:off x="7358082" y="1142984"/>
            <a:ext cx="1651408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3707904" y="2214554"/>
            <a:ext cx="3810724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b="1" dirty="0" smtClean="0"/>
              <a:t>Три пути ведут к знанию: путь размышления — это путь самый благородный, путь подражания — это путь самый легкий и путь опыта — это путь самый горький.</a:t>
            </a:r>
          </a:p>
          <a:p>
            <a:endParaRPr lang="ru-RU" sz="2500" b="1" dirty="0" smtClean="0"/>
          </a:p>
          <a:p>
            <a:pPr algn="r"/>
            <a:r>
              <a:rPr lang="ru-RU" sz="2500" b="1" i="1" dirty="0" smtClean="0"/>
              <a:t>Конфуций</a:t>
            </a:r>
            <a:endParaRPr lang="ru-RU" sz="2500" b="1" i="1" dirty="0"/>
          </a:p>
        </p:txBody>
      </p:sp>
    </p:spTree>
    <p:extLst>
      <p:ext uri="{BB962C8B-B14F-4D97-AF65-F5344CB8AC3E}">
        <p14:creationId xmlns:p14="http://schemas.microsoft.com/office/powerpoint/2010/main" xmlns="" val="100777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F:\Загрузки\25.04.2018 г Симпозиум лаборантов\Сертификат лаборанты (2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273376"/>
            <a:ext cx="2087377" cy="631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6309319"/>
            <a:ext cx="9143999" cy="554659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V="1">
            <a:off x="1" y="-1928"/>
            <a:ext cx="9143999" cy="550608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1052207">
            <a:off x="7358082" y="1142984"/>
            <a:ext cx="1651408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2208703" y="2643182"/>
            <a:ext cx="5171609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Спасибо </a:t>
            </a:r>
          </a:p>
          <a:p>
            <a:pPr algn="ctr"/>
            <a:r>
              <a:rPr lang="ru-RU" sz="6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за внимание!</a:t>
            </a:r>
            <a:endParaRPr lang="ru-RU" sz="6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777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F:\Загрузки\25.04.2018 г Симпозиум лаборантов\Сертификат лаборанты (2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273376"/>
            <a:ext cx="2087377" cy="631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6309319"/>
            <a:ext cx="9143999" cy="554659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V="1">
            <a:off x="1" y="-1928"/>
            <a:ext cx="9143999" cy="550608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1052207">
            <a:off x="7358082" y="1142984"/>
            <a:ext cx="1651408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1859636" y="1663055"/>
            <a:ext cx="595272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Достоинства метода ПЦР:</a:t>
            </a:r>
          </a:p>
          <a:p>
            <a:endParaRPr lang="ru-RU" dirty="0" smtClean="0"/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   среди методов диагностики инфекционных возбудителей ПЦР обладает наиболее высокими показателями чувствительности и специфичности (для </a:t>
            </a:r>
            <a:r>
              <a:rPr lang="ru-RU" dirty="0" err="1" smtClean="0"/>
              <a:t>Ампли-Сенс</a:t>
            </a:r>
            <a:r>
              <a:rPr lang="ru-RU" dirty="0" smtClean="0"/>
              <a:t> </a:t>
            </a:r>
            <a:r>
              <a:rPr lang="ru-RU" dirty="0" err="1" smtClean="0"/>
              <a:t>ПЦР-систем</a:t>
            </a:r>
            <a:r>
              <a:rPr lang="ru-RU" dirty="0" smtClean="0"/>
              <a:t> – 1000 </a:t>
            </a:r>
            <a:r>
              <a:rPr lang="ru-RU" dirty="0" err="1" smtClean="0"/>
              <a:t>микроор-мов</a:t>
            </a:r>
            <a:r>
              <a:rPr lang="ru-RU" dirty="0" smtClean="0"/>
              <a:t>/1 мл);</a:t>
            </a:r>
          </a:p>
          <a:p>
            <a:endParaRPr lang="ru-RU" dirty="0" smtClean="0"/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   возможность использования разнообразного клинического материала;</a:t>
            </a:r>
          </a:p>
          <a:p>
            <a:endParaRPr lang="ru-RU" dirty="0" smtClean="0"/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   возможность одновременного выявления нескольких микроорганизмов в одной биологической пробе, в отличие от бактериологических методов, где для разных возбудителей используются разные способы культивирования;</a:t>
            </a:r>
          </a:p>
          <a:p>
            <a:endParaRPr lang="ru-RU" dirty="0" smtClean="0"/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 возможность стандартизации методик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0777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F:\Загрузки\25.04.2018 г Симпозиум лаборантов\Сертификат лаборанты (2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273376"/>
            <a:ext cx="2087377" cy="631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6309319"/>
            <a:ext cx="9143999" cy="554659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V="1">
            <a:off x="1" y="-1928"/>
            <a:ext cx="9143999" cy="550608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1052207">
            <a:off x="7358082" y="1142984"/>
            <a:ext cx="1651408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1882404" y="1942088"/>
            <a:ext cx="5857948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100" dirty="0" smtClean="0"/>
              <a:t>   повышенная стабильность при транспортировке, т.к. нет необходимости сохранять возбудителя в живом виде;</a:t>
            </a:r>
          </a:p>
          <a:p>
            <a:pPr>
              <a:buFont typeface="Wingdings" pitchFamily="2" charset="2"/>
              <a:buChar char="§"/>
            </a:pPr>
            <a:r>
              <a:rPr lang="ru-RU" sz="2100" dirty="0" smtClean="0"/>
              <a:t>   скорость проведения анализа (иногда &lt; 24 ч.);</a:t>
            </a:r>
          </a:p>
          <a:p>
            <a:pPr>
              <a:buFont typeface="Wingdings" pitchFamily="2" charset="2"/>
              <a:buChar char="§"/>
            </a:pPr>
            <a:r>
              <a:rPr lang="ru-RU" sz="2100" dirty="0" smtClean="0"/>
              <a:t>   точное определение этиологии инфекции;</a:t>
            </a:r>
          </a:p>
          <a:p>
            <a:pPr>
              <a:buFont typeface="Wingdings" pitchFamily="2" charset="2"/>
              <a:buChar char="§"/>
            </a:pPr>
            <a:r>
              <a:rPr lang="ru-RU" sz="2100" dirty="0" smtClean="0"/>
              <a:t>   определение количества возбудителя, это особенно актуально для условно-патогенных микроорганизмов, которые вызывают патологию только при определенных условиях;</a:t>
            </a:r>
          </a:p>
          <a:p>
            <a:pPr>
              <a:buFont typeface="Wingdings" pitchFamily="2" charset="2"/>
              <a:buChar char="§"/>
            </a:pPr>
            <a:r>
              <a:rPr lang="ru-RU" sz="2100" dirty="0" smtClean="0"/>
              <a:t>   проведение контроля за течением инфекционного процесса.</a:t>
            </a:r>
            <a:endParaRPr lang="ru-RU" sz="2100" dirty="0"/>
          </a:p>
        </p:txBody>
      </p:sp>
    </p:spTree>
    <p:extLst>
      <p:ext uri="{BB962C8B-B14F-4D97-AF65-F5344CB8AC3E}">
        <p14:creationId xmlns:p14="http://schemas.microsoft.com/office/powerpoint/2010/main" xmlns="" val="100777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F:\Загрузки\25.04.2018 г Симпозиум лаборантов\Сертификат лаборанты 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273376"/>
            <a:ext cx="2087377" cy="631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6309319"/>
            <a:ext cx="9143999" cy="554659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V="1">
            <a:off x="1" y="-1928"/>
            <a:ext cx="9143999" cy="550608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1052207">
            <a:off x="7358082" y="1142984"/>
            <a:ext cx="1651408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1505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307158066"/>
              </p:ext>
            </p:extLst>
          </p:nvPr>
        </p:nvGraphicFramePr>
        <p:xfrm>
          <a:off x="1743155" y="1520113"/>
          <a:ext cx="6469210" cy="4891354"/>
        </p:xfrm>
        <a:graphic>
          <a:graphicData uri="http://schemas.openxmlformats.org/presentationml/2006/ole">
            <p:oleObj spid="_x0000_s21508" name="Слайд" r:id="rId7" imgW="3793095" imgH="2845205" progId="PowerPoint.Slide.12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00777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F:\Загрузки\25.04.2018 г Симпозиум лаборантов\Сертификат лаборанты (2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273376"/>
            <a:ext cx="2087377" cy="631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6309319"/>
            <a:ext cx="9143999" cy="554659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V="1">
            <a:off x="1" y="-1928"/>
            <a:ext cx="9143999" cy="550608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1052207">
            <a:off x="7358082" y="1142984"/>
            <a:ext cx="1651408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1857926" y="1687448"/>
            <a:ext cx="581041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100" b="1" dirty="0" err="1" smtClean="0"/>
              <a:t>ПЦР-лаборатория</a:t>
            </a:r>
            <a:r>
              <a:rPr lang="ru-RU" sz="2100" b="1" dirty="0" smtClean="0"/>
              <a:t> ЦПАО БУЗОО «ОДКБ» открыта в 2007 г. на базе централизованного патологоанатомического отделения ОДКБ. Обслуживает патологоанатомическое отделение, 14 отделений стационара ОДКБ, в т.ч. отделение переливания крови; поликлинику. Ежегодно обследуется более 2тыс. детей (в т.ч. биопсии), более 70 аутопсий. </a:t>
            </a:r>
            <a:endParaRPr lang="ru-RU" sz="2100" b="1" dirty="0"/>
          </a:p>
        </p:txBody>
      </p:sp>
      <p:pic>
        <p:nvPicPr>
          <p:cNvPr id="12" name="Рисунок 11"/>
          <p:cNvPicPr/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857752" y="4489698"/>
            <a:ext cx="1857388" cy="1763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/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 xmlns="">
                  <a14:imgLayer r:embed="rId10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285984" y="4489698"/>
            <a:ext cx="228601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00777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F:\Загрузки\25.04.2018 г Симпозиум лаборантов\Сертификат лаборанты (2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273376"/>
            <a:ext cx="2087377" cy="631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6309319"/>
            <a:ext cx="9143999" cy="554659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V="1">
            <a:off x="1" y="-1928"/>
            <a:ext cx="9143999" cy="550608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1052207">
            <a:off x="7358082" y="1142984"/>
            <a:ext cx="1651408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1979712" y="1916832"/>
            <a:ext cx="5868998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b="1" dirty="0" smtClean="0"/>
              <a:t>Задачи лаборатории -  выявление различных инфекционных агентов в клиническом материале (кровь, моча, слюна, мазки, фекалии, смывы и др.); </a:t>
            </a:r>
            <a:r>
              <a:rPr lang="ru-RU" sz="2500" b="1" dirty="0" err="1" smtClean="0"/>
              <a:t>биопсийном</a:t>
            </a:r>
            <a:r>
              <a:rPr lang="ru-RU" sz="2500" b="1" dirty="0" smtClean="0"/>
              <a:t> материале, секционном материале, парафиновых блоках. Спектр исследований включает в себя более 30 возбудителей, имеющих значение в детской практике.</a:t>
            </a:r>
            <a:endParaRPr lang="ru-RU" sz="2500" b="1" dirty="0"/>
          </a:p>
        </p:txBody>
      </p:sp>
    </p:spTree>
    <p:extLst>
      <p:ext uri="{BB962C8B-B14F-4D97-AF65-F5344CB8AC3E}">
        <p14:creationId xmlns:p14="http://schemas.microsoft.com/office/powerpoint/2010/main" xmlns="" val="100777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F:\Загрузки\25.04.2018 г Симпозиум лаборантов\Сертификат лаборанты (2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273376"/>
            <a:ext cx="2087377" cy="631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6309319"/>
            <a:ext cx="9143999" cy="554659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V="1">
            <a:off x="1" y="-1928"/>
            <a:ext cx="9143999" cy="550608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1052207">
            <a:off x="7358082" y="1142984"/>
            <a:ext cx="1651408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2051720" y="1721852"/>
            <a:ext cx="561662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100" b="1" dirty="0" smtClean="0"/>
              <a:t>Молекулярный подход является наиболее информативным при диагностике внутриклеточных паразитов и медленнорастущих микроорганизмов, требующих сложных условий культивирования, например, возбудителей туберкулеза – </a:t>
            </a:r>
            <a:r>
              <a:rPr lang="en-US" sz="2100" b="1" dirty="0" smtClean="0"/>
              <a:t>Mycobacterium tuberculosis</a:t>
            </a:r>
            <a:r>
              <a:rPr lang="ru-RU" sz="2100" b="1" dirty="0" smtClean="0"/>
              <a:t>. Развитие туберкулезной инфекции вызывают 4 вида микобактерий (</a:t>
            </a:r>
            <a:r>
              <a:rPr lang="en-US" sz="2100" b="1" dirty="0" smtClean="0"/>
              <a:t>Mycobacterium tuberculosis</a:t>
            </a:r>
            <a:r>
              <a:rPr lang="ru-RU" sz="2100" b="1" dirty="0" smtClean="0"/>
              <a:t>, </a:t>
            </a:r>
            <a:r>
              <a:rPr lang="en-US" sz="2100" b="1" dirty="0" smtClean="0"/>
              <a:t>Mycobacterium bovis</a:t>
            </a:r>
            <a:r>
              <a:rPr lang="ru-RU" sz="2100" b="1" dirty="0" smtClean="0"/>
              <a:t>, </a:t>
            </a:r>
            <a:r>
              <a:rPr lang="en-US" sz="2100" b="1" dirty="0" smtClean="0"/>
              <a:t>Mycobacterium africanum</a:t>
            </a:r>
            <a:r>
              <a:rPr lang="ru-RU" sz="2100" b="1" dirty="0" smtClean="0"/>
              <a:t> и </a:t>
            </a:r>
            <a:r>
              <a:rPr lang="en-US" sz="2100" b="1" dirty="0" smtClean="0"/>
              <a:t>Mycobacterium microti</a:t>
            </a:r>
            <a:r>
              <a:rPr lang="ru-RU" sz="2100" b="1" dirty="0" smtClean="0"/>
              <a:t>)</a:t>
            </a:r>
            <a:endParaRPr lang="ru-RU" sz="2100" b="1" dirty="0"/>
          </a:p>
        </p:txBody>
      </p:sp>
      <p:pic>
        <p:nvPicPr>
          <p:cNvPr id="12" name="Рисунок 11" descr="тубер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5400000">
            <a:off x="5204294" y="5316986"/>
            <a:ext cx="1124595" cy="1237055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xmlns="" val="100777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F:\Загрузки\25.04.2018 г Симпозиум лаборантов\Сертификат лаборанты (2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273376"/>
            <a:ext cx="2087377" cy="631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6309319"/>
            <a:ext cx="9143999" cy="554659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V="1">
            <a:off x="1" y="-1928"/>
            <a:ext cx="9143999" cy="550608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1052207">
            <a:off x="7358082" y="1142984"/>
            <a:ext cx="1651408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2286000" y="213633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endParaRPr lang="ru-RU" dirty="0"/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2500298" y="1356016"/>
            <a:ext cx="4843466" cy="7048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Пациент Д…., 3года. Давность болезни 3 мес.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Содержимое 2"/>
          <p:cNvSpPr txBox="1">
            <a:spLocks/>
          </p:cNvSpPr>
          <p:nvPr/>
        </p:nvSpPr>
        <p:spPr>
          <a:xfrm>
            <a:off x="1714480" y="2027837"/>
            <a:ext cx="6062682" cy="21212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Из какого органа взята биопсия: костный детрит и секвестры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Клинический диагноз : </a:t>
            </a:r>
            <a:r>
              <a:rPr kumimoji="0" lang="ru-RU" sz="16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БЦЖит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, остит левой большеберцовой кости? ТВС левой большеберцовой кости?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Микроскопически: некротические массы, окруженные </a:t>
            </a:r>
            <a:r>
              <a:rPr kumimoji="0" lang="ru-RU" sz="16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лимфоцитарным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инфильтратом, наличие многоядерных гигантских клеток.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5" name="Picture 2" descr="C:\Users\kazantseva_es\Desktop\Новая папка\БЦЖит 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868" y="3861048"/>
            <a:ext cx="2643206" cy="1982405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1785918" y="5789874"/>
            <a:ext cx="51435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Методом ПЦР выделена ДНК вакцинного штамма М.</a:t>
            </a:r>
            <a:r>
              <a:rPr lang="en-US" dirty="0" smtClean="0"/>
              <a:t> bovis BCG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0777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1207</Words>
  <Application>Microsoft Office PowerPoint</Application>
  <PresentationFormat>Экран (4:3)</PresentationFormat>
  <Paragraphs>101</Paragraphs>
  <Slides>24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6" baseType="lpstr">
      <vt:lpstr>Тема Office</vt:lpstr>
      <vt:lpstr>Слайд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ОПСА</cp:lastModifiedBy>
  <cp:revision>24</cp:revision>
  <dcterms:created xsi:type="dcterms:W3CDTF">2018-03-24T17:43:40Z</dcterms:created>
  <dcterms:modified xsi:type="dcterms:W3CDTF">2018-04-23T15:59:39Z</dcterms:modified>
</cp:coreProperties>
</file>