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6"/>
  </p:notesMasterIdLst>
  <p:handoutMasterIdLst>
    <p:handoutMasterId r:id="rId17"/>
  </p:handoutMasterIdLst>
  <p:sldIdLst>
    <p:sldId id="294" r:id="rId2"/>
    <p:sldId id="270" r:id="rId3"/>
    <p:sldId id="292" r:id="rId4"/>
    <p:sldId id="272" r:id="rId5"/>
    <p:sldId id="293" r:id="rId6"/>
    <p:sldId id="282" r:id="rId7"/>
    <p:sldId id="281" r:id="rId8"/>
    <p:sldId id="280" r:id="rId9"/>
    <p:sldId id="279" r:id="rId10"/>
    <p:sldId id="278" r:id="rId11"/>
    <p:sldId id="289" r:id="rId12"/>
    <p:sldId id="290" r:id="rId13"/>
    <p:sldId id="285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4"/>
    <a:srgbClr val="0066FF"/>
    <a:srgbClr val="66FFFF"/>
    <a:srgbClr val="0099FF"/>
    <a:srgbClr val="5217BB"/>
    <a:srgbClr val="340F77"/>
    <a:srgbClr val="6C0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>
      <p:cViewPr varScale="1">
        <p:scale>
          <a:sx n="49" d="100"/>
          <a:sy n="49" d="100"/>
        </p:scale>
        <p:origin x="-10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98CAB7-3E94-4DD2-9F36-FFFB298B9559}" type="datetimeFigureOut">
              <a:rPr lang="ru-RU"/>
              <a:pPr>
                <a:defRPr/>
              </a:pPr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1722603-B274-49ED-A878-965AE1280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98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3F4AE12-4EEF-49F6-AA3B-F0AFF0FBF2E9}" type="datetimeFigureOut">
              <a:rPr lang="ru-RU"/>
              <a:pPr>
                <a:defRPr/>
              </a:pPr>
              <a:t>23.04.2018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25C6A8-B8A9-40BE-9285-06B0E1AFB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56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E3CFE8-BAA4-40D8-9226-025758E7B6DC}" type="slidenum">
              <a:rPr lang="en-US" altLang="ru-RU" sz="1200" smtClean="0"/>
              <a:pPr eaLnBrk="1" hangingPunct="1"/>
              <a:t>3</a:t>
            </a:fld>
            <a:endParaRPr lang="en-US" altLang="ru-RU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10495-8FC3-4FBE-9DA0-303871729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86164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902AF-A3BA-46C7-8A09-0433EAB93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37942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19BB7-FEEA-4395-86E7-7FB5C8ABF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65558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C5E39-D745-4F01-829B-5B2542E43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5515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7C910-41C5-4D5E-B340-C6E5BC826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3689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D4641-A786-4543-86A7-0C5F4F63F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9315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E54E-5752-4172-90B7-22758B643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8950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96288-8F85-4BD7-AB39-47EB5F41D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83523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3995-55B7-40F5-9D24-9C22D64D3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59254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339C-D321-49A6-A68C-F724AE7D9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600587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4DEA-1DB3-48A0-8B6C-8FC4F21A0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80954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860E0D-8281-4C86-9126-9A93008D3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7.gif"/><Relationship Id="rId7" Type="http://schemas.openxmlformats.org/officeDocument/2006/relationships/image" Target="../media/image4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F:\Загрузки\25.04.2018 г Симпозиум лаборантов\Сертификат лаборанты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050"/>
            <a:ext cx="2087563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14612" y="642918"/>
            <a:ext cx="621381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Омская региональная общественная организация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«Омская профессиональная сестринская ассоциация»</a:t>
            </a:r>
            <a:endParaRPr lang="en-US" sz="1600" b="1" dirty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Специализированная секция «Лабораторная диагностика»</a:t>
            </a:r>
          </a:p>
        </p:txBody>
      </p:sp>
      <p:pic>
        <p:nvPicPr>
          <p:cNvPr id="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571500"/>
            <a:ext cx="774700" cy="1092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7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3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sp>
        <p:nvSpPr>
          <p:cNvPr id="9" name="Содержимое 8"/>
          <p:cNvSpPr txBox="1">
            <a:spLocks/>
          </p:cNvSpPr>
          <p:nvPr/>
        </p:nvSpPr>
        <p:spPr>
          <a:xfrm>
            <a:off x="1428728" y="2366550"/>
            <a:ext cx="7715272" cy="221457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 </a:t>
            </a:r>
            <a:r>
              <a:rPr lang="ru-RU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СОВРЕМЕННЫЕ  ПОДХОДЫ  </a:t>
            </a:r>
            <a:endParaRPr lang="ru-RU" sz="2800" b="1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  ПАЦИЕНТ- </a:t>
            </a:r>
            <a:r>
              <a:rPr lang="ru-RU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ОРИЕНТИРОВАННОЙ МОДЕЛИ  ПРЕАНАЛИТИЧЕСКОГО  ЭТАПА ЛАБОРАТОРНЫХ  ИССЛЕДОВАНИЙ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2057" name="TextBox 23"/>
          <p:cNvSpPr txBox="1">
            <a:spLocks noChangeArrowheads="1"/>
          </p:cNvSpPr>
          <p:nvPr/>
        </p:nvSpPr>
        <p:spPr bwMode="auto">
          <a:xfrm>
            <a:off x="3166640" y="4869160"/>
            <a:ext cx="579784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altLang="ru-RU" sz="2300" b="1" dirty="0">
                <a:latin typeface="Tahoma" pitchFamily="34" charset="0"/>
                <a:cs typeface="Tahoma" pitchFamily="34" charset="0"/>
              </a:rPr>
              <a:t>О.И</a:t>
            </a:r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. </a:t>
            </a:r>
            <a:r>
              <a:rPr lang="ru-RU" altLang="ru-RU" sz="2300" b="1" dirty="0" err="1" smtClean="0">
                <a:latin typeface="Tahoma" pitchFamily="34" charset="0"/>
                <a:cs typeface="Tahoma" pitchFamily="34" charset="0"/>
              </a:rPr>
              <a:t>Кузюкова</a:t>
            </a:r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,</a:t>
            </a:r>
            <a:endParaRPr lang="ru-RU" altLang="ru-RU" sz="2300" b="1" dirty="0">
              <a:latin typeface="Tahoma" pitchFamily="34" charset="0"/>
              <a:cs typeface="Tahoma" pitchFamily="34" charset="0"/>
            </a:endParaRPr>
          </a:p>
          <a:p>
            <a:pPr algn="r" eaLnBrk="1" hangingPunct="1"/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фельдшер-лаборант </a:t>
            </a:r>
          </a:p>
          <a:p>
            <a:pPr algn="r" eaLnBrk="1" hangingPunct="1"/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БУЗОО «ГКБ №1 </a:t>
            </a:r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и</a:t>
            </a:r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м</a:t>
            </a:r>
            <a:r>
              <a:rPr lang="ru-RU" altLang="ru-RU" sz="2300" b="1" dirty="0">
                <a:latin typeface="Tahoma" pitchFamily="34" charset="0"/>
                <a:cs typeface="Tahoma" pitchFamily="34" charset="0"/>
              </a:rPr>
              <a:t>. Кабанова А.Н</a:t>
            </a:r>
            <a:r>
              <a:rPr lang="ru-RU" altLang="ru-RU" sz="2300" b="1" dirty="0" smtClean="0">
                <a:latin typeface="Tahoma" pitchFamily="34" charset="0"/>
                <a:cs typeface="Tahoma" pitchFamily="34" charset="0"/>
              </a:rPr>
              <a:t>.»                                                                                                                                        </a:t>
            </a:r>
            <a:endParaRPr lang="ru-RU" altLang="ru-RU" sz="23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Среди факторов, влияющих на результаты исследований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714375" y="2000250"/>
            <a:ext cx="4786313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</a:t>
            </a:r>
            <a:r>
              <a:rPr lang="ru-RU" altLang="ru-RU" b="1" smtClean="0"/>
              <a:t>возраст;</a:t>
            </a:r>
          </a:p>
          <a:p>
            <a:pPr eaLnBrk="1" hangingPunct="1">
              <a:buFontTx/>
              <a:buNone/>
            </a:pPr>
            <a:r>
              <a:rPr lang="ru-RU" altLang="ru-RU" b="1" smtClean="0"/>
              <a:t>   пол;</a:t>
            </a:r>
          </a:p>
          <a:p>
            <a:pPr eaLnBrk="1" hangingPunct="1">
              <a:buFontTx/>
              <a:buNone/>
            </a:pPr>
            <a:r>
              <a:rPr lang="ru-RU" altLang="ru-RU" b="1" smtClean="0"/>
              <a:t>   беременность;</a:t>
            </a:r>
          </a:p>
          <a:p>
            <a:pPr eaLnBrk="1" hangingPunct="1">
              <a:buFontTx/>
              <a:buNone/>
            </a:pPr>
            <a:r>
              <a:rPr lang="ru-RU" altLang="ru-RU" b="1" smtClean="0"/>
              <a:t>   температура    окружающей среды;</a:t>
            </a:r>
          </a:p>
          <a:p>
            <a:pPr eaLnBrk="1" hangingPunct="1">
              <a:buFontTx/>
              <a:buNone/>
            </a:pPr>
            <a:r>
              <a:rPr lang="ru-RU" altLang="ru-RU" b="1" smtClean="0"/>
              <a:t>   курение табака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10" name="rg_hi" descr="https://encrypted-tbn3.gstatic.com/images?q=tbn:ANd9GcRw_viJSeuF9fQnF748yqQ_wuKvdGJqxJAiVWrY1eROBJXBR9EIU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2357438"/>
            <a:ext cx="3357563" cy="307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42938" y="2143125"/>
            <a:ext cx="357187" cy="357188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642938" y="2714625"/>
            <a:ext cx="357187" cy="357188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642938" y="3357563"/>
            <a:ext cx="357187" cy="357187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642938" y="3929063"/>
            <a:ext cx="357187" cy="357187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>
            <a:off x="642938" y="5000625"/>
            <a:ext cx="357187" cy="357188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1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46248" y="664493"/>
            <a:ext cx="8458200" cy="67627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Требования при сдаче крови</a:t>
            </a: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" y="2214563"/>
            <a:ext cx="3929063" cy="28749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extracción con va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700213"/>
            <a:ext cx="3886200" cy="432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714375" y="857250"/>
            <a:ext cx="7772400" cy="676275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Требования при сдаче крови</a:t>
            </a:r>
          </a:p>
        </p:txBody>
      </p:sp>
      <p:pic>
        <p:nvPicPr>
          <p:cNvPr id="14" name="Содержимое 13" descr="G:\Фото\лаборатория\P103007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714500"/>
            <a:ext cx="3571875" cy="4572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Фото\день медсестры\P103085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700213"/>
            <a:ext cx="3571875" cy="4681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0813"/>
            <a:ext cx="91440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714375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Пациент доверяет свое здоровье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000625" y="4429125"/>
            <a:ext cx="3457575" cy="166687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" name="Picture 7" descr="E:\2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857375"/>
            <a:ext cx="3071813" cy="434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Фото\лаборатория\P105002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428875"/>
            <a:ext cx="414337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7772400" cy="1000132"/>
          </a:xfrm>
          <a:ln>
            <a:miter lim="800000"/>
            <a:headEnd/>
            <a:tailEnd/>
          </a:ln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b="1" dirty="0" smtClean="0">
                <a:ln w="11430"/>
                <a:solidFill>
                  <a:srgbClr val="00462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3" name="Picture 2" descr="D:\Рисунки\Анимация\Цветы\Цветы\85891783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8875" y="1857375"/>
            <a:ext cx="4286250" cy="4286250"/>
          </a:xfrm>
        </p:spPr>
      </p:pic>
      <p:pic>
        <p:nvPicPr>
          <p:cNvPr id="4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5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86500"/>
            <a:ext cx="9144000" cy="55403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171450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Требование к лабораторной диагностической  информации - объективное отражение состояния внутренней среды  организма  и  выявление ее изменений </a:t>
            </a:r>
            <a:r>
              <a:rPr lang="ru-RU" sz="36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endParaRPr lang="ru-RU" sz="3600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Рисунок 4" descr="Описание: http://zoetislab.ru/site/images/slider/fir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75"/>
            <a:ext cx="9144000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5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6200" y="571500"/>
            <a:ext cx="906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Лабораторные ошибки и их последствия</a:t>
            </a:r>
            <a:endParaRPr lang="en-US" altLang="ru-RU" sz="3200" b="1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" y="6488113"/>
            <a:ext cx="716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ru-RU" sz="1000" b="1" i="1">
              <a:cs typeface="Arial" charset="0"/>
            </a:endParaRPr>
          </a:p>
          <a:p>
            <a:pPr eaLnBrk="1" hangingPunct="1"/>
            <a:endParaRPr lang="en-US" altLang="ru-RU" sz="1000" b="1">
              <a:cs typeface="Arial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175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>
              <a:cs typeface="Arial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SzPct val="80000"/>
              <a:defRPr/>
            </a:pPr>
            <a:r>
              <a:rPr lang="ru-RU" sz="2800" b="1" dirty="0">
                <a:solidFill>
                  <a:srgbClr val="000818"/>
                </a:solidFill>
                <a:latin typeface="+mn-lt"/>
              </a:rPr>
              <a:t>На </a:t>
            </a:r>
            <a:r>
              <a:rPr lang="ru-RU" sz="2800" b="1" dirty="0" err="1">
                <a:solidFill>
                  <a:srgbClr val="000818"/>
                </a:solidFill>
                <a:latin typeface="+mn-lt"/>
              </a:rPr>
              <a:t>преаналитический</a:t>
            </a:r>
            <a:r>
              <a:rPr lang="ru-RU" sz="2800" b="1" dirty="0">
                <a:solidFill>
                  <a:srgbClr val="000818"/>
                </a:solidFill>
                <a:latin typeface="+mn-lt"/>
              </a:rPr>
              <a:t> этап приходится до 68% всех лабораторных ошибок.</a:t>
            </a:r>
          </a:p>
          <a:p>
            <a:pPr marL="342900" indent="-342900" algn="ctr" eaLnBrk="0" hangingPunct="0">
              <a:spcBef>
                <a:spcPct val="20000"/>
              </a:spcBef>
              <a:buSzPct val="80000"/>
              <a:defRPr/>
            </a:pPr>
            <a:r>
              <a:rPr lang="ru-RU" sz="2800" b="1" dirty="0">
                <a:solidFill>
                  <a:srgbClr val="000818"/>
                </a:solidFill>
                <a:latin typeface="+mn-lt"/>
              </a:rPr>
              <a:t> 6% пациентов получают неправильное лечение</a:t>
            </a:r>
          </a:p>
          <a:p>
            <a:pPr marL="342900" indent="-342900" algn="ctr" eaLnBrk="0" hangingPunct="0">
              <a:spcBef>
                <a:spcPct val="20000"/>
              </a:spcBef>
              <a:buSzPct val="80000"/>
              <a:defRPr/>
            </a:pPr>
            <a:r>
              <a:rPr lang="ru-RU" sz="2800" b="1" dirty="0">
                <a:solidFill>
                  <a:srgbClr val="000818"/>
                </a:solidFill>
                <a:latin typeface="+mn-lt"/>
              </a:rPr>
              <a:t> 19% пациентов </a:t>
            </a:r>
            <a:r>
              <a:rPr lang="ru-RU" sz="2600" b="1" dirty="0">
                <a:solidFill>
                  <a:srgbClr val="000818"/>
                </a:solidFill>
                <a:latin typeface="+mn-lt"/>
              </a:rPr>
              <a:t>назначаются ненужные дополнительные обследования </a:t>
            </a:r>
            <a:endParaRPr lang="en-US" sz="2600" b="1" dirty="0">
              <a:solidFill>
                <a:srgbClr val="000818"/>
              </a:solidFill>
              <a:latin typeface="+mn-lt"/>
            </a:endParaRPr>
          </a:p>
        </p:txBody>
      </p:sp>
      <p:pic>
        <p:nvPicPr>
          <p:cNvPr id="6" name="Рисунок 9" descr="Описание: http://lechenie-simptomy.ru/wp-content/uploads/2014/05/%D0%BF%D1%80%D0%BE%D0%B1%D0%B8%D1%80%D0%BA%D0%B0-%D1%81-%D0%BA%D1%80%D0%BE%D0%B2%D1%8C%D1%8E-%D0%B2-%D1%80%D1%83%D0%BA%D0%B0%D1%85.jpg"/>
          <p:cNvPicPr>
            <a:picLocks noChangeAspect="1" noChangeArrowheads="1"/>
          </p:cNvPicPr>
          <p:nvPr/>
        </p:nvPicPr>
        <p:blipFill>
          <a:blip r:embed="rId3"/>
          <a:srcRect b="2381"/>
          <a:stretch>
            <a:fillRect/>
          </a:stretch>
        </p:blipFill>
        <p:spPr bwMode="auto">
          <a:xfrm>
            <a:off x="785813" y="3500438"/>
            <a:ext cx="3000375" cy="29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Фото\лаборатория\DSC0962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3500438"/>
            <a:ext cx="4071937" cy="29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3000375" y="4286250"/>
            <a:ext cx="1800225" cy="1511300"/>
          </a:xfrm>
          <a:prstGeom prst="irregularSeal2">
            <a:avLst/>
          </a:prstGeom>
          <a:solidFill>
            <a:srgbClr val="C0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000000"/>
                </a:solidFill>
                <a:latin typeface="Arial Black" pitchFamily="34" charset="0"/>
              </a:rPr>
              <a:t>!</a:t>
            </a:r>
          </a:p>
        </p:txBody>
      </p:sp>
      <p:pic>
        <p:nvPicPr>
          <p:cNvPr id="9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mtClean="0"/>
              <a:t>       </a:t>
            </a:r>
            <a:r>
              <a:rPr lang="ru-RU" sz="30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Пациент - ориентированный подход:</a:t>
            </a:r>
            <a:br>
              <a:rPr lang="ru-RU" sz="30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endParaRPr lang="ru-RU" sz="3000" b="1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8" name="Picture 8" descr="D:\Рабочий стол\Значение делового этикета. Ежова\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4000500"/>
            <a:ext cx="3500437" cy="26273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357188" y="1071563"/>
            <a:ext cx="8786812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ts val="2800"/>
              </a:lnSpc>
              <a:spcBef>
                <a:spcPct val="20000"/>
              </a:spcBef>
              <a:buSzPct val="80000"/>
            </a:pPr>
            <a:r>
              <a:rPr lang="ru-RU" altLang="ru-RU" sz="2800" b="1">
                <a:solidFill>
                  <a:srgbClr val="000818"/>
                </a:solidFill>
                <a:latin typeface="Arial" charset="0"/>
              </a:rPr>
              <a:t>    </a:t>
            </a:r>
            <a:r>
              <a:rPr lang="ru-RU" altLang="ru-RU" sz="2600" b="1">
                <a:solidFill>
                  <a:srgbClr val="000818"/>
                </a:solidFill>
                <a:latin typeface="Tahoma" pitchFamily="34" charset="0"/>
                <a:cs typeface="Tahoma" pitchFamily="34" charset="0"/>
              </a:rPr>
              <a:t>деликатное отношение к пациентам,  </a:t>
            </a:r>
          </a:p>
          <a:p>
            <a:pPr>
              <a:lnSpc>
                <a:spcPts val="2800"/>
              </a:lnSpc>
              <a:spcBef>
                <a:spcPct val="20000"/>
              </a:spcBef>
              <a:buSzPct val="80000"/>
            </a:pPr>
            <a:r>
              <a:rPr lang="ru-RU" altLang="ru-RU" sz="2600" b="1">
                <a:solidFill>
                  <a:srgbClr val="000818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altLang="ru-RU" sz="2600" b="1">
                <a:solidFill>
                  <a:srgbClr val="000818"/>
                </a:solidFill>
                <a:latin typeface="Tahoma" pitchFamily="34" charset="0"/>
                <a:cs typeface="Tahoma" pitchFamily="34" charset="0"/>
              </a:rPr>
            </a:br>
            <a:r>
              <a:rPr lang="ru-RU" altLang="ru-RU" sz="2600" b="1">
                <a:solidFill>
                  <a:srgbClr val="000818"/>
                </a:solidFill>
                <a:latin typeface="Tahoma" pitchFamily="34" charset="0"/>
                <a:cs typeface="Tahoma" pitchFamily="34" charset="0"/>
              </a:rPr>
              <a:t>привлечение к сотрудничеству и осознанию ответственности за свое здоровье,</a:t>
            </a:r>
          </a:p>
          <a:p>
            <a:pPr>
              <a:lnSpc>
                <a:spcPts val="2800"/>
              </a:lnSpc>
              <a:spcBef>
                <a:spcPct val="20000"/>
              </a:spcBef>
              <a:buSzPct val="80000"/>
            </a:pPr>
            <a:endParaRPr lang="ru-RU" altLang="ru-RU" sz="2600" b="1">
              <a:solidFill>
                <a:srgbClr val="000818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ts val="2800"/>
              </a:lnSpc>
              <a:spcBef>
                <a:spcPct val="20000"/>
              </a:spcBef>
              <a:buSzPct val="80000"/>
            </a:pPr>
            <a:r>
              <a:rPr lang="ru-RU" altLang="ru-RU" sz="2600" b="1">
                <a:solidFill>
                  <a:srgbClr val="000818"/>
                </a:solidFill>
                <a:latin typeface="Tahoma" pitchFamily="34" charset="0"/>
                <a:cs typeface="Tahoma" pitchFamily="34" charset="0"/>
              </a:rPr>
              <a:t>    улучшение взаимодействия между  пациентами и медицинскими работниками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85750" y="1143000"/>
            <a:ext cx="357188" cy="357188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>
            <a:off x="285750" y="1857375"/>
            <a:ext cx="357188" cy="357188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285750" y="3071813"/>
            <a:ext cx="357188" cy="357187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</a:gradFill>
          <a:ln w="9525" algn="ctr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7" name="Picture 4" descr="C:\Users\1\Pictures\Новая папка (2)\02-82137598.jpg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4643438" y="4000500"/>
            <a:ext cx="3786187" cy="262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11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Режим питания, состав принимаемой пищи, перерыв в ее приеме оказывают влияние на показатели лабораторных исследований</a:t>
            </a:r>
            <a:br>
              <a:rPr lang="ru-RU" sz="30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endParaRPr lang="ru-RU" sz="3000" b="1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" name="Содержимое 7" descr="G:\Фото\день медсестры\НХО 002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38" y="2571750"/>
            <a:ext cx="1857375" cy="30003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 l="10878" t="6122" b="10204"/>
          <a:stretch>
            <a:fillRect/>
          </a:stretch>
        </p:blipFill>
        <p:spPr bwMode="auto">
          <a:xfrm>
            <a:off x="2928938" y="2428875"/>
            <a:ext cx="4595812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Физическая нагрузка может оказывать влияние на различные параметры гомеостаза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3" y="2214563"/>
            <a:ext cx="4214812" cy="35004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G:\2013 фото\ЛФК\DSC00724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214563"/>
            <a:ext cx="4286250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Влияние психического стресса </a:t>
            </a:r>
          </a:p>
        </p:txBody>
      </p:sp>
      <p:pic>
        <p:nvPicPr>
          <p:cNvPr id="5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500188"/>
            <a:ext cx="4800600" cy="45434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budtezdorovjem.ru/wp-content/uploads/2012/01/Mimika-placha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357438"/>
            <a:ext cx="3071812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Суточные ритмы и сезонные колебания уровня ряда показателей</a:t>
            </a:r>
          </a:p>
        </p:txBody>
      </p:sp>
      <p:pic>
        <p:nvPicPr>
          <p:cNvPr id="9219" name="Picture 4" descr="OFF0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4500563"/>
            <a:ext cx="19399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ag00040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714500"/>
            <a:ext cx="2714625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26" descr="633"/>
          <p:cNvSpPr>
            <a:spLocks noChangeArrowheads="1"/>
          </p:cNvSpPr>
          <p:nvPr/>
        </p:nvSpPr>
        <p:spPr bwMode="auto">
          <a:xfrm>
            <a:off x="1285875" y="1857375"/>
            <a:ext cx="2714625" cy="2214563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9222" name="Picture 5" descr="OVERTI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5" r="20274" b="60271"/>
          <a:stretch>
            <a:fillRect/>
          </a:stretch>
        </p:blipFill>
        <p:spPr bwMode="auto">
          <a:xfrm>
            <a:off x="4857750" y="3857625"/>
            <a:ext cx="128587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143375"/>
            <a:ext cx="307181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10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Влияние лекарственных средств на результаты лабораторных исследований</a:t>
            </a:r>
          </a:p>
        </p:txBody>
      </p:sp>
      <p:pic>
        <p:nvPicPr>
          <p:cNvPr id="5" name="Picture 8" descr="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25"/>
            <a:ext cx="472122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143125"/>
            <a:ext cx="381952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88"/>
            <a:ext cx="91440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8100000" algn="tr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5" descr="C:\Users\Sveta\Desktop\Сертификат лаборанты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9144000" cy="55562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2903</TotalTime>
  <Words>181</Words>
  <Application>Microsoft Office PowerPoint</Application>
  <PresentationFormat>Экран (4:3)</PresentationFormat>
  <Paragraphs>35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Требование к лабораторной диагностической  информации - объективное отражение состояния внутренней среды  организма  и  выявление ее изменений  </vt:lpstr>
      <vt:lpstr>Презентация PowerPoint</vt:lpstr>
      <vt:lpstr>       Пациент - ориентированный подход: </vt:lpstr>
      <vt:lpstr>Режим питания, состав принимаемой пищи, перерыв в ее приеме оказывают влияние на показатели лабораторных исследований </vt:lpstr>
      <vt:lpstr>Физическая нагрузка может оказывать влияние на различные параметры гомеостаза</vt:lpstr>
      <vt:lpstr>Влияние психического стресса </vt:lpstr>
      <vt:lpstr>Суточные ритмы и сезонные колебания уровня ряда показателей</vt:lpstr>
      <vt:lpstr>Влияние лекарственных средств на результаты лабораторных исследований</vt:lpstr>
      <vt:lpstr>Среди факторов, влияющих на результаты исследований</vt:lpstr>
      <vt:lpstr>Требования при сдаче крови</vt:lpstr>
      <vt:lpstr>Требования при сдаче крови</vt:lpstr>
      <vt:lpstr>Пациент доверяет свое здоровье</vt:lpstr>
      <vt:lpstr>Спасибо за внимание! </vt:lpstr>
    </vt:vector>
  </TitlesOfParts>
  <Company>ORMK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229</cp:revision>
  <dcterms:created xsi:type="dcterms:W3CDTF">2003-11-17T09:07:37Z</dcterms:created>
  <dcterms:modified xsi:type="dcterms:W3CDTF">2018-04-23T16:35:30Z</dcterms:modified>
</cp:coreProperties>
</file>