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6" r:id="rId2"/>
    <p:sldId id="321" r:id="rId3"/>
    <p:sldId id="294" r:id="rId4"/>
    <p:sldId id="333" r:id="rId5"/>
    <p:sldId id="298" r:id="rId6"/>
    <p:sldId id="299" r:id="rId7"/>
    <p:sldId id="300" r:id="rId8"/>
    <p:sldId id="306" r:id="rId9"/>
    <p:sldId id="307" r:id="rId10"/>
    <p:sldId id="309" r:id="rId11"/>
    <p:sldId id="310" r:id="rId12"/>
    <p:sldId id="311" r:id="rId13"/>
    <p:sldId id="314" r:id="rId14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CC00"/>
    <a:srgbClr val="FF9933"/>
    <a:srgbClr val="FF6600"/>
    <a:srgbClr val="33CCCC"/>
    <a:srgbClr val="FCDDCF"/>
    <a:srgbClr val="66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895" autoAdjust="0"/>
  </p:normalViewPr>
  <p:slideViewPr>
    <p:cSldViewPr>
      <p:cViewPr varScale="1">
        <p:scale>
          <a:sx n="63" d="100"/>
          <a:sy n="63" d="100"/>
        </p:scale>
        <p:origin x="-12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DF5DC38-6E17-4453-823B-6F58058DA286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C333394-1308-45B5-B0EF-E64E9031F7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54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564BF5-0B28-4B4B-969A-3AB8B620A22E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454E83-1E9B-46FA-AB46-14CBED1E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793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BB86A2-85F1-47AD-8429-14F57A32216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462989C-9751-4A0E-AFDD-C02FD7C5AC9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AF875-B442-45AD-9C94-4D0895F6A8B6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18BF8-ACDA-4553-A4F9-1DF91338E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3B567-A312-4DC2-A48E-493DEEAAC916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446CD-F280-40A6-BF66-8B2646DFD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3E7C7-7FC1-48DF-9F04-EF5C7F391D7C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AF033-2F86-4F59-8C0A-6A5330CE83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3"/>
          <p:cNvSpPr/>
          <p:nvPr userDrawn="1"/>
        </p:nvSpPr>
        <p:spPr>
          <a:xfrm>
            <a:off x="5508625" y="115888"/>
            <a:ext cx="4048125" cy="6858000"/>
          </a:xfrm>
          <a:custGeom>
            <a:avLst/>
            <a:gdLst/>
            <a:ahLst/>
            <a:cxnLst/>
            <a:rect l="l" t="t" r="r" b="b"/>
            <a:pathLst>
              <a:path w="4047945" h="6858000">
                <a:moveTo>
                  <a:pt x="2474153" y="0"/>
                </a:moveTo>
                <a:lnTo>
                  <a:pt x="4047945" y="0"/>
                </a:lnTo>
                <a:lnTo>
                  <a:pt x="4047945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4000"/>
                </a:schemeClr>
              </a:gs>
              <a:gs pos="100000">
                <a:schemeClr val="bg1">
                  <a:alpha val="0"/>
                </a:schemeClr>
              </a:gs>
            </a:gsLst>
            <a:lin ang="600000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" name="Группа 56"/>
          <p:cNvGrpSpPr>
            <a:grpSpLocks/>
          </p:cNvGrpSpPr>
          <p:nvPr userDrawn="1"/>
        </p:nvGrpSpPr>
        <p:grpSpPr bwMode="auto">
          <a:xfrm>
            <a:off x="0" y="171450"/>
            <a:ext cx="8543925" cy="852488"/>
            <a:chOff x="169332" y="171070"/>
            <a:chExt cx="8543637" cy="852223"/>
          </a:xfrm>
          <a:solidFill>
            <a:schemeClr val="accent6">
              <a:lumMod val="75000"/>
            </a:schemeClr>
          </a:solidFill>
        </p:grpSpPr>
        <p:sp>
          <p:nvSpPr>
            <p:cNvPr id="5" name="Прямоугольник 26"/>
            <p:cNvSpPr/>
            <p:nvPr/>
          </p:nvSpPr>
          <p:spPr>
            <a:xfrm>
              <a:off x="169332" y="171070"/>
              <a:ext cx="8543637" cy="852223"/>
            </a:xfrm>
            <a:custGeom>
              <a:avLst/>
              <a:gdLst/>
              <a:ahLst/>
              <a:cxnLst/>
              <a:rect l="l" t="t" r="r" b="b"/>
              <a:pathLst>
                <a:path w="8543637" h="852223">
                  <a:moveTo>
                    <a:pt x="0" y="0"/>
                  </a:moveTo>
                  <a:lnTo>
                    <a:pt x="68154" y="68154"/>
                  </a:lnTo>
                  <a:cubicBezTo>
                    <a:pt x="68153" y="67602"/>
                    <a:pt x="68151" y="67051"/>
                    <a:pt x="68150" y="66499"/>
                  </a:cubicBezTo>
                  <a:cubicBezTo>
                    <a:pt x="109772" y="108519"/>
                    <a:pt x="201605" y="131380"/>
                    <a:pt x="262717" y="131709"/>
                  </a:cubicBezTo>
                  <a:lnTo>
                    <a:pt x="8543637" y="130240"/>
                  </a:lnTo>
                  <a:lnTo>
                    <a:pt x="8543637" y="850320"/>
                  </a:lnTo>
                  <a:lnTo>
                    <a:pt x="270332" y="850320"/>
                  </a:lnTo>
                  <a:cubicBezTo>
                    <a:pt x="270334" y="850954"/>
                    <a:pt x="270335" y="851589"/>
                    <a:pt x="270337" y="852223"/>
                  </a:cubicBezTo>
                  <a:cubicBezTo>
                    <a:pt x="214482" y="850916"/>
                    <a:pt x="134162" y="838427"/>
                    <a:pt x="73865" y="794778"/>
                  </a:cubicBezTo>
                  <a:lnTo>
                    <a:pt x="70465" y="792817"/>
                  </a:lnTo>
                  <a:cubicBezTo>
                    <a:pt x="70307" y="792767"/>
                    <a:pt x="70181" y="792674"/>
                    <a:pt x="70055" y="792580"/>
                  </a:cubicBezTo>
                  <a:lnTo>
                    <a:pt x="0" y="722474"/>
                  </a:lnTo>
                  <a:close/>
                </a:path>
              </a:pathLst>
            </a:custGeom>
            <a:grpFill/>
            <a:ln w="0">
              <a:noFill/>
            </a:ln>
            <a:effectLst>
              <a:outerShdw blurRad="228600" dist="381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26"/>
            <p:cNvSpPr/>
            <p:nvPr/>
          </p:nvSpPr>
          <p:spPr>
            <a:xfrm>
              <a:off x="169332" y="171070"/>
              <a:ext cx="262717" cy="851659"/>
            </a:xfrm>
            <a:custGeom>
              <a:avLst/>
              <a:gdLst/>
              <a:ahLst/>
              <a:cxnLst/>
              <a:rect l="l" t="t" r="r" b="b"/>
              <a:pathLst>
                <a:path w="262717" h="851659">
                  <a:moveTo>
                    <a:pt x="0" y="0"/>
                  </a:moveTo>
                  <a:lnTo>
                    <a:pt x="68154" y="68154"/>
                  </a:lnTo>
                  <a:cubicBezTo>
                    <a:pt x="68153" y="67602"/>
                    <a:pt x="68151" y="67051"/>
                    <a:pt x="68150" y="66499"/>
                  </a:cubicBezTo>
                  <a:cubicBezTo>
                    <a:pt x="109772" y="108519"/>
                    <a:pt x="201605" y="131380"/>
                    <a:pt x="262717" y="131709"/>
                  </a:cubicBezTo>
                  <a:lnTo>
                    <a:pt x="262717" y="851659"/>
                  </a:lnTo>
                  <a:cubicBezTo>
                    <a:pt x="207341" y="849737"/>
                    <a:pt x="131467" y="836476"/>
                    <a:pt x="73865" y="794778"/>
                  </a:cubicBezTo>
                  <a:lnTo>
                    <a:pt x="70465" y="792817"/>
                  </a:lnTo>
                  <a:cubicBezTo>
                    <a:pt x="70307" y="792767"/>
                    <a:pt x="70181" y="792674"/>
                    <a:pt x="70055" y="792580"/>
                  </a:cubicBezTo>
                  <a:lnTo>
                    <a:pt x="0" y="722474"/>
                  </a:lnTo>
                  <a:close/>
                </a:path>
              </a:pathLst>
            </a:cu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17" y="324256"/>
            <a:ext cx="8280920" cy="679508"/>
          </a:xfrm>
          <a:noFill/>
          <a:ln w="0">
            <a:noFill/>
          </a:ln>
          <a:effectLst>
            <a:outerShdw blurRad="25400" dist="127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16000" bIns="36000" rtlCol="0">
            <a:noAutofit/>
          </a:bodyPr>
          <a:lstStyle>
            <a:lvl1pPr algn="r">
              <a:defRPr lang="ru-RU" sz="400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-15875" y="6492875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FCF0E7C-74F3-4944-9599-D0888D47A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3"/>
          <p:cNvSpPr/>
          <p:nvPr userDrawn="1"/>
        </p:nvSpPr>
        <p:spPr>
          <a:xfrm>
            <a:off x="5095875" y="0"/>
            <a:ext cx="4048125" cy="6858000"/>
          </a:xfrm>
          <a:custGeom>
            <a:avLst/>
            <a:gdLst/>
            <a:ahLst/>
            <a:cxnLst/>
            <a:rect l="l" t="t" r="r" b="b"/>
            <a:pathLst>
              <a:path w="4047945" h="6858000">
                <a:moveTo>
                  <a:pt x="2474153" y="0"/>
                </a:moveTo>
                <a:lnTo>
                  <a:pt x="4047945" y="0"/>
                </a:lnTo>
                <a:lnTo>
                  <a:pt x="4047945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54000"/>
                </a:schemeClr>
              </a:gs>
              <a:gs pos="100000">
                <a:schemeClr val="bg1">
                  <a:alpha val="0"/>
                </a:schemeClr>
              </a:gs>
            </a:gsLst>
            <a:lin ang="6000000" scaled="0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17" y="324256"/>
            <a:ext cx="8280920" cy="679508"/>
          </a:xfrm>
          <a:noFill/>
          <a:ln w="0">
            <a:noFill/>
          </a:ln>
          <a:effectLst>
            <a:outerShdw blurRad="25400" dist="12700" dir="2700000" algn="tl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216000" bIns="36000" rtlCol="0">
            <a:noAutofit/>
          </a:bodyPr>
          <a:lstStyle>
            <a:lvl1pPr algn="r">
              <a:defRPr lang="ru-RU" sz="4000" dirty="0">
                <a:effectLst/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-15875" y="6492875"/>
            <a:ext cx="21336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62DEFF0-6841-4095-B632-ACAEDA01C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C7310-A482-4767-B86C-169E996888C2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4BDF5-B462-4E89-BD35-3E63BBE7B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CA735-AC7E-4102-92A4-851C055C4AD9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67A26-6CBD-4A1D-AB06-934EF6737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79EB6-6A86-41CE-8DFB-CA4BE83C3C77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26959-4CFB-4D6E-9544-7AF76ECF4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ECFE-1E3F-44A0-82C4-1F7A226D86B9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67B79-CF1C-467F-BDC0-ED6250832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7929C-4CF4-42FF-9B09-8361F4F9DCBE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3A3E-6252-4FF1-91D4-9C5974030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25DE-E0C1-46DE-8970-E6C2684C7926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832A8-63ED-4B6B-9392-864D97C58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B04D6-51C0-483C-AE7E-34AACD6A1172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22E88-F20F-4A39-9634-DDE350726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DC18-461E-4B3C-95F2-21AA5B8116A5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6A94C-56DD-4A3B-9F07-736B211E1A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C194CE-DE86-4825-9FC9-3E1A60D9CC43}" type="datetimeFigureOut">
              <a:rPr lang="ru-RU"/>
              <a:pPr>
                <a:defRPr/>
              </a:pPr>
              <a:t>04.06.2018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A6C2C4-8CE9-4A50-83D7-EC6B11086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kpobedim.ru/" TargetMode="External"/><Relationship Id="rId2" Type="http://schemas.openxmlformats.org/officeDocument/2006/relationships/hyperlink" Target="mailto:info@rakpobedim.ru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83566" y="2636912"/>
            <a:ext cx="9024938" cy="1439912"/>
          </a:xfrm>
        </p:spPr>
        <p:txBody>
          <a:bodyPr/>
          <a:lstStyle/>
          <a:p>
            <a:pPr algn="ctr">
              <a:defRPr/>
            </a:pPr>
            <a:r>
              <a:rPr lang="ru-RU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ОБЩЕСТВЕННЫЕ ДВИЖЕНИЯ – </a:t>
            </a:r>
            <a:br>
              <a:rPr lang="ru-RU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 ПОВЫШЕНИЕ ДОСТУПНОСТИ ОНКОЛОГИЧЕСКОЙ ПОМОЩИ НАСЕЛЕНИЮ РОССИИ</a:t>
            </a:r>
            <a:endParaRPr lang="ru-RU" sz="3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411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195263"/>
            <a:ext cx="3373438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4802376"/>
            <a:ext cx="8694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chemeClr val="tx2"/>
                </a:solidFill>
              </a:rPr>
              <a:t>Шереметова Инесса Борисовна,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chemeClr val="tx2"/>
                </a:solidFill>
              </a:rPr>
              <a:t>официальный представитель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chemeClr val="tx2"/>
                </a:solidFill>
              </a:rPr>
              <a:t>МОД «Движение против рака»,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chemeClr val="tx2"/>
                </a:solidFill>
              </a:rPr>
              <a:t>психолог, клинический психолог,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altLang="ru-RU" sz="2400" b="1" dirty="0" smtClean="0">
                <a:solidFill>
                  <a:schemeClr val="tx2"/>
                </a:solidFill>
              </a:rPr>
              <a:t>волонтер благотворительного фонда «Обнимая небо»</a:t>
            </a:r>
            <a:endParaRPr lang="ru-RU" altLang="ru-RU" sz="2400" b="1" dirty="0">
              <a:solidFill>
                <a:schemeClr val="tx2"/>
              </a:solidFill>
            </a:endParaRPr>
          </a:p>
        </p:txBody>
      </p:sp>
      <p:sp>
        <p:nvSpPr>
          <p:cNvPr id="5" name="Заголовок 17"/>
          <p:cNvSpPr txBox="1">
            <a:spLocks/>
          </p:cNvSpPr>
          <p:nvPr/>
        </p:nvSpPr>
        <p:spPr bwMode="auto">
          <a:xfrm>
            <a:off x="539552" y="1196752"/>
            <a:ext cx="8280400" cy="824130"/>
          </a:xfrm>
          <a:prstGeom prst="rect">
            <a:avLst/>
          </a:prstGeom>
          <a:noFill/>
          <a:ln w="0" cap="flat" cmpd="sng" algn="ctr">
            <a:noFill/>
            <a:prstDash val="solid"/>
            <a:miter lim="800000"/>
            <a:headEnd/>
            <a:tailEnd/>
          </a:ln>
          <a:effectLst>
            <a:outerShdw blurRad="25400" dist="12700" dir="2700000" algn="tl" rotWithShape="0">
              <a:prstClr val="black">
                <a:alpha val="80000"/>
              </a:prstClr>
            </a:outerShdw>
          </a:effectLst>
        </p:spPr>
        <p:txBody>
          <a:bodyPr vert="horz" wrap="square" lIns="0" tIns="0" rIns="216000" bIns="36000" numCol="1" rtlCol="0" anchor="ctr" anchorCtr="0" compatLnSpc="1">
            <a:prstTxWarp prst="textNoShape">
              <a:avLst/>
            </a:prstTxWarp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ru-RU" sz="4000" kern="1200" dirty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МОД «Движение против рака» 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0" y="323850"/>
            <a:ext cx="8748713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Издания МОД «Движение против рака»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675" y="2571750"/>
            <a:ext cx="4000500" cy="4143375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149225" y="1143000"/>
            <a:ext cx="4572000" cy="12001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Белая книга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– Анализ фактов отказа пациентам в лекарствах.</a:t>
            </a:r>
          </a:p>
          <a:p>
            <a:pPr algn="just"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История Движения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 – жизнь и судьба участников Движения.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0" y="1214438"/>
            <a:ext cx="2176463" cy="257175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5846" name="Picture 5" descr="C:\Users\imorkovkina\Desktop\Библиотека\image.cid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3643313"/>
            <a:ext cx="37877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6" descr="C:\Users\imorkovkina\Desktop\Библиотека\история движени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0063" y="1214438"/>
            <a:ext cx="22939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4"/>
          <p:cNvSpPr/>
          <p:nvPr/>
        </p:nvSpPr>
        <p:spPr bwMode="auto">
          <a:xfrm>
            <a:off x="323850" y="3068638"/>
            <a:ext cx="3455988" cy="31337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Буклеты Школы пациентов: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Рак яичников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Рак молочной железы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Неходжкинские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лимфомы</a:t>
            </a:r>
            <a:endParaRPr lang="ru-RU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Профилактика костной метастатической болезни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Профилактика тошноты и рвоты, возникающих во время химеотерапии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Юридическая помощь онкологическим пациентам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реклама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7" name="Picture 3" descr="E:\Социальная реклама\2014\Chekhova_city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8" y="1071563"/>
            <a:ext cx="2152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3643313"/>
            <a:ext cx="2160588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 descr="E:\Социальная реклама\2014\Соц реклама без привязки к Форуму\100975_RPJ_Mitrofanova_6x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14750"/>
            <a:ext cx="41560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Рисунок 8" descr="C:\Users\imorkovkina\Desktop\Библиотека\ДПР-новая презентация\image-2.ci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214438"/>
            <a:ext cx="3071813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6" descr="E:\Социальная реклама\2014\Соц реклама без привязки к Форуму\100975_RPJ_Tszyu_6x3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25" y="4643438"/>
            <a:ext cx="40401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Рисунок 7" descr="C:\Users\imorkovkina\Desktop\Библиотека\ДПР-новая презентация\image-1.ci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63" y="1136650"/>
            <a:ext cx="350043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Премия «Призвание»</a:t>
            </a:r>
            <a:endParaRPr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500" y="1143000"/>
            <a:ext cx="8001000" cy="1428750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7892" name="Рисунок 1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867025"/>
            <a:ext cx="5400675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3429000"/>
            <a:ext cx="13906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4"/>
          <p:cNvSpPr/>
          <p:nvPr/>
        </p:nvSpPr>
        <p:spPr bwMode="auto">
          <a:xfrm>
            <a:off x="857250" y="1214438"/>
            <a:ext cx="7315200" cy="127793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В 2012 году впервые 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в истории премии 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«Призвание» награждено «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Движение против рака» в номинации «За создание нового направления в медицине» – за создание и активную поддержку программы комплексных мероприятий по ранней диагностике и лечению онкологических заболеваний «</a:t>
            </a:r>
            <a:r>
              <a:rPr lang="ru-RU" b="1" dirty="0" err="1">
                <a:solidFill>
                  <a:schemeClr val="bg1">
                    <a:lumMod val="50000"/>
                  </a:schemeClr>
                </a:solidFill>
                <a:cs typeface="Arial" charset="0"/>
              </a:rPr>
              <a:t>ОнкоДозор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Контактная информация</a:t>
            </a:r>
            <a:endParaRPr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1938" y="1196975"/>
            <a:ext cx="8413750" cy="5472113"/>
          </a:xfrm>
          <a:prstGeom prst="rect">
            <a:avLst/>
          </a:prstGeom>
          <a:noFill/>
          <a:ln w="0">
            <a:noFill/>
          </a:ln>
          <a:effectLst>
            <a:outerShdw blurRad="4953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341438"/>
            <a:ext cx="3960813" cy="35877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5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16832"/>
            <a:ext cx="86787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ГОРЯЧАЯ ЛИНИЯ: </a:t>
            </a:r>
            <a:r>
              <a:rPr lang="ru-RU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+7 (985) </a:t>
            </a:r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765-75-32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ГОРЯЧАЯ ЛИНИЯ </a:t>
            </a:r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КРУГЛОСУТОЧНАЯ 8-800-00-18-35</a:t>
            </a:r>
            <a:endParaRPr lang="ru-RU" sz="3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Е-</a:t>
            </a:r>
            <a:r>
              <a:rPr 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MAIL</a:t>
            </a:r>
            <a:r>
              <a:rPr lang="ru-RU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:  </a:t>
            </a:r>
            <a:r>
              <a:rPr 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  <a:hlinkClick r:id="rId2"/>
              </a:rPr>
              <a:t>info@rakpobedim.ru</a:t>
            </a:r>
            <a:endParaRPr lang="ru-RU" sz="3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  <a:hlinkClick r:id="rId3"/>
              </a:rPr>
              <a:t>www.rakpobedim.ru</a:t>
            </a:r>
            <a:endParaRPr lang="en-US" sz="3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018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4600" y="5000625"/>
            <a:ext cx="40894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 «Движение против рака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5" name="Рисунок 15" descr="100952_0164_ДНП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234156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4" descr="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3068638"/>
            <a:ext cx="7443788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43213" y="1268413"/>
            <a:ext cx="6049962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dirty="0" smtClean="0">
                <a:latin typeface="+mn-lt"/>
              </a:rPr>
              <a:t>Межрегиональное общественное движение (МОД) </a:t>
            </a:r>
            <a:r>
              <a:rPr lang="ru-RU" sz="1600" dirty="0">
                <a:latin typeface="+mn-lt"/>
              </a:rPr>
              <a:t>«Движение против рака» создано в </a:t>
            </a:r>
            <a:r>
              <a:rPr lang="ru-RU" sz="1600" dirty="0" smtClean="0">
                <a:latin typeface="+mn-lt"/>
              </a:rPr>
              <a:t>2008 </a:t>
            </a:r>
            <a:r>
              <a:rPr lang="ru-RU" sz="1600" dirty="0">
                <a:latin typeface="+mn-lt"/>
              </a:rPr>
              <a:t>году людьми, поборовшими онкологическую болезнь, пациентами и их родственниками, врачами.</a:t>
            </a:r>
          </a:p>
          <a:p>
            <a:pPr algn="just">
              <a:defRPr/>
            </a:pPr>
            <a:r>
              <a:rPr lang="ru-RU" sz="1600" dirty="0">
                <a:latin typeface="+mn-lt"/>
              </a:rPr>
              <a:t>Движение объединило </a:t>
            </a:r>
            <a:r>
              <a:rPr lang="ru-RU" sz="1600" dirty="0" smtClean="0">
                <a:latin typeface="+mn-lt"/>
              </a:rPr>
              <a:t>пациентов и их близких, врачей-онкологов</a:t>
            </a:r>
            <a:r>
              <a:rPr lang="ru-RU" sz="1600" dirty="0">
                <a:latin typeface="+mn-lt"/>
              </a:rPr>
              <a:t>, лидеров общественного мнения, </a:t>
            </a:r>
            <a:r>
              <a:rPr lang="ru-RU" sz="1600" dirty="0" smtClean="0">
                <a:latin typeface="+mn-lt"/>
              </a:rPr>
              <a:t>бизнесменов</a:t>
            </a:r>
            <a:r>
              <a:rPr lang="ru-RU" sz="1600" dirty="0">
                <a:latin typeface="+mn-lt"/>
              </a:rPr>
              <a:t>, людей творческих профессий, спортсменов и журналистов.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redkovrik.ru/images/Russia_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7963" y="2997200"/>
            <a:ext cx="6396037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0" y="323850"/>
            <a:ext cx="8543925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Региональные отделения  МОД «Движение против рака»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0825" y="2492375"/>
            <a:ext cx="7273925" cy="3290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Республика Карелия 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Республика Татарстан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Приморский край 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г. Москва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г. Санкт-Петербург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Амурская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Московская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Нижегородская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Новгородская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Новосибирская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32138" y="2492375"/>
            <a:ext cx="2557462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Омская область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Ростовская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область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Самарская область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Свердловская область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Ульяновская область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Челябинская область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825" y="1196975"/>
            <a:ext cx="8424863" cy="118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Исполнительный комитет и Координационный совет МОД «Движение против рака» находится в Москве.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Отделения Движения представлены  в </a:t>
            </a:r>
            <a:r>
              <a:rPr lang="ru-RU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16 </a:t>
            </a: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регионах страны: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и задачи МОД «Движение против рака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288" y="2420938"/>
            <a:ext cx="6929437" cy="1000125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defTabSz="8890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08175" y="3573463"/>
            <a:ext cx="7000875" cy="935037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Взаимодействие с органами государственной власти по улучшению доступа к современным методам лечения рака</a:t>
            </a:r>
            <a:endParaRPr lang="ru-RU" dirty="0"/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395288" y="4652963"/>
            <a:ext cx="7000875" cy="1000125"/>
            <a:chOff x="95682" y="1073289"/>
            <a:chExt cx="2641600" cy="577849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95682" y="1073289"/>
              <a:ext cx="2641600" cy="577849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123835" y="1100806"/>
              <a:ext cx="2585294" cy="5228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Информационно-просветительская работа среди пациентов и их родственников</a:t>
              </a: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1619250" y="5813425"/>
            <a:ext cx="6929438" cy="92868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Повышение осведомленности об онкологических заболеваниях, их профилактике и важности ранней диагностики среди населения</a:t>
            </a:r>
            <a:endParaRPr lang="en-US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9" name="Скругленный прямоугольник 3"/>
          <p:cNvSpPr/>
          <p:nvPr/>
        </p:nvSpPr>
        <p:spPr>
          <a:xfrm>
            <a:off x="2051050" y="1268413"/>
            <a:ext cx="6929438" cy="100012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defTabSz="8001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4"/>
          <p:cNvSpPr/>
          <p:nvPr/>
        </p:nvSpPr>
        <p:spPr bwMode="auto">
          <a:xfrm>
            <a:off x="2027238" y="1316038"/>
            <a:ext cx="6851650" cy="9048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76200" rIns="76200" bIns="76200" spcCol="1270" anchor="ctr"/>
          <a:lstStyle/>
          <a:p>
            <a:pPr algn="ctr" defTabSz="8001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Общественный контроль 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и повышение качества и доступности онкологической помощи населению</a:t>
            </a:r>
          </a:p>
        </p:txBody>
      </p:sp>
      <p:sp>
        <p:nvSpPr>
          <p:cNvPr id="14" name="Скругленный прямоугольник 4"/>
          <p:cNvSpPr/>
          <p:nvPr/>
        </p:nvSpPr>
        <p:spPr bwMode="auto">
          <a:xfrm>
            <a:off x="473075" y="2468563"/>
            <a:ext cx="6851650" cy="9048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76200" rIns="76200" bIns="76200" spcCol="1270" anchor="ctr"/>
          <a:lstStyle/>
          <a:p>
            <a:pPr algn="ctr" defTabSz="8890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Поддержка пациентов, чьи права на получение адекватного лечения нарушаются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0" y="323850"/>
            <a:ext cx="8748713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МОД </a:t>
            </a:r>
            <a:r>
              <a:rPr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ДПР</a:t>
            </a: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органов государственной власти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500063" y="1143000"/>
            <a:ext cx="7786687" cy="1143000"/>
            <a:chOff x="0" y="0"/>
            <a:chExt cx="2341578" cy="2345388"/>
          </a:xfrm>
          <a:solidFill>
            <a:schemeClr val="bg1"/>
          </a:soli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2341578" cy="2345388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3529" y="110297"/>
              <a:ext cx="2286395" cy="20873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38100" rIns="76200" bIns="38100" spcCol="127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Участие в дискуссиях на общественных и государственных площадках  позволяет Движению отстаивать интересы  онкологических больных перед органами законодательной и исполнительной власти:</a:t>
              </a:r>
            </a:p>
          </p:txBody>
        </p:sp>
      </p:grp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0" y="2357438"/>
            <a:ext cx="7308304" cy="4500562"/>
            <a:chOff x="0" y="2478801"/>
            <a:chExt cx="2339291" cy="2631412"/>
          </a:xfrm>
          <a:solidFill>
            <a:schemeClr val="bg1"/>
          </a:soli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2478801"/>
              <a:ext cx="2339291" cy="2631412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126606" y="2518713"/>
              <a:ext cx="2098319" cy="252330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38100" rIns="76200" bIns="38100" spcCol="1270" anchor="ctr"/>
            <a:lstStyle/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Общероссийский Народный Фронт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(ОНФ)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Профильные конгрессы, совещания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 конференции, специализированные круглые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столы и пресс-конференции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Общественный совет при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Минздрава (МЗ)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России</a:t>
              </a: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Совет общественных организаций по защите прав пациентов при МЗ России</a:t>
              </a: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Общественный совет по защите прав пациентов при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Федеральной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службе по надзору в сфере здравоохранения и его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отделения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при </a:t>
              </a:r>
              <a:r>
                <a:rPr lang="ru-RU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тероргнах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Росздравнадзора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Общественные советы и Советы  общественных организаций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по защите прав пациентов при органах управления </a:t>
              </a:r>
              <a:r>
                <a:rPr 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здравоохранением </a:t>
              </a: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субъектов РФ</a:t>
              </a: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Экспертные и рабочие группы в федеральном и региональных парламентах</a:t>
              </a:r>
            </a:p>
            <a:p>
              <a: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Попечительские советы в федеральных и региональных медицинских организациях(орган общественного управления: наблюдение, помощь, корректировка)</a:t>
              </a:r>
            </a:p>
          </p:txBody>
        </p:sp>
      </p:grpSp>
      <p:pic>
        <p:nvPicPr>
          <p:cNvPr id="12" name="Picture 5" descr="O:\Documents\ФОТО 2012 год\он-лайн шп РЗН 26.04.12\AQ7C3872.JPG"/>
          <p:cNvPicPr preferRelativeResize="0"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4929188"/>
            <a:ext cx="2895600" cy="1928812"/>
          </a:xfrm>
          <a:prstGeom prst="rect">
            <a:avLst/>
          </a:prstGeom>
          <a:noFill/>
          <a:ln w="31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50800" dir="5400000" sx="101000" sy="101000" algn="ctr" rotWithShape="0">
              <a:schemeClr val="accent1">
                <a:lumMod val="60000"/>
                <a:lumOff val="4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0" y="323850"/>
            <a:ext cx="8748713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 </a:t>
            </a:r>
            <a:r>
              <a:rPr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ДПР</a:t>
            </a: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органов</a:t>
            </a: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государственной</a:t>
            </a: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683568" y="1346473"/>
            <a:ext cx="7786687" cy="714375"/>
            <a:chOff x="0" y="0"/>
            <a:chExt cx="2341578" cy="2345388"/>
          </a:xfrm>
          <a:solidFill>
            <a:schemeClr val="bg1"/>
          </a:soli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2341578" cy="2345388"/>
            </a:xfrm>
            <a:prstGeom prst="round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20301" y="448230"/>
              <a:ext cx="2112910" cy="141244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38100" rIns="76200" bIns="38100" spcCol="127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Участие в парламентских слушаниях Государственной Думы и Совета Федерации РФ</a:t>
              </a:r>
            </a:p>
          </p:txBody>
        </p:sp>
      </p:grp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390276" y="2276872"/>
            <a:ext cx="8358188" cy="2311564"/>
            <a:chOff x="0" y="2478801"/>
            <a:chExt cx="2339291" cy="2631412"/>
          </a:xfrm>
          <a:solidFill>
            <a:schemeClr val="bg1"/>
          </a:solid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2478801"/>
              <a:ext cx="2339291" cy="2631412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114188" y="2602546"/>
              <a:ext cx="2151792" cy="225914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38100" rIns="76200" bIns="38100" spcCol="1270" anchor="ctr"/>
            <a:lstStyle/>
            <a:p>
              <a:pPr marL="285750" indent="-285750" algn="ju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Движение выступает партнером государства и органов здравоохранения в пропаганде среди населения программ диспансеризации и массового скрининга онкологических заболеваний</a:t>
              </a:r>
            </a:p>
            <a:p>
              <a:pPr marL="285750" indent="-285750" algn="ju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US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endParaRPr>
            </a:p>
            <a:p>
              <a:pPr marL="285750" indent="-285750" algn="ju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Сотрудничество с основными  российскими и иностранными </a:t>
              </a:r>
              <a:r>
                <a:rPr lang="ru-RU" b="1" dirty="0" err="1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пациентскими</a:t>
              </a: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 организациями </a:t>
              </a:r>
            </a:p>
          </p:txBody>
        </p:sp>
      </p:grp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313" y="4721225"/>
            <a:ext cx="7693025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O:\Documents\Отчёты и Планы по мероприятиям\2014 Все мероприятия\Школы пациентов 2014\2014.05.28 Балашиха\фото\фото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0510" y="4200970"/>
            <a:ext cx="42862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пациентов» МОД «Движение против рака»</a:t>
            </a:r>
            <a:endParaRPr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42988" y="1082770"/>
            <a:ext cx="8001000" cy="1203230"/>
          </a:xfrm>
          <a:prstGeom prst="roundRect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Информационно-просветительское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мероприятие для онкологических пациентов и их родственников.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Проходит в различных регионах России как в очном формате, так и в режиме онлайн.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8" y="2420938"/>
            <a:ext cx="4572000" cy="2143125"/>
          </a:xfrm>
          <a:prstGeom prst="roundRect">
            <a:avLst/>
          </a:prstGeom>
          <a:noFill/>
          <a:ln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grpSp>
        <p:nvGrpSpPr>
          <p:cNvPr id="26630" name="Группа 8"/>
          <p:cNvGrpSpPr>
            <a:grpSpLocks/>
          </p:cNvGrpSpPr>
          <p:nvPr/>
        </p:nvGrpSpPr>
        <p:grpSpPr bwMode="auto">
          <a:xfrm>
            <a:off x="4211960" y="2567686"/>
            <a:ext cx="4832028" cy="2286000"/>
            <a:chOff x="0" y="3583787"/>
            <a:chExt cx="2339291" cy="148016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3583787"/>
              <a:ext cx="2339291" cy="1480169"/>
            </a:xfrm>
            <a:prstGeom prst="roundRect">
              <a:avLst/>
            </a:prstGeom>
            <a:solidFill>
              <a:schemeClr val="bg1">
                <a:alpha val="98000"/>
              </a:schemeClr>
            </a:solidFill>
            <a:ln>
              <a:solidFill>
                <a:schemeClr val="accent3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14219" y="3667561"/>
              <a:ext cx="2110853" cy="129823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38100" rIns="76200" bIns="3810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Юристы</a:t>
              </a:r>
              <a:r>
                <a:rPr lang="ru-RU" sz="2000" b="1" dirty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 разъясняют правовые и юридические аспекты, связанные с получением инвалидности, бесплатного лечения, взаимодействия с работодателем, органами </a:t>
              </a:r>
              <a:r>
                <a:rPr lang="ru-RU" sz="2000" b="1" dirty="0" smtClean="0">
                  <a:solidFill>
                    <a:schemeClr val="bg1">
                      <a:lumMod val="50000"/>
                    </a:schemeClr>
                  </a:solidFill>
                  <a:cs typeface="Arial" pitchFamily="34" charset="0"/>
                </a:rPr>
                <a:t>здравоохранения и социальной  защиты.</a:t>
              </a:r>
              <a:endPara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107950" y="4781550"/>
            <a:ext cx="4714875" cy="1857375"/>
          </a:xfrm>
          <a:prstGeom prst="roundRect">
            <a:avLst/>
          </a:prstGeom>
          <a:noFill/>
          <a:ln>
            <a:solidFill>
              <a:schemeClr val="accent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6632" name="AutoShape 2" descr="https://mail.ravnoepravo.ru/webmail/mailAttach/2.JPG?part=0.3&amp;folder=%7Eimorkovkina%40ravnoepravo.ru%2FINBOX&amp;uid=2474&amp;disp=inline"/>
          <p:cNvSpPr>
            <a:spLocks noChangeAspect="1" noChangeArrowheads="1"/>
          </p:cNvSpPr>
          <p:nvPr/>
        </p:nvSpPr>
        <p:spPr bwMode="auto">
          <a:xfrm>
            <a:off x="155575" y="-4297363"/>
            <a:ext cx="11944350" cy="896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1" name="Скругленный прямоугольник 4"/>
          <p:cNvSpPr/>
          <p:nvPr/>
        </p:nvSpPr>
        <p:spPr bwMode="auto">
          <a:xfrm>
            <a:off x="190500" y="2555875"/>
            <a:ext cx="4076700" cy="20050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Практикующие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врачи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информируют участников «Школы» о современных методах лечения, диагностики и системе реабилитации при онкологических заболеваниях</a:t>
            </a:r>
          </a:p>
        </p:txBody>
      </p:sp>
      <p:sp>
        <p:nvSpPr>
          <p:cNvPr id="12" name="Скругленный прямоугольник 4"/>
          <p:cNvSpPr/>
          <p:nvPr/>
        </p:nvSpPr>
        <p:spPr bwMode="auto">
          <a:xfrm>
            <a:off x="246063" y="4881563"/>
            <a:ext cx="4464050" cy="1657350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Психологи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 рассказывают пациентами и их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родственникам, </a:t>
            </a:r>
            <a:r>
              <a:rPr lang="ru-RU" sz="2000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как справиться с заболеванием, не сломаться, выстоять и бороться за лучшее качество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Заочное консультирование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650" y="2997200"/>
            <a:ext cx="8358188" cy="1079500"/>
          </a:xfrm>
          <a:prstGeom prst="roundRect">
            <a:avLst/>
          </a:prstGeom>
          <a:noFill/>
          <a:ln>
            <a:solidFill>
              <a:schemeClr val="accent5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038" y="1143000"/>
            <a:ext cx="7766050" cy="1785938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bg1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6" name="Picture 3" descr="C:\Users\ivolokitina\Desktop\1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214813"/>
            <a:ext cx="1871663" cy="2497137"/>
          </a:xfrm>
          <a:prstGeom prst="rect">
            <a:avLst/>
          </a:prstGeom>
          <a:noFill/>
          <a:ln>
            <a:solidFill>
              <a:srgbClr val="E63A18"/>
            </a:solidFill>
          </a:ln>
          <a:effectLst>
            <a:outerShdw blurRad="50800" dist="38100" dir="18900000" sx="101000" sy="101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7" name="Picture 5" descr="C:\Users\ivolokitina\Desktop\DSC_00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88" y="4214813"/>
            <a:ext cx="3662362" cy="2441575"/>
          </a:xfrm>
          <a:prstGeom prst="rect">
            <a:avLst/>
          </a:prstGeom>
          <a:noFill/>
          <a:ln>
            <a:solidFill>
              <a:srgbClr val="E63A18"/>
            </a:solidFill>
          </a:ln>
          <a:effectLst>
            <a:outerShdw blurRad="50800" dist="38100" dir="18900000" sx="101000" sy="101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</p:pic>
      <p:pic>
        <p:nvPicPr>
          <p:cNvPr id="8" name="Picture 4" descr="C:\Users\ivolokitina\Desktop\5_forum_249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9438" y="4179888"/>
            <a:ext cx="1674812" cy="2476500"/>
          </a:xfrm>
          <a:prstGeom prst="rect">
            <a:avLst/>
          </a:prstGeom>
          <a:noFill/>
          <a:ln>
            <a:solidFill>
              <a:srgbClr val="E63A18"/>
            </a:solidFill>
          </a:ln>
          <a:effectLst>
            <a:outerShdw blurRad="50800" dist="38100" dir="18900000" sx="101000" sy="101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</p:pic>
      <p:sp>
        <p:nvSpPr>
          <p:cNvPr id="9" name="Скругленный прямоугольник 4"/>
          <p:cNvSpPr/>
          <p:nvPr/>
        </p:nvSpPr>
        <p:spPr bwMode="auto">
          <a:xfrm>
            <a:off x="285750" y="1287463"/>
            <a:ext cx="7115175" cy="15652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Программа по заочному консультированию, прежде всего, ориентирована на онкологических пациентов, которые желают уточнить поставленный им диагноз, получить достоверную информацию о современных методах лечения своего заболевания, либо не уверены в качестве получаемого лечения и нуждаются в дополнительном консультировании ведущих специалистов</a:t>
            </a:r>
          </a:p>
        </p:txBody>
      </p:sp>
      <p:sp>
        <p:nvSpPr>
          <p:cNvPr id="10" name="Скругленный прямоугольник 4"/>
          <p:cNvSpPr/>
          <p:nvPr/>
        </p:nvSpPr>
        <p:spPr bwMode="auto">
          <a:xfrm>
            <a:off x="971550" y="3148013"/>
            <a:ext cx="7848600" cy="7858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6200" tIns="38100" rIns="76200" bIns="38100" spcCol="127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Для проведения заочного консультирования в программу привлечены ведущие специалисты Российского онкологического научного центра им. Н. Н. Блохина РАМН, ГОУ ДПО РМАПО кафедры онкологии, Первого МГМУ им. И.М. Сеченова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O:\Documents\VII ФОРУМ МОД ДПР\Фото VII Форум ДПР\ФОРУМ\Главный зал и проч\D&amp;O_110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1052513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9" descr="104219_0207.jpg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3" y="3143250"/>
            <a:ext cx="4071937" cy="2716213"/>
          </a:xfrm>
          <a:prstGeom prst="rect">
            <a:avLst/>
          </a:prstGeom>
          <a:noFill/>
          <a:ln w="19050" cmpd="thinThick">
            <a:solidFill>
              <a:srgbClr val="E63A18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938" y="323850"/>
            <a:ext cx="8281987" cy="6794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Форум «Движение против рака»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1062489"/>
            <a:ext cx="507157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С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2008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года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в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Москве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ежегодно проходит 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Форум «Движение против рака». Мероприятие приурочено к Всемирному дню борьбы против рака, который отмечается 4 февраля.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Цель мероприятия: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построение продуктивного диалога между представителями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пациентских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 организаций, медицинского сообщества и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органами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государственной власти.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Участники: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Ведущие российские специалисты-онкологи и организаторы здравоохранения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Руководители и представители органов власти федерального и регионального уровней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ностранные эксперты и специалисты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Лидеры и представители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пациентских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 и врачебных ассоциаций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О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бщественные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деятели,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мастера культуры, звезды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театра и кино. 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–"/>
              <a:defRPr/>
            </a:pP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33798" name="Рисунок 10" descr="191254_0586.jpg"/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6188" y="4978400"/>
            <a:ext cx="2817812" cy="1879600"/>
          </a:xfrm>
          <a:prstGeom prst="rect">
            <a:avLst/>
          </a:prstGeom>
          <a:noFill/>
          <a:ln w="15875" cmpd="thinThick">
            <a:solidFill>
              <a:srgbClr val="E63A18"/>
            </a:solidFill>
            <a:miter lim="800000"/>
            <a:headEnd/>
            <a:tailEnd/>
          </a:ln>
        </p:spPr>
      </p:pic>
      <p:pic>
        <p:nvPicPr>
          <p:cNvPr id="33799" name="Picture 2" descr="O:\Documents\VII ФОРУМ МОД ДПР\Фото VII Форум ДПР\ФОРУМ\Главный зал и проч\D&amp;O_0068.jpg"/>
          <p:cNvPicPr preferRelativeResize="0"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3041" y="5398098"/>
            <a:ext cx="2392362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COMPATIBLERD03" val="RXP"/>
  <p:tag name="VARPPTTYPE" val="RXP"/>
  <p:tag name="VARPPTSLIDEFORMAT" val="RXP"/>
  <p:tag name="VARPPTLANG" val="RXPEnglish"/>
  <p:tag name="VARPPTCOMPATIBLE4" val="RXP"/>
  <p:tag name="VARSAVEMESSAGETIMESTAMP" val="RXP24.09.201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2664</TotalTime>
  <Words>762</Words>
  <Application>Microsoft Office PowerPoint</Application>
  <PresentationFormat>Экран (4:3)</PresentationFormat>
  <Paragraphs>92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ОБЩЕСТВЕННЫЕ ДВИЖЕНИЯ –  ЗА ПОВЫШЕНИЕ ДОСТУПНОСТИ ОНКОЛОГИЧЕСКОЙ ПОМОЩИ НАСЕЛЕНИЮ РОССИИ</vt:lpstr>
      <vt:lpstr>МОД «Движение против рака»</vt:lpstr>
      <vt:lpstr>Региональные отделения  МОД «Движение против рака»</vt:lpstr>
      <vt:lpstr>Цели и задачи МОД «Движение против рака»</vt:lpstr>
      <vt:lpstr>Взаимодействие МОД ДПР и органов государственной власти</vt:lpstr>
      <vt:lpstr>Взаимодействие МОД ДПР и органов государственной власти</vt:lpstr>
      <vt:lpstr>«Школа пациентов» МОД «Движение против рака»</vt:lpstr>
      <vt:lpstr>Заочное консультирование</vt:lpstr>
      <vt:lpstr>Форум «Движение против рака»</vt:lpstr>
      <vt:lpstr>Издания МОД «Движение против рака»</vt:lpstr>
      <vt:lpstr>Социальная реклама</vt:lpstr>
      <vt:lpstr>Премия «Призвание»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НП «Равное право на жизнь»</dc:title>
  <dc:creator>Borovikova, Maria {MCRR~Moscow}</dc:creator>
  <cp:lastModifiedBy>Sveta</cp:lastModifiedBy>
  <cp:revision>356</cp:revision>
  <dcterms:modified xsi:type="dcterms:W3CDTF">2018-06-04T08:41:59Z</dcterms:modified>
</cp:coreProperties>
</file>