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37" r:id="rId2"/>
    <p:sldId id="336" r:id="rId3"/>
    <p:sldId id="297" r:id="rId4"/>
    <p:sldId id="338" r:id="rId5"/>
    <p:sldId id="296" r:id="rId6"/>
    <p:sldId id="298" r:id="rId7"/>
    <p:sldId id="302" r:id="rId8"/>
    <p:sldId id="303" r:id="rId9"/>
    <p:sldId id="305" r:id="rId10"/>
    <p:sldId id="294" r:id="rId11"/>
    <p:sldId id="307" r:id="rId12"/>
    <p:sldId id="315" r:id="rId13"/>
    <p:sldId id="316" r:id="rId14"/>
    <p:sldId id="341" r:id="rId15"/>
    <p:sldId id="310" r:id="rId16"/>
    <p:sldId id="342" r:id="rId17"/>
    <p:sldId id="343" r:id="rId18"/>
    <p:sldId id="317" r:id="rId19"/>
    <p:sldId id="320" r:id="rId20"/>
    <p:sldId id="322" r:id="rId21"/>
    <p:sldId id="323" r:id="rId22"/>
    <p:sldId id="328" r:id="rId23"/>
    <p:sldId id="332" r:id="rId24"/>
    <p:sldId id="257" r:id="rId25"/>
    <p:sldId id="258" r:id="rId26"/>
    <p:sldId id="259" r:id="rId27"/>
    <p:sldId id="260" r:id="rId28"/>
    <p:sldId id="261" r:id="rId29"/>
    <p:sldId id="262" r:id="rId30"/>
    <p:sldId id="267" r:id="rId31"/>
    <p:sldId id="266" r:id="rId32"/>
    <p:sldId id="268" r:id="rId33"/>
    <p:sldId id="269" r:id="rId34"/>
    <p:sldId id="273" r:id="rId35"/>
    <p:sldId id="270" r:id="rId36"/>
    <p:sldId id="271" r:id="rId37"/>
    <p:sldId id="272" r:id="rId38"/>
    <p:sldId id="274" r:id="rId39"/>
    <p:sldId id="276" r:id="rId40"/>
    <p:sldId id="277" r:id="rId41"/>
    <p:sldId id="281" r:id="rId42"/>
    <p:sldId id="282" r:id="rId43"/>
    <p:sldId id="283" r:id="rId44"/>
    <p:sldId id="278" r:id="rId45"/>
    <p:sldId id="279" r:id="rId46"/>
    <p:sldId id="280" r:id="rId47"/>
    <p:sldId id="284" r:id="rId48"/>
    <p:sldId id="340" r:id="rId49"/>
    <p:sldId id="289" r:id="rId50"/>
    <p:sldId id="287" r:id="rId51"/>
    <p:sldId id="288" r:id="rId52"/>
    <p:sldId id="290" r:id="rId53"/>
    <p:sldId id="291" r:id="rId54"/>
    <p:sldId id="292" r:id="rId55"/>
    <p:sldId id="339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009900"/>
    <a:srgbClr val="FF7C80"/>
    <a:srgbClr val="2BA5A5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7"/>
          <c:dPt>
            <c:idx val="0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2DC-4C73-BFD0-8FEFBF621A19}"/>
              </c:ext>
            </c:extLst>
          </c:dPt>
          <c:dPt>
            <c:idx val="1"/>
            <c:bubble3D val="0"/>
            <c:spPr>
              <a:solidFill>
                <a:srgbClr val="CC33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DC-4C73-BFD0-8FEFBF621A19}"/>
              </c:ext>
            </c:extLst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2DC-4C73-BFD0-8FEFBF621A19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2DC-4C73-BFD0-8FEFBF621A19}"/>
              </c:ext>
            </c:extLst>
          </c:dPt>
          <c:dPt>
            <c:idx val="13"/>
            <c:bubble3D val="0"/>
            <c:spPr>
              <a:solidFill>
                <a:srgbClr val="FF7C8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2DC-4C73-BFD0-8FEFBF621A19}"/>
              </c:ext>
            </c:extLst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1400" b="1">
                      <a:latin typeface="+mn-lt"/>
                      <a:ea typeface="Arial Unicode MS" pitchFamily="34" charset="-128"/>
                      <a:cs typeface="Arial Unicode MS" pitchFamily="34" charset="-128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spPr/>
              <c:txPr>
                <a:bodyPr/>
                <a:lstStyle/>
                <a:p>
                  <a:pPr>
                    <a:defRPr sz="1400" b="1">
                      <a:latin typeface="+mn-lt"/>
                      <a:ea typeface="Arial Unicode MS" pitchFamily="34" charset="-128"/>
                      <a:cs typeface="Arial Unicode MS" pitchFamily="34" charset="-128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+mn-lt"/>
                    <a:ea typeface="Arial Unicode MS" pitchFamily="34" charset="-128"/>
                    <a:cs typeface="Arial Unicode MS" pitchFamily="34" charset="-128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Лист1!$A$1:$A$14</c:f>
              <c:strCache>
                <c:ptCount val="14"/>
                <c:pt idx="0">
                  <c:v>пищевод</c:v>
                </c:pt>
                <c:pt idx="1">
                  <c:v>желудок</c:v>
                </c:pt>
                <c:pt idx="2">
                  <c:v>прочие </c:v>
                </c:pt>
                <c:pt idx="3">
                  <c:v>гемобластозы</c:v>
                </c:pt>
                <c:pt idx="4">
                  <c:v>мочевой пузырь</c:v>
                </c:pt>
                <c:pt idx="5">
                  <c:v>почка</c:v>
                </c:pt>
                <c:pt idx="6">
                  <c:v>простата </c:v>
                </c:pt>
                <c:pt idx="7">
                  <c:v>кожа(кроме меланомы)</c:v>
                </c:pt>
                <c:pt idx="8">
                  <c:v>меланома</c:v>
                </c:pt>
                <c:pt idx="9">
                  <c:v>трахея,бронхи,легкое</c:v>
                </c:pt>
                <c:pt idx="10">
                  <c:v>гортань </c:v>
                </c:pt>
                <c:pt idx="11">
                  <c:v>поджелудочная железа</c:v>
                </c:pt>
                <c:pt idx="12">
                  <c:v>прямая кишка</c:v>
                </c:pt>
                <c:pt idx="13">
                  <c:v>ободочная кишка</c:v>
                </c:pt>
              </c:strCache>
            </c:strRef>
          </c:cat>
          <c:val>
            <c:numRef>
              <c:f>Лист1!$B$1:$B$14</c:f>
              <c:numCache>
                <c:formatCode>General</c:formatCode>
                <c:ptCount val="14"/>
                <c:pt idx="0">
                  <c:v>2.2999999999999998</c:v>
                </c:pt>
                <c:pt idx="1">
                  <c:v>7.8</c:v>
                </c:pt>
                <c:pt idx="2">
                  <c:v>15</c:v>
                </c:pt>
                <c:pt idx="3">
                  <c:v>5</c:v>
                </c:pt>
                <c:pt idx="4">
                  <c:v>4.5999999999999996</c:v>
                </c:pt>
                <c:pt idx="5">
                  <c:v>4.8</c:v>
                </c:pt>
                <c:pt idx="6">
                  <c:v>14</c:v>
                </c:pt>
                <c:pt idx="7">
                  <c:v>10</c:v>
                </c:pt>
                <c:pt idx="8">
                  <c:v>1.5</c:v>
                </c:pt>
                <c:pt idx="9">
                  <c:v>17.600000000000001</c:v>
                </c:pt>
                <c:pt idx="10">
                  <c:v>2.4</c:v>
                </c:pt>
                <c:pt idx="11">
                  <c:v>2.2999999999999998</c:v>
                </c:pt>
                <c:pt idx="12" formatCode="0.00">
                  <c:v>5.3</c:v>
                </c:pt>
                <c:pt idx="13">
                  <c:v>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2DC-4C73-BFD0-8FEFBF621A1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2010</c:v>
          </c:tx>
          <c:invertIfNegative val="0"/>
          <c:dLbls>
            <c:dLbl>
              <c:idx val="0"/>
              <c:layout>
                <c:manualLayout>
                  <c:x val="1.5432098765432108E-2"/>
                  <c:y val="-4.48965225743118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1474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BCF-4C9D-81FD-AB34295C870E}"/>
            </c:ext>
          </c:extLst>
        </c:ser>
        <c:ser>
          <c:idx val="1"/>
          <c:order val="1"/>
          <c:tx>
            <c:v>2011</c:v>
          </c:tx>
          <c:invertIfNegative val="0"/>
          <c:dLbls>
            <c:dLbl>
              <c:idx val="0"/>
              <c:layout>
                <c:manualLayout>
                  <c:x val="1.3888888888888904E-2"/>
                  <c:y val="-2.8060326608944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1376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BCF-4C9D-81FD-AB34295C870E}"/>
            </c:ext>
          </c:extLst>
        </c:ser>
        <c:ser>
          <c:idx val="2"/>
          <c:order val="2"/>
          <c:tx>
            <c:v>2012</c:v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0802469135802482E-2"/>
                  <c:y val="-3.6478424591628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1479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BCF-4C9D-81FD-AB34295C870E}"/>
            </c:ext>
          </c:extLst>
        </c:ser>
        <c:ser>
          <c:idx val="3"/>
          <c:order val="3"/>
          <c:tx>
            <c:v>2013</c:v>
          </c:tx>
          <c:invertIfNegative val="0"/>
          <c:dLbls>
            <c:dLbl>
              <c:idx val="0"/>
              <c:layout>
                <c:manualLayout>
                  <c:x val="9.2592592592592744E-3"/>
                  <c:y val="-5.6120653217889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1409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CF-4C9D-81FD-AB34295C870E}"/>
            </c:ext>
          </c:extLst>
        </c:ser>
        <c:ser>
          <c:idx val="4"/>
          <c:order val="4"/>
          <c:tx>
            <c:v>2014</c:v>
          </c:tx>
          <c:spPr>
            <a:solidFill>
              <a:srgbClr val="2BA5A5"/>
            </a:solidFill>
          </c:spPr>
          <c:invertIfNegative val="0"/>
          <c:dLbls>
            <c:dLbl>
              <c:idx val="0"/>
              <c:layout>
                <c:manualLayout>
                  <c:x val="7.7160493827160594E-3"/>
                  <c:y val="-3.9284678199976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1470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BCF-4C9D-81FD-AB34295C870E}"/>
            </c:ext>
          </c:extLst>
        </c:ser>
        <c:ser>
          <c:idx val="5"/>
          <c:order val="5"/>
          <c:tx>
            <c:v>2015</c:v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3888888888888904E-2"/>
                  <c:y val="-3.64784245916283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1569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EBCF-4C9D-81FD-AB34295C870E}"/>
            </c:ext>
          </c:extLst>
        </c:ser>
        <c:ser>
          <c:idx val="6"/>
          <c:order val="6"/>
          <c:tx>
            <c:v>2016</c:v>
          </c:tx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EBCF-4C9D-81FD-AB34295C870E}"/>
              </c:ext>
            </c:extLst>
          </c:dPt>
          <c:dLbls>
            <c:dLbl>
              <c:idx val="0"/>
              <c:layout>
                <c:manualLayout>
                  <c:x val="1.2345679012345689E-2"/>
                  <c:y val="-5.0508587896100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EBCF-4C9D-81FD-AB34295C8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1555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EBCF-4C9D-81FD-AB34295C8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445888"/>
        <c:axId val="45447424"/>
        <c:axId val="0"/>
      </c:bar3DChart>
      <c:catAx>
        <c:axId val="45445888"/>
        <c:scaling>
          <c:orientation val="minMax"/>
        </c:scaling>
        <c:delete val="1"/>
        <c:axPos val="b"/>
        <c:majorTickMark val="out"/>
        <c:minorTickMark val="none"/>
        <c:tickLblPos val="none"/>
        <c:crossAx val="45447424"/>
        <c:crosses val="autoZero"/>
        <c:auto val="1"/>
        <c:lblAlgn val="ctr"/>
        <c:lblOffset val="100"/>
        <c:noMultiLvlLbl val="0"/>
      </c:catAx>
      <c:valAx>
        <c:axId val="45447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4458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2006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Lit>
              <c:formatCode>General</c:formatCode>
              <c:ptCount val="1"/>
              <c:pt idx="0">
                <c:v>1.9800000000000015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6A-4FE5-9BA5-48ABE8B9DC47}"/>
            </c:ext>
          </c:extLst>
        </c:ser>
        <c:ser>
          <c:idx val="1"/>
          <c:order val="1"/>
          <c:tx>
            <c:v>2007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Lit>
              <c:formatCode>General</c:formatCode>
              <c:ptCount val="1"/>
              <c:pt idx="0">
                <c:v>1.9600000000000015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46A-4FE5-9BA5-48ABE8B9DC47}"/>
            </c:ext>
          </c:extLst>
        </c:ser>
        <c:ser>
          <c:idx val="2"/>
          <c:order val="2"/>
          <c:tx>
            <c:v>2008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Lit>
              <c:formatCode>General</c:formatCode>
              <c:ptCount val="1"/>
              <c:pt idx="0">
                <c:v>1.9800000000000015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46A-4FE5-9BA5-48ABE8B9DC47}"/>
            </c:ext>
          </c:extLst>
        </c:ser>
        <c:ser>
          <c:idx val="3"/>
          <c:order val="3"/>
          <c:tx>
            <c:v>2009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2.12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46A-4FE5-9BA5-48ABE8B9DC47}"/>
            </c:ext>
          </c:extLst>
        </c:ser>
        <c:ser>
          <c:idx val="4"/>
          <c:order val="4"/>
          <c:tx>
            <c:v>2010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2.25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46A-4FE5-9BA5-48ABE8B9DC47}"/>
            </c:ext>
          </c:extLst>
        </c:ser>
        <c:ser>
          <c:idx val="5"/>
          <c:order val="5"/>
          <c:tx>
            <c:v>2011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2.08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46A-4FE5-9BA5-48ABE8B9DC47}"/>
            </c:ext>
          </c:extLst>
        </c:ser>
        <c:ser>
          <c:idx val="6"/>
          <c:order val="6"/>
          <c:tx>
            <c:v>2012</c:v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2.19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46A-4FE5-9BA5-48ABE8B9DC47}"/>
            </c:ext>
          </c:extLst>
        </c:ser>
        <c:ser>
          <c:idx val="7"/>
          <c:order val="7"/>
          <c:tx>
            <c:v>2013</c:v>
          </c:tx>
          <c:spPr>
            <a:solidFill>
              <a:srgbClr val="FF7C8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2.12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46A-4FE5-9BA5-48ABE8B9DC47}"/>
            </c:ext>
          </c:extLst>
        </c:ser>
        <c:ser>
          <c:idx val="8"/>
          <c:order val="8"/>
          <c:tx>
            <c:v>2014</c:v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2.17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46A-4FE5-9BA5-48ABE8B9DC47}"/>
            </c:ext>
          </c:extLst>
        </c:ser>
        <c:ser>
          <c:idx val="9"/>
          <c:order val="9"/>
          <c:tx>
            <c:v>2015</c:v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2.3099999999999987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E46A-4FE5-9BA5-48ABE8B9DC47}"/>
            </c:ext>
          </c:extLst>
        </c:ser>
        <c:ser>
          <c:idx val="10"/>
          <c:order val="10"/>
          <c:tx>
            <c:v>2016</c:v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2.29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46A-4FE5-9BA5-48ABE8B9DC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5540480"/>
        <c:axId val="45542400"/>
      </c:barChart>
      <c:catAx>
        <c:axId val="45540480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МУЖЧИНЫ(ПОКАЗАТЕЛИ НА 100 000</a:t>
                </a:r>
                <a:r>
                  <a:rPr lang="ru-RU" baseline="0" dirty="0" smtClean="0"/>
                  <a:t> НАСЕЛЕНИЯ</a:t>
                </a:r>
                <a:r>
                  <a:rPr lang="ru-RU" dirty="0" smtClean="0"/>
                  <a:t>)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19349008457276223"/>
              <c:y val="0.90857677415481897"/>
            </c:manualLayout>
          </c:layout>
          <c:overlay val="0"/>
        </c:title>
        <c:numFmt formatCode="General" sourceLinked="0"/>
        <c:majorTickMark val="out"/>
        <c:minorTickMark val="none"/>
        <c:tickLblPos val="none"/>
        <c:crossAx val="45542400"/>
        <c:crosses val="autoZero"/>
        <c:auto val="1"/>
        <c:lblAlgn val="ctr"/>
        <c:lblOffset val="100"/>
        <c:noMultiLvlLbl val="0"/>
      </c:catAx>
      <c:valAx>
        <c:axId val="45542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5404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20303345389239E-2"/>
          <c:y val="6.8503095582666415E-2"/>
          <c:w val="0.79292590268497942"/>
          <c:h val="0.84717031421548228"/>
        </c:manualLayout>
      </c:layout>
      <c:bar3DChart>
        <c:barDir val="col"/>
        <c:grouping val="clustered"/>
        <c:varyColors val="0"/>
        <c:ser>
          <c:idx val="0"/>
          <c:order val="0"/>
          <c:tx>
            <c:v>0-4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E2-4EEB-AC58-1B58CAB26FDD}"/>
            </c:ext>
          </c:extLst>
        </c:ser>
        <c:ser>
          <c:idx val="1"/>
          <c:order val="1"/>
          <c:tx>
            <c:v>5-9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E2-4EEB-AC58-1B58CAB26FDD}"/>
            </c:ext>
          </c:extLst>
        </c:ser>
        <c:ser>
          <c:idx val="2"/>
          <c:order val="2"/>
          <c:tx>
            <c:v>10-14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4E2-4EEB-AC58-1B58CAB26FDD}"/>
            </c:ext>
          </c:extLst>
        </c:ser>
        <c:ser>
          <c:idx val="3"/>
          <c:order val="3"/>
          <c:tx>
            <c:v>15-19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4E2-4EEB-AC58-1B58CAB26FDD}"/>
            </c:ext>
          </c:extLst>
        </c:ser>
        <c:ser>
          <c:idx val="4"/>
          <c:order val="4"/>
          <c:tx>
            <c:v>20-24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104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4E2-4EEB-AC58-1B58CAB26FDD}"/>
            </c:ext>
          </c:extLst>
        </c:ser>
        <c:ser>
          <c:idx val="5"/>
          <c:order val="5"/>
          <c:tx>
            <c:v>25-29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235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4E2-4EEB-AC58-1B58CAB26FDD}"/>
            </c:ext>
          </c:extLst>
        </c:ser>
        <c:ser>
          <c:idx val="6"/>
          <c:order val="6"/>
          <c:tx>
            <c:v>30-34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313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4E2-4EEB-AC58-1B58CAB26FDD}"/>
            </c:ext>
          </c:extLst>
        </c:ser>
        <c:ser>
          <c:idx val="7"/>
          <c:order val="7"/>
          <c:tx>
            <c:v>35-39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217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4E2-4EEB-AC58-1B58CAB26FDD}"/>
            </c:ext>
          </c:extLst>
        </c:ser>
        <c:ser>
          <c:idx val="8"/>
          <c:order val="8"/>
          <c:tx>
            <c:v>40-44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162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4E2-4EEB-AC58-1B58CAB26FDD}"/>
            </c:ext>
          </c:extLst>
        </c:ser>
        <c:ser>
          <c:idx val="9"/>
          <c:order val="9"/>
          <c:tx>
            <c:v>45-49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130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D4E2-4EEB-AC58-1B58CAB26FDD}"/>
            </c:ext>
          </c:extLst>
        </c:ser>
        <c:ser>
          <c:idx val="10"/>
          <c:order val="10"/>
          <c:tx>
            <c:v>50-54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75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4E2-4EEB-AC58-1B58CAB26FDD}"/>
            </c:ext>
          </c:extLst>
        </c:ser>
        <c:ser>
          <c:idx val="11"/>
          <c:order val="11"/>
          <c:tx>
            <c:v>55-59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71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D4E2-4EEB-AC58-1B58CAB26FDD}"/>
            </c:ext>
          </c:extLst>
        </c:ser>
        <c:ser>
          <c:idx val="12"/>
          <c:order val="12"/>
          <c:tx>
            <c:v>60-64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61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D4E2-4EEB-AC58-1B58CAB26FDD}"/>
            </c:ext>
          </c:extLst>
        </c:ser>
        <c:ser>
          <c:idx val="13"/>
          <c:order val="13"/>
          <c:tx>
            <c:v>65-69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40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D4E2-4EEB-AC58-1B58CAB26FDD}"/>
            </c:ext>
          </c:extLst>
        </c:ser>
        <c:ser>
          <c:idx val="14"/>
          <c:order val="14"/>
          <c:tx>
            <c:v>70-74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16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D4E2-4EEB-AC58-1B58CAB26FDD}"/>
            </c:ext>
          </c:extLst>
        </c:ser>
        <c:ser>
          <c:idx val="15"/>
          <c:order val="15"/>
          <c:tx>
            <c:v>75-79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36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D4E2-4EEB-AC58-1B58CAB26FDD}"/>
            </c:ext>
          </c:extLst>
        </c:ser>
        <c:ser>
          <c:idx val="16"/>
          <c:order val="16"/>
          <c:tx>
            <c:v>80-84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D4E2-4EEB-AC58-1B58CAB26FDD}"/>
            </c:ext>
          </c:extLst>
        </c:ser>
        <c:ser>
          <c:idx val="17"/>
          <c:order val="17"/>
          <c:tx>
            <c:v>85-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8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D4E2-4EEB-AC58-1B58CAB26F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940096"/>
        <c:axId val="45966464"/>
        <c:axId val="0"/>
      </c:bar3DChart>
      <c:catAx>
        <c:axId val="45940096"/>
        <c:scaling>
          <c:orientation val="minMax"/>
        </c:scaling>
        <c:delete val="1"/>
        <c:axPos val="b"/>
        <c:majorTickMark val="out"/>
        <c:minorTickMark val="none"/>
        <c:tickLblPos val="none"/>
        <c:crossAx val="45966464"/>
        <c:crosses val="autoZero"/>
        <c:auto val="1"/>
        <c:lblAlgn val="ctr"/>
        <c:lblOffset val="100"/>
        <c:noMultiLvlLbl val="0"/>
      </c:catAx>
      <c:valAx>
        <c:axId val="45966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940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79501946128262"/>
          <c:y val="4.1302718744013291E-2"/>
          <c:w val="0.10293853888765067"/>
          <c:h val="0.90377963005204565"/>
        </c:manualLayout>
      </c:layout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Алтайский край</c:v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16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F2F-46F1-9F62-F739C9DD5094}"/>
            </c:ext>
          </c:extLst>
        </c:ser>
        <c:ser>
          <c:idx val="1"/>
          <c:order val="1"/>
          <c:tx>
            <c:v>Красноярский край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F2F-46F1-9F62-F739C9DD5094}"/>
            </c:ext>
          </c:extLst>
        </c:ser>
        <c:ser>
          <c:idx val="2"/>
          <c:order val="2"/>
          <c:tx>
            <c:v>Иркутская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16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F2F-46F1-9F62-F739C9DD5094}"/>
            </c:ext>
          </c:extLst>
        </c:ser>
        <c:ser>
          <c:idx val="3"/>
          <c:order val="3"/>
          <c:tx>
            <c:v>Кемеровская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F2F-46F1-9F62-F739C9DD5094}"/>
            </c:ext>
          </c:extLst>
        </c:ser>
        <c:ser>
          <c:idx val="4"/>
          <c:order val="4"/>
          <c:tx>
            <c:v>Новосибирская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42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F2F-46F1-9F62-F739C9DD5094}"/>
            </c:ext>
          </c:extLst>
        </c:ser>
        <c:ser>
          <c:idx val="5"/>
          <c:order val="5"/>
          <c:tx>
            <c:v>Омская область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F2F-46F1-9F62-F739C9DD5094}"/>
            </c:ext>
          </c:extLst>
        </c:ser>
        <c:ser>
          <c:idx val="6"/>
          <c:order val="6"/>
          <c:tx>
            <c:v>Томская обл.</c:v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F2F-46F1-9F62-F739C9DD5094}"/>
            </c:ext>
          </c:extLst>
        </c:ser>
        <c:ser>
          <c:idx val="7"/>
          <c:order val="7"/>
          <c:tx>
            <c:v>Забайкальский край</c:v>
          </c:tx>
          <c:spPr>
            <a:solidFill>
              <a:srgbClr val="FF7C8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F2F-46F1-9F62-F739C9DD5094}"/>
            </c:ext>
          </c:extLst>
        </c:ser>
        <c:ser>
          <c:idx val="8"/>
          <c:order val="8"/>
          <c:tx>
            <c:v>Бурятия</c:v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F2F-46F1-9F62-F739C9DD5094}"/>
            </c:ext>
          </c:extLst>
        </c:ser>
        <c:ser>
          <c:idx val="9"/>
          <c:order val="9"/>
          <c:tx>
            <c:v>Хакасия</c:v>
          </c:tx>
          <c:spPr>
            <a:solidFill>
              <a:srgbClr val="CC33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F2F-46F1-9F62-F739C9DD50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350528"/>
        <c:axId val="47352064"/>
      </c:barChart>
      <c:catAx>
        <c:axId val="47350528"/>
        <c:scaling>
          <c:orientation val="minMax"/>
        </c:scaling>
        <c:delete val="1"/>
        <c:axPos val="l"/>
        <c:majorTickMark val="out"/>
        <c:minorTickMark val="none"/>
        <c:tickLblPos val="none"/>
        <c:crossAx val="47352064"/>
        <c:crosses val="autoZero"/>
        <c:auto val="1"/>
        <c:lblAlgn val="ctr"/>
        <c:lblOffset val="100"/>
        <c:noMultiLvlLbl val="0"/>
      </c:catAx>
      <c:valAx>
        <c:axId val="4735206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7350528"/>
        <c:crosses val="autoZero"/>
        <c:crossBetween val="between"/>
      </c:valAx>
    </c:plotArea>
    <c:legend>
      <c:legendPos val="r"/>
      <c:legendEntry>
        <c:idx val="4"/>
        <c:txPr>
          <a:bodyPr/>
          <a:lstStyle/>
          <a:p>
            <a:pPr>
              <a:defRPr sz="2000"/>
            </a:pPr>
            <a:endParaRPr lang="ru-RU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2010</c:v>
          </c:tx>
          <c:invertIfNegative val="0"/>
          <c:dLbls>
            <c:dLbl>
              <c:idx val="0"/>
              <c:layout>
                <c:manualLayout>
                  <c:x val="3.0864197530864218E-3"/>
                  <c:y val="-1.6836195965366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499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53-4E75-953C-972A968B104E}"/>
            </c:ext>
          </c:extLst>
        </c:ser>
        <c:ser>
          <c:idx val="1"/>
          <c:order val="1"/>
          <c:tx>
            <c:v>2011</c:v>
          </c:tx>
          <c:invertIfNegative val="0"/>
          <c:dLbls>
            <c:dLbl>
              <c:idx val="0"/>
              <c:layout>
                <c:manualLayout>
                  <c:x val="7.7160493827160594E-3"/>
                  <c:y val="-1.1224130643577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503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353-4E75-953C-972A968B104E}"/>
            </c:ext>
          </c:extLst>
        </c:ser>
        <c:ser>
          <c:idx val="2"/>
          <c:order val="2"/>
          <c:tx>
            <c:v>2012</c:v>
          </c:tx>
          <c:invertIfNegative val="0"/>
          <c:dLbls>
            <c:dLbl>
              <c:idx val="0"/>
              <c:layout>
                <c:manualLayout>
                  <c:x val="3.0864197530864218E-3"/>
                  <c:y val="-2.244826128715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493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353-4E75-953C-972A968B104E}"/>
            </c:ext>
          </c:extLst>
        </c:ser>
        <c:ser>
          <c:idx val="3"/>
          <c:order val="3"/>
          <c:tx>
            <c:v>2013</c:v>
          </c:tx>
          <c:invertIfNegative val="0"/>
          <c:dLbls>
            <c:dLbl>
              <c:idx val="0"/>
              <c:layout>
                <c:manualLayout>
                  <c:x val="9.2592592592592744E-3"/>
                  <c:y val="-3.0866359269839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501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353-4E75-953C-972A968B104E}"/>
            </c:ext>
          </c:extLst>
        </c:ser>
        <c:ser>
          <c:idx val="4"/>
          <c:order val="4"/>
          <c:tx>
            <c:v>2014</c:v>
          </c:tx>
          <c:invertIfNegative val="0"/>
          <c:dLbls>
            <c:dLbl>
              <c:idx val="0"/>
              <c:layout>
                <c:manualLayout>
                  <c:x val="4.6296296296296328E-3"/>
                  <c:y val="-1.6836195965366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554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9353-4E75-953C-972A968B104E}"/>
            </c:ext>
          </c:extLst>
        </c:ser>
        <c:ser>
          <c:idx val="5"/>
          <c:order val="5"/>
          <c:tx>
            <c:v>2015</c:v>
          </c:tx>
          <c:invertIfNegative val="0"/>
          <c:dLbls>
            <c:dLbl>
              <c:idx val="0"/>
              <c:layout>
                <c:manualLayout>
                  <c:x val="3.0864197530864218E-3"/>
                  <c:y val="-2.2448261287155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606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9353-4E75-953C-972A968B104E}"/>
            </c:ext>
          </c:extLst>
        </c:ser>
        <c:ser>
          <c:idx val="6"/>
          <c:order val="6"/>
          <c:tx>
            <c:v>2016</c:v>
          </c:tx>
          <c:invertIfNegative val="0"/>
          <c:dLbls>
            <c:dLbl>
              <c:idx val="0"/>
              <c:layout>
                <c:manualLayout>
                  <c:x val="6.1728395061728392E-3"/>
                  <c:y val="-2.5254293948050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353-4E75-953C-972A968B10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589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9353-4E75-953C-972A968B10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7645824"/>
        <c:axId val="47647360"/>
        <c:axId val="0"/>
      </c:bar3DChart>
      <c:catAx>
        <c:axId val="47645824"/>
        <c:scaling>
          <c:orientation val="minMax"/>
        </c:scaling>
        <c:delete val="1"/>
        <c:axPos val="b"/>
        <c:majorTickMark val="out"/>
        <c:minorTickMark val="none"/>
        <c:tickLblPos val="none"/>
        <c:crossAx val="47647360"/>
        <c:crosses val="autoZero"/>
        <c:auto val="1"/>
        <c:lblAlgn val="ctr"/>
        <c:lblOffset val="100"/>
        <c:noMultiLvlLbl val="0"/>
      </c:catAx>
      <c:valAx>
        <c:axId val="47647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6458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2006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Lit>
              <c:formatCode>General</c:formatCode>
              <c:ptCount val="1"/>
              <c:pt idx="0">
                <c:v>0.66000000000000103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F0-44D0-818D-70EE4C83049C}"/>
            </c:ext>
          </c:extLst>
        </c:ser>
        <c:ser>
          <c:idx val="1"/>
          <c:order val="1"/>
          <c:tx>
            <c:v>2007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Lit>
              <c:formatCode>General</c:formatCode>
              <c:ptCount val="1"/>
              <c:pt idx="0">
                <c:v>0.62000000000000077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F0-44D0-818D-70EE4C83049C}"/>
            </c:ext>
          </c:extLst>
        </c:ser>
        <c:ser>
          <c:idx val="2"/>
          <c:order val="2"/>
          <c:tx>
            <c:v>2008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Lit>
              <c:formatCode>General</c:formatCode>
              <c:ptCount val="1"/>
              <c:pt idx="0">
                <c:v>0.6400000000000009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AF0-44D0-818D-70EE4C83049C}"/>
            </c:ext>
          </c:extLst>
        </c:ser>
        <c:ser>
          <c:idx val="3"/>
          <c:order val="3"/>
          <c:tx>
            <c:v>2009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0.69000000000000061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AF0-44D0-818D-70EE4C83049C}"/>
            </c:ext>
          </c:extLst>
        </c:ser>
        <c:ser>
          <c:idx val="4"/>
          <c:order val="4"/>
          <c:tx>
            <c:v>2010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0.7600000000000009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AF0-44D0-818D-70EE4C83049C}"/>
            </c:ext>
          </c:extLst>
        </c:ser>
        <c:ser>
          <c:idx val="5"/>
          <c:order val="5"/>
          <c:tx>
            <c:v>2011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0.7600000000000009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AF0-44D0-818D-70EE4C83049C}"/>
            </c:ext>
          </c:extLst>
        </c:ser>
        <c:ser>
          <c:idx val="6"/>
          <c:order val="6"/>
          <c:tx>
            <c:v>2012</c:v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0.74000000000000077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AF0-44D0-818D-70EE4C83049C}"/>
            </c:ext>
          </c:extLst>
        </c:ser>
        <c:ser>
          <c:idx val="7"/>
          <c:order val="7"/>
          <c:tx>
            <c:v>2013</c:v>
          </c:tx>
          <c:spPr>
            <a:solidFill>
              <a:srgbClr val="FF7C8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0.75000000000000089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AF0-44D0-818D-70EE4C83049C}"/>
            </c:ext>
          </c:extLst>
        </c:ser>
        <c:ser>
          <c:idx val="8"/>
          <c:order val="8"/>
          <c:tx>
            <c:v>2014</c:v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0.82000000000000062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AF0-44D0-818D-70EE4C83049C}"/>
            </c:ext>
          </c:extLst>
        </c:ser>
        <c:ser>
          <c:idx val="9"/>
          <c:order val="9"/>
          <c:tx>
            <c:v>2015</c:v>
          </c:tx>
          <c:spPr>
            <a:solidFill>
              <a:srgbClr val="0070C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0.89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AF0-44D0-818D-70EE4C83049C}"/>
            </c:ext>
          </c:extLst>
        </c:ser>
        <c:ser>
          <c:idx val="10"/>
          <c:order val="10"/>
          <c:tx>
            <c:v>2016</c:v>
          </c:tx>
          <c:spPr>
            <a:solidFill>
              <a:srgbClr val="2BA5A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0.87000000000000077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AF0-44D0-818D-70EE4C8304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817088"/>
        <c:axId val="47819008"/>
      </c:barChart>
      <c:catAx>
        <c:axId val="47817088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МУЖЧИНЫ(ПОКАЗАТЕЛИ НА 100 000</a:t>
                </a:r>
                <a:r>
                  <a:rPr lang="ru-RU" baseline="0" dirty="0" smtClean="0"/>
                  <a:t> НАСЕЛЕНИЯ</a:t>
                </a:r>
                <a:r>
                  <a:rPr lang="ru-RU" dirty="0" smtClean="0"/>
                  <a:t>) ПРИРОСТ-41%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0.19349008457276223"/>
              <c:y val="0.90857677415481897"/>
            </c:manualLayout>
          </c:layout>
          <c:overlay val="0"/>
        </c:title>
        <c:numFmt formatCode="General" sourceLinked="0"/>
        <c:majorTickMark val="out"/>
        <c:minorTickMark val="none"/>
        <c:tickLblPos val="none"/>
        <c:crossAx val="47819008"/>
        <c:crosses val="autoZero"/>
        <c:auto val="1"/>
        <c:lblAlgn val="ctr"/>
        <c:lblOffset val="100"/>
        <c:noMultiLvlLbl val="0"/>
      </c:catAx>
      <c:valAx>
        <c:axId val="47819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8170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Алтайский край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E3-4B91-8105-03D3D2323AAB}"/>
            </c:ext>
          </c:extLst>
        </c:ser>
        <c:ser>
          <c:idx val="1"/>
          <c:order val="1"/>
          <c:tx>
            <c:v>Красноярский край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2E3-4B91-8105-03D3D2323AAB}"/>
            </c:ext>
          </c:extLst>
        </c:ser>
        <c:ser>
          <c:idx val="2"/>
          <c:order val="2"/>
          <c:tx>
            <c:v>Иркутская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2E3-4B91-8105-03D3D2323AAB}"/>
            </c:ext>
          </c:extLst>
        </c:ser>
        <c:ser>
          <c:idx val="3"/>
          <c:order val="3"/>
          <c:tx>
            <c:v>Кемеровская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10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2E3-4B91-8105-03D3D2323AAB}"/>
            </c:ext>
          </c:extLst>
        </c:ser>
        <c:ser>
          <c:idx val="4"/>
          <c:order val="4"/>
          <c:tx>
            <c:v>Новосибирская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2E3-4B91-8105-03D3D2323AAB}"/>
            </c:ext>
          </c:extLst>
        </c:ser>
        <c:ser>
          <c:idx val="5"/>
          <c:order val="5"/>
          <c:tx>
            <c:v>Омская область</c:v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7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2E3-4B91-8105-03D3D2323AAB}"/>
            </c:ext>
          </c:extLst>
        </c:ser>
        <c:ser>
          <c:idx val="6"/>
          <c:order val="6"/>
          <c:tx>
            <c:v>Томская обл.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5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2E3-4B91-8105-03D3D2323AAB}"/>
            </c:ext>
          </c:extLst>
        </c:ser>
        <c:ser>
          <c:idx val="7"/>
          <c:order val="7"/>
          <c:tx>
            <c:v>Забайкальский край</c:v>
          </c:tx>
          <c:spPr>
            <a:solidFill>
              <a:srgbClr val="FF7C8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1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2E3-4B91-8105-03D3D2323AAB}"/>
            </c:ext>
          </c:extLst>
        </c:ser>
        <c:ser>
          <c:idx val="8"/>
          <c:order val="8"/>
          <c:tx>
            <c:v>Бурятия</c:v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2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2E3-4B91-8105-03D3D2323AAB}"/>
            </c:ext>
          </c:extLst>
        </c:ser>
        <c:ser>
          <c:idx val="9"/>
          <c:order val="9"/>
          <c:tx>
            <c:v>Хакасия</c:v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Lit>
              <c:formatCode>General</c:formatCode>
              <c:ptCount val="1"/>
              <c:pt idx="0">
                <c:v>3</c:v>
              </c:pt>
            </c:numLit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2E3-4B91-8105-03D3D2323A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2553984"/>
        <c:axId val="47841280"/>
      </c:barChart>
      <c:catAx>
        <c:axId val="52553984"/>
        <c:scaling>
          <c:orientation val="minMax"/>
        </c:scaling>
        <c:delete val="1"/>
        <c:axPos val="l"/>
        <c:majorTickMark val="out"/>
        <c:minorTickMark val="none"/>
        <c:tickLblPos val="none"/>
        <c:crossAx val="47841280"/>
        <c:crosses val="autoZero"/>
        <c:auto val="1"/>
        <c:lblAlgn val="ctr"/>
        <c:lblOffset val="100"/>
        <c:noMultiLvlLbl val="0"/>
      </c:catAx>
      <c:valAx>
        <c:axId val="4784128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52553984"/>
        <c:crosses val="autoZero"/>
        <c:crossBetween val="between"/>
      </c:valAx>
    </c:plotArea>
    <c:legend>
      <c:legendPos val="r"/>
      <c:legendEntry>
        <c:idx val="4"/>
        <c:txPr>
          <a:bodyPr/>
          <a:lstStyle/>
          <a:p>
            <a:pPr>
              <a:defRPr sz="2000"/>
            </a:pPr>
            <a:endParaRPr lang="ru-RU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3B0DD-E2A5-4706-83AC-B1318B5F61CB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0D680-D6BA-4356-AF01-42D2133246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655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B0E28-DF75-4236-A9C7-1E1E8145C501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68138-0F9F-4491-859E-5EA8BA106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30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14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9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41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97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768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539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630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58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72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15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771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97265-8840-4490-9B33-5C38C09A9673}" type="datetimeFigureOut">
              <a:rPr lang="ru-RU" smtClean="0"/>
              <a:pPr/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C7F29-59F2-4326-9619-24EA925381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50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22.png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12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30.jpeg"/><Relationship Id="rId5" Type="http://schemas.openxmlformats.org/officeDocument/2006/relationships/image" Target="../media/image7.png"/><Relationship Id="rId10" Type="http://schemas.openxmlformats.org/officeDocument/2006/relationships/image" Target="../media/image29.jpeg"/><Relationship Id="rId4" Type="http://schemas.openxmlformats.org/officeDocument/2006/relationships/image" Target="../media/image6.png"/><Relationship Id="rId9" Type="http://schemas.openxmlformats.org/officeDocument/2006/relationships/image" Target="../media/image28.png"/><Relationship Id="rId1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.png"/><Relationship Id="rId7" Type="http://schemas.openxmlformats.org/officeDocument/2006/relationships/image" Target="../media/image3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6.png"/><Relationship Id="rId7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6.png"/><Relationship Id="rId7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5.jpeg"/><Relationship Id="rId7" Type="http://schemas.openxmlformats.org/officeDocument/2006/relationships/image" Target="../media/image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9512" y="1844824"/>
            <a:ext cx="8784976" cy="3331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ЗЛОКАЧЕСТВЕННЫЕ НОВООБРАЗОВАНИЯ ПОЛОВОЙ СФЕРЫ У МУЖЧИН: ПРЕДСТАТЕЛЬНАЯ ЖЕЛЕЗА, ЯИЧКИ, ПОЛОВОЙ ЧЛЕН</a:t>
            </a:r>
          </a:p>
          <a:p>
            <a:pPr>
              <a:lnSpc>
                <a:spcPct val="110000"/>
              </a:lnSpc>
            </a:pPr>
            <a:endParaRPr lang="ru-RU" sz="2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10000"/>
              </a:lnSpc>
            </a:pPr>
            <a:endParaRPr lang="ru-RU" sz="2500" b="1" dirty="0" smtClean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10000"/>
              </a:lnSpc>
            </a:pP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8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5860850"/>
            <a:ext cx="9158943" cy="9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6000963"/>
            <a:ext cx="91440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R="0" lv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1" i="0" u="none" strike="noStrike" cap="none" normalizeH="0" baseline="0">
                <a:ln>
                  <a:noFill/>
                </a:ln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РЕГИОНАЛЬНАЯ КОНФЕРЕНЦИЯ «АКТУАЛЬНЫЕ ВОПРОСЫ ПРОФИЛАКТИКИ, РАННЕЙ ДИАГНОСТИКИ  ЗЛОКАЧЕСТВЕННЫХ НОВООБРАЗОВАНИЙ РЕПРОДУКТИВНЫХ ОРГАНОВ»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мая 2018 г., г. Омск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3"/>
          <p:cNvGrpSpPr/>
          <p:nvPr/>
        </p:nvGrpSpPr>
        <p:grpSpPr>
          <a:xfrm>
            <a:off x="1" y="0"/>
            <a:ext cx="9138308" cy="1484784"/>
            <a:chOff x="1" y="0"/>
            <a:chExt cx="9138308" cy="1484784"/>
          </a:xfrm>
        </p:grpSpPr>
        <p:pic>
          <p:nvPicPr>
            <p:cNvPr id="1026" name="Picture 2" descr="C:\Users\Sveta\Desktop\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9138308" cy="1484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Sveta\Desktop\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153" y="24873"/>
              <a:ext cx="2228850" cy="1447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F:\Документы\ОПСА\эмблема (2)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3418" y="397044"/>
              <a:ext cx="614748" cy="86635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Sveta\Desktop\600px-Coat_of_arms_of_Omsk_Oblast.svg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89062"/>
              <a:ext cx="841730" cy="86367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4427984" y="4941168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3300"/>
                </a:solidFill>
              </a:rPr>
              <a:t>И.А. Дурнев,</a:t>
            </a:r>
          </a:p>
          <a:p>
            <a:pPr algn="r"/>
            <a:r>
              <a:rPr lang="ru-RU" b="1" dirty="0" smtClean="0">
                <a:solidFill>
                  <a:srgbClr val="003300"/>
                </a:solidFill>
              </a:rPr>
              <a:t>врач-онколог урологического отделения клинического онкологического диспансера</a:t>
            </a:r>
            <a:endParaRPr lang="ru-RU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68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PSA</a:t>
            </a:r>
            <a:endParaRPr lang="ru-RU" sz="5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824536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Первичная диагностики рака простаты.</a:t>
            </a:r>
            <a:endParaRPr lang="en-US" sz="2600" b="1" dirty="0" smtClean="0">
              <a:solidFill>
                <a:srgbClr val="003300"/>
              </a:solidFill>
              <a:effectLst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600" b="1" dirty="0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После радикальной </a:t>
            </a:r>
            <a:r>
              <a:rPr lang="ru-RU" sz="2600" b="1" dirty="0" err="1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простатэктомии</a:t>
            </a:r>
            <a:r>
              <a:rPr lang="ru-RU" sz="2600" b="1" dirty="0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 через несколько недель ПСА перестает определяться. Регулярные контрольные исследования (каждые 3 месяца) позволяют своевременно выявить рецидив заболевания в случае повышения ПСА.</a:t>
            </a:r>
          </a:p>
          <a:p>
            <a:r>
              <a:rPr lang="ru-RU" sz="2600" b="1" dirty="0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Оценка эффекта от проведенной лучевой терапии.</a:t>
            </a:r>
          </a:p>
          <a:p>
            <a:r>
              <a:rPr lang="ru-RU" sz="2600" b="1" dirty="0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Контроль уровня ПСА у больных, получающих </a:t>
            </a:r>
            <a:r>
              <a:rPr lang="ru-RU" sz="2600" b="1" dirty="0" err="1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депривационную</a:t>
            </a:r>
            <a:r>
              <a:rPr lang="ru-RU" sz="2600" b="1" dirty="0" smtClean="0">
                <a:solidFill>
                  <a:srgbClr val="003300"/>
                </a:solidFill>
                <a:effectLst/>
                <a:ea typeface="Arial Unicode MS" pitchFamily="34" charset="-128"/>
                <a:cs typeface="Arial Unicode MS" pitchFamily="34" charset="-128"/>
              </a:rPr>
              <a:t> гормонотерапию. Повышение уровня ПСА говорит о неэффективности проводимой терапии, прогрессировании заболевания и о необходимости сменить характер лечения. </a:t>
            </a:r>
          </a:p>
          <a:p>
            <a:endParaRPr lang="ru-RU" sz="2800" dirty="0"/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98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620688"/>
            <a:ext cx="7543800" cy="7795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ЗНО ПРЕДСТАТЕЛЬНОЙ ЖЕЛЕЗЫ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73856" y="1433652"/>
            <a:ext cx="7704856" cy="1410900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13125" lvl="8" indent="-365125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ПСА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ТРУЗИ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Ректальное пальцевое исследование</a:t>
            </a:r>
            <a:endParaRPr lang="ru-RU" sz="2800" b="1" dirty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283968" y="2852936"/>
            <a:ext cx="484632" cy="576064"/>
          </a:xfrm>
          <a:prstGeom prst="down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3856" y="3429000"/>
            <a:ext cx="7704856" cy="1215752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Биопсия простаты под </a:t>
            </a:r>
            <a:r>
              <a:rPr lang="ru-RU" sz="28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УЗ-контролем</a:t>
            </a:r>
            <a:endParaRPr lang="ru-RU" sz="2800" b="1" dirty="0" smtClean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283968" y="4653136"/>
            <a:ext cx="576064" cy="601161"/>
          </a:xfrm>
          <a:prstGeom prst="down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3856" y="5229200"/>
            <a:ext cx="7704856" cy="1440160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28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МРТ малого таза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Остеосцинтиграфия</a:t>
            </a:r>
            <a:endParaRPr lang="ru-RU" sz="2800" b="1" dirty="0" smtClean="0">
              <a:solidFill>
                <a:schemeClr val="bg1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МСКТ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</p:txBody>
      </p:sp>
      <p:grpSp>
        <p:nvGrpSpPr>
          <p:cNvPr id="11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12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035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0"/>
            <a:ext cx="2677344" cy="16002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МРТ</a:t>
            </a:r>
            <a:r>
              <a:rPr lang="ru-RU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5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352928" cy="29523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ЗАДАЧИ: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0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определение распространенности процесса за пределы простаты(прорастание капсулы, врастание в семенные пузырьки, мочевой пузырь, прямую кишку);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30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выявление метастатических л/узлов.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3109020" cy="278092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077072"/>
            <a:ext cx="3006318" cy="278092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3" y="4077072"/>
            <a:ext cx="2843808" cy="278092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1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3" descr="C:\Users\Sveta\Desktop\7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501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365104"/>
            <a:ext cx="2245990" cy="2322056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365104"/>
            <a:ext cx="1905000" cy="2322056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4365104"/>
            <a:ext cx="2381250" cy="2322056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781800" cy="86409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ОСТЕОСЦИНТИГРАФИЯ</a:t>
            </a:r>
            <a:endParaRPr lang="ru-RU" sz="40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568952" cy="3168352"/>
          </a:xfrm>
        </p:spPr>
        <p:txBody>
          <a:bodyPr>
            <a:normAutofit fontScale="92500" lnSpcReduction="20000"/>
          </a:bodyPr>
          <a:lstStyle/>
          <a:p>
            <a:pPr>
              <a:buNone/>
              <a:tabLst>
                <a:tab pos="7351713" algn="l"/>
              </a:tabLst>
            </a:pPr>
            <a:endParaRPr lang="ru-RU" sz="33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None/>
            </a:pPr>
            <a:r>
              <a:rPr lang="ru-RU" sz="3000" dirty="0" smtClean="0">
                <a:solidFill>
                  <a:srgbClr val="0033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метод </a:t>
            </a:r>
            <a:r>
              <a:rPr lang="ru-RU" sz="3000" dirty="0" err="1" smtClean="0">
                <a:solidFill>
                  <a:srgbClr val="0033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радионуклидной</a:t>
            </a:r>
            <a:r>
              <a:rPr lang="ru-RU" sz="3000" dirty="0" smtClean="0">
                <a:solidFill>
                  <a:srgbClr val="0033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диагностики, основанный на введении в организм пациента </a:t>
            </a:r>
            <a:r>
              <a:rPr lang="ru-RU" sz="3000" dirty="0" err="1" smtClean="0">
                <a:solidFill>
                  <a:srgbClr val="0033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тропного</a:t>
            </a:r>
            <a:r>
              <a:rPr lang="ru-RU" sz="3000" dirty="0" smtClean="0">
                <a:solidFill>
                  <a:srgbClr val="0033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к костной ткани</a:t>
            </a:r>
            <a:r>
              <a:rPr lang="ru-RU" sz="3000" dirty="0" smtClean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 </a:t>
            </a:r>
            <a:r>
              <a:rPr lang="ru-RU" sz="3000" dirty="0" smtClean="0">
                <a:solidFill>
                  <a:srgbClr val="0033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радиофармацевтического препарата (РФП) и последующей регистрации его распределения и накопления в скелете с помощью гамма-излучения изотопа, входящего в состав препарата с помощью</a:t>
            </a:r>
            <a:r>
              <a:rPr lang="ru-RU" sz="3000" dirty="0" smtClean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 гамма-камеры</a:t>
            </a:r>
            <a:endParaRPr lang="ru-RU" sz="3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pSp>
        <p:nvGrpSpPr>
          <p:cNvPr id="7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1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3" descr="C:\Users\Sveta\Desktop\7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1635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9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7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2348880"/>
          </a:xfrm>
        </p:spPr>
        <p:txBody>
          <a:bodyPr>
            <a:norm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01491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421080"/>
            <a:ext cx="8136904" cy="100811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u="sng" dirty="0">
                <a:solidFill>
                  <a:schemeClr val="tx1"/>
                </a:solidFill>
              </a:rPr>
              <a:t>MRI-US Fusion </a:t>
            </a:r>
            <a:r>
              <a:rPr lang="en-US" sz="4400" b="1" u="sng" dirty="0" err="1">
                <a:solidFill>
                  <a:schemeClr val="tx1"/>
                </a:solidFill>
              </a:rPr>
              <a:t>Biopsia</a:t>
            </a:r>
            <a:endParaRPr lang="ru-RU" sz="4400" b="1" u="sng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731928"/>
            <a:ext cx="3168352" cy="176908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МРТ малого таза с динамическим контрастированием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42272" y="1727736"/>
            <a:ext cx="3096344" cy="176908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УЗИ предстательной железы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584" y="4509120"/>
            <a:ext cx="7128792" cy="206315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Совмещение (с англ. </a:t>
            </a:r>
            <a:r>
              <a:rPr lang="ru-RU" sz="2400" dirty="0" err="1"/>
              <a:t>fusion</a:t>
            </a:r>
            <a:r>
              <a:rPr lang="ru-RU" sz="2400" dirty="0"/>
              <a:t> - совмещение) данных МРТ и ультразвукового исследования и создание индивидуальной объемной модели предстательной железы с указанием  «подозрительных» очагов. </a:t>
            </a:r>
          </a:p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6660232" y="3501008"/>
            <a:ext cx="432048" cy="100811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1979712" y="3501008"/>
            <a:ext cx="504056" cy="100811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3635896" y="2492896"/>
            <a:ext cx="1512168" cy="504056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0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467600" cy="9807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СОЗДАНИЕ 3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МОДЕЛИ 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Documents and Settings\Admin\Рабочий стол\доклад методы диагностики\urol-fus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095500"/>
            <a:ext cx="4716016" cy="47625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доклад методы диагностики\urol-fus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95500"/>
            <a:ext cx="4762500" cy="4762500"/>
          </a:xfrm>
          <a:prstGeom prst="rect">
            <a:avLst/>
          </a:prstGeom>
          <a:noFill/>
        </p:spPr>
      </p:pic>
      <p:grpSp>
        <p:nvGrpSpPr>
          <p:cNvPr id="6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7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049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доклад методы диагностики\urol-fus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3072760" cy="2193920"/>
          </a:xfrm>
          <a:prstGeom prst="rect">
            <a:avLst/>
          </a:prstGeom>
          <a:noFill/>
        </p:spPr>
      </p:pic>
      <p:sp>
        <p:nvSpPr>
          <p:cNvPr id="2" name="Овал 1"/>
          <p:cNvSpPr/>
          <p:nvPr/>
        </p:nvSpPr>
        <p:spPr>
          <a:xfrm>
            <a:off x="5004048" y="620688"/>
            <a:ext cx="3960440" cy="331236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/>
          </a:p>
          <a:p>
            <a:pPr algn="ctr"/>
            <a:r>
              <a:rPr lang="ru-RU" sz="3600" dirty="0" err="1"/>
              <a:t>Таргетная</a:t>
            </a:r>
            <a:r>
              <a:rPr lang="ru-RU" sz="3600" dirty="0"/>
              <a:t> биопсия, выявленных при МРТ-очагов</a:t>
            </a:r>
            <a:r>
              <a:rPr lang="ru-RU" sz="3200" dirty="0"/>
              <a:t>.</a:t>
            </a:r>
          </a:p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95536" y="836712"/>
            <a:ext cx="3744416" cy="291864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Перенос модели на аппарат УЗИ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4139952" y="1953998"/>
            <a:ext cx="864096" cy="68407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46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7467600" cy="5040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82960"/>
          </a:xfrm>
        </p:spPr>
        <p:txBody>
          <a:bodyPr>
            <a:noAutofit/>
          </a:bodyPr>
          <a:lstStyle/>
          <a:p>
            <a:r>
              <a:rPr lang="en-US" sz="4800" dirty="0" err="1">
                <a:latin typeface="Impact" panose="020B0806030902050204" pitchFamily="34" charset="0"/>
              </a:rPr>
              <a:t>Histoscanning</a:t>
            </a:r>
            <a:endParaRPr lang="ru-RU" sz="4800" dirty="0">
              <a:latin typeface="Impact" panose="020B0806030902050204" pitchFamily="34" charset="0"/>
            </a:endParaRPr>
          </a:p>
        </p:txBody>
      </p:sp>
      <p:pic>
        <p:nvPicPr>
          <p:cNvPr id="3074" name="Picture 2" descr="C:\Documents and Settings\Admin\Рабочий стол\доклад методы диагностики\Workflow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</p:spPr>
      </p:pic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7057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620688"/>
            <a:ext cx="7626424" cy="10150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ЛЕЧЕНИЕ РАКА ПРОСТАТЫ</a:t>
            </a:r>
            <a:endParaRPr lang="ru-RU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1628800"/>
            <a:ext cx="8424936" cy="1728192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ea typeface="Arial Unicode MS" pitchFamily="34" charset="-128"/>
                <a:cs typeface="Arial Unicode MS" pitchFamily="34" charset="-128"/>
              </a:rPr>
              <a:t>Простатэктомия</a:t>
            </a:r>
            <a:endParaRPr lang="ru-RU" sz="2800" b="1" dirty="0" smtClean="0"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Открытая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err="1" smtClean="0">
                <a:ea typeface="Arial Unicode MS" pitchFamily="34" charset="-128"/>
                <a:cs typeface="Arial Unicode MS" pitchFamily="34" charset="-128"/>
              </a:rPr>
              <a:t>Лапароскопическая</a:t>
            </a:r>
            <a:endParaRPr lang="ru-RU" sz="2800" b="1" dirty="0" smtClean="0"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err="1" smtClean="0">
                <a:ea typeface="Arial Unicode MS" pitchFamily="34" charset="-128"/>
                <a:cs typeface="Arial Unicode MS" pitchFamily="34" charset="-128"/>
              </a:rPr>
              <a:t>Роботоассистированная</a:t>
            </a:r>
            <a:endParaRPr lang="ru-RU" sz="2800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3501008"/>
            <a:ext cx="8424936" cy="1368152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Лучевая терапия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Дистанционная   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 Внутритканевая</a:t>
            </a:r>
            <a:endParaRPr lang="ru-RU" sz="2800" b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5013176"/>
            <a:ext cx="8450976" cy="1656184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Криотерапия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Лазеротерапия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b="1" dirty="0" smtClean="0">
                <a:ea typeface="Arial Unicode MS" pitchFamily="34" charset="-128"/>
                <a:cs typeface="Arial Unicode MS" pitchFamily="34" charset="-128"/>
              </a:rPr>
              <a:t>Гипертермия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n-US" sz="2800" b="1" dirty="0" smtClean="0">
                <a:ea typeface="Arial Unicode MS" pitchFamily="34" charset="-128"/>
                <a:cs typeface="Arial Unicode MS" pitchFamily="34" charset="-128"/>
              </a:rPr>
              <a:t>HIFU</a:t>
            </a:r>
            <a:endParaRPr lang="ru-RU" sz="2800" b="1" dirty="0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7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1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808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45224"/>
            <a:ext cx="8640960" cy="79208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Профилактика недержания мочи после РПВЭ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Object 8"/>
          <p:cNvGraphicFramePr>
            <a:graphicFrameLocks noGrp="1" noChangeAspect="1"/>
          </p:cNvGraphicFramePr>
          <p:nvPr>
            <p:ph idx="1"/>
          </p:nvPr>
        </p:nvGraphicFramePr>
        <p:xfrm>
          <a:off x="2699792" y="692696"/>
          <a:ext cx="4176464" cy="489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8" name="PDF" r:id="rId3" imgW="0" imgH="0" progId="">
                  <p:embed/>
                </p:oleObj>
              </mc:Choice>
              <mc:Fallback>
                <p:oleObj name="PDF" r:id="rId3" imgW="0" imgH="0" progId="">
                  <p:embed/>
                  <p:pic>
                    <p:nvPicPr>
                      <p:cNvPr id="0" name="Picture 5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692696"/>
                        <a:ext cx="4176464" cy="48965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63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45149"/>
            <a:ext cx="8640960" cy="94065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Структура заболеваемости злокачественными</a:t>
            </a:r>
            <a:r>
              <a:rPr lang="ru-RU" sz="24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новообразованиями мужского населения России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 2016 </a:t>
            </a:r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г. </a:t>
            </a:r>
            <a:endParaRPr lang="ru-RU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5346624"/>
              </p:ext>
            </p:extLst>
          </p:nvPr>
        </p:nvGraphicFramePr>
        <p:xfrm>
          <a:off x="457200" y="1772816"/>
          <a:ext cx="82296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55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781800" cy="11521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БРАХИТЕРАПИЯ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718082" cy="3744416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22920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имплантация радиоактивных зерен в простату </a:t>
            </a:r>
            <a:br>
              <a:rPr lang="ru-RU" sz="2400" b="1" dirty="0">
                <a:solidFill>
                  <a:srgbClr val="003300"/>
                </a:solidFill>
              </a:rPr>
            </a:br>
            <a:r>
              <a:rPr lang="ru-RU" sz="2400" b="1" dirty="0">
                <a:solidFill>
                  <a:srgbClr val="003300"/>
                </a:solidFill>
              </a:rPr>
              <a:t>под контролем ультразвукового аппарата с помощью специальных игл. </a:t>
            </a:r>
          </a:p>
        </p:txBody>
      </p:sp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7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КРИОТЕРАПИЯ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3015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Показания:</a:t>
            </a:r>
          </a:p>
          <a:p>
            <a:r>
              <a:rPr lang="ru-RU" sz="2400" b="1" dirty="0">
                <a:ea typeface="Arial Unicode MS" pitchFamily="34" charset="-128"/>
                <a:cs typeface="Arial Unicode MS" pitchFamily="34" charset="-128"/>
              </a:rPr>
              <a:t>локализованный рак предстательной </a:t>
            </a:r>
            <a:r>
              <a:rPr lang="ru-RU" sz="2400" b="1" dirty="0" smtClean="0">
                <a:ea typeface="Arial Unicode MS" pitchFamily="34" charset="-128"/>
                <a:cs typeface="Arial Unicode MS" pitchFamily="34" charset="-128"/>
              </a:rPr>
              <a:t>железы;</a:t>
            </a:r>
            <a:endParaRPr lang="ru-RU" sz="2400" b="1" dirty="0"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400" b="1" dirty="0">
                <a:ea typeface="Arial Unicode MS" pitchFamily="34" charset="-128"/>
                <a:cs typeface="Arial Unicode MS" pitchFamily="34" charset="-128"/>
              </a:rPr>
              <a:t>локальный рецидив после радикальной </a:t>
            </a:r>
            <a:r>
              <a:rPr lang="ru-RU" sz="2400" b="1" dirty="0" err="1">
                <a:ea typeface="Arial Unicode MS" pitchFamily="34" charset="-128"/>
                <a:cs typeface="Arial Unicode MS" pitchFamily="34" charset="-128"/>
              </a:rPr>
              <a:t>простатэктомии</a:t>
            </a:r>
            <a:r>
              <a:rPr lang="ru-RU" sz="2400" b="1" dirty="0">
                <a:ea typeface="Arial Unicode MS" pitchFamily="34" charset="-128"/>
                <a:cs typeface="Arial Unicode MS" pitchFamily="34" charset="-128"/>
              </a:rPr>
              <a:t> или лучевой терапии (</a:t>
            </a:r>
            <a:r>
              <a:rPr lang="ru-RU" sz="2400" b="1" dirty="0" err="1">
                <a:ea typeface="Arial Unicode MS" pitchFamily="34" charset="-128"/>
                <a:cs typeface="Arial Unicode MS" pitchFamily="34" charset="-128"/>
              </a:rPr>
              <a:t>Salvage</a:t>
            </a:r>
            <a:r>
              <a:rPr lang="ru-RU" sz="2400" b="1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400" b="1" dirty="0" err="1">
                <a:ea typeface="Arial Unicode MS" pitchFamily="34" charset="-128"/>
                <a:cs typeface="Arial Unicode MS" pitchFamily="34" charset="-128"/>
              </a:rPr>
              <a:t>therapy</a:t>
            </a:r>
            <a:r>
              <a:rPr lang="ru-RU" sz="2400" b="1" dirty="0" smtClean="0">
                <a:ea typeface="Arial Unicode MS" pitchFamily="34" charset="-128"/>
                <a:cs typeface="Arial Unicode MS" pitchFamily="34" charset="-128"/>
              </a:rPr>
              <a:t>);</a:t>
            </a:r>
          </a:p>
          <a:p>
            <a:r>
              <a:rPr lang="ru-RU" sz="2400" b="1" dirty="0" smtClean="0">
                <a:ea typeface="Arial Unicode MS" pitchFamily="34" charset="-128"/>
                <a:cs typeface="Arial Unicode MS" pitchFamily="34" charset="-128"/>
              </a:rPr>
              <a:t>наличие противопоказаний для оперативного лечения или отказ.</a:t>
            </a:r>
          </a:p>
          <a:p>
            <a:endParaRPr lang="ru-RU" sz="3200" dirty="0"/>
          </a:p>
          <a:p>
            <a:pPr marL="0" indent="0">
              <a:buNone/>
            </a:pPr>
            <a:endParaRPr lang="ru-RU" sz="3200" dirty="0" smtClean="0"/>
          </a:p>
          <a:p>
            <a:endParaRPr lang="ru-RU" dirty="0"/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996952"/>
            <a:ext cx="5328592" cy="2631831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0" y="5266928"/>
            <a:ext cx="9144000" cy="15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Предстательная железа замораживается с помощью нескольких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криозондов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введенных через кожу под контролем УЗИ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743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92696"/>
            <a:ext cx="7543800" cy="9144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ЭТАПЫ ПРОВЕДЕНИЯ </a:t>
            </a:r>
            <a:b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en-US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HIFU- </a:t>
            </a: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ТЕРАПИИ</a:t>
            </a:r>
            <a:endParaRPr lang="ru-RU" sz="36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6264696" cy="4580638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84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9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2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781800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ЛЕКАРСТВЕННАЯ ТЕРАПИЯ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3851920" cy="165618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2300" b="1" u="sng" dirty="0" err="1" smtClean="0">
                <a:ea typeface="Arial Unicode MS" pitchFamily="34" charset="-128"/>
                <a:cs typeface="Arial Unicode MS" pitchFamily="34" charset="-128"/>
              </a:rPr>
              <a:t>Агонисты</a:t>
            </a:r>
            <a:r>
              <a:rPr lang="ru-RU" sz="2300" b="1" u="sng" dirty="0" smtClean="0">
                <a:ea typeface="Arial Unicode MS" pitchFamily="34" charset="-128"/>
                <a:cs typeface="Arial Unicode MS" pitchFamily="34" charset="-128"/>
              </a:rPr>
              <a:t> ЛГР</a:t>
            </a:r>
          </a:p>
          <a:p>
            <a:pPr>
              <a:buNone/>
            </a:pPr>
            <a:r>
              <a:rPr lang="ru-RU" sz="2600" dirty="0" err="1" smtClean="0">
                <a:ea typeface="Arial Unicode MS" pitchFamily="34" charset="-128"/>
                <a:cs typeface="Arial Unicode MS" pitchFamily="34" charset="-128"/>
              </a:rPr>
              <a:t>Золадекс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 3,6 </a:t>
            </a:r>
            <a:r>
              <a:rPr lang="ru-RU" sz="2600" dirty="0" err="1" smtClean="0">
                <a:ea typeface="Arial Unicode MS" pitchFamily="34" charset="-128"/>
                <a:cs typeface="Arial Unicode MS" pitchFamily="34" charset="-128"/>
              </a:rPr>
              <a:t>мг,Золадекс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 10,8 мг,</a:t>
            </a:r>
            <a:endParaRPr lang="ru-RU" sz="2600" dirty="0"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600" dirty="0" err="1" smtClean="0">
                <a:ea typeface="Arial Unicode MS" pitchFamily="34" charset="-128"/>
                <a:cs typeface="Arial Unicode MS" pitchFamily="34" charset="-128"/>
              </a:rPr>
              <a:t>Элигард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600" dirty="0">
                <a:ea typeface="Arial Unicode MS" pitchFamily="34" charset="-128"/>
                <a:cs typeface="Arial Unicode MS" pitchFamily="34" charset="-128"/>
              </a:rPr>
              <a:t>7,5 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мг, </a:t>
            </a:r>
            <a:r>
              <a:rPr lang="ru-RU" sz="2600" dirty="0" err="1" smtClean="0">
                <a:ea typeface="Arial Unicode MS" pitchFamily="34" charset="-128"/>
                <a:cs typeface="Arial Unicode MS" pitchFamily="34" charset="-128"/>
              </a:rPr>
              <a:t>Элигард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600" dirty="0">
                <a:ea typeface="Arial Unicode MS" pitchFamily="34" charset="-128"/>
                <a:cs typeface="Arial Unicode MS" pitchFamily="34" charset="-128"/>
              </a:rPr>
              <a:t>22,5 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мг, </a:t>
            </a:r>
            <a:r>
              <a:rPr lang="ru-RU" sz="2600" dirty="0" err="1" smtClean="0">
                <a:ea typeface="Arial Unicode MS" pitchFamily="34" charset="-128"/>
                <a:cs typeface="Arial Unicode MS" pitchFamily="34" charset="-128"/>
              </a:rPr>
              <a:t>Элигард</a:t>
            </a:r>
            <a:endParaRPr lang="ru-RU" sz="2600" dirty="0" smtClean="0"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45 мг, </a:t>
            </a:r>
            <a:r>
              <a:rPr lang="ru-RU" sz="2600" dirty="0" err="1">
                <a:ea typeface="Arial Unicode MS" pitchFamily="34" charset="-128"/>
                <a:cs typeface="Arial Unicode MS" pitchFamily="34" charset="-128"/>
              </a:rPr>
              <a:t>Диферелин</a:t>
            </a:r>
            <a:r>
              <a:rPr lang="ru-RU" sz="2600" dirty="0">
                <a:ea typeface="Arial Unicode MS" pitchFamily="34" charset="-128"/>
                <a:cs typeface="Arial Unicode MS" pitchFamily="34" charset="-128"/>
              </a:rPr>
              <a:t> 3,75 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мг,  </a:t>
            </a:r>
            <a:r>
              <a:rPr lang="ru-RU" sz="2600" dirty="0" err="1" smtClean="0">
                <a:ea typeface="Arial Unicode MS" pitchFamily="34" charset="-128"/>
                <a:cs typeface="Arial Unicode MS" pitchFamily="34" charset="-128"/>
              </a:rPr>
              <a:t>Бусерелин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 депо</a:t>
            </a:r>
          </a:p>
          <a:p>
            <a:pPr>
              <a:buNone/>
            </a:pP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3,75 мг, </a:t>
            </a:r>
            <a:r>
              <a:rPr lang="ru-RU" sz="2600" dirty="0" err="1">
                <a:ea typeface="Arial Unicode MS" pitchFamily="34" charset="-128"/>
                <a:cs typeface="Arial Unicode MS" pitchFamily="34" charset="-128"/>
              </a:rPr>
              <a:t>Люкрин</a:t>
            </a:r>
            <a:r>
              <a:rPr lang="ru-RU" sz="2600" dirty="0">
                <a:ea typeface="Arial Unicode MS" pitchFamily="34" charset="-128"/>
                <a:cs typeface="Arial Unicode MS" pitchFamily="34" charset="-128"/>
              </a:rPr>
              <a:t> депо 3,75 мг</a:t>
            </a:r>
            <a:r>
              <a:rPr lang="ru-RU" sz="2600" dirty="0" smtClean="0"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pPr fontAlgn="t"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0" indent="0" fontAlgn="t">
              <a:buNone/>
            </a:pPr>
            <a:r>
              <a:rPr lang="ru-RU" dirty="0" smtClean="0"/>
              <a:t>               </a:t>
            </a:r>
          </a:p>
          <a:p>
            <a:pPr marL="0" indent="0" fontAlgn="t">
              <a:buNone/>
            </a:pPr>
            <a:endParaRPr lang="ru-RU" dirty="0"/>
          </a:p>
          <a:p>
            <a:pPr marL="0" indent="0" fontAlgn="t">
              <a:buNone/>
            </a:pPr>
            <a:endParaRPr lang="ru-RU" dirty="0" smtClean="0"/>
          </a:p>
          <a:p>
            <a:pPr marL="0" indent="0" fontAlgn="t">
              <a:buNone/>
            </a:pPr>
            <a:endParaRPr lang="ru-RU" dirty="0"/>
          </a:p>
          <a:p>
            <a:pPr marL="0" indent="0" fontAlgn="t">
              <a:buNone/>
            </a:pPr>
            <a:endParaRPr lang="ru-RU" dirty="0" smtClean="0"/>
          </a:p>
          <a:p>
            <a:pPr marL="0" indent="0" fontAlgn="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2627784" cy="135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2153816" cy="108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284984"/>
            <a:ext cx="2564493" cy="122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5301208"/>
            <a:ext cx="2088232" cy="123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бъект 4"/>
          <p:cNvSpPr txBox="1">
            <a:spLocks/>
          </p:cNvSpPr>
          <p:nvPr/>
        </p:nvSpPr>
        <p:spPr>
          <a:xfrm>
            <a:off x="3851920" y="1124744"/>
            <a:ext cx="2664296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Антагонисты ГТРГ</a:t>
            </a:r>
            <a:r>
              <a:rPr kumimoji="0" lang="ru-RU" sz="14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: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Дегареликс</a:t>
            </a:r>
            <a:r>
              <a:rPr kumimoji="0" lang="ru-RU" sz="14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 (</a:t>
            </a:r>
            <a:r>
              <a:rPr kumimoji="0" lang="ru-RU" sz="14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Фирмагон</a:t>
            </a:r>
            <a:r>
              <a:rPr kumimoji="0" lang="ru-RU" sz="14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 80 мг </a:t>
            </a:r>
            <a:r>
              <a:rPr kumimoji="0" lang="ru-RU" sz="14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Фирагон</a:t>
            </a:r>
            <a:r>
              <a:rPr kumimoji="0" lang="ru-RU" sz="14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 120 мг)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276872"/>
            <a:ext cx="1656184" cy="148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4293096"/>
            <a:ext cx="180020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641976" y="1124744"/>
            <a:ext cx="2502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err="1" smtClean="0">
                <a:ea typeface="Arial Unicode MS" pitchFamily="34" charset="-128"/>
                <a:cs typeface="Arial Unicode MS" pitchFamily="34" charset="-128"/>
              </a:rPr>
              <a:t>Энзалутамид</a:t>
            </a:r>
            <a:r>
              <a:rPr lang="ru-RU" sz="1400" dirty="0" smtClean="0">
                <a:ea typeface="Arial Unicode MS" pitchFamily="34" charset="-128"/>
                <a:cs typeface="Arial Unicode MS" pitchFamily="34" charset="-128"/>
              </a:rPr>
              <a:t>(ингибитор </a:t>
            </a:r>
            <a:r>
              <a:rPr lang="ru-RU" sz="1400" dirty="0" err="1" smtClean="0">
                <a:ea typeface="Arial Unicode MS" pitchFamily="34" charset="-128"/>
                <a:cs typeface="Arial Unicode MS" pitchFamily="34" charset="-128"/>
              </a:rPr>
              <a:t>андрогенных</a:t>
            </a:r>
            <a:r>
              <a:rPr lang="ru-RU" sz="1400" dirty="0" smtClean="0">
                <a:ea typeface="Arial Unicode MS" pitchFamily="34" charset="-128"/>
                <a:cs typeface="Arial Unicode MS" pitchFamily="34" charset="-128"/>
              </a:rPr>
              <a:t> рецепторов)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1916832"/>
            <a:ext cx="2160240" cy="1718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732240" y="3789040"/>
            <a:ext cx="2411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err="1" smtClean="0">
                <a:ea typeface="Arial Unicode MS" pitchFamily="34" charset="-128"/>
                <a:cs typeface="Arial Unicode MS" pitchFamily="34" charset="-128"/>
              </a:rPr>
              <a:t>Абиратерон</a:t>
            </a:r>
            <a:r>
              <a:rPr lang="ru-RU" sz="1400" b="1" u="sng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400" dirty="0" smtClean="0">
                <a:ea typeface="Arial Unicode MS" pitchFamily="34" charset="-128"/>
                <a:cs typeface="Arial Unicode MS" pitchFamily="34" charset="-128"/>
              </a:rPr>
              <a:t>(ингибитор биосинтеза тестостерона)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437112"/>
            <a:ext cx="1512168" cy="187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3779912" y="1196752"/>
            <a:ext cx="72008" cy="518457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444208" y="1196752"/>
            <a:ext cx="72008" cy="518457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22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РАК ЯИЧКА</a:t>
            </a:r>
            <a:endParaRPr lang="ru-RU" sz="40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2050" name="Picture 2" descr="C:\Users\Дурнев АИ\Desktop\Vodyanka-300x1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132856"/>
            <a:ext cx="5544616" cy="3340954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68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Абсолютное число впервые в жизни установленного диагноза злокачественного новообразования яичка </a:t>
            </a:r>
            <a:b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России в 2010-2016 гг. </a:t>
            </a:r>
            <a:endParaRPr lang="ru-RU" sz="24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8377139"/>
              </p:ext>
            </p:extLst>
          </p:nvPr>
        </p:nvGraphicFramePr>
        <p:xfrm>
          <a:off x="539552" y="198884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1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42617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Динамика показателей заболеваемости населения России злокачественными новообразованиями яичка </a:t>
            </a:r>
            <a:b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2006-2016 гг.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endParaRPr lang="ru-RU" sz="2200" b="1" dirty="0">
              <a:solidFill>
                <a:srgbClr val="C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89867"/>
              </p:ext>
            </p:extLst>
          </p:nvPr>
        </p:nvGraphicFramePr>
        <p:xfrm>
          <a:off x="395536" y="1772816"/>
          <a:ext cx="8229600" cy="47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38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0" y="764704"/>
            <a:ext cx="8927976" cy="144016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Заболеваемость различных возрастно-половых групп населения злокачественными новообразованиями яичка (Россия, 2016 г., показатели на 100 000 населения)</a:t>
            </a:r>
            <a:br>
              <a:rPr lang="ru-RU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абсолютное число заболевших- 1555</a:t>
            </a:r>
            <a:endParaRPr lang="ru-RU" sz="24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7889639"/>
              </p:ext>
            </p:extLst>
          </p:nvPr>
        </p:nvGraphicFramePr>
        <p:xfrm>
          <a:off x="0" y="1961679"/>
          <a:ext cx="8830816" cy="4896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13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Заболеваемость населения территорий России злокачественными новообразованиями яичка </a:t>
            </a:r>
            <a:b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2016 г. (Сибирский ФО-183)</a:t>
            </a:r>
            <a:endParaRPr lang="ru-RU" sz="24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046815"/>
              </p:ext>
            </p:extLst>
          </p:nvPr>
        </p:nvGraphicFramePr>
        <p:xfrm>
          <a:off x="539552" y="1628800"/>
          <a:ext cx="8229600" cy="50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9433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457200" y="836712"/>
            <a:ext cx="8686800" cy="52894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МОРФОЛОГИЧЕСКАЯ КЛАССИФИКАЦИЯ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marL="514350" indent="-514350">
              <a:buAutoNum type="arabicPeriod"/>
            </a:pPr>
            <a:r>
              <a:rPr lang="ru-RU" b="1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Герминогенные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опухоли. </a:t>
            </a:r>
          </a:p>
          <a:p>
            <a:pPr marL="514350" indent="-514350">
              <a:buNone/>
            </a:pPr>
            <a:endParaRPr lang="ru-RU" b="1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2. Опухоли стромы полового тяжа/гонадные </a:t>
            </a:r>
            <a:r>
              <a:rPr lang="ru-RU" b="1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стромальные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опухоли. </a:t>
            </a:r>
          </a:p>
          <a:p>
            <a:pPr marL="0" indent="0">
              <a:buNone/>
            </a:pPr>
            <a:endParaRPr lang="ru-RU" b="1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3. Разные неспецифические </a:t>
            </a:r>
            <a:r>
              <a:rPr lang="ru-RU" b="1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стромальные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опухоли.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3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4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70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КЛАССИФИКАЦИЯ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7624" y="1484784"/>
            <a:ext cx="6552728" cy="1152128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ea typeface="Arial Unicode MS" pitchFamily="34" charset="-128"/>
                <a:cs typeface="Arial Unicode MS" pitchFamily="34" charset="-128"/>
              </a:rPr>
              <a:t>Аденокарцинома</a:t>
            </a:r>
            <a:r>
              <a:rPr lang="ru-RU" sz="2800" b="1" i="1" dirty="0" smtClean="0">
                <a:ea typeface="Arial Unicode MS" pitchFamily="34" charset="-128"/>
                <a:cs typeface="Arial Unicode MS" pitchFamily="34" charset="-128"/>
              </a:rPr>
              <a:t> (95-97%)</a:t>
            </a:r>
            <a:endParaRPr lang="ru-RU" sz="2800" b="1" i="1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74438" y="2852936"/>
            <a:ext cx="6565913" cy="1008112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ea typeface="Arial Unicode MS" pitchFamily="34" charset="-128"/>
                <a:cs typeface="Arial Unicode MS" pitchFamily="34" charset="-128"/>
              </a:rPr>
              <a:t>Переходноклеточный (уротелиальный) рак</a:t>
            </a:r>
            <a:r>
              <a:rPr lang="ru-RU" sz="2800" dirty="0" smtClean="0">
                <a:ea typeface="Arial Unicode MS" pitchFamily="34" charset="-128"/>
                <a:cs typeface="Arial Unicode MS" pitchFamily="34" charset="-128"/>
              </a:rPr>
              <a:t> (0,7-2,8%)</a:t>
            </a:r>
            <a:endParaRPr lang="ru-RU" sz="28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7624" y="4077072"/>
            <a:ext cx="6565913" cy="1152128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ea typeface="Arial Unicode MS" pitchFamily="34" charset="-128"/>
                <a:cs typeface="Arial Unicode MS" pitchFamily="34" charset="-128"/>
              </a:rPr>
              <a:t>Мезенхимальные опухоли</a:t>
            </a:r>
            <a:r>
              <a:rPr lang="ru-RU" sz="2800" dirty="0">
                <a:ea typeface="Arial Unicode MS" pitchFamily="34" charset="-128"/>
                <a:cs typeface="Arial Unicode MS" pitchFamily="34" charset="-128"/>
              </a:rPr>
              <a:t> – саркомы (лейомиосаркома, рабдомиосаркома) </a:t>
            </a:r>
            <a:r>
              <a:rPr lang="ru-RU" sz="2800" dirty="0" smtClean="0">
                <a:ea typeface="Arial Unicode MS" pitchFamily="34" charset="-128"/>
                <a:cs typeface="Arial Unicode MS" pitchFamily="34" charset="-128"/>
              </a:rPr>
              <a:t>0,1-0,2%</a:t>
            </a:r>
            <a:endParaRPr lang="ru-RU" sz="28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59632" y="5517232"/>
            <a:ext cx="6552728" cy="792088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Лимфоэпителиальный </a:t>
            </a:r>
            <a:r>
              <a:rPr lang="ru-RU" sz="2800" b="1" i="1" dirty="0" smtClean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рак</a:t>
            </a:r>
            <a:endParaRPr lang="ru-RU" sz="2800" dirty="0"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grpSp>
        <p:nvGrpSpPr>
          <p:cNvPr id="8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9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2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01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ДИАГНОЗ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680520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КЛИНИЧЕСКИЙ ОСМОТР</a:t>
            </a:r>
          </a:p>
          <a:p>
            <a:pPr>
              <a:buClr>
                <a:srgbClr val="003300"/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Безболезненное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образование в мошонке, как правило случайно выявленное.</a:t>
            </a:r>
          </a:p>
          <a:p>
            <a:pPr>
              <a:buClr>
                <a:srgbClr val="003300"/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В 20% случаев-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боль в мошонке.</a:t>
            </a:r>
          </a:p>
          <a:p>
            <a:pPr>
              <a:buClr>
                <a:srgbClr val="003300"/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В 27 % случаев</a:t>
            </a:r>
            <a:r>
              <a:rPr lang="ru-RU" b="1" dirty="0" smtClean="0">
                <a:ea typeface="Arial Unicode MS" pitchFamily="34" charset="-128"/>
                <a:cs typeface="Arial Unicode MS" pitchFamily="34" charset="-128"/>
              </a:rPr>
              <a:t>-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локальная боль в яичке.</a:t>
            </a:r>
          </a:p>
          <a:p>
            <a:pPr>
              <a:buClr>
                <a:srgbClr val="003300"/>
              </a:buCl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Травма мошонки иногда способствует выявлению опухоли яичка.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7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003300"/>
                </a:solidFill>
              </a:rPr>
              <a:t>Чаще всего опухоль обнаруживается самим </a:t>
            </a:r>
            <a:r>
              <a:rPr lang="ru-RU" sz="4400" b="1" u="sng" dirty="0">
                <a:solidFill>
                  <a:srgbClr val="003300"/>
                </a:solidFill>
              </a:rPr>
              <a:t>пациентом</a:t>
            </a:r>
            <a:r>
              <a:rPr lang="ru-RU" sz="4400" dirty="0">
                <a:solidFill>
                  <a:srgbClr val="003300"/>
                </a:solidFill>
              </a:rPr>
              <a:t>, когда пациент самостоятельно пальпировал либо почувствовал твердый узел внутри </a:t>
            </a:r>
            <a:r>
              <a:rPr lang="ru-RU" sz="4400" dirty="0" smtClean="0">
                <a:solidFill>
                  <a:srgbClr val="003300"/>
                </a:solidFill>
              </a:rPr>
              <a:t>яичка!!!!!!!</a:t>
            </a:r>
            <a:endParaRPr lang="ru-RU" sz="4400" dirty="0">
              <a:solidFill>
                <a:srgbClr val="003300"/>
              </a:solidFill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17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КЛИНИЧЕСКОЕ ОБСЛЕДОВАНИЕ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8892480" cy="262088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Пальпация обоих яичек (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я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ичко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пальпируется между пальцами, при этом оценивают его консистенцию и </a:t>
            </a:r>
            <a:r>
              <a:rPr lang="ru-RU" sz="2800" b="1" dirty="0" err="1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эпидидимотестикулярную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борозду) и семенного канатика.</a:t>
            </a:r>
            <a:endParaRPr lang="ru-RU" sz="2800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6" name="Picture 2" descr="C:\Users\Дурнев АИ\Desktop\63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3102586"/>
            <a:ext cx="4032448" cy="3404763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41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11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4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34892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!!!!!ОЧЕНЬ ВАЖНО!!!!!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производить пальпацию 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паховых лимфатических  узлов</a:t>
            </a: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живота</a:t>
            </a: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b="1" u="sng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подключиных</a:t>
            </a: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и 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надключичных </a:t>
            </a: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лимфатических узлов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 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молочных желез</a:t>
            </a:r>
            <a:endParaRPr lang="ru-RU" b="1" u="sng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6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31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7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ВИЗУАЛИЗАЦИЯ ЯИЧКА</a:t>
            </a:r>
            <a:endParaRPr lang="ru-RU" sz="36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3"/>
            <a:ext cx="8507288" cy="36004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003300"/>
                </a:solidFill>
              </a:rPr>
              <a:t>УЗИ МОШОНКИ</a:t>
            </a:r>
          </a:p>
          <a:p>
            <a:pPr algn="ctr"/>
            <a:r>
              <a:rPr lang="ru-RU" sz="2800" dirty="0" smtClean="0">
                <a:solidFill>
                  <a:srgbClr val="003300"/>
                </a:solidFill>
              </a:rPr>
              <a:t>Чувствительность метода-100%.</a:t>
            </a:r>
          </a:p>
          <a:p>
            <a:pPr algn="ctr"/>
            <a:r>
              <a:rPr lang="ru-RU" sz="2800" dirty="0" smtClean="0">
                <a:solidFill>
                  <a:srgbClr val="003300"/>
                </a:solidFill>
              </a:rPr>
              <a:t>Определяет </a:t>
            </a:r>
            <a:r>
              <a:rPr lang="ru-RU" sz="2800" dirty="0">
                <a:solidFill>
                  <a:srgbClr val="003300"/>
                </a:solidFill>
              </a:rPr>
              <a:t>локализацию опухоли внутри яичка и характеристику очага (гетерогенная, </a:t>
            </a:r>
            <a:r>
              <a:rPr lang="ru-RU" sz="2800" dirty="0" err="1">
                <a:solidFill>
                  <a:srgbClr val="003300"/>
                </a:solidFill>
              </a:rPr>
              <a:t>гипоэхогенная</a:t>
            </a:r>
            <a:r>
              <a:rPr lang="ru-RU" sz="2800" dirty="0">
                <a:solidFill>
                  <a:srgbClr val="003300"/>
                </a:solidFill>
              </a:rPr>
              <a:t>, </a:t>
            </a:r>
            <a:r>
              <a:rPr lang="ru-RU" sz="2800" dirty="0" smtClean="0">
                <a:solidFill>
                  <a:srgbClr val="003300"/>
                </a:solidFill>
              </a:rPr>
              <a:t>иногда </a:t>
            </a:r>
            <a:r>
              <a:rPr lang="ru-RU" sz="2800" dirty="0" err="1" smtClean="0">
                <a:solidFill>
                  <a:srgbClr val="003300"/>
                </a:solidFill>
              </a:rPr>
              <a:t>гиперваскуляризированная</a:t>
            </a:r>
            <a:r>
              <a:rPr lang="ru-RU" sz="2800" dirty="0">
                <a:solidFill>
                  <a:srgbClr val="003300"/>
                </a:solidFill>
              </a:rPr>
              <a:t>, возможны </a:t>
            </a:r>
            <a:r>
              <a:rPr lang="ru-RU" sz="2800" dirty="0" err="1">
                <a:solidFill>
                  <a:srgbClr val="003300"/>
                </a:solidFill>
              </a:rPr>
              <a:t>кальцинаты</a:t>
            </a:r>
            <a:r>
              <a:rPr lang="ru-RU" sz="2800" dirty="0">
                <a:solidFill>
                  <a:srgbClr val="003300"/>
                </a:solidFill>
              </a:rPr>
              <a:t> в </a:t>
            </a:r>
            <a:r>
              <a:rPr lang="ru-RU" sz="2800" dirty="0" err="1">
                <a:solidFill>
                  <a:srgbClr val="003300"/>
                </a:solidFill>
              </a:rPr>
              <a:t>сторме</a:t>
            </a:r>
            <a:r>
              <a:rPr lang="ru-RU" sz="2800" dirty="0">
                <a:solidFill>
                  <a:srgbClr val="003300"/>
                </a:solidFill>
              </a:rPr>
              <a:t> узла).</a:t>
            </a:r>
          </a:p>
        </p:txBody>
      </p:sp>
      <p:pic>
        <p:nvPicPr>
          <p:cNvPr id="3074" name="Picture 2" descr="C:\Users\Дурнев АИ\Desktop\image003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4293096"/>
            <a:ext cx="4261411" cy="21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Дурнев АИ\Desktop\87-3-0-2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4315180" cy="22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57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7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2736304"/>
          </a:xfrm>
        </p:spPr>
        <p:txBody>
          <a:bodyPr>
            <a:normAutofit/>
          </a:bodyPr>
          <a:lstStyle/>
          <a:p>
            <a:r>
              <a:rPr lang="ru-RU" sz="2800" b="1" u="sng" dirty="0" err="1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Мультиспиральная</a:t>
            </a:r>
            <a:r>
              <a:rPr lang="ru-RU" sz="2800" b="1" u="sng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 компьютерная томография 3-х зон </a:t>
            </a:r>
            <a:r>
              <a:rPr lang="ru-RU" sz="2800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(Органы </a:t>
            </a:r>
            <a:r>
              <a:rPr lang="ru-RU" sz="28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грудной клетки, органы брюшной полости         и органы малого таза) помогают визуализировать метастатическое поражение (</a:t>
            </a:r>
            <a:r>
              <a:rPr lang="ru-RU" sz="2800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забрюшинные</a:t>
            </a:r>
            <a:r>
              <a:rPr lang="ru-RU" sz="28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л/узлы, легкие, внутригрудные л/узлы, печень и др.)</a:t>
            </a:r>
            <a:endParaRPr lang="ru-RU" sz="2800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098" name="Picture 2" descr="C:\Users\Дурнев АИ\Desktop\36866d0cc8d715a71c1659e81560e4e9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996952"/>
            <a:ext cx="3488878" cy="348887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Дурнев АИ\Desktop\3d0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4888069" cy="2880320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3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69371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Всем пациентам выполняется полный общий анализ крови, биохимический анализ крови (мочевина, </a:t>
            </a:r>
            <a:r>
              <a:rPr lang="ru-RU" b="1" dirty="0" err="1" smtClean="0">
                <a:solidFill>
                  <a:srgbClr val="003300"/>
                </a:solidFill>
              </a:rPr>
              <a:t>креатинин</a:t>
            </a:r>
            <a:r>
              <a:rPr lang="ru-RU" b="1" dirty="0" smtClean="0">
                <a:solidFill>
                  <a:srgbClr val="003300"/>
                </a:solidFill>
              </a:rPr>
              <a:t>, электролиты, «печеночные» ферменты).</a:t>
            </a:r>
          </a:p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У всех пациентов исследуются опухолевые маркеры (АФП, β-ХГ, ЛДГ) перед выполнением оперативного лечения.</a:t>
            </a:r>
            <a:endParaRPr lang="ru-RU" b="1" dirty="0">
              <a:solidFill>
                <a:srgbClr val="003300"/>
              </a:solidFill>
            </a:endParaRPr>
          </a:p>
        </p:txBody>
      </p:sp>
      <p:grpSp>
        <p:nvGrpSpPr>
          <p:cNvPr id="3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4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74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9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2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ЛЕЧЕНИЕ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289451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Основным методом лечения рака яичка является </a:t>
            </a:r>
            <a:r>
              <a:rPr lang="ru-RU" sz="2800" b="1" u="sng" dirty="0" err="1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орхифуникулэктомия</a:t>
            </a:r>
            <a:r>
              <a:rPr lang="ru-RU" sz="28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, целью которой является</a:t>
            </a:r>
            <a:r>
              <a:rPr lang="ru-RU" sz="28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:</a:t>
            </a:r>
            <a:endParaRPr lang="ru-RU" sz="2800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204864"/>
            <a:ext cx="8424936" cy="792088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ea typeface="Arial Unicode MS" pitchFamily="34" charset="-128"/>
                <a:cs typeface="Arial Unicode MS" pitchFamily="34" charset="-128"/>
              </a:rPr>
              <a:t>удаление первичного очага</a:t>
            </a:r>
            <a:endParaRPr lang="ru-RU" sz="32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212976"/>
            <a:ext cx="8424936" cy="720080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ea typeface="Arial Unicode MS" pitchFamily="34" charset="-128"/>
                <a:cs typeface="Arial Unicode MS" pitchFamily="34" charset="-128"/>
              </a:rPr>
              <a:t>морфологическая верификация диагноза</a:t>
            </a:r>
            <a:endParaRPr lang="ru-RU" sz="32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149080"/>
            <a:ext cx="8424936" cy="720080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ea typeface="Arial Unicode MS" pitchFamily="34" charset="-128"/>
                <a:cs typeface="Arial Unicode MS" pitchFamily="34" charset="-128"/>
              </a:rPr>
              <a:t>стадирование</a:t>
            </a:r>
            <a:r>
              <a:rPr lang="ru-RU" sz="3200" dirty="0" smtClean="0">
                <a:ea typeface="Arial Unicode MS" pitchFamily="34" charset="-128"/>
                <a:cs typeface="Arial Unicode MS" pitchFamily="34" charset="-128"/>
              </a:rPr>
              <a:t> процесса</a:t>
            </a:r>
            <a:endParaRPr lang="ru-RU" sz="320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013176"/>
            <a:ext cx="8424936" cy="1512168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ea typeface="Arial Unicode MS" pitchFamily="34" charset="-128"/>
                <a:cs typeface="Arial Unicode MS" pitchFamily="34" charset="-128"/>
              </a:rPr>
              <a:t>определение тактики лечения в зависимости от стадии процесса и гистологической структуры опухоли</a:t>
            </a:r>
            <a:endParaRPr lang="ru-RU" sz="3200" dirty="0"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754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9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2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2448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  <a:ea typeface="Arial Unicode MS" pitchFamily="34" charset="-128"/>
                <a:cs typeface="Arial Unicode MS" pitchFamily="34" charset="-128"/>
              </a:rPr>
              <a:t>Орхифуникулэктомия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8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  <a:sym typeface="Symbol"/>
              </a:rPr>
              <a:t></a:t>
            </a:r>
            <a:r>
              <a:rPr lang="ru-RU" sz="28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удаление яичка с семенным </a:t>
            </a:r>
            <a:r>
              <a:rPr lang="ru-RU" sz="28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канатиком. </a:t>
            </a:r>
            <a:r>
              <a:rPr lang="ru-RU" sz="28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Операцию выполняют через паховый доступ. Семенной канатик необходимо </a:t>
            </a:r>
            <a:r>
              <a:rPr lang="ru-RU" sz="28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выделять </a:t>
            </a:r>
            <a:r>
              <a:rPr lang="ru-RU" sz="28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 отсекать у внутреннего пахового кольца. </a:t>
            </a:r>
          </a:p>
        </p:txBody>
      </p:sp>
      <p:pic>
        <p:nvPicPr>
          <p:cNvPr id="5122" name="Рисунок 22" descr="рис%20яичко%2001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2753301"/>
            <a:ext cx="2633092" cy="3712551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Рисунок 23" descr="рис%20яичко%200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897" y="2753301"/>
            <a:ext cx="2644515" cy="3772043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05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8553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4" descr="C:\Users\Sveta\Desktop\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98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Выводы</a:t>
            </a:r>
            <a:endParaRPr lang="ru-RU" sz="36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4853136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Тщательный сбор анамнеза.</a:t>
            </a:r>
          </a:p>
          <a:p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Клинический осмотр.</a:t>
            </a:r>
          </a:p>
          <a:p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Инструментальные методы исследования.</a:t>
            </a:r>
          </a:p>
          <a:p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Лабораторные анализы.</a:t>
            </a:r>
          </a:p>
          <a:p>
            <a:pPr marL="0" indent="0">
              <a:buNone/>
            </a:pPr>
            <a:endParaRPr lang="ru-RU" sz="2600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0" indent="0" algn="ctr">
              <a:buNone/>
            </a:pP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 настоящее время все больше и больше опухолей яичек (в среднем 60%) диагностируются на ранних стадиях. </a:t>
            </a:r>
            <a:endParaRPr lang="ru-RU" sz="2600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Лучший 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метод диагностики – это </a:t>
            </a:r>
            <a:r>
              <a:rPr lang="ru-RU" sz="2600" dirty="0" err="1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самообследование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мошонки у мужчин в возрасте от 20 до 35 лет, что позволяет уменьшить встречаемость запущенных форм и вылечить почти 100% пациентов с минимальным числом осложнений терапии.</a:t>
            </a: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595849"/>
            <a:ext cx="9156986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916832"/>
            <a:ext cx="8352928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4800" b="1" dirty="0" smtClean="0">
                <a:solidFill>
                  <a:srgbClr val="C00000"/>
                </a:solidFill>
                <a:ea typeface="Arial Unicode MS" pitchFamily="34" charset="-128"/>
                <a:cs typeface="Arial Unicode MS" pitchFamily="34" charset="-128"/>
              </a:rPr>
              <a:t>ЗНО ПРЕДСТАТЕЛЬНОЙ ЖЕЛЕЗЫ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" y="-66944"/>
            <a:ext cx="9138308" cy="849204"/>
            <a:chOff x="1" y="-66944"/>
            <a:chExt cx="9138308" cy="849204"/>
          </a:xfrm>
        </p:grpSpPr>
        <p:grpSp>
          <p:nvGrpSpPr>
            <p:cNvPr id="3" name="Группа 7"/>
            <p:cNvGrpSpPr/>
            <p:nvPr/>
          </p:nvGrpSpPr>
          <p:grpSpPr>
            <a:xfrm>
              <a:off x="1" y="-66944"/>
              <a:ext cx="9138308" cy="687632"/>
              <a:chOff x="1" y="-66944"/>
              <a:chExt cx="9138308" cy="687632"/>
            </a:xfrm>
          </p:grpSpPr>
          <p:pic>
            <p:nvPicPr>
              <p:cNvPr id="5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0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4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07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06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РАК ПОЛОВОГО ЧЛЕНА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4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Абсолютное число впервые в жизни установленного диагноза злокачественного новообразования полового члена в России в 2010-2016 гг</a:t>
            </a:r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endParaRPr lang="ru-RU" sz="24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0465866"/>
              </p:ext>
            </p:extLst>
          </p:nvPr>
        </p:nvGraphicFramePr>
        <p:xfrm>
          <a:off x="467544" y="184482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C:\Users\Sveta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7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558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686800" cy="142617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Динамика показателей заболеваемости населения России злокачественными новообразованиями полового члена </a:t>
            </a:r>
            <a:b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в 2006-2016 гг.</a:t>
            </a:r>
            <a:b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</a:br>
            <a:endParaRPr lang="ru-RU" sz="2200" b="1" dirty="0">
              <a:solidFill>
                <a:srgbClr val="C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016736"/>
              </p:ext>
            </p:extLst>
          </p:nvPr>
        </p:nvGraphicFramePr>
        <p:xfrm>
          <a:off x="395536" y="1556792"/>
          <a:ext cx="8229600" cy="5141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7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Заболеваемость населения территорий России злокачественными новообразованиями полового члена 2016 (Сибирский ФО-78)</a:t>
            </a:r>
            <a:endParaRPr lang="ru-RU" sz="2200" b="1" dirty="0">
              <a:solidFill>
                <a:srgbClr val="C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0225800"/>
              </p:ext>
            </p:extLst>
          </p:nvPr>
        </p:nvGraphicFramePr>
        <p:xfrm>
          <a:off x="251520" y="1556792"/>
          <a:ext cx="8229600" cy="50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5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99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264994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Рак полового члена – редкая злокачественная патология с уровнем заболеваемости 0,1-7,9 на 100000 мужчин. Уровень заболеваемости в Европе составляет 0,1-0,9, а в США – 0,7-0,9 на 100000. </a:t>
            </a:r>
            <a:endParaRPr lang="ru-RU" sz="2600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 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некоторых регионах, таких как Азия, Африка и Южная Америка рак полового члена составляет до 10-20% всей злокачественной патологии у мужчин. </a:t>
            </a:r>
            <a:endParaRPr lang="ru-RU" sz="2600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Часто 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этой опухоли сопутствует фимоз и хроническое воспаление как результат низкого уровня гигиены, тогда как </a:t>
            </a:r>
            <a:r>
              <a:rPr lang="ru-RU" sz="2600" dirty="0" err="1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циркумцизия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у новорожденных обеспечивает защиту от этого заболевания. </a:t>
            </a:r>
            <a:endParaRPr lang="ru-RU" sz="2600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Существуют 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четкие доказательства того, что человеческий </a:t>
            </a:r>
            <a:r>
              <a:rPr lang="ru-RU" sz="2600" dirty="0" err="1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папилломавирус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типа 16 и 18 встречается при раке полового члена в 50% случаев, как и при карциноме </a:t>
            </a:r>
            <a:r>
              <a:rPr lang="en-US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in situ</a:t>
            </a:r>
            <a:r>
              <a:rPr lang="ru-RU" sz="2600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ru-RU" sz="2600" dirty="0"/>
          </a:p>
        </p:txBody>
      </p:sp>
      <p:grpSp>
        <p:nvGrpSpPr>
          <p:cNvPr id="3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4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7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60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521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КЛАССИФИКАЦИЯ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686800" cy="37772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Наиболее частой злокачественной патологией полового члена является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плоскоклеточная карцинома</a:t>
            </a:r>
            <a:r>
              <a:rPr lang="ru-RU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, составляя 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более 95% случаев </a:t>
            </a:r>
            <a:endParaRPr lang="ru-RU" b="1" u="sng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91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ПРЕДРАКОВЫЕ ЗАБОЛЕВАНИЯ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Лейкоплакия</a:t>
            </a:r>
            <a:r>
              <a:rPr lang="ru-RU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u="sng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полового члена</a:t>
            </a:r>
            <a:endParaRPr lang="ru-RU" b="1" u="sng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146" name="Picture 2" descr="C:\Users\Дурнев АИ\Desktop\molochnica-na-poverhnosti-polovogo-chlena-muzhchiny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304" y="2060848"/>
            <a:ext cx="6840760" cy="430561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96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Эритроплазия</a:t>
            </a: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Кейра</a:t>
            </a:r>
            <a:endParaRPr lang="ru-RU" sz="40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7170" name="Picture 2" descr="C:\Users\Дурнев АИ\Desktop\Psoria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320480" cy="3000126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Дурнев АИ\Desktop\erythroplasia-queyrat-3-a-f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768823"/>
            <a:ext cx="3888432" cy="363745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veta\Desktop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1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3" descr="C:\Users\Sveta\Desktop\7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8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32656"/>
            <a:ext cx="8230313" cy="1243692"/>
          </a:xfrm>
          <a:prstGeom prst="rect">
            <a:avLst/>
          </a:prstGeom>
        </p:spPr>
      </p:pic>
      <p:pic>
        <p:nvPicPr>
          <p:cNvPr id="6" name="Picture 4" descr="C:\Users\Sveta\Desktop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1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3" descr="C:\Users\Sveta\Desktop\7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31640" y="1412776"/>
            <a:ext cx="7011008" cy="460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00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ЖАЛОБЫ: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7906072" cy="5073427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наличие опухоли: головка(85%), крайняя плоть (15%), тело полового члена(</a:t>
            </a:r>
            <a:r>
              <a:rPr lang="en-US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&lt;</a:t>
            </a: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1%);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изъязвление опухоли;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боль в области опухоли;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увеличение паховых л/узлов;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боль в паховой области;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резь при мочеиспускании;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гематурия(при прорастании опухоли в уретру);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гнойные зловонные выделения( присоединение инфекции и распад опухоли);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500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кровянистые выделения.</a:t>
            </a:r>
            <a:endParaRPr lang="ru-RU" sz="2500" b="1" dirty="0">
              <a:solidFill>
                <a:srgbClr val="00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6346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146827"/>
            <a:ext cx="6062957" cy="4082373"/>
          </a:xfrm>
          <a:prstGeom prst="rect">
            <a:avLst/>
          </a:prstGeom>
          <a:noFill/>
          <a:ln>
            <a:solidFill>
              <a:srgbClr val="008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ТОПОГРАФИЧЕСКАЯ АНАТОМИЯ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301208"/>
            <a:ext cx="8892480" cy="155679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>
                <a:solidFill>
                  <a:srgbClr val="0033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Предстательная железа располагается в </a:t>
            </a:r>
            <a:r>
              <a:rPr lang="ru-RU" dirty="0" err="1">
                <a:solidFill>
                  <a:srgbClr val="0033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подбрюшинном</a:t>
            </a:r>
            <a:r>
              <a:rPr lang="ru-RU" dirty="0">
                <a:solidFill>
                  <a:srgbClr val="0033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отделе малого таза. Над железой находятся шейка мочевого пузыря, семенные пузырьки, ампулы семявыносящих протоков; снизу – мочеполовая 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диафрагма, спереди </a:t>
            </a:r>
            <a:r>
              <a:rPr lang="ru-RU" dirty="0">
                <a:solidFill>
                  <a:srgbClr val="0033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– задняя поверхность лобкового симфиза, сзади – ампула прямой кишки </a:t>
            </a:r>
          </a:p>
        </p:txBody>
      </p:sp>
      <p:grpSp>
        <p:nvGrpSpPr>
          <p:cNvPr id="5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8729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ДИАГНОСТИКА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97360"/>
            <a:ext cx="8712968" cy="5499992"/>
          </a:xfrm>
        </p:spPr>
        <p:txBody>
          <a:bodyPr>
            <a:normAutofit fontScale="925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Первичная 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опухоль.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Пальпация и осмотр полового члена и мошонки: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- диаметр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опухоли полового члена или подозрительного участка;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- локализацию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- количество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опухолей;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- тип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(папиллярный, узел-язва или плоский);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- прорастание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 прилежащие структуры (подслизистую, кавернозные тела, губчатое тело, уретру);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- цвет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 консистенцию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Ректальный осмотр(оценка состояния промежности и малого таза).</a:t>
            </a:r>
            <a:endParaRPr lang="ru-RU" sz="2800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3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ПЕРВИЧНАЯ ОПУХОЛЬ 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3633267"/>
          </a:xfrm>
        </p:spPr>
        <p:txBody>
          <a:bodyPr>
            <a:normAutofit/>
          </a:bodyPr>
          <a:lstStyle/>
          <a:p>
            <a:pPr algn="just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Соскоб опухоли при </a:t>
            </a:r>
            <a:r>
              <a:rPr lang="ru-RU" b="1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экзофитной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форме (цитология).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Открытая биопсия при </a:t>
            </a:r>
            <a:r>
              <a:rPr lang="ru-RU" b="1" dirty="0" err="1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эндофитной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форме(гистологический).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Инструментальные методы исследования (УЗИ, МРТ).</a:t>
            </a:r>
          </a:p>
          <a:p>
            <a:endParaRPr lang="ru-RU" dirty="0"/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3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2211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Регионарные л/узлы</a:t>
            </a:r>
            <a:endParaRPr lang="ru-RU" sz="3200" b="1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4525963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Пальпация.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Пункционная биопсия.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УЗИ.</a:t>
            </a:r>
            <a:endParaRPr lang="ru-RU" b="1" dirty="0">
              <a:solidFill>
                <a:srgbClr val="00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МРТ.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Отдаленные </a:t>
            </a:r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Mts</a:t>
            </a:r>
            <a:endParaRPr lang="en-US" b="1" dirty="0" smtClean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УЗИ абдоминальное (КТ брюшной полости).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Рентгенография ОГК( КТ ОГК).</a:t>
            </a:r>
            <a:endParaRPr lang="ru-RU" b="1" dirty="0">
              <a:solidFill>
                <a:srgbClr val="0033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5692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457" y="67497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69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урнев АИ\Desktop\big_0PenisCanc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37" y="22880"/>
            <a:ext cx="4555232" cy="383816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Дурнев АИ\Desktop\oncogerm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169" y="22880"/>
            <a:ext cx="4562831" cy="3838168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Дурнев АИ\Desktop\pryshchi-pri-molochnic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933056"/>
            <a:ext cx="3168352" cy="2736304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3" y="6858000"/>
            <a:ext cx="9156986" cy="7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7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ЛЕЧЕНИЕ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ХИРУРГИЧЕСКОЕ ЛЕЧЕНИЕ</a:t>
            </a:r>
            <a:endParaRPr lang="ru-RU" b="1" dirty="0">
              <a:solidFill>
                <a:srgbClr val="003300"/>
              </a:solidFill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059832" y="2132856"/>
            <a:ext cx="1224136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716016" y="2132856"/>
            <a:ext cx="936104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719572" y="3140968"/>
            <a:ext cx="3132348" cy="1368152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cs typeface="Arial" pitchFamily="34" charset="0"/>
              </a:rPr>
              <a:t>ПАРЦИАЛЬНАЯ АМПУТАЦИЯ</a:t>
            </a:r>
            <a:endParaRPr lang="ru-RU" sz="2200" b="1" dirty="0"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16016" y="3140968"/>
            <a:ext cx="3384376" cy="1368152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Arial" pitchFamily="34" charset="0"/>
              </a:rPr>
              <a:t>ЭКСТИРПАЦИЯ ПОЛОВОГО ЧЛЕНА</a:t>
            </a:r>
            <a:endParaRPr lang="ru-RU" sz="2400" b="1" dirty="0">
              <a:cs typeface="Arial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4427984" y="2132856"/>
            <a:ext cx="72008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1583668" y="5085184"/>
            <a:ext cx="5688632" cy="1224136"/>
          </a:xfrm>
          <a:prstGeom prst="round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Arial" pitchFamily="34" charset="0"/>
              </a:rPr>
              <a:t>ПАХОВАЯ ЛИМФАДЕНЭКТОМИЯ</a:t>
            </a:r>
            <a:endParaRPr lang="ru-RU" sz="2400" b="1" dirty="0">
              <a:cs typeface="Arial" pitchFamily="34" charset="0"/>
            </a:endParaRPr>
          </a:p>
        </p:txBody>
      </p:sp>
      <p:grpSp>
        <p:nvGrpSpPr>
          <p:cNvPr id="13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16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9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7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72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Благодарю за внимание!</a:t>
            </a:r>
            <a:endParaRPr lang="ru-RU" sz="60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C:\Users\Sveta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7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10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3" descr="C:\Users\Sveta\Desktop\7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82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Дурнев АИ\Desktop\1207a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60"/>
            <a:ext cx="4211960" cy="2843376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Дурнев АИ\Desktop\17534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73760"/>
            <a:ext cx="4283968" cy="3068960"/>
          </a:xfrm>
          <a:prstGeom prst="rect">
            <a:avLst/>
          </a:prstGeom>
          <a:noFill/>
          <a:ln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60648"/>
            <a:ext cx="3754760" cy="41805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ЖАЛОБЫ</a:t>
            </a:r>
            <a:endParaRPr lang="ru-RU" sz="3600" b="1" dirty="0">
              <a:solidFill>
                <a:srgbClr val="C0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908720"/>
            <a:ext cx="4608512" cy="561662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1) затруднение мочеиспускания; </a:t>
            </a:r>
          </a:p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2) снижение силы струи мочи; </a:t>
            </a:r>
          </a:p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3) повышение частоты мочеиспускания; </a:t>
            </a:r>
          </a:p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4) отсутствие возможности контролировать мочеиспускание; </a:t>
            </a:r>
          </a:p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5) острая задержка мочеиспускания; </a:t>
            </a:r>
          </a:p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6) повторяющиеся инфекции мочевого тракта; </a:t>
            </a:r>
          </a:p>
          <a:p>
            <a:pPr>
              <a:buNone/>
            </a:pPr>
            <a:r>
              <a:rPr lang="ru-RU" sz="5100" b="1" dirty="0">
                <a:solidFill>
                  <a:srgbClr val="003300"/>
                </a:solidFill>
              </a:rPr>
              <a:t>7) появление крови в моче или семенной </a:t>
            </a:r>
            <a:r>
              <a:rPr lang="ru-RU" sz="5100" b="1" dirty="0" smtClean="0">
                <a:solidFill>
                  <a:srgbClr val="003300"/>
                </a:solidFill>
              </a:rPr>
              <a:t>жидкости; 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003300"/>
                </a:solidFill>
              </a:rPr>
              <a:t>8) недержание кала или запоры;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003300"/>
                </a:solidFill>
              </a:rPr>
              <a:t>9) боли в тазу;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003300"/>
                </a:solidFill>
              </a:rPr>
              <a:t>10) боли в костях. </a:t>
            </a:r>
            <a:endParaRPr lang="ru-RU" sz="5100" b="1" dirty="0">
              <a:solidFill>
                <a:srgbClr val="0033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47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ДИАГНОСТИКА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5001419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3300"/>
                </a:solidFill>
              </a:rPr>
              <a:t>1. Пальцевое исследование простаты через прямую кишку.</a:t>
            </a:r>
          </a:p>
          <a:p>
            <a:pPr>
              <a:buNone/>
            </a:pPr>
            <a:r>
              <a:rPr lang="ru-RU" b="1" dirty="0">
                <a:solidFill>
                  <a:srgbClr val="003300"/>
                </a:solidFill>
              </a:rPr>
              <a:t>2. </a:t>
            </a:r>
            <a:r>
              <a:rPr lang="ru-RU" b="1" dirty="0" err="1">
                <a:solidFill>
                  <a:srgbClr val="003300"/>
                </a:solidFill>
              </a:rPr>
              <a:t>Трансабдоминальное</a:t>
            </a:r>
            <a:r>
              <a:rPr lang="ru-RU" b="1" dirty="0">
                <a:solidFill>
                  <a:srgbClr val="003300"/>
                </a:solidFill>
              </a:rPr>
              <a:t> и </a:t>
            </a:r>
            <a:r>
              <a:rPr lang="ru-RU" b="1" dirty="0" err="1">
                <a:solidFill>
                  <a:srgbClr val="003300"/>
                </a:solidFill>
              </a:rPr>
              <a:t>трансректальное</a:t>
            </a:r>
            <a:r>
              <a:rPr lang="ru-RU" b="1" dirty="0">
                <a:solidFill>
                  <a:srgbClr val="003300"/>
                </a:solidFill>
              </a:rPr>
              <a:t> ультразвуковое исследование.</a:t>
            </a:r>
          </a:p>
          <a:p>
            <a:pPr>
              <a:buNone/>
            </a:pPr>
            <a:r>
              <a:rPr lang="ru-RU" b="1" dirty="0">
                <a:solidFill>
                  <a:srgbClr val="003300"/>
                </a:solidFill>
              </a:rPr>
              <a:t>3. Уровень PSA (</a:t>
            </a:r>
            <a:r>
              <a:rPr lang="ru-RU" b="1" dirty="0" err="1">
                <a:solidFill>
                  <a:srgbClr val="003300"/>
                </a:solidFill>
              </a:rPr>
              <a:t>простатспецифический</a:t>
            </a:r>
            <a:r>
              <a:rPr lang="ru-RU" b="1" dirty="0">
                <a:solidFill>
                  <a:srgbClr val="003300"/>
                </a:solidFill>
              </a:rPr>
              <a:t> антиген) в крови.</a:t>
            </a:r>
          </a:p>
          <a:p>
            <a:pPr>
              <a:buNone/>
            </a:pPr>
            <a:r>
              <a:rPr lang="ru-RU" b="1" dirty="0">
                <a:solidFill>
                  <a:srgbClr val="003300"/>
                </a:solidFill>
              </a:rPr>
              <a:t>4. Морфологическое исследование </a:t>
            </a:r>
            <a:r>
              <a:rPr lang="ru-RU" b="1" dirty="0" err="1">
                <a:solidFill>
                  <a:srgbClr val="003300"/>
                </a:solidFill>
              </a:rPr>
              <a:t>пунктатов</a:t>
            </a:r>
            <a:r>
              <a:rPr lang="ru-RU" b="1" dirty="0">
                <a:solidFill>
                  <a:srgbClr val="003300"/>
                </a:solidFill>
              </a:rPr>
              <a:t> и </a:t>
            </a:r>
            <a:r>
              <a:rPr lang="ru-RU" b="1" dirty="0" err="1">
                <a:solidFill>
                  <a:srgbClr val="003300"/>
                </a:solidFill>
              </a:rPr>
              <a:t>биоптатов</a:t>
            </a:r>
            <a:r>
              <a:rPr lang="ru-RU" b="1" dirty="0">
                <a:solidFill>
                  <a:srgbClr val="003300"/>
                </a:solidFill>
              </a:rPr>
              <a:t> ткани простаты и опухоли</a:t>
            </a: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1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ПАЛЬЦЕВОЕ ИССЛЕДОВАНИЕ ПРЯМОЙ КИШКИ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  коленно-локтевом положении или лежа на правом боку.</a:t>
            </a:r>
          </a:p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Симметричность. </a:t>
            </a:r>
          </a:p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Эластичность.</a:t>
            </a:r>
          </a:p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Контуры железы.  </a:t>
            </a:r>
          </a:p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Подвижность железы.</a:t>
            </a:r>
          </a:p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Оценивается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состояние стенки прямой кишки, 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наличие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пальпируемых 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узлов.</a:t>
            </a:r>
          </a:p>
          <a:p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Характер  </a:t>
            </a:r>
            <a:r>
              <a:rPr lang="ru-RU" sz="2800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поверхности </a:t>
            </a:r>
            <a:r>
              <a:rPr lang="ru-RU" sz="2800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железы.</a:t>
            </a:r>
            <a:endParaRPr lang="ru-RU" sz="2800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92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ОПРЕДЕЛЕНИЕ УРОВНЯ ПРОСТАТО-СПЕЦИФИЧЕСКОГО АНТИГЕНА (ПСА)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361724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/>
              <a:t>1</a:t>
            </a:r>
            <a:r>
              <a:rPr lang="ru-RU" b="1" dirty="0">
                <a:solidFill>
                  <a:srgbClr val="00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Рак простаты.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2)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Доброкачественная </a:t>
            </a: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гиперплазия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</a:p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   простаты.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3)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Наличие </a:t>
            </a: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воспаления или инфекции в </a:t>
            </a:r>
            <a:endParaRPr lang="ru-RU" b="1" dirty="0" smtClean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    простате.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4)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Ишемия </a:t>
            </a: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или инфаркт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простаты.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5</a:t>
            </a: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)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Эякуляция </a:t>
            </a:r>
            <a:r>
              <a:rPr lang="ru-RU" b="1" dirty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накануне </a:t>
            </a:r>
            <a:r>
              <a:rPr lang="ru-RU" b="1" dirty="0" smtClean="0">
                <a:solidFill>
                  <a:srgbClr val="003300"/>
                </a:solidFill>
                <a:ea typeface="Arial Unicode MS" pitchFamily="34" charset="-128"/>
                <a:cs typeface="Arial Unicode MS" pitchFamily="34" charset="-128"/>
              </a:rPr>
              <a:t>исследования.</a:t>
            </a:r>
            <a:endParaRPr lang="ru-RU" b="1" dirty="0">
              <a:solidFill>
                <a:srgbClr val="003300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  <p:grpSp>
        <p:nvGrpSpPr>
          <p:cNvPr id="4" name="Группа 8"/>
          <p:cNvGrpSpPr/>
          <p:nvPr/>
        </p:nvGrpSpPr>
        <p:grpSpPr>
          <a:xfrm>
            <a:off x="0" y="0"/>
            <a:ext cx="9138308" cy="849204"/>
            <a:chOff x="1" y="-66944"/>
            <a:chExt cx="9138308" cy="849204"/>
          </a:xfrm>
        </p:grpSpPr>
        <p:grpSp>
          <p:nvGrpSpPr>
            <p:cNvPr id="5" name="Группа 7"/>
            <p:cNvGrpSpPr/>
            <p:nvPr/>
          </p:nvGrpSpPr>
          <p:grpSpPr>
            <a:xfrm>
              <a:off x="1" y="-66944"/>
              <a:ext cx="9138308" cy="620688"/>
              <a:chOff x="1" y="-66944"/>
              <a:chExt cx="9138308" cy="620688"/>
            </a:xfrm>
          </p:grpSpPr>
          <p:pic>
            <p:nvPicPr>
              <p:cNvPr id="8" name="Picture 2" descr="C:\Users\Sveta\Desktop\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-66944"/>
                <a:ext cx="9138308" cy="620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" descr="C:\Users\Sveta\Desktop\6.png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70435" flipV="1">
                <a:off x="1713" y="-66944"/>
                <a:ext cx="3537128" cy="446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" name="Picture 3" descr="C:\Users\Sveta\Desktop\7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312" y="-1"/>
              <a:ext cx="740778" cy="782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Sveta\Desktop\Без имени-1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6007" y="124461"/>
              <a:ext cx="672333" cy="44717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Users\Sveta\Desktop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943" y="6597352"/>
            <a:ext cx="9158943" cy="26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99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1380</Words>
  <Application>Microsoft Office PowerPoint</Application>
  <PresentationFormat>Экран (4:3)</PresentationFormat>
  <Paragraphs>228</Paragraphs>
  <Slides>55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7" baseType="lpstr">
      <vt:lpstr>Тема Office</vt:lpstr>
      <vt:lpstr>PDF</vt:lpstr>
      <vt:lpstr>Презентация PowerPoint</vt:lpstr>
      <vt:lpstr>Структура заболеваемости злокачественными новообразованиями мужского населения России  в 2016 г. </vt:lpstr>
      <vt:lpstr>КЛАССИФИКАЦИЯ</vt:lpstr>
      <vt:lpstr>Презентация PowerPoint</vt:lpstr>
      <vt:lpstr>ТОПОГРАФИЧЕСКАЯ АНАТОМИЯ</vt:lpstr>
      <vt:lpstr>ЖАЛОБЫ</vt:lpstr>
      <vt:lpstr>ДИАГНОСТИКА</vt:lpstr>
      <vt:lpstr>ПАЛЬЦЕВОЕ ИССЛЕДОВАНИЕ ПРЯМОЙ КИШКИ </vt:lpstr>
      <vt:lpstr>ОПРЕДЕЛЕНИЕ УРОВНЯ ПРОСТАТО-СПЕЦИФИЧЕСКОГО АНТИГЕНА (ПСА) </vt:lpstr>
      <vt:lpstr>PSA</vt:lpstr>
      <vt:lpstr>ЗНО ПРЕДСТАТЕЛЬНОЙ ЖЕЛЕЗЫ</vt:lpstr>
      <vt:lpstr>МРТ </vt:lpstr>
      <vt:lpstr>ОСТЕОСЦИНТИГРАФИЯ</vt:lpstr>
      <vt:lpstr> </vt:lpstr>
      <vt:lpstr>СОЗДАНИЕ 3D МОДЕЛИ </vt:lpstr>
      <vt:lpstr>Презентация PowerPoint</vt:lpstr>
      <vt:lpstr> </vt:lpstr>
      <vt:lpstr>ЛЕЧЕНИЕ РАКА ПРОСТАТЫ</vt:lpstr>
      <vt:lpstr>Профилактика недержания мочи после РПВЭ.</vt:lpstr>
      <vt:lpstr>БРАХИТЕРАПИЯ</vt:lpstr>
      <vt:lpstr>КРИОТЕРАПИЯ</vt:lpstr>
      <vt:lpstr>ЭТАПЫ ПРОВЕДЕНИЯ  HIFU- ТЕРАПИИ</vt:lpstr>
      <vt:lpstr>ЛЕКАРСТВЕННАЯ ТЕРАПИЯ</vt:lpstr>
      <vt:lpstr>РАК ЯИЧКА</vt:lpstr>
      <vt:lpstr>Абсолютное число впервые в жизни установленного диагноза злокачественного новообразования яичка  в России в 2010-2016 гг. </vt:lpstr>
      <vt:lpstr>Динамика показателей заболеваемости населения России злокачественными новообразованиями яичка  в 2006-2016 гг. </vt:lpstr>
      <vt:lpstr>Заболеваемость различных возрастно-половых групп населения злокачественными новообразованиями яичка (Россия, 2016 г., показатели на 100 000 населения) абсолютное число заболевших- 1555</vt:lpstr>
      <vt:lpstr>Заболеваемость населения территорий России злокачественными новообразованиями яичка  в 2016 г. (Сибирский ФО-183)</vt:lpstr>
      <vt:lpstr>Презентация PowerPoint</vt:lpstr>
      <vt:lpstr>ДИАГНОЗ</vt:lpstr>
      <vt:lpstr>Презентация PowerPoint</vt:lpstr>
      <vt:lpstr>КЛИНИЧЕСКОЕ ОБСЛЕДОВАНИЕ. </vt:lpstr>
      <vt:lpstr>Презентация PowerPoint</vt:lpstr>
      <vt:lpstr>ВИЗУАЛИЗАЦИЯ ЯИЧКА</vt:lpstr>
      <vt:lpstr>Презентация PowerPoint</vt:lpstr>
      <vt:lpstr>Презентация PowerPoint</vt:lpstr>
      <vt:lpstr>ЛЕЧЕНИЕ</vt:lpstr>
      <vt:lpstr>Презентация PowerPoint</vt:lpstr>
      <vt:lpstr>Выводы</vt:lpstr>
      <vt:lpstr>РАК ПОЛОВОГО ЧЛЕНА</vt:lpstr>
      <vt:lpstr>Абсолютное число впервые в жизни установленного диагноза злокачественного новообразования полового члена в России в 2010-2016 гг. </vt:lpstr>
      <vt:lpstr>Динамика показателей заболеваемости населения России злокачественными новообразованиями полового члена  в 2006-2016 гг. </vt:lpstr>
      <vt:lpstr>Заболеваемость населения территорий России злокачественными новообразованиями полового члена 2016 (Сибирский ФО-78)</vt:lpstr>
      <vt:lpstr>Презентация PowerPoint</vt:lpstr>
      <vt:lpstr>КЛАССИФИКАЦИЯ</vt:lpstr>
      <vt:lpstr>ПРЕДРАКОВЫЕ ЗАБОЛЕВАНИЯ</vt:lpstr>
      <vt:lpstr>Эритроплазия Кейра</vt:lpstr>
      <vt:lpstr>Презентация PowerPoint</vt:lpstr>
      <vt:lpstr>ЖАЛОБЫ:</vt:lpstr>
      <vt:lpstr>ДИАГНОСТИКА</vt:lpstr>
      <vt:lpstr>ПЕРВИЧНАЯ ОПУХОЛЬ  </vt:lpstr>
      <vt:lpstr>Регионарные л/узлы</vt:lpstr>
      <vt:lpstr>Презентация PowerPoint</vt:lpstr>
      <vt:lpstr>ЛЕЧЕНИЕ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Дурнев АИ</dc:creator>
  <cp:lastModifiedBy>Sveta</cp:lastModifiedBy>
  <cp:revision>141</cp:revision>
  <dcterms:created xsi:type="dcterms:W3CDTF">2018-05-20T05:41:53Z</dcterms:created>
  <dcterms:modified xsi:type="dcterms:W3CDTF">2018-06-04T08:41:22Z</dcterms:modified>
</cp:coreProperties>
</file>