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5143500" type="screen16x9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534" y="-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8D8E1-5D65-4908-BE4D-5107D42B8B6C}" type="datetimeFigureOut">
              <a:rPr lang="ru-RU" smtClean="0"/>
              <a:pPr/>
              <a:t>02.11.2018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5107A-7C6E-4B16-99AF-26A507E3BA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637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08D8E1-5D65-4908-BE4D-5107D42B8B6C}" type="datetimeFigureOut">
              <a:rPr lang="ru-RU" smtClean="0"/>
              <a:pPr/>
              <a:t>02.11.2018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5107A-7C6E-4B16-99AF-26A507E3BA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969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834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200" b="1" smtClean="0">
                <a:latin typeface="Constantia" pitchFamily="18" charset="0"/>
              </a:rPr>
              <a:t>Система дистанционного обучения  ЦСиДО</a:t>
            </a:r>
            <a:endParaRPr lang="ru-RU" sz="2200" b="1" dirty="0">
              <a:latin typeface="Constantia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7942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2200" b="1" smtClean="0">
                <a:latin typeface="Constantia" pitchFamily="18" charset="0"/>
              </a:rPr>
              <a:t>Интерактивные дистанционные курсы (ИДК)</a:t>
            </a:r>
            <a:endParaRPr lang="ru-RU" sz="2200" b="1" dirty="0">
              <a:latin typeface="Constantia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0647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2200" b="1" smtClean="0">
                <a:latin typeface="Constantia" pitchFamily="18" charset="0"/>
              </a:rPr>
              <a:t>Интерактивные дистанционные курсы (ИДК)</a:t>
            </a:r>
            <a:endParaRPr lang="ru-RU" sz="2200" b="1" dirty="0">
              <a:latin typeface="Constantia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4788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2200" b="1" smtClean="0">
                <a:latin typeface="Constantia" pitchFamily="18" charset="0"/>
              </a:rPr>
              <a:t>Интерактивные дистанционные курсы (ИДК)</a:t>
            </a:r>
            <a:endParaRPr lang="ru-RU" sz="2200" b="1" dirty="0">
              <a:latin typeface="Constantia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2578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2200" b="1" smtClean="0">
                <a:latin typeface="Constantia" pitchFamily="18" charset="0"/>
              </a:rPr>
              <a:t>Интерактивные дистанционные курсы (ИДК)</a:t>
            </a:r>
            <a:endParaRPr lang="ru-RU" sz="2200" b="1" dirty="0">
              <a:latin typeface="Constantia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4077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2200" b="1" smtClean="0">
                <a:latin typeface="Constantia" pitchFamily="18" charset="0"/>
              </a:rPr>
              <a:t>Организация обучения на </a:t>
            </a:r>
            <a:br>
              <a:rPr lang="ru-RU" sz="2200" b="1" smtClean="0">
                <a:latin typeface="Constantia" pitchFamily="18" charset="0"/>
              </a:rPr>
            </a:br>
            <a:r>
              <a:rPr lang="ru-RU" sz="2200" b="1" smtClean="0">
                <a:latin typeface="Constantia" pitchFamily="18" charset="0"/>
              </a:rPr>
              <a:t>циклах с частичным ДО</a:t>
            </a:r>
            <a:endParaRPr lang="ru-RU" sz="2200" b="1" dirty="0">
              <a:latin typeface="Constantia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9652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2200" b="1" smtClean="0">
                <a:latin typeface="Constantia" pitchFamily="18" charset="0"/>
              </a:rPr>
              <a:t>Организация обучения на </a:t>
            </a:r>
            <a:r>
              <a:rPr lang="en-US" sz="2200" b="1" smtClean="0">
                <a:latin typeface="Constantia" pitchFamily="18" charset="0"/>
              </a:rPr>
              <a:t> </a:t>
            </a:r>
            <a:r>
              <a:rPr lang="ru-RU" sz="2200" b="1" smtClean="0">
                <a:latin typeface="Constantia" pitchFamily="18" charset="0"/>
              </a:rPr>
              <a:t>циклах с частичным ДО</a:t>
            </a:r>
            <a:endParaRPr lang="ru-RU" sz="2200" b="1" dirty="0">
              <a:latin typeface="Constantia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6131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2200" b="1" smtClean="0">
                <a:latin typeface="Constantia" pitchFamily="18" charset="0"/>
              </a:rPr>
              <a:t>Организация обучения на </a:t>
            </a:r>
            <a:r>
              <a:rPr lang="en-US" sz="2200" b="1" smtClean="0">
                <a:latin typeface="Constantia" pitchFamily="18" charset="0"/>
              </a:rPr>
              <a:t> </a:t>
            </a:r>
            <a:r>
              <a:rPr lang="ru-RU" sz="2200" b="1" smtClean="0">
                <a:latin typeface="Constantia" pitchFamily="18" charset="0"/>
              </a:rPr>
              <a:t>циклах с частичным ДО</a:t>
            </a:r>
            <a:endParaRPr lang="ru-RU" sz="2200" b="1" dirty="0">
              <a:latin typeface="Constantia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0504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2200" b="1" smtClean="0">
                <a:latin typeface="Constantia" pitchFamily="18" charset="0"/>
              </a:rPr>
              <a:t>Организация обучения на </a:t>
            </a:r>
            <a:r>
              <a:rPr lang="en-US" sz="2200" b="1" smtClean="0">
                <a:latin typeface="Constantia" pitchFamily="18" charset="0"/>
              </a:rPr>
              <a:t> </a:t>
            </a:r>
            <a:r>
              <a:rPr lang="ru-RU" sz="2200" b="1" smtClean="0">
                <a:latin typeface="Constantia" pitchFamily="18" charset="0"/>
              </a:rPr>
              <a:t>циклах с частичным ДО</a:t>
            </a:r>
            <a:endParaRPr lang="ru-RU" sz="2200" b="1" dirty="0">
              <a:latin typeface="Constantia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3715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2200" b="1" smtClean="0">
                <a:latin typeface="Constantia" pitchFamily="18" charset="0"/>
              </a:rPr>
              <a:t>Организация обучения на </a:t>
            </a:r>
            <a:r>
              <a:rPr lang="en-US" sz="2200" b="1" smtClean="0">
                <a:latin typeface="Constantia" pitchFamily="18" charset="0"/>
              </a:rPr>
              <a:t> </a:t>
            </a:r>
            <a:r>
              <a:rPr lang="ru-RU" sz="2200" b="1" smtClean="0">
                <a:latin typeface="Constantia" pitchFamily="18" charset="0"/>
              </a:rPr>
              <a:t>циклах с частичным ДО</a:t>
            </a:r>
            <a:endParaRPr lang="ru-RU" sz="2200" b="1" dirty="0">
              <a:latin typeface="Constantia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8997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0495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2200" b="1" smtClean="0">
                <a:latin typeface="Constantia" pitchFamily="18" charset="0"/>
              </a:rPr>
              <a:t>Организация обучения на </a:t>
            </a:r>
            <a:br>
              <a:rPr lang="ru-RU" sz="2200" b="1" smtClean="0">
                <a:latin typeface="Constantia" pitchFamily="18" charset="0"/>
              </a:rPr>
            </a:br>
            <a:r>
              <a:rPr lang="ru-RU" sz="2200" b="1" smtClean="0">
                <a:latin typeface="Constantia" pitchFamily="18" charset="0"/>
              </a:rPr>
              <a:t>циклах с частичным ДО</a:t>
            </a:r>
            <a:endParaRPr lang="ru-RU" sz="2200" b="1" dirty="0">
              <a:latin typeface="Constantia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5394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2000" b="1" smtClean="0">
                <a:latin typeface="Constantia" pitchFamily="18" charset="0"/>
              </a:rPr>
              <a:t>Портал электронного обучения ГАУ ДПО РБ </a:t>
            </a:r>
            <a:br>
              <a:rPr lang="ru-RU" sz="2000" b="1" smtClean="0">
                <a:latin typeface="Constantia" pitchFamily="18" charset="0"/>
              </a:rPr>
            </a:br>
            <a:r>
              <a:rPr lang="ru-RU" sz="2000" b="1" smtClean="0">
                <a:latin typeface="Constantia" pitchFamily="18" charset="0"/>
              </a:rPr>
              <a:t>«Центр повышения квалификации»</a:t>
            </a:r>
            <a:r>
              <a:rPr lang="ru-RU" sz="2000" u="sng" smtClean="0">
                <a:solidFill>
                  <a:srgbClr val="FFC000"/>
                </a:solidFill>
              </a:rPr>
              <a:t> </a:t>
            </a:r>
            <a:r>
              <a:rPr lang="ru-RU" sz="2000" u="sng" smtClean="0">
                <a:solidFill>
                  <a:srgbClr val="FFC000"/>
                </a:solidFill>
                <a:latin typeface="Constantia" panose="02030602050306030303" pitchFamily="18" charset="0"/>
              </a:rPr>
              <a:t>portal.medupk.ru</a:t>
            </a:r>
            <a:endParaRPr lang="ru-RU" sz="2000" b="1" u="sng" dirty="0">
              <a:solidFill>
                <a:srgbClr val="FFC000"/>
              </a:solidFill>
              <a:latin typeface="Constantia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7786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1600" b="1" smtClean="0">
                <a:latin typeface="Constantia" pitchFamily="18" charset="0"/>
              </a:rPr>
              <a:t>Портал электронного обучения ГАУ ДПО РБ «Центр повышения квалификации»</a:t>
            </a:r>
            <a:r>
              <a:rPr lang="ru-RU" sz="1600" smtClean="0"/>
              <a:t> </a:t>
            </a:r>
            <a:endParaRPr lang="ru-RU" sz="1600" b="1" dirty="0">
              <a:solidFill>
                <a:srgbClr val="FFC000"/>
              </a:solidFill>
              <a:latin typeface="Constantia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7248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1600" b="1" smtClean="0">
                <a:latin typeface="Constantia" pitchFamily="18" charset="0"/>
              </a:rPr>
              <a:t>Портал электронного обучения ГАУ ДПО РБ «Центр повышения квалификации»</a:t>
            </a:r>
            <a:endParaRPr lang="ru-RU" sz="1600" b="1" dirty="0">
              <a:solidFill>
                <a:srgbClr val="FFC000"/>
              </a:solidFill>
              <a:latin typeface="Constantia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3974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1600" b="1" smtClean="0">
                <a:latin typeface="Constantia" pitchFamily="18" charset="0"/>
              </a:rPr>
              <a:t>Портал электронного обучения ГАУ ДПО РБ «Центр повышения квалификации»</a:t>
            </a:r>
            <a:endParaRPr lang="ru-RU" sz="1600" b="1" dirty="0">
              <a:solidFill>
                <a:srgbClr val="FFC000"/>
              </a:solidFill>
              <a:latin typeface="Constantia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7925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1600" b="1" smtClean="0">
                <a:latin typeface="Constantia" pitchFamily="18" charset="0"/>
              </a:rPr>
              <a:t>Портал электронного обучения ГАУ ДПО РБ «Центр повышения квалификации»</a:t>
            </a:r>
            <a:endParaRPr lang="ru-RU" sz="1600" b="1" dirty="0">
              <a:solidFill>
                <a:srgbClr val="FFC000"/>
              </a:solidFill>
              <a:latin typeface="Constantia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6443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1600" b="1" smtClean="0">
                <a:latin typeface="Constantia" pitchFamily="18" charset="0"/>
              </a:rPr>
              <a:t>Портал электронного обучения ГАУ ДПО РБ «Центр повышения квалификации»</a:t>
            </a:r>
            <a:endParaRPr lang="ru-RU" sz="1600" b="1" dirty="0">
              <a:solidFill>
                <a:srgbClr val="FFC000"/>
              </a:solidFill>
              <a:latin typeface="Constantia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6640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1600" b="1" smtClean="0">
                <a:latin typeface="Constantia" pitchFamily="18" charset="0"/>
              </a:rPr>
              <a:t>Портал электронного обучения ГАУ ДПО РБ «Центр повышения квалификации»</a:t>
            </a:r>
            <a:endParaRPr lang="ru-RU" sz="1600" b="1" dirty="0">
              <a:solidFill>
                <a:srgbClr val="FFC000"/>
              </a:solidFill>
              <a:latin typeface="Constantia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9701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1600" b="1" smtClean="0">
                <a:latin typeface="Constantia" pitchFamily="18" charset="0"/>
              </a:rPr>
              <a:t>Портал электронного обучения ГАУ ДПО РБ «Центр повышения квалификации»</a:t>
            </a:r>
            <a:endParaRPr lang="ru-RU" sz="1600" b="1" dirty="0">
              <a:solidFill>
                <a:srgbClr val="FFC000"/>
              </a:solidFill>
              <a:latin typeface="Constantia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9562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smtClean="0">
                <a:latin typeface="Constantia" pitchFamily="18" charset="0"/>
              </a:rPr>
              <a:t>Количество слушателей, обученных посредством </a:t>
            </a:r>
            <a:br>
              <a:rPr lang="ru-RU" sz="2400" b="1" smtClean="0">
                <a:latin typeface="Constantia" pitchFamily="18" charset="0"/>
              </a:rPr>
            </a:br>
            <a:r>
              <a:rPr lang="ru-RU" sz="2400" b="1" smtClean="0">
                <a:latin typeface="Constantia" pitchFamily="18" charset="0"/>
              </a:rPr>
              <a:t>ДОТ и ЭО за 2015-2017 годы</a:t>
            </a:r>
            <a:r>
              <a:rPr lang="ru-RU" sz="2400" smtClean="0"/>
              <a:t/>
            </a:r>
            <a:br>
              <a:rPr lang="ru-RU" sz="2400" smtClean="0"/>
            </a:br>
            <a:endParaRPr lang="ru-RU" sz="2400" dirty="0">
              <a:latin typeface="Constantia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616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25845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51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Спасибо за внимание!</a:t>
            </a:r>
            <a:endParaRPr lang="ru-RU" sz="3600" dirty="0">
              <a:solidFill>
                <a:schemeClr val="tx2">
                  <a:lumMod val="50000"/>
                </a:schemeClr>
              </a:solidFill>
              <a:latin typeface="Constantia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76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200" b="1" smtClean="0">
                <a:latin typeface="Constantia" pitchFamily="18" charset="0"/>
              </a:rPr>
              <a:t>Охват ЭО регионов РФ </a:t>
            </a:r>
            <a:br>
              <a:rPr lang="ru-RU" sz="2200" b="1" smtClean="0">
                <a:latin typeface="Constantia" pitchFamily="18" charset="0"/>
              </a:rPr>
            </a:br>
            <a:r>
              <a:rPr lang="ru-RU" sz="2000" b="1" smtClean="0">
                <a:latin typeface="Constantia" pitchFamily="18" charset="0"/>
              </a:rPr>
              <a:t>ГАУ ДПО РБ «Центр повышения квалификации» </a:t>
            </a:r>
            <a:br>
              <a:rPr lang="ru-RU" sz="2000" b="1" smtClean="0">
                <a:latin typeface="Constantia" pitchFamily="18" charset="0"/>
              </a:rPr>
            </a:br>
            <a:endParaRPr lang="ru-RU" sz="2000" b="1" dirty="0">
              <a:latin typeface="Constantia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2462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200" b="1" smtClean="0">
                <a:latin typeface="Constantia" pitchFamily="18" charset="0"/>
              </a:rPr>
              <a:t/>
            </a:r>
            <a:br>
              <a:rPr lang="ru-RU" sz="2200" b="1" smtClean="0">
                <a:latin typeface="Constantia" pitchFamily="18" charset="0"/>
              </a:rPr>
            </a:br>
            <a:r>
              <a:rPr lang="ru-RU" sz="2200" b="1" smtClean="0">
                <a:latin typeface="Constantia" pitchFamily="18" charset="0"/>
              </a:rPr>
              <a:t>ГАУ ДПО РБ «Центр повышения квалификации»</a:t>
            </a:r>
            <a:br>
              <a:rPr lang="ru-RU" sz="2200" b="1" smtClean="0">
                <a:latin typeface="Constantia" pitchFamily="18" charset="0"/>
              </a:rPr>
            </a:br>
            <a:endParaRPr lang="ru-RU" sz="2200" b="1" dirty="0">
              <a:latin typeface="Constantia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461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200" b="1" smtClean="0">
                <a:latin typeface="Constantia" pitchFamily="18" charset="0"/>
              </a:rPr>
              <a:t/>
            </a:r>
            <a:br>
              <a:rPr lang="ru-RU" sz="2200" b="1" smtClean="0">
                <a:latin typeface="Constantia" pitchFamily="18" charset="0"/>
              </a:rPr>
            </a:br>
            <a:r>
              <a:rPr lang="ru-RU" sz="2200" b="1" smtClean="0">
                <a:latin typeface="Constantia" pitchFamily="18" charset="0"/>
              </a:rPr>
              <a:t>Центр симуляционного и дистанционного обучения </a:t>
            </a:r>
            <a:br>
              <a:rPr lang="ru-RU" sz="2200" b="1" smtClean="0">
                <a:latin typeface="Constantia" pitchFamily="18" charset="0"/>
              </a:rPr>
            </a:br>
            <a:r>
              <a:rPr lang="ru-RU" sz="2200" b="1" smtClean="0">
                <a:latin typeface="Constantia" pitchFamily="18" charset="0"/>
              </a:rPr>
              <a:t>(ЦСиДО)</a:t>
            </a:r>
            <a:br>
              <a:rPr lang="ru-RU" sz="2200" b="1" smtClean="0">
                <a:latin typeface="Constantia" pitchFamily="18" charset="0"/>
              </a:rPr>
            </a:br>
            <a:endParaRPr lang="ru-RU" sz="2200" b="1" dirty="0">
              <a:latin typeface="Constantia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5705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200" b="1" smtClean="0">
                <a:latin typeface="Constantia" pitchFamily="18" charset="0"/>
              </a:rPr>
              <a:t>Нормативные акты, регламентирующие ДО и ЭО</a:t>
            </a:r>
            <a:endParaRPr lang="ru-RU" sz="2200" b="1" dirty="0">
              <a:latin typeface="Constantia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6501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smtClean="0">
                <a:latin typeface="Constantia" pitchFamily="18" charset="0"/>
              </a:rPr>
              <a:t>Команда по интеграции и развитию ДО И ЭО</a:t>
            </a:r>
            <a:br>
              <a:rPr lang="ru-RU" sz="2400" b="1" smtClean="0">
                <a:latin typeface="Constantia" pitchFamily="18" charset="0"/>
              </a:rPr>
            </a:br>
            <a:r>
              <a:rPr lang="ru-RU" sz="2400" smtClean="0">
                <a:latin typeface="Constantia" pitchFamily="18" charset="0"/>
              </a:rPr>
              <a:t/>
            </a:r>
            <a:br>
              <a:rPr lang="ru-RU" sz="2400" smtClean="0">
                <a:latin typeface="Constantia" pitchFamily="18" charset="0"/>
              </a:rPr>
            </a:br>
            <a:endParaRPr lang="ru-RU" sz="2200" b="1" dirty="0">
              <a:latin typeface="Constantia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84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40229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173</Words>
  <Application>Microsoft Office PowerPoint</Application>
  <PresentationFormat>Экран (16:9)</PresentationFormat>
  <Paragraphs>26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Презентация PowerPoint</vt:lpstr>
      <vt:lpstr>Презентация PowerPoint</vt:lpstr>
      <vt:lpstr>Презентация PowerPoint</vt:lpstr>
      <vt:lpstr>Охват ЭО регионов РФ  ГАУ ДПО РБ «Центр повышения квалификации»  </vt:lpstr>
      <vt:lpstr> ГАУ ДПО РБ «Центр повышения квалификации» </vt:lpstr>
      <vt:lpstr> Центр симуляционного и дистанционного обучения  (ЦСиДО) </vt:lpstr>
      <vt:lpstr>Нормативные акты, регламентирующие ДО и ЭО</vt:lpstr>
      <vt:lpstr>Команда по интеграции и развитию ДО И ЭО  </vt:lpstr>
      <vt:lpstr>Презентация PowerPoint</vt:lpstr>
      <vt:lpstr>Система дистанционного обучения  ЦСиДО</vt:lpstr>
      <vt:lpstr>Интерактивные дистанционные курсы (ИДК)</vt:lpstr>
      <vt:lpstr>Интерактивные дистанционные курсы (ИДК)</vt:lpstr>
      <vt:lpstr>Интерактивные дистанционные курсы (ИДК)</vt:lpstr>
      <vt:lpstr>Интерактивные дистанционные курсы (ИДК)</vt:lpstr>
      <vt:lpstr>Организация обучения на  циклах с частичным ДО</vt:lpstr>
      <vt:lpstr>Организация обучения на  циклах с частичным ДО</vt:lpstr>
      <vt:lpstr>Организация обучения на  циклах с частичным ДО</vt:lpstr>
      <vt:lpstr>Организация обучения на  циклах с частичным ДО</vt:lpstr>
      <vt:lpstr>Организация обучения на  циклах с частичным ДО</vt:lpstr>
      <vt:lpstr>Организация обучения на  циклах с частичным ДО</vt:lpstr>
      <vt:lpstr>Портал электронного обучения ГАУ ДПО РБ  «Центр повышения квалификации» portal.medupk.ru</vt:lpstr>
      <vt:lpstr>Портал электронного обучения ГАУ ДПО РБ «Центр повышения квалификации» </vt:lpstr>
      <vt:lpstr>Портал электронного обучения ГАУ ДПО РБ «Центр повышения квалификации»</vt:lpstr>
      <vt:lpstr>Портал электронного обучения ГАУ ДПО РБ «Центр повышения квалификации»</vt:lpstr>
      <vt:lpstr>Портал электронного обучения ГАУ ДПО РБ «Центр повышения квалификации»</vt:lpstr>
      <vt:lpstr>Портал электронного обучения ГАУ ДПО РБ «Центр повышения квалификации»</vt:lpstr>
      <vt:lpstr>Портал электронного обучения ГАУ ДПО РБ «Центр повышения квалификации»</vt:lpstr>
      <vt:lpstr>Портал электронного обучения ГАУ ДПО РБ «Центр повышения квалификации»</vt:lpstr>
      <vt:lpstr>Количество слушателей, обученных посредством  ДОТ и ЭО за 2015-2017 годы 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Гулечка</dc:creator>
  <cp:lastModifiedBy>Sveta</cp:lastModifiedBy>
  <cp:revision>2</cp:revision>
  <dcterms:created xsi:type="dcterms:W3CDTF">2018-10-21T20:59:43Z</dcterms:created>
  <dcterms:modified xsi:type="dcterms:W3CDTF">2018-11-02T13:26:12Z</dcterms:modified>
</cp:coreProperties>
</file>