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5"/>
  </p:notesMasterIdLst>
  <p:sldIdLst>
    <p:sldId id="316" r:id="rId2"/>
    <p:sldId id="256" r:id="rId3"/>
    <p:sldId id="257" r:id="rId4"/>
    <p:sldId id="298" r:id="rId5"/>
    <p:sldId id="314" r:id="rId6"/>
    <p:sldId id="260" r:id="rId7"/>
    <p:sldId id="290" r:id="rId8"/>
    <p:sldId id="261" r:id="rId9"/>
    <p:sldId id="291" r:id="rId10"/>
    <p:sldId id="309" r:id="rId11"/>
    <p:sldId id="312" r:id="rId12"/>
    <p:sldId id="296" r:id="rId13"/>
    <p:sldId id="263" r:id="rId14"/>
    <p:sldId id="313" r:id="rId15"/>
    <p:sldId id="264" r:id="rId16"/>
    <p:sldId id="276" r:id="rId17"/>
    <p:sldId id="265" r:id="rId18"/>
    <p:sldId id="288" r:id="rId19"/>
    <p:sldId id="285" r:id="rId20"/>
    <p:sldId id="284" r:id="rId21"/>
    <p:sldId id="266" r:id="rId22"/>
    <p:sldId id="267" r:id="rId23"/>
    <p:sldId id="268" r:id="rId24"/>
    <p:sldId id="281" r:id="rId25"/>
    <p:sldId id="269" r:id="rId26"/>
    <p:sldId id="282" r:id="rId27"/>
    <p:sldId id="271" r:id="rId28"/>
    <p:sldId id="270" r:id="rId29"/>
    <p:sldId id="272" r:id="rId30"/>
    <p:sldId id="273" r:id="rId31"/>
    <p:sldId id="274" r:id="rId32"/>
    <p:sldId id="277" r:id="rId33"/>
    <p:sldId id="31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98" autoAdjust="0"/>
    <p:restoredTop sz="99143" autoAdjust="0"/>
  </p:normalViewPr>
  <p:slideViewPr>
    <p:cSldViewPr>
      <p:cViewPr>
        <p:scale>
          <a:sx n="70" d="100"/>
          <a:sy n="70" d="100"/>
        </p:scale>
        <p:origin x="-6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4794-7A56-4817-B509-3C7DB8E14AF4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EC06D-9F35-4ECC-B66D-3207E9CAB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10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272765-2734-49DB-98B6-EE04AEF04241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EC06D-9F35-4ECC-B66D-3207E9CAB6E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074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EC06D-9F35-4ECC-B66D-3207E9CAB6E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9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F550-1974-437D-ADDE-D3DA7253B00C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5133-2A5D-41E1-9838-CC3FFFF3D62E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E76E-A2C8-4468-98B2-98C1A6833CED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C0BA-4700-45A7-8D87-8C2033494F72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D6E6-CCF5-4EF6-B263-17F90691DD2D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64F6-63BE-4BDE-8111-B5A551960EAD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37AA7-AA5C-4AE7-B137-47D9F51246A1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2544A-3F07-4BF3-9D17-593E842F9295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CF2-E023-4E70-94F3-57B3FBA90182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1DDF-DBA7-4D7B-AE3D-C49C277C3AB6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C692-AAEF-4227-9719-0BB81DDF428D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8BF96-1A63-40A9-8F62-2101EF0D5944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17CD9-08B5-45EA-A6AA-860FF29B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jpeg"/><Relationship Id="rId5" Type="http://schemas.openxmlformats.org/officeDocument/2006/relationships/image" Target="../media/image19.png"/><Relationship Id="rId4" Type="http://schemas.openxmlformats.org/officeDocument/2006/relationships/image" Target="../media/image6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Людмила Анатольевна\Рабочий стол\для презентаций\20122209195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38250"/>
            <a:ext cx="9144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" descr="C:\Documents and Settings\Людмила Анатольевна\Рабочий стол\новый роддом\роддом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212" y="0"/>
            <a:ext cx="2244709" cy="152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6" name="Picture 2" descr="C:\Documents and Settings\Людмила Анатольевна\Рабочий стол\новый роддом\imag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075" y="1682012"/>
            <a:ext cx="2486546" cy="1612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3BE704-EFC2-4775-87E8-0E08D20B2A23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1028" name="Picture 4" descr="C:\Documents and Settings\Людмила Анатольевна\Рабочий стол\для презентаций\город\177_77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79389" y="3361809"/>
            <a:ext cx="2464611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Documents and Settings\Людмила Анатольевна\Рабочий стол\для презентаций\город\334_346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6578" y="5095207"/>
            <a:ext cx="2400200" cy="1600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Documents and Settings\Людмила Анатольевна\Рабочий стол\для презентаций\город\IMG_0158.JPG"/>
          <p:cNvPicPr>
            <a:picLocks noChangeAspect="1" noChangeArrowheads="1"/>
          </p:cNvPicPr>
          <p:nvPr/>
        </p:nvPicPr>
        <p:blipFill>
          <a:blip r:embed="rId8" cstate="screen">
            <a:lum bright="-10000"/>
          </a:blip>
          <a:srcRect/>
          <a:stretch>
            <a:fillRect/>
          </a:stretch>
        </p:blipFill>
        <p:spPr bwMode="auto">
          <a:xfrm>
            <a:off x="136623" y="1"/>
            <a:ext cx="2357419" cy="157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Documents and Settings\Людмила Анатольевна\Рабочий стол\для презентаций\город\IMG_3250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32" y="5167300"/>
            <a:ext cx="2214578" cy="1476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C:\Documents and Settings\Людмила Анатольевна\Рабочий стол\для презентаций\ханты манты\_MG_864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351236" y="1"/>
            <a:ext cx="2357419" cy="1571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3770" name="Picture 10" descr="герб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22" t="6618" r="20171"/>
          <a:stretch>
            <a:fillRect/>
          </a:stretch>
        </p:blipFill>
        <p:spPr bwMode="auto">
          <a:xfrm>
            <a:off x="142875" y="1571627"/>
            <a:ext cx="1023938" cy="122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46"/>
          <p:cNvGrpSpPr/>
          <p:nvPr/>
        </p:nvGrpSpPr>
        <p:grpSpPr>
          <a:xfrm>
            <a:off x="8501058" y="435769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51"/>
          <p:cNvGrpSpPr/>
          <p:nvPr/>
        </p:nvGrpSpPr>
        <p:grpSpPr>
          <a:xfrm rot="10800000">
            <a:off x="0" y="507207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3" name="Прямая соединительная линия 5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66"/>
          <p:cNvGrpSpPr/>
          <p:nvPr/>
        </p:nvGrpSpPr>
        <p:grpSpPr>
          <a:xfrm rot="10800000">
            <a:off x="6715140" y="5072073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8" name="Прямая соединительная линия 6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71"/>
          <p:cNvGrpSpPr/>
          <p:nvPr/>
        </p:nvGrpSpPr>
        <p:grpSpPr>
          <a:xfrm flipH="1">
            <a:off x="3865236" y="264318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3" name="Прямая соединительная линия 7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76"/>
          <p:cNvGrpSpPr/>
          <p:nvPr/>
        </p:nvGrpSpPr>
        <p:grpSpPr>
          <a:xfrm flipH="1">
            <a:off x="6252510" y="264318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8" name="Прямая соединительная линия 7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81"/>
          <p:cNvGrpSpPr/>
          <p:nvPr/>
        </p:nvGrpSpPr>
        <p:grpSpPr>
          <a:xfrm>
            <a:off x="1922572" y="928672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3" name="Прямая соединительная линия 8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86"/>
          <p:cNvGrpSpPr/>
          <p:nvPr/>
        </p:nvGrpSpPr>
        <p:grpSpPr>
          <a:xfrm>
            <a:off x="4137150" y="928672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8" name="Прямая соединительная линия 8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91"/>
          <p:cNvGrpSpPr/>
          <p:nvPr/>
        </p:nvGrpSpPr>
        <p:grpSpPr>
          <a:xfrm>
            <a:off x="6280291" y="857232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3" name="Прямая соединительная линия 9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96"/>
          <p:cNvGrpSpPr/>
          <p:nvPr/>
        </p:nvGrpSpPr>
        <p:grpSpPr>
          <a:xfrm>
            <a:off x="8494869" y="857232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8" name="Прямая соединительная линия 9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Прямоугольник 101"/>
          <p:cNvSpPr/>
          <p:nvPr/>
        </p:nvSpPr>
        <p:spPr>
          <a:xfrm>
            <a:off x="642911" y="2714622"/>
            <a:ext cx="3441419" cy="83097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91422" tIns="45711" rIns="91422" bIns="45711">
            <a:spAutoFit/>
          </a:bodyPr>
          <a:lstStyle/>
          <a:p>
            <a:pPr algn="ctr">
              <a:defRPr/>
            </a:pPr>
            <a:r>
              <a:rPr lang="ru-RU" sz="48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ХМАО-Югра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01" name="Picture 1" descr="C:\Documents and Settings\Людмила Анатольевна\Рабочий стол\фото зданий\хмао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783866" y="-24"/>
            <a:ext cx="2232199" cy="148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4929" name="Picture 1" descr="D:\загрузки\роддом и г.Сургут\5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265308" y="3429000"/>
            <a:ext cx="254355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4930" name="Picture 2" descr="D:\загрузки\роддом и г.Сургут\5c399209c2b985fdccd86136bf0ccb4a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997761" y="3429002"/>
            <a:ext cx="2359925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1" name="Группа 36"/>
          <p:cNvGrpSpPr/>
          <p:nvPr/>
        </p:nvGrpSpPr>
        <p:grpSpPr>
          <a:xfrm>
            <a:off x="3857620" y="4286258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Группа 41"/>
          <p:cNvGrpSpPr/>
          <p:nvPr/>
        </p:nvGrpSpPr>
        <p:grpSpPr>
          <a:xfrm>
            <a:off x="6244979" y="4286258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4931" name="Picture 3" descr="D:\загрузки\роддом и г.Сургут\407b138b-3a1b-4929-ba3d-dc2fc5fd2ea7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500430" y="5155108"/>
            <a:ext cx="3429024" cy="1547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4" name="Группа 61"/>
          <p:cNvGrpSpPr/>
          <p:nvPr/>
        </p:nvGrpSpPr>
        <p:grpSpPr>
          <a:xfrm rot="10800000">
            <a:off x="3286116" y="507207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3" name="Прямая соединительная линия 62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4932" name="Picture 4" descr="D:\загрузки\роддом и г.Сургут\1167001908_1706510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243140" y="5143513"/>
            <a:ext cx="1185852" cy="1644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5" name="Группа 56"/>
          <p:cNvGrpSpPr/>
          <p:nvPr/>
        </p:nvGrpSpPr>
        <p:grpSpPr>
          <a:xfrm rot="10800000">
            <a:off x="2000233" y="5072074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4933" name="Picture 5" descr="D:\загрузки\роддом и г.Сургут\Улицы Сургута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1" y="3429001"/>
            <a:ext cx="2143108" cy="160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6" name="Группа 35"/>
          <p:cNvGrpSpPr/>
          <p:nvPr/>
        </p:nvGrpSpPr>
        <p:grpSpPr>
          <a:xfrm>
            <a:off x="1714480" y="4287050"/>
            <a:ext cx="642942" cy="714380"/>
            <a:chOff x="1714480" y="4287050"/>
            <a:chExt cx="642942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1786712" y="4643446"/>
              <a:ext cx="713586" cy="794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714480" y="4786322"/>
              <a:ext cx="571504" cy="158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1964910" y="4751000"/>
              <a:ext cx="499272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928794" y="4857760"/>
              <a:ext cx="428628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345" name="Picture 1" descr="C:\Documents and Settings\Людмила Анатольевна\Рабочий стол\новый роддом\77f3fb4953b2bf4c95ffaf383beddd42.jp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181" y="1625883"/>
            <a:ext cx="2783257" cy="166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214422"/>
            <a:ext cx="629591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 pitchFamily="34" charset="0"/>
                <a:cs typeface="Times New Roman" pitchFamily="18" charset="0"/>
              </a:rPr>
              <a:t>КАДРОВЫЙ СОСТАВ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Врачебный 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персонал – 146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Средний медицинский персонал – 414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Такое соотношение врач/медсестра должно сопровождаться перераспределением функций в клиническом процессе, что требует дополнительного обучения и переход от устаревшей парадигмы "медсестра - бессловесный исполнитель назначений врача" к принципу "стандартное вмешательство в стандартной ситуации".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4679180" y="2536029"/>
            <a:ext cx="6858002" cy="1785950"/>
          </a:xfrm>
          <a:prstGeom prst="rect">
            <a:avLst/>
          </a:prstGeom>
          <a:solidFill>
            <a:schemeClr val="accent2">
              <a:lumMod val="60000"/>
              <a:lumOff val="4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Documents and Settings\Людмила Анатольевна\Рабочий стол\для презентаций\симуляционный класс\IMG_09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36780" y="285727"/>
            <a:ext cx="1428760" cy="952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Людмила Анатольевна\Рабочий стол\для презентаций\симуляционный класс\IMG_09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36781" y="1357298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Documents and Settings\Людмила Анатольевна\Рабочий стол\для презентаций\симуляционный класс\IMG_09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9520" y="2428868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C:\Documents and Settings\Людмила Анатольевна\Рабочий стол\для презентаций\симуляционный класс\IMG_09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36780" y="3526396"/>
            <a:ext cx="1440571" cy="974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 descr="C:\Documents and Settings\Людмила Анатольевна\Рабочий стол\для презентаций\симуляционный класс\IMG_09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29520" y="4643446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C:\Documents and Settings\Людмила Анатольевна\Рабочий стол\для презентаций\тренажеры\Без имени-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436780" y="5715016"/>
            <a:ext cx="1398566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Группа 10"/>
          <p:cNvGrpSpPr/>
          <p:nvPr/>
        </p:nvGrpSpPr>
        <p:grpSpPr>
          <a:xfrm>
            <a:off x="-1000164" y="-357214"/>
            <a:ext cx="3571900" cy="3143272"/>
            <a:chOff x="-1214446" y="285728"/>
            <a:chExt cx="4357718" cy="3714776"/>
          </a:xfrm>
        </p:grpSpPr>
        <p:sp>
          <p:nvSpPr>
            <p:cNvPr id="12" name="Дуга 11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Дуга 14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63921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10243"/>
            <a:ext cx="7704856" cy="543346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СРЕДНИЙ МЕДИЦИНСКИЙ ПЕРСОНАЛ</a:t>
            </a:r>
          </a:p>
          <a:p>
            <a:pPr marL="0" indent="0" algn="ctr">
              <a:buNone/>
            </a:pPr>
            <a:r>
              <a:rPr lang="ru-RU" b="1" dirty="0" smtClean="0"/>
              <a:t>САМОСТОЯТЕЛЬНО </a:t>
            </a:r>
            <a:r>
              <a:rPr lang="ru-RU" b="1" dirty="0"/>
              <a:t>МОЖЕТ</a:t>
            </a:r>
          </a:p>
          <a:p>
            <a:pPr marL="0" indent="0" algn="ctr">
              <a:buNone/>
            </a:pPr>
            <a:r>
              <a:rPr lang="ru-RU" b="1" dirty="0"/>
              <a:t>взять на себя следующие направления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обучению и деятельности среднего медицинского персонала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оказанию неотложной помощи в рамках компетенции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обслуживанию коек дневного стационара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пропаганде и обучению здоровому образу жизни, ведения школ по подготовке к родам, по питанию во время беременности, грудного вскармливания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проведению диспансеризации</a:t>
            </a:r>
          </a:p>
          <a:p>
            <a:r>
              <a:rPr lang="ru-RU" sz="2600" dirty="0" smtClean="0"/>
              <a:t>По </a:t>
            </a:r>
            <a:r>
              <a:rPr lang="ru-RU" sz="2600" dirty="0"/>
              <a:t>контролю эпидемиологической </a:t>
            </a:r>
            <a:r>
              <a:rPr lang="ru-RU" sz="2600" dirty="0" smtClean="0"/>
              <a:t>безопасности</a:t>
            </a: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11</a:t>
            </a:fld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-1000164" y="-357214"/>
            <a:ext cx="3571900" cy="3143272"/>
            <a:chOff x="-1214446" y="285728"/>
            <a:chExt cx="4357718" cy="3714776"/>
          </a:xfrm>
        </p:grpSpPr>
        <p:sp>
          <p:nvSpPr>
            <p:cNvPr id="6" name="Дуга 5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Дуга 8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10325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4180" y="1210243"/>
            <a:ext cx="7931224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НЕПРЕРЫВНОЕ МЕДИЦИНСКОЕ ОБРАЗОВАНИЕ ОТЛИЧАЕТ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Непрерывность </a:t>
            </a: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Использование </a:t>
            </a:r>
            <a:r>
              <a:rPr lang="ru-RU" sz="2800" dirty="0"/>
              <a:t>инновационных технологий (электронных, симуляционных</a:t>
            </a:r>
            <a:r>
              <a:rPr lang="ru-RU" sz="2800" dirty="0" smtClean="0"/>
              <a:t>) </a:t>
            </a:r>
            <a:endParaRPr lang="ru-RU" sz="2800" dirty="0"/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В</a:t>
            </a:r>
            <a:r>
              <a:rPr lang="ru-RU" sz="2800" dirty="0" smtClean="0"/>
              <a:t>озможность </a:t>
            </a:r>
            <a:r>
              <a:rPr lang="ru-RU" sz="2800" dirty="0"/>
              <a:t>выстраивания персональной траектории </a:t>
            </a:r>
            <a:r>
              <a:rPr lang="ru-RU" sz="2800" dirty="0" smtClean="0"/>
              <a:t>обучения.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12</a:t>
            </a:fld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-1000164" y="-357214"/>
            <a:ext cx="3571900" cy="3143272"/>
            <a:chOff x="-1214446" y="285728"/>
            <a:chExt cx="4357718" cy="3714776"/>
          </a:xfrm>
        </p:grpSpPr>
        <p:sp>
          <p:nvSpPr>
            <p:cNvPr id="6" name="Дуга 5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Дуга 8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65361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5214950"/>
            <a:ext cx="9144000" cy="1571636"/>
          </a:xfrm>
          <a:prstGeom prst="rect">
            <a:avLst/>
          </a:prstGeom>
          <a:solidFill>
            <a:schemeClr val="accent2">
              <a:lumMod val="60000"/>
              <a:lumOff val="40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321303"/>
            <a:ext cx="835821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Система обучения персонала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СКПЦ включает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обучение  в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симуляционных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 классах и на рабочих местах,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индивидуальные мастер-классы и тренинги,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групповые тренинги,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разбор клинических ситуаций по результатам видеонаблюдения,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работа с сотрудниками непосредственно на рабочем месте, разбор ошибок по окончании работы и коррекция 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процессе,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рейтинговой оценки работы персонала,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обучение персонала не административными работниками,  а уважаемыми профессионалами с большим стажем работы.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Людмила Анатольевна\Рабочий стол\для презентаций\Фото с Мусиюк\IMG_31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5370505"/>
            <a:ext cx="2014104" cy="1344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Documents and Settings\Людмила Анатольевна\Рабочий стол\для презентаций\Фото с Мусиюк\IMG_30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5366965"/>
            <a:ext cx="2000264" cy="1335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Documents and Settings\Людмила Анатольевна\Рабочий стол\для презентаций\Фото с Мусиюк\IMG_30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5352605"/>
            <a:ext cx="2036964" cy="1359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-642974" y="4929222"/>
            <a:ext cx="2357454" cy="2143116"/>
            <a:chOff x="-1214446" y="285728"/>
            <a:chExt cx="4357718" cy="3714776"/>
          </a:xfrm>
        </p:grpSpPr>
        <p:sp>
          <p:nvSpPr>
            <p:cNvPr id="8" name="Дуга 7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Дуга 8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Дуга 10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214290"/>
            <a:ext cx="8143932" cy="54726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ОСОБЕННОСТИ ОБУЧЕНИЯ СРЕДНЕГО МЕДИЦИНСКОГО ПЕРСОНАЛА В </a:t>
            </a:r>
            <a:r>
              <a:rPr lang="ru-RU" sz="2400" b="1" cap="all" dirty="0" err="1" smtClean="0"/>
              <a:t>симуляционно-тренинговом</a:t>
            </a:r>
            <a:r>
              <a:rPr lang="ru-RU" sz="2400" b="1" cap="all" dirty="0" smtClean="0"/>
              <a:t> центре</a:t>
            </a:r>
            <a:r>
              <a:rPr lang="ru-RU" sz="2400" b="1" dirty="0" smtClean="0"/>
              <a:t> (СТЦ)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Тесное </a:t>
            </a:r>
            <a:r>
              <a:rPr lang="ru-RU" sz="2400" dirty="0"/>
              <a:t>взаимодействие подразделений и СТЦ – позволяет реализовать систему корпоративного обучения</a:t>
            </a:r>
          </a:p>
          <a:p>
            <a:pPr>
              <a:lnSpc>
                <a:spcPct val="120000"/>
              </a:lnSpc>
            </a:pPr>
            <a:r>
              <a:rPr lang="ru-RU" sz="2400" dirty="0"/>
              <a:t>Обучение старших медсестер, отбор и </a:t>
            </a:r>
            <a:r>
              <a:rPr lang="ru-RU" sz="2400" dirty="0" err="1"/>
              <a:t>тренинговое</a:t>
            </a:r>
            <a:r>
              <a:rPr lang="ru-RU" sz="2400" dirty="0"/>
              <a:t> обучение ответственных за процессы адаптации и наставничества в подразделениях медицинских сестер</a:t>
            </a:r>
          </a:p>
          <a:p>
            <a:pPr>
              <a:lnSpc>
                <a:spcPct val="120000"/>
              </a:lnSpc>
            </a:pPr>
            <a:r>
              <a:rPr lang="ru-RU" sz="2400" dirty="0" err="1"/>
              <a:t>Навыковые</a:t>
            </a:r>
            <a:r>
              <a:rPr lang="ru-RU" sz="2400" dirty="0"/>
              <a:t> </a:t>
            </a:r>
            <a:r>
              <a:rPr lang="ru-RU" sz="2400" dirty="0" err="1"/>
              <a:t>симуляционные</a:t>
            </a:r>
            <a:r>
              <a:rPr lang="ru-RU" sz="2400" dirty="0"/>
              <a:t> тренинги для всего среднего персонала в соответствии с перечнем профессиональных знаний и умений, отраженных в должностных инструкциях</a:t>
            </a:r>
          </a:p>
          <a:p>
            <a:pPr>
              <a:lnSpc>
                <a:spcPct val="120000"/>
              </a:lnSpc>
            </a:pPr>
            <a:r>
              <a:rPr lang="ru-RU" sz="2400" dirty="0"/>
              <a:t>Тренинги по коммуникациям (м/с-м/с, м/с-врач; м/с-пациент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964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4357694"/>
            <a:ext cx="9144000" cy="2357454"/>
          </a:xfrm>
          <a:prstGeom prst="rect">
            <a:avLst/>
          </a:prstGeom>
          <a:solidFill>
            <a:schemeClr val="accent2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728" y="1285860"/>
            <a:ext cx="692945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Симуляционно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тренинговый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центр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оснащен современным лечебным и диагностическим оборудованием, имитирует клинические отделения центра: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родильный зал,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отделение анестезиологии и реанимации, 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отделение патологии новорожденных и недоношенных детей.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1000164" y="-357214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74" name="Picture 2" descr="C:\Documents and Settings\Людмила Анатольевна\Рабочий стол\для презентаций\симуляционный класс\IMG_09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500570"/>
            <a:ext cx="2957418" cy="1971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Людмила Анатольевна\Рабочий стол\для презентаций\симуляционный класс\IMG_09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4543451"/>
            <a:ext cx="2786082" cy="1904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Documents and Settings\Людмила Анатольевна\Рабочий стол\для презентаций\симуляционный класс\IMG_09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00658" y="4524383"/>
            <a:ext cx="2857520" cy="1905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85786" y="1000108"/>
            <a:ext cx="550072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Специальные фантомы (тренажеры), реальное оборудование и расходные материалы позволяют обучать медицинским технологиям различной степени сложности в области акушерства - гинекологии, 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неонатологии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, анестезиологии - реаниматологии.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 зоне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обсуждения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дебрифинга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) 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имеется возможность просмотра видеозаписи тренинга или записи    с камер видеонаблюдения  из родильных залов или операционных.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Группа 3"/>
          <p:cNvGrpSpPr/>
          <p:nvPr/>
        </p:nvGrpSpPr>
        <p:grpSpPr>
          <a:xfrm>
            <a:off x="-1000164" y="-357214"/>
            <a:ext cx="3214710" cy="2714644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101" name="Picture 5" descr="C:\Documents and Settings\Людмила Анатольевна\Рабочий стол\для презентаций\Первые фото\IMG_9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93483" y="785794"/>
            <a:ext cx="2571768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C:\Documents and Settings\Людмила Анатольевна\Рабочий стол\для презентаций\Первые фото\IMG_94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476" y="2662348"/>
            <a:ext cx="2571768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C:\Documents and Settings\Людмила Анатольевна\Рабочий стол\для презентаций\Первые фото\IMG_94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4519736"/>
            <a:ext cx="2543019" cy="1695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00100" y="1714488"/>
            <a:ext cx="464347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/>
              <a:t>Инструкторами центра стали сотрудники кафедры и профильных отделений, имеющие большой практический опыт.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/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/>
              <a:t>До начала работы все инструкторы СТЦ прошли стажировку на рабочих местах в ведущих  СТЦ страны в городах Москва, Томск, Екатеринбург.</a:t>
            </a:r>
            <a:endParaRPr kumimoji="0" lang="ru-RU" sz="2400" b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1000164" y="-285776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Рисунок 9" descr="20131213_074834.jpg"/>
          <p:cNvPicPr>
            <a:picLocks noChangeAspect="1" noChangeArrowheads="1"/>
          </p:cNvPicPr>
          <p:nvPr/>
        </p:nvPicPr>
        <p:blipFill>
          <a:blip r:embed="rId3" cstate="screen">
            <a:lum bright="20000" contrast="10000"/>
          </a:blip>
          <a:srcRect/>
          <a:stretch>
            <a:fillRect/>
          </a:stretch>
        </p:blipFill>
        <p:spPr bwMode="auto">
          <a:xfrm>
            <a:off x="5572132" y="71414"/>
            <a:ext cx="3321507" cy="2303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\\Depo\temp\Иванников С.Е\Обучение инструкторов СКПЦ\Москва 2013-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071678"/>
            <a:ext cx="3281309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\\Depo\temp\Иванников С.Е\Обучение инструкторов СКПЦ\Изображение 002 +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1" y="4214818"/>
            <a:ext cx="333377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18</a:t>
            </a:fld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-1000164" y="-285776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Picture 2" descr="F:\германия для ЛД\IMG_25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85728"/>
            <a:ext cx="3002561" cy="1981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857224" y="221455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Приобрели международный опыт в университетских клиниках Кёльна, Лейпцига, Вены.</a:t>
            </a:r>
          </a:p>
        </p:txBody>
      </p:sp>
      <p:pic>
        <p:nvPicPr>
          <p:cNvPr id="10" name="Picture 3" descr="C:\Documents and Settings\Людмила Анатольевна\Рабочий стол\презентация бак\8.JPG"/>
          <p:cNvPicPr>
            <a:picLocks noChangeAspect="1" noChangeArrowheads="1"/>
          </p:cNvPicPr>
          <p:nvPr/>
        </p:nvPicPr>
        <p:blipFill>
          <a:blip r:embed="rId4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116" y="4143380"/>
            <a:ext cx="4286312" cy="2409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C:\Documents and Settings\Людмила Анатольевна\Рабочий стол\презентация бак\6.JPG"/>
          <p:cNvPicPr>
            <a:picLocks noChangeAspect="1" noChangeArrowheads="1"/>
          </p:cNvPicPr>
          <p:nvPr/>
        </p:nvPicPr>
        <p:blipFill>
          <a:blip r:embed="rId5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143380"/>
            <a:ext cx="4319990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C:\Documents and Settings\Людмила Анатольевна\Рабочий стол\презентация бак\2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825" y="2393878"/>
            <a:ext cx="2984579" cy="1678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1357298"/>
            <a:ext cx="450059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Проведению  </a:t>
            </a:r>
            <a:r>
              <a:rPr lang="ru-RU" sz="2400" dirty="0" err="1"/>
              <a:t>дебрифинга</a:t>
            </a:r>
            <a:r>
              <a:rPr lang="ru-RU" sz="2400" dirty="0"/>
              <a:t> обучались на </a:t>
            </a:r>
            <a:r>
              <a:rPr kumimoji="0" lang="ru-RU" sz="24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мастер-классе ведущих мировых специалистов</a:t>
            </a:r>
            <a:r>
              <a:rPr kumimoji="0" lang="ru-RU" sz="2400" b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ru-RU" sz="2400" b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</a:rPr>
              <a:t>симуляционного</a:t>
            </a:r>
            <a:r>
              <a:rPr kumimoji="0" lang="ru-RU" sz="2400" b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 обучения, проводимого  </a:t>
            </a:r>
            <a:r>
              <a:rPr lang="ru-RU" sz="2400" dirty="0"/>
              <a:t>Центром перспективных технологий обучения в области медицины и педиатрии  (</a:t>
            </a:r>
            <a:r>
              <a:rPr lang="en-US" sz="2400" dirty="0"/>
              <a:t>CAPE, Center for Advanced Pediatric and Perinatal Education</a:t>
            </a:r>
            <a:r>
              <a:rPr lang="ru-RU" sz="2400" dirty="0"/>
              <a:t>) </a:t>
            </a:r>
            <a:r>
              <a:rPr lang="ru-RU" sz="2400" dirty="0" err="1"/>
              <a:t>Стэнфордского</a:t>
            </a:r>
            <a:r>
              <a:rPr lang="ru-RU" sz="2400" dirty="0"/>
              <a:t> университета (США),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руководитель - проф. </a:t>
            </a:r>
            <a:r>
              <a:rPr lang="en-US" sz="2400" dirty="0"/>
              <a:t>Louis P. </a:t>
            </a:r>
            <a:r>
              <a:rPr lang="en-US" sz="2400" dirty="0" err="1"/>
              <a:t>Halamek</a:t>
            </a:r>
            <a:r>
              <a:rPr lang="ru-RU" sz="2400" dirty="0"/>
              <a:t> </a:t>
            </a:r>
          </a:p>
        </p:txBody>
      </p:sp>
      <p:grpSp>
        <p:nvGrpSpPr>
          <p:cNvPr id="3" name="Группа 3"/>
          <p:cNvGrpSpPr/>
          <p:nvPr/>
        </p:nvGrpSpPr>
        <p:grpSpPr>
          <a:xfrm>
            <a:off x="-857288" y="-285776"/>
            <a:ext cx="3429024" cy="2714644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\\Depo\temp\Иванников С.Е\Обучение инструкторов СКПЦ\Москва 2015 Лу Халамек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642918"/>
            <a:ext cx="353883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\\Depo\temp\Иванников С.Е\Обучение инструкторов СКПЦ\Сетрификат от Лу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625122"/>
            <a:ext cx="3668327" cy="27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2812" y="1849742"/>
            <a:ext cx="54373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ОПЫТ НЕПРЕРЫВНОГО МЕДИЦИНСКОГО ОБРАЗОВАНИЯ СРЕДНЕГО МЕДПЕРСОНАЛА В БУ ХМАО-ЮГРЫ СУРГУТСКИЙ КЛИНИЧЕСКИЙ ПЕРИНАТАЛЬНЫЙ ЦЕНТР</a:t>
            </a:r>
            <a:endParaRPr kumimoji="0" lang="ru-RU" sz="4400" b="1" i="0" u="none" strike="noStrike" cap="all" normalizeH="0" baseline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1071634" y="-428652"/>
            <a:ext cx="4357718" cy="3714776"/>
            <a:chOff x="-1214446" y="285728"/>
            <a:chExt cx="4357718" cy="3714776"/>
          </a:xfrm>
        </p:grpSpPr>
        <p:sp>
          <p:nvSpPr>
            <p:cNvPr id="12" name="Дуга 11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Дуга 14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5720" y="6143644"/>
            <a:ext cx="857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/>
              <a:t>Врач методист </a:t>
            </a:r>
            <a:r>
              <a:rPr lang="ru-RU" sz="1600" b="1" dirty="0" err="1" smtClean="0"/>
              <a:t>симуляционно-тренингового</a:t>
            </a:r>
            <a:r>
              <a:rPr lang="ru-RU" sz="1600" b="1" dirty="0" smtClean="0"/>
              <a:t> центра Е.В. ДЖУРБИЙ</a:t>
            </a:r>
            <a:endParaRPr lang="ru-RU" sz="16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714412" y="-285776"/>
            <a:ext cx="3071834" cy="3000396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86" y="1625543"/>
            <a:ext cx="757242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Основой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для сценариев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симуляционно-тренингового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обучения являются, прежде всего,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федеральные клинические рекомендации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, а так же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сложные клинические случаи из практики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, с акцентом на принципы командной работы.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cs typeface="Times New Roman" pitchFamily="18" charset="0"/>
              </a:rPr>
              <a:t>При возникновении  затруднений бригады, оказывавшей медицинскую помощь,  выявленных по  результатам видеонаблюдения,  вся дежурная бригада приглашается в СТЦ для повторной отработки той же клинической ситуации в симулированных условиях</a:t>
            </a:r>
            <a:r>
              <a:rPr lang="ru-RU" sz="2400" i="1" dirty="0">
                <a:solidFill>
                  <a:srgbClr val="000000"/>
                </a:solidFill>
                <a:cs typeface="Times New Roman" pitchFamily="18" charset="0"/>
              </a:rPr>
              <a:t>.</a:t>
            </a:r>
            <a:endParaRPr kumimoji="0" lang="ru-RU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2796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714488"/>
            <a:ext cx="63579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Первыми курсантами центра стали акушерки родильных </a:t>
            </a:r>
            <a:r>
              <a:rPr lang="ru-RU" sz="2400" dirty="0" smtClean="0"/>
              <a:t>залов 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Проведенные тренинги «Первичная реанимация новорожденных» и «</a:t>
            </a:r>
            <a:r>
              <a:rPr lang="ru-RU" sz="2400" dirty="0" err="1"/>
              <a:t>Дистоция</a:t>
            </a:r>
            <a:r>
              <a:rPr lang="ru-RU" sz="2400" dirty="0"/>
              <a:t> плечиков» получили высокую оценку у курсантов, за практическую ориентированность тренингов. </a:t>
            </a:r>
          </a:p>
          <a:p>
            <a:endParaRPr lang="ru-RU" sz="2400" dirty="0"/>
          </a:p>
          <a:p>
            <a:r>
              <a:rPr lang="ru-RU" sz="2400" dirty="0"/>
              <a:t>Общее количество тренингов было расширено и сгруппировано по категориям специалистов.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-642974" y="0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285852" y="1571612"/>
            <a:ext cx="692948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Приказом главного врача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от  25.01.2016г. № 14 «Об утверждении стандартов тренингов медицинского персонала в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симуляционно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 – </a:t>
            </a:r>
            <a:r>
              <a:rPr lang="ru-RU" sz="2400" dirty="0" err="1">
                <a:ea typeface="Calibri" pitchFamily="34" charset="0"/>
                <a:cs typeface="Times New Roman" pitchFamily="18" charset="0"/>
              </a:rPr>
              <a:t>тренинговом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 центре»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утвержден перечень и кратность тренингов для каждой категории специалистов, задан стандарт обучения персонала: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медицинские сестры – 45 часов в 2 года + 8 часов по инфекционной безопасности, в ОРИТН – каждые 2 месяца экзамен (интубация, манипуляции, уход);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врачи и акушерки – 45 часов в год + 5 часов по инфекционной безопасности.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714412" y="-214338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928662" y="1613402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Перечень тренингов по специальности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«Акушерство и гинекология»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составляют: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самопроизвольные роды в затылочном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предлежании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КТГ мониторинг состояния плода, асфиксия плода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дистоция плечиков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акушерские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кровотечения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преэклампсия,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эклампсия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первичная реанимационная помощь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новорожденному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анафилаксия и сердечно-легочная реанимация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работа с </a:t>
            </a:r>
            <a:r>
              <a:rPr lang="ru-RU" sz="2400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инфузоматом</a:t>
            </a:r>
            <a:endParaRPr lang="ru-RU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857288" y="-285776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24</a:t>
            </a:fld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-857288" y="214290"/>
            <a:ext cx="4286280" cy="3714776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816048"/>
              </p:ext>
            </p:extLst>
          </p:nvPr>
        </p:nvGraphicFramePr>
        <p:xfrm>
          <a:off x="3808202" y="764704"/>
          <a:ext cx="4508213" cy="273630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5460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21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Самопроизвольные роды в затылочном предлежании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56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1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КТГ мониторинг состояния плода, асфиксия плода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124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8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Дистоция плечиков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54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807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Роды в тазовом предлежании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897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Всего курсантов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/>
                        <a:t>289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897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Количество тренингов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/>
                        <a:t>48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6865" name="Picture 1" descr="D:\для презентаций\IMG_528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52" y="3714752"/>
            <a:ext cx="3945906" cy="263047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85918" y="571480"/>
            <a:ext cx="20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2017</a:t>
            </a:r>
            <a:r>
              <a:rPr lang="ru-RU" sz="5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5400" b="1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191973"/>
              </p:ext>
            </p:extLst>
          </p:nvPr>
        </p:nvGraphicFramePr>
        <p:xfrm>
          <a:off x="785786" y="3751938"/>
          <a:ext cx="4506294" cy="252374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54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23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Акушерские кровотечения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3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Преэклампсия, эклампсия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118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0290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Первичная реанимация новорожденного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23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Анафилаксия и СЛР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232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инфузоматом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106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9232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Всего курсантов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/>
                        <a:t>444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32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Количество тренингов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/>
                        <a:t>63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072198" y="214290"/>
            <a:ext cx="3143272" cy="278608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0" y="5072074"/>
            <a:ext cx="9144000" cy="1643074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57224" y="571480"/>
            <a:ext cx="735811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Для специальности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сестринский уход в неонатологии: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первичная реанимационная помощь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новорожденному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уход за новорожденным в условиях палаты интенсивной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терапии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развивающий уход за новорожденным</a:t>
            </a:r>
          </a:p>
          <a:p>
            <a:pPr marL="457200" marR="0" lvl="0" indent="-4572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обеспечение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сосудистого доступа 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новорожденного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/>
              <a:t>технологии развивающего ухода за </a:t>
            </a:r>
            <a:r>
              <a:rPr lang="ru-RU" sz="2400" dirty="0" smtClean="0"/>
              <a:t>новорожденным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/>
              <a:t>анафилаксия и СЛР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/>
              <a:t>работа с </a:t>
            </a:r>
            <a:r>
              <a:rPr lang="ru-RU" sz="2400" dirty="0" err="1" smtClean="0"/>
              <a:t>инфузоматом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" name="Picture 2" descr="C:\Documents and Settings\Людмила Анатольевна\Рабочий стол\для презентаций\симуляционный класс\IMG_09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5286388"/>
            <a:ext cx="1836977" cy="1224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 descr="C:\Documents and Settings\Людмила Анатольевна\Рабочий стол\для презентаций\симуляционный класс\IMG_09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5286388"/>
            <a:ext cx="1791053" cy="1194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C:\Documents and Settings\Людмила Анатольевна\Рабочий стол\для презентаций\симуляционный класс\IMG_09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3493" y="5286388"/>
            <a:ext cx="1791053" cy="1194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7" descr="C:\Documents and Settings\Людмила Анатольевна\Рабочий стол\для презентаций\тренажеры\Без имени-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00892" y="5286388"/>
            <a:ext cx="1798156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26</a:t>
            </a:fld>
            <a:endParaRPr lang="ru-RU"/>
          </a:p>
        </p:txBody>
      </p:sp>
      <p:grpSp>
        <p:nvGrpSpPr>
          <p:cNvPr id="3" name="Группа 3"/>
          <p:cNvGrpSpPr/>
          <p:nvPr/>
        </p:nvGrpSpPr>
        <p:grpSpPr>
          <a:xfrm>
            <a:off x="-1285916" y="-142900"/>
            <a:ext cx="4500594" cy="4071966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438889"/>
              </p:ext>
            </p:extLst>
          </p:nvPr>
        </p:nvGraphicFramePr>
        <p:xfrm>
          <a:off x="1979713" y="1916832"/>
          <a:ext cx="6120680" cy="309971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5202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3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1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Первичная реанимация новорожденного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183</a:t>
                      </a:r>
                      <a:endParaRPr lang="ru-RU" sz="18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5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Уход за новорожденным в условиях ПИТ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81</a:t>
                      </a:r>
                      <a:endParaRPr lang="ru-RU" sz="18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61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Развивающий уход за новорожденным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64</a:t>
                      </a:r>
                      <a:endParaRPr lang="ru-RU" sz="1800" dirty="0"/>
                    </a:p>
                  </a:txBody>
                  <a:tcPr marL="68580" marR="68580" marT="0" marB="0"/>
                </a:tc>
              </a:tr>
              <a:tr h="6514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Обеспечение сосудистого доступа у новорожденного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78</a:t>
                      </a:r>
                      <a:endParaRPr lang="ru-RU" sz="1800" dirty="0"/>
                    </a:p>
                  </a:txBody>
                  <a:tcPr marL="68580" marR="68580" marT="0" marB="0"/>
                </a:tc>
              </a:tr>
              <a:tr h="351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Анафилаксия и СЛР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86</a:t>
                      </a:r>
                      <a:endParaRPr lang="ru-RU" sz="1800" dirty="0"/>
                    </a:p>
                  </a:txBody>
                  <a:tcPr marL="68580" marR="68580" marT="0" marB="0"/>
                </a:tc>
              </a:tr>
              <a:tr h="392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инфузоматом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dirty="0" smtClean="0"/>
                        <a:t>52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57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Всего курсантов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544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57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/>
                        <a:t>Количество тренингов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30725" algn="l"/>
                        </a:tabLst>
                      </a:pPr>
                      <a:r>
                        <a:rPr lang="ru-RU" sz="1800" b="1" dirty="0" smtClean="0"/>
                        <a:t>79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85918" y="571480"/>
            <a:ext cx="20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2017</a:t>
            </a:r>
            <a:r>
              <a:rPr lang="ru-RU" sz="5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5400" b="1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00166" y="2071678"/>
            <a:ext cx="67151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Для уменьшения длительности тренинга – предварительно до прихода на тренинг все сотрудники знакомятся с теоретическими материалами и самостоятельно проходят тестирование, хотя проверка теоретических знаний не самая важная часть тренинга.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Большее значение придается практической подготовке.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714412" y="285728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857760"/>
            <a:ext cx="9144000" cy="1857388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14348" y="1000108"/>
            <a:ext cx="76438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 тех случаях, когда необходима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мультидисциплинарная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помощь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– групповые </a:t>
            </a: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тренинги проводятся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для всех категорий специалистов.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Тренинги посещают все сотрудники центра минимум 2-4 раза в год, а так же дополнительно в случае при приеме на работу, выходе из декретного отпуска и при возникновении </a:t>
            </a: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трудностей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в практической деятельности, внедрении новой медицинской технологии.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428660" y="-71462"/>
            <a:ext cx="2428892" cy="2000264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Picture 2" descr="\\Depo\temp\Кафедра\фото\IMG_02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37433" y="5000636"/>
            <a:ext cx="2428892" cy="1617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 descr="\\Depo\temp\Кафедра\фото\DPP_00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52077" y="5000636"/>
            <a:ext cx="2449013" cy="163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4" descr="\\Depo\temp\Кафедра\фото\IMG_0177.JPG"/>
          <p:cNvPicPr>
            <a:picLocks noChangeAspect="1" noChangeArrowheads="1"/>
          </p:cNvPicPr>
          <p:nvPr/>
        </p:nvPicPr>
        <p:blipFill>
          <a:blip r:embed="rId5" cstate="screen">
            <a:lum bright="-10000"/>
          </a:blip>
          <a:srcRect/>
          <a:stretch>
            <a:fillRect/>
          </a:stretch>
        </p:blipFill>
        <p:spPr bwMode="auto">
          <a:xfrm>
            <a:off x="622789" y="5000636"/>
            <a:ext cx="2449014" cy="1632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28662" y="1428736"/>
            <a:ext cx="735811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При проведении тренингов обязательными моментами является ведение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аттестационных листов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обсуждение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дебрифинг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).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Аттестационные листы помогают отметить случайные и систематические ошибки при выполнении манипуляций.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Аттестационные листы позволяют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объективизировать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оценку выполнения манипуляций, их заполнение проводится в обязательном порядке, каждым тренером, проводящим тренинг.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-857288" y="-285776"/>
            <a:ext cx="3571900" cy="3143272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7170" name="Picture 2" descr="C:\Documents and Settings\Людмила Анатольевна\Рабочий стол\для презентаций\заготовки для лекций и докладов\заготовки для лекции\Book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572140"/>
            <a:ext cx="1428760" cy="12469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214290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АКТУАЛЬНОСТЬ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57224" y="714356"/>
            <a:ext cx="750099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Конфиденциальный аудит материнской смертности в Российской Федерации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свидетельствует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 дефектах в организации оказания медицинской помощи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женщинам,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 недостатках диагностики и лечения </a:t>
            </a:r>
            <a:r>
              <a:rPr kumimoji="0" lang="ru-RU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осложнений беременности и родов,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несоблюдении маршрутизации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пациентов и показаний для госпитализации в учреждения родовспоможения различных групп, утвержденных приказом Минздрава России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от 1 ноября 2012 г. № 572н «Об утверждении порядка оказания медицинской помощи по профилю «акушерство и гинекология»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(за исключением использования вспомогательных репродуктивных технологий)».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76460" y="1071545"/>
            <a:ext cx="76160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Дебрифинг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должен проводиться в профессиональном (деловом) стиле и отвечать на конкретные вопросы: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что удалось?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что не удалось?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почему не удалось?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как предотвратить повторение ошибок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Основываться только на фактах, не выходя за пределы обсуждаемой проблемы и без учета эмоций.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Осознание собственных </a:t>
            </a:r>
            <a:r>
              <a:rPr lang="ru-RU" sz="2400" dirty="0"/>
              <a:t>сильных и слабых сторон</a:t>
            </a:r>
            <a:r>
              <a:rPr lang="ru-RU" sz="2400" dirty="0" smtClean="0"/>
              <a:t>, </a:t>
            </a:r>
            <a:r>
              <a:rPr lang="ru-RU" sz="2400" dirty="0"/>
              <a:t>является ключевым и переломным в плане </a:t>
            </a:r>
            <a:r>
              <a:rPr lang="ru-RU" sz="2400" dirty="0" smtClean="0"/>
              <a:t>дальнейших перспектив </a:t>
            </a:r>
            <a:r>
              <a:rPr lang="ru-RU" sz="2400" dirty="0"/>
              <a:t>профессионального роста и развития </a:t>
            </a:r>
            <a:r>
              <a:rPr lang="ru-RU" sz="2400" dirty="0" smtClean="0"/>
              <a:t>специалиста.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-714412" y="-142900"/>
            <a:ext cx="2857520" cy="2514618"/>
            <a:chOff x="-1214446" y="285728"/>
            <a:chExt cx="4357718" cy="3714776"/>
          </a:xfrm>
        </p:grpSpPr>
        <p:sp>
          <p:nvSpPr>
            <p:cNvPr id="5" name="Дуга 4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Дуга 5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Дуга 7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6143636" y="-142900"/>
            <a:ext cx="2857520" cy="2514618"/>
            <a:chOff x="-1214446" y="285728"/>
            <a:chExt cx="4357718" cy="3714776"/>
          </a:xfrm>
        </p:grpSpPr>
        <p:sp>
          <p:nvSpPr>
            <p:cNvPr id="10" name="Дуга 9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Дуга 10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Дуга 12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45368" y="833531"/>
            <a:ext cx="751502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Современные управленческие технологии непрерывного медицинского образования среднего медицинского персонала </a:t>
            </a:r>
            <a:r>
              <a:rPr lang="ru-RU" sz="24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существующие в нашем перинатальном центре дают следующие преимущества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озможность обучения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всех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сотрудников.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бучение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персонала без отрыва от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производства.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Использование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видеонаблюдения рабочих мест позволяет быстро корректировать программу тренингов, при обнаружении проблем выполнения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манипуляций.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Подготовка </a:t>
            </a: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персонала </a:t>
            </a: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к </a:t>
            </a:r>
            <a:r>
              <a:rPr lang="ru-RU" sz="2400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предстоящей </a:t>
            </a: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аккредитации.</a:t>
            </a:r>
            <a:endParaRPr lang="ru-RU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32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714356"/>
            <a:ext cx="1386071" cy="6000792"/>
          </a:xfrm>
          <a:prstGeom prst="rect">
            <a:avLst/>
          </a:prstGeom>
          <a:solidFill>
            <a:schemeClr val="accent3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297" tIns="50649" rIns="101297" bIns="5064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0034" y="142852"/>
            <a:ext cx="7827224" cy="579341"/>
          </a:xfrm>
          <a:prstGeom prst="rect">
            <a:avLst/>
          </a:prstGeom>
          <a:noFill/>
        </p:spPr>
        <p:txBody>
          <a:bodyPr wrap="square" lIns="101297" tIns="50649" rIns="101297" bIns="50649" rtlCol="0">
            <a:spAutoFit/>
          </a:bodyPr>
          <a:lstStyle/>
          <a:p>
            <a:r>
              <a:rPr lang="ru-RU" sz="3100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Авторский коллектив</a:t>
            </a:r>
            <a:endParaRPr lang="ru-RU" sz="3100" cap="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" name="Picture 4" descr="G:\Disk2\фото на индентификационную карту\администрация\белоцерковцева-л.д.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18" y="1428736"/>
            <a:ext cx="1143008" cy="1624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Documents and Settings\Людмила Анатольевна\Рабочий стол\для презентаций\Первые фото\IMG_9420.JPG"/>
          <p:cNvPicPr>
            <a:picLocks noChangeAspect="1" noChangeArrowheads="1"/>
          </p:cNvPicPr>
          <p:nvPr/>
        </p:nvPicPr>
        <p:blipFill>
          <a:blip r:embed="rId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22" y="3338842"/>
            <a:ext cx="1196334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214546" y="1709898"/>
            <a:ext cx="6196552" cy="933284"/>
          </a:xfrm>
          <a:prstGeom prst="rect">
            <a:avLst/>
          </a:prstGeom>
          <a:solidFill>
            <a:schemeClr val="accent3">
              <a:alpha val="61000"/>
            </a:schemeClr>
          </a:solidFill>
        </p:spPr>
        <p:txBody>
          <a:bodyPr wrap="square" lIns="101297" tIns="50649" rIns="101297" bIns="50649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Профессор, д.м.н., Главный врач БУ «СКПЦ», заведующий кафедрой акушерства, гинекологии и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перинатологии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БУ ВО «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СурГУ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», Заслуженный врач РФ, </a:t>
            </a:r>
            <a:r>
              <a:rPr lang="ru-RU" sz="1800" b="1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Л.Д.Белоцерковцева</a:t>
            </a:r>
            <a:endParaRPr lang="ru-RU" sz="1800" b="1" cap="all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4546" y="3767470"/>
            <a:ext cx="6196552" cy="933284"/>
          </a:xfrm>
          <a:prstGeom prst="rect">
            <a:avLst/>
          </a:prstGeom>
          <a:solidFill>
            <a:schemeClr val="accent3">
              <a:alpha val="61000"/>
            </a:schemeClr>
          </a:solidFill>
        </p:spPr>
        <p:txBody>
          <a:bodyPr wrap="square" lIns="101297" tIns="50649" rIns="101297" bIns="50649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доцент кафедры акушерства, гинекологии и перинатологии                        БУ ВО «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СурГУ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»,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к.м.н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заведующий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симуляционно-тренинговым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центром БУ «СКПЦ» </a:t>
            </a:r>
            <a:r>
              <a:rPr lang="ru-RU" b="1" cap="all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С.Е.Иванников</a:t>
            </a:r>
            <a:endParaRPr lang="ru-RU" b="1" cap="al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Группа 7"/>
          <p:cNvGrpSpPr/>
          <p:nvPr/>
        </p:nvGrpSpPr>
        <p:grpSpPr>
          <a:xfrm>
            <a:off x="6215074" y="-285776"/>
            <a:ext cx="2928926" cy="2357454"/>
            <a:chOff x="-1214446" y="285728"/>
            <a:chExt cx="4357718" cy="3714776"/>
          </a:xfrm>
        </p:grpSpPr>
        <p:sp>
          <p:nvSpPr>
            <p:cNvPr id="9" name="Дуга 8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Дуга 11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14546" y="5500702"/>
            <a:ext cx="6196552" cy="656285"/>
          </a:xfrm>
          <a:prstGeom prst="rect">
            <a:avLst/>
          </a:prstGeom>
          <a:solidFill>
            <a:schemeClr val="accent3">
              <a:alpha val="61000"/>
            </a:schemeClr>
          </a:solidFill>
        </p:spPr>
        <p:txBody>
          <a:bodyPr wrap="square" lIns="101297" tIns="50649" rIns="101297" bIns="50649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Врач методист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симуляционно-тренингового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центра</a:t>
            </a:r>
          </a:p>
          <a:p>
            <a:pPr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 «СКПЦ» Е.В.ДЖУРБИЙ</a:t>
            </a:r>
            <a:endParaRPr lang="ru-RU" b="1" cap="all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22" y="5013176"/>
            <a:ext cx="1187030" cy="1410622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Людмила Анатольевна\Рабочий стол\новый роддом\роддом.jpg"/>
          <p:cNvPicPr>
            <a:picLocks noChangeAspect="1" noChangeArrowheads="1"/>
          </p:cNvPicPr>
          <p:nvPr/>
        </p:nvPicPr>
        <p:blipFill>
          <a:blip r:embed="rId3">
            <a:lum contrast="-30000"/>
          </a:blip>
          <a:srcRect/>
          <a:stretch>
            <a:fillRect/>
          </a:stretch>
        </p:blipFill>
        <p:spPr bwMode="auto">
          <a:xfrm>
            <a:off x="-48147" y="714356"/>
            <a:ext cx="9263617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57158" y="6286520"/>
            <a:ext cx="9138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600" dirty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Автор графического оформления презентации: Игнатенко Л.А.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33</a:t>
            </a:fld>
            <a:endParaRPr lang="ru-RU"/>
          </a:p>
        </p:txBody>
      </p:sp>
      <p:grpSp>
        <p:nvGrpSpPr>
          <p:cNvPr id="3" name="Группа 7"/>
          <p:cNvGrpSpPr/>
          <p:nvPr/>
        </p:nvGrpSpPr>
        <p:grpSpPr>
          <a:xfrm>
            <a:off x="-714412" y="285728"/>
            <a:ext cx="3571900" cy="3143272"/>
            <a:chOff x="-1214446" y="285728"/>
            <a:chExt cx="4357718" cy="3714776"/>
          </a:xfrm>
        </p:grpSpPr>
        <p:sp>
          <p:nvSpPr>
            <p:cNvPr id="9" name="Дуга 8"/>
            <p:cNvSpPr/>
            <p:nvPr/>
          </p:nvSpPr>
          <p:spPr>
            <a:xfrm>
              <a:off x="-1214446" y="285728"/>
              <a:ext cx="2428892" cy="2928958"/>
            </a:xfrm>
            <a:prstGeom prst="arc">
              <a:avLst>
                <a:gd name="adj1" fmla="val 18687110"/>
                <a:gd name="adj2" fmla="val 510257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Дуга 9"/>
            <p:cNvSpPr/>
            <p:nvPr/>
          </p:nvSpPr>
          <p:spPr>
            <a:xfrm flipH="1">
              <a:off x="642910" y="1000108"/>
              <a:ext cx="2357454" cy="2500330"/>
            </a:xfrm>
            <a:prstGeom prst="arc">
              <a:avLst>
                <a:gd name="adj1" fmla="val 17451025"/>
                <a:gd name="adj2" fmla="val 2908020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6" descr="C:\Documents and Settings\Людмила Анатольевна\Рабочий стол\для презентаций\эмблема роддома.pn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28596" y="1357298"/>
              <a:ext cx="2714676" cy="10255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Дуга 11"/>
            <p:cNvSpPr/>
            <p:nvPr/>
          </p:nvSpPr>
          <p:spPr>
            <a:xfrm flipH="1">
              <a:off x="285720" y="2071678"/>
              <a:ext cx="1571636" cy="1928826"/>
            </a:xfrm>
            <a:prstGeom prst="arc">
              <a:avLst>
                <a:gd name="adj1" fmla="val 14309778"/>
                <a:gd name="adj2" fmla="val 203908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571472" y="4429132"/>
            <a:ext cx="8091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rgbClr val="000066"/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Благодарим за внимание!</a:t>
            </a:r>
            <a:endParaRPr lang="ru-RU" sz="5400" b="1" cap="none" spc="0" dirty="0">
              <a:ln w="18000">
                <a:solidFill>
                  <a:srgbClr val="000066"/>
                </a:solidFill>
                <a:prstDash val="solid"/>
                <a:miter lim="800000"/>
              </a:ln>
              <a:solidFill>
                <a:schemeClr val="bg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692696"/>
            <a:ext cx="7632848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В современном здравоохранении все заметнее тенденции к правовой регламентации медицинской деятельности</a:t>
            </a:r>
          </a:p>
          <a:p>
            <a:r>
              <a:rPr lang="ru-RU" sz="2800" dirty="0" smtClean="0"/>
              <a:t>Проявлениями этого являются создание </a:t>
            </a:r>
            <a:r>
              <a:rPr lang="ru-RU" sz="2800" dirty="0"/>
              <a:t>клинических протоколов, внедрение системы непрерывного медицинского образования (НМО) и аккредитации специалистов с высшим и средним медицинским </a:t>
            </a:r>
            <a:r>
              <a:rPr lang="ru-RU" sz="2800" dirty="0" smtClean="0"/>
              <a:t>образованием.</a:t>
            </a:r>
          </a:p>
          <a:p>
            <a:pPr marL="0" indent="0">
              <a:buNone/>
            </a:pPr>
            <a:r>
              <a:rPr lang="ru-RU" sz="2800" dirty="0" smtClean="0"/>
              <a:t>Поддержание и повышение профессиональной компетенции невозможно, если повышение квалификации медработников осуществляется 1 раз в 5 лет</a:t>
            </a:r>
          </a:p>
          <a:p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9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Людмила Анатольевна\Рабочий стол\для презентаций\20122209195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1071563"/>
            <a:ext cx="8977313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A4A615-A331-4140-B005-431214B150A4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3" name="Picture 2" descr="C:\Documents and Settings\Людмила Анатольевна\Рабочий стол\для презентаций\эмблема роддом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9392"/>
            <a:ext cx="2214563" cy="80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8" descr="C:\Documents and Settings\Людмила Анатольевна\Рабочий стол\для презентаций\сегодн. доклад2\доклад ханты\ХМ\карта округ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5" y="1844824"/>
            <a:ext cx="5929312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500063" y="3071813"/>
            <a:ext cx="2428875" cy="857250"/>
          </a:xfrm>
          <a:prstGeom prst="ellipse">
            <a:avLst/>
          </a:prstGeom>
          <a:solidFill>
            <a:schemeClr val="bg1">
              <a:alpha val="4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7" y="3143252"/>
            <a:ext cx="2500313" cy="646313"/>
          </a:xfrm>
          <a:prstGeom prst="rect">
            <a:avLst/>
          </a:prstGeom>
        </p:spPr>
        <p:txBody>
          <a:bodyPr lIns="91422" tIns="45711" rIns="91422" bIns="45711">
            <a:spAutoFit/>
          </a:bodyPr>
          <a:lstStyle/>
          <a:p>
            <a:pPr algn="ctr">
              <a:defRPr/>
            </a:pP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23 458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родов                      по ХМАО –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Югре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5715008" y="1214424"/>
            <a:ext cx="3000375" cy="1500187"/>
          </a:xfrm>
          <a:prstGeom prst="wedgeRectCallout">
            <a:avLst>
              <a:gd name="adj1" fmla="val -130083"/>
              <a:gd name="adj2" fmla="val 164322"/>
            </a:avLst>
          </a:prstGeom>
          <a:solidFill>
            <a:schemeClr val="bg1">
              <a:alpha val="4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1285861"/>
            <a:ext cx="3143250" cy="1477309"/>
          </a:xfrm>
          <a:prstGeom prst="rect">
            <a:avLst/>
          </a:prstGeom>
        </p:spPr>
        <p:txBody>
          <a:bodyPr lIns="91422" tIns="45711" rIns="91422" bIns="45711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00"/>
                </a:solidFill>
                <a:ea typeface="Times New Roman" pitchFamily="18" charset="0"/>
                <a:cs typeface="Arial" charset="0"/>
              </a:rPr>
              <a:t>8 917</a:t>
            </a:r>
            <a:r>
              <a:rPr lang="ru-RU" b="1" u="sng" dirty="0" smtClean="0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b="1" u="sng" dirty="0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родов  </a:t>
            </a:r>
            <a:r>
              <a:rPr lang="ru-RU" b="1" dirty="0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принято в </a:t>
            </a:r>
            <a:r>
              <a:rPr lang="ru-RU" b="1" dirty="0" err="1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Сургутском</a:t>
            </a:r>
            <a:r>
              <a:rPr lang="ru-RU" b="1" dirty="0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 клиническом перинатальном центре, </a:t>
            </a:r>
          </a:p>
          <a:p>
            <a:pPr algn="ctr"/>
            <a:r>
              <a:rPr lang="ru-RU" b="1" dirty="0">
                <a:solidFill>
                  <a:srgbClr val="0D0D0D"/>
                </a:solidFill>
                <a:ea typeface="Times New Roman" pitchFamily="18" charset="0"/>
                <a:cs typeface="Arial" charset="0"/>
              </a:rPr>
              <a:t>а это </a:t>
            </a:r>
            <a:r>
              <a:rPr lang="ru-RU" b="1" dirty="0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38% </a:t>
            </a:r>
            <a:r>
              <a:rPr lang="ru-RU" b="1" dirty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от всех родов  в автономном округе</a:t>
            </a:r>
            <a:endParaRPr lang="ru-RU" b="1" dirty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25" name="Picture 4" descr="C:\Documents and Settings\Людмила Анатольевна\Рабочий стол\для презентаций\СКПЦ-ВИД с верху\DSC_81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1214422"/>
            <a:ext cx="1180280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WordArt 4"/>
          <p:cNvSpPr>
            <a:spLocks noChangeArrowheads="1" noChangeShapeType="1" noTextEdit="1"/>
          </p:cNvSpPr>
          <p:nvPr/>
        </p:nvSpPr>
        <p:spPr bwMode="auto">
          <a:xfrm>
            <a:off x="1643044" y="714356"/>
            <a:ext cx="6437301" cy="33821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91422" tIns="45711" rIns="91422" bIns="4571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Число родов в ХМАО-Югре </a:t>
            </a:r>
            <a:r>
              <a:rPr lang="ru-RU" sz="3600" b="1" kern="1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3600" b="1" kern="1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2017г.</a:t>
            </a:r>
            <a:endParaRPr lang="ru-RU" sz="3600" b="1" kern="1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85750" y="4857760"/>
            <a:ext cx="2270026" cy="1500198"/>
          </a:xfrm>
          <a:prstGeom prst="wedgeRectCallout">
            <a:avLst>
              <a:gd name="adj1" fmla="val 38444"/>
              <a:gd name="adj2" fmla="val -72262"/>
            </a:avLst>
          </a:prstGeom>
          <a:solidFill>
            <a:schemeClr val="bg1">
              <a:alpha val="4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endParaRPr lang="ru-RU" b="1" u="sng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1973</a:t>
            </a:r>
            <a:r>
              <a:rPr lang="ru-RU" b="1" u="sng" dirty="0" smtClean="0">
                <a:solidFill>
                  <a:schemeClr val="tx1"/>
                </a:solidFill>
              </a:rPr>
              <a:t> родов </a:t>
            </a:r>
            <a:r>
              <a:rPr lang="ru-RU" b="1" dirty="0" smtClean="0">
                <a:solidFill>
                  <a:schemeClr val="tx1"/>
                </a:solidFill>
              </a:rPr>
              <a:t>в </a:t>
            </a:r>
            <a:r>
              <a:rPr lang="ru-RU" b="1" dirty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еринатальном центре БУ «ОКБ» Ханты-Мансийска</a:t>
            </a:r>
          </a:p>
          <a:p>
            <a:pPr algn="ctr"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(8,4%)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5857886" y="4714886"/>
            <a:ext cx="3000375" cy="1500187"/>
          </a:xfrm>
          <a:prstGeom prst="wedgeRectCallout">
            <a:avLst>
              <a:gd name="adj1" fmla="val -113428"/>
              <a:gd name="adj2" fmla="val -58934"/>
            </a:avLst>
          </a:prstGeom>
          <a:solidFill>
            <a:schemeClr val="bg1">
              <a:alpha val="4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anchor="ctr"/>
          <a:lstStyle/>
          <a:p>
            <a:pPr algn="ctr"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4572</a:t>
            </a:r>
            <a:r>
              <a:rPr lang="ru-RU" b="1" u="sng" dirty="0" smtClean="0">
                <a:solidFill>
                  <a:schemeClr val="tx1"/>
                </a:solidFill>
              </a:rPr>
              <a:t> родов </a:t>
            </a:r>
            <a:r>
              <a:rPr lang="ru-RU" b="1" dirty="0" smtClean="0">
                <a:solidFill>
                  <a:schemeClr val="tx1"/>
                </a:solidFill>
              </a:rPr>
              <a:t>в БУ «</a:t>
            </a:r>
            <a:r>
              <a:rPr lang="ru-RU" b="1" dirty="0" err="1" smtClean="0">
                <a:solidFill>
                  <a:schemeClr val="tx1"/>
                </a:solidFill>
              </a:rPr>
              <a:t>Нижневартовский</a:t>
            </a:r>
            <a:r>
              <a:rPr lang="ru-RU" b="1" dirty="0" smtClean="0">
                <a:solidFill>
                  <a:schemeClr val="tx1"/>
                </a:solidFill>
              </a:rPr>
              <a:t> перинатальный центр»</a:t>
            </a:r>
          </a:p>
          <a:p>
            <a:pPr algn="ctr">
              <a:defRPr/>
            </a:pPr>
            <a:r>
              <a:rPr lang="ru-RU" b="1" u="sng" dirty="0" smtClean="0">
                <a:solidFill>
                  <a:srgbClr val="C00000"/>
                </a:solidFill>
              </a:rPr>
              <a:t>(19,4%)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000760" y="2928936"/>
          <a:ext cx="3000396" cy="129909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750099"/>
                <a:gridCol w="750099"/>
                <a:gridCol w="750099"/>
                <a:gridCol w="750099"/>
              </a:tblGrid>
              <a:tr h="370840"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ЗМК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ЦМК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ВМК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412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2016г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5 977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23,6%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12 618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6 677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26,4%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12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2017г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5 251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22,4%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12 126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51,7%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6 081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25,9%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2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Людмила Анатольевна\Рабочий стол\для презентаций\IMG_528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373275" cy="158210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1500174"/>
            <a:ext cx="607223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2017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год в СКПЦ принято 8917 родов, с высокой частотой оперативного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родоразрешения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 кесарево сечение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2547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28,6%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, 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Родилось 9034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ребенка.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отделении реанимации и интенсивной терапии новорожденных (ОРИТН) пролечено 917 детей, из них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рожденных преждевременно 416,  52 -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это дети с экстремально низкой массой тела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(5,7%). 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4893478" y="2607483"/>
            <a:ext cx="6858002" cy="1643042"/>
          </a:xfrm>
          <a:prstGeom prst="rect">
            <a:avLst/>
          </a:prstGeom>
          <a:solidFill>
            <a:schemeClr val="accent2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Documents and Settings\Людмила Анатольевна\Рабочий стол\для презентаций\для меня\2C0X53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72396" y="285728"/>
            <a:ext cx="1428723" cy="952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C:\Documents and Settings\Людмила Анатольевна\Рабочий стол\для презентаций\для меня\2C0X53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72396" y="2428869"/>
            <a:ext cx="1442917" cy="96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C:\Documents and Settings\Людмила Анатольевна\Рабочий стол\для презентаций\для меня\2C0X53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86554" y="1357298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5" name="Picture 11" descr="C:\Documents and Settings\Людмила Анатольевна\Рабочий стол\для презентаций\для меня\2C0X53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86554" y="3571876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C:\Documents and Settings\Людмила Анатольевна\Рабочий стол\для презентаций\для меня\2C0X544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72396" y="4643446"/>
            <a:ext cx="1464479" cy="976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C:\Documents and Settings\Людмила Анатольевна\Рабочий стол\для презентаций\для меня\2C0X546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72360" y="5753179"/>
            <a:ext cx="1442954" cy="96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Людмила Анатольевна\Рабочий стол\для презентаций\IMG_528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429162" cy="2285992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2327782"/>
            <a:ext cx="60722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территории  центральной медицинской зоны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(сфера влияния СКПЦ):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перинатальная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смертность составила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4,6‰  (ХМАО-Югра 4,8‰)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>
                <a:ea typeface="Calibri" pitchFamily="34" charset="0"/>
                <a:cs typeface="Times New Roman" pitchFamily="18" charset="0"/>
              </a:rPr>
              <a:t>ранняя неонатальная смертность 0,8‰                    (ХМАО-Югра 1,35 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‰)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младенческая смертность – 4,1‰ (</a:t>
            </a:r>
            <a:r>
              <a:rPr lang="ru-RU" sz="2400" dirty="0" err="1" smtClean="0">
                <a:ea typeface="Calibri" pitchFamily="34" charset="0"/>
                <a:cs typeface="Times New Roman" pitchFamily="18" charset="0"/>
              </a:rPr>
              <a:t>ХМАО-Югра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 4,6‰)</a:t>
            </a:r>
            <a:endParaRPr lang="ru-RU" sz="2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4893478" y="2607483"/>
            <a:ext cx="6858002" cy="1643042"/>
          </a:xfrm>
          <a:prstGeom prst="rect">
            <a:avLst/>
          </a:prstGeom>
          <a:solidFill>
            <a:schemeClr val="accent2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Documents and Settings\Людмила Анатольевна\Рабочий стол\для презентаций\для меня\2C0X53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72396" y="285728"/>
            <a:ext cx="1428723" cy="952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C:\Documents and Settings\Людмила Анатольевна\Рабочий стол\для презентаций\для меня\2C0X53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72396" y="2428869"/>
            <a:ext cx="1442917" cy="961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" name="Picture 10" descr="C:\Documents and Settings\Людмила Анатольевна\Рабочий стол\для презентаций\для меня\2C0X53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86554" y="1357298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5" name="Picture 11" descr="C:\Documents and Settings\Людмила Анатольевна\Рабочий стол\для презентаций\для меня\2C0X53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86554" y="3571876"/>
            <a:ext cx="1393041" cy="928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7" name="Picture 13" descr="C:\Documents and Settings\Людмила Анатольевна\Рабочий стол\для презентаций\для меня\2C0X544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72396" y="4643446"/>
            <a:ext cx="1464479" cy="976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C:\Documents and Settings\Людмила Анатольевна\Рабочий стол\для презентаций\для меня\2C0X546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72360" y="5753179"/>
            <a:ext cx="1442954" cy="96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14282" y="1785926"/>
            <a:ext cx="20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2017</a:t>
            </a:r>
            <a:r>
              <a:rPr lang="ru-RU" sz="5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sz="5400" b="1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Людмила Анатольевна\Рабочий стол\для презентаций\IMG_528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536325" cy="23574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5400000">
            <a:off x="4786337" y="2643186"/>
            <a:ext cx="6858002" cy="1571636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1928802"/>
            <a:ext cx="65722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В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перинатальном </a:t>
            </a:r>
            <a:r>
              <a:rPr lang="ru-RU" sz="2400" dirty="0">
                <a:ea typeface="Calibri" pitchFamily="34" charset="0"/>
                <a:cs typeface="Times New Roman" pitchFamily="18" charset="0"/>
              </a:rPr>
              <a:t>центре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a typeface="Calibri" pitchFamily="34" charset="0"/>
                <a:cs typeface="Times New Roman" pitchFamily="18" charset="0"/>
              </a:rPr>
              <a:t>широко используются современные перинатальные  технологии.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ОРИТН, выхаживаются новорождённые с 500 г., развивается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неонатальная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хирургия, функционирует второй этап выхаживания новорожденных, в том числе – недоношенных.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базе ОРИТН функционирует выездная анестезиолого-реанимационная бригада.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C:\Documents and Settings\Людмила Анатольевна\Рабочий стол\для презентаций\для юбилея\Новая папка (2)\ПАР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1" y="543357"/>
            <a:ext cx="1571636" cy="1171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Людмила Анатольевна\Рабочий стол\для презентаций\для юбилея\Новая папка (2)\ОРИТН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09541" y="2071678"/>
            <a:ext cx="160743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Людмила Анатольевна\Рабочий стол\для презентаций\Фото с Мусиюк\IMG_31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14327" y="5357826"/>
            <a:ext cx="160507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Людмила Анатольевна\Рабочий стол\для презентаций\для юбилея\foto\Открытие выездной реанимационной бригады 27.08.2010\IMG_145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29520" y="3528128"/>
            <a:ext cx="1571635" cy="1401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Людмила Анатольевна\Рабочий стол\для презентаций\IMG_528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50649" cy="25003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5400000">
            <a:off x="4786337" y="2643186"/>
            <a:ext cx="6858002" cy="1571636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17CD9-08B5-45EA-A6AA-860FF29B41E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1631470"/>
            <a:ext cx="657229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Учреждение сертифицировано на соответствие ГОСТ Р ИСО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9001-2015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строит свою деятельность с позиций международной системы качества. </a:t>
            </a: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ea typeface="Calibri" pitchFamily="34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СКПЦ развиваются информационные технологии во всех сферах деятельности учреждения, ресурсы системы видеонаблюдения помогают развиваться  наставничеству и обучению  кадров.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C:\Documents and Settings\Людмила Анатольевна\Рабочий стол\для презентаций\для юбилея\Новая папка (2)\ПАР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9521" y="543357"/>
            <a:ext cx="1571636" cy="1171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Людмила Анатольевна\Рабочий стол\для презентаций\для юбилея\Новая папка (2)\ОРИТН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09541" y="2071678"/>
            <a:ext cx="160743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Людмила Анатольевна\Рабочий стол\для презентаций\Фото с Мусиюк\IMG_310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14327" y="5357826"/>
            <a:ext cx="160507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Людмила Анатольевна\Рабочий стол\для презентаций\для юбилея\foto\Открытие выездной реанимационной бригады 27.08.2010\IMG_14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429520" y="3528128"/>
            <a:ext cx="1571635" cy="1401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</TotalTime>
  <Words>1553</Words>
  <Application>Microsoft Office PowerPoint</Application>
  <PresentationFormat>Экран (4:3)</PresentationFormat>
  <Paragraphs>240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МУЗ КПЦ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  Анатольевна</dc:creator>
  <cp:lastModifiedBy>Sveta</cp:lastModifiedBy>
  <cp:revision>499</cp:revision>
  <dcterms:created xsi:type="dcterms:W3CDTF">2016-10-18T10:01:14Z</dcterms:created>
  <dcterms:modified xsi:type="dcterms:W3CDTF">2018-11-02T13:26:31Z</dcterms:modified>
</cp:coreProperties>
</file>