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1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80" r:id="rId12"/>
    <p:sldId id="270" r:id="rId13"/>
    <p:sldId id="271" r:id="rId14"/>
    <p:sldId id="274" r:id="rId15"/>
    <p:sldId id="275" r:id="rId16"/>
    <p:sldId id="277" r:id="rId17"/>
    <p:sldId id="278" r:id="rId18"/>
    <p:sldId id="282" r:id="rId19"/>
    <p:sldId id="283" r:id="rId20"/>
    <p:sldId id="284" r:id="rId21"/>
    <p:sldId id="286" r:id="rId22"/>
    <p:sldId id="288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3CC"/>
    <a:srgbClr val="003300"/>
    <a:srgbClr val="008080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1" autoAdjust="0"/>
    <p:restoredTop sz="96364" autoAdjust="0"/>
  </p:normalViewPr>
  <p:slideViewPr>
    <p:cSldViewPr>
      <p:cViewPr varScale="1">
        <p:scale>
          <a:sx n="65" d="100"/>
          <a:sy n="65" d="100"/>
        </p:scale>
        <p:origin x="-11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41956-4979-4B85-B03D-3F39E6A30403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C5512E-D719-4684-AFD7-F8CAAB532F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03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504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74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28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43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445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C5512E-D719-4684-AFD7-F8CAAB532FB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0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8.jpeg"/><Relationship Id="rId3" Type="http://schemas.openxmlformats.org/officeDocument/2006/relationships/image" Target="../media/image50.jpeg"/><Relationship Id="rId7" Type="http://schemas.microsoft.com/office/2007/relationships/hdphoto" Target="../media/hdphoto2.wdp"/><Relationship Id="rId12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11" Type="http://schemas.microsoft.com/office/2007/relationships/hdphoto" Target="../media/hdphoto3.wdp"/><Relationship Id="rId5" Type="http://schemas.openxmlformats.org/officeDocument/2006/relationships/image" Target="../media/image52.jpeg"/><Relationship Id="rId10" Type="http://schemas.openxmlformats.org/officeDocument/2006/relationships/image" Target="../media/image56.png"/><Relationship Id="rId4" Type="http://schemas.openxmlformats.org/officeDocument/2006/relationships/image" Target="../media/image51.jpeg"/><Relationship Id="rId9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ÐÐ»Ð°Ð²Ð½Ð°Ñ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-14514" y="6688524"/>
            <a:ext cx="9180512" cy="1905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6688524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21853927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4056" y="2110321"/>
            <a:ext cx="8244408" cy="2326791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300" b="1" dirty="0">
                <a:solidFill>
                  <a:srgbClr val="C00000"/>
                </a:solidFill>
                <a:cs typeface="Arial" charset="0"/>
              </a:rPr>
              <a:t>ПРОФЕССИОНАЛЬНАЯ КОМПЕТЕНТНОСТЬ </a:t>
            </a:r>
            <a:endParaRPr lang="en-US" sz="3300" b="1" dirty="0">
              <a:solidFill>
                <a:srgbClr val="C00000"/>
              </a:solidFill>
              <a:cs typeface="Arial" charset="0"/>
            </a:endParaRP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300" b="1" dirty="0">
                <a:solidFill>
                  <a:srgbClr val="C00000"/>
                </a:solidFill>
                <a:cs typeface="Arial" charset="0"/>
              </a:rPr>
              <a:t>КАК ФАКТОР КАЧЕСТВА 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300" b="1" dirty="0">
                <a:solidFill>
                  <a:srgbClr val="C00000"/>
                </a:solidFill>
                <a:cs typeface="Arial" charset="0"/>
              </a:rPr>
              <a:t>В ИННОВАЦИОННОМ ПОДХОДЕ </a:t>
            </a:r>
            <a:endParaRPr lang="en-US" sz="3300" b="1" dirty="0">
              <a:solidFill>
                <a:srgbClr val="C00000"/>
              </a:solidFill>
              <a:cs typeface="Arial" charset="0"/>
            </a:endParaRP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300" b="1" dirty="0">
                <a:solidFill>
                  <a:srgbClr val="C00000"/>
                </a:solidFill>
                <a:cs typeface="Arial" charset="0"/>
              </a:rPr>
              <a:t>К ЛАБОРАТОРНОЙ ДИАГНОСТИКЕ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50258" y="4966136"/>
            <a:ext cx="8358246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6600"/>
                </a:solidFill>
                <a:latin typeface="Arial" charset="0"/>
                <a:cs typeface="Arial" charset="0"/>
              </a:rPr>
              <a:t>А.М. Фильчаков,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6600"/>
                </a:solidFill>
                <a:latin typeface="Arial" charset="0"/>
                <a:cs typeface="Arial" charset="0"/>
              </a:rPr>
              <a:t>старший лаборант ЦПАО БУЗОО «ОДКБ», председатель специализированной секции ОПСА «Лабораторная диагностика», член специализированной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6600"/>
                </a:solidFill>
                <a:latin typeface="Arial" charset="0"/>
                <a:cs typeface="Arial" charset="0"/>
              </a:rPr>
              <a:t> секции РАМС «Лабораторная диагностика»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474301" y="116632"/>
            <a:ext cx="563420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участием «Кадры для современного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 качество медицинской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 26 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15605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3528" y="47526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КОМПЕТЕНЦИИ  МЕДИЦИНСКОГО ЛАБОРАТОРНОГО  ТЕХНИКА 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" name="Picture 2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2879" y="1484784"/>
            <a:ext cx="2466273" cy="180020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484784"/>
            <a:ext cx="3080476" cy="178823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euromed.kz/sites/default/files/files/equipment/dsc_61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70044"/>
            <a:ext cx="4464496" cy="296442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ositron.ru/upload/medialibrary/d95/d95b078131b8e9c38e97885d4f7974c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878" y="1484784"/>
            <a:ext cx="2682346" cy="178823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496" y="16748"/>
            <a:ext cx="9170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  ПРОФЕССИОНАЛЬНЫХ  И  ЛИЧНОСТНЫХ  КАЧЕСТВ МЕДИЦИНСКОГО  ЛАБОРАТОРНОГО  ТЕХНИКА  ЗАВИСИТ ПРАВИЛЬНОСТЬ  РЕЗУЛЬТАТОВ  АНАЛИЗА</a:t>
            </a:r>
            <a:endParaRPr lang="ru-RU" sz="24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3794" name="AutoShape 2" descr="ÐÐ°ÑÑÐ¸Ð½ÐºÐ¸ Ð¿Ð¾ Ð·Ð°Ð¿ÑÐ¾ÑÑ ÐÐ°Ð±Ð¾ÑÐ°ÑÐ¾ÑÐ½Ð¾Ðµ Ð¾Ð±ÑÐ»ÐµÐ´Ð¾Ð²Ð°Ð½Ð¸Ðµ Ð¿Ð°ÑÐ¸ÐµÐ½ÑÐ° ÑÐ¾Ñ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http://rostov-gorod.ru/upload/medialibrary/9c8/9c83f9c0a670cd4d2dc32e4ebfe5bed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087" y="1916832"/>
            <a:ext cx="3017761" cy="390376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.img.com.ua/b/1100x999999/a/0d/23c5cc6fc39a018873eeb81615e860d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5404" y="1916831"/>
            <a:ext cx="5579084" cy="390376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biblio-globus.us/photos1/1042/104255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602289"/>
            <a:ext cx="2581953" cy="3978357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2" name="AutoShape 2" descr="ÐÐ°ÑÑÐ¸Ð½ÐºÐ¸ Ð¿Ð¾ Ð·Ð°Ð¿ÑÐ¾ÑÑ ÐºÑÐ¸ÑÐµÑÐ¸Ð¸ Ð¾ÑÐµÐ½ÐºÐ¸ Ð¿Ð¾Ð´Ð³Ð¾ÑÐ¾Ð²ÐºÐ¸ ÑÑÑÐ´ÐµÐ½ÑÐ°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ÐÐ°ÑÑÐ¸Ð½ÐºÐ¸ Ð¿Ð¾ Ð·Ð°Ð¿ÑÐ¾ÑÑ ÐºÑÐ¸ÑÐµÑÐ¸Ð¸ Ð¾ÑÐµÐ½ÐºÐ¸ Ð¿Ð¾Ð´Ð³Ð¾ÑÐ¾Ð²ÐºÐ¸ ÑÑÑÐ´ÐµÐ½ÑÐ°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ÐÐ°ÑÑÐ¸Ð½ÐºÐ¸ Ð¿Ð¾ Ð·Ð°Ð¿ÑÐ¾ÑÑ ÐºÑÐ¸ÑÐµÑÐ¸Ð¸ Ð¾ÑÐµÐ½ÐºÐ¸ Ð¿Ð¾Ð´Ð³Ð¾ÑÐ¾Ð²ÐºÐ¸ ÑÑÑÐ´ÐµÐ½ÑÐ°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496" y="47526"/>
            <a:ext cx="9170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ОЦЕНКА  ПРОФЕССИОНАЛЬНОЙ  КОМПЕТЕНТНОСТИ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354123"/>
            <a:ext cx="90364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Основной способ – </a:t>
            </a:r>
          </a:p>
          <a:p>
            <a:pPr algn="ctr"/>
            <a:r>
              <a:rPr lang="ru-RU" sz="3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профессиональное портфолио</a:t>
            </a:r>
            <a:endParaRPr lang="ru-RU" sz="34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09878" y="3645024"/>
            <a:ext cx="2486258" cy="954107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СПЕЦИАЛИСТА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67544" y="1544300"/>
            <a:ext cx="860377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2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Нерациональное использование имеющегося оборудования для лабораторной диагностики.</a:t>
            </a:r>
          </a:p>
          <a:p>
            <a:pPr>
              <a:spcAft>
                <a:spcPts val="42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Дефицит современного лабораторного </a:t>
            </a: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оборудования.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4200"/>
              </a:spcAft>
            </a:pP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Непродуманная комплектация и низкая эффективность использования нового </a:t>
            </a: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высокотехнологичного оборудования.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spcAft>
                <a:spcPts val="4200"/>
              </a:spcAft>
            </a:pP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 </a:t>
            </a: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покупке нового оборудования часто не учитываются затраты на расходный </a:t>
            </a: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материал.</a:t>
            </a:r>
            <a:endParaRPr lang="ru-RU" sz="26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098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2" y="1573797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2" y="2924944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1" y="3878053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1" y="5589240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hdshops.ru/Icons/Old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2456" y="3527704"/>
            <a:ext cx="1530783" cy="153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6742" y="1544300"/>
            <a:ext cx="601148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8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материальной заинтересованности специалистов.</a:t>
            </a:r>
          </a:p>
          <a:p>
            <a:pPr>
              <a:spcAft>
                <a:spcPts val="48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Нерациональная организация труда в лабораториях.</a:t>
            </a:r>
          </a:p>
          <a:p>
            <a:pPr>
              <a:spcAft>
                <a:spcPts val="4800"/>
              </a:spcAft>
            </a:pP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современной лабораторной техники.</a:t>
            </a:r>
            <a:endParaRPr lang="ru-RU" sz="3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3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09" y="1589037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09" y="3587921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09" y="5111472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ÐÐ°ÑÑÐ¸Ð½ÐºÐ¸ Ð¿Ð¾ Ð·Ð°Ð¿ÑÐ¾ÑÑ medical laboratory technician Sadness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1453621"/>
            <a:ext cx="2602620" cy="239870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4077072"/>
            <a:ext cx="2597050" cy="239870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63754" y="1412776"/>
            <a:ext cx="840073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34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Низкий уровень компьютеризации лабораторной </a:t>
            </a:r>
            <a:r>
              <a:rPr lang="ru-RU" sz="34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службы.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73797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golos.ua/images/items/2018-01/01/KOr09xx3aPHSFeyC/img_top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424" y="3501008"/>
            <a:ext cx="3096344" cy="2302393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ÐÐ°ÑÑÐ¸Ð½ÐºÐ¸ Ð¿Ð¾ Ð·Ð°Ð¿ÑÐ¾ÑÑ ÑÐ¾Ð²ÑÐµÐ¼ÐµÐ½Ð½ÑÐµ ÑÐ°ÑÑÐ¾Ð´Ð½Ð¸ÐºÐ¸ Ð´Ð»Ñ Ð»Ð°Ð±Ð¾ÑÐ°ÑÐ¾ÑÐ¸Ð¹ ÑÐ¾ÑÐ¾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23319" y="4027169"/>
            <a:ext cx="2469161" cy="2272261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6" descr="https://yt3.ggpht.com/a-/AJLlDp3VEC5WrhSJayQT65Vngh9BaB9QHxhtYPiQYw=s900-mo-c-c0xffffffff-rj-k-no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53" y="2982795"/>
            <a:ext cx="2486049" cy="2302393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1408127"/>
            <a:ext cx="846043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</a:t>
            </a:r>
            <a:r>
              <a:rPr lang="ru-RU" sz="26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экономических стимулов повышения эффективности работы лабораторий в отношении внедрения более рациональных аналитических технологий и более глубокой интерпретации лабораторных результатов.</a:t>
            </a:r>
          </a:p>
        </p:txBody>
      </p:sp>
      <p:pic>
        <p:nvPicPr>
          <p:cNvPr id="3074" name="Picture 2" descr="ÐÐ°ÑÑÐ¸Ð½ÐºÐ¸ Ð¿Ð¾ Ð·Ð°Ð¿ÑÐ¾ÑÑ ÑÐºÐ¾Ð½Ð¾Ð¼Ð¸ÑÐµÑÐºÐ¸Ðµ ÑÑÐ¸Ð¼ÑÐ»Ñ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789311"/>
            <a:ext cx="3096344" cy="266402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mui6sf49ro3c.cloudfront.net/services/pictures/medium/75348/1474752560_blo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789040"/>
            <a:ext cx="4248472" cy="265163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93360" y="1412776"/>
            <a:ext cx="85431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Недостаточная профессиональная компетентность части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лабораторного персонала в отношении существа аналитических технологий, понимания показаний к проведению исследований </a:t>
            </a: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клинической интерпретации лабораторных результатов</a:t>
            </a: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1" y="1473736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kremlinrus.ru.opt-images.1c-bitrix-cdn.ru/upload/iblock/53e/1484303538_WdDuB54qGe_sudex3.jpg?15103318546998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3998099"/>
            <a:ext cx="3356359" cy="2492062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rofmed.center/images/2017/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8519" y="3998099"/>
            <a:ext cx="2875449" cy="252724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7544" y="1412776"/>
            <a:ext cx="859617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Отсутствие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общепринятых стандартов назначения и проведения лабораторных исследований </a:t>
            </a: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приводит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 </a:t>
            </a: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их многократному дублированию,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выполнению излишних, не имеющих достаточного клинического обоснования анализов.</a:t>
            </a:r>
          </a:p>
        </p:txBody>
      </p:sp>
      <p:pic>
        <p:nvPicPr>
          <p:cNvPr id="35842" name="Picture 2" descr="ÐÐ°ÑÑÐ¸Ð½ÐºÐ¸ Ð¿Ð¾ Ð·Ð°Ð¿ÑÐ¾ÑÑ ÐÑÑÑÑÑÑÐ²Ð¸Ðµ Ð¾Ð±ÑÐµÐ¿ÑÐ¸Ð½ÑÑÑÑ ÑÑÐ°Ð½Ð´Ð°ÑÑÐ¾Ð² Ð² ÐÐÐ ÑÐ¾Ñ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717032"/>
            <a:ext cx="3688062" cy="273630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35844" name="Picture 4" descr="ÐÐ°ÑÑÐ¸Ð½ÐºÐ¸ Ð¿Ð¾ Ð·Ð°Ð¿ÑÐ¾ÑÑ Ð´Ð¸Ð°Ð³Ð½Ð¾ÑÑÐ¸ÑÐµÑÐºÐ¸Ðµ Ð¾ÑÐ¸Ð±ÐºÐ¸ Ð»Ð°Ð±Ð¾ÑÐ°Ð½ÑÐ¾Ð² ÑÐ¾ÑÐ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4108469" cy="273630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496" y="47526"/>
            <a:ext cx="91085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ОТРИЦАТЕЛЬНЫЕ  МОМЕНТЫ                        В  ДЕЯТЕЛЬНОСТИ  ЛАБОРАНТА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7" name="Picture 2" descr="https://icon-icons.com/icons2/278/PNG/512/Authy2_3019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1" y="1473736"/>
            <a:ext cx="415043" cy="415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ÐÐ°ÑÑÐ¸Ð½ÐºÐ¸ Ð¿Ð¾ Ð·Ð°Ð¿ÑÐ¾ÑÑ Ð¸Ð½Ð½Ð¾Ð²Ð°ÑÐ¸Ð¾Ð½Ð½ÑÐµ ÑÐµÑÐ½Ð¾Ð»Ð¾Ð³Ð¸Ð¸ Ð² Ð»Ð°Ð±Ð¾ÑÐ°ÑÐ¾ÑÐ½Ð¾Ð¹ Ð´Ð¸Ð°Ð³Ð½Ð¾ÑÑÐ¸ÐºÐµ ÑÐ¾ÑÐ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587" y="1342414"/>
            <a:ext cx="2920230" cy="231327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6" name="Picture 4" descr="ÐÐ°ÑÑÐ¸Ð½ÐºÐ¸ Ð¿Ð¾ Ð·Ð°Ð¿ÑÐ¾ÑÑ ÑÐ¾ÑÐ¾ ÑÑÐ°ÑÑÑ Ð²ÑÐ°ÑÐµÐ¹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93493" y="3804144"/>
            <a:ext cx="2909323" cy="260458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6032" y="1062"/>
            <a:ext cx="91440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БУРНО  РАЗВИВАЮЩИЕСЯ  ИННОВАЦИОННЫЕ  ТЕХНОЛОГИИ  ПРЕДЛАГАЮТ  НОВЫЕ  ПОДХОДЫ                        В  ДИАГНОСТИКЕ  И  ЛЕЧЕНИИ  РАЗЛИЧНЫХ  ЗАБОЛЕВАНИЙ</a:t>
            </a:r>
            <a:endParaRPr lang="ru-RU" sz="23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602666"/>
            <a:ext cx="5906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Однако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далеко не всегда удается в полной мере совместить диагностические механизмы с методиками лечения заболеваний.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194954"/>
            <a:ext cx="5184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</a:pP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Приходится дублировать результаты исследований </a:t>
            </a:r>
            <a:r>
              <a:rPr lang="ru-RU" sz="27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для </a:t>
            </a:r>
            <a:r>
              <a:rPr lang="ru-RU" sz="27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успешной интерпретации полученных результатов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187624" y="3494629"/>
            <a:ext cx="576064" cy="61903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4504" y="1232173"/>
            <a:ext cx="905600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повышение доступности качественного </a:t>
            </a: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своевременного оказания медицинской помощи, соответствующей требованиям </a:t>
            </a:r>
          </a:p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потребностям общества и каждого гражданина</a:t>
            </a:r>
            <a:endParaRPr lang="ru-RU" sz="2600" b="1" i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016" y="116632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СТРАТЕГИЧЕСКАЯ</a:t>
            </a:r>
            <a:r>
              <a:rPr lang="en-US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ЦЕЛЬ </a:t>
            </a:r>
            <a:r>
              <a:rPr lang="en-US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ГОСУДАРСТВЕННОЙ ПОЛИТИКИ </a:t>
            </a:r>
            <a:r>
              <a:rPr lang="en-US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en-US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ОБЛАСТИ </a:t>
            </a:r>
            <a:r>
              <a:rPr lang="en-US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7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ЗДРАВООХРАНЕНИЯ</a:t>
            </a:r>
            <a:endParaRPr lang="ru-RU" sz="2700" b="1" i="1" dirty="0" smtClean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9" name="Picture 5" descr="C:\Users\Sveta\Desktop\Снимок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005905"/>
            <a:ext cx="6408712" cy="3447431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2008" y="57979"/>
            <a:ext cx="90364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СОВРЕМЕННАЯ </a:t>
            </a:r>
          </a:p>
          <a:p>
            <a:pPr algn="ctr"/>
            <a:r>
              <a:rPr lang="ru-RU" sz="34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ЛАБОРАТОРНАЯ  ДИАГНОСТИКА</a:t>
            </a:r>
            <a:endParaRPr lang="ru-RU" sz="34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Picture 2" descr="ÐÐ°ÑÑÐ¸Ð½ÐºÐ¸ Ð¿Ð¾ Ð·Ð°Ð¿ÑÐ¾ÑÑ ÑÐ¸ÑÑÐ½ÐºÐ¸ Ð´Ð½Ðº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437126"/>
            <a:ext cx="1656184" cy="124052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ÐÐ°ÑÑÐ¸Ð½ÐºÐ¸ Ð¿Ð¾ Ð·Ð°Ð¿ÑÐ¾ÑÑ ÑÐ¾ÑÐ¾ Ð¼Ð¾Ð»ÐµÐºÑÐ»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72" y="5229200"/>
            <a:ext cx="1857388" cy="123825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0" name="Picture 2" descr="https://p1.zoon.ru/preview/SROBL9ewaseHtcSxXlYveA/1920x1080x75/1/5/7/original_58228b2b79b2abd3638b4574_583c3ad88de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37126"/>
            <a:ext cx="4896544" cy="2783962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ÐÐ°ÑÑÐ¸Ð½ÐºÐ¸ Ð¿Ð¾ Ð·Ð°Ð¿ÑÐ¾ÑÑ ÑÐ¾ÑÐ¾ Ð±ÐµÐ·Ð´Ð°ÑÐ½Ð¾Ð³Ð¾ Ð²ÑÐ°Ñ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753036"/>
            <a:ext cx="4896544" cy="2772308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6512" y="-49743"/>
            <a:ext cx="9144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ПРОФЕССИОНАЛЬНОЕ  ОБЩЕНИЕ  И  ПОСТОЯННЫЙ ОБМЕН ОПЫТОМ  – ВОЗМОЖНОСТЬ  ПОЛУЧЕНИЯ СОВРЕМЕННОЙ  ИНФОРМАЦИИ  ОБ  ИННОВАЦИЯХ</a:t>
            </a:r>
            <a:endParaRPr lang="ru-RU" sz="25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0962" name="AutoShape 2" descr="ÐÐ°ÑÑÐ¸Ð½ÐºÐ¸ Ð¿Ð¾ Ð·Ð°Ð¿ÑÐ¾ÑÑ ÑÐ¾ÑÐ¾ Ð»Ð°Ð±Ð¾ÑÐ°ÑÐ¾ÑÐ½Ð¾Ð³Ð¾ Ð¾Ð±Ð¾ÑÑÐ´Ð¾Ð²Ð°Ð½Ð¸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259632" y="4437112"/>
            <a:ext cx="6895930" cy="215576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://xn--80a1adi.xn--p1ai/img/images/vystuplenie-s-dokladom-t-v-aksyuchenk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397269"/>
            <a:ext cx="4240324" cy="2828296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xn--80a1adi.xn--p1ai/img/images/zasedanie-specializirovannoy-sekcii-opsa-laboratornaya-diagnostika-ot-06-04-18-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312" y="1397269"/>
            <a:ext cx="4240324" cy="2828296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4740" y="37073"/>
            <a:ext cx="91157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РАЗВИТИЕ СПЕЦИАЛИЗИРОВАННОЙ СЕКЦИИ ОПСА «ЛАБОРАТОРНАЯ ДИАГНОСТИКА»</a:t>
            </a:r>
          </a:p>
        </p:txBody>
      </p:sp>
      <p:pic>
        <p:nvPicPr>
          <p:cNvPr id="38913" name="Picture 1" descr="C:\Users\admin\Desktop\для постера\DSC_09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9297">
            <a:off x="325328" y="1640524"/>
            <a:ext cx="2557971" cy="163975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4722">
            <a:off x="5985546" y="5006067"/>
            <a:ext cx="2980846" cy="1393642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140968"/>
            <a:ext cx="2880320" cy="159565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2721">
            <a:off x="6060811" y="1593793"/>
            <a:ext cx="2931079" cy="1515156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417" y="3121526"/>
            <a:ext cx="2967247" cy="166768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9" name="Picture 7" descr="C:\Users\admin\AppData\Local\Temp\Rar$DIa0.924\Аттестация КДЛ 04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82217" y="1340768"/>
            <a:ext cx="2613919" cy="1469022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23" name="Picture 11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84498">
            <a:off x="4542754" y="4988269"/>
            <a:ext cx="1344203" cy="1400223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4" descr="X:\Стационар\Патологоанатомическое отделение\Фильчаков А.М\игорь сорокин\DSC_3197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45133">
            <a:off x="2769059" y="4959698"/>
            <a:ext cx="1482802" cy="1421023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http://xn--80a1adi.xn--p1ai/img/images/pervyy-regionalnyy-forum-obschestvennogo-sestrinskogo-dvizheniya-omskoy-oblasti-18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02535">
            <a:off x="278561" y="4852089"/>
            <a:ext cx="2302963" cy="1514068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1837273"/>
            <a:ext cx="83529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7890" name="Picture 2" descr="ÐÐ°ÑÑÐ¸Ð½ÐºÐ¸ Ð¿Ð¾ Ð·Ð°Ð¿ÑÐ¾ÑÑ ÑÐ¾ÑÐ¾ Ð±ÑÐºÐµÑÐ¾Ð²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821824">
            <a:off x="3460454" y="3503743"/>
            <a:ext cx="2233229" cy="301262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73" y="188640"/>
            <a:ext cx="929745" cy="8832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86588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138" y="166203"/>
            <a:ext cx="690068" cy="9721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142323" y="45186"/>
            <a:ext cx="1152128" cy="1223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ÐÐ»Ð°Ð²Ð½Ð°Ñ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516" y="239098"/>
            <a:ext cx="846324" cy="832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Sveta\Desktop\21853927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23738" y="987696"/>
            <a:ext cx="1594670" cy="4970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173099" y="606174"/>
            <a:ext cx="814725" cy="735586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0</a:t>
            </a:r>
            <a:endParaRPr lang="ru-RU" sz="4000" b="1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74301" y="116632"/>
            <a:ext cx="5634203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Межрегиональная научно-практическая конференция с международным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участием «Кадры для современного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здравоохранения. Медицинское образование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 качество медицинской</a:t>
            </a:r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помощи» 26 октября 2018 г., г. Омск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3408" y="170637"/>
            <a:ext cx="9147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ПРОФЕССИОНАЛЬНЫЙ </a:t>
            </a:r>
            <a:r>
              <a:rPr lang="en-US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КОМПЕТЕНТНОСТНЫЙ ПОДХОД</a:t>
            </a:r>
            <a:r>
              <a:rPr lang="en-US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К </a:t>
            </a:r>
            <a:r>
              <a:rPr lang="en-US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ЛАБОРАТОРНОЙ </a:t>
            </a:r>
            <a:r>
              <a:rPr lang="en-US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ДИАГНОСТИКЕ</a:t>
            </a:r>
            <a:endParaRPr lang="ru-RU" sz="28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440" name="Picture 8" descr="ÐÐ°ÑÑÐ¸Ð½ÐºÐ¸ Ð¿Ð¾ Ð·Ð°Ð¿ÑÐ¾ÑÑ Ð¿ÑÐ¾ÑÐµÑÑÐ¸Ð¾Ð½Ð°Ð»ÑÐ½ÑÐ¹ ÐºÐ¾Ð¼Ð¿ÐµÑÐµÐ½ÑÐ½Ð¾ÑÑÐ½ÑÐ¹ Ð¿Ð¾Ð´ÑÐ¾Ð´ Ðº Ð»Ð°Ð±Ð¾ÑÐ°ÑÐ¾ÑÐ½Ð¾Ð¹ Ð´Ð¸Ð°Ð³Ð½Ð¾ÑÑÐ¸ÐºÐµ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44824"/>
            <a:ext cx="8900090" cy="381642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6064" y="44624"/>
            <a:ext cx="8388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ПЕРЕХОД </a:t>
            </a:r>
            <a:r>
              <a:rPr lang="en-US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</a:t>
            </a:r>
            <a:r>
              <a:rPr lang="en-US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ПРОФЕССИОНАЛЬНУЮ КОМПЕТЕНТНОСТНУЮ</a:t>
            </a:r>
            <a:r>
              <a:rPr lang="en-US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ОСНОВУ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7411" name="Picture 3" descr="ÐÐ°ÑÑÐ¸Ð½ÐºÐ¸ Ð¿Ð¾ Ð·Ð°Ð¿ÑÐ¾ÑÑ Ð¾Ð±ÑÐµÐµÐ²ÑÐ¾Ð¿ÐµÐ¹ÑÐºÐ°Ñ Ð¸ Ð¼Ð¸ÑÐ¾Ð²Ð°Ñ ÑÐµÐ½Ð´ÐµÐ½ÑÐ¸Ñ Ðº Ð¸Ð½ÑÐµÐ³ÑÐ°ÑÐ¸Ð¸ Ð½Ð°ÑÐºÐ¸ Ð¸ Ð¼ÐµÐ´Ð¸ÑÐ¸Ð½Ñ ÑÐ¾ÑÐ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3633" y="1391602"/>
            <a:ext cx="2642383" cy="1785775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3" name="AutoShape 5" descr="ÐÐ°ÑÑÐ¸Ð½ÐºÐ¸ Ð¿Ð¾ Ð·Ð°Ð¿ÑÐ¾ÑÑ Ð¿ÑÐ¾ÑÐµÑÑÐ¸Ð¾Ð½Ð°Ð»ÑÐ½ÑÐ¹ ÐºÐ¾Ð¼Ð¿ÐµÑÐµÐ½ÑÐ½Ð¾ÑÑÐ½ÑÐ¹ Ð¿Ð¾Ð´ÑÐ¾Ð´ Ðº Ð»Ð°Ð±Ð¾ÑÐ°ÑÐ¾ÑÐ½Ð¾Ð¹ Ð´Ð¸Ð°Ð³Ð½Ð¾ÑÑÐ¸ÐºÐµ ÑÐ¾Ñ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5" name="Picture 7" descr="ÐÐ°ÑÑÐ¸Ð½ÐºÐ¸ Ð¿Ð¾ Ð·Ð°Ð¿ÑÐ¾ÑÑ Ð¿ÑÐ¾ÑÐµÑÑÐ¸Ð¾Ð½Ð°Ð»ÑÐ½ÑÐ¹ ÐºÐ¾Ð¼Ð¿ÐµÑÐµÐ½ÑÐ½Ð¾ÑÑÐ½ÑÐ¹ Ð¿Ð¾Ð´ÑÐ¾Ð´ Ðº Ð»Ð°Ð±Ð¾ÑÐ°ÑÐ¾ÑÐ½Ð¾Ð¹ Ð´Ð¸Ð°Ð³Ð½Ð¾ÑÑÐ¸ÐºÐµ ÑÐ¾ÑÐ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3633" y="3177377"/>
            <a:ext cx="2642383" cy="1763791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60943" y="1394773"/>
            <a:ext cx="64992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Причина:</a:t>
            </a:r>
            <a:r>
              <a:rPr lang="ru-RU" sz="2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мировая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тенденция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к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интеграции науки и медицины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1815" y="3057922"/>
            <a:ext cx="61818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Конечный итог -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пациент</a:t>
            </a:r>
            <a:r>
              <a:rPr lang="en-US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ориентированная модель   </a:t>
            </a:r>
            <a:endParaRPr lang="en-US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  системой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знаний, умений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и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навыков,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набором профессиональных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компетенций </a:t>
            </a:r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в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интеллектуальной, коммуникационной, информационной и прочих сферах</a:t>
            </a:r>
          </a:p>
        </p:txBody>
      </p:sp>
      <p:pic>
        <p:nvPicPr>
          <p:cNvPr id="1026" name="Picture 2" descr="https://tutknow.ru/uploads/posts/2017-04/1493413275_ekstrakorporalnoe-oplodotvorenie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3633" y="4936584"/>
            <a:ext cx="2642383" cy="154304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1475656" y="2451368"/>
            <a:ext cx="576064" cy="61903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77688" y="44624"/>
            <a:ext cx="925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СУЩЕСТВУЮЩИЕ ФОРМЫ  ПОДГОТОВКИ СПЕЦИАЛИСТОВ  НЕ  МОГУТ ОХВАТИТЬ  ВЕСЬ  КРУГ  ЗАДАЧ  ПО  ФОРМИРОВАНИЮ  ГРАМОТНОГО И  МОБИЛЬНОГО  МЕДИЦИНСКОГО  ЛАБОРАТОРНОГО  ТЕХНИКА</a:t>
            </a:r>
            <a:endParaRPr lang="ru-RU" sz="20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0" name="Picture 2" descr="http://www.ncfu.ru/uploads/posts/2014-03/1394006552_1371219642_dsc_56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63297" y="1628800"/>
            <a:ext cx="4543719" cy="423016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harmcol.ru/uploads/posts/2016-04/1461840031_img_84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111" y="1602512"/>
            <a:ext cx="4126849" cy="423216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1216" y="-54382"/>
            <a:ext cx="90725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ЛАБОРАТОРНОЕ  ОБСЛЕДОВАНИЕ  ПАЦИЕНТА  </a:t>
            </a:r>
          </a:p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ИМЕЕТ БОЛЬШОЕ  ЗНАЧЕНИЕ  В  ПОСТАНОВКЕ </a:t>
            </a:r>
          </a:p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ДИАГНОЗА  И  ЛЕЧЕНИИ</a:t>
            </a:r>
            <a:endParaRPr lang="ru-RU" sz="26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5362" name="Picture 2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88973"/>
            <a:ext cx="3744416" cy="312034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 descr="iz-ven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9647" y="3188973"/>
            <a:ext cx="4714841" cy="312034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1447616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Клиническая диагностика обеспечивает практическому здравоохранению около </a:t>
            </a:r>
            <a:endParaRPr lang="ru-RU" sz="30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80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% объема объективной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информации</a:t>
            </a:r>
            <a:endParaRPr lang="ru-RU" sz="3000" b="1" dirty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26876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 основное звено в диагностике и лечении заболеваний, мониторинге состояния здоровья человека и окружающей среды</a:t>
            </a:r>
          </a:p>
        </p:txBody>
      </p:sp>
      <p:pic>
        <p:nvPicPr>
          <p:cNvPr id="14339" name="Picture 3" descr="ÐÐ°ÑÑÐ¸Ð½ÐºÐ¸ Ð¿Ð¾ Ð·Ð°Ð¿ÑÐ¾ÑÑ ÑÐµÐ¾ÑÐµÑÐ¸ÑÐµÑÐºÐ°Ñ Ð¿Ð¾Ð´Ð³Ð¾ÑÐ¾Ð²ÐºÐ° Ð¼ÐµÐ´Ð¸ÑÐ¸Ð½ÑÐºÐ¸Ñ Ð»Ð°Ð±Ð¾ÑÐ°Ð½ÑÐ¾Ð²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66472"/>
            <a:ext cx="3747841" cy="336344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230" y="2942623"/>
            <a:ext cx="4764818" cy="3390810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8817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СПЕЦИАЛИСТ  ЛАБОРАТОРНОЙ  ДИАГНОСТИКИ, МЕДИЦИНСКИЙ  ЛАБОРАТОРНЫЙ  ТЕХНИК</a:t>
            </a:r>
            <a:endParaRPr lang="ru-RU" sz="28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07504" y="44624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МЕДИЦИНСКИЙ  ЛАБОРАТОРНЫЙ  ТЕХНИК — ПРОФЕССИЯ  XXI  ВЕКА</a:t>
            </a:r>
            <a:endParaRPr lang="ru-RU" sz="30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" name="Picture 2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104" y="2706757"/>
            <a:ext cx="7632848" cy="3816424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30617" y="1272242"/>
            <a:ext cx="89778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 вспомогательного подразделения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лабораторная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служба стационаров и поликлиник </a:t>
            </a:r>
            <a:endParaRPr lang="ru-RU" sz="2800" b="1" dirty="0" smtClean="0">
              <a:solidFill>
                <a:srgbClr val="0066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стала </a:t>
            </a:r>
            <a:r>
              <a:rPr lang="ru-RU" sz="28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одной из ведущих</a:t>
            </a:r>
          </a:p>
        </p:txBody>
      </p:sp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312" y="323945"/>
            <a:ext cx="9141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РАННЯЯ  ЛАБОРАТОРНАЯ  ДИАГНОСТИКА</a:t>
            </a:r>
            <a:endParaRPr lang="ru-RU" sz="3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2290" name="Picture 2" descr="ÐÐ°ÑÑÐ¸Ð½ÐºÐ¸ Ð¿Ð¾ Ð·Ð°Ð¿ÑÐ¾ÑÑ ÐÐ°Ð±Ð¾ÑÐ°ÑÐ¾ÑÐ½Ð¾Ðµ Ð¾Ð±ÑÐ»ÐµÐ´Ð¾Ð²Ð°Ð½Ð¸Ðµ Ð¿Ð°ÑÐ¸ÐµÐ½ÑÐ° ÑÐ¾ÑÐ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3384376" cy="2356227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1412776"/>
            <a:ext cx="53643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Чем раньше заболевание будет диагностировано,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тем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эффективнее будет </a:t>
            </a:r>
            <a:r>
              <a:rPr lang="ru-RU" sz="3000" b="1" dirty="0" smtClean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его </a:t>
            </a:r>
            <a:r>
              <a:rPr lang="ru-RU" sz="3000" b="1" dirty="0">
                <a:solidFill>
                  <a:srgbClr val="0066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лечение, а прогноз — благоприятнее.</a:t>
            </a:r>
          </a:p>
        </p:txBody>
      </p:sp>
      <p:pic>
        <p:nvPicPr>
          <p:cNvPr id="3074" name="Picture 2" descr="https://parazitron.ru/wp-content/uploads/2017/11/3-7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5760" y="4012296"/>
            <a:ext cx="4788728" cy="252274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seogryzhe.ru/wp-content/uploads/2015/03/pahovaya-griza-oldma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812" y="4005064"/>
            <a:ext cx="3784124" cy="2522749"/>
          </a:xfrm>
          <a:prstGeom prst="rect">
            <a:avLst/>
          </a:prstGeom>
          <a:ln w="15875">
            <a:solidFill>
              <a:schemeClr val="bg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764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477</Words>
  <Application>Microsoft Office PowerPoint</Application>
  <PresentationFormat>Экран (4:3)</PresentationFormat>
  <Paragraphs>74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122</cp:revision>
  <dcterms:created xsi:type="dcterms:W3CDTF">2018-03-24T17:43:40Z</dcterms:created>
  <dcterms:modified xsi:type="dcterms:W3CDTF">2018-11-02T13:27:18Z</dcterms:modified>
</cp:coreProperties>
</file>