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70" r:id="rId3"/>
    <p:sldId id="258" r:id="rId4"/>
    <p:sldId id="259" r:id="rId5"/>
    <p:sldId id="272" r:id="rId6"/>
    <p:sldId id="263" r:id="rId7"/>
    <p:sldId id="260" r:id="rId8"/>
    <p:sldId id="262" r:id="rId9"/>
    <p:sldId id="264" r:id="rId10"/>
    <p:sldId id="265" r:id="rId11"/>
    <p:sldId id="268" r:id="rId12"/>
    <p:sldId id="266" r:id="rId13"/>
    <p:sldId id="273" r:id="rId14"/>
    <p:sldId id="267" r:id="rId15"/>
    <p:sldId id="276" r:id="rId16"/>
    <p:sldId id="280" r:id="rId17"/>
    <p:sldId id="281" r:id="rId18"/>
    <p:sldId id="286" r:id="rId19"/>
    <p:sldId id="287" r:id="rId20"/>
    <p:sldId id="290" r:id="rId21"/>
    <p:sldId id="291" r:id="rId22"/>
    <p:sldId id="292" r:id="rId23"/>
    <p:sldId id="311" r:id="rId24"/>
    <p:sldId id="312" r:id="rId25"/>
    <p:sldId id="284" r:id="rId26"/>
    <p:sldId id="285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FAFD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1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0272B8-7197-4C16-BB66-E0E5FD8C5126}" type="doc">
      <dgm:prSet loTypeId="urn:microsoft.com/office/officeart/2005/8/layout/matrix3" loCatId="matrix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16FD4607-FA4D-47B3-8CD8-9F1BEB41584C}">
      <dgm:prSet phldrT="[Текст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latin typeface="Arial" pitchFamily="34" charset="0"/>
              <a:cs typeface="Arial" pitchFamily="34" charset="0"/>
            </a:rPr>
            <a:t>Самосознание</a:t>
          </a:r>
        </a:p>
        <a:p>
          <a:pPr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dirty="0"/>
        </a:p>
      </dgm:t>
    </dgm:pt>
    <dgm:pt modelId="{7380731B-6919-49A2-A0A8-DC31AA4E72A5}" type="parTrans" cxnId="{5E4324DB-06B5-4E25-98FC-418999514414}">
      <dgm:prSet/>
      <dgm:spPr/>
      <dgm:t>
        <a:bodyPr/>
        <a:lstStyle/>
        <a:p>
          <a:endParaRPr lang="ru-RU"/>
        </a:p>
      </dgm:t>
    </dgm:pt>
    <dgm:pt modelId="{75037F16-25D1-450C-BC45-22F3F85B8F37}" type="sibTrans" cxnId="{5E4324DB-06B5-4E25-98FC-418999514414}">
      <dgm:prSet/>
      <dgm:spPr/>
      <dgm:t>
        <a:bodyPr/>
        <a:lstStyle/>
        <a:p>
          <a:endParaRPr lang="ru-RU"/>
        </a:p>
      </dgm:t>
    </dgm:pt>
    <dgm:pt modelId="{A93A1C36-3ECD-4A53-B9E7-CAA8D89F7210}">
      <dgm:prSet phldrT="[Текст]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dirty="0" smtClean="0">
              <a:latin typeface="Arial" pitchFamily="34" charset="0"/>
              <a:cs typeface="Arial" pitchFamily="34" charset="0"/>
            </a:rPr>
            <a:t>Самоконтроль</a:t>
          </a:r>
        </a:p>
        <a:p>
          <a:pPr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DA1BC56A-4D30-41AD-A2A3-1694CF37C0F2}" type="parTrans" cxnId="{D36D63B9-6BF2-47C4-B958-4137C8A8ECE2}">
      <dgm:prSet/>
      <dgm:spPr/>
      <dgm:t>
        <a:bodyPr/>
        <a:lstStyle/>
        <a:p>
          <a:endParaRPr lang="ru-RU"/>
        </a:p>
      </dgm:t>
    </dgm:pt>
    <dgm:pt modelId="{4CA6450D-0A15-4082-AB87-153DB9B72774}" type="sibTrans" cxnId="{D36D63B9-6BF2-47C4-B958-4137C8A8ECE2}">
      <dgm:prSet/>
      <dgm:spPr/>
      <dgm:t>
        <a:bodyPr/>
        <a:lstStyle/>
        <a:p>
          <a:endParaRPr lang="ru-RU"/>
        </a:p>
      </dgm:t>
    </dgm:pt>
    <dgm:pt modelId="{363E71B1-8D04-4D8B-B04D-E5C79A0B2CD0}">
      <dgm:prSet phldrT="[Текст]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dirty="0" err="1" smtClean="0">
              <a:latin typeface="Arial" pitchFamily="34" charset="0"/>
              <a:cs typeface="Arial" pitchFamily="34" charset="0"/>
            </a:rPr>
            <a:t>Эмпатия</a:t>
          </a:r>
          <a:r>
            <a:rPr lang="ru-RU" b="1" dirty="0" smtClean="0">
              <a:latin typeface="Arial" pitchFamily="34" charset="0"/>
              <a:cs typeface="Arial" pitchFamily="34" charset="0"/>
            </a:rPr>
            <a:t> </a:t>
          </a:r>
        </a:p>
        <a:p>
          <a:pPr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E73AF023-5BB1-4D72-8965-12EBA8EDE86E}" type="parTrans" cxnId="{E7D6DD10-3FC3-4A7A-9043-430A07DBF133}">
      <dgm:prSet/>
      <dgm:spPr/>
      <dgm:t>
        <a:bodyPr/>
        <a:lstStyle/>
        <a:p>
          <a:endParaRPr lang="ru-RU"/>
        </a:p>
      </dgm:t>
    </dgm:pt>
    <dgm:pt modelId="{BC9D2943-05F6-4FD8-9195-32EE32D33B37}" type="sibTrans" cxnId="{E7D6DD10-3FC3-4A7A-9043-430A07DBF133}">
      <dgm:prSet/>
      <dgm:spPr/>
      <dgm:t>
        <a:bodyPr/>
        <a:lstStyle/>
        <a:p>
          <a:endParaRPr lang="ru-RU"/>
        </a:p>
      </dgm:t>
    </dgm:pt>
    <dgm:pt modelId="{997328B2-1457-4443-96EE-D7CFEEF12893}">
      <dgm:prSet phldrT="[Текст]" custT="1"/>
      <dgm:spPr>
        <a:solidFill>
          <a:srgbClr val="00B0F0"/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latin typeface="Arial" pitchFamily="34" charset="0"/>
              <a:cs typeface="Arial" pitchFamily="34" charset="0"/>
            </a:rPr>
            <a:t>Навыки</a:t>
          </a: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latin typeface="Arial" pitchFamily="34" charset="0"/>
              <a:cs typeface="Arial" pitchFamily="34" charset="0"/>
            </a:rPr>
            <a:t>отношений</a:t>
          </a:r>
        </a:p>
        <a:p>
          <a:pPr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dirty="0"/>
        </a:p>
      </dgm:t>
    </dgm:pt>
    <dgm:pt modelId="{BECC5B9F-618B-4AE7-84EB-2BB99ECF6D8B}" type="parTrans" cxnId="{BD036F02-5C5D-4EF2-81E3-B23ED4A5DE90}">
      <dgm:prSet/>
      <dgm:spPr/>
      <dgm:t>
        <a:bodyPr/>
        <a:lstStyle/>
        <a:p>
          <a:endParaRPr lang="ru-RU"/>
        </a:p>
      </dgm:t>
    </dgm:pt>
    <dgm:pt modelId="{000F8ED5-60FA-4AE9-8887-586D0834ABAB}" type="sibTrans" cxnId="{BD036F02-5C5D-4EF2-81E3-B23ED4A5DE90}">
      <dgm:prSet/>
      <dgm:spPr/>
      <dgm:t>
        <a:bodyPr/>
        <a:lstStyle/>
        <a:p>
          <a:endParaRPr lang="ru-RU"/>
        </a:p>
      </dgm:t>
    </dgm:pt>
    <dgm:pt modelId="{AFCA4E7C-C53D-4DF2-A6FB-D76A71A399E4}" type="pres">
      <dgm:prSet presAssocID="{740272B8-7197-4C16-BB66-E0E5FD8C5126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40EF0CF-4722-4DB5-9A9E-4C29135E1D8B}" type="pres">
      <dgm:prSet presAssocID="{740272B8-7197-4C16-BB66-E0E5FD8C5126}" presName="diamond" presStyleLbl="bgShp" presStyleIdx="0" presStyleCnt="1"/>
      <dgm:spPr/>
    </dgm:pt>
    <dgm:pt modelId="{2637B7DA-9236-4FA3-B917-721B3F511E41}" type="pres">
      <dgm:prSet presAssocID="{740272B8-7197-4C16-BB66-E0E5FD8C5126}" presName="quad1" presStyleLbl="node1" presStyleIdx="0" presStyleCnt="4" custScaleX="130411" custScaleY="100000" custLinFactNeighborX="-16228" custLinFactNeighborY="16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2A39E2-EB5F-4049-95DB-E83B615A64BF}" type="pres">
      <dgm:prSet presAssocID="{740272B8-7197-4C16-BB66-E0E5FD8C5126}" presName="quad2" presStyleLbl="node1" presStyleIdx="1" presStyleCnt="4" custScaleX="129245" custLinFactNeighborX="22136" custLinFactNeighborY="222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4B81C3-4798-4CC7-B4A2-9F6AA92EE7B1}" type="pres">
      <dgm:prSet presAssocID="{740272B8-7197-4C16-BB66-E0E5FD8C5126}" presName="quad3" presStyleLbl="node1" presStyleIdx="2" presStyleCnt="4" custScaleX="125965" custLinFactNeighborX="-11377" custLinFactNeighborY="102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5E604D-93B8-4DD7-8BCE-F36434BFF259}" type="pres">
      <dgm:prSet presAssocID="{740272B8-7197-4C16-BB66-E0E5FD8C5126}" presName="quad4" presStyleLbl="node1" presStyleIdx="3" presStyleCnt="4" custScaleX="129245" custLinFactNeighborX="22136" custLinFactNeighborY="-222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9D51EB6-D3E5-444E-818B-3D7334BAE9F0}" type="presOf" srcId="{16FD4607-FA4D-47B3-8CD8-9F1BEB41584C}" destId="{2637B7DA-9236-4FA3-B917-721B3F511E41}" srcOrd="0" destOrd="0" presId="urn:microsoft.com/office/officeart/2005/8/layout/matrix3"/>
    <dgm:cxn modelId="{E7D6DD10-3FC3-4A7A-9043-430A07DBF133}" srcId="{740272B8-7197-4C16-BB66-E0E5FD8C5126}" destId="{363E71B1-8D04-4D8B-B04D-E5C79A0B2CD0}" srcOrd="2" destOrd="0" parTransId="{E73AF023-5BB1-4D72-8965-12EBA8EDE86E}" sibTransId="{BC9D2943-05F6-4FD8-9195-32EE32D33B37}"/>
    <dgm:cxn modelId="{57CE99B2-8BCD-4CBD-ABE1-B6089C086D65}" type="presOf" srcId="{363E71B1-8D04-4D8B-B04D-E5C79A0B2CD0}" destId="{F34B81C3-4798-4CC7-B4A2-9F6AA92EE7B1}" srcOrd="0" destOrd="0" presId="urn:microsoft.com/office/officeart/2005/8/layout/matrix3"/>
    <dgm:cxn modelId="{27E1A007-DC05-42F8-84DE-A8BF71687568}" type="presOf" srcId="{A93A1C36-3ECD-4A53-B9E7-CAA8D89F7210}" destId="{082A39E2-EB5F-4049-95DB-E83B615A64BF}" srcOrd="0" destOrd="0" presId="urn:microsoft.com/office/officeart/2005/8/layout/matrix3"/>
    <dgm:cxn modelId="{D36D63B9-6BF2-47C4-B958-4137C8A8ECE2}" srcId="{740272B8-7197-4C16-BB66-E0E5FD8C5126}" destId="{A93A1C36-3ECD-4A53-B9E7-CAA8D89F7210}" srcOrd="1" destOrd="0" parTransId="{DA1BC56A-4D30-41AD-A2A3-1694CF37C0F2}" sibTransId="{4CA6450D-0A15-4082-AB87-153DB9B72774}"/>
    <dgm:cxn modelId="{BD036F02-5C5D-4EF2-81E3-B23ED4A5DE90}" srcId="{740272B8-7197-4C16-BB66-E0E5FD8C5126}" destId="{997328B2-1457-4443-96EE-D7CFEEF12893}" srcOrd="3" destOrd="0" parTransId="{BECC5B9F-618B-4AE7-84EB-2BB99ECF6D8B}" sibTransId="{000F8ED5-60FA-4AE9-8887-586D0834ABAB}"/>
    <dgm:cxn modelId="{5E4324DB-06B5-4E25-98FC-418999514414}" srcId="{740272B8-7197-4C16-BB66-E0E5FD8C5126}" destId="{16FD4607-FA4D-47B3-8CD8-9F1BEB41584C}" srcOrd="0" destOrd="0" parTransId="{7380731B-6919-49A2-A0A8-DC31AA4E72A5}" sibTransId="{75037F16-25D1-450C-BC45-22F3F85B8F37}"/>
    <dgm:cxn modelId="{1B748C9F-5DF4-492B-9B59-F7F22355AC5B}" type="presOf" srcId="{740272B8-7197-4C16-BB66-E0E5FD8C5126}" destId="{AFCA4E7C-C53D-4DF2-A6FB-D76A71A399E4}" srcOrd="0" destOrd="0" presId="urn:microsoft.com/office/officeart/2005/8/layout/matrix3"/>
    <dgm:cxn modelId="{0EDE015A-3A3D-4791-B858-8B5E7C77CC55}" type="presOf" srcId="{997328B2-1457-4443-96EE-D7CFEEF12893}" destId="{255E604D-93B8-4DD7-8BCE-F36434BFF259}" srcOrd="0" destOrd="0" presId="urn:microsoft.com/office/officeart/2005/8/layout/matrix3"/>
    <dgm:cxn modelId="{854B8E2E-7258-4305-B1F0-E6430685362A}" type="presParOf" srcId="{AFCA4E7C-C53D-4DF2-A6FB-D76A71A399E4}" destId="{B40EF0CF-4722-4DB5-9A9E-4C29135E1D8B}" srcOrd="0" destOrd="0" presId="urn:microsoft.com/office/officeart/2005/8/layout/matrix3"/>
    <dgm:cxn modelId="{5834BC8A-7A02-431E-94CA-86AE2FBA2289}" type="presParOf" srcId="{AFCA4E7C-C53D-4DF2-A6FB-D76A71A399E4}" destId="{2637B7DA-9236-4FA3-B917-721B3F511E41}" srcOrd="1" destOrd="0" presId="urn:microsoft.com/office/officeart/2005/8/layout/matrix3"/>
    <dgm:cxn modelId="{C5181ADE-1ADD-4233-BE5F-84C8815C1DC4}" type="presParOf" srcId="{AFCA4E7C-C53D-4DF2-A6FB-D76A71A399E4}" destId="{082A39E2-EB5F-4049-95DB-E83B615A64BF}" srcOrd="2" destOrd="0" presId="urn:microsoft.com/office/officeart/2005/8/layout/matrix3"/>
    <dgm:cxn modelId="{4DEC3D6E-0DEF-4423-8E55-3621DB800CD1}" type="presParOf" srcId="{AFCA4E7C-C53D-4DF2-A6FB-D76A71A399E4}" destId="{F34B81C3-4798-4CC7-B4A2-9F6AA92EE7B1}" srcOrd="3" destOrd="0" presId="urn:microsoft.com/office/officeart/2005/8/layout/matrix3"/>
    <dgm:cxn modelId="{BA0279A7-8313-4269-97DD-5434CF347C6B}" type="presParOf" srcId="{AFCA4E7C-C53D-4DF2-A6FB-D76A71A399E4}" destId="{255E604D-93B8-4DD7-8BCE-F36434BFF259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7A16DB2-27F0-470A-B81F-89200BED4D31}" type="doc">
      <dgm:prSet loTypeId="urn:microsoft.com/office/officeart/2005/8/layout/vList3#1" loCatId="list" qsTypeId="urn:microsoft.com/office/officeart/2005/8/quickstyle/simple1" qsCatId="simple" csTypeId="urn:microsoft.com/office/officeart/2005/8/colors/colorful1#2" csCatId="colorful" phldr="1"/>
      <dgm:spPr/>
    </dgm:pt>
    <dgm:pt modelId="{92FEE20D-4CCA-40AD-9DB9-45920B286700}">
      <dgm:prSet phldrT="[Текст]" custT="1"/>
      <dgm:spPr>
        <a:solidFill>
          <a:srgbClr val="C00000"/>
        </a:solidFill>
      </dgm:spPr>
      <dgm:t>
        <a:bodyPr/>
        <a:lstStyle/>
        <a:p>
          <a:r>
            <a:rPr lang="ru-RU" sz="21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Медицинскую эффективность здравоохранения можно существенно повысить, </a:t>
          </a:r>
          <a:r>
            <a:rPr lang="ru-RU" sz="2100" b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учитывая эмоциональное состояние пациентов,</a:t>
          </a:r>
          <a:r>
            <a:rPr lang="ru-RU" sz="21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 а не только состояние их физического и психического здоровья</a:t>
          </a:r>
          <a:endParaRPr lang="ru-RU" sz="2100" dirty="0">
            <a:solidFill>
              <a:schemeClr val="bg1"/>
            </a:solidFill>
          </a:endParaRPr>
        </a:p>
      </dgm:t>
    </dgm:pt>
    <dgm:pt modelId="{89962E47-26A1-4537-A98A-94BF361DBE91}" type="parTrans" cxnId="{DA9DCF2A-D342-4603-A2BD-D29FE04AE3D6}">
      <dgm:prSet/>
      <dgm:spPr/>
      <dgm:t>
        <a:bodyPr/>
        <a:lstStyle/>
        <a:p>
          <a:endParaRPr lang="ru-RU"/>
        </a:p>
      </dgm:t>
    </dgm:pt>
    <dgm:pt modelId="{CC19A493-9D5F-4C11-85EF-661643C1E202}" type="sibTrans" cxnId="{DA9DCF2A-D342-4603-A2BD-D29FE04AE3D6}">
      <dgm:prSet/>
      <dgm:spPr/>
      <dgm:t>
        <a:bodyPr/>
        <a:lstStyle/>
        <a:p>
          <a:endParaRPr lang="ru-RU"/>
        </a:p>
      </dgm:t>
    </dgm:pt>
    <dgm:pt modelId="{F99861EE-4F17-4612-808F-60A98312BB1B}">
      <dgm:prSet phldrT="[Текст]"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ru-RU" sz="2200" dirty="0" smtClean="0">
              <a:latin typeface="Arial" pitchFamily="34" charset="0"/>
              <a:cs typeface="Arial" pitchFamily="34" charset="0"/>
            </a:rPr>
            <a:t>Важным фактором </a:t>
          </a:r>
          <a:r>
            <a:rPr lang="ru-RU" sz="2200" b="0" dirty="0" smtClean="0">
              <a:latin typeface="Arial" pitchFamily="34" charset="0"/>
              <a:cs typeface="Arial" pitchFamily="34" charset="0"/>
            </a:rPr>
            <a:t>профессиональной успешности </a:t>
          </a:r>
          <a:r>
            <a:rPr lang="ru-RU" sz="2200" dirty="0" smtClean="0">
              <a:latin typeface="Arial" pitchFamily="34" charset="0"/>
              <a:cs typeface="Arial" pitchFamily="34" charset="0"/>
            </a:rPr>
            <a:t>при оказании профессиональной медицинской помощи пациентам  является </a:t>
          </a:r>
          <a:r>
            <a:rPr lang="ru-RU" sz="2200" b="0" dirty="0" smtClean="0">
              <a:latin typeface="Arial" pitchFamily="34" charset="0"/>
              <a:cs typeface="Arial" pitchFamily="34" charset="0"/>
            </a:rPr>
            <a:t>эмоциональная компетентность медицинского работника</a:t>
          </a:r>
          <a:endParaRPr lang="ru-RU" sz="2200" b="0" dirty="0"/>
        </a:p>
      </dgm:t>
    </dgm:pt>
    <dgm:pt modelId="{E55EE892-0082-4BF0-9D49-79169A3E3EAC}" type="parTrans" cxnId="{94484CC8-8AFB-4C47-BAB5-525C3C1F8330}">
      <dgm:prSet/>
      <dgm:spPr/>
      <dgm:t>
        <a:bodyPr/>
        <a:lstStyle/>
        <a:p>
          <a:endParaRPr lang="ru-RU"/>
        </a:p>
      </dgm:t>
    </dgm:pt>
    <dgm:pt modelId="{DAE6BB99-1CA6-4394-8C64-F754C255BF47}" type="sibTrans" cxnId="{94484CC8-8AFB-4C47-BAB5-525C3C1F8330}">
      <dgm:prSet/>
      <dgm:spPr/>
      <dgm:t>
        <a:bodyPr/>
        <a:lstStyle/>
        <a:p>
          <a:endParaRPr lang="ru-RU"/>
        </a:p>
      </dgm:t>
    </dgm:pt>
    <dgm:pt modelId="{EFA7071E-6CC7-4239-8E46-0FABC836E366}">
      <dgm:prSet phldrT="[Текст]" custT="1"/>
      <dgm:spPr>
        <a:solidFill>
          <a:srgbClr val="7030A0"/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600" dirty="0" smtClean="0">
            <a:latin typeface="Arial" pitchFamily="34" charset="0"/>
            <a:cs typeface="Arial" pitchFamily="34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b="0" dirty="0" smtClean="0">
              <a:latin typeface="Arial" pitchFamily="34" charset="0"/>
              <a:cs typeface="Arial" pitchFamily="34" charset="0"/>
            </a:rPr>
            <a:t>Формирование эмоциональной компетентности медицинских работников следует развивать в течение всей профессиональной деятельности</a:t>
          </a:r>
        </a:p>
        <a:p>
          <a:pPr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dirty="0"/>
        </a:p>
      </dgm:t>
    </dgm:pt>
    <dgm:pt modelId="{0388233F-FA5C-42ED-8BBA-656FA3C07522}" type="parTrans" cxnId="{FAEF7BFA-646F-45CC-8632-06E13A08BF65}">
      <dgm:prSet/>
      <dgm:spPr/>
      <dgm:t>
        <a:bodyPr/>
        <a:lstStyle/>
        <a:p>
          <a:endParaRPr lang="ru-RU"/>
        </a:p>
      </dgm:t>
    </dgm:pt>
    <dgm:pt modelId="{5357AE0A-18FE-4EE7-A457-8BCACEA5520F}" type="sibTrans" cxnId="{FAEF7BFA-646F-45CC-8632-06E13A08BF65}">
      <dgm:prSet/>
      <dgm:spPr/>
      <dgm:t>
        <a:bodyPr/>
        <a:lstStyle/>
        <a:p>
          <a:endParaRPr lang="ru-RU"/>
        </a:p>
      </dgm:t>
    </dgm:pt>
    <dgm:pt modelId="{C6543F3D-1CFC-43F2-9648-8CAB19F1EB75}" type="pres">
      <dgm:prSet presAssocID="{87A16DB2-27F0-470A-B81F-89200BED4D31}" presName="linearFlow" presStyleCnt="0">
        <dgm:presLayoutVars>
          <dgm:dir/>
          <dgm:resizeHandles val="exact"/>
        </dgm:presLayoutVars>
      </dgm:prSet>
      <dgm:spPr/>
    </dgm:pt>
    <dgm:pt modelId="{F0B6A08B-CB4C-406B-88C7-5AB33AA54096}" type="pres">
      <dgm:prSet presAssocID="{92FEE20D-4CCA-40AD-9DB9-45920B286700}" presName="composite" presStyleCnt="0"/>
      <dgm:spPr/>
    </dgm:pt>
    <dgm:pt modelId="{EF96554B-5D5C-4C12-B6CF-3C24D34124FE}" type="pres">
      <dgm:prSet presAssocID="{92FEE20D-4CCA-40AD-9DB9-45920B286700}" presName="imgShp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30DD9C9-7BC8-4DB2-B2BB-AD24F6C4A2F8}" type="pres">
      <dgm:prSet presAssocID="{92FEE20D-4CCA-40AD-9DB9-45920B286700}" presName="txShp" presStyleLbl="node1" presStyleIdx="0" presStyleCnt="3" custScaleX="109254" custScaleY="2021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2F84E5-1045-4924-A48F-2ABA2C845166}" type="pres">
      <dgm:prSet presAssocID="{CC19A493-9D5F-4C11-85EF-661643C1E202}" presName="spacing" presStyleCnt="0"/>
      <dgm:spPr/>
    </dgm:pt>
    <dgm:pt modelId="{BD81C4B4-56CD-464D-9CDA-D36E485AA447}" type="pres">
      <dgm:prSet presAssocID="{F99861EE-4F17-4612-808F-60A98312BB1B}" presName="composite" presStyleCnt="0"/>
      <dgm:spPr/>
    </dgm:pt>
    <dgm:pt modelId="{CE8F414A-DC0E-4533-8DFD-FA0D09BA2C96}" type="pres">
      <dgm:prSet presAssocID="{F99861EE-4F17-4612-808F-60A98312BB1B}" presName="imgShp" presStyleLbl="fgImgPlace1" presStyleIdx="1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3139EF8-F121-446D-94CB-0E312C9C6CD3}" type="pres">
      <dgm:prSet presAssocID="{F99861EE-4F17-4612-808F-60A98312BB1B}" presName="txShp" presStyleLbl="node1" presStyleIdx="1" presStyleCnt="3" custScaleX="110137" custScaleY="2023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5DA7BF-CDC4-4760-A94C-E83E8A826E38}" type="pres">
      <dgm:prSet presAssocID="{DAE6BB99-1CA6-4394-8C64-F754C255BF47}" presName="spacing" presStyleCnt="0"/>
      <dgm:spPr/>
    </dgm:pt>
    <dgm:pt modelId="{F2DC9914-BA5D-4DF0-994C-FE74E27CF40E}" type="pres">
      <dgm:prSet presAssocID="{EFA7071E-6CC7-4239-8E46-0FABC836E366}" presName="composite" presStyleCnt="0"/>
      <dgm:spPr/>
    </dgm:pt>
    <dgm:pt modelId="{4FC22A03-1826-4794-9794-7D88FDF15534}" type="pres">
      <dgm:prSet presAssocID="{EFA7071E-6CC7-4239-8E46-0FABC836E366}" presName="imgShp" presStyleLbl="fgImgPlace1" presStyleIdx="2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3FACBC7-37B2-4366-81E5-44564B9A8648}" type="pres">
      <dgm:prSet presAssocID="{EFA7071E-6CC7-4239-8E46-0FABC836E366}" presName="txShp" presStyleLbl="node1" presStyleIdx="2" presStyleCnt="3" custScaleX="109210" custScaleY="2082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0E9ED88-C74E-4231-B7A9-44DF869F33B7}" type="presOf" srcId="{92FEE20D-4CCA-40AD-9DB9-45920B286700}" destId="{930DD9C9-7BC8-4DB2-B2BB-AD24F6C4A2F8}" srcOrd="0" destOrd="0" presId="urn:microsoft.com/office/officeart/2005/8/layout/vList3#1"/>
    <dgm:cxn modelId="{94484CC8-8AFB-4C47-BAB5-525C3C1F8330}" srcId="{87A16DB2-27F0-470A-B81F-89200BED4D31}" destId="{F99861EE-4F17-4612-808F-60A98312BB1B}" srcOrd="1" destOrd="0" parTransId="{E55EE892-0082-4BF0-9D49-79169A3E3EAC}" sibTransId="{DAE6BB99-1CA6-4394-8C64-F754C255BF47}"/>
    <dgm:cxn modelId="{EBF08A5D-ED5D-47CE-85FA-D122C1789769}" type="presOf" srcId="{EFA7071E-6CC7-4239-8E46-0FABC836E366}" destId="{73FACBC7-37B2-4366-81E5-44564B9A8648}" srcOrd="0" destOrd="0" presId="urn:microsoft.com/office/officeart/2005/8/layout/vList3#1"/>
    <dgm:cxn modelId="{DA9DCF2A-D342-4603-A2BD-D29FE04AE3D6}" srcId="{87A16DB2-27F0-470A-B81F-89200BED4D31}" destId="{92FEE20D-4CCA-40AD-9DB9-45920B286700}" srcOrd="0" destOrd="0" parTransId="{89962E47-26A1-4537-A98A-94BF361DBE91}" sibTransId="{CC19A493-9D5F-4C11-85EF-661643C1E202}"/>
    <dgm:cxn modelId="{9AB402BD-FE49-4709-AEDE-D0078FF2A752}" type="presOf" srcId="{F99861EE-4F17-4612-808F-60A98312BB1B}" destId="{63139EF8-F121-446D-94CB-0E312C9C6CD3}" srcOrd="0" destOrd="0" presId="urn:microsoft.com/office/officeart/2005/8/layout/vList3#1"/>
    <dgm:cxn modelId="{FAEF7BFA-646F-45CC-8632-06E13A08BF65}" srcId="{87A16DB2-27F0-470A-B81F-89200BED4D31}" destId="{EFA7071E-6CC7-4239-8E46-0FABC836E366}" srcOrd="2" destOrd="0" parTransId="{0388233F-FA5C-42ED-8BBA-656FA3C07522}" sibTransId="{5357AE0A-18FE-4EE7-A457-8BCACEA5520F}"/>
    <dgm:cxn modelId="{831F7172-41D4-49EE-9E94-023A4DF896DE}" type="presOf" srcId="{87A16DB2-27F0-470A-B81F-89200BED4D31}" destId="{C6543F3D-1CFC-43F2-9648-8CAB19F1EB75}" srcOrd="0" destOrd="0" presId="urn:microsoft.com/office/officeart/2005/8/layout/vList3#1"/>
    <dgm:cxn modelId="{3CA0F2D8-101E-4C49-9D50-BF60A567AABE}" type="presParOf" srcId="{C6543F3D-1CFC-43F2-9648-8CAB19F1EB75}" destId="{F0B6A08B-CB4C-406B-88C7-5AB33AA54096}" srcOrd="0" destOrd="0" presId="urn:microsoft.com/office/officeart/2005/8/layout/vList3#1"/>
    <dgm:cxn modelId="{CB3ACB78-956B-4F3E-95ED-9C904F5FA1A9}" type="presParOf" srcId="{F0B6A08B-CB4C-406B-88C7-5AB33AA54096}" destId="{EF96554B-5D5C-4C12-B6CF-3C24D34124FE}" srcOrd="0" destOrd="0" presId="urn:microsoft.com/office/officeart/2005/8/layout/vList3#1"/>
    <dgm:cxn modelId="{77F2DA72-6DE5-4FD5-9616-8051810CAB65}" type="presParOf" srcId="{F0B6A08B-CB4C-406B-88C7-5AB33AA54096}" destId="{930DD9C9-7BC8-4DB2-B2BB-AD24F6C4A2F8}" srcOrd="1" destOrd="0" presId="urn:microsoft.com/office/officeart/2005/8/layout/vList3#1"/>
    <dgm:cxn modelId="{23F6DEA2-A0F5-4F30-A097-B66907A931C2}" type="presParOf" srcId="{C6543F3D-1CFC-43F2-9648-8CAB19F1EB75}" destId="{662F84E5-1045-4924-A48F-2ABA2C845166}" srcOrd="1" destOrd="0" presId="urn:microsoft.com/office/officeart/2005/8/layout/vList3#1"/>
    <dgm:cxn modelId="{4ECEB9B4-E493-404F-81DA-F743F700301D}" type="presParOf" srcId="{C6543F3D-1CFC-43F2-9648-8CAB19F1EB75}" destId="{BD81C4B4-56CD-464D-9CDA-D36E485AA447}" srcOrd="2" destOrd="0" presId="urn:microsoft.com/office/officeart/2005/8/layout/vList3#1"/>
    <dgm:cxn modelId="{2737CD0B-A748-4A86-875A-B84C77CE93DB}" type="presParOf" srcId="{BD81C4B4-56CD-464D-9CDA-D36E485AA447}" destId="{CE8F414A-DC0E-4533-8DFD-FA0D09BA2C96}" srcOrd="0" destOrd="0" presId="urn:microsoft.com/office/officeart/2005/8/layout/vList3#1"/>
    <dgm:cxn modelId="{42C75634-F779-4939-B202-A44547C2F740}" type="presParOf" srcId="{BD81C4B4-56CD-464D-9CDA-D36E485AA447}" destId="{63139EF8-F121-446D-94CB-0E312C9C6CD3}" srcOrd="1" destOrd="0" presId="urn:microsoft.com/office/officeart/2005/8/layout/vList3#1"/>
    <dgm:cxn modelId="{F796F65D-AC66-47A3-BD94-540AA3D14B8C}" type="presParOf" srcId="{C6543F3D-1CFC-43F2-9648-8CAB19F1EB75}" destId="{E85DA7BF-CDC4-4760-A94C-E83E8A826E38}" srcOrd="3" destOrd="0" presId="urn:microsoft.com/office/officeart/2005/8/layout/vList3#1"/>
    <dgm:cxn modelId="{DB3AD19D-7DEC-403F-9669-9F7B1548C22C}" type="presParOf" srcId="{C6543F3D-1CFC-43F2-9648-8CAB19F1EB75}" destId="{F2DC9914-BA5D-4DF0-994C-FE74E27CF40E}" srcOrd="4" destOrd="0" presId="urn:microsoft.com/office/officeart/2005/8/layout/vList3#1"/>
    <dgm:cxn modelId="{743C79BF-4902-4679-A294-EEEEAF3CED0E}" type="presParOf" srcId="{F2DC9914-BA5D-4DF0-994C-FE74E27CF40E}" destId="{4FC22A03-1826-4794-9794-7D88FDF15534}" srcOrd="0" destOrd="0" presId="urn:microsoft.com/office/officeart/2005/8/layout/vList3#1"/>
    <dgm:cxn modelId="{37DCBAB4-B059-4AF5-84B5-C215A968CF31}" type="presParOf" srcId="{F2DC9914-BA5D-4DF0-994C-FE74E27CF40E}" destId="{73FACBC7-37B2-4366-81E5-44564B9A8648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0EF0CF-4722-4DB5-9A9E-4C29135E1D8B}">
      <dsp:nvSpPr>
        <dsp:cNvPr id="0" name=""/>
        <dsp:cNvSpPr/>
      </dsp:nvSpPr>
      <dsp:spPr>
        <a:xfrm>
          <a:off x="2357465" y="0"/>
          <a:ext cx="5643578" cy="5643578"/>
        </a:xfrm>
        <a:prstGeom prst="diamond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637B7DA-9236-4FA3-B917-721B3F511E41}">
      <dsp:nvSpPr>
        <dsp:cNvPr id="0" name=""/>
        <dsp:cNvSpPr/>
      </dsp:nvSpPr>
      <dsp:spPr>
        <a:xfrm>
          <a:off x="2201756" y="571509"/>
          <a:ext cx="2870340" cy="22009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kern="1200" dirty="0" smtClean="0">
              <a:latin typeface="Arial" pitchFamily="34" charset="0"/>
              <a:cs typeface="Arial" pitchFamily="34" charset="0"/>
            </a:rPr>
            <a:t>Самосознание</a:t>
          </a:r>
        </a:p>
        <a:p>
          <a:pPr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 dirty="0"/>
        </a:p>
      </dsp:txBody>
      <dsp:txXfrm>
        <a:off x="2309200" y="678953"/>
        <a:ext cx="2655452" cy="1986107"/>
      </dsp:txXfrm>
    </dsp:sp>
    <dsp:sp modelId="{082A39E2-EB5F-4049-95DB-E83B615A64BF}">
      <dsp:nvSpPr>
        <dsp:cNvPr id="0" name=""/>
        <dsp:cNvSpPr/>
      </dsp:nvSpPr>
      <dsp:spPr>
        <a:xfrm>
          <a:off x="5429280" y="585090"/>
          <a:ext cx="2844676" cy="2200995"/>
        </a:xfrm>
        <a:prstGeom prst="round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500" b="1" kern="1200" dirty="0" smtClean="0">
              <a:latin typeface="Arial" pitchFamily="34" charset="0"/>
              <a:cs typeface="Arial" pitchFamily="34" charset="0"/>
            </a:rPr>
            <a:t>Самоконтроль</a:t>
          </a:r>
        </a:p>
        <a:p>
          <a:pPr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 dirty="0"/>
        </a:p>
      </dsp:txBody>
      <dsp:txXfrm>
        <a:off x="5536724" y="692534"/>
        <a:ext cx="2629788" cy="1986107"/>
      </dsp:txXfrm>
    </dsp:sp>
    <dsp:sp modelId="{F34B81C3-4798-4CC7-B4A2-9F6AA92EE7B1}">
      <dsp:nvSpPr>
        <dsp:cNvPr id="0" name=""/>
        <dsp:cNvSpPr/>
      </dsp:nvSpPr>
      <dsp:spPr>
        <a:xfrm>
          <a:off x="2357454" y="2928958"/>
          <a:ext cx="2772483" cy="2200995"/>
        </a:xfrm>
        <a:prstGeom prst="round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500" b="1" kern="1200" dirty="0" err="1" smtClean="0">
              <a:latin typeface="Arial" pitchFamily="34" charset="0"/>
              <a:cs typeface="Arial" pitchFamily="34" charset="0"/>
            </a:rPr>
            <a:t>Эмпатия</a:t>
          </a:r>
          <a:r>
            <a:rPr lang="ru-RU" sz="2500" b="1" kern="1200" dirty="0" smtClean="0">
              <a:latin typeface="Arial" pitchFamily="34" charset="0"/>
              <a:cs typeface="Arial" pitchFamily="34" charset="0"/>
            </a:rPr>
            <a:t> </a:t>
          </a:r>
        </a:p>
        <a:p>
          <a:pPr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 dirty="0"/>
        </a:p>
      </dsp:txBody>
      <dsp:txXfrm>
        <a:off x="2464898" y="3036402"/>
        <a:ext cx="2557595" cy="1986107"/>
      </dsp:txXfrm>
    </dsp:sp>
    <dsp:sp modelId="{255E604D-93B8-4DD7-8BCE-F36434BFF259}">
      <dsp:nvSpPr>
        <dsp:cNvPr id="0" name=""/>
        <dsp:cNvSpPr/>
      </dsp:nvSpPr>
      <dsp:spPr>
        <a:xfrm>
          <a:off x="5429280" y="2857514"/>
          <a:ext cx="2844676" cy="2200995"/>
        </a:xfrm>
        <a:prstGeom prst="roundRec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kern="1200" dirty="0" smtClean="0">
              <a:latin typeface="Arial" pitchFamily="34" charset="0"/>
              <a:cs typeface="Arial" pitchFamily="34" charset="0"/>
            </a:rPr>
            <a:t>Навыки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kern="1200" dirty="0" smtClean="0">
              <a:latin typeface="Arial" pitchFamily="34" charset="0"/>
              <a:cs typeface="Arial" pitchFamily="34" charset="0"/>
            </a:rPr>
            <a:t>отношений</a:t>
          </a:r>
        </a:p>
        <a:p>
          <a:pPr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 dirty="0"/>
        </a:p>
      </dsp:txBody>
      <dsp:txXfrm>
        <a:off x="5536724" y="2964958"/>
        <a:ext cx="2629788" cy="19861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6F0489-DEAD-4B32-9F55-C241143AA0E6}" type="datetimeFigureOut">
              <a:rPr lang="ru-RU" smtClean="0"/>
              <a:t>02.11.2018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006429-F5E0-40EF-B73B-4D11AF6052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096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06429-F5E0-40EF-B73B-4D11AF6052F0}" type="slidenum">
              <a:rPr lang="ru-RU" smtClean="0"/>
              <a:t>24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F75AA-E658-4107-A2D3-BFED59008C87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31DC0-3ED5-4EEE-AECB-178C9942BFF7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5362" name="Picture 2" descr="http://ladyboss.com.ua/wp-content/uploads/2015/10/5dc7745a84994a2b6cc1cb0567a86e51.jpg"/>
          <p:cNvPicPr>
            <a:picLocks noChangeAspect="1" noChangeArrowheads="1"/>
          </p:cNvPicPr>
          <p:nvPr userDrawn="1"/>
        </p:nvPicPr>
        <p:blipFill>
          <a:blip r:embed="rId2" cstate="screen">
            <a:lum bright="-5000" contras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6154371"/>
            <a:ext cx="1033422" cy="7036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7" descr="http://krascor.ru/thumb.php?filename=./content/gallery/91.jpg&amp;width=576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6143620"/>
            <a:ext cx="1128682" cy="7143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5" descr="https://static3.depositphotos.com/1000942/135/i/950/depositphotos_1356840-stock-photo-medical-nurse.jp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32" y="6143620"/>
            <a:ext cx="785818" cy="7143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64" name="Picture 4" descr="http://02-ufa.ru/ufa/photos/38759338/799bad5a3b514f096e69bbc4a7896cd9.jpg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6143620"/>
            <a:ext cx="928694" cy="7143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66" name="Picture 6" descr="https://susanin.news/upload/longreads/vse-ob-anestezii/tild3433-3532-4436-b336-623662303533__eye766166_1280.jpg"/>
          <p:cNvPicPr>
            <a:picLocks noChangeAspect="1" noChangeArrowheads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4" y="6143620"/>
            <a:ext cx="1214414" cy="7143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68" name="Picture 8" descr="http://img.espicture.ru/13/mediytsinskaya-sestra-kartinki-17.jpg"/>
          <p:cNvPicPr>
            <a:picLocks noChangeAspect="1" noChangeArrowheads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6143620"/>
            <a:ext cx="857256" cy="7143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70" name="Picture 10" descr="http://crb-glubokoe.by/images/news/sestra.jpg"/>
          <p:cNvPicPr>
            <a:picLocks noChangeAspect="1" noChangeArrowheads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9594" y="6143620"/>
            <a:ext cx="1214406" cy="714380"/>
          </a:xfrm>
          <a:prstGeom prst="rect">
            <a:avLst/>
          </a:prstGeom>
          <a:noFill/>
        </p:spPr>
      </p:pic>
      <p:pic>
        <p:nvPicPr>
          <p:cNvPr id="15372" name="Picture 12" descr="http://www.proza.ru/pics/2015/06/21/425.jpg"/>
          <p:cNvPicPr>
            <a:picLocks noChangeAspect="1" noChangeArrowheads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6143620"/>
            <a:ext cx="647864" cy="714380"/>
          </a:xfrm>
          <a:prstGeom prst="rect">
            <a:avLst/>
          </a:prstGeom>
          <a:noFill/>
        </p:spPr>
      </p:pic>
      <p:pic>
        <p:nvPicPr>
          <p:cNvPr id="15374" name="Picture 14" descr="http://www.cpkrz-omsk.ru/sites/default/files/site/7_2.jpg"/>
          <p:cNvPicPr>
            <a:picLocks noChangeAspect="1" noChangeArrowheads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43620"/>
            <a:ext cx="1357290" cy="714380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 userDrawn="1"/>
        </p:nvSpPr>
        <p:spPr>
          <a:xfrm>
            <a:off x="0" y="6143644"/>
            <a:ext cx="9144000" cy="714356"/>
          </a:xfrm>
          <a:prstGeom prst="rect">
            <a:avLst/>
          </a:prstGeom>
          <a:solidFill>
            <a:schemeClr val="bg1">
              <a:alpha val="46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F75AA-E658-4107-A2D3-BFED59008C87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31DC0-3ED5-4EEE-AECB-178C9942B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F75AA-E658-4107-A2D3-BFED59008C87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31DC0-3ED5-4EEE-AECB-178C9942B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F75AA-E658-4107-A2D3-BFED59008C87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31DC0-3ED5-4EEE-AECB-178C9942BFF7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3" descr="C:\Users\Bekova\Desktop\картинки\Без имени-1.gif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165" r="26821"/>
          <a:stretch>
            <a:fillRect/>
          </a:stretch>
        </p:blipFill>
        <p:spPr bwMode="auto">
          <a:xfrm>
            <a:off x="8286744" y="5596759"/>
            <a:ext cx="857256" cy="1261241"/>
          </a:xfrm>
          <a:prstGeom prst="rect">
            <a:avLst/>
          </a:prstGeom>
          <a:noFill/>
        </p:spPr>
      </p:pic>
      <p:pic>
        <p:nvPicPr>
          <p:cNvPr id="13313" name="Picture 1" descr="C:\Users\Bekova\Desktop\апап.gif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233052"/>
            <a:ext cx="1071570" cy="95522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F75AA-E658-4107-A2D3-BFED59008C87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31DC0-3ED5-4EEE-AECB-178C9942B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F75AA-E658-4107-A2D3-BFED59008C87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31DC0-3ED5-4EEE-AECB-178C9942B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F75AA-E658-4107-A2D3-BFED59008C87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31DC0-3ED5-4EEE-AECB-178C9942B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F75AA-E658-4107-A2D3-BFED59008C87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31DC0-3ED5-4EEE-AECB-178C9942B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F75AA-E658-4107-A2D3-BFED59008C87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31DC0-3ED5-4EEE-AECB-178C9942B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F75AA-E658-4107-A2D3-BFED59008C87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31DC0-3ED5-4EEE-AECB-178C9942B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F75AA-E658-4107-A2D3-BFED59008C87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31DC0-3ED5-4EEE-AECB-178C9942B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F75AA-E658-4107-A2D3-BFED59008C87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31DC0-3ED5-4EEE-AECB-178C9942BFF7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050" name="Picture 2" descr="C:\Users\Bekova\Desktop\fancy-blue-background-5.jpe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" name="Прямоугольник с двумя скругленными противолежащими углами 14"/>
          <p:cNvSpPr/>
          <p:nvPr userDrawn="1"/>
        </p:nvSpPr>
        <p:spPr>
          <a:xfrm>
            <a:off x="142844" y="214290"/>
            <a:ext cx="8858312" cy="6500858"/>
          </a:xfrm>
          <a:prstGeom prst="round2Diag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50000"/>
                <a:alpha val="1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с двумя скругленными противолежащими углами 16"/>
          <p:cNvSpPr/>
          <p:nvPr userDrawn="1"/>
        </p:nvSpPr>
        <p:spPr>
          <a:xfrm>
            <a:off x="142844" y="214290"/>
            <a:ext cx="8858312" cy="1000132"/>
          </a:xfrm>
          <a:prstGeom prst="round2Diag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196752"/>
            <a:ext cx="8429684" cy="3168352"/>
          </a:xfrm>
        </p:spPr>
        <p:txBody>
          <a:bodyPr>
            <a:noAutofit/>
          </a:bodyPr>
          <a:lstStyle/>
          <a:p>
            <a:r>
              <a:rPr lang="ru-RU" sz="3500" dirty="0" smtClean="0">
                <a:latin typeface="Constantia" pitchFamily="18" charset="0"/>
                <a:cs typeface="Arial" pitchFamily="34" charset="0"/>
              </a:rPr>
              <a:t/>
            </a:r>
            <a:br>
              <a:rPr lang="ru-RU" sz="3500" dirty="0" smtClean="0">
                <a:latin typeface="Constantia" pitchFamily="18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Эмоциональная компетентность как фактор профессиональной успешности медицинского работника</a:t>
            </a:r>
            <a:endParaRPr lang="ru-RU" sz="36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14942" y="5229200"/>
            <a:ext cx="3571900" cy="700130"/>
          </a:xfrm>
        </p:spPr>
        <p:txBody>
          <a:bodyPr>
            <a:noAutofit/>
          </a:bodyPr>
          <a:lstStyle/>
          <a:p>
            <a:pPr algn="r"/>
            <a:r>
              <a:rPr lang="ru-RU" sz="22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Плехова</a:t>
            </a:r>
            <a:r>
              <a:rPr lang="ru-RU" sz="2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Е.В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214290"/>
            <a:ext cx="8143932" cy="10001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214290"/>
            <a:ext cx="87154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Межрегиональная научно-практическая конференция с международным участием 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«Кадры для современного здравоохранения. Медицинское образование и качество медицинской помощи», посвященная 30-летию ЦПК РЗ</a:t>
            </a:r>
            <a:endParaRPr lang="ru-RU" sz="1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Самоконтроль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 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умение управлять собой и своими эмоциями</a:t>
            </a:r>
          </a:p>
          <a:p>
            <a:pPr>
              <a:buFont typeface="Wingdings" pitchFamily="2" charset="2"/>
              <a:buChar char="ü"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Кабинет 107\Desktop\negativ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08" y="2643182"/>
            <a:ext cx="5072066" cy="3804050"/>
          </a:xfrm>
          <a:prstGeom prst="rect">
            <a:avLst/>
          </a:prstGeom>
          <a:noFill/>
          <a:ln w="12700">
            <a:solidFill>
              <a:schemeClr val="accent5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Эмпатия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3000364" y="1214422"/>
            <a:ext cx="5904656" cy="53285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</a:t>
            </a:r>
          </a:p>
          <a:p>
            <a:pPr algn="r">
              <a:buNone/>
            </a:pPr>
            <a:r>
              <a:rPr lang="ru-RU" sz="2700" b="1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ru-RU" sz="2700" b="1" i="1" dirty="0" smtClean="0">
                <a:latin typeface="Arial" pitchFamily="34" charset="0"/>
                <a:cs typeface="Arial" pitchFamily="34" charset="0"/>
              </a:rPr>
              <a:t>Мы учитываем психическое состояние пациента, ставим себя в это состояние и стараемся понять его, сравнивая его со своим собственным</a:t>
            </a:r>
            <a:r>
              <a:rPr lang="ru-RU" sz="2700" b="1" dirty="0" smtClean="0">
                <a:latin typeface="Arial" pitchFamily="34" charset="0"/>
                <a:cs typeface="Arial" pitchFamily="34" charset="0"/>
              </a:rPr>
              <a:t>»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(З.Фрейд «Остроумие и его отношение к бессознательному»,1905 г.)</a:t>
            </a:r>
          </a:p>
          <a:p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169" name="Picture 1" descr="C:\Users\Катерина\Desktop\1492544285_sigmund-freud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71612"/>
            <a:ext cx="3071834" cy="4054820"/>
          </a:xfrm>
          <a:prstGeom prst="rect">
            <a:avLst/>
          </a:prstGeom>
          <a:noFill/>
          <a:ln w="12700">
            <a:solidFill>
              <a:schemeClr val="accent5">
                <a:lumMod val="50000"/>
              </a:schemeClr>
            </a:solidFill>
          </a:ln>
        </p:spPr>
      </p:pic>
      <p:pic>
        <p:nvPicPr>
          <p:cNvPr id="7" name="Picture 1" descr="C:\Users\Bekova\Desktop\апап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233052"/>
            <a:ext cx="1071570" cy="9552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err="1" smtClean="0">
                <a:latin typeface="Arial" pitchFamily="34" charset="0"/>
                <a:cs typeface="Arial" pitchFamily="34" charset="0"/>
              </a:rPr>
              <a:t>Эмпатия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186766" cy="4785395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(греч. </a:t>
            </a:r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empatheia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— </a:t>
            </a:r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вчувствование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– осознанное понимание внутреннего мира или эмоционального состояния другого человека, проникновение </a:t>
            </a:r>
            <a:r>
              <a:rPr lang="ru-RU" sz="2800" dirty="0" smtClean="0"/>
              <a:t>в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переживания другого человека</a:t>
            </a:r>
          </a:p>
          <a:p>
            <a:endParaRPr lang="ru-RU" dirty="0"/>
          </a:p>
        </p:txBody>
      </p:sp>
      <p:pic>
        <p:nvPicPr>
          <p:cNvPr id="1026" name="Picture 2" descr="C:\Users\Катерина\Desktop\ml_medsest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3857628"/>
            <a:ext cx="4326037" cy="2662178"/>
          </a:xfrm>
          <a:prstGeom prst="rect">
            <a:avLst/>
          </a:prstGeom>
          <a:noFill/>
          <a:ln w="12700">
            <a:solidFill>
              <a:schemeClr val="accent5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Эмпатическое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слушание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8568952" cy="485740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   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понимание эмоционального состояния другого человека и демонстрация этого понимания</a:t>
            </a:r>
          </a:p>
          <a:p>
            <a:pPr>
              <a:buNone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735" b="5602"/>
          <a:stretch/>
        </p:blipFill>
        <p:spPr bwMode="auto">
          <a:xfrm>
            <a:off x="1857356" y="3000372"/>
            <a:ext cx="5621658" cy="3356184"/>
          </a:xfrm>
          <a:prstGeom prst="rect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</a:ln>
          <a:effectLst>
            <a:outerShdw algn="tl" rotWithShape="0">
              <a:srgbClr val="333333">
                <a:alpha val="65000"/>
              </a:srgbClr>
            </a:outerShdw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Коммуникабельность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00174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умение наладить взаимоотношения с другими людьми таким образом, чтобы это было полезно и выгодно для обеих сторон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3357562"/>
            <a:ext cx="3850066" cy="3288599"/>
          </a:xfrm>
          <a:prstGeom prst="rect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</a:ln>
          <a:effectLst>
            <a:outerShdw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85010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Управление эмоциями 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3"/>
            <a:ext cx="8258204" cy="1571637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навык, который можно нарабатывать и развивать в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течение всей жизни человека!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12290" name="AutoShape 2" descr="C:\Users\%D0%9A%D0%B0%D0%B1%D0%B8%D0%BD%D0%B5%D1%82 107\Desktop\%D0%9A%D0%90%D0%A2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2" name="AutoShape 4" descr="C:\Users\%D0%9A%D0%B0%D0%B1%D0%B8%D0%BD%D0%B5%D1%82 107\Desktop\%D0%9A%D0%90%D0%A2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4" name="AutoShape 6" descr="C:\Users\%D0%9A%D0%B0%D0%B1%D0%B8%D0%BD%D0%B5%D1%82 107\Desktop\%D0%9A%D0%90%D0%A2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6" name="AutoShape 8" descr="C:\Users\%D0%9A%D0%B0%D0%B1%D0%B8%D0%BD%D0%B5%D1%82 107\Desktop\%D0%9A%D0%90%D0%A2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8" name="AutoShape 10" descr="ÐÐ°ÑÑÐ¸Ð½ÐºÐ¸ Ð¿Ð¾ Ð·Ð°Ð¿ÑÐ¾ÑÑ ÑÐ¼Ð¾ÑÐ¸Ð¾Ð½Ð°Ð»ÑÐ½Ð°Ñ ÐºÐ¾Ð¼Ð¿ÐµÑÐµÐ½ÑÐ½Ð¾ÑÑ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300" name="Picture 1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857496"/>
            <a:ext cx="4147959" cy="3600757"/>
          </a:xfrm>
          <a:prstGeom prst="rect">
            <a:avLst/>
          </a:prstGeom>
          <a:noFill/>
          <a:ln w="12700">
            <a:solidFill>
              <a:schemeClr val="accent5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8028384" cy="85010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Эмоциональная компетентно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сть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6" cy="53285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Инструменты развития:</a:t>
            </a:r>
          </a:p>
          <a:p>
            <a:pPr algn="ctr">
              <a:buFont typeface="Wingdings" pitchFamily="2" charset="2"/>
              <a:buChar char="ü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Коучинг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algn="ctr">
              <a:buFont typeface="Wingdings" pitchFamily="2" charset="2"/>
              <a:buChar char="ü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Психологические тренинги</a:t>
            </a:r>
          </a:p>
          <a:p>
            <a:pPr algn="ctr">
              <a:buFont typeface="Wingdings" pitchFamily="2" charset="2"/>
              <a:buChar char="ü"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Психологические семинары</a:t>
            </a:r>
          </a:p>
          <a:p>
            <a:endParaRPr lang="ru-RU" dirty="0"/>
          </a:p>
        </p:txBody>
      </p:sp>
      <p:pic>
        <p:nvPicPr>
          <p:cNvPr id="2050" name="Picture 2" descr="E:\Тренинги\ФОто Тренинг ОДКБ\Лучшее\P105007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429000"/>
            <a:ext cx="4174464" cy="3000396"/>
          </a:xfrm>
          <a:prstGeom prst="rect">
            <a:avLst/>
          </a:prstGeom>
          <a:noFill/>
          <a:ln w="12700">
            <a:solidFill>
              <a:schemeClr val="accent5">
                <a:lumMod val="50000"/>
              </a:schemeClr>
            </a:solidFill>
          </a:ln>
        </p:spPr>
      </p:pic>
      <p:pic>
        <p:nvPicPr>
          <p:cNvPr id="2053" name="Picture 5" descr="E:\Тренинги\ФОто Тренинг ОДКБ\Лучшее\P1050065.JPG"/>
          <p:cNvPicPr>
            <a:picLocks noChangeAspect="1" noChangeArrowheads="1"/>
          </p:cNvPicPr>
          <p:nvPr/>
        </p:nvPicPr>
        <p:blipFill>
          <a:blip r:embed="rId3" cstate="screen">
            <a:lum bright="2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8658" y="3429000"/>
            <a:ext cx="4000528" cy="3000396"/>
          </a:xfrm>
          <a:prstGeom prst="rect">
            <a:avLst/>
          </a:prstGeom>
          <a:noFill/>
          <a:ln w="12700">
            <a:solidFill>
              <a:schemeClr val="accent5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16824" cy="92211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Непрерывное профессиональное образование специалистов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282" y="1285860"/>
            <a:ext cx="8929718" cy="5311492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Психологические семинары на базе ЦПК РЗ </a:t>
            </a:r>
          </a:p>
          <a:p>
            <a:pPr algn="ctr">
              <a:buNone/>
            </a:pPr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  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2016-17  учебный год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«Искусство коммуникации на производстве и в семье» 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   (10 семинаров)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«Основы психосоматической медицины»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   (10 семинаров )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«Психология эмоций» (5 семинаров)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2017-18 учебный год</a:t>
            </a:r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Психология жизненных изменений.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Транзактный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анализ для непосвященных»  (10 семинаров)</a:t>
            </a:r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«Основы медицинской психологии» (10 семинаров) </a:t>
            </a:r>
          </a:p>
          <a:p>
            <a:pPr>
              <a:lnSpc>
                <a:spcPct val="12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«Стресс-менеджмент (управление стрессом) (6 семинаров)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14290"/>
            <a:ext cx="7929618" cy="98903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Непрерывное профессиональное образование специалистов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85860"/>
            <a:ext cx="8572560" cy="48403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Общее количество слушателей, посетивших постоянно действующие семинары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Плеховой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Е.В.  за 2017 год –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1960 человек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C:\Users\Катерина\Desktop\11.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3071810"/>
            <a:ext cx="5595977" cy="3147737"/>
          </a:xfrm>
          <a:prstGeom prst="rect">
            <a:avLst/>
          </a:prstGeom>
          <a:noFill/>
          <a:ln w="12700">
            <a:solidFill>
              <a:schemeClr val="accent5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Самоконтроль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90010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  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главный показатель </a:t>
            </a:r>
            <a:r>
              <a:rPr lang="ru-RU" sz="3000" dirty="0" err="1" smtClean="0">
                <a:latin typeface="Arial" pitchFamily="34" charset="0"/>
                <a:cs typeface="Arial" pitchFamily="34" charset="0"/>
              </a:rPr>
              <a:t>стрессоустойчивости</a:t>
            </a:r>
            <a:endParaRPr lang="ru-RU" sz="3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C:\Users\Кабинет 107\Desktop\negativ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32" y="2428868"/>
            <a:ext cx="4857752" cy="3643314"/>
          </a:xfrm>
          <a:prstGeom prst="rect">
            <a:avLst/>
          </a:prstGeom>
          <a:noFill/>
          <a:ln w="12700">
            <a:solidFill>
              <a:schemeClr val="accent5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07397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50006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Профессионализм </a:t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медицинского работника</a:t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endParaRPr lang="ru-RU" sz="3200" dirty="0" smtClean="0">
              <a:latin typeface="Arial" charset="0"/>
              <a:cs typeface="Arial" charset="0"/>
            </a:endParaRP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 flipH="1">
            <a:off x="428596" y="1643050"/>
            <a:ext cx="4176712" cy="2016224"/>
          </a:xfrm>
          <a:prstGeom prst="round2Diag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Медицинская компетентность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 flipH="1">
            <a:off x="4071934" y="4093958"/>
            <a:ext cx="4032448" cy="1944216"/>
          </a:xfrm>
          <a:prstGeom prst="round2Diag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Эмоциональная компетентность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Кабинет 107\Desktop\fc793f33a38797f4ecfc7946e5231e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714488"/>
            <a:ext cx="2931687" cy="1928826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</p:pic>
      <p:pic>
        <p:nvPicPr>
          <p:cNvPr id="1027" name="Picture 3" descr="C:\Users\Кабинет 107\Desktop\medsestr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4143380"/>
            <a:ext cx="2786082" cy="19288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922114"/>
          </a:xfrm>
        </p:spPr>
        <p:txBody>
          <a:bodyPr>
            <a:normAutofit/>
          </a:bodyPr>
          <a:lstStyle/>
          <a:p>
            <a:r>
              <a:rPr lang="ru-RU" altLang="ru-RU" sz="3200" b="1" dirty="0" smtClean="0">
                <a:latin typeface="Arial" charset="0"/>
                <a:cs typeface="Arial" charset="0"/>
              </a:rPr>
              <a:t>Дыхательные техники</a:t>
            </a:r>
          </a:p>
        </p:txBody>
      </p:sp>
      <p:pic>
        <p:nvPicPr>
          <p:cNvPr id="44035" name="Picture 2" descr="C:\Users\Катерина\Downloads\legkie-chelovek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0034" y="1428736"/>
            <a:ext cx="4074486" cy="3055157"/>
          </a:xfrm>
          <a:prstGeom prst="rect">
            <a:avLst/>
          </a:prstGeom>
          <a:noFill/>
          <a:ln w="12700">
            <a:solidFill>
              <a:schemeClr val="accent5">
                <a:lumMod val="50000"/>
              </a:schemeClr>
            </a:solidFill>
          </a:ln>
        </p:spPr>
      </p:pic>
      <p:pic>
        <p:nvPicPr>
          <p:cNvPr id="44036" name="Picture 3" descr="C:\Users\Катерина\Downloads\yoga2-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0" y="3500438"/>
            <a:ext cx="4011806" cy="3089266"/>
          </a:xfrm>
          <a:prstGeom prst="rect">
            <a:avLst/>
          </a:prstGeom>
          <a:noFill/>
          <a:ln w="12700">
            <a:solidFill>
              <a:schemeClr val="accent5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133507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796908"/>
          </a:xfrm>
        </p:spPr>
        <p:txBody>
          <a:bodyPr>
            <a:normAutofit/>
          </a:bodyPr>
          <a:lstStyle/>
          <a:p>
            <a:r>
              <a:rPr lang="ru-RU" altLang="ru-RU" sz="3200" b="1" dirty="0" smtClean="0">
                <a:latin typeface="Arial" charset="0"/>
                <a:cs typeface="Arial" charset="0"/>
              </a:rPr>
              <a:t>Дыхание по «квадрату»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786063" y="2143125"/>
            <a:ext cx="3357562" cy="3000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4036" name="TextBox 5"/>
          <p:cNvSpPr txBox="1">
            <a:spLocks noChangeArrowheads="1"/>
          </p:cNvSpPr>
          <p:nvPr/>
        </p:nvSpPr>
        <p:spPr bwMode="auto">
          <a:xfrm>
            <a:off x="2786063" y="1428750"/>
            <a:ext cx="3214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600"/>
              </a:spcBef>
              <a:buClr>
                <a:srgbClr val="611617"/>
              </a:buClr>
              <a:buSzPct val="80000"/>
              <a:buFont typeface="Wingdings" pitchFamily="2" charset="2"/>
              <a:buChar char="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rgbClr val="611617"/>
              </a:buClr>
              <a:buSzPct val="80000"/>
              <a:buFont typeface="Wingdings 2" pitchFamily="18" charset="2"/>
              <a:buChar char="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C32D2E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4AA33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latin typeface="Arial Black" pitchFamily="34" charset="0"/>
              </a:rPr>
              <a:t>4 секунды пауза</a:t>
            </a:r>
          </a:p>
        </p:txBody>
      </p:sp>
      <p:sp>
        <p:nvSpPr>
          <p:cNvPr id="7" name="Содержимое 6"/>
          <p:cNvSpPr txBox="1">
            <a:spLocks noGrp="1"/>
          </p:cNvSpPr>
          <p:nvPr>
            <p:ph idx="1"/>
          </p:nvPr>
        </p:nvSpPr>
        <p:spPr>
          <a:xfrm>
            <a:off x="2071688" y="2071688"/>
            <a:ext cx="554037" cy="3643312"/>
          </a:xfrm>
        </p:spPr>
        <p:txBody>
          <a:bodyPr vert="vert" rtlCol="0"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ru-RU" sz="2400" dirty="0" smtClean="0">
                <a:latin typeface="Arial Black" pitchFamily="34" charset="0"/>
              </a:rPr>
              <a:t>4 секунды вдох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44038" name="TextBox 7"/>
          <p:cNvSpPr txBox="1">
            <a:spLocks noChangeArrowheads="1"/>
          </p:cNvSpPr>
          <p:nvPr/>
        </p:nvSpPr>
        <p:spPr bwMode="auto">
          <a:xfrm>
            <a:off x="2786063" y="5286375"/>
            <a:ext cx="33575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600"/>
              </a:spcBef>
              <a:buClr>
                <a:srgbClr val="611617"/>
              </a:buClr>
              <a:buSzPct val="80000"/>
              <a:buFont typeface="Wingdings" pitchFamily="2" charset="2"/>
              <a:buChar char="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rgbClr val="611617"/>
              </a:buClr>
              <a:buSzPct val="80000"/>
              <a:buFont typeface="Wingdings 2" pitchFamily="18" charset="2"/>
              <a:buChar char="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C32D2E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4AA33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latin typeface="Arial Black" pitchFamily="34" charset="0"/>
              </a:rPr>
              <a:t>4 секунды пауза</a:t>
            </a:r>
          </a:p>
        </p:txBody>
      </p:sp>
      <p:sp>
        <p:nvSpPr>
          <p:cNvPr id="9" name="Содержимое 6"/>
          <p:cNvSpPr txBox="1">
            <a:spLocks/>
          </p:cNvSpPr>
          <p:nvPr/>
        </p:nvSpPr>
        <p:spPr bwMode="auto">
          <a:xfrm>
            <a:off x="6286500" y="2143125"/>
            <a:ext cx="554038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vert">
            <a:spAutoFit/>
          </a:bodyPr>
          <a:lstStyle/>
          <a:p>
            <a:pPr marL="365125" indent="-365125" eaLnBrk="0" hangingPunct="0">
              <a:spcBef>
                <a:spcPts val="600"/>
              </a:spcBef>
              <a:buClr>
                <a:srgbClr val="611617"/>
              </a:buClr>
              <a:buSzPct val="80000"/>
              <a:buFont typeface="Wingdings" pitchFamily="2" charset="2"/>
              <a:buNone/>
              <a:defRPr/>
            </a:pPr>
            <a:r>
              <a:rPr lang="ru-RU" sz="2400" dirty="0">
                <a:latin typeface="Arial Black" pitchFamily="34" charset="0"/>
                <a:cs typeface="Arial" pitchFamily="34" charset="0"/>
              </a:rPr>
              <a:t>4 секунды выдох</a:t>
            </a:r>
          </a:p>
        </p:txBody>
      </p:sp>
    </p:spTree>
    <p:extLst>
      <p:ext uri="{BB962C8B-B14F-4D97-AF65-F5344CB8AC3E}">
        <p14:creationId xmlns:p14="http://schemas.microsoft.com/office/powerpoint/2010/main" val="3331394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868346"/>
          </a:xfrm>
        </p:spPr>
        <p:txBody>
          <a:bodyPr>
            <a:normAutofit/>
          </a:bodyPr>
          <a:lstStyle/>
          <a:p>
            <a:r>
              <a:rPr lang="ru-RU" altLang="ru-RU" sz="3200" b="1" dirty="0" smtClean="0">
                <a:latin typeface="Arial" charset="0"/>
                <a:cs typeface="Arial" charset="0"/>
              </a:rPr>
              <a:t>Дыхание диафрагмальное</a:t>
            </a:r>
          </a:p>
        </p:txBody>
      </p:sp>
      <p:pic>
        <p:nvPicPr>
          <p:cNvPr id="45059" name="Picture 2" descr="C:\Users\Катерина\Downloads\tehnika-dyhaniy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14810" y="3571876"/>
            <a:ext cx="4181393" cy="2643207"/>
          </a:xfrm>
          <a:ln w="19050">
            <a:solidFill>
              <a:srgbClr val="0070C0"/>
            </a:solidFill>
          </a:ln>
        </p:spPr>
      </p:pic>
      <p:pic>
        <p:nvPicPr>
          <p:cNvPr id="45060" name="Picture 3" descr="C:\Users\Катерина\Downloads\d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285860"/>
            <a:ext cx="4324150" cy="2928958"/>
          </a:xfrm>
          <a:prstGeom prst="rect">
            <a:avLst/>
          </a:prstGeom>
          <a:noFill/>
          <a:ln w="12700">
            <a:solidFill>
              <a:schemeClr val="accent5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544655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Заголовок 1"/>
          <p:cNvSpPr>
            <a:spLocks noGrp="1"/>
          </p:cNvSpPr>
          <p:nvPr>
            <p:ph type="title"/>
          </p:nvPr>
        </p:nvSpPr>
        <p:spPr>
          <a:xfrm>
            <a:off x="1285852" y="357166"/>
            <a:ext cx="7715250" cy="714375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charset="0"/>
                <a:cs typeface="Arial" charset="0"/>
              </a:rPr>
              <a:t>Управление эмоциями через тело</a:t>
            </a:r>
          </a:p>
        </p:txBody>
      </p:sp>
      <p:sp>
        <p:nvSpPr>
          <p:cNvPr id="72707" name="Содержимое 2"/>
          <p:cNvSpPr>
            <a:spLocks noGrp="1"/>
          </p:cNvSpPr>
          <p:nvPr>
            <p:ph idx="1"/>
          </p:nvPr>
        </p:nvSpPr>
        <p:spPr>
          <a:xfrm>
            <a:off x="357158" y="1428736"/>
            <a:ext cx="8572561" cy="1071570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>
                <a:latin typeface="Arial" charset="0"/>
                <a:cs typeface="Arial" charset="0"/>
              </a:rPr>
              <a:t>Измените тело - несколько минут побудьте в позе уверенности и силы!</a:t>
            </a:r>
          </a:p>
          <a:p>
            <a:pPr>
              <a:buNone/>
            </a:pPr>
            <a:endParaRPr lang="ru-RU" dirty="0" smtClean="0">
              <a:latin typeface="Arial" charset="0"/>
              <a:cs typeface="Arial" charset="0"/>
            </a:endParaRPr>
          </a:p>
        </p:txBody>
      </p:sp>
      <p:pic>
        <p:nvPicPr>
          <p:cNvPr id="5" name="Picture 3" descr="C:\Users\МО1\Desktop\30 летие КОНФЕРЕНЦИЯ МОЙ ДОКЛАД\depositphotos_25897821-stock-photo-businesswoman-relaxing-with-hands-behind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071810"/>
            <a:ext cx="4143401" cy="2762268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3074" name="Picture 2" descr="https://media.istockphoto.com/photos/my-dreams-of-success-are-coming-true-picture-id451303909?k=6&amp;m=451303909&amp;s=612x612&amp;w=0&amp;h=emvwUUgZAbjs6gH6FCbuQR7CILLXP2VvdG2IOssQ9oQ=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071810"/>
            <a:ext cx="3665120" cy="2808728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72547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Выводы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2"/>
            <a:ext cx="8892480" cy="566124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None/>
            </a:pP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214282" y="1285860"/>
          <a:ext cx="8715436" cy="55721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96908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Коучинг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: эмоциональная компетентность»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285860"/>
            <a:ext cx="8143932" cy="50006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pPr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Развитие эмоциональной 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компетентности делает 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человека более 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профессиональным, 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а профессионала более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человечным».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4" name="Picture 2" descr="C:\Users\Катерина\Desktop\17-08-15-1-400x44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1857364"/>
            <a:ext cx="3369620" cy="3748702"/>
          </a:xfrm>
          <a:prstGeom prst="rect">
            <a:avLst/>
          </a:prstGeom>
          <a:noFill/>
          <a:ln w="12700">
            <a:solidFill>
              <a:schemeClr val="accent5">
                <a:lumMod val="50000"/>
              </a:schemeClr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5715008" y="5857892"/>
            <a:ext cx="26642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Марша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Рейнольдс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000" b="1" dirty="0"/>
          </a:p>
        </p:txBody>
      </p:sp>
      <p:pic>
        <p:nvPicPr>
          <p:cNvPr id="7" name="Picture 1" descr="C:\Users\Bekova\Desktop\апап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233052"/>
            <a:ext cx="1071570" cy="9552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500" dirty="0" smtClean="0">
                <a:latin typeface="Constantia" pitchFamily="18" charset="0"/>
                <a:cs typeface="Arial" pitchFamily="34" charset="0"/>
              </a:rPr>
              <a:t/>
            </a:r>
            <a:br>
              <a:rPr lang="ru-RU" sz="3500" dirty="0" smtClean="0">
                <a:latin typeface="Constantia" pitchFamily="18" charset="0"/>
                <a:cs typeface="Arial" pitchFamily="34" charset="0"/>
              </a:rPr>
            </a:br>
            <a:endParaRPr lang="ru-RU" sz="35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Благодарю за внимание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!</a:t>
            </a:r>
          </a:p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214290"/>
            <a:ext cx="8501090" cy="10001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Межрегиональная научно-практическая конференция с международным участием 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«Кадры для современного здравоохранения. Медицинское образование и качество медицинской помощи», посвященная 30-летию ЦПК РЗ</a:t>
            </a:r>
            <a:endParaRPr lang="ru-RU" sz="1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 descr="C:\Users\Кабинет 107\Desktop\sun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2708920"/>
            <a:ext cx="3573462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IQ (</a:t>
            </a: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Intelligence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Quotient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)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1484784"/>
            <a:ext cx="5616624" cy="5040560"/>
          </a:xfrm>
        </p:spPr>
        <p:txBody>
          <a:bodyPr>
            <a:normAutofit/>
          </a:bodyPr>
          <a:lstStyle/>
          <a:p>
            <a:pPr marL="0" indent="0">
              <a:buNone/>
              <a:tabLst>
                <a:tab pos="269875" algn="l"/>
              </a:tabLst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Немецкий психолог</a:t>
            </a:r>
          </a:p>
          <a:p>
            <a:pPr marL="0" indent="0">
              <a:buNone/>
              <a:tabLst>
                <a:tab pos="269875" algn="l"/>
              </a:tabLst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Вильям Штерн</a:t>
            </a:r>
          </a:p>
          <a:p>
            <a:pPr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(1912 год) предложил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измерять интеллектуальные 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способности человека с помощью 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IQ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-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коэффициента интеллекта</a:t>
            </a:r>
          </a:p>
          <a:p>
            <a:pPr>
              <a:buNone/>
            </a:pP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 descr="C:\Users\Катерина\Desktop\639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1500174"/>
            <a:ext cx="2611099" cy="3617788"/>
          </a:xfrm>
          <a:prstGeom prst="rect">
            <a:avLst/>
          </a:prstGeom>
          <a:noFill/>
          <a:ln w="12700">
            <a:solidFill>
              <a:schemeClr val="accent5">
                <a:lumMod val="50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5929322" y="5357826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Вильям Штерн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EQ (</a:t>
            </a: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Emotional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Quotient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340768"/>
            <a:ext cx="8496944" cy="47853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Эмоциональный показатель интеллекта, или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эмоциональный интеллект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– </a:t>
            </a:r>
          </a:p>
          <a:p>
            <a:pPr algn="just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  американский психолог </a:t>
            </a:r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Дэниел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Гоулман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(1995 г.)</a:t>
            </a:r>
          </a:p>
          <a:p>
            <a:pPr>
              <a:buNone/>
            </a:pPr>
            <a:endParaRPr lang="ru-RU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Users\Катерина\Desktop\daniel-goleman_0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3703" y="3429001"/>
            <a:ext cx="5280585" cy="2970330"/>
          </a:xfrm>
          <a:prstGeom prst="rect">
            <a:avLst/>
          </a:prstGeom>
          <a:noFill/>
          <a:ln w="12700">
            <a:solidFill>
              <a:schemeClr val="accent5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99176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Эмоциональный интеллект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363272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Контроль над собственными эмоциями и способность правильно воспринимать чужие чувства характеризуют интеллект точнее, чем способность логически мыслить</a:t>
            </a:r>
          </a:p>
          <a:p>
            <a:pPr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3074" name="Picture 2" descr="C:\Users\Кабинет 107\Desktop\crianças-câncer-1170x568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56" y="3786190"/>
            <a:ext cx="5297481" cy="2571768"/>
          </a:xfrm>
          <a:prstGeom prst="rect">
            <a:avLst/>
          </a:prstGeom>
          <a:noFill/>
          <a:ln w="12700">
            <a:solidFill>
              <a:schemeClr val="accent5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42852"/>
            <a:ext cx="7704856" cy="105447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Эффективность работы в сфере «Человек-Человек»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36712" y="1571612"/>
            <a:ext cx="8507288" cy="4857403"/>
          </a:xfrm>
        </p:spPr>
        <p:txBody>
          <a:bodyPr/>
          <a:lstStyle/>
          <a:p>
            <a:pPr>
              <a:buNone/>
            </a:pPr>
            <a:endParaRPr lang="ru-RU" sz="2400" dirty="0" smtClean="0"/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C00000"/>
                </a:solidFill>
              </a:rPr>
              <a:t>IQ </a:t>
            </a:r>
            <a:r>
              <a:rPr lang="ru-RU" b="1" dirty="0" smtClean="0"/>
              <a:t>– 15%</a:t>
            </a:r>
          </a:p>
          <a:p>
            <a:pPr>
              <a:buFont typeface="Wingdings" pitchFamily="2" charset="2"/>
              <a:buChar char="ü"/>
            </a:pPr>
            <a:endParaRPr lang="ru-RU" b="1" dirty="0" smtClean="0"/>
          </a:p>
          <a:p>
            <a:pPr>
              <a:buNone/>
            </a:pPr>
            <a:endParaRPr lang="ru-RU" sz="1400" b="1" dirty="0" smtClean="0"/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C00000"/>
                </a:solidFill>
              </a:rPr>
              <a:t>ЕQ </a:t>
            </a:r>
            <a:r>
              <a:rPr lang="ru-RU" b="1" dirty="0" smtClean="0"/>
              <a:t>– 85%</a:t>
            </a:r>
          </a:p>
          <a:p>
            <a:pPr>
              <a:buFont typeface="Wingdings" pitchFamily="2" charset="2"/>
              <a:buChar char="ü"/>
            </a:pPr>
            <a:endParaRPr lang="ru-RU" b="1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4337" name="Picture 1" descr="C:\Users\Катерина\Desktop\kak-razvivat-emotsionalnyj-intellekt-upravlenie-vnimaniem-h51506972719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1785926"/>
            <a:ext cx="5174917" cy="3562596"/>
          </a:xfrm>
          <a:prstGeom prst="rect">
            <a:avLst/>
          </a:prstGeom>
          <a:noFill/>
          <a:ln w="12700">
            <a:solidFill>
              <a:schemeClr val="accent5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956376" cy="92211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Эмоциональная компетентность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28737"/>
            <a:ext cx="8534752" cy="2144279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способность осознавать и признавать собственные чувства, а также чувства других, управлять своими эмоциями и отношениями с другими</a:t>
            </a:r>
          </a:p>
          <a:p>
            <a:pPr>
              <a:buNone/>
            </a:pPr>
            <a:endParaRPr lang="ru-RU" sz="28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0" name="Picture 2" descr="ÐÐ°ÑÑÐ¸Ð½ÐºÐ¸ Ð¿Ð¾ Ð·Ð°Ð¿ÑÐ¾ÑÑ ÑÐ¼Ð¾ÑÐ¸Ð¾Ð½Ð°Ð»ÑÐ½Ð°Ñ ÐºÐ¾Ð¼Ð¿ÐµÑÐµÐ½ÑÐ½Ð¾ÑÑÑ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3645024"/>
            <a:ext cx="3888432" cy="2692232"/>
          </a:xfrm>
          <a:prstGeom prst="rect">
            <a:avLst/>
          </a:prstGeom>
          <a:noFill/>
          <a:ln w="12700">
            <a:solidFill>
              <a:schemeClr val="accent5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9295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Эмоциональная компетентность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-571536" y="1214422"/>
          <a:ext cx="10358510" cy="5643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Самосознание</a:t>
            </a:r>
            <a:r>
              <a:rPr lang="ru-RU" sz="3200" dirty="0" smtClean="0"/>
              <a:t> 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глубокое понимание самого себя, своих потребностей и побуждений</a:t>
            </a:r>
          </a:p>
          <a:p>
            <a:pPr>
              <a:buFont typeface="Wingdings" pitchFamily="2" charset="2"/>
              <a:buChar char="ü"/>
            </a:pPr>
            <a:endParaRPr lang="ru-RU" b="1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endParaRPr lang="ru-RU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 descr="C:\Users\Катерина\Desktop\cons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786058"/>
            <a:ext cx="4929222" cy="3696917"/>
          </a:xfrm>
          <a:prstGeom prst="rect">
            <a:avLst/>
          </a:prstGeom>
          <a:noFill/>
          <a:ln w="12700">
            <a:solidFill>
              <a:schemeClr val="accent5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474</Words>
  <Application>Microsoft Office PowerPoint</Application>
  <PresentationFormat>Экран (4:3)</PresentationFormat>
  <Paragraphs>103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 Эмоциональная компетентность как фактор профессиональной успешности медицинского работника</vt:lpstr>
      <vt:lpstr>Профессионализм  медицинского работника </vt:lpstr>
      <vt:lpstr>IQ (Intelligence Quotient)</vt:lpstr>
      <vt:lpstr>EQ (Emotional Quotient)</vt:lpstr>
      <vt:lpstr>Эмоциональный интеллект</vt:lpstr>
      <vt:lpstr>Эффективность работы в сфере «Человек-Человек»</vt:lpstr>
      <vt:lpstr>Эмоциональная компетентность</vt:lpstr>
      <vt:lpstr>Эмоциональная компетентность</vt:lpstr>
      <vt:lpstr>Самосознание </vt:lpstr>
      <vt:lpstr>Самоконтроль </vt:lpstr>
      <vt:lpstr>Эмпатия</vt:lpstr>
      <vt:lpstr>Эмпатия</vt:lpstr>
      <vt:lpstr>Эмпатическое слушание</vt:lpstr>
      <vt:lpstr>Коммуникабельность</vt:lpstr>
      <vt:lpstr>Управление эмоциями </vt:lpstr>
      <vt:lpstr>Эмоциональная компетентность</vt:lpstr>
      <vt:lpstr>Непрерывное профессиональное образование специалистов</vt:lpstr>
      <vt:lpstr>Непрерывное профессиональное образование специалистов</vt:lpstr>
      <vt:lpstr>Самоконтроль</vt:lpstr>
      <vt:lpstr>Дыхательные техники</vt:lpstr>
      <vt:lpstr>Дыхание по «квадрату»</vt:lpstr>
      <vt:lpstr>Дыхание диафрагмальное</vt:lpstr>
      <vt:lpstr>Управление эмоциями через тело</vt:lpstr>
      <vt:lpstr>Выводы</vt:lpstr>
      <vt:lpstr> «Коучинг: эмоциональная компетентность»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Bekova</dc:creator>
  <cp:lastModifiedBy>Sveta</cp:lastModifiedBy>
  <cp:revision>89</cp:revision>
  <dcterms:created xsi:type="dcterms:W3CDTF">2018-04-04T02:35:34Z</dcterms:created>
  <dcterms:modified xsi:type="dcterms:W3CDTF">2018-11-02T13:27:48Z</dcterms:modified>
</cp:coreProperties>
</file>