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5" r:id="rId3"/>
    <p:sldId id="284" r:id="rId4"/>
    <p:sldId id="316" r:id="rId5"/>
    <p:sldId id="317" r:id="rId6"/>
    <p:sldId id="318" r:id="rId7"/>
    <p:sldId id="319" r:id="rId8"/>
    <p:sldId id="310" r:id="rId9"/>
    <p:sldId id="320" r:id="rId10"/>
    <p:sldId id="261" r:id="rId11"/>
    <p:sldId id="265" r:id="rId12"/>
    <p:sldId id="266" r:id="rId13"/>
    <p:sldId id="312" r:id="rId14"/>
    <p:sldId id="313" r:id="rId15"/>
    <p:sldId id="271" r:id="rId16"/>
    <p:sldId id="314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7A3D"/>
    <a:srgbClr val="008A45"/>
    <a:srgbClr val="00763B"/>
    <a:srgbClr val="DDF3C5"/>
    <a:srgbClr val="E9F7D9"/>
    <a:srgbClr val="C9EC9E"/>
    <a:srgbClr val="008643"/>
    <a:srgbClr val="003300"/>
    <a:srgbClr val="00990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2" autoAdjust="0"/>
  </p:normalViewPr>
  <p:slideViewPr>
    <p:cSldViewPr>
      <p:cViewPr>
        <p:scale>
          <a:sx n="50" d="100"/>
          <a:sy n="50" d="100"/>
        </p:scale>
        <p:origin x="-2058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Алгоритм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explosion val="11"/>
          <c:dPt>
            <c:idx val="2"/>
            <c:spPr>
              <a:solidFill>
                <a:srgbClr val="00763B"/>
              </a:solidFill>
              <a:ln w="19050"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-0.11450142169728794"/>
                  <c:y val="0.15621532672415939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ПАЦИЕНТ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0.11411887576552956"/>
                  <c:y val="-0.1674676839658511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ТЕРАПИЯ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0.12025120297462834"/>
                  <c:y val="-0.16492990677803501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rPr>
                      <a:t>СОСТОЯНИЕ </a:t>
                    </a:r>
                    <a:endParaRPr lang="en-US" sz="1800" b="1" dirty="0">
                      <a:solidFill>
                        <a:schemeClr val="bg1"/>
                      </a:solidFill>
                      <a:latin typeface="+mn-lt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0.12237062554680669"/>
                  <c:y val="0.15691690822231924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ПРЕПАРАТ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пациент</c:v>
                </c:pt>
                <c:pt idx="1">
                  <c:v>терапия</c:v>
                </c:pt>
                <c:pt idx="2">
                  <c:v>общее состояние здоровья</c:v>
                </c:pt>
                <c:pt idx="3">
                  <c:v>препарат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D21E7-FA09-4B06-8FBE-8106701DCA07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2765D-5BF6-491C-A71D-E89B58C18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8370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2765D-5BF6-491C-A71D-E89B58C184C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745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93100" y="4869160"/>
            <a:ext cx="8715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Е.В. Ильиных, </a:t>
            </a:r>
          </a:p>
          <a:p>
            <a:pPr algn="r"/>
            <a:r>
              <a:rPr lang="ru-RU" sz="2400" b="1" i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старшая медсестра отделения </a:t>
            </a:r>
          </a:p>
          <a:p>
            <a:pPr algn="r"/>
            <a:r>
              <a:rPr lang="ru-RU" sz="2400" b="1" i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гематологии и химиотерапии</a:t>
            </a:r>
          </a:p>
          <a:p>
            <a:pPr algn="r"/>
            <a:r>
              <a:rPr lang="ru-RU" sz="2400" b="1" i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БУЗОО «ГКБ №1 им. Кабанова А.Н.», г. Омск</a:t>
            </a:r>
            <a:endParaRPr lang="ru-RU" sz="2400" b="1" i="1" dirty="0">
              <a:solidFill>
                <a:srgbClr val="0033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512" y="2276872"/>
            <a:ext cx="9144000" cy="1890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" algn="ctr">
              <a:lnSpc>
                <a:spcPct val="110000"/>
              </a:lnSpc>
              <a:spcBef>
                <a:spcPts val="0"/>
              </a:spcBef>
              <a:buClr>
                <a:srgbClr val="E7BC29"/>
              </a:buClr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СОВРЕМЕННЫЕ ПОДХОДЫ К ВЫБОРУ ВЕНОЗНОГО ДОСТУПА, </a:t>
            </a:r>
          </a:p>
          <a:p>
            <a:pPr marL="63500" algn="ctr">
              <a:lnSpc>
                <a:spcPct val="110000"/>
              </a:lnSpc>
              <a:spcBef>
                <a:spcPts val="0"/>
              </a:spcBef>
              <a:buClr>
                <a:srgbClr val="E7BC29"/>
              </a:buClr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ОРИЕНТИРОВАННОГО НА ПАЦИЕНТА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ÐÐ»Ð°Ð²Ð½Ð°Ñ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74301" y="116632"/>
            <a:ext cx="563420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участием «Кадры для современного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Медицинское образование </a:t>
            </a:r>
          </a:p>
          <a:p>
            <a:pPr algn="ctr">
              <a:lnSpc>
                <a:spcPct val="110000"/>
              </a:lnSpc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 качество медицинской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помощи» 26 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276046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876"/>
            <a:ext cx="90364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Сравнение объема лекарственных препаратов</a:t>
            </a:r>
            <a:endParaRPr lang="en-US" sz="3800" b="1" dirty="0" smtClean="0">
              <a:solidFill>
                <a:schemeClr val="bg1"/>
              </a:solidFill>
            </a:endParaRPr>
          </a:p>
        </p:txBody>
      </p:sp>
      <p:pic>
        <p:nvPicPr>
          <p:cNvPr id="13" name="Рисунок 12" descr="Постер 2 - копия"/>
          <p:cNvPicPr/>
          <p:nvPr/>
        </p:nvPicPr>
        <p:blipFill rotWithShape="1">
          <a:blip r:embed="rId2" cstate="print"/>
          <a:srcRect l="4642" t="78907" r="52566" b="4279"/>
          <a:stretch/>
        </p:blipFill>
        <p:spPr bwMode="auto">
          <a:xfrm>
            <a:off x="218982" y="1520230"/>
            <a:ext cx="8677469" cy="4968552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338978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91" y="262389"/>
            <a:ext cx="91714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Сравнение количества возможных вколов</a:t>
            </a:r>
            <a:endParaRPr lang="en-US" sz="3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pic>
        <p:nvPicPr>
          <p:cNvPr id="9" name="Рисунок 8" descr="Постер 2 - копия"/>
          <p:cNvPicPr/>
          <p:nvPr/>
        </p:nvPicPr>
        <p:blipFill rotWithShape="1">
          <a:blip r:embed="rId2" cstate="print"/>
          <a:srcRect l="51709" t="18115" r="1373" b="62401"/>
          <a:stretch/>
        </p:blipFill>
        <p:spPr bwMode="auto">
          <a:xfrm>
            <a:off x="192196" y="1412776"/>
            <a:ext cx="8697445" cy="5112568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338978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1"/>
            <a:ext cx="914400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Сравнение количества </a:t>
            </a:r>
            <a:r>
              <a:rPr lang="ru-RU" sz="3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постинфузных</a:t>
            </a:r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 осложнений</a:t>
            </a:r>
            <a:endParaRPr lang="en-US" sz="3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pic>
        <p:nvPicPr>
          <p:cNvPr id="9" name="Рисунок 8" descr="Постер 2 - копия"/>
          <p:cNvPicPr/>
          <p:nvPr/>
        </p:nvPicPr>
        <p:blipFill rotWithShape="1">
          <a:blip r:embed="rId2" cstate="print"/>
          <a:srcRect l="49581" t="40128" r="1134" b="41628"/>
          <a:stretch/>
        </p:blipFill>
        <p:spPr bwMode="auto">
          <a:xfrm>
            <a:off x="205272" y="1412776"/>
            <a:ext cx="8737559" cy="5040560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338978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33880" y="5680298"/>
            <a:ext cx="8148492" cy="855546"/>
          </a:xfrm>
          <a:prstGeom prst="roundRect">
            <a:avLst/>
          </a:prstGeom>
          <a:solidFill>
            <a:srgbClr val="DDF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4030" y="2861104"/>
            <a:ext cx="8246442" cy="1287976"/>
          </a:xfrm>
          <a:prstGeom prst="roundRect">
            <a:avLst/>
          </a:prstGeom>
          <a:solidFill>
            <a:srgbClr val="DDF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6512" y="6876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Преимущества  использования                               порт-системы  для пациентов</a:t>
            </a:r>
            <a:endParaRPr lang="en-US" sz="3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3568" y="1340768"/>
            <a:ext cx="8403706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C40000"/>
              </a:buClr>
              <a:buSzTx/>
              <a:tabLst/>
            </a:pPr>
            <a:r>
              <a:rPr lang="ru-RU" sz="3600" b="1" dirty="0" smtClean="0">
                <a:solidFill>
                  <a:srgbClr val="003300"/>
                </a:solidFill>
              </a:rPr>
              <a:t>значительная безболезненность при проведении химиотерапии;</a:t>
            </a:r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C40000"/>
              </a:buClr>
              <a:buSzTx/>
              <a:tabLst/>
            </a:pPr>
            <a:r>
              <a:rPr lang="ru-RU" sz="3600" b="1" dirty="0" smtClean="0">
                <a:solidFill>
                  <a:srgbClr val="003300"/>
                </a:solidFill>
              </a:rPr>
              <a:t>обеспечение профилактики повреждений и сохранность вен;</a:t>
            </a:r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C40000"/>
              </a:buClr>
              <a:buSzTx/>
              <a:tabLst/>
            </a:pPr>
            <a:r>
              <a:rPr lang="ru-RU" sz="3600" b="1" dirty="0" smtClean="0">
                <a:solidFill>
                  <a:srgbClr val="003300"/>
                </a:solidFill>
              </a:rPr>
              <a:t>возможность адаптироваться к новым условиям жизни с заболеванием;</a:t>
            </a:r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C40000"/>
              </a:buClr>
              <a:buSzTx/>
              <a:tabLst/>
            </a:pPr>
            <a:r>
              <a:rPr lang="ru-RU" sz="3600" b="1" dirty="0" smtClean="0">
                <a:solidFill>
                  <a:srgbClr val="003300"/>
                </a:solidFill>
              </a:rPr>
              <a:t>улучшение качества жизни в болезни.</a:t>
            </a: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88278" y="1556792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251520" y="3021462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251520" y="4511400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251520" y="5951560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791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-65132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Обучение персонала в медицинской организации </a:t>
            </a:r>
            <a:endParaRPr lang="en-US" sz="3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pic>
        <p:nvPicPr>
          <p:cNvPr id="4" name="Рисунок 3" descr="G:\2017 фото\порт-системы\DSC04999.JPG"/>
          <p:cNvPicPr/>
          <p:nvPr/>
        </p:nvPicPr>
        <p:blipFill>
          <a:blip r:embed="rId3" cstate="print"/>
          <a:srcRect l="7857" t="6410"/>
          <a:stretch>
            <a:fillRect/>
          </a:stretch>
        </p:blipFill>
        <p:spPr bwMode="auto">
          <a:xfrm>
            <a:off x="1488480" y="1484784"/>
            <a:ext cx="6395887" cy="4871464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62791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ТРЕНИНГ-КУРС ПУТИ УСОВЕРШЕНСТВОВАНИЯ ПРОВЕДЕНИЯ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ХИМИОТЕРАПИИ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027" name="Picture 3" descr="D:\Документы\ОПСА\16. Тренинг - курсы\2017\2 июня 2017 г. Пути совершенств. проведения химиотерапии\Фотоотчет\08. Практическая часть. Подготовка инфузионных раствор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7848872" cy="5164006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338978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92510" y="5582362"/>
            <a:ext cx="8280920" cy="1000132"/>
          </a:xfrm>
          <a:prstGeom prst="roundRect">
            <a:avLst/>
          </a:prstGeom>
          <a:solidFill>
            <a:srgbClr val="DDF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542" y="3092202"/>
            <a:ext cx="8291938" cy="703512"/>
          </a:xfrm>
          <a:prstGeom prst="roundRect">
            <a:avLst/>
          </a:prstGeom>
          <a:solidFill>
            <a:srgbClr val="DDF3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Результаты  внедрения порт-систем  позволяют  медицинским сестрам: </a:t>
            </a:r>
            <a:endParaRPr lang="en-U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52594"/>
            <a:ext cx="85725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2400"/>
              </a:spcAft>
              <a:buClr>
                <a:srgbClr val="C40000"/>
              </a:buClr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облегчить труд и получить возможность постоянного венозного доступа для проведения  внутривенных манипуляций;</a:t>
            </a:r>
          </a:p>
          <a:p>
            <a:pPr lvl="0">
              <a:spcAft>
                <a:spcPts val="2400"/>
              </a:spcAft>
              <a:buClr>
                <a:srgbClr val="C40000"/>
              </a:buClr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расширить сестринскую практику;</a:t>
            </a:r>
          </a:p>
          <a:p>
            <a:pPr lvl="0">
              <a:spcAft>
                <a:spcPts val="2400"/>
              </a:spcAft>
              <a:buClr>
                <a:srgbClr val="C40000"/>
              </a:buClr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повысить престиж сестринского персонала и удовлетворенность пациентов качеством медицинской помощи;</a:t>
            </a:r>
          </a:p>
          <a:p>
            <a:pPr>
              <a:spcAft>
                <a:spcPts val="2400"/>
              </a:spcAft>
              <a:buClr>
                <a:srgbClr val="C40000"/>
              </a:buClr>
            </a:pPr>
            <a:r>
              <a:rPr lang="ru-RU" sz="30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информировать медицинских сестер об инновационной сестринской технологии.</a:t>
            </a:r>
          </a:p>
        </p:txBody>
      </p:sp>
      <p:sp>
        <p:nvSpPr>
          <p:cNvPr id="4" name="Oval 8"/>
          <p:cNvSpPr>
            <a:spLocks noChangeArrowheads="1"/>
          </p:cNvSpPr>
          <p:nvPr/>
        </p:nvSpPr>
        <p:spPr bwMode="auto">
          <a:xfrm>
            <a:off x="179512" y="5735536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236662" y="4045444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211432" y="3290886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179512" y="1594892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38978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1925960"/>
            <a:ext cx="8229600" cy="1143000"/>
          </a:xfrm>
        </p:spPr>
        <p:txBody>
          <a:bodyPr>
            <a:normAutofit/>
          </a:bodyPr>
          <a:lstStyle/>
          <a:p>
            <a:r>
              <a:rPr lang="ru-RU" sz="5500" b="1" dirty="0" smtClean="0">
                <a:solidFill>
                  <a:srgbClr val="003300"/>
                </a:solidFill>
                <a:latin typeface="Calibri" pitchFamily="34" charset="0"/>
                <a:ea typeface="+mn-ea"/>
                <a:cs typeface="Arial" pitchFamily="34" charset="0"/>
              </a:rPr>
              <a:t>Благодарю за внимание!</a:t>
            </a:r>
            <a:endParaRPr lang="ru-RU" sz="5500" b="1" dirty="0">
              <a:solidFill>
                <a:srgbClr val="003300"/>
              </a:solidFill>
              <a:latin typeface="Calibri" pitchFamily="34" charset="0"/>
              <a:ea typeface="+mn-ea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001" t="5602" r="4476" b="6620"/>
          <a:stretch/>
        </p:blipFill>
        <p:spPr bwMode="auto">
          <a:xfrm>
            <a:off x="2069191" y="3140968"/>
            <a:ext cx="5311121" cy="3350528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ÐÐ»Ð°Ð²Ð½Ð°Ñ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Sveta\Desktop\21853927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74301" y="116632"/>
            <a:ext cx="563420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участием «Кадры для современного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Медицинское образование </a:t>
            </a:r>
          </a:p>
          <a:p>
            <a:pPr algn="ctr">
              <a:lnSpc>
                <a:spcPct val="110000"/>
              </a:lnSpc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 качество медицинской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помощи» 26 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12" y="34485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Лечение пациентов  при химиотерапии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000240"/>
            <a:ext cx="4693513" cy="3429024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3838001" cy="3440424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458577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12" y="44624"/>
            <a:ext cx="9144000" cy="1143000"/>
          </a:xfrm>
        </p:spPr>
        <p:txBody>
          <a:bodyPr>
            <a:normAutofit/>
          </a:bodyPr>
          <a:lstStyle/>
          <a:p>
            <a:r>
              <a:rPr lang="ru-RU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Имплантируемые порт-системы</a:t>
            </a:r>
            <a:endParaRPr lang="en-US" sz="4200" b="1" dirty="0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496" y="5331418"/>
            <a:ext cx="8894792" cy="1121918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Начало имплантаций в России - с 90-х годов прошлого века </a:t>
            </a:r>
            <a:endParaRPr lang="ru-RU" sz="3500" b="1" dirty="0">
              <a:solidFill>
                <a:srgbClr val="00330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" name="Содержимое 6" descr="Nastya-L.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2209"/>
          <a:stretch>
            <a:fillRect/>
          </a:stretch>
        </p:blipFill>
        <p:spPr>
          <a:xfrm>
            <a:off x="5214942" y="1857364"/>
            <a:ext cx="3595712" cy="3071834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6284" t="23250" r="26120" b="20641"/>
          <a:stretch>
            <a:fillRect/>
          </a:stretch>
        </p:blipFill>
        <p:spPr bwMode="auto">
          <a:xfrm>
            <a:off x="285720" y="1857364"/>
            <a:ext cx="4634697" cy="3071834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388" y="3071810"/>
            <a:ext cx="714380" cy="2143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2008"/>
            <a:ext cx="9108504" cy="10527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Цель внедрения                                   имплантируемых порт-систем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964488" cy="20882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3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повышение качества жизни пациентов                   с онкологическими заболеваниями                       с обеспечением безопасности свободного длительного венозного доступа</a:t>
            </a:r>
            <a:endParaRPr lang="ru-RU" sz="3300" b="1" dirty="0">
              <a:solidFill>
                <a:srgbClr val="00330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KGA\Desktop\SUBCLAVIAN-CENTRAL-VENOUS-CATHETERIZATI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45024"/>
            <a:ext cx="3312368" cy="2808312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 Строение порт-системы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95536" y="5445224"/>
            <a:ext cx="3826768" cy="1257005"/>
          </a:xfrm>
        </p:spPr>
        <p:txBody>
          <a:bodyPr>
            <a:normAutofit lnSpcReduction="10000"/>
          </a:bodyPr>
          <a:lstStyle/>
          <a:p>
            <a:pPr marL="361950" indent="-361950">
              <a:buFont typeface="+mj-lt"/>
              <a:buAutoNum type="arabicPeriod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Силиконовая мембрана</a:t>
            </a:r>
          </a:p>
          <a:p>
            <a:pPr marL="361950" indent="-361950">
              <a:buFont typeface="+mj-lt"/>
              <a:buAutoNum type="arabicPeriod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Внешний корпус</a:t>
            </a:r>
          </a:p>
          <a:p>
            <a:pPr marL="361950" indent="-361950">
              <a:buFont typeface="+mj-lt"/>
              <a:buAutoNum type="arabicPeriod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Титановая камера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b="5360"/>
          <a:stretch>
            <a:fillRect/>
          </a:stretch>
        </p:blipFill>
        <p:spPr bwMode="auto">
          <a:xfrm>
            <a:off x="642910" y="1428166"/>
            <a:ext cx="7128792" cy="3873042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857752" y="5470890"/>
            <a:ext cx="374441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lnSpc>
                <a:spcPct val="80000"/>
              </a:lnSpc>
              <a:spcBef>
                <a:spcPct val="20000"/>
              </a:spcBef>
              <a:buFont typeface="+mj-lt"/>
              <a:buAutoNum type="arabicPeriod" startAt="4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Соединительная муфта</a:t>
            </a:r>
          </a:p>
          <a:p>
            <a:pPr marL="266700" indent="-266700">
              <a:lnSpc>
                <a:spcPct val="80000"/>
              </a:lnSpc>
              <a:spcBef>
                <a:spcPct val="20000"/>
              </a:spcBef>
              <a:buFont typeface="+mj-lt"/>
              <a:buAutoNum type="arabicPeriod" startAt="4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Катетер</a:t>
            </a:r>
          </a:p>
          <a:p>
            <a:pPr marL="266700" indent="-266700">
              <a:lnSpc>
                <a:spcPct val="80000"/>
              </a:lnSpc>
              <a:spcBef>
                <a:spcPct val="20000"/>
              </a:spcBef>
              <a:buFont typeface="+mj-lt"/>
              <a:buAutoNum type="arabicPeriod" startAt="4"/>
            </a:pPr>
            <a:r>
              <a:rPr lang="ru-RU" sz="2400" b="1" dirty="0" smtClean="0">
                <a:solidFill>
                  <a:srgbClr val="003300"/>
                </a:solidFill>
                <a:latin typeface="Calibri" pitchFamily="34" charset="0"/>
                <a:cs typeface="Arial" pitchFamily="34" charset="0"/>
              </a:rPr>
              <a:t>Канюля порта</a:t>
            </a:r>
          </a:p>
        </p:txBody>
      </p:sp>
      <p:pic>
        <p:nvPicPr>
          <p:cNvPr id="6" name="Рисунок 5" descr="huber-needle-07.jpg"/>
          <p:cNvPicPr>
            <a:picLocks noChangeAspect="1"/>
          </p:cNvPicPr>
          <p:nvPr/>
        </p:nvPicPr>
        <p:blipFill>
          <a:blip r:embed="rId3" cstate="print"/>
          <a:srcRect t="5063"/>
          <a:stretch>
            <a:fillRect/>
          </a:stretch>
        </p:blipFill>
        <p:spPr>
          <a:xfrm>
            <a:off x="6286512" y="1643050"/>
            <a:ext cx="2071702" cy="2017883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008"/>
            <a:ext cx="8229600" cy="11247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Установка порта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4050450" cy="3024336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2"/>
            <a:ext cx="4110186" cy="3028558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5157192"/>
            <a:ext cx="41764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</a:rPr>
              <a:t>Вены </a:t>
            </a:r>
            <a:r>
              <a:rPr lang="ru-RU" sz="3200" b="1" smtClean="0">
                <a:solidFill>
                  <a:srgbClr val="003300"/>
                </a:solidFill>
              </a:rPr>
              <a:t>плеча </a:t>
            </a:r>
          </a:p>
          <a:p>
            <a:pPr algn="ctr"/>
            <a:r>
              <a:rPr lang="ru-RU" sz="3200" b="1" dirty="0" smtClean="0">
                <a:solidFill>
                  <a:srgbClr val="003300"/>
                </a:solidFill>
              </a:rPr>
              <a:t>и предплечья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5085184"/>
            <a:ext cx="40562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00"/>
                </a:solidFill>
              </a:rPr>
              <a:t>Бассейн верхней полой вены</a:t>
            </a:r>
            <a:endParaRPr lang="ru-RU" sz="32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032796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008"/>
            <a:ext cx="8229600" cy="1052736"/>
          </a:xfrm>
        </p:spPr>
        <p:txBody>
          <a:bodyPr>
            <a:normAutofit/>
          </a:bodyPr>
          <a:lstStyle/>
          <a:p>
            <a:r>
              <a:rPr lang="ru-RU" sz="4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Показания к венозному доступу</a:t>
            </a:r>
            <a:endParaRPr lang="ru-RU" sz="4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5782559"/>
              </p:ext>
            </p:extLst>
          </p:nvPr>
        </p:nvGraphicFramePr>
        <p:xfrm>
          <a:off x="1475656" y="1412777"/>
          <a:ext cx="7560840" cy="50405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6304"/>
                <a:gridCol w="4824536"/>
              </a:tblGrid>
              <a:tr h="749411">
                <a:tc rowSpan="6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3300"/>
                          </a:solidFill>
                        </a:rPr>
                        <a:t>Химиотерапия в онкологии</a:t>
                      </a:r>
                      <a:endParaRPr lang="ru-RU" sz="28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74941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3300"/>
                          </a:solidFill>
                        </a:rPr>
                        <a:t>Антибактериальная терапия</a:t>
                      </a:r>
                      <a:endParaRPr lang="ru-RU" sz="28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74941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3300"/>
                          </a:solidFill>
                        </a:rPr>
                        <a:t>Парентеральное питание</a:t>
                      </a:r>
                      <a:endParaRPr lang="ru-RU" sz="28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7494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3300"/>
                          </a:solidFill>
                        </a:rPr>
                        <a:t>Пересадка костного мозга</a:t>
                      </a:r>
                      <a:endParaRPr lang="ru-RU" sz="28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7494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rgbClr val="003300"/>
                          </a:solidFill>
                        </a:rPr>
                        <a:t>Трансфузионная</a:t>
                      </a:r>
                      <a:r>
                        <a:rPr lang="ru-RU" sz="2800" b="1" baseline="0" dirty="0" smtClean="0">
                          <a:solidFill>
                            <a:srgbClr val="003300"/>
                          </a:solidFill>
                        </a:rPr>
                        <a:t> терапия</a:t>
                      </a:r>
                      <a:endParaRPr lang="ru-RU" sz="28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  <a:tr h="12935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3300"/>
                          </a:solidFill>
                        </a:rPr>
                        <a:t>Проведение КТ/МРТ</a:t>
                      </a:r>
                      <a:r>
                        <a:rPr lang="ru-RU" sz="2800" b="1" baseline="0" dirty="0" smtClean="0">
                          <a:solidFill>
                            <a:srgbClr val="003300"/>
                          </a:solidFill>
                        </a:rPr>
                        <a:t> с </a:t>
                      </a:r>
                      <a:r>
                        <a:rPr lang="ru-RU" sz="2800" b="1" baseline="0" dirty="0" err="1" smtClean="0">
                          <a:solidFill>
                            <a:srgbClr val="003300"/>
                          </a:solidFill>
                        </a:rPr>
                        <a:t>контрастированием</a:t>
                      </a:r>
                      <a:endParaRPr lang="ru-RU" sz="2800" b="1" dirty="0">
                        <a:solidFill>
                          <a:srgbClr val="0033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Pediatric-Implantable-Port.jpg"/>
          <p:cNvPicPr>
            <a:picLocks noChangeAspect="1"/>
          </p:cNvPicPr>
          <p:nvPr/>
        </p:nvPicPr>
        <p:blipFill>
          <a:blip r:embed="rId3" cstate="print"/>
          <a:srcRect l="9523"/>
          <a:stretch>
            <a:fillRect/>
          </a:stretch>
        </p:blipFill>
        <p:spPr>
          <a:xfrm flipH="1">
            <a:off x="179512" y="1412776"/>
            <a:ext cx="3240360" cy="5040560"/>
          </a:xfrm>
          <a:prstGeom prst="rect">
            <a:avLst/>
          </a:prstGeom>
          <a:ln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3807346" y="5320258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807346" y="4509120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807346" y="3789040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3807346" y="3035052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3807346" y="2314972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3788296" y="1556792"/>
            <a:ext cx="285752" cy="28575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F6AC"/>
                                      </p:to>
                                    </p:animClr>
                                    <p:set>
                                      <p:cBhvr>
                                        <p:cTn id="33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856" y="57979"/>
            <a:ext cx="893264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Сравнительная характеристика применяемых методов внутривенного доступа </a:t>
            </a:r>
            <a:endParaRPr lang="en-US" sz="3400" b="1" dirty="0" smtClean="0">
              <a:solidFill>
                <a:schemeClr val="bg1"/>
              </a:solidFill>
            </a:endParaRPr>
          </a:p>
        </p:txBody>
      </p:sp>
      <p:pic>
        <p:nvPicPr>
          <p:cNvPr id="5" name="Рисунок 4" descr="Постер 2 - копия"/>
          <p:cNvPicPr/>
          <p:nvPr/>
        </p:nvPicPr>
        <p:blipFill>
          <a:blip r:embed="rId2" cstate="print"/>
          <a:srcRect l="5886" t="59071" r="51731" b="24016"/>
          <a:stretch>
            <a:fillRect/>
          </a:stretch>
        </p:blipFill>
        <p:spPr bwMode="auto">
          <a:xfrm>
            <a:off x="517114" y="1412776"/>
            <a:ext cx="8106124" cy="5112568"/>
          </a:xfrm>
          <a:prstGeom prst="rect">
            <a:avLst/>
          </a:prstGeom>
          <a:ln w="19050">
            <a:solidFill>
              <a:srgbClr val="007A3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338978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79512" y="4221088"/>
            <a:ext cx="3168352" cy="2232248"/>
          </a:xfrm>
          <a:prstGeom prst="roundRect">
            <a:avLst/>
          </a:prstGeom>
          <a:solidFill>
            <a:srgbClr val="0076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96136" y="4221088"/>
            <a:ext cx="3168352" cy="223224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868144" y="1628800"/>
            <a:ext cx="3168352" cy="223224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79512" y="1628800"/>
            <a:ext cx="3168352" cy="223224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72008"/>
            <a:ext cx="8686800" cy="10527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+mn-ea"/>
                <a:cs typeface="Arial" pitchFamily="34" charset="0"/>
              </a:rPr>
              <a:t>Алгоритм выбора венозного доступа 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1772816"/>
            <a:ext cx="2038379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&lt;5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осмолярность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600 </a:t>
            </a:r>
            <a:r>
              <a:rPr lang="ru-RU" sz="19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мОсмоль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/л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48706" y="1700808"/>
            <a:ext cx="2559798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видимость вен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возможность пальпации вен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место введения катетера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активность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 жизни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4010" y="4313708"/>
            <a:ext cx="269849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состояние здоровья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диагноз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невозможность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периферического доступа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комбинированное лечение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48706" y="4429132"/>
            <a:ext cx="255979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продолжительность и </a:t>
            </a:r>
            <a:r>
              <a:rPr lang="ru-RU" sz="19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курсивность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терапии</a:t>
            </a:r>
          </a:p>
          <a:p>
            <a:pPr>
              <a:buFont typeface="Arial" pitchFamily="34" charset="0"/>
              <a:buChar char="•"/>
            </a:pP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ухода за катетером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2" name="Содержимое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63629756"/>
              </p:ext>
            </p:extLst>
          </p:nvPr>
        </p:nvGraphicFramePr>
        <p:xfrm>
          <a:off x="755576" y="1431290"/>
          <a:ext cx="7920880" cy="5126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</TotalTime>
  <Words>287</Words>
  <Application>Microsoft Office PowerPoint</Application>
  <PresentationFormat>Экран (4:3)</PresentationFormat>
  <Paragraphs>73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Имплантируемые порт-системы</vt:lpstr>
      <vt:lpstr>Цель внедрения                                   имплантируемых порт-систем</vt:lpstr>
      <vt:lpstr> Строение порт-системы</vt:lpstr>
      <vt:lpstr>Установка порта</vt:lpstr>
      <vt:lpstr>Показания к венозному доступу</vt:lpstr>
      <vt:lpstr>Слайд 8</vt:lpstr>
      <vt:lpstr>Алгоритм выбора венозного доступа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251</cp:revision>
  <dcterms:created xsi:type="dcterms:W3CDTF">2016-11-07T18:04:20Z</dcterms:created>
  <dcterms:modified xsi:type="dcterms:W3CDTF">2018-10-24T14:18:17Z</dcterms:modified>
</cp:coreProperties>
</file>