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32" r:id="rId5"/>
    <p:sldMasterId id="2147483744" r:id="rId6"/>
  </p:sldMasterIdLst>
  <p:notesMasterIdLst>
    <p:notesMasterId r:id="rId26"/>
  </p:notesMasterIdLst>
  <p:sldIdLst>
    <p:sldId id="256" r:id="rId7"/>
    <p:sldId id="257" r:id="rId8"/>
    <p:sldId id="273" r:id="rId9"/>
    <p:sldId id="260" r:id="rId10"/>
    <p:sldId id="296" r:id="rId11"/>
    <p:sldId id="297" r:id="rId12"/>
    <p:sldId id="270" r:id="rId13"/>
    <p:sldId id="263" r:id="rId14"/>
    <p:sldId id="289" r:id="rId15"/>
    <p:sldId id="269" r:id="rId16"/>
    <p:sldId id="271" r:id="rId17"/>
    <p:sldId id="288" r:id="rId18"/>
    <p:sldId id="290" r:id="rId19"/>
    <p:sldId id="291" r:id="rId20"/>
    <p:sldId id="292" r:id="rId21"/>
    <p:sldId id="281" r:id="rId22"/>
    <p:sldId id="293" r:id="rId23"/>
    <p:sldId id="294" r:id="rId24"/>
    <p:sldId id="29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35" autoAdjust="0"/>
    <p:restoredTop sz="86371" autoAdjust="0"/>
  </p:normalViewPr>
  <p:slideViewPr>
    <p:cSldViewPr snapToGrid="0">
      <p:cViewPr varScale="1">
        <p:scale>
          <a:sx n="68" d="100"/>
          <a:sy n="68" d="100"/>
        </p:scale>
        <p:origin x="-7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период 2011-2013 годы </a:t>
            </a:r>
          </a:p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728 партнерских родов</a:t>
            </a:r>
            <a:endParaRPr lang="ru-RU" sz="28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286450131233653"/>
          <c:y val="4.0354207825835271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4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5714285714285743E-2"/>
          <c:y val="0.30455635491606731"/>
          <c:w val="0.89841269841269655"/>
          <c:h val="0.46043165467625879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46564864"/>
        <c:axId val="46571520"/>
        <c:axId val="0"/>
      </c:bar3DChart>
      <c:catAx>
        <c:axId val="46564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6571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6571520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656486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1428576115485884"/>
          <c:y val="0.90408100956645632"/>
          <c:w val="0.44226197506561693"/>
          <c:h val="9.1127098321343553E-2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период 2011-2013 годы </a:t>
            </a:r>
          </a:p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728 партнерских родов</a:t>
            </a:r>
            <a:endParaRPr lang="ru-RU" sz="28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286450131233653"/>
          <c:y val="4.0354207825835257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4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5714285714285743E-2"/>
          <c:y val="0.30455635491606731"/>
          <c:w val="0.89841269841269633"/>
          <c:h val="0.46043165467625879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52610176"/>
        <c:axId val="52611712"/>
        <c:axId val="0"/>
      </c:bar3DChart>
      <c:catAx>
        <c:axId val="52610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26117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2611712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261017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1428576115485884"/>
          <c:y val="0.90408100956645632"/>
          <c:w val="0.44226197506561682"/>
          <c:h val="9.1127098321343539E-2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4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2347359394635692"/>
          <c:y val="0.14773740067207858"/>
          <c:w val="0.898412698412698"/>
          <c:h val="0.668344391615195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Партнерские роды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4212674355917662E-2"/>
                  <c:y val="-2.5027940692510769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198 (</a:t>
                    </a:r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6%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)</a:t>
                    </a:r>
                    <a:endParaRPr lang="en-US" sz="1800" dirty="0" smtClean="0">
                      <a:solidFill>
                        <a:srgbClr val="C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6CC-487E-9610-95DF1B8A8FB7}"/>
                </c:ext>
              </c:extLst>
            </c:dLbl>
            <c:dLbl>
              <c:idx val="1"/>
              <c:layout>
                <c:manualLayout>
                  <c:x val="9.9061116637180237E-3"/>
                  <c:y val="-1.7820623302068187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254 (</a:t>
                    </a:r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7,4%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)</a:t>
                    </a:r>
                    <a:endParaRPr lang="en-US" sz="1800" dirty="0" smtClean="0">
                      <a:solidFill>
                        <a:srgbClr val="C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6CC-487E-9610-95DF1B8A8FB7}"/>
                </c:ext>
              </c:extLst>
            </c:dLbl>
            <c:dLbl>
              <c:idx val="2"/>
              <c:layout>
                <c:manualLayout>
                  <c:x val="1.446480231436837E-2"/>
                  <c:y val="-6.7087701455276261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276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 (</a:t>
                    </a:r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7,6%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)</a:t>
                    </a:r>
                    <a:endParaRPr lang="en-US" sz="1800" dirty="0">
                      <a:solidFill>
                        <a:srgbClr val="C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6CC-487E-9610-95DF1B8A8FB7}"/>
                </c:ext>
              </c:extLst>
            </c:dLbl>
            <c:dLbl>
              <c:idx val="3"/>
              <c:layout>
                <c:manualLayout>
                  <c:x val="2.3012133729185581E-2"/>
                  <c:y val="-3.4062567303743958E-3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236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 (</a:t>
                    </a:r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7%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)</a:t>
                    </a:r>
                    <a:endParaRPr lang="en-US" sz="1800" dirty="0">
                      <a:solidFill>
                        <a:srgbClr val="C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655-46BA-AB04-6A609F88659A}"/>
                </c:ext>
              </c:extLst>
            </c:dLbl>
            <c:dLbl>
              <c:idx val="4"/>
              <c:layout>
                <c:manualLayout>
                  <c:x val="3.3510125361620055E-2"/>
                  <c:y val="-5.79066326255561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228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 (</a:t>
                    </a:r>
                    <a:r>
                      <a:rPr lang="en-US" sz="1800" dirty="0" smtClean="0">
                        <a:solidFill>
                          <a:srgbClr val="C00000"/>
                        </a:solidFill>
                      </a:rPr>
                      <a:t>6,9%</a:t>
                    </a:r>
                    <a:r>
                      <a:rPr lang="ru-RU" sz="1800" dirty="0" smtClean="0">
                        <a:solidFill>
                          <a:srgbClr val="C00000"/>
                        </a:solidFill>
                      </a:rPr>
                      <a:t>)</a:t>
                    </a:r>
                    <a:endParaRPr lang="en-US" sz="1800" dirty="0">
                      <a:solidFill>
                        <a:srgbClr val="C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1344327899210935"/>
                      <c:h val="0.173548780412575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655-46BA-AB04-6A609F88659A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198</c:v>
                </c:pt>
                <c:pt idx="1">
                  <c:v>254</c:v>
                </c:pt>
                <c:pt idx="2">
                  <c:v>276</c:v>
                </c:pt>
                <c:pt idx="3">
                  <c:v>236</c:v>
                </c:pt>
                <c:pt idx="4">
                  <c:v>228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6CC-487E-9610-95DF1B8A8F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45752704"/>
        <c:axId val="45755392"/>
        <c:axId val="0"/>
      </c:bar3DChart>
      <c:catAx>
        <c:axId val="4575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57553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5755392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5752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период 2011-2013 годы </a:t>
            </a:r>
          </a:p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728 партнерских родов</a:t>
            </a:r>
            <a:endParaRPr lang="ru-RU" sz="28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286450131233659"/>
          <c:y val="4.0354207825835313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4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5714285714285743E-2"/>
          <c:y val="0.30455635491606731"/>
          <c:w val="0.89841269841269611"/>
          <c:h val="0.46043165467625879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47060096"/>
        <c:axId val="47061632"/>
        <c:axId val="0"/>
      </c:bar3DChart>
      <c:catAx>
        <c:axId val="47060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70616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061632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706009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1428576115485918"/>
          <c:y val="0.90408100956645632"/>
          <c:w val="0.44226197506561682"/>
          <c:h val="9.1127098321343608E-2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2665695022234975"/>
          <c:y val="4.25217099562869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00" b="1" i="1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9316218619997131"/>
          <c:y val="0.2326344779512837"/>
          <c:w val="0.57862573518863869"/>
          <c:h val="0.6690009041663924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Новорожденные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671-4067-9CF6-E150718ABE23}"/>
              </c:ext>
            </c:extLst>
          </c:dPt>
          <c:dLbls>
            <c:dLbl>
              <c:idx val="0"/>
              <c:layout>
                <c:manualLayout>
                  <c:x val="1.8340229452155691E-2"/>
                  <c:y val="-4.34782608695652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71-4067-9CF6-E150718ABE23}"/>
                </c:ext>
              </c:extLst>
            </c:dLbl>
            <c:dLbl>
              <c:idx val="1"/>
              <c:layout>
                <c:manualLayout>
                  <c:x val="3.6680458904311236E-2"/>
                  <c:y val="-8.69565217391312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71-4067-9CF6-E150718ABE23}"/>
                </c:ext>
              </c:extLst>
            </c:dLbl>
            <c:dLbl>
              <c:idx val="2"/>
              <c:layout>
                <c:manualLayout>
                  <c:x val="1.3556046478267107E-2"/>
                  <c:y val="-7.461949216400327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71-4067-9CF6-E150718ABE23}"/>
                </c:ext>
              </c:extLst>
            </c:dLbl>
            <c:dLbl>
              <c:idx val="4"/>
              <c:layout>
                <c:manualLayout>
                  <c:x val="2.7307186917228519E-2"/>
                  <c:y val="-5.24833714438342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671-4067-9CF6-E150718ABE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5.6</c:v>
                </c:pt>
                <c:pt idx="1">
                  <c:v>5.3</c:v>
                </c:pt>
                <c:pt idx="2">
                  <c:v>4.8</c:v>
                </c:pt>
                <c:pt idx="3">
                  <c:v>6.1</c:v>
                </c:pt>
                <c:pt idx="4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0-41CE-8B5E-072DBE667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887104"/>
        <c:axId val="51885568"/>
      </c:barChart>
      <c:valAx>
        <c:axId val="518855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1887104"/>
        <c:crosses val="autoZero"/>
        <c:crossBetween val="between"/>
      </c:valAx>
      <c:catAx>
        <c:axId val="518871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885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600" b="1" i="1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ru-RU" sz="2600" b="1" i="1" dirty="0" smtClean="0">
                <a:solidFill>
                  <a:srgbClr val="C00000"/>
                </a:solidFill>
              </a:rPr>
              <a:t>Родильницы</a:t>
            </a:r>
            <a:endParaRPr lang="ru-RU" sz="2600" b="1" i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279149462862423"/>
          <c:y val="0.22825603095779318"/>
          <c:w val="0.74997320677477874"/>
          <c:h val="0.758785980327080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2260549688680091E-2"/>
                  <c:y val="-1.12645289254592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D05-4810-BC35-D071985C8E9C}"/>
                </c:ext>
              </c:extLst>
            </c:dLbl>
            <c:dLbl>
              <c:idx val="1"/>
              <c:layout>
                <c:manualLayout>
                  <c:x val="3.2128155978248522E-2"/>
                  <c:y val="-5.711365462408350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0122703125447342"/>
                      <c:h val="0.112195714236155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05-4810-BC35-D071985C8E9C}"/>
                </c:ext>
              </c:extLst>
            </c:dLbl>
            <c:dLbl>
              <c:idx val="2"/>
              <c:layout>
                <c:manualLayout>
                  <c:x val="-4.7954185200230889E-3"/>
                  <c:y val="-3.53285409160169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D05-4810-BC35-D071985C8E9C}"/>
                </c:ext>
              </c:extLst>
            </c:dLbl>
            <c:dLbl>
              <c:idx val="3"/>
              <c:layout>
                <c:manualLayout>
                  <c:x val="2.2425439681813441E-2"/>
                  <c:y val="-6.3249220073252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3664012991920044"/>
                      <c:h val="0.116515080710933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AD05-4810-BC35-D071985C8E9C}"/>
                </c:ext>
              </c:extLst>
            </c:dLbl>
            <c:dLbl>
              <c:idx val="4"/>
              <c:layout>
                <c:manualLayout>
                  <c:x val="1.9331904959304532E-2"/>
                  <c:y val="-4.8286833281813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D05-4810-BC35-D071985C8E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5.3</c:v>
                </c:pt>
                <c:pt idx="2">
                  <c:v>4.8</c:v>
                </c:pt>
                <c:pt idx="3">
                  <c:v>4.5</c:v>
                </c:pt>
                <c:pt idx="4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05-4810-BC35-D071985C8E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05-4810-BC35-D071985C8E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D05-4810-BC35-D071985C8E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6"/>
        <c:overlap val="95"/>
        <c:axId val="52078080"/>
        <c:axId val="52079616"/>
      </c:barChart>
      <c:catAx>
        <c:axId val="52078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079616"/>
        <c:crosses val="autoZero"/>
        <c:auto val="1"/>
        <c:lblAlgn val="ctr"/>
        <c:lblOffset val="100"/>
        <c:noMultiLvlLbl val="0"/>
      </c:catAx>
      <c:valAx>
        <c:axId val="520796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520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период 2011-2013 годы </a:t>
            </a:r>
          </a:p>
          <a:p>
            <a:pPr>
              <a:defRPr sz="22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728 партнерских родов</a:t>
            </a:r>
            <a:endParaRPr lang="ru-RU" sz="28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286450131233659"/>
          <c:y val="4.0354207825835313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4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5714285714285743E-2"/>
          <c:y val="0.30455635491606731"/>
          <c:w val="0.89841269841269611"/>
          <c:h val="0.46043165467625879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136308224"/>
        <c:axId val="136309760"/>
        <c:axId val="0"/>
      </c:bar3DChart>
      <c:catAx>
        <c:axId val="136308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63097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6309760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5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63082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1428576115485918"/>
          <c:y val="0.90408100956645632"/>
          <c:w val="0.44226197506561682"/>
          <c:h val="9.1127098321343608E-2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7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5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300"/>
            </a:pPr>
            <a:r>
              <a:rPr lang="ru-RU" sz="2300" i="1" dirty="0" smtClean="0">
                <a:solidFill>
                  <a:schemeClr val="accent3">
                    <a:lumMod val="50000"/>
                  </a:schemeClr>
                </a:solidFill>
              </a:rPr>
              <a:t>Показатель совместного пребывания в перинатальном центре</a:t>
            </a:r>
            <a:endParaRPr lang="ru-RU" sz="2300" i="1" dirty="0">
              <a:solidFill>
                <a:schemeClr val="accent3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2800113383738221"/>
          <c:y val="5.1316019708062807E-2"/>
        </c:manualLayout>
      </c:layout>
      <c:overlay val="0"/>
      <c:spPr>
        <a:noFill/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9635746910716473"/>
          <c:y val="0.34845719942901882"/>
          <c:w val="0.54310164038403508"/>
          <c:h val="0.571802735184417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A1-4F9C-9D1F-62F88EFF3FB3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A1-4F9C-9D1F-62F88EFF3FB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1A1-4F9C-9D1F-62F88EFF3FB3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1A1-4F9C-9D1F-62F88EFF3FB3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1A1-4F9C-9D1F-62F88EFF3F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0.79</c:v>
                </c:pt>
                <c:pt idx="1">
                  <c:v>0.8</c:v>
                </c:pt>
                <c:pt idx="2">
                  <c:v>0.78</c:v>
                </c:pt>
                <c:pt idx="3">
                  <c:v>0.81</c:v>
                </c:pt>
                <c:pt idx="4">
                  <c:v>0.81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1A1-4F9C-9D1F-62F88EFF3F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5721472"/>
        <c:axId val="45719936"/>
      </c:barChart>
      <c:valAx>
        <c:axId val="45719936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45721472"/>
        <c:crosses val="autoZero"/>
        <c:crossBetween val="between"/>
      </c:valAx>
      <c:catAx>
        <c:axId val="45721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200" b="1"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  <c:crossAx val="4571993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E94B1B-3CFC-4858-9E87-528BF29E1CE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7766B2-FE6F-41A8-BB6A-01001FC60DAD}">
      <dgm:prSet phldrT="[Текст]" custT="1"/>
      <dgm:spPr>
        <a:solidFill>
          <a:schemeClr val="accent3">
            <a:lumMod val="60000"/>
            <a:lumOff val="40000"/>
          </a:schemeClr>
        </a:solidFill>
        <a:ln w="38100">
          <a:solidFill>
            <a:srgbClr val="C0000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Пациент-ориентирован-</a:t>
          </a:r>
          <a:r>
            <a:rPr lang="ru-RU" sz="2400" b="1" dirty="0" err="1" smtClean="0">
              <a:solidFill>
                <a:schemeClr val="tx1"/>
              </a:solidFill>
            </a:rPr>
            <a:t>ный</a:t>
          </a:r>
          <a:r>
            <a:rPr lang="ru-RU" sz="2400" b="1" dirty="0" smtClean="0">
              <a:solidFill>
                <a:schemeClr val="tx1"/>
              </a:solidFill>
            </a:rPr>
            <a:t> подход в подготовке акушерок</a:t>
          </a:r>
        </a:p>
        <a:p>
          <a:endParaRPr lang="ru-RU" sz="1200" dirty="0"/>
        </a:p>
      </dgm:t>
    </dgm:pt>
    <dgm:pt modelId="{9EEBB700-C48E-461E-A4BA-3638D17CB0BE}" type="parTrans" cxnId="{9B481430-E10D-4BCB-985E-6B59AE43E1B1}">
      <dgm:prSet/>
      <dgm:spPr/>
      <dgm:t>
        <a:bodyPr/>
        <a:lstStyle/>
        <a:p>
          <a:endParaRPr lang="ru-RU"/>
        </a:p>
      </dgm:t>
    </dgm:pt>
    <dgm:pt modelId="{6973F436-280A-4708-B749-6B9D2639AD80}" type="sibTrans" cxnId="{9B481430-E10D-4BCB-985E-6B59AE43E1B1}">
      <dgm:prSet/>
      <dgm:spPr/>
      <dgm:t>
        <a:bodyPr/>
        <a:lstStyle/>
        <a:p>
          <a:endParaRPr lang="ru-RU"/>
        </a:p>
      </dgm:t>
    </dgm:pt>
    <dgm:pt modelId="{A372AED4-76B7-4F3D-98D1-C2A8FBDA0121}">
      <dgm:prSet phldrT="[Текст]" custT="1"/>
      <dgm:spPr>
        <a:solidFill>
          <a:schemeClr val="bg1"/>
        </a:solidFill>
        <a:ln w="57150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2300" b="1" dirty="0" smtClean="0">
              <a:solidFill>
                <a:schemeClr val="accent3">
                  <a:lumMod val="50000"/>
                </a:schemeClr>
              </a:solidFill>
            </a:rPr>
            <a:t>Внедрение перинатальных технологий</a:t>
          </a:r>
          <a:endParaRPr lang="ru-RU" sz="2300" b="1" dirty="0">
            <a:solidFill>
              <a:schemeClr val="accent3">
                <a:lumMod val="50000"/>
              </a:schemeClr>
            </a:solidFill>
          </a:endParaRPr>
        </a:p>
      </dgm:t>
    </dgm:pt>
    <dgm:pt modelId="{9A125857-DC78-4F3A-8742-10B8FEEBAAED}" type="parTrans" cxnId="{E726C569-AAF6-452D-AB06-2A7BD4EFECAE}">
      <dgm:prSet/>
      <dgm:spPr>
        <a:solidFill>
          <a:schemeClr val="accent3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0FC810CE-F9A4-463C-9FB8-6A4E2DCF8FE5}" type="sibTrans" cxnId="{E726C569-AAF6-452D-AB06-2A7BD4EFECAE}">
      <dgm:prSet/>
      <dgm:spPr/>
      <dgm:t>
        <a:bodyPr/>
        <a:lstStyle/>
        <a:p>
          <a:endParaRPr lang="ru-RU"/>
        </a:p>
      </dgm:t>
    </dgm:pt>
    <dgm:pt modelId="{F728F565-381B-4C20-BC06-AA66B0589A43}">
      <dgm:prSet custT="1"/>
      <dgm:spPr>
        <a:solidFill>
          <a:schemeClr val="bg1"/>
        </a:solidFill>
        <a:ln w="57150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2300" b="1" dirty="0" smtClean="0">
              <a:solidFill>
                <a:schemeClr val="accent3">
                  <a:lumMod val="50000"/>
                </a:schemeClr>
              </a:solidFill>
            </a:rPr>
            <a:t>Новые подходы к ведению беремен-</a:t>
          </a:r>
          <a:r>
            <a:rPr lang="ru-RU" sz="2300" b="1" dirty="0" err="1" smtClean="0">
              <a:solidFill>
                <a:schemeClr val="accent3">
                  <a:lumMod val="50000"/>
                </a:schemeClr>
              </a:solidFill>
            </a:rPr>
            <a:t>ности</a:t>
          </a:r>
          <a:r>
            <a:rPr lang="ru-RU" sz="2300" b="1" dirty="0" smtClean="0">
              <a:solidFill>
                <a:schemeClr val="accent3">
                  <a:lumMod val="50000"/>
                </a:schemeClr>
              </a:solidFill>
            </a:rPr>
            <a:t> и родов</a:t>
          </a:r>
          <a:endParaRPr lang="ru-RU" sz="2300" b="1" dirty="0">
            <a:solidFill>
              <a:schemeClr val="accent3">
                <a:lumMod val="50000"/>
              </a:schemeClr>
            </a:solidFill>
          </a:endParaRPr>
        </a:p>
      </dgm:t>
    </dgm:pt>
    <dgm:pt modelId="{375170C7-113A-4E7E-A17B-1ED00B75F65E}" type="parTrans" cxnId="{87233859-996E-49AA-ABBC-626EE94E648E}">
      <dgm:prSet/>
      <dgm:spPr>
        <a:solidFill>
          <a:schemeClr val="accent3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4D0319A8-5529-45FB-82D9-572728AC17DD}" type="sibTrans" cxnId="{87233859-996E-49AA-ABBC-626EE94E648E}">
      <dgm:prSet/>
      <dgm:spPr/>
      <dgm:t>
        <a:bodyPr/>
        <a:lstStyle/>
        <a:p>
          <a:endParaRPr lang="ru-RU"/>
        </a:p>
      </dgm:t>
    </dgm:pt>
    <dgm:pt modelId="{62EAD34A-96B4-4DD8-8A21-48DEDE394C33}">
      <dgm:prSet custT="1"/>
      <dgm:spPr>
        <a:solidFill>
          <a:schemeClr val="bg1"/>
        </a:solidFill>
        <a:ln w="57150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2300" b="1" dirty="0" smtClean="0">
              <a:solidFill>
                <a:schemeClr val="accent3">
                  <a:lumMod val="50000"/>
                </a:schemeClr>
              </a:solidFill>
            </a:rPr>
            <a:t>Внедрение вспомогательных репродуктивных технологий</a:t>
          </a:r>
          <a:endParaRPr lang="ru-RU" sz="2300" b="1" dirty="0">
            <a:solidFill>
              <a:schemeClr val="accent3">
                <a:lumMod val="50000"/>
              </a:schemeClr>
            </a:solidFill>
          </a:endParaRPr>
        </a:p>
      </dgm:t>
    </dgm:pt>
    <dgm:pt modelId="{32AAAC36-FFE4-4404-A6EF-B38827E8EE59}" type="parTrans" cxnId="{BD5E6936-1D05-4806-AB28-E009889C7682}">
      <dgm:prSet/>
      <dgm:spPr>
        <a:solidFill>
          <a:schemeClr val="accent3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05714A60-0BCD-4263-A8C3-BD17E9F2B644}" type="sibTrans" cxnId="{BD5E6936-1D05-4806-AB28-E009889C7682}">
      <dgm:prSet/>
      <dgm:spPr/>
      <dgm:t>
        <a:bodyPr/>
        <a:lstStyle/>
        <a:p>
          <a:endParaRPr lang="ru-RU"/>
        </a:p>
      </dgm:t>
    </dgm:pt>
    <dgm:pt modelId="{CF9399A1-CD4B-4980-B0A9-51FBF074C524}">
      <dgm:prSet custT="1"/>
      <dgm:spPr>
        <a:solidFill>
          <a:schemeClr val="bg1"/>
        </a:solidFill>
        <a:ln w="57150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2300" b="1" dirty="0" smtClean="0">
              <a:solidFill>
                <a:schemeClr val="accent3">
                  <a:lumMod val="50000"/>
                </a:schemeClr>
              </a:solidFill>
            </a:rPr>
            <a:t>Внедрение пациент- и семейно- ориентирован-ной моделей  оказания медицинской помощи</a:t>
          </a:r>
          <a:endParaRPr lang="ru-RU" sz="2300" b="1" dirty="0">
            <a:solidFill>
              <a:schemeClr val="accent3">
                <a:lumMod val="50000"/>
              </a:schemeClr>
            </a:solidFill>
          </a:endParaRPr>
        </a:p>
      </dgm:t>
    </dgm:pt>
    <dgm:pt modelId="{F2A738D8-BFD2-4BFF-9467-531707C06930}" type="parTrans" cxnId="{29D3A7B8-B4A7-4F8A-9671-7EA04A5B999E}">
      <dgm:prSet/>
      <dgm:spPr>
        <a:solidFill>
          <a:schemeClr val="accent3">
            <a:lumMod val="60000"/>
            <a:lumOff val="40000"/>
          </a:schemeClr>
        </a:solidFill>
        <a:ln>
          <a:solidFill>
            <a:srgbClr val="C00000"/>
          </a:solidFill>
        </a:ln>
      </dgm:spPr>
      <dgm:t>
        <a:bodyPr/>
        <a:lstStyle/>
        <a:p>
          <a:endParaRPr lang="ru-RU"/>
        </a:p>
      </dgm:t>
    </dgm:pt>
    <dgm:pt modelId="{07288E3F-5698-41E6-9A90-6AC8FE61FB07}" type="sibTrans" cxnId="{29D3A7B8-B4A7-4F8A-9671-7EA04A5B999E}">
      <dgm:prSet/>
      <dgm:spPr/>
      <dgm:t>
        <a:bodyPr/>
        <a:lstStyle/>
        <a:p>
          <a:endParaRPr lang="ru-RU"/>
        </a:p>
      </dgm:t>
    </dgm:pt>
    <dgm:pt modelId="{332F34FE-694F-4FCF-BE18-4134BEC4CB25}">
      <dgm:prSet/>
      <dgm:spPr/>
      <dgm:t>
        <a:bodyPr/>
        <a:lstStyle/>
        <a:p>
          <a:endParaRPr lang="ru-RU"/>
        </a:p>
      </dgm:t>
    </dgm:pt>
    <dgm:pt modelId="{F34664E0-FEE1-42A7-8AC4-C56665880047}" type="parTrans" cxnId="{190B624E-1CCC-4404-B69B-68D6FC6EEB7E}">
      <dgm:prSet/>
      <dgm:spPr/>
      <dgm:t>
        <a:bodyPr/>
        <a:lstStyle/>
        <a:p>
          <a:endParaRPr lang="ru-RU"/>
        </a:p>
      </dgm:t>
    </dgm:pt>
    <dgm:pt modelId="{5CD67C23-36B9-418C-BAC1-B3178C989803}" type="sibTrans" cxnId="{190B624E-1CCC-4404-B69B-68D6FC6EEB7E}">
      <dgm:prSet/>
      <dgm:spPr/>
      <dgm:t>
        <a:bodyPr/>
        <a:lstStyle/>
        <a:p>
          <a:endParaRPr lang="ru-RU"/>
        </a:p>
      </dgm:t>
    </dgm:pt>
    <dgm:pt modelId="{6DC48289-2A76-4869-BA31-DC78FB9DCC6F}">
      <dgm:prSet/>
      <dgm:spPr/>
      <dgm:t>
        <a:bodyPr/>
        <a:lstStyle/>
        <a:p>
          <a:endParaRPr lang="ru-RU"/>
        </a:p>
      </dgm:t>
    </dgm:pt>
    <dgm:pt modelId="{DF5E312B-F30D-4F3B-9B9A-3AD04F371536}" type="parTrans" cxnId="{CDF91A28-7831-4283-8AF9-309BF3A5BCE3}">
      <dgm:prSet/>
      <dgm:spPr/>
      <dgm:t>
        <a:bodyPr/>
        <a:lstStyle/>
        <a:p>
          <a:endParaRPr lang="ru-RU"/>
        </a:p>
      </dgm:t>
    </dgm:pt>
    <dgm:pt modelId="{88DE90DA-000B-4171-B74D-70920FAF6789}" type="sibTrans" cxnId="{CDF91A28-7831-4283-8AF9-309BF3A5BCE3}">
      <dgm:prSet/>
      <dgm:spPr/>
      <dgm:t>
        <a:bodyPr/>
        <a:lstStyle/>
        <a:p>
          <a:endParaRPr lang="ru-RU"/>
        </a:p>
      </dgm:t>
    </dgm:pt>
    <dgm:pt modelId="{38F57B94-7603-42B4-AF07-E59B9A96D8D6}">
      <dgm:prSet/>
      <dgm:spPr/>
      <dgm:t>
        <a:bodyPr/>
        <a:lstStyle/>
        <a:p>
          <a:endParaRPr lang="ru-RU"/>
        </a:p>
      </dgm:t>
    </dgm:pt>
    <dgm:pt modelId="{79BF63BA-CAD2-46A9-A2BD-209839DAB39F}" type="parTrans" cxnId="{6D4BEDF9-7682-4A34-A021-13D89CCD57EA}">
      <dgm:prSet/>
      <dgm:spPr/>
      <dgm:t>
        <a:bodyPr/>
        <a:lstStyle/>
        <a:p>
          <a:endParaRPr lang="ru-RU"/>
        </a:p>
      </dgm:t>
    </dgm:pt>
    <dgm:pt modelId="{D2CAC75E-5D1C-4808-972C-B567B6496D1B}" type="sibTrans" cxnId="{6D4BEDF9-7682-4A34-A021-13D89CCD57EA}">
      <dgm:prSet/>
      <dgm:spPr/>
      <dgm:t>
        <a:bodyPr/>
        <a:lstStyle/>
        <a:p>
          <a:endParaRPr lang="ru-RU"/>
        </a:p>
      </dgm:t>
    </dgm:pt>
    <dgm:pt modelId="{461B2842-37B0-4DE7-A192-D6CF18FDE15A}">
      <dgm:prSet/>
      <dgm:spPr/>
      <dgm:t>
        <a:bodyPr/>
        <a:lstStyle/>
        <a:p>
          <a:endParaRPr lang="ru-RU"/>
        </a:p>
      </dgm:t>
    </dgm:pt>
    <dgm:pt modelId="{62F8AC2A-2E2E-4204-855B-BCBAB958433E}" type="parTrans" cxnId="{86ACE1E2-DDC3-4DDC-95C0-6479622EB9DD}">
      <dgm:prSet/>
      <dgm:spPr/>
      <dgm:t>
        <a:bodyPr/>
        <a:lstStyle/>
        <a:p>
          <a:endParaRPr lang="ru-RU"/>
        </a:p>
      </dgm:t>
    </dgm:pt>
    <dgm:pt modelId="{6699C2B6-0E5E-449C-968C-3340094B0B7E}" type="sibTrans" cxnId="{86ACE1E2-DDC3-4DDC-95C0-6479622EB9DD}">
      <dgm:prSet/>
      <dgm:spPr/>
      <dgm:t>
        <a:bodyPr/>
        <a:lstStyle/>
        <a:p>
          <a:endParaRPr lang="ru-RU"/>
        </a:p>
      </dgm:t>
    </dgm:pt>
    <dgm:pt modelId="{134012D2-F5BB-41DA-AEBD-73BC24B24582}" type="pres">
      <dgm:prSet presAssocID="{2AE94B1B-3CFC-4858-9E87-528BF29E1CE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DA8280-4C1F-43DA-8536-2AD724AF0AC5}" type="pres">
      <dgm:prSet presAssocID="{1B7766B2-FE6F-41A8-BB6A-01001FC60DAD}" presName="centerShape" presStyleLbl="node0" presStyleIdx="0" presStyleCnt="1" custScaleX="132492" custScaleY="126835" custLinFactNeighborX="-1356"/>
      <dgm:spPr/>
      <dgm:t>
        <a:bodyPr/>
        <a:lstStyle/>
        <a:p>
          <a:endParaRPr lang="ru-RU"/>
        </a:p>
      </dgm:t>
    </dgm:pt>
    <dgm:pt modelId="{A0017FD7-9CAF-4C95-B74C-62B8ACED64CC}" type="pres">
      <dgm:prSet presAssocID="{375170C7-113A-4E7E-A17B-1ED00B75F65E}" presName="parTrans" presStyleLbl="bgSibTrans2D1" presStyleIdx="0" presStyleCnt="4" custAng="21399643" custScaleX="71960" custLinFactNeighborX="31441" custLinFactNeighborY="-11348" custRadScaleRad="56444" custRadScaleInc="-2147483648"/>
      <dgm:spPr/>
      <dgm:t>
        <a:bodyPr/>
        <a:lstStyle/>
        <a:p>
          <a:endParaRPr lang="ru-RU"/>
        </a:p>
      </dgm:t>
    </dgm:pt>
    <dgm:pt modelId="{8FFE9AD2-890B-4F1C-B567-715204CC233A}" type="pres">
      <dgm:prSet presAssocID="{F728F565-381B-4C20-BC06-AA66B0589A43}" presName="node" presStyleLbl="node1" presStyleIdx="0" presStyleCnt="4" custScaleX="91285" custScaleY="116789" custRadScaleRad="103881" custRadScaleInc="-33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1F2E40-4E0D-4E21-AFE4-5C21AD6015F2}" type="pres">
      <dgm:prSet presAssocID="{9A125857-DC78-4F3A-8742-10B8FEEBAAED}" presName="parTrans" presStyleLbl="bgSibTrans2D1" presStyleIdx="1" presStyleCnt="4" custLinFactNeighborX="3379" custLinFactNeighborY="16697"/>
      <dgm:spPr/>
      <dgm:t>
        <a:bodyPr/>
        <a:lstStyle/>
        <a:p>
          <a:endParaRPr lang="ru-RU"/>
        </a:p>
      </dgm:t>
    </dgm:pt>
    <dgm:pt modelId="{A50CE12D-CFC2-4441-B7E1-99D7646010D6}" type="pres">
      <dgm:prSet presAssocID="{A372AED4-76B7-4F3D-98D1-C2A8FBDA0121}" presName="node" presStyleLbl="node1" presStyleIdx="1" presStyleCnt="4" custRadScaleRad="121928" custRadScaleInc="-19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12148-7A1D-4B1E-94E2-FD3FD64D3A42}" type="pres">
      <dgm:prSet presAssocID="{32AAAC36-FFE4-4404-A6EF-B38827E8EE59}" presName="parTrans" presStyleLbl="bgSibTrans2D1" presStyleIdx="2" presStyleCnt="4" custLinFactNeighborX="-4769" custLinFactNeighborY="15003"/>
      <dgm:spPr/>
      <dgm:t>
        <a:bodyPr/>
        <a:lstStyle/>
        <a:p>
          <a:endParaRPr lang="ru-RU"/>
        </a:p>
      </dgm:t>
    </dgm:pt>
    <dgm:pt modelId="{92B14704-2D3A-4358-B53E-579D81BDD6E8}" type="pres">
      <dgm:prSet presAssocID="{62EAD34A-96B4-4DD8-8A21-48DEDE394C33}" presName="node" presStyleLbl="node1" presStyleIdx="2" presStyleCnt="4" custScaleX="181248" custRadScaleRad="114485" custRadScaleInc="27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13299-4CA8-49F8-A91A-6815ED67E97D}" type="pres">
      <dgm:prSet presAssocID="{F2A738D8-BFD2-4BFF-9467-531707C06930}" presName="parTrans" presStyleLbl="bgSibTrans2D1" presStyleIdx="3" presStyleCnt="4" custScaleX="91191" custScaleY="92921" custLinFactNeighborX="-16467" custLinFactNeighborY="5714"/>
      <dgm:spPr/>
      <dgm:t>
        <a:bodyPr/>
        <a:lstStyle/>
        <a:p>
          <a:endParaRPr lang="ru-RU"/>
        </a:p>
      </dgm:t>
    </dgm:pt>
    <dgm:pt modelId="{0EAF8BB0-D898-447D-9F5C-D7F7C26E3438}" type="pres">
      <dgm:prSet presAssocID="{CF9399A1-CD4B-4980-B0A9-51FBF074C524}" presName="node" presStyleLbl="node1" presStyleIdx="3" presStyleCnt="4" custScaleX="113470" custScaleY="203560" custRadScaleRad="99370" custRadScaleInc="36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1770D6-C341-4D1A-B6B9-BFA24528E510}" type="presOf" srcId="{32AAAC36-FFE4-4404-A6EF-B38827E8EE59}" destId="{79C12148-7A1D-4B1E-94E2-FD3FD64D3A42}" srcOrd="0" destOrd="0" presId="urn:microsoft.com/office/officeart/2005/8/layout/radial4"/>
    <dgm:cxn modelId="{19101609-3EB2-41BA-A422-44D91E047DFE}" type="presOf" srcId="{F2A738D8-BFD2-4BFF-9467-531707C06930}" destId="{18113299-4CA8-49F8-A91A-6815ED67E97D}" srcOrd="0" destOrd="0" presId="urn:microsoft.com/office/officeart/2005/8/layout/radial4"/>
    <dgm:cxn modelId="{9B481430-E10D-4BCB-985E-6B59AE43E1B1}" srcId="{2AE94B1B-3CFC-4858-9E87-528BF29E1CED}" destId="{1B7766B2-FE6F-41A8-BB6A-01001FC60DAD}" srcOrd="0" destOrd="0" parTransId="{9EEBB700-C48E-461E-A4BA-3638D17CB0BE}" sibTransId="{6973F436-280A-4708-B749-6B9D2639AD80}"/>
    <dgm:cxn modelId="{472FA46E-C957-44C5-A4F5-14B6D9AB3254}" type="presOf" srcId="{CF9399A1-CD4B-4980-B0A9-51FBF074C524}" destId="{0EAF8BB0-D898-447D-9F5C-D7F7C26E3438}" srcOrd="0" destOrd="0" presId="urn:microsoft.com/office/officeart/2005/8/layout/radial4"/>
    <dgm:cxn modelId="{6EE990A4-DA14-4C18-BCBD-3D85DCE3456E}" type="presOf" srcId="{A372AED4-76B7-4F3D-98D1-C2A8FBDA0121}" destId="{A50CE12D-CFC2-4441-B7E1-99D7646010D6}" srcOrd="0" destOrd="0" presId="urn:microsoft.com/office/officeart/2005/8/layout/radial4"/>
    <dgm:cxn modelId="{F3873B1F-13D9-4AB9-B839-F594DB6DEE30}" type="presOf" srcId="{F728F565-381B-4C20-BC06-AA66B0589A43}" destId="{8FFE9AD2-890B-4F1C-B567-715204CC233A}" srcOrd="0" destOrd="0" presId="urn:microsoft.com/office/officeart/2005/8/layout/radial4"/>
    <dgm:cxn modelId="{F8173E8B-B125-4EDF-8EC1-5DD9E68D4D83}" type="presOf" srcId="{1B7766B2-FE6F-41A8-BB6A-01001FC60DAD}" destId="{52DA8280-4C1F-43DA-8536-2AD724AF0AC5}" srcOrd="0" destOrd="0" presId="urn:microsoft.com/office/officeart/2005/8/layout/radial4"/>
    <dgm:cxn modelId="{6D4BEDF9-7682-4A34-A021-13D89CCD57EA}" srcId="{2AE94B1B-3CFC-4858-9E87-528BF29E1CED}" destId="{38F57B94-7603-42B4-AF07-E59B9A96D8D6}" srcOrd="1" destOrd="0" parTransId="{79BF63BA-CAD2-46A9-A2BD-209839DAB39F}" sibTransId="{D2CAC75E-5D1C-4808-972C-B567B6496D1B}"/>
    <dgm:cxn modelId="{29D3A7B8-B4A7-4F8A-9671-7EA04A5B999E}" srcId="{1B7766B2-FE6F-41A8-BB6A-01001FC60DAD}" destId="{CF9399A1-CD4B-4980-B0A9-51FBF074C524}" srcOrd="3" destOrd="0" parTransId="{F2A738D8-BFD2-4BFF-9467-531707C06930}" sibTransId="{07288E3F-5698-41E6-9A90-6AC8FE61FB07}"/>
    <dgm:cxn modelId="{3803F9E4-DC50-4C17-8BAD-19245C4326E4}" type="presOf" srcId="{9A125857-DC78-4F3A-8742-10B8FEEBAAED}" destId="{D61F2E40-4E0D-4E21-AFE4-5C21AD6015F2}" srcOrd="0" destOrd="0" presId="urn:microsoft.com/office/officeart/2005/8/layout/radial4"/>
    <dgm:cxn modelId="{C33665C3-5F9B-40A5-B978-3C859BB94E5B}" type="presOf" srcId="{62EAD34A-96B4-4DD8-8A21-48DEDE394C33}" destId="{92B14704-2D3A-4358-B53E-579D81BDD6E8}" srcOrd="0" destOrd="0" presId="urn:microsoft.com/office/officeart/2005/8/layout/radial4"/>
    <dgm:cxn modelId="{87233859-996E-49AA-ABBC-626EE94E648E}" srcId="{1B7766B2-FE6F-41A8-BB6A-01001FC60DAD}" destId="{F728F565-381B-4C20-BC06-AA66B0589A43}" srcOrd="0" destOrd="0" parTransId="{375170C7-113A-4E7E-A17B-1ED00B75F65E}" sibTransId="{4D0319A8-5529-45FB-82D9-572728AC17DD}"/>
    <dgm:cxn modelId="{190B624E-1CCC-4404-B69B-68D6FC6EEB7E}" srcId="{2AE94B1B-3CFC-4858-9E87-528BF29E1CED}" destId="{332F34FE-694F-4FCF-BE18-4134BEC4CB25}" srcOrd="3" destOrd="0" parTransId="{F34664E0-FEE1-42A7-8AC4-C56665880047}" sibTransId="{5CD67C23-36B9-418C-BAC1-B3178C989803}"/>
    <dgm:cxn modelId="{C62276A8-AF67-4306-9F38-324D621C22D9}" type="presOf" srcId="{2AE94B1B-3CFC-4858-9E87-528BF29E1CED}" destId="{134012D2-F5BB-41DA-AEBD-73BC24B24582}" srcOrd="0" destOrd="0" presId="urn:microsoft.com/office/officeart/2005/8/layout/radial4"/>
    <dgm:cxn modelId="{CDF91A28-7831-4283-8AF9-309BF3A5BCE3}" srcId="{2AE94B1B-3CFC-4858-9E87-528BF29E1CED}" destId="{6DC48289-2A76-4869-BA31-DC78FB9DCC6F}" srcOrd="4" destOrd="0" parTransId="{DF5E312B-F30D-4F3B-9B9A-3AD04F371536}" sibTransId="{88DE90DA-000B-4171-B74D-70920FAF6789}"/>
    <dgm:cxn modelId="{85CB8AAE-DFBB-4524-8EF8-BAE93B30B655}" type="presOf" srcId="{375170C7-113A-4E7E-A17B-1ED00B75F65E}" destId="{A0017FD7-9CAF-4C95-B74C-62B8ACED64CC}" srcOrd="0" destOrd="0" presId="urn:microsoft.com/office/officeart/2005/8/layout/radial4"/>
    <dgm:cxn modelId="{E726C569-AAF6-452D-AB06-2A7BD4EFECAE}" srcId="{1B7766B2-FE6F-41A8-BB6A-01001FC60DAD}" destId="{A372AED4-76B7-4F3D-98D1-C2A8FBDA0121}" srcOrd="1" destOrd="0" parTransId="{9A125857-DC78-4F3A-8742-10B8FEEBAAED}" sibTransId="{0FC810CE-F9A4-463C-9FB8-6A4E2DCF8FE5}"/>
    <dgm:cxn modelId="{86ACE1E2-DDC3-4DDC-95C0-6479622EB9DD}" srcId="{2AE94B1B-3CFC-4858-9E87-528BF29E1CED}" destId="{461B2842-37B0-4DE7-A192-D6CF18FDE15A}" srcOrd="2" destOrd="0" parTransId="{62F8AC2A-2E2E-4204-855B-BCBAB958433E}" sibTransId="{6699C2B6-0E5E-449C-968C-3340094B0B7E}"/>
    <dgm:cxn modelId="{BD5E6936-1D05-4806-AB28-E009889C7682}" srcId="{1B7766B2-FE6F-41A8-BB6A-01001FC60DAD}" destId="{62EAD34A-96B4-4DD8-8A21-48DEDE394C33}" srcOrd="2" destOrd="0" parTransId="{32AAAC36-FFE4-4404-A6EF-B38827E8EE59}" sibTransId="{05714A60-0BCD-4263-A8C3-BD17E9F2B644}"/>
    <dgm:cxn modelId="{C444E279-BCA5-4830-B82C-2393E8044C09}" type="presParOf" srcId="{134012D2-F5BB-41DA-AEBD-73BC24B24582}" destId="{52DA8280-4C1F-43DA-8536-2AD724AF0AC5}" srcOrd="0" destOrd="0" presId="urn:microsoft.com/office/officeart/2005/8/layout/radial4"/>
    <dgm:cxn modelId="{778E35DF-9E33-4CBC-A483-476C853B17C9}" type="presParOf" srcId="{134012D2-F5BB-41DA-AEBD-73BC24B24582}" destId="{A0017FD7-9CAF-4C95-B74C-62B8ACED64CC}" srcOrd="1" destOrd="0" presId="urn:microsoft.com/office/officeart/2005/8/layout/radial4"/>
    <dgm:cxn modelId="{44A680CE-D127-4654-93D3-2D33C8AD8667}" type="presParOf" srcId="{134012D2-F5BB-41DA-AEBD-73BC24B24582}" destId="{8FFE9AD2-890B-4F1C-B567-715204CC233A}" srcOrd="2" destOrd="0" presId="urn:microsoft.com/office/officeart/2005/8/layout/radial4"/>
    <dgm:cxn modelId="{F9A488E1-C05F-40AB-B627-412767A1291A}" type="presParOf" srcId="{134012D2-F5BB-41DA-AEBD-73BC24B24582}" destId="{D61F2E40-4E0D-4E21-AFE4-5C21AD6015F2}" srcOrd="3" destOrd="0" presId="urn:microsoft.com/office/officeart/2005/8/layout/radial4"/>
    <dgm:cxn modelId="{D8FBDF21-407C-42E0-85FB-A71E995D0E50}" type="presParOf" srcId="{134012D2-F5BB-41DA-AEBD-73BC24B24582}" destId="{A50CE12D-CFC2-4441-B7E1-99D7646010D6}" srcOrd="4" destOrd="0" presId="urn:microsoft.com/office/officeart/2005/8/layout/radial4"/>
    <dgm:cxn modelId="{B9165D90-9684-49FA-BA6D-3D99E954E748}" type="presParOf" srcId="{134012D2-F5BB-41DA-AEBD-73BC24B24582}" destId="{79C12148-7A1D-4B1E-94E2-FD3FD64D3A42}" srcOrd="5" destOrd="0" presId="urn:microsoft.com/office/officeart/2005/8/layout/radial4"/>
    <dgm:cxn modelId="{212EC4ED-BA71-4BEA-862F-512021C1208F}" type="presParOf" srcId="{134012D2-F5BB-41DA-AEBD-73BC24B24582}" destId="{92B14704-2D3A-4358-B53E-579D81BDD6E8}" srcOrd="6" destOrd="0" presId="urn:microsoft.com/office/officeart/2005/8/layout/radial4"/>
    <dgm:cxn modelId="{7621E71E-94E7-4183-8130-9612A5304614}" type="presParOf" srcId="{134012D2-F5BB-41DA-AEBD-73BC24B24582}" destId="{18113299-4CA8-49F8-A91A-6815ED67E97D}" srcOrd="7" destOrd="0" presId="urn:microsoft.com/office/officeart/2005/8/layout/radial4"/>
    <dgm:cxn modelId="{D3786152-A6F4-42BA-8D69-61C46F959EA0}" type="presParOf" srcId="{134012D2-F5BB-41DA-AEBD-73BC24B24582}" destId="{0EAF8BB0-D898-447D-9F5C-D7F7C26E3438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AC513-FEAB-405C-9902-A385CA51CC60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3FB1D-1050-426F-8155-A4D1C38B8F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813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3FB1D-1050-426F-8155-A4D1C38B8F4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48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3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DC96F-9A8E-45E1-A7F8-0187E87C994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35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863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3FB1D-1050-426F-8155-A4D1C38B8F4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46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3FB1D-1050-426F-8155-A4D1C38B8F4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17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3FB1D-1050-426F-8155-A4D1C38B8F4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888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3FB1D-1050-426F-8155-A4D1C38B8F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000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3FB1D-1050-426F-8155-A4D1C38B8F4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699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3FB1D-1050-426F-8155-A4D1C38B8F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953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3FB1D-1050-426F-8155-A4D1C38B8F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25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43FB1D-1050-426F-8155-A4D1C38B8F4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04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715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16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811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6632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6575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26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396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752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684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615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772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267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172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115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6661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2827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2289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6139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4248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21171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694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302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57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621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526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7298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2464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729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516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25287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8049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1693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97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372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6499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2824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8972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021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0264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690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923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6489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8826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243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5915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235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3153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0960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8746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7441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246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2130427"/>
            <a:ext cx="7772400" cy="14700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8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72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2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45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70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94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7052E28B-DD7D-48B2-8F93-EEC51825EA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748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E08C0184-B6EE-4A1E-BB38-8D29D9C3D7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740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5" y="4406906"/>
            <a:ext cx="7772400" cy="1362075"/>
          </a:xfrm>
        </p:spPr>
        <p:txBody>
          <a:bodyPr anchor="t"/>
          <a:lstStyle>
            <a:lvl1pPr algn="l">
              <a:defRPr sz="468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5" y="2906717"/>
            <a:ext cx="7772400" cy="1500187"/>
          </a:xfrm>
        </p:spPr>
        <p:txBody>
          <a:bodyPr anchor="b"/>
          <a:lstStyle>
            <a:lvl1pPr marL="0" indent="0">
              <a:buNone/>
              <a:defRPr sz="2344">
                <a:solidFill>
                  <a:schemeClr val="tx1">
                    <a:tint val="75000"/>
                  </a:schemeClr>
                </a:solidFill>
              </a:defRPr>
            </a:lvl1pPr>
            <a:lvl2pPr marL="524303" indent="0">
              <a:buNone/>
              <a:defRPr sz="2149">
                <a:solidFill>
                  <a:schemeClr val="tx1">
                    <a:tint val="75000"/>
                  </a:schemeClr>
                </a:solidFill>
              </a:defRPr>
            </a:lvl2pPr>
            <a:lvl3pPr marL="1048605" indent="0">
              <a:buNone/>
              <a:defRPr sz="1758">
                <a:solidFill>
                  <a:schemeClr val="tx1">
                    <a:tint val="75000"/>
                  </a:schemeClr>
                </a:solidFill>
              </a:defRPr>
            </a:lvl3pPr>
            <a:lvl4pPr marL="1572908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4pPr>
            <a:lvl5pPr marL="2097212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5pPr>
            <a:lvl6pPr marL="2621511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6pPr>
            <a:lvl7pPr marL="3145816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7pPr>
            <a:lvl8pPr marL="3670120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8pPr>
            <a:lvl9pPr marL="4194421" indent="0">
              <a:buNone/>
              <a:defRPr sz="1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74BD5D0A-D124-4CDB-BCD3-57F10C12D5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651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3223"/>
            </a:lvl1pPr>
            <a:lvl2pPr>
              <a:defRPr sz="2735"/>
            </a:lvl2pPr>
            <a:lvl3pPr>
              <a:defRPr sz="2344"/>
            </a:lvl3pPr>
            <a:lvl4pPr>
              <a:defRPr sz="2149"/>
            </a:lvl4pPr>
            <a:lvl5pPr>
              <a:defRPr sz="2149"/>
            </a:lvl5pPr>
            <a:lvl6pPr>
              <a:defRPr sz="2149"/>
            </a:lvl6pPr>
            <a:lvl7pPr>
              <a:defRPr sz="2149"/>
            </a:lvl7pPr>
            <a:lvl8pPr>
              <a:defRPr sz="2149"/>
            </a:lvl8pPr>
            <a:lvl9pPr>
              <a:defRPr sz="214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2" y="1600202"/>
            <a:ext cx="4038600" cy="4525963"/>
          </a:xfrm>
        </p:spPr>
        <p:txBody>
          <a:bodyPr/>
          <a:lstStyle>
            <a:lvl1pPr>
              <a:defRPr sz="3223"/>
            </a:lvl1pPr>
            <a:lvl2pPr>
              <a:defRPr sz="2735"/>
            </a:lvl2pPr>
            <a:lvl3pPr>
              <a:defRPr sz="2344"/>
            </a:lvl3pPr>
            <a:lvl4pPr>
              <a:defRPr sz="2149"/>
            </a:lvl4pPr>
            <a:lvl5pPr>
              <a:defRPr sz="2149"/>
            </a:lvl5pPr>
            <a:lvl6pPr>
              <a:defRPr sz="2149"/>
            </a:lvl6pPr>
            <a:lvl7pPr>
              <a:defRPr sz="2149"/>
            </a:lvl7pPr>
            <a:lvl8pPr>
              <a:defRPr sz="2149"/>
            </a:lvl8pPr>
            <a:lvl9pPr>
              <a:defRPr sz="214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0EC814D8-19D3-40E5-953C-D87D71AD73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43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266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8"/>
            <a:ext cx="4040188" cy="639761"/>
          </a:xfrm>
        </p:spPr>
        <p:txBody>
          <a:bodyPr anchor="b"/>
          <a:lstStyle>
            <a:lvl1pPr marL="0" indent="0">
              <a:buNone/>
              <a:defRPr sz="2735" b="1"/>
            </a:lvl1pPr>
            <a:lvl2pPr marL="524303" indent="0">
              <a:buNone/>
              <a:defRPr sz="2344" b="1"/>
            </a:lvl2pPr>
            <a:lvl3pPr marL="1048605" indent="0">
              <a:buNone/>
              <a:defRPr sz="2149" b="1"/>
            </a:lvl3pPr>
            <a:lvl4pPr marL="1572908" indent="0">
              <a:buNone/>
              <a:defRPr sz="1758" b="1"/>
            </a:lvl4pPr>
            <a:lvl5pPr marL="2097212" indent="0">
              <a:buNone/>
              <a:defRPr sz="1758" b="1"/>
            </a:lvl5pPr>
            <a:lvl6pPr marL="2621511" indent="0">
              <a:buNone/>
              <a:defRPr sz="1758" b="1"/>
            </a:lvl6pPr>
            <a:lvl7pPr marL="3145816" indent="0">
              <a:buNone/>
              <a:defRPr sz="1758" b="1"/>
            </a:lvl7pPr>
            <a:lvl8pPr marL="3670120" indent="0">
              <a:buNone/>
              <a:defRPr sz="1758" b="1"/>
            </a:lvl8pPr>
            <a:lvl9pPr marL="4194421" indent="0">
              <a:buNone/>
              <a:defRPr sz="175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735"/>
            </a:lvl1pPr>
            <a:lvl2pPr>
              <a:defRPr sz="2344"/>
            </a:lvl2pPr>
            <a:lvl3pPr>
              <a:defRPr sz="2149"/>
            </a:lvl3pPr>
            <a:lvl4pPr>
              <a:defRPr sz="1758"/>
            </a:lvl4pPr>
            <a:lvl5pPr>
              <a:defRPr sz="1758"/>
            </a:lvl5pPr>
            <a:lvl6pPr>
              <a:defRPr sz="1758"/>
            </a:lvl6pPr>
            <a:lvl7pPr>
              <a:defRPr sz="1758"/>
            </a:lvl7pPr>
            <a:lvl8pPr>
              <a:defRPr sz="1758"/>
            </a:lvl8pPr>
            <a:lvl9pPr>
              <a:defRPr sz="175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8"/>
            <a:ext cx="4041774" cy="639761"/>
          </a:xfrm>
        </p:spPr>
        <p:txBody>
          <a:bodyPr anchor="b"/>
          <a:lstStyle>
            <a:lvl1pPr marL="0" indent="0">
              <a:buNone/>
              <a:defRPr sz="2735" b="1"/>
            </a:lvl1pPr>
            <a:lvl2pPr marL="524303" indent="0">
              <a:buNone/>
              <a:defRPr sz="2344" b="1"/>
            </a:lvl2pPr>
            <a:lvl3pPr marL="1048605" indent="0">
              <a:buNone/>
              <a:defRPr sz="2149" b="1"/>
            </a:lvl3pPr>
            <a:lvl4pPr marL="1572908" indent="0">
              <a:buNone/>
              <a:defRPr sz="1758" b="1"/>
            </a:lvl4pPr>
            <a:lvl5pPr marL="2097212" indent="0">
              <a:buNone/>
              <a:defRPr sz="1758" b="1"/>
            </a:lvl5pPr>
            <a:lvl6pPr marL="2621511" indent="0">
              <a:buNone/>
              <a:defRPr sz="1758" b="1"/>
            </a:lvl6pPr>
            <a:lvl7pPr marL="3145816" indent="0">
              <a:buNone/>
              <a:defRPr sz="1758" b="1"/>
            </a:lvl7pPr>
            <a:lvl8pPr marL="3670120" indent="0">
              <a:buNone/>
              <a:defRPr sz="1758" b="1"/>
            </a:lvl8pPr>
            <a:lvl9pPr marL="4194421" indent="0">
              <a:buNone/>
              <a:defRPr sz="175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6"/>
            <a:ext cx="4041774" cy="3951288"/>
          </a:xfrm>
        </p:spPr>
        <p:txBody>
          <a:bodyPr/>
          <a:lstStyle>
            <a:lvl1pPr>
              <a:defRPr sz="2735"/>
            </a:lvl1pPr>
            <a:lvl2pPr>
              <a:defRPr sz="2344"/>
            </a:lvl2pPr>
            <a:lvl3pPr>
              <a:defRPr sz="2149"/>
            </a:lvl3pPr>
            <a:lvl4pPr>
              <a:defRPr sz="1758"/>
            </a:lvl4pPr>
            <a:lvl5pPr>
              <a:defRPr sz="1758"/>
            </a:lvl5pPr>
            <a:lvl6pPr>
              <a:defRPr sz="1758"/>
            </a:lvl6pPr>
            <a:lvl7pPr>
              <a:defRPr sz="1758"/>
            </a:lvl7pPr>
            <a:lvl8pPr>
              <a:defRPr sz="1758"/>
            </a:lvl8pPr>
            <a:lvl9pPr>
              <a:defRPr sz="175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2A123E0E-04AC-46C1-BC0E-FD4A25080D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731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8018A0B6-8AF5-4363-8780-7A75DF98B0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5410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A75F702A-D04C-4352-AA99-D206C32B0F9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1629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4"/>
            <a:ext cx="3008313" cy="1162049"/>
          </a:xfrm>
        </p:spPr>
        <p:txBody>
          <a:bodyPr anchor="b"/>
          <a:lstStyle>
            <a:lvl1pPr algn="l">
              <a:defRPr sz="234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0"/>
          </a:xfrm>
        </p:spPr>
        <p:txBody>
          <a:bodyPr/>
          <a:lstStyle>
            <a:lvl1pPr>
              <a:defRPr sz="3614"/>
            </a:lvl1pPr>
            <a:lvl2pPr>
              <a:defRPr sz="3223"/>
            </a:lvl2pPr>
            <a:lvl3pPr>
              <a:defRPr sz="2735"/>
            </a:lvl3pPr>
            <a:lvl4pPr>
              <a:defRPr sz="2344"/>
            </a:lvl4pPr>
            <a:lvl5pPr>
              <a:defRPr sz="2344"/>
            </a:lvl5pPr>
            <a:lvl6pPr>
              <a:defRPr sz="2344"/>
            </a:lvl6pPr>
            <a:lvl7pPr>
              <a:defRPr sz="2344"/>
            </a:lvl7pPr>
            <a:lvl8pPr>
              <a:defRPr sz="2344"/>
            </a:lvl8pPr>
            <a:lvl9pPr>
              <a:defRPr sz="234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5"/>
            <a:ext cx="3008313" cy="4691062"/>
          </a:xfrm>
        </p:spPr>
        <p:txBody>
          <a:bodyPr/>
          <a:lstStyle>
            <a:lvl1pPr marL="0" indent="0">
              <a:buNone/>
              <a:defRPr sz="1661"/>
            </a:lvl1pPr>
            <a:lvl2pPr marL="524303" indent="0">
              <a:buNone/>
              <a:defRPr sz="1368"/>
            </a:lvl2pPr>
            <a:lvl3pPr marL="1048605" indent="0">
              <a:buNone/>
              <a:defRPr sz="1172"/>
            </a:lvl3pPr>
            <a:lvl4pPr marL="1572908" indent="0">
              <a:buNone/>
              <a:defRPr sz="1074"/>
            </a:lvl4pPr>
            <a:lvl5pPr marL="2097212" indent="0">
              <a:buNone/>
              <a:defRPr sz="1074"/>
            </a:lvl5pPr>
            <a:lvl6pPr marL="2621511" indent="0">
              <a:buNone/>
              <a:defRPr sz="1074"/>
            </a:lvl6pPr>
            <a:lvl7pPr marL="3145816" indent="0">
              <a:buNone/>
              <a:defRPr sz="1074"/>
            </a:lvl7pPr>
            <a:lvl8pPr marL="3670120" indent="0">
              <a:buNone/>
              <a:defRPr sz="1074"/>
            </a:lvl8pPr>
            <a:lvl9pPr marL="4194421" indent="0">
              <a:buNone/>
              <a:defRPr sz="107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A583938E-249F-448E-AF90-8695A90311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2984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599"/>
            <a:ext cx="5486400" cy="566739"/>
          </a:xfrm>
        </p:spPr>
        <p:txBody>
          <a:bodyPr anchor="b"/>
          <a:lstStyle>
            <a:lvl1pPr algn="l">
              <a:defRPr sz="234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614"/>
            </a:lvl1pPr>
            <a:lvl2pPr marL="524303" indent="0">
              <a:buNone/>
              <a:defRPr sz="3223"/>
            </a:lvl2pPr>
            <a:lvl3pPr marL="1048605" indent="0">
              <a:buNone/>
              <a:defRPr sz="2735"/>
            </a:lvl3pPr>
            <a:lvl4pPr marL="1572908" indent="0">
              <a:buNone/>
              <a:defRPr sz="2344"/>
            </a:lvl4pPr>
            <a:lvl5pPr marL="2097212" indent="0">
              <a:buNone/>
              <a:defRPr sz="2344"/>
            </a:lvl5pPr>
            <a:lvl6pPr marL="2621511" indent="0">
              <a:buNone/>
              <a:defRPr sz="2344"/>
            </a:lvl6pPr>
            <a:lvl7pPr marL="3145816" indent="0">
              <a:buNone/>
              <a:defRPr sz="2344"/>
            </a:lvl7pPr>
            <a:lvl8pPr marL="3670120" indent="0">
              <a:buNone/>
              <a:defRPr sz="2344"/>
            </a:lvl8pPr>
            <a:lvl9pPr marL="4194421" indent="0">
              <a:buNone/>
              <a:defRPr sz="2344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1"/>
          </a:xfrm>
        </p:spPr>
        <p:txBody>
          <a:bodyPr/>
          <a:lstStyle>
            <a:lvl1pPr marL="0" indent="0">
              <a:buNone/>
              <a:defRPr sz="1661"/>
            </a:lvl1pPr>
            <a:lvl2pPr marL="524303" indent="0">
              <a:buNone/>
              <a:defRPr sz="1368"/>
            </a:lvl2pPr>
            <a:lvl3pPr marL="1048605" indent="0">
              <a:buNone/>
              <a:defRPr sz="1172"/>
            </a:lvl3pPr>
            <a:lvl4pPr marL="1572908" indent="0">
              <a:buNone/>
              <a:defRPr sz="1074"/>
            </a:lvl4pPr>
            <a:lvl5pPr marL="2097212" indent="0">
              <a:buNone/>
              <a:defRPr sz="1074"/>
            </a:lvl5pPr>
            <a:lvl6pPr marL="2621511" indent="0">
              <a:buNone/>
              <a:defRPr sz="1074"/>
            </a:lvl6pPr>
            <a:lvl7pPr marL="3145816" indent="0">
              <a:buNone/>
              <a:defRPr sz="1074"/>
            </a:lvl7pPr>
            <a:lvl8pPr marL="3670120" indent="0">
              <a:buNone/>
              <a:defRPr sz="1074"/>
            </a:lvl8pPr>
            <a:lvl9pPr marL="4194421" indent="0">
              <a:buNone/>
              <a:defRPr sz="107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D93116B3-0F48-4C7A-948D-0ABF28BE58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508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0BDD84FD-C5DB-409F-8D64-6795EB81D3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9422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48605"/>
            <a:fld id="{25D995ED-71A6-401C-89C0-D744723B57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096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09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29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58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9EBE-6C67-44A8-AF98-EEF776135208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5FB84-A745-4408-9A05-89DE3C331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4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34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19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26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3B6E32-7637-426A-B9B9-BB88548B8661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02.11.2018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261C-5A2F-4082-8E63-32B64107A7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745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9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4640"/>
            <a:ext cx="8229600" cy="1143000"/>
          </a:xfrm>
          <a:prstGeom prst="rect">
            <a:avLst/>
          </a:prstGeom>
        </p:spPr>
        <p:txBody>
          <a:bodyPr vert="horz" lIns="107352" tIns="53677" rIns="107352" bIns="5367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4" y="1600202"/>
            <a:ext cx="8229600" cy="4525963"/>
          </a:xfrm>
          <a:prstGeom prst="rect">
            <a:avLst/>
          </a:prstGeom>
        </p:spPr>
        <p:txBody>
          <a:bodyPr vert="horz" lIns="107352" tIns="53677" rIns="107352" bIns="5367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4" y="6356353"/>
            <a:ext cx="2133600" cy="365126"/>
          </a:xfrm>
          <a:prstGeom prst="rect">
            <a:avLst/>
          </a:prstGeom>
        </p:spPr>
        <p:txBody>
          <a:bodyPr vert="horz" lIns="107352" tIns="53677" rIns="107352" bIns="53677" rtlCol="0" anchor="ctr"/>
          <a:lstStyle>
            <a:lvl1pPr algn="l">
              <a:defRPr sz="13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8605"/>
            <a:fld id="{FA00073D-62ED-412F-8EA1-F524A23331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02.11.2018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353"/>
            <a:ext cx="2895600" cy="365126"/>
          </a:xfrm>
          <a:prstGeom prst="rect">
            <a:avLst/>
          </a:prstGeom>
        </p:spPr>
        <p:txBody>
          <a:bodyPr vert="horz" lIns="107352" tIns="53677" rIns="107352" bIns="53677" rtlCol="0" anchor="ctr"/>
          <a:lstStyle>
            <a:lvl1pPr algn="ctr">
              <a:defRPr sz="13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860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4" y="6356353"/>
            <a:ext cx="2133600" cy="365126"/>
          </a:xfrm>
          <a:prstGeom prst="rect">
            <a:avLst/>
          </a:prstGeom>
        </p:spPr>
        <p:txBody>
          <a:bodyPr vert="horz" lIns="107352" tIns="53677" rIns="107352" bIns="53677" rtlCol="0" anchor="ctr"/>
          <a:lstStyle>
            <a:lvl1pPr algn="r">
              <a:defRPr sz="13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8605"/>
            <a:fld id="{AAE109BD-CE58-4A4C-AF5B-5CCBFDFD41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4860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18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1048605" rtl="0" eaLnBrk="1" latinLnBrk="0" hangingPunct="1">
        <a:spcBef>
          <a:spcPct val="0"/>
        </a:spcBef>
        <a:buNone/>
        <a:defRPr sz="49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3227" indent="-393227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14" kern="1200">
          <a:solidFill>
            <a:schemeClr val="tx1"/>
          </a:solidFill>
          <a:latin typeface="+mn-lt"/>
          <a:ea typeface="+mn-ea"/>
          <a:cs typeface="+mn-cs"/>
        </a:defRPr>
      </a:lvl1pPr>
      <a:lvl2pPr marL="851993" indent="-327689" algn="l" defTabSz="1048605" rtl="0" eaLnBrk="1" latinLnBrk="0" hangingPunct="1">
        <a:spcBef>
          <a:spcPct val="20000"/>
        </a:spcBef>
        <a:buFont typeface="Arial" panose="020B0604020202020204" pitchFamily="34" charset="0"/>
        <a:buChar char="–"/>
        <a:defRPr sz="3223" kern="1200">
          <a:solidFill>
            <a:schemeClr val="tx1"/>
          </a:solidFill>
          <a:latin typeface="+mn-lt"/>
          <a:ea typeface="+mn-ea"/>
          <a:cs typeface="+mn-cs"/>
        </a:defRPr>
      </a:lvl2pPr>
      <a:lvl3pPr marL="1310757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35" kern="1200">
          <a:solidFill>
            <a:schemeClr val="tx1"/>
          </a:solidFill>
          <a:latin typeface="+mn-lt"/>
          <a:ea typeface="+mn-ea"/>
          <a:cs typeface="+mn-cs"/>
        </a:defRPr>
      </a:lvl3pPr>
      <a:lvl4pPr marL="1835060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359364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»"/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2883665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407967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3932271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456575" indent="-262151" algn="l" defTabSz="10486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1pPr>
      <a:lvl2pPr marL="524303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2pPr>
      <a:lvl3pPr marL="1048605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3pPr>
      <a:lvl4pPr marL="1572908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4pPr>
      <a:lvl5pPr marL="2097212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5pPr>
      <a:lvl6pPr marL="2621511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6pPr>
      <a:lvl7pPr marL="3145816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7pPr>
      <a:lvl8pPr marL="3670120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8pPr>
      <a:lvl9pPr marL="4194421" algn="l" defTabSz="10486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chart" Target="../charts/chart3.xml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3.png"/><Relationship Id="rId7" Type="http://schemas.openxmlformats.org/officeDocument/2006/relationships/chart" Target="../charts/chart6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0.xml"/><Relationship Id="rId6" Type="http://schemas.openxmlformats.org/officeDocument/2006/relationships/chart" Target="../charts/chart5.xml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microsoft.com/office/2007/relationships/hdphoto" Target="../media/hdphoto1.wdp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57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6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57.png"/><Relationship Id="rId5" Type="http://schemas.openxmlformats.org/officeDocument/2006/relationships/image" Target="../media/image68.png"/><Relationship Id="rId10" Type="http://schemas.openxmlformats.org/officeDocument/2006/relationships/image" Target="../media/image56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chart" Target="../charts/chart8.xml"/><Relationship Id="rId7" Type="http://schemas.openxmlformats.org/officeDocument/2006/relationships/image" Target="../media/image75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56.png"/><Relationship Id="rId4" Type="http://schemas.openxmlformats.org/officeDocument/2006/relationships/image" Target="../media/image54.png"/><Relationship Id="rId9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81.png"/><Relationship Id="rId11" Type="http://schemas.openxmlformats.org/officeDocument/2006/relationships/image" Target="../media/image85.png"/><Relationship Id="rId5" Type="http://schemas.openxmlformats.org/officeDocument/2006/relationships/image" Target="../media/image80.png"/><Relationship Id="rId10" Type="http://schemas.openxmlformats.org/officeDocument/2006/relationships/image" Target="../media/image56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85.png"/><Relationship Id="rId5" Type="http://schemas.openxmlformats.org/officeDocument/2006/relationships/image" Target="../media/image56.png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9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11" Type="http://schemas.microsoft.com/office/2007/relationships/diagramDrawing" Target="../diagrams/drawing1.xml"/><Relationship Id="rId5" Type="http://schemas.openxmlformats.org/officeDocument/2006/relationships/image" Target="../media/image30.png"/><Relationship Id="rId10" Type="http://schemas.openxmlformats.org/officeDocument/2006/relationships/diagramColors" Target="../diagrams/colors1.xml"/><Relationship Id="rId4" Type="http://schemas.openxmlformats.org/officeDocument/2006/relationships/chart" Target="../charts/chart1.xml"/><Relationship Id="rId9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0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999460" y="35144"/>
            <a:ext cx="6100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Межрегиональная 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научно-практическая конференция 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«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Кадры для современного здравоохранения. 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Медицинское 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образование и качество медицинской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помощи»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rgbClr val="004B96"/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26.10.218г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. г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. Омск</a:t>
            </a:r>
            <a:endParaRPr lang="ru-RU" sz="2000" b="1" kern="0" dirty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0831" y="5223440"/>
            <a:ext cx="7994269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Т.В. </a:t>
            </a:r>
            <a:r>
              <a:rPr lang="ru-RU" sz="2500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Саитова,</a:t>
            </a:r>
          </a:p>
          <a:p>
            <a:pPr algn="r"/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главная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акушерка перинатального </a:t>
            </a:r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центра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БУЗОО «ОКБ</a:t>
            </a:r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»,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внештатный специалист </a:t>
            </a:r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МЗОО по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специальности «Акушерское дело», председатель специализированной секции </a:t>
            </a:r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ОПСА «Акушерское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дело</a:t>
            </a:r>
            <a:r>
              <a:rPr lang="ru-RU" b="1" i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», г. </a:t>
            </a:r>
            <a:r>
              <a:rPr lang="ru-RU" b="1" i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Омск</a:t>
            </a:r>
          </a:p>
        </p:txBody>
      </p:sp>
      <p:sp>
        <p:nvSpPr>
          <p:cNvPr id="11" name="Заголовок 1"/>
          <p:cNvSpPr>
            <a:spLocks noGrp="1" noChangeArrowheads="1"/>
          </p:cNvSpPr>
          <p:nvPr>
            <p:ph type="subTitle" idx="1"/>
          </p:nvPr>
        </p:nvSpPr>
        <p:spPr>
          <a:xfrm>
            <a:off x="159654" y="2530207"/>
            <a:ext cx="8902115" cy="1892185"/>
          </a:xfr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altLang="ru-RU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Роль акушерки в реализации </a:t>
            </a:r>
            <a:r>
              <a:rPr lang="ru-RU" altLang="ru-RU" sz="4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пациент-</a:t>
            </a:r>
            <a:r>
              <a:rPr lang="en-US" altLang="ru-RU" sz="4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и </a:t>
            </a:r>
            <a:r>
              <a:rPr lang="ru-RU" altLang="ru-RU" sz="4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семейно-ориентированной модели акушерской помощи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5248"/>
            <a:ext cx="9169179" cy="2255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7" y="6717780"/>
            <a:ext cx="9163082" cy="140220"/>
          </a:xfrm>
          <a:prstGeom prst="rect">
            <a:avLst/>
          </a:prstGeom>
        </p:spPr>
      </p:pic>
      <p:pic>
        <p:nvPicPr>
          <p:cNvPr id="7" name="Рисунок 6" descr="https://im1-tub-ru.yandex.net/i?id=925f3d6dc9756d83e314377c042c0f7d-l&amp;n=13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66" y="162734"/>
            <a:ext cx="923293" cy="992632"/>
          </a:xfrm>
          <a:prstGeom prst="rect">
            <a:avLst/>
          </a:prstGeom>
          <a:noFill/>
        </p:spPr>
      </p:pic>
      <p:pic>
        <p:nvPicPr>
          <p:cNvPr id="8" name="Рисунок 7" descr="ОПСА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831" y="209102"/>
            <a:ext cx="609219" cy="911614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Документы\ОПСА\12. Конференции\2018 г\26.10.2018 г. МНПК Кадры для совр. здрав\Логотип ЦПК РЗ\Эмблема ЦПК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3200" y="169832"/>
            <a:ext cx="1111599" cy="1092846"/>
          </a:xfrm>
          <a:prstGeom prst="rect">
            <a:avLst/>
          </a:prstGeom>
          <a:ln w="1587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70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15814" y="129505"/>
            <a:ext cx="8006874" cy="707886"/>
          </a:xfr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ru-RU" sz="4000" b="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Динамика партнёрских родов</a:t>
            </a: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181008"/>
              </p:ext>
            </p:extLst>
          </p:nvPr>
        </p:nvGraphicFramePr>
        <p:xfrm>
          <a:off x="3495041" y="2324406"/>
          <a:ext cx="5267960" cy="3728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889" y="6812276"/>
            <a:ext cx="9150889" cy="914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62961" y="1275140"/>
            <a:ext cx="54559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</a:rPr>
              <a:t>За период  2013 - 2017 годы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–</a:t>
            </a:r>
          </a:p>
          <a:p>
            <a:pPr algn="ctr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</a:rPr>
              <a:t>1237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</a:rPr>
              <a:t>партнёрских родов – 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</a:rPr>
              <a:t>7,3% </a:t>
            </a:r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</a:rPr>
              <a:t>от общего числа родов</a:t>
            </a:r>
            <a:endParaRPr lang="ru-RU" sz="2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5955" y="5821931"/>
            <a:ext cx="8117053" cy="83099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Поддержка семьи имеет колоссальное значение в перинатальных результатах и акушерских показателях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53" y="5748535"/>
            <a:ext cx="886102" cy="9506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0" y="1549200"/>
            <a:ext cx="2997199" cy="34896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992769"/>
            <a:ext cx="9163082" cy="1767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099" y="30997"/>
            <a:ext cx="871035" cy="90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0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9161"/>
            <a:ext cx="9150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Преимущества семейно-ориентированных технологий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808" y="1080214"/>
            <a:ext cx="8360697" cy="150810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Приоритет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немедикаментозных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методов ведения родов,  обезболивания</a:t>
            </a:r>
          </a:p>
          <a:p>
            <a:pPr algn="ctr"/>
            <a:r>
              <a:rPr lang="ru-RU" sz="2200" b="1" i="1" dirty="0" smtClean="0">
                <a:solidFill>
                  <a:srgbClr val="C00000"/>
                </a:solidFill>
              </a:rPr>
              <a:t>В 67% от общего числа партн</a:t>
            </a:r>
            <a:r>
              <a:rPr lang="ru-RU" sz="2200" b="1" i="1" dirty="0">
                <a:solidFill>
                  <a:srgbClr val="C00000"/>
                </a:solidFill>
              </a:rPr>
              <a:t>ё</a:t>
            </a:r>
            <a:r>
              <a:rPr lang="ru-RU" sz="2200" b="1" i="1" dirty="0" smtClean="0">
                <a:solidFill>
                  <a:srgbClr val="C00000"/>
                </a:solidFill>
              </a:rPr>
              <a:t>рских родов использовались лекарственные препараты</a:t>
            </a:r>
            <a:endParaRPr lang="ru-RU" sz="2200" b="1" i="1" dirty="0">
              <a:solidFill>
                <a:srgbClr val="C0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4584" y="2549479"/>
            <a:ext cx="203616" cy="181603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767261"/>
              </p:ext>
            </p:extLst>
          </p:nvPr>
        </p:nvGraphicFramePr>
        <p:xfrm>
          <a:off x="364855" y="2773379"/>
          <a:ext cx="8526709" cy="3014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372">
                  <a:extLst>
                    <a:ext uri="{9D8B030D-6E8A-4147-A177-3AD203B41FA5}">
                      <a16:colId xmlns="" xmlns:a16="http://schemas.microsoft.com/office/drawing/2014/main" val="1947666918"/>
                    </a:ext>
                  </a:extLst>
                </a:gridCol>
                <a:gridCol w="1341572">
                  <a:extLst>
                    <a:ext uri="{9D8B030D-6E8A-4147-A177-3AD203B41FA5}">
                      <a16:colId xmlns="" xmlns:a16="http://schemas.microsoft.com/office/drawing/2014/main" val="1737008858"/>
                    </a:ext>
                  </a:extLst>
                </a:gridCol>
                <a:gridCol w="1612900">
                  <a:extLst>
                    <a:ext uri="{9D8B030D-6E8A-4147-A177-3AD203B41FA5}">
                      <a16:colId xmlns="" xmlns:a16="http://schemas.microsoft.com/office/drawing/2014/main" val="1329562630"/>
                    </a:ext>
                  </a:extLst>
                </a:gridCol>
                <a:gridCol w="1970065">
                  <a:extLst>
                    <a:ext uri="{9D8B030D-6E8A-4147-A177-3AD203B41FA5}">
                      <a16:colId xmlns="" xmlns:a16="http://schemas.microsoft.com/office/drawing/2014/main" val="1648909363"/>
                    </a:ext>
                  </a:extLst>
                </a:gridCol>
                <a:gridCol w="2463800">
                  <a:extLst>
                    <a:ext uri="{9D8B030D-6E8A-4147-A177-3AD203B41FA5}">
                      <a16:colId xmlns="" xmlns:a16="http://schemas.microsoft.com/office/drawing/2014/main" val="1577554519"/>
                    </a:ext>
                  </a:extLst>
                </a:gridCol>
              </a:tblGrid>
              <a:tr h="3934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Количество родов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Процент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в/в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</a:rPr>
                        <a:t>инфузий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от общего числа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63663620"/>
                  </a:ext>
                </a:extLst>
              </a:tr>
              <a:tr h="5755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Всего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Партнерских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 родах без партнёра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При партнёрских родах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0249760"/>
                  </a:ext>
                </a:extLst>
              </a:tr>
              <a:tr h="39456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2013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3250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198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59%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5,8%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85385200"/>
                  </a:ext>
                </a:extLst>
              </a:tr>
              <a:tr h="39456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2014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3428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254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67,3%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5,4%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7276044"/>
                  </a:ext>
                </a:extLst>
              </a:tr>
              <a:tr h="39456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2015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3628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276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64%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6,1%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0423570"/>
                  </a:ext>
                </a:extLst>
              </a:tr>
              <a:tr h="39456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2016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3375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236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58%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5,7%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49755305"/>
                  </a:ext>
                </a:extLst>
              </a:tr>
              <a:tr h="39456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2017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3329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228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61%</a:t>
                      </a:r>
                      <a:endParaRPr lang="ru-RU" sz="2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6,0%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365236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9426" y="6104502"/>
            <a:ext cx="8961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50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C00000"/>
                </a:solidFill>
              </a:rPr>
              <a:t>У</a:t>
            </a:r>
            <a:r>
              <a:rPr lang="ru-RU" sz="2000" b="1" dirty="0" smtClean="0">
                <a:solidFill>
                  <a:srgbClr val="C00000"/>
                </a:solidFill>
              </a:rPr>
              <a:t>меньшение </a:t>
            </a:r>
            <a:r>
              <a:rPr lang="ru-RU" sz="2000" b="1" dirty="0">
                <a:solidFill>
                  <a:srgbClr val="C00000"/>
                </a:solidFill>
              </a:rPr>
              <a:t>акушерских агрессий в </a:t>
            </a:r>
            <a:r>
              <a:rPr lang="ru-RU" sz="2000" b="1" dirty="0" smtClean="0">
                <a:solidFill>
                  <a:srgbClr val="C00000"/>
                </a:solidFill>
              </a:rPr>
              <a:t>родах.</a:t>
            </a:r>
          </a:p>
          <a:p>
            <a:pPr marL="342900" indent="-342900">
              <a:buClr>
                <a:schemeClr val="accent6">
                  <a:lumMod val="75000"/>
                </a:schemeClr>
              </a:buClr>
              <a:buSzPct val="70000"/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rgbClr val="C00000"/>
                </a:solidFill>
              </a:rPr>
              <a:t>Профилактика инфекций, связанных с оказанием медицинской помощи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213" y="5547738"/>
            <a:ext cx="1091279" cy="556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3829"/>
            <a:ext cx="9163082" cy="12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2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928661" y="5786454"/>
          <a:ext cx="743309" cy="500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94940" y="1347728"/>
            <a:ext cx="8381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Показатели заболеваемости ИСПМ родильниц и новорожденных в перинатальном центре за 2013-2017 годы (на 1000)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2808" y="2703337"/>
            <a:ext cx="45719" cy="38571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399" y="4631891"/>
            <a:ext cx="1549911" cy="2121475"/>
          </a:xfrm>
          <a:prstGeom prst="rect">
            <a:avLst/>
          </a:prstGeom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80874881"/>
              </p:ext>
            </p:extLst>
          </p:nvPr>
        </p:nvGraphicFramePr>
        <p:xfrm>
          <a:off x="153705" y="2117169"/>
          <a:ext cx="4356875" cy="3684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4229320539"/>
              </p:ext>
            </p:extLst>
          </p:nvPr>
        </p:nvGraphicFramePr>
        <p:xfrm>
          <a:off x="4881489" y="2250831"/>
          <a:ext cx="4093699" cy="3293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900" y="5510918"/>
            <a:ext cx="2584989" cy="11848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99" y="1219701"/>
            <a:ext cx="9163082" cy="128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793" y="6765838"/>
            <a:ext cx="9144793" cy="10364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6816" y="46748"/>
            <a:ext cx="8997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Преимущества семейно-ориентированных технологий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125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2" y="1052556"/>
            <a:ext cx="9101900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0804" y="323945"/>
            <a:ext cx="8146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Международный день акушерки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883" y="1551457"/>
            <a:ext cx="1438781" cy="5041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1551456"/>
            <a:ext cx="1438781" cy="50418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77438" y="1849943"/>
            <a:ext cx="601889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травматизма промежности на 12% и снижение травматизма новорожденных на 2,2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%.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Сокращение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сроков пребывания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в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перинатальном центре с 5-6 суток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до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3-4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суток.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Повышение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удовлетворенности женщин от прошедших родов на 14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%.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6949" y="1194193"/>
            <a:ext cx="9163082" cy="1280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6" y="6754359"/>
            <a:ext cx="9144793" cy="1036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6816" y="46748"/>
            <a:ext cx="8997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Преимущества семейно-ориентированных технологий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8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83036" y="2500890"/>
            <a:ext cx="6163204" cy="52322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Вовлечение партнёра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0089" y="3604197"/>
            <a:ext cx="6176151" cy="95410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Уверенность, эмоциональная уравновешенность пациентки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34794" y="1460317"/>
            <a:ext cx="6662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Акушерка – координатор ведения родов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74361" y="5418069"/>
            <a:ext cx="6616114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Задача акушерки – психологический подход      к семье для сохранения прав каждого её члена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5" y="4127993"/>
            <a:ext cx="2306193" cy="249371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8540" y="2039620"/>
            <a:ext cx="225572" cy="2011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8540" y="3190478"/>
            <a:ext cx="225572" cy="201185"/>
          </a:xfrm>
          <a:prstGeom prst="rect">
            <a:avLst/>
          </a:prstGeom>
        </p:spPr>
      </p:pic>
      <p:pic>
        <p:nvPicPr>
          <p:cNvPr id="3" name="Picture 2" descr="G:\фото антоненко\1 (28 of 141)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225" y="1425371"/>
            <a:ext cx="2306191" cy="2475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72868" y="4084213"/>
            <a:ext cx="1091279" cy="10973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117154"/>
            <a:ext cx="9163082" cy="1280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793" y="6773166"/>
            <a:ext cx="9144793" cy="10364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6816" y="46748"/>
            <a:ext cx="8997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Преимущества семейно-ориентированных технологий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18888" y="154092"/>
            <a:ext cx="89669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Совместное пребывание матери и ребёнка</a:t>
            </a:r>
            <a:endParaRPr kumimoji="0" lang="ru-RU" sz="35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913" y="1346277"/>
            <a:ext cx="8315787" cy="1041561"/>
          </a:xfrm>
          <a:prstGeom prst="roundRect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81982" tIns="40991" rIns="81982" bIns="40991" rtlCol="0" anchor="ctr"/>
          <a:lstStyle/>
          <a:p>
            <a:pPr marL="0" marR="0" lvl="0" indent="0" algn="ctr" defTabSz="10486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49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190" y="3670657"/>
            <a:ext cx="2667667" cy="2338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004" y="1200503"/>
            <a:ext cx="819818" cy="128791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971422" y="1372306"/>
            <a:ext cx="793127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«Малолетний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ребенок не должен, кроме тех случаев, когда имеются исключительные обстоятельства, быть разлучаем со своей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матерью»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(6 принцип Декларации прав ребёнка)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471" y="2764094"/>
            <a:ext cx="6811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Снижает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риск возникновения инфекций, связанных с оказанием медицинской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помощи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0021" y="4058216"/>
            <a:ext cx="4434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пособствует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пропаганде грудного вскармливания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430579" y="5200461"/>
            <a:ext cx="42089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вляется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наиболее предпочтительной формой содержания детей в акушерских стационарах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215" y="3670657"/>
            <a:ext cx="2667667" cy="233881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C0000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1406731" y="2370834"/>
            <a:ext cx="1896020" cy="84226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C0000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6210468" y="2399045"/>
            <a:ext cx="1896020" cy="80838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43708" y="3670657"/>
            <a:ext cx="225572" cy="21947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53602" y="4968383"/>
            <a:ext cx="225572" cy="21947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1820" y="2103406"/>
            <a:ext cx="1115665" cy="7807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25047" y="902402"/>
            <a:ext cx="9163082" cy="1280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3" y="6770121"/>
            <a:ext cx="9144793" cy="7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928661" y="5786454"/>
          <a:ext cx="743309" cy="500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567891963"/>
              </p:ext>
            </p:extLst>
          </p:nvPr>
        </p:nvGraphicFramePr>
        <p:xfrm>
          <a:off x="2692400" y="1264760"/>
          <a:ext cx="6451599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9166" y="3149601"/>
            <a:ext cx="1507125" cy="20349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703" y="118801"/>
            <a:ext cx="7728924" cy="859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3" y="50647"/>
            <a:ext cx="954907" cy="9379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39924"/>
            <a:ext cx="2692400" cy="18919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9" y="3025660"/>
            <a:ext cx="2699289" cy="18103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" name="Прямоугольник 14"/>
          <p:cNvSpPr/>
          <p:nvPr/>
        </p:nvSpPr>
        <p:spPr>
          <a:xfrm>
            <a:off x="3004457" y="5932663"/>
            <a:ext cx="592517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C00000"/>
                </a:solidFill>
              </a:rPr>
              <a:t>Процент операций кесарева сечения  </a:t>
            </a:r>
          </a:p>
          <a:p>
            <a:pPr algn="ctr"/>
            <a:r>
              <a:rPr lang="ru-RU" sz="2500" b="1" dirty="0" smtClean="0">
                <a:solidFill>
                  <a:srgbClr val="C00000"/>
                </a:solidFill>
              </a:rPr>
              <a:t>в 2017 </a:t>
            </a:r>
            <a:r>
              <a:rPr lang="ru-RU" sz="2500" b="1" dirty="0">
                <a:solidFill>
                  <a:srgbClr val="C00000"/>
                </a:solidFill>
              </a:rPr>
              <a:t>г. – 47%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600" y="1007440"/>
            <a:ext cx="2946351" cy="20182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036641"/>
            <a:ext cx="9163082" cy="12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-6889" y="59960"/>
            <a:ext cx="9150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itchFamily="34" charset="0"/>
                <a:cs typeface="Times New Roman" pitchFamily="18" charset="0"/>
              </a:rPr>
              <a:t>Направления расширенной акушерской практики</a:t>
            </a:r>
            <a:endParaRPr kumimoji="0" lang="ru-RU" altLang="ru-RU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85437" y="1157072"/>
            <a:ext cx="7488740" cy="64828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83932" tIns="41966" rIns="83932" bIns="41966" rtlCol="0" anchor="ctr"/>
          <a:lstStyle/>
          <a:p>
            <a:pPr marL="0" marR="0" lvl="0" indent="0" algn="ctr" defTabSz="1073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П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регравидарная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подготовка супружеских пар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85437" y="2454046"/>
            <a:ext cx="7488740" cy="64828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83932" tIns="41966" rIns="83932" bIns="41966" rtlCol="0" anchor="ctr"/>
          <a:lstStyle/>
          <a:p>
            <a:pPr marL="0" marR="0" lvl="0" indent="0" algn="ctr" defTabSz="1073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Вопросы планирования беременности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31" y="2212842"/>
            <a:ext cx="1221082" cy="12132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654816" y="1995325"/>
            <a:ext cx="273984" cy="237933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385438" y="3617190"/>
            <a:ext cx="7488739" cy="64828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83932" tIns="41966" rIns="83932" bIns="41966" rtlCol="0" anchor="ctr"/>
          <a:lstStyle/>
          <a:p>
            <a:pPr marL="0" marR="0" lvl="0" indent="0" algn="ctr" defTabSz="1073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Р</a:t>
            </a:r>
            <a:r>
              <a:rPr kumimoji="0" lang="ru-RU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епродуктивное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просвещение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661776" y="3255900"/>
            <a:ext cx="273984" cy="237933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494481"/>
              </p:ext>
            </p:extLst>
          </p:nvPr>
        </p:nvGraphicFramePr>
        <p:xfrm>
          <a:off x="1843791" y="4999648"/>
          <a:ext cx="6991500" cy="164592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768838">
                  <a:extLst>
                    <a:ext uri="{9D8B030D-6E8A-4147-A177-3AD203B41FA5}">
                      <a16:colId xmlns="" xmlns:a16="http://schemas.microsoft.com/office/drawing/2014/main" val="3295631512"/>
                    </a:ext>
                  </a:extLst>
                </a:gridCol>
                <a:gridCol w="2533338">
                  <a:extLst>
                    <a:ext uri="{9D8B030D-6E8A-4147-A177-3AD203B41FA5}">
                      <a16:colId xmlns="" xmlns:a16="http://schemas.microsoft.com/office/drawing/2014/main" val="4076498248"/>
                    </a:ext>
                  </a:extLst>
                </a:gridCol>
                <a:gridCol w="2689324">
                  <a:extLst>
                    <a:ext uri="{9D8B030D-6E8A-4147-A177-3AD203B41FA5}">
                      <a16:colId xmlns="" xmlns:a16="http://schemas.microsoft.com/office/drawing/2014/main" val="3240037011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endParaRPr lang="ru-RU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РФ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Омской области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4063091"/>
                  </a:ext>
                </a:extLst>
              </a:tr>
              <a:tr h="356767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2015</a:t>
                      </a:r>
                      <a:endParaRPr lang="ru-RU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21.0%</a:t>
                      </a:r>
                      <a:endParaRPr lang="ru-RU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16.6%</a:t>
                      </a:r>
                      <a:endParaRPr lang="ru-RU" sz="21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1536655"/>
                  </a:ext>
                </a:extLst>
              </a:tr>
              <a:tr h="356767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19,4%</a:t>
                      </a:r>
                      <a:endParaRPr lang="ru-RU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15.2%</a:t>
                      </a:r>
                      <a:endParaRPr lang="ru-RU" sz="21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9170999"/>
                  </a:ext>
                </a:extLst>
              </a:tr>
              <a:tr h="356767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17.0%</a:t>
                      </a:r>
                      <a:endParaRPr lang="ru-RU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/>
                        <a:t>15.0%</a:t>
                      </a:r>
                      <a:endParaRPr lang="ru-RU" sz="21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2693534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394083" y="4512492"/>
            <a:ext cx="7441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Частота абортов на 1000 женщин фертильного возраста</a:t>
            </a:r>
            <a:endParaRPr kumimoji="0" lang="ru-RU" sz="2200" b="1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45940">
            <a:off x="8206976" y="3872854"/>
            <a:ext cx="1131259" cy="12972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31" y="996579"/>
            <a:ext cx="1157525" cy="1174897"/>
          </a:xfrm>
          <a:prstGeom prst="ellipse">
            <a:avLst/>
          </a:prstGeom>
          <a:ln>
            <a:solidFill>
              <a:srgbClr val="C00000"/>
            </a:solidFill>
            <a:prstDash val="sysDash"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290" y="3456208"/>
            <a:ext cx="1188823" cy="123635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5519" y="5305167"/>
            <a:ext cx="1426588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6889" y="708863"/>
            <a:ext cx="9163082" cy="1280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400" y="6784842"/>
            <a:ext cx="9144793" cy="7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0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258" y="62351"/>
            <a:ext cx="89280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itchFamily="34" charset="0"/>
                <a:cs typeface="Times New Roman" pitchFamily="18" charset="0"/>
              </a:rPr>
              <a:t>Роль акушерок в реализации пациент- и семейно-ориентированной модели </a:t>
            </a:r>
            <a:r>
              <a:rPr kumimoji="0" lang="ru-RU" altLang="ru-RU" sz="3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itchFamily="34" charset="0"/>
                <a:cs typeface="Times New Roman" pitchFamily="18" charset="0"/>
              </a:rPr>
              <a:t>медицинской </a:t>
            </a:r>
            <a:r>
              <a:rPr kumimoji="0" lang="ru-RU" alt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itchFamily="34" charset="0"/>
                <a:cs typeface="Times New Roman" pitchFamily="18" charset="0"/>
              </a:rPr>
              <a:t>помощи</a:t>
            </a:r>
            <a:endParaRPr kumimoji="0" lang="ru-RU" altLang="ru-RU" sz="3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0200" y="15494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77" y="1467620"/>
            <a:ext cx="2908071" cy="2337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735"/>
          <a:stretch/>
        </p:blipFill>
        <p:spPr>
          <a:xfrm>
            <a:off x="107877" y="3995228"/>
            <a:ext cx="2937102" cy="2266248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135462" y="1394885"/>
            <a:ext cx="5889963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Охватывает все этапы оказания акушерско-гинекологической помощи.</a:t>
            </a: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Улучшает исходы родов для матери и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новорожденного.</a:t>
            </a: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Способствует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уменьшению акушерских агрессий в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родах.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Влияет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качество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доступность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медицинской помощи.</a:t>
            </a: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Повышает удовлетворенность пациенток оказанными медицинскими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услугами.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SzPct val="70000"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Обладает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предпосылками профессионального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роста.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9082" y="1120218"/>
            <a:ext cx="9163082" cy="128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793" y="6784842"/>
            <a:ext cx="9144793" cy="7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 noChangeArrowheads="1"/>
          </p:cNvSpPr>
          <p:nvPr>
            <p:ph type="subTitle" idx="1"/>
          </p:nvPr>
        </p:nvSpPr>
        <p:spPr>
          <a:xfrm>
            <a:off x="374042" y="3271035"/>
            <a:ext cx="8480323" cy="999876"/>
          </a:xfr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altLang="ru-RU" sz="55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Благодарю </a:t>
            </a:r>
            <a:r>
              <a:rPr lang="ru-RU" altLang="ru-RU" sz="55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за внимание</a:t>
            </a:r>
            <a:r>
              <a:rPr lang="ru-RU" altLang="ru-RU" sz="55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!</a:t>
            </a:r>
            <a:endParaRPr lang="ru-RU" altLang="ru-RU" sz="55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5248"/>
            <a:ext cx="9169179" cy="2255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7" y="6717780"/>
            <a:ext cx="9163082" cy="1402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99460" y="35144"/>
            <a:ext cx="6100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Межрегиональная 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научно-практическая конференция 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«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Кадры для современного здравоохранения. 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Медицинское 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образование и качество медицинской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помощи»</a:t>
            </a:r>
            <a:r>
              <a:rPr lang="en-US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rgbClr val="004B96"/>
                </a:solidFill>
                <a:cs typeface="Arial" charset="0"/>
              </a:rPr>
              <a:t> 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26.10.218г</a:t>
            </a: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. г</a:t>
            </a:r>
            <a:r>
              <a:rPr lang="ru-RU" sz="2000" b="1" kern="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. Омск</a:t>
            </a:r>
            <a:endParaRPr lang="ru-RU" sz="2000" b="1" kern="0" dirty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7" name="Рисунок 6" descr="https://im1-tub-ru.yandex.net/i?id=925f3d6dc9756d83e314377c042c0f7d-l&amp;n=13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66" y="162734"/>
            <a:ext cx="923293" cy="992632"/>
          </a:xfrm>
          <a:prstGeom prst="rect">
            <a:avLst/>
          </a:prstGeom>
          <a:noFill/>
        </p:spPr>
      </p:pic>
      <p:pic>
        <p:nvPicPr>
          <p:cNvPr id="8" name="Рисунок 7" descr="ОПСА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831" y="209102"/>
            <a:ext cx="609219" cy="911614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:\Документы\ОПСА\12. Конференции\2018 г\26.10.2018 г. МНПК Кадры для совр. здрав\Логотип ЦПК РЗ\Эмблема ЦПК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3200" y="169832"/>
            <a:ext cx="1111599" cy="1092846"/>
          </a:xfrm>
          <a:prstGeom prst="rect">
            <a:avLst/>
          </a:prstGeom>
          <a:ln w="1587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715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3658" y="1538514"/>
            <a:ext cx="5610732" cy="398377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382483" y="701865"/>
            <a:ext cx="3606865" cy="571504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82483" y="787562"/>
            <a:ext cx="33843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accent6">
                    <a:lumMod val="75000"/>
                  </a:schemeClr>
                </a:solidFill>
              </a:rPr>
              <a:t>ПРАВА ЧЕЛОВЕКА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06928" y="2867878"/>
            <a:ext cx="944962" cy="2304488"/>
          </a:xfrm>
          <a:prstGeom prst="rect">
            <a:avLst/>
          </a:prstGeom>
        </p:spPr>
      </p:pic>
      <p:sp>
        <p:nvSpPr>
          <p:cNvPr id="17" name="Двойная стрелка влево/вправо 16"/>
          <p:cNvSpPr/>
          <p:nvPr/>
        </p:nvSpPr>
        <p:spPr>
          <a:xfrm>
            <a:off x="4065911" y="701865"/>
            <a:ext cx="1094509" cy="456894"/>
          </a:xfrm>
          <a:prstGeom prst="left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2484" y="5730642"/>
            <a:ext cx="8372244" cy="823734"/>
          </a:xfrm>
          <a:prstGeom prst="round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96998" y="5687100"/>
            <a:ext cx="8372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Пациент-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семейно-ориентированная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модели оказания медицинской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помощи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080" y="0"/>
            <a:ext cx="9163082" cy="2255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34823"/>
            <a:ext cx="9163082" cy="1387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4086" y="639941"/>
            <a:ext cx="3639627" cy="6096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13830" y="730198"/>
            <a:ext cx="3437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</a:rPr>
              <a:t>ПРАВО НА ЗДОРОВЬЕ</a:t>
            </a:r>
            <a:endParaRPr lang="ru-RU" sz="25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5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39218"/>
            <a:ext cx="892797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Послание Президента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Федеральному собранию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марта 2018 года 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304897"/>
            <a:ext cx="6197599" cy="5376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5371" y="1216359"/>
            <a:ext cx="4938704" cy="555337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328873" y="2231660"/>
            <a:ext cx="4711700" cy="4261747"/>
          </a:xfrm>
          <a:prstGeom prst="rect">
            <a:avLst/>
          </a:prstGeom>
        </p:spPr>
        <p:txBody>
          <a:bodyPr wrap="square" lIns="81982" tIns="40991" rIns="81982" bIns="40991">
            <a:spAutoFit/>
          </a:bodyPr>
          <a:lstStyle/>
          <a:p>
            <a:pPr algn="ctr" defTabSz="1048605"/>
            <a:r>
              <a:rPr lang="ru-RU" sz="2344" b="1" i="1" dirty="0">
                <a:solidFill>
                  <a:prstClr val="black"/>
                </a:solidFill>
                <a:latin typeface="Candara" panose="020E0502030303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ru-RU" sz="2442" b="1" i="1" dirty="0">
                <a:solidFill>
                  <a:srgbClr val="C00000"/>
                </a:solidFill>
                <a:latin typeface="Candara" panose="020E0502030303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«Всё наше здравоохранение должно строиться вокруг человека</a:t>
            </a:r>
            <a:r>
              <a:rPr lang="ru-RU" sz="2442" b="1" i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. </a:t>
            </a:r>
            <a:r>
              <a:rPr lang="ru-RU" sz="2442" b="1" i="1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Это </a:t>
            </a:r>
            <a:r>
              <a:rPr lang="ru-RU" sz="2442" b="1" i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строгое и полное соблюдение требований к качеству лечения, защита прав пациентов, современные здания медицинских учреждений и, конечно, квалифицированный и вежливый персонал»</a:t>
            </a:r>
            <a:r>
              <a:rPr lang="ru-RU" sz="2442" b="1" i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Batang" panose="02030600000101010101" pitchFamily="18" charset="-127"/>
              </a:rPr>
              <a:t>                                   </a:t>
            </a:r>
          </a:p>
          <a:p>
            <a:pPr algn="ctr" defTabSz="1048605"/>
            <a:r>
              <a:rPr lang="ru-RU" sz="2442" b="1" i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Batang" panose="02030600000101010101" pitchFamily="18" charset="-127"/>
              </a:rPr>
              <a:t>                                 </a:t>
            </a:r>
            <a:endParaRPr lang="ru-RU" sz="2442" b="1" i="1" dirty="0" smtClean="0">
              <a:solidFill>
                <a:schemeClr val="accent6">
                  <a:lumMod val="50000"/>
                </a:schemeClr>
              </a:solidFill>
              <a:latin typeface="Candara" panose="020E0502030303020204" pitchFamily="34" charset="0"/>
              <a:ea typeface="Batang" panose="02030600000101010101" pitchFamily="18" charset="-127"/>
            </a:endParaRPr>
          </a:p>
          <a:p>
            <a:pPr algn="r" defTabSz="1048605"/>
            <a:r>
              <a:rPr lang="ru-RU" sz="2735" b="1" i="1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В.В</a:t>
            </a:r>
            <a:r>
              <a:rPr lang="ru-RU" sz="2735" b="1" i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ru-RU" sz="2735" b="1" i="1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Путин</a:t>
            </a:r>
            <a:endParaRPr lang="ru-RU" sz="2442" b="1" i="1" dirty="0">
              <a:solidFill>
                <a:prstClr val="black"/>
              </a:solidFill>
              <a:latin typeface="Candara" panose="020E0502030303020204" pitchFamily="34" charset="0"/>
              <a:ea typeface="Batang" panose="02030600000101010101" pitchFamily="18" charset="-127"/>
            </a:endParaRPr>
          </a:p>
        </p:txBody>
      </p:sp>
      <p:pic>
        <p:nvPicPr>
          <p:cNvPr id="13" name="Picture 8" descr="http://www.admrad.ru/wp-content/uploads/2018/03/ornament40-1024x186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5467" y="1503669"/>
            <a:ext cx="3337911" cy="63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793" y="6681200"/>
            <a:ext cx="9144793" cy="1879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4" y="1116973"/>
            <a:ext cx="9144793" cy="18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135" y="69184"/>
            <a:ext cx="90170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altLang="ru-RU" sz="32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Пациент- и семейно-ориентированная модель </a:t>
            </a:r>
            <a:r>
              <a:rPr lang="ru-RU" altLang="ru-RU" sz="32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акушерской </a:t>
            </a:r>
            <a:r>
              <a:rPr lang="ru-RU" altLang="ru-RU" sz="32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помощи</a:t>
            </a: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135" y="1304153"/>
            <a:ext cx="9017069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860000"/>
              </a:buClr>
              <a:buFont typeface="Wingdings" panose="05000000000000000000" pitchFamily="2" charset="2"/>
              <a:buChar char="§"/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Мотивация пары на осознанную подготовку к будущей беременности</a:t>
            </a:r>
          </a:p>
          <a:p>
            <a:pPr algn="just">
              <a:buClr>
                <a:srgbClr val="860000"/>
              </a:buClr>
              <a:defRPr/>
            </a:pPr>
            <a:endParaRPr lang="ru-RU" sz="900" b="1" kern="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Clr>
                <a:srgbClr val="860000"/>
              </a:buClr>
              <a:buFont typeface="Wingdings" panose="05000000000000000000" pitchFamily="2" charset="2"/>
              <a:buChar char="§"/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Полное </a:t>
            </a:r>
            <a:r>
              <a:rPr lang="ru-RU" sz="2400" b="1" kern="0" dirty="0">
                <a:solidFill>
                  <a:schemeClr val="accent6">
                    <a:lumMod val="50000"/>
                  </a:schemeClr>
                </a:solidFill>
              </a:rPr>
              <a:t>вовлечение </a:t>
            </a: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в процесс вынашивания </a:t>
            </a:r>
            <a:r>
              <a:rPr lang="ru-RU" sz="2400" b="1" kern="0" dirty="0">
                <a:solidFill>
                  <a:schemeClr val="accent6">
                    <a:lumMod val="50000"/>
                  </a:schemeClr>
                </a:solidFill>
              </a:rPr>
              <a:t>беременности и </a:t>
            </a: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родов</a:t>
            </a:r>
          </a:p>
          <a:p>
            <a:pPr algn="just">
              <a:buClr>
                <a:srgbClr val="860000"/>
              </a:buClr>
              <a:defRPr/>
            </a:pPr>
            <a:endParaRPr lang="ru-RU" sz="800" b="1" kern="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Clr>
                <a:srgbClr val="860000"/>
              </a:buClr>
              <a:buFont typeface="Wingdings" panose="05000000000000000000" pitchFamily="2" charset="2"/>
              <a:buChar char="§"/>
              <a:defRPr/>
            </a:pPr>
            <a:r>
              <a:rPr lang="ru-RU" sz="2400" b="1" kern="0" dirty="0">
                <a:solidFill>
                  <a:schemeClr val="accent6">
                    <a:lumMod val="50000"/>
                  </a:schemeClr>
                </a:solidFill>
              </a:rPr>
              <a:t>Уважительное отношение к предпочтениям </a:t>
            </a: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пациентки и её семьи</a:t>
            </a:r>
          </a:p>
          <a:p>
            <a:pPr algn="just">
              <a:buClr>
                <a:srgbClr val="860000"/>
              </a:buClr>
              <a:defRPr/>
            </a:pPr>
            <a:endParaRPr lang="ru-RU" sz="900" b="1" kern="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Clr>
                <a:srgbClr val="860000"/>
              </a:buClr>
              <a:buFont typeface="Wingdings" panose="05000000000000000000" pitchFamily="2" charset="2"/>
              <a:buChar char="§"/>
              <a:defRPr/>
            </a:pPr>
            <a:r>
              <a:rPr lang="ru-RU" sz="2400" b="1" kern="0" dirty="0" smtClean="0">
                <a:solidFill>
                  <a:schemeClr val="accent6">
                    <a:lumMod val="50000"/>
                  </a:schemeClr>
                </a:solidFill>
              </a:rPr>
              <a:t>Развитие </a:t>
            </a:r>
            <a:r>
              <a:rPr lang="ru-RU" sz="2400" b="1" kern="0" dirty="0">
                <a:solidFill>
                  <a:schemeClr val="accent6">
                    <a:lumMod val="50000"/>
                  </a:schemeClr>
                </a:solidFill>
              </a:rPr>
              <a:t>семейных ценностей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92741" y="4422216"/>
            <a:ext cx="4527159" cy="769441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200" b="1" i="1" kern="0" dirty="0">
                <a:solidFill>
                  <a:srgbClr val="860000"/>
                </a:solidFill>
              </a:rPr>
              <a:t>П</a:t>
            </a:r>
            <a:r>
              <a:rPr lang="ru-RU" sz="2200" b="1" i="1" kern="0" dirty="0" smtClean="0">
                <a:solidFill>
                  <a:srgbClr val="860000"/>
                </a:solidFill>
              </a:rPr>
              <a:t>рофессиональная </a:t>
            </a:r>
            <a:r>
              <a:rPr lang="ru-RU" sz="2200" b="1" i="1" kern="0" dirty="0">
                <a:solidFill>
                  <a:srgbClr val="860000"/>
                </a:solidFill>
              </a:rPr>
              <a:t>подготовка </a:t>
            </a:r>
            <a:r>
              <a:rPr lang="ru-RU" sz="2200" b="1" i="1" kern="0" dirty="0" smtClean="0">
                <a:solidFill>
                  <a:srgbClr val="860000"/>
                </a:solidFill>
              </a:rPr>
              <a:t>акушерок</a:t>
            </a:r>
            <a:endParaRPr lang="ru-RU" sz="2200" b="1" i="1" kern="0" dirty="0">
              <a:solidFill>
                <a:srgbClr val="860000"/>
              </a:solidFill>
            </a:endParaRPr>
          </a:p>
        </p:txBody>
      </p:sp>
      <p:sp>
        <p:nvSpPr>
          <p:cNvPr id="23" name="Шеврон 22"/>
          <p:cNvSpPr/>
          <p:nvPr/>
        </p:nvSpPr>
        <p:spPr>
          <a:xfrm rot="5400000">
            <a:off x="4403331" y="5255725"/>
            <a:ext cx="305764" cy="487505"/>
          </a:xfrm>
          <a:prstGeom prst="chevron">
            <a:avLst/>
          </a:prstGeom>
          <a:solidFill>
            <a:schemeClr val="accent6">
              <a:lumMod val="75000"/>
            </a:schemeClr>
          </a:solidFill>
          <a:ln w="25400" cap="flat" cmpd="sng" algn="ctr">
            <a:solidFill>
              <a:srgbClr val="860000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0" t="14957" r="5733"/>
          <a:stretch/>
        </p:blipFill>
        <p:spPr>
          <a:xfrm>
            <a:off x="66135" y="4422217"/>
            <a:ext cx="2137918" cy="219929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4" r="12132"/>
          <a:stretch/>
        </p:blipFill>
        <p:spPr>
          <a:xfrm>
            <a:off x="6908373" y="4422216"/>
            <a:ext cx="2137918" cy="2231096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08200" y="5685202"/>
            <a:ext cx="4896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kern="0" dirty="0" smtClean="0">
                <a:solidFill>
                  <a:schemeClr val="accent6">
                    <a:lumMod val="50000"/>
                  </a:schemeClr>
                </a:solidFill>
              </a:rPr>
              <a:t>реализация права </a:t>
            </a:r>
            <a:r>
              <a:rPr lang="ru-RU" sz="2000" b="1" i="1" kern="0" dirty="0">
                <a:solidFill>
                  <a:schemeClr val="accent6">
                    <a:lumMod val="50000"/>
                  </a:schemeClr>
                </a:solidFill>
              </a:rPr>
              <a:t>пациенток и их семей на </a:t>
            </a:r>
            <a:r>
              <a:rPr lang="ru-RU" sz="2000" b="1" i="1" kern="0" dirty="0" smtClean="0">
                <a:solidFill>
                  <a:schemeClr val="accent6">
                    <a:lumMod val="50000"/>
                  </a:schemeClr>
                </a:solidFill>
              </a:rPr>
              <a:t>получение пациент- и семейно-ориентированной  </a:t>
            </a:r>
            <a:r>
              <a:rPr lang="ru-RU" sz="2000" b="1" i="1" kern="0" dirty="0">
                <a:solidFill>
                  <a:schemeClr val="accent6">
                    <a:lumMod val="50000"/>
                  </a:schemeClr>
                </a:solidFill>
              </a:rPr>
              <a:t>акушерской </a:t>
            </a:r>
            <a:r>
              <a:rPr lang="ru-RU" sz="2000" b="1" i="1" kern="0" dirty="0" smtClean="0">
                <a:solidFill>
                  <a:schemeClr val="accent6">
                    <a:lumMod val="50000"/>
                  </a:schemeClr>
                </a:solidFill>
              </a:rPr>
              <a:t>помощи</a:t>
            </a:r>
            <a:endParaRPr lang="ru-RU" sz="2000" b="1" i="1" kern="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003000"/>
            <a:ext cx="9163082" cy="2255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3" y="6776446"/>
            <a:ext cx="9144793" cy="9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938" y="101600"/>
            <a:ext cx="90325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C00000"/>
                </a:solidFill>
              </a:rPr>
              <a:t>Профессиональная деятельность акушерки</a:t>
            </a:r>
            <a:endParaRPr lang="ru-RU" sz="34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291" y="1098454"/>
            <a:ext cx="1320800" cy="1255558"/>
          </a:xfrm>
          <a:prstGeom prst="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87975"/>
            <a:ext cx="9144000" cy="1772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858000"/>
            <a:ext cx="9144000" cy="14231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74245" y="1152771"/>
            <a:ext cx="513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Проведено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правовое регулирование деятельности акушерки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578" y="3882525"/>
            <a:ext cx="1335666" cy="1255558"/>
          </a:xfrm>
          <a:prstGeom prst="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5" name="TextBox 24"/>
          <p:cNvSpPr txBox="1"/>
          <p:nvPr/>
        </p:nvSpPr>
        <p:spPr>
          <a:xfrm>
            <a:off x="1840239" y="2487879"/>
            <a:ext cx="5858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пределены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требования к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квалификации акушерки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1674" y="2493713"/>
            <a:ext cx="1477534" cy="13448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9" name="TextBox 28"/>
          <p:cNvSpPr txBox="1"/>
          <p:nvPr/>
        </p:nvSpPr>
        <p:spPr>
          <a:xfrm>
            <a:off x="1573124" y="3870456"/>
            <a:ext cx="6341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Определены права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на осуществление профессиональной деятельности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6578" y="5370643"/>
            <a:ext cx="1399130" cy="1310132"/>
          </a:xfrm>
          <a:prstGeom prst="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7" name="TextBox 36"/>
          <p:cNvSpPr txBox="1"/>
          <p:nvPr/>
        </p:nvSpPr>
        <p:spPr>
          <a:xfrm>
            <a:off x="1693699" y="5116224"/>
            <a:ext cx="61003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</a:rPr>
              <a:t>ФГОС 2014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регламентированы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требования к профессиональным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компетенциям выпускника 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медицинского колледжа по специальности «Акушерское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дело»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47492" y="999805"/>
            <a:ext cx="1426588" cy="140220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47492" y="2425579"/>
            <a:ext cx="1444877" cy="144487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99123" y="3896137"/>
            <a:ext cx="1444877" cy="140829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699123" y="5375085"/>
            <a:ext cx="1444877" cy="144487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45505" y="2063226"/>
            <a:ext cx="225572" cy="21337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480415" y="3450966"/>
            <a:ext cx="225572" cy="213378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518294" y="4804827"/>
            <a:ext cx="225572" cy="2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4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9000"/>
            <a:ext cx="9144000" cy="6506290"/>
          </a:xfrm>
          <a:prstGeom prst="rect">
            <a:avLst/>
          </a:prstGeom>
          <a:solidFill>
            <a:schemeClr val="bg1">
              <a:alpha val="92000"/>
            </a:schemeClr>
          </a:solidFill>
          <a:effectLst>
            <a:softEdge rad="914400"/>
          </a:effectLst>
        </p:spPr>
      </p:pic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928661" y="5786454"/>
          <a:ext cx="743309" cy="500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93" y="2668"/>
            <a:ext cx="9162539" cy="222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793" y="6731478"/>
            <a:ext cx="9144793" cy="111863"/>
          </a:xfrm>
          <a:prstGeom prst="rect">
            <a:avLst/>
          </a:prstGeom>
        </p:spPr>
      </p:pic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1102507371"/>
              </p:ext>
            </p:extLst>
          </p:nvPr>
        </p:nvGraphicFramePr>
        <p:xfrm>
          <a:off x="162560" y="622185"/>
          <a:ext cx="8696960" cy="5699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8119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928661" y="5786454"/>
          <a:ext cx="743309" cy="500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Oval 3"/>
          <p:cNvSpPr>
            <a:spLocks noChangeArrowheads="1"/>
          </p:cNvSpPr>
          <p:nvPr/>
        </p:nvSpPr>
        <p:spPr bwMode="gray">
          <a:xfrm>
            <a:off x="2000232" y="1500174"/>
            <a:ext cx="5143535" cy="50720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prstClr val="white"/>
                </a:solidFill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4"/>
          <p:cNvSpPr>
            <a:spLocks noChangeArrowheads="1"/>
          </p:cNvSpPr>
          <p:nvPr/>
        </p:nvSpPr>
        <p:spPr bwMode="gray">
          <a:xfrm>
            <a:off x="2786050" y="2285992"/>
            <a:ext cx="3571900" cy="357823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491" y="908198"/>
            <a:ext cx="29289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Родовспоможение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до 1990 годов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90044" y="2743973"/>
            <a:ext cx="20717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астоящее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время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287" y="356018"/>
            <a:ext cx="3121423" cy="38599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627" y="3478333"/>
            <a:ext cx="3170195" cy="40016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715" y="3527347"/>
            <a:ext cx="3115326" cy="4173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976" y="2970501"/>
            <a:ext cx="2125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Эпоха повивальных бабок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793" y="2668"/>
            <a:ext cx="9162539" cy="222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793" y="6731478"/>
            <a:ext cx="9144793" cy="11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1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82" y="-23079"/>
            <a:ext cx="8987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Международные инициативы в поддержку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пациент- </a:t>
            </a:r>
            <a:r>
              <a:rPr lang="ru-RU" sz="3200" b="1" dirty="0">
                <a:solidFill>
                  <a:srgbClr val="C00000"/>
                </a:solidFill>
              </a:rPr>
              <a:t>и  </a:t>
            </a:r>
            <a:r>
              <a:rPr lang="ru-RU" sz="3200" b="1" dirty="0" smtClean="0">
                <a:solidFill>
                  <a:srgbClr val="C00000"/>
                </a:solidFill>
              </a:rPr>
              <a:t>семейно-ориентированной </a:t>
            </a:r>
            <a:r>
              <a:rPr lang="ru-RU" sz="3200" b="1" dirty="0">
                <a:solidFill>
                  <a:srgbClr val="C00000"/>
                </a:solidFill>
              </a:rPr>
              <a:t>помощи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 акушерской практике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2614" y="1842175"/>
            <a:ext cx="68350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Инициатива ВОЗ/ЮНИСЕФ «Больница, доброжелательная к ребенку»,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стартовала на территории Российской Федерации в 1991 году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582" y="1706696"/>
            <a:ext cx="1982526" cy="203848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065413" y="1847211"/>
            <a:ext cx="6917228" cy="1230756"/>
          </a:xfrm>
          <a:prstGeom prst="round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389189" y="5026395"/>
            <a:ext cx="2875372" cy="1745703"/>
            <a:chOff x="3525" y="1346"/>
            <a:chExt cx="1307" cy="957"/>
          </a:xfrm>
        </p:grpSpPr>
        <p:sp>
          <p:nvSpPr>
            <p:cNvPr id="22" name="AutoShape 10"/>
            <p:cNvSpPr>
              <a:spLocks noChangeArrowheads="1"/>
            </p:cNvSpPr>
            <p:nvPr/>
          </p:nvSpPr>
          <p:spPr bwMode="gray">
            <a:xfrm>
              <a:off x="3525" y="1865"/>
              <a:ext cx="1307" cy="412"/>
            </a:xfrm>
            <a:prstGeom prst="cube">
              <a:avLst>
                <a:gd name="adj" fmla="val 49880"/>
              </a:avLst>
            </a:prstGeom>
            <a:solidFill>
              <a:srgbClr val="96969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endParaRPr>
            </a:p>
          </p:txBody>
        </p:sp>
        <p:sp>
          <p:nvSpPr>
            <p:cNvPr id="23" name="AutoShape 11"/>
            <p:cNvSpPr>
              <a:spLocks noChangeArrowheads="1"/>
            </p:cNvSpPr>
            <p:nvPr/>
          </p:nvSpPr>
          <p:spPr bwMode="ltGray">
            <a:xfrm rot="16200000" flipV="1">
              <a:off x="4060" y="1547"/>
              <a:ext cx="696" cy="294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A76400"/>
                </a:gs>
                <a:gs pos="100000">
                  <a:srgbClr val="80008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" name="AutoShape 12"/>
            <p:cNvSpPr>
              <a:spLocks noChangeArrowheads="1"/>
            </p:cNvSpPr>
            <p:nvPr/>
          </p:nvSpPr>
          <p:spPr bwMode="ltGray">
            <a:xfrm rot="16200000" flipV="1">
              <a:off x="3644" y="1551"/>
              <a:ext cx="579" cy="294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808D5A"/>
                </a:gs>
                <a:gs pos="100000">
                  <a:srgbClr val="C0504D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>
                <a:solidFill>
                  <a:sysClr val="windowText" lastClr="000000"/>
                </a:solidFill>
                <a:latin typeface="Calibri"/>
              </a:endParaRPr>
            </a:p>
            <a:p>
              <a:pPr>
                <a:defRPr/>
              </a:pPr>
              <a:endParaRPr lang="ru-RU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4022" y="2058"/>
              <a:ext cx="69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2300" b="1" dirty="0"/>
                <a:t>2016</a:t>
              </a:r>
            </a:p>
          </p:txBody>
        </p:sp>
        <p:sp>
          <p:nvSpPr>
            <p:cNvPr id="29" name="Text Box 14"/>
            <p:cNvSpPr txBox="1">
              <a:spLocks noChangeArrowheads="1"/>
            </p:cNvSpPr>
            <p:nvPr/>
          </p:nvSpPr>
          <p:spPr bwMode="auto">
            <a:xfrm>
              <a:off x="3661" y="2042"/>
              <a:ext cx="410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2300" b="1" dirty="0"/>
                <a:t>2005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99910" y="5083855"/>
            <a:ext cx="112642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/>
              <a:t>41.2%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6602" y="4954840"/>
            <a:ext cx="102127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/>
              <a:t>35.9%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8062" y="4161167"/>
            <a:ext cx="2829048" cy="70788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Показатель грудного вскармливания в РФ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80192" y="4425382"/>
            <a:ext cx="67465" cy="235798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805" y="6062287"/>
            <a:ext cx="3252970" cy="652329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58600" y="4813910"/>
            <a:ext cx="463336" cy="158539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39730" y="4887159"/>
            <a:ext cx="469433" cy="1484587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170" y="4877975"/>
            <a:ext cx="469433" cy="1510476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6149" y="4749076"/>
            <a:ext cx="469433" cy="157795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564870" y="6356907"/>
            <a:ext cx="823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2014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83208" y="6334842"/>
            <a:ext cx="72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2017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107299" y="6342654"/>
            <a:ext cx="94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2016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281737" y="6367165"/>
            <a:ext cx="755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2015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024968" y="5330076"/>
            <a:ext cx="6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67%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198605" y="5353121"/>
            <a:ext cx="716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66%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315351" y="5418172"/>
            <a:ext cx="836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65.4%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403551" y="5464822"/>
            <a:ext cx="964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66.2%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848636" y="4120582"/>
            <a:ext cx="4738444" cy="70788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Показатель грудного вскармливания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Омской области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280" y="1900046"/>
            <a:ext cx="1388406" cy="1474276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</p:pic>
      <p:sp>
        <p:nvSpPr>
          <p:cNvPr id="9" name="TextBox 8"/>
          <p:cNvSpPr txBox="1"/>
          <p:nvPr/>
        </p:nvSpPr>
        <p:spPr>
          <a:xfrm>
            <a:off x="1650918" y="3325737"/>
            <a:ext cx="6692322" cy="70788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Повышение показателя грудного вскармливания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Внедрение совместного пребывания матери 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ребёнка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5796" y="2859952"/>
            <a:ext cx="1066408" cy="1186371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6" y="1476298"/>
            <a:ext cx="9163082" cy="17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0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право стрелка 5"/>
          <p:cNvSpPr/>
          <p:nvPr/>
        </p:nvSpPr>
        <p:spPr>
          <a:xfrm>
            <a:off x="4498006" y="3515741"/>
            <a:ext cx="731520" cy="1180617"/>
          </a:xfrm>
          <a:prstGeom prst="curvedLef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9901" y="-96984"/>
            <a:ext cx="9004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Международные инициативы в поддержку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пациент-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семейно-ориентированной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помощи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акушерской практике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8430" y="2003884"/>
            <a:ext cx="68350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Инициатива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«Российско-американский проект «Мать и дитя»»,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стартовала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территории Российской Федерации в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1999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году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582" y="1706696"/>
            <a:ext cx="1982526" cy="203848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036108" y="1964644"/>
            <a:ext cx="6968456" cy="139573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793" y="1934861"/>
            <a:ext cx="1395926" cy="1432602"/>
          </a:xfrm>
          <a:prstGeom prst="ellipse">
            <a:avLst/>
          </a:prstGeom>
          <a:ln>
            <a:solidFill>
              <a:srgbClr val="C00000"/>
            </a:solidFill>
            <a:prstDash val="sysDash"/>
          </a:ln>
        </p:spPr>
      </p:pic>
      <p:sp>
        <p:nvSpPr>
          <p:cNvPr id="7" name="TextBox 6"/>
          <p:cNvSpPr txBox="1"/>
          <p:nvPr/>
        </p:nvSpPr>
        <p:spPr>
          <a:xfrm>
            <a:off x="53583" y="3733638"/>
            <a:ext cx="520701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7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демедикализация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помощи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внедрение 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</a:t>
            </a: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распространение лучших международных практик, основанных 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принципах доказательной </a:t>
            </a: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медицины</a:t>
            </a:r>
          </a:p>
        </p:txBody>
      </p:sp>
      <p:pic>
        <p:nvPicPr>
          <p:cNvPr id="1026" name="Picture 2" descr="D:\Рабочий стол\День акушерки 2018 (1)\ФОТО АКУШЕРОК 2018\фото Гаупт\Кардиотокография плод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3900" y="3745179"/>
            <a:ext cx="3130400" cy="282765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9083" y="1405763"/>
            <a:ext cx="9163082" cy="1767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3" y="6734458"/>
            <a:ext cx="9144793" cy="1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5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1879</TotalTime>
  <Words>827</Words>
  <Application>Microsoft Office PowerPoint</Application>
  <PresentationFormat>Экран (4:3)</PresentationFormat>
  <Paragraphs>177</Paragraphs>
  <Slides>19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Тема Office</vt:lpstr>
      <vt:lpstr>2_Тема Office</vt:lpstr>
      <vt:lpstr>1_Тема Office</vt:lpstr>
      <vt:lpstr>3_Тема Office</vt:lpstr>
      <vt:lpstr>5_Тема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партнёрских родов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Sveta</cp:lastModifiedBy>
  <cp:revision>268</cp:revision>
  <dcterms:created xsi:type="dcterms:W3CDTF">2018-08-25T13:21:36Z</dcterms:created>
  <dcterms:modified xsi:type="dcterms:W3CDTF">2018-11-02T13:26:50Z</dcterms:modified>
</cp:coreProperties>
</file>