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3.xml" ContentType="application/vnd.openxmlformats-officedocument.drawingml.chartshapes+xml"/>
  <Override PartName="/ppt/charts/chart6.xml" ContentType="application/vnd.openxmlformats-officedocument.drawingml.chart+xml"/>
  <Override PartName="/ppt/drawings/drawing4.xml" ContentType="application/vnd.openxmlformats-officedocument.drawingml.chartshapes+xml"/>
  <Override PartName="/ppt/charts/chart7.xml" ContentType="application/vnd.openxmlformats-officedocument.drawingml.chart+xml"/>
  <Override PartName="/ppt/drawings/drawing5.xml" ContentType="application/vnd.openxmlformats-officedocument.drawingml.chartshapes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78" r:id="rId3"/>
    <p:sldId id="271" r:id="rId4"/>
    <p:sldId id="284" r:id="rId5"/>
    <p:sldId id="272" r:id="rId6"/>
    <p:sldId id="263" r:id="rId7"/>
    <p:sldId id="285" r:id="rId8"/>
    <p:sldId id="289" r:id="rId9"/>
    <p:sldId id="295" r:id="rId10"/>
    <p:sldId id="291" r:id="rId11"/>
    <p:sldId id="292" r:id="rId12"/>
    <p:sldId id="290" r:id="rId13"/>
    <p:sldId id="300" r:id="rId14"/>
    <p:sldId id="276" r:id="rId15"/>
    <p:sldId id="293" r:id="rId16"/>
    <p:sldId id="280" r:id="rId17"/>
    <p:sldId id="286" r:id="rId18"/>
    <p:sldId id="279" r:id="rId19"/>
    <p:sldId id="266" r:id="rId20"/>
    <p:sldId id="296" r:id="rId21"/>
    <p:sldId id="299" r:id="rId22"/>
    <p:sldId id="274" r:id="rId23"/>
    <p:sldId id="298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006600"/>
    <a:srgbClr val="FFF3FF"/>
    <a:srgbClr val="FEC6CB"/>
    <a:srgbClr val="FD4D5E"/>
    <a:srgbClr val="4BFF9C"/>
    <a:srgbClr val="003300"/>
    <a:srgbClr val="007A37"/>
    <a:srgbClr val="DE0000"/>
    <a:srgbClr val="A30D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horzBarState="maximized">
    <p:restoredLeft sz="15030" autoAdjust="0"/>
    <p:restoredTop sz="94660"/>
  </p:normalViewPr>
  <p:slideViewPr>
    <p:cSldViewPr>
      <p:cViewPr>
        <p:scale>
          <a:sx n="50" d="100"/>
          <a:sy n="50" d="100"/>
        </p:scale>
        <p:origin x="-324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521388000539622"/>
          <c:y val="4.1479865396159804E-2"/>
          <c:w val="0.87746413592934114"/>
          <c:h val="0.5644060957968922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население района</c:v>
                </c:pt>
              </c:strCache>
            </c:strRef>
          </c:tx>
          <c:spPr>
            <a:solidFill>
              <a:srgbClr val="009900"/>
            </a:solidFill>
          </c:spPr>
          <c:invertIfNegative val="0"/>
          <c:dLbls>
            <c:dLbl>
              <c:idx val="0"/>
              <c:layout>
                <c:manualLayout>
                  <c:x val="1.3223047946100901E-2"/>
                  <c:y val="-3.11687036764346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2038413243501451E-2"/>
                  <c:y val="-3.63634876225070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0870171973291541E-2"/>
                  <c:y val="-2.59738899685100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200" b="1">
                    <a:solidFill>
                      <a:srgbClr val="009900"/>
                    </a:solidFill>
                    <a:latin typeface="+mj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26239</c:v>
                </c:pt>
                <c:pt idx="1">
                  <c:v>25990</c:v>
                </c:pt>
                <c:pt idx="2">
                  <c:v>25737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прикреплённое население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3.0853778540902314E-2"/>
                  <c:y val="-4.15582715685792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0853778540902314E-2"/>
                  <c:y val="-3.37660956494707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3507640793068208E-2"/>
                  <c:y val="-2.85713117033982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200" b="1">
                    <a:solidFill>
                      <a:srgbClr val="C00000"/>
                    </a:solidFill>
                    <a:latin typeface="+mj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19036</c:v>
                </c:pt>
                <c:pt idx="1">
                  <c:v>19484</c:v>
                </c:pt>
                <c:pt idx="2">
                  <c:v>28307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сельское население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919584773600715E-2"/>
                  <c:y val="-1.15651994951381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2829186078966014E-2"/>
                  <c:y val="-2.891299873784515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9645855250445502E-2"/>
                  <c:y val="-1.44564993689226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200" b="1">
                    <a:solidFill>
                      <a:srgbClr val="008000"/>
                    </a:solidFill>
                    <a:latin typeface="+mj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15850</c:v>
                </c:pt>
                <c:pt idx="1">
                  <c:v>15584</c:v>
                </c:pt>
                <c:pt idx="2">
                  <c:v>14124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27584128"/>
        <c:axId val="127585664"/>
        <c:axId val="0"/>
      </c:bar3DChart>
      <c:catAx>
        <c:axId val="1275841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200" b="1">
                <a:solidFill>
                  <a:srgbClr val="C00000"/>
                </a:solidFill>
                <a:latin typeface="+mj-lt"/>
              </a:defRPr>
            </a:pPr>
            <a:endParaRPr lang="ru-RU"/>
          </a:p>
        </c:txPr>
        <c:crossAx val="127585664"/>
        <c:crosses val="autoZero"/>
        <c:auto val="1"/>
        <c:lblAlgn val="ctr"/>
        <c:lblOffset val="100"/>
        <c:noMultiLvlLbl val="0"/>
      </c:catAx>
      <c:valAx>
        <c:axId val="12758566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rgbClr val="003300"/>
                </a:solidFill>
                <a:latin typeface="+mj-lt"/>
              </a:defRPr>
            </a:pPr>
            <a:endParaRPr lang="ru-RU"/>
          </a:p>
        </c:txPr>
        <c:crossAx val="127584128"/>
        <c:crosses val="autoZero"/>
        <c:crossBetween val="between"/>
        <c:majorUnit val="10000"/>
      </c:valAx>
    </c:plotArea>
    <c:legend>
      <c:legendPos val="b"/>
      <c:legendEntry>
        <c:idx val="0"/>
        <c:txPr>
          <a:bodyPr/>
          <a:lstStyle/>
          <a:p>
            <a:pPr>
              <a:defRPr sz="2200" b="1">
                <a:solidFill>
                  <a:srgbClr val="003300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200" b="1">
                <a:solidFill>
                  <a:srgbClr val="003300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2200" b="1">
                <a:solidFill>
                  <a:srgbClr val="003300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"/>
          <c:y val="0.73537200120542057"/>
          <c:w val="0.97772754912152615"/>
          <c:h val="0.24800000349144258"/>
        </c:manualLayout>
      </c:layout>
      <c:overlay val="0"/>
      <c:txPr>
        <a:bodyPr/>
        <a:lstStyle/>
        <a:p>
          <a:pPr>
            <a:defRPr sz="2200" b="1"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>
              <a:defRPr sz="2400">
                <a:latin typeface="Arial" pitchFamily="34" charset="0"/>
                <a:cs typeface="Arial" pitchFamily="34" charset="0"/>
              </a:defRPr>
            </a:pP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Структура </a:t>
            </a:r>
            <a:endParaRPr lang="ru-RU" sz="28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 sz="2400">
                <a:latin typeface="Arial" pitchFamily="34" charset="0"/>
                <a:cs typeface="Arial" pitchFamily="34" charset="0"/>
              </a:defRPr>
            </a:pP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БУЗОО </a:t>
            </a: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«Большереченская ЦРБ</a:t>
            </a: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»  </a:t>
            </a:r>
            <a:endParaRPr lang="ru-RU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c:rich>
      </c:tx>
      <c:layout>
        <c:manualLayout>
          <c:xMode val="edge"/>
          <c:yMode val="edge"/>
          <c:x val="0.17638399654940351"/>
          <c:y val="5.8012772482644102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8159802972405494E-2"/>
          <c:y val="0.34984694853026665"/>
          <c:w val="0.47750740113843559"/>
          <c:h val="0.5312063194528773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6"/>
          <c:dPt>
            <c:idx val="0"/>
            <c:bubble3D val="0"/>
            <c:spPr>
              <a:solidFill>
                <a:srgbClr val="C00000"/>
              </a:solidFill>
            </c:spPr>
          </c:dPt>
          <c:dPt>
            <c:idx val="1"/>
            <c:bubble3D val="0"/>
            <c:spPr>
              <a:solidFill>
                <a:srgbClr val="4BFF9C"/>
              </a:solidFill>
            </c:spPr>
          </c:dPt>
          <c:dPt>
            <c:idx val="2"/>
            <c:bubble3D val="0"/>
            <c:spPr>
              <a:solidFill>
                <a:srgbClr val="00B0F0"/>
              </a:solidFill>
            </c:spPr>
          </c:dPt>
          <c:dPt>
            <c:idx val="3"/>
            <c:bubble3D val="0"/>
            <c:spPr>
              <a:solidFill>
                <a:schemeClr val="accent3"/>
              </a:solidFill>
              <a:ln w="25400" cap="flat" cmpd="sng" algn="ctr">
                <a:solidFill>
                  <a:schemeClr val="accent3">
                    <a:shade val="50000"/>
                  </a:schemeClr>
                </a:solidFill>
                <a:prstDash val="solid"/>
              </a:ln>
              <a:effectLst/>
            </c:spPr>
          </c:dPt>
          <c:dLbls>
            <c:delete val="1"/>
          </c:dLbls>
          <c:cat>
            <c:strRef>
              <c:f>Лист1!$A$2:$A$5</c:f>
              <c:strCache>
                <c:ptCount val="4"/>
                <c:pt idx="0">
                  <c:v>ЦРБ</c:v>
                </c:pt>
                <c:pt idx="1">
                  <c:v>ФАП</c:v>
                </c:pt>
                <c:pt idx="2">
                  <c:v> Врачебные амбулатории   </c:v>
                </c:pt>
                <c:pt idx="3">
                  <c:v> Участковая больница 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59</c:v>
                </c:pt>
                <c:pt idx="1">
                  <c:v>32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5021541724122156"/>
          <c:y val="0.26781714176461013"/>
          <c:w val="0.45338298078924938"/>
          <c:h val="0.66245287991256785"/>
        </c:manualLayout>
      </c:layout>
      <c:overlay val="0"/>
      <c:txPr>
        <a:bodyPr/>
        <a:lstStyle/>
        <a:p>
          <a:pPr>
            <a:defRPr sz="2300" b="1">
              <a:solidFill>
                <a:srgbClr val="006600"/>
              </a:solidFill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физические лица</c:v>
                </c:pt>
              </c:strCache>
            </c:strRef>
          </c:tx>
          <c:spPr>
            <a:solidFill>
              <a:srgbClr val="00990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339933"/>
              </a:solidFill>
            </c:spPr>
          </c:dPt>
          <c:dLbls>
            <c:delete val="1"/>
          </c:dLbls>
          <c:cat>
            <c:strRef>
              <c:f>Лист1!$A$2:$A$4</c:f>
              <c:strCache>
                <c:ptCount val="3"/>
                <c:pt idx="0">
                  <c:v>Медицинская сестра </c:v>
                </c:pt>
                <c:pt idx="1">
                  <c:v>Фельдшер</c:v>
                </c:pt>
                <c:pt idx="2">
                  <c:v>Врач-терапевт участковый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219</c:v>
                </c:pt>
                <c:pt idx="1">
                  <c:v>74</c:v>
                </c:pt>
                <c:pt idx="2">
                  <c:v>25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 штатному расписанию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2.2087860936068841E-2"/>
                  <c:y val="-2.0407106261973548E-2"/>
                </c:manualLayout>
              </c:layout>
              <c:tx>
                <c:rich>
                  <a:bodyPr/>
                  <a:lstStyle/>
                  <a:p>
                    <a:r>
                      <a:rPr lang="en-US" sz="2700" dirty="0" smtClean="0">
                        <a:solidFill>
                          <a:srgbClr val="C00000"/>
                        </a:solidFill>
                      </a:rPr>
                      <a:t>100%</a:t>
                    </a:r>
                    <a:endParaRPr lang="en-US" dirty="0">
                      <a:solidFill>
                        <a:srgbClr val="DE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3985188956284061E-2"/>
                  <c:y val="-1.9828582627093277E-2"/>
                </c:manualLayout>
              </c:layout>
              <c:tx>
                <c:rich>
                  <a:bodyPr/>
                  <a:lstStyle/>
                  <a:p>
                    <a:r>
                      <a:rPr lang="en-US" sz="2700" dirty="0" smtClean="0">
                        <a:solidFill>
                          <a:srgbClr val="C00000"/>
                        </a:solidFill>
                      </a:rPr>
                      <a:t>90%</a:t>
                    </a:r>
                    <a:endParaRPr lang="en-US" dirty="0">
                      <a:solidFill>
                        <a:srgbClr val="DE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7954058641169841E-2"/>
                  <c:y val="-1.9166669999560113E-2"/>
                </c:manualLayout>
              </c:layout>
              <c:tx>
                <c:rich>
                  <a:bodyPr/>
                  <a:lstStyle/>
                  <a:p>
                    <a:r>
                      <a:rPr lang="en-US" sz="2700" dirty="0" smtClean="0">
                        <a:solidFill>
                          <a:srgbClr val="C00000"/>
                        </a:solidFill>
                      </a:rPr>
                      <a:t>100%</a:t>
                    </a:r>
                    <a:endParaRPr lang="en-US" dirty="0">
                      <a:solidFill>
                        <a:srgbClr val="DE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700" b="1">
                    <a:solidFill>
                      <a:srgbClr val="C0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Медицинская сестра </c:v>
                </c:pt>
                <c:pt idx="1">
                  <c:v>Фельдшер</c:v>
                </c:pt>
                <c:pt idx="2">
                  <c:v>Врач-терапевт участковый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100</c:v>
                </c:pt>
                <c:pt idx="1">
                  <c:v>90</c:v>
                </c:pt>
                <c:pt idx="2">
                  <c:v>25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cone"/>
        <c:axId val="135952256"/>
        <c:axId val="135953792"/>
        <c:axId val="135671296"/>
      </c:bar3DChart>
      <c:catAx>
        <c:axId val="135952256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2200" b="1">
                <a:solidFill>
                  <a:srgbClr val="C00000"/>
                </a:solidFill>
                <a:latin typeface="+mj-lt"/>
                <a:cs typeface="Times New Roman" pitchFamily="18" charset="0"/>
              </a:defRPr>
            </a:pPr>
            <a:endParaRPr lang="ru-RU"/>
          </a:p>
        </c:txPr>
        <c:crossAx val="135953792"/>
        <c:crosses val="autoZero"/>
        <c:auto val="1"/>
        <c:lblAlgn val="ctr"/>
        <c:lblOffset val="100"/>
        <c:noMultiLvlLbl val="0"/>
      </c:catAx>
      <c:valAx>
        <c:axId val="135953792"/>
        <c:scaling>
          <c:orientation val="minMax"/>
          <c:min val="0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600" b="1">
                <a:solidFill>
                  <a:srgbClr val="003300"/>
                </a:solidFill>
                <a:latin typeface="+mj-lt"/>
                <a:cs typeface="Times New Roman" pitchFamily="18" charset="0"/>
              </a:defRPr>
            </a:pPr>
            <a:endParaRPr lang="ru-RU"/>
          </a:p>
        </c:txPr>
        <c:crossAx val="135952256"/>
        <c:crosses val="autoZero"/>
        <c:crossBetween val="between"/>
        <c:minorUnit val="50"/>
      </c:valAx>
      <c:serAx>
        <c:axId val="135671296"/>
        <c:scaling>
          <c:orientation val="minMax"/>
        </c:scaling>
        <c:delete val="1"/>
        <c:axPos val="b"/>
        <c:majorTickMark val="out"/>
        <c:minorTickMark val="none"/>
        <c:tickLblPos val="none"/>
        <c:crossAx val="135953792"/>
        <c:crosses val="autoZero"/>
      </c:serAx>
    </c:plotArea>
    <c:legend>
      <c:legendPos val="b"/>
      <c:layout/>
      <c:overlay val="0"/>
      <c:txPr>
        <a:bodyPr/>
        <a:lstStyle/>
        <a:p>
          <a:pPr>
            <a:defRPr sz="2700" b="1">
              <a:solidFill>
                <a:srgbClr val="003300"/>
              </a:solidFill>
              <a:latin typeface="+mj-lt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360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pP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Демографические</a:t>
            </a:r>
            <a:r>
              <a:rPr lang="ru-RU" sz="3600" b="1" baseline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показатели</a:t>
            </a:r>
            <a:endParaRPr lang="ru-RU" sz="3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6760717410323716E-2"/>
          <c:y val="0.16276014310807654"/>
          <c:w val="0.89089360357733061"/>
          <c:h val="0.5897296029314363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60 лет и старше</c:v>
                </c:pt>
              </c:strCache>
            </c:strRef>
          </c:tx>
          <c:spPr>
            <a:solidFill>
              <a:srgbClr val="DE0000"/>
            </a:solidFill>
          </c:spPr>
          <c:invertIfNegative val="0"/>
          <c:dLbls>
            <c:dLbl>
              <c:idx val="0"/>
              <c:layout>
                <c:manualLayout>
                  <c:x val="3.0864197530864269E-2"/>
                  <c:y val="-3.42953864333932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0864197530864248E-2"/>
                  <c:y val="-3.42953864333932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0123456790123462E-2"/>
                  <c:y val="-2.28635909555954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3000" b="1">
                    <a:solidFill>
                      <a:srgbClr val="C00000"/>
                    </a:solidFill>
                    <a:latin typeface="+mj-lt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1631</c:v>
                </c:pt>
                <c:pt idx="1">
                  <c:v>1632</c:v>
                </c:pt>
                <c:pt idx="2">
                  <c:v>1705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маломобильные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layout>
                <c:manualLayout>
                  <c:x val="3.3950617283950615E-2"/>
                  <c:y val="-2.74363091467146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3209876543209756E-2"/>
                  <c:y val="-2.05772318600358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4753086419753133E-2"/>
                  <c:y val="-2.0577231860035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3000" b="1">
                    <a:solidFill>
                      <a:srgbClr val="003300"/>
                    </a:solidFill>
                    <a:latin typeface="+mn-lt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100</c:v>
                </c:pt>
                <c:pt idx="1">
                  <c:v>120</c:v>
                </c:pt>
                <c:pt idx="2">
                  <c:v>160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ylinder"/>
        <c:axId val="151208704"/>
        <c:axId val="151210240"/>
        <c:axId val="0"/>
      </c:bar3DChart>
      <c:catAx>
        <c:axId val="1512087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3000" b="1">
                <a:solidFill>
                  <a:srgbClr val="DE0000"/>
                </a:solidFill>
                <a:latin typeface="+mj-lt"/>
                <a:cs typeface="Times New Roman" pitchFamily="18" charset="0"/>
              </a:defRPr>
            </a:pPr>
            <a:endParaRPr lang="ru-RU"/>
          </a:p>
        </c:txPr>
        <c:crossAx val="151210240"/>
        <c:crosses val="autoZero"/>
        <c:auto val="1"/>
        <c:lblAlgn val="ctr"/>
        <c:lblOffset val="100"/>
        <c:noMultiLvlLbl val="0"/>
      </c:catAx>
      <c:valAx>
        <c:axId val="15121024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2000" b="1"/>
            </a:pPr>
            <a:endParaRPr lang="ru-RU"/>
          </a:p>
        </c:txPr>
        <c:crossAx val="151208704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2800" b="1">
              <a:solidFill>
                <a:srgbClr val="003300"/>
              </a:solidFill>
              <a:latin typeface="+mj-lt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370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pPr>
            <a:r>
              <a:rPr lang="ru-RU" sz="37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Показатели заболеваемости </a:t>
            </a:r>
            <a:endParaRPr lang="ru-RU" sz="37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9649515857402759E-2"/>
          <c:y val="0.20786779039936226"/>
          <c:w val="0.59306199223978862"/>
          <c:h val="0.7072881562086500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Онкология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0"/>
              <c:layout>
                <c:manualLayout>
                  <c:x val="-1.8140694859172901E-3"/>
                  <c:y val="1.65562129325909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3587742352968794E-3"/>
                  <c:y val="-7.37508817372491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2723523746897977E-3"/>
                  <c:y val="-1.17757446653909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405</c:v>
                </c:pt>
                <c:pt idx="1">
                  <c:v>908</c:v>
                </c:pt>
                <c:pt idx="2">
                  <c:v>954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Сердечно-сосудистые заболевания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dLbl>
              <c:idx val="0"/>
              <c:layout>
                <c:manualLayout>
                  <c:x val="2.1409206505066659E-2"/>
                  <c:y val="-6.801684721474603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468810409708850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6016078072816414E-2"/>
                  <c:y val="-6.687249750287853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rgbClr val="006600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802</c:v>
                </c:pt>
                <c:pt idx="1">
                  <c:v>792</c:v>
                </c:pt>
                <c:pt idx="2">
                  <c:v>719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Сахарный диабет</c:v>
                </c:pt>
              </c:strCache>
            </c:strRef>
          </c:tx>
          <c:spPr>
            <a:solidFill>
              <a:srgbClr val="006600"/>
            </a:solidFill>
          </c:spPr>
          <c:invertIfNegative val="0"/>
          <c:dLbls>
            <c:dLbl>
              <c:idx val="0"/>
              <c:layout>
                <c:manualLayout>
                  <c:x val="2.0061742093946042E-2"/>
                  <c:y val="6.228456782983747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6234585815160211E-2"/>
                  <c:y val="3.884646038768534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1702826283841101E-2"/>
                  <c:y val="1.54101080831282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rgbClr val="A30D18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221</c:v>
                </c:pt>
                <c:pt idx="1">
                  <c:v>236</c:v>
                </c:pt>
                <c:pt idx="2">
                  <c:v>267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Заболевания органов дыхания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</c:strCache>
            </c:strRef>
          </c:cat>
          <c:val>
            <c:numRef>
              <c:f>Лист1!$E$2:$E$4</c:f>
              <c:numCache>
                <c:formatCode>General</c:formatCode>
                <c:ptCount val="3"/>
                <c:pt idx="0">
                  <c:v>56</c:v>
                </c:pt>
                <c:pt idx="1">
                  <c:v>75</c:v>
                </c:pt>
                <c:pt idx="2">
                  <c:v>79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ylinder"/>
        <c:axId val="151403904"/>
        <c:axId val="151413888"/>
        <c:axId val="0"/>
      </c:bar3DChart>
      <c:catAx>
        <c:axId val="151403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800" b="1">
                <a:solidFill>
                  <a:srgbClr val="006600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51413888"/>
        <c:crosses val="autoZero"/>
        <c:auto val="1"/>
        <c:lblAlgn val="ctr"/>
        <c:lblOffset val="100"/>
        <c:noMultiLvlLbl val="0"/>
      </c:catAx>
      <c:valAx>
        <c:axId val="15141388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>
                <a:solidFill>
                  <a:srgbClr val="006600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51403904"/>
        <c:crosses val="autoZero"/>
        <c:crossBetween val="between"/>
        <c:majorUnit val="200"/>
      </c:valAx>
    </c:plotArea>
    <c:legend>
      <c:legendPos val="r"/>
      <c:layout>
        <c:manualLayout>
          <c:xMode val="edge"/>
          <c:yMode val="edge"/>
          <c:x val="0.69861022247502358"/>
          <c:y val="0.16090065938764303"/>
          <c:w val="0.29271775150070434"/>
          <c:h val="0.8079277458996037"/>
        </c:manualLayout>
      </c:layout>
      <c:overlay val="0"/>
      <c:txPr>
        <a:bodyPr/>
        <a:lstStyle/>
        <a:p>
          <a:pPr>
            <a:defRPr sz="2000" b="1">
              <a:solidFill>
                <a:srgbClr val="006600"/>
              </a:solidFill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обслужено на дому</c:v>
                </c:pt>
              </c:strCache>
            </c:strRef>
          </c:tx>
          <c:spPr>
            <a:solidFill>
              <a:srgbClr val="009900"/>
            </a:solidFill>
          </c:spPr>
          <c:invertIfNegative val="0"/>
          <c:dLbls>
            <c:delete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2511</c:v>
                </c:pt>
                <c:pt idx="1">
                  <c:v>1377</c:v>
                </c:pt>
                <c:pt idx="2">
                  <c:v>1709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пролечено в стационаре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-4.4504872066398249E-2"/>
                  <c:y val="5.4974418083722368E-3"/>
                </c:manualLayout>
              </c:layout>
              <c:tx>
                <c:rich>
                  <a:bodyPr/>
                  <a:lstStyle/>
                  <a:p>
                    <a:pPr>
                      <a:defRPr sz="3000" b="1">
                        <a:solidFill>
                          <a:srgbClr val="DE0000"/>
                        </a:solidFill>
                      </a:defRPr>
                    </a:pPr>
                    <a:r>
                      <a:rPr lang="ru-RU" sz="3000" dirty="0" smtClean="0">
                        <a:solidFill>
                          <a:srgbClr val="DE0000"/>
                        </a:solidFill>
                      </a:rPr>
                      <a:t>3743</a:t>
                    </a:r>
                    <a:endParaRPr lang="en-US" dirty="0">
                      <a:solidFill>
                        <a:srgbClr val="DE0000"/>
                      </a:solidFill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1418947181761636E-2"/>
                  <c:y val="1.5495824859184494E-2"/>
                </c:manualLayout>
              </c:layout>
              <c:tx>
                <c:rich>
                  <a:bodyPr/>
                  <a:lstStyle/>
                  <a:p>
                    <a:pPr>
                      <a:defRPr sz="3000" b="1">
                        <a:solidFill>
                          <a:srgbClr val="DE0000"/>
                        </a:solidFill>
                      </a:defRPr>
                    </a:pPr>
                    <a:r>
                      <a:rPr lang="ru-RU" sz="3000" dirty="0" smtClean="0">
                        <a:solidFill>
                          <a:srgbClr val="DE0000"/>
                        </a:solidFill>
                      </a:rPr>
                      <a:t>3548</a:t>
                    </a:r>
                    <a:endParaRPr lang="en-US" dirty="0">
                      <a:solidFill>
                        <a:srgbClr val="DE0000"/>
                      </a:solidFill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8044495100047489E-2"/>
                  <c:y val="3.4997492987039185E-2"/>
                </c:manualLayout>
              </c:layout>
              <c:tx>
                <c:rich>
                  <a:bodyPr/>
                  <a:lstStyle/>
                  <a:p>
                    <a:pPr>
                      <a:defRPr sz="3000" b="1">
                        <a:solidFill>
                          <a:srgbClr val="DE0000"/>
                        </a:solidFill>
                      </a:defRPr>
                    </a:pPr>
                    <a:r>
                      <a:rPr lang="ru-RU" sz="3000" dirty="0" smtClean="0">
                        <a:solidFill>
                          <a:srgbClr val="DE0000"/>
                        </a:solidFill>
                      </a:rPr>
                      <a:t>3914</a:t>
                    </a:r>
                    <a:endParaRPr lang="en-US" dirty="0">
                      <a:solidFill>
                        <a:srgbClr val="DE0000"/>
                      </a:solidFill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3000" b="1">
                    <a:solidFill>
                      <a:srgbClr val="008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3743</c:v>
                </c:pt>
                <c:pt idx="1">
                  <c:v>3548</c:v>
                </c:pt>
                <c:pt idx="2">
                  <c:v>3914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cone"/>
        <c:axId val="151499136"/>
        <c:axId val="151500672"/>
        <c:axId val="135804672"/>
      </c:bar3DChart>
      <c:catAx>
        <c:axId val="151499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2600" b="1">
                <a:solidFill>
                  <a:srgbClr val="DE0000"/>
                </a:solidFill>
                <a:latin typeface="+mj-lt"/>
                <a:cs typeface="Times New Roman" pitchFamily="18" charset="0"/>
              </a:defRPr>
            </a:pPr>
            <a:endParaRPr lang="ru-RU"/>
          </a:p>
        </c:txPr>
        <c:crossAx val="151500672"/>
        <c:crosses val="autoZero"/>
        <c:auto val="1"/>
        <c:lblAlgn val="ctr"/>
        <c:lblOffset val="100"/>
        <c:noMultiLvlLbl val="0"/>
      </c:catAx>
      <c:valAx>
        <c:axId val="151500672"/>
        <c:scaling>
          <c:orientation val="minMax"/>
          <c:min val="0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2000" b="1">
                <a:solidFill>
                  <a:srgbClr val="003300"/>
                </a:solidFill>
                <a:latin typeface="+mj-lt"/>
                <a:cs typeface="Times New Roman" pitchFamily="18" charset="0"/>
              </a:defRPr>
            </a:pPr>
            <a:endParaRPr lang="ru-RU"/>
          </a:p>
        </c:txPr>
        <c:crossAx val="151499136"/>
        <c:crosses val="autoZero"/>
        <c:crossBetween val="between"/>
        <c:minorUnit val="50"/>
      </c:valAx>
      <c:serAx>
        <c:axId val="135804672"/>
        <c:scaling>
          <c:orientation val="minMax"/>
        </c:scaling>
        <c:delete val="1"/>
        <c:axPos val="b"/>
        <c:majorTickMark val="out"/>
        <c:minorTickMark val="none"/>
        <c:tickLblPos val="none"/>
        <c:crossAx val="151500672"/>
        <c:crosses val="autoZero"/>
      </c:serAx>
    </c:plotArea>
    <c:legend>
      <c:legendPos val="b"/>
      <c:layout>
        <c:manualLayout>
          <c:xMode val="edge"/>
          <c:yMode val="edge"/>
          <c:x val="6.9488587354578678E-3"/>
          <c:y val="0.7778998968383416"/>
          <c:w val="0.93767108481087436"/>
          <c:h val="0.20671067799910006"/>
        </c:manualLayout>
      </c:layout>
      <c:overlay val="0"/>
      <c:txPr>
        <a:bodyPr/>
        <a:lstStyle/>
        <a:p>
          <a:pPr>
            <a:defRPr sz="2900" b="1">
              <a:solidFill>
                <a:srgbClr val="006600"/>
              </a:solidFill>
              <a:latin typeface="+mn-lt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4833442694663166E-2"/>
          <c:y val="0.25681718547788984"/>
          <c:w val="0.9146659011373578"/>
          <c:h val="0.74282362019835635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</c:v>
                </c:pt>
              </c:strCache>
            </c:strRef>
          </c:tx>
          <c:invertIfNegative val="0"/>
          <c:dPt>
            <c:idx val="0"/>
            <c:invertIfNegative val="0"/>
            <c:bubble3D val="1"/>
            <c:spPr>
              <a:solidFill>
                <a:srgbClr val="C00000"/>
              </a:solidFill>
            </c:spPr>
          </c:dPt>
          <c:dPt>
            <c:idx val="1"/>
            <c:invertIfNegative val="0"/>
            <c:bubble3D val="1"/>
            <c:spPr>
              <a:solidFill>
                <a:srgbClr val="FFC000"/>
              </a:solidFill>
            </c:spPr>
          </c:dPt>
          <c:dPt>
            <c:idx val="2"/>
            <c:invertIfNegative val="0"/>
            <c:bubble3D val="1"/>
            <c:spPr>
              <a:solidFill>
                <a:srgbClr val="00B0F0"/>
              </a:solidFill>
            </c:spPr>
          </c:dPt>
          <c:dPt>
            <c:idx val="3"/>
            <c:invertIfNegative val="0"/>
            <c:bubble3D val="1"/>
            <c:spPr>
              <a:solidFill>
                <a:schemeClr val="accent3"/>
              </a:solidFill>
              <a:effectLst/>
            </c:spPr>
          </c:dPt>
          <c:dLbls>
            <c:dLbl>
              <c:idx val="0"/>
              <c:layout>
                <c:manualLayout>
                  <c:x val="-3.8250929668264405E-2"/>
                  <c:y val="-4.05172698528994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1167424174141343E-2"/>
                  <c:y val="-5.00507451124048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6834228569439874E-2"/>
                  <c:y val="-4.05172698528994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2501032964738325E-2"/>
                  <c:y val="-4.52840074826520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900" b="1">
                    <a:solidFill>
                      <a:srgbClr val="006600"/>
                    </a:solidFill>
                    <a:latin typeface="Arial Black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необходимость деятельности МПБ</c:v>
                </c:pt>
                <c:pt idx="1">
                  <c:v>наличие проблем по уходу</c:v>
                </c:pt>
                <c:pt idx="2">
                  <c:v>наличие психологических проблем</c:v>
                </c:pt>
                <c:pt idx="3">
                  <c:v>улучшение качества жизни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107</c:v>
                </c:pt>
                <c:pt idx="1">
                  <c:v>81</c:v>
                </c:pt>
                <c:pt idx="2">
                  <c:v>96</c:v>
                </c:pt>
                <c:pt idx="3">
                  <c:v>88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gapDepth val="95"/>
        <c:shape val="cone"/>
        <c:axId val="136728576"/>
        <c:axId val="136730112"/>
        <c:axId val="0"/>
      </c:bar3DChart>
      <c:catAx>
        <c:axId val="136728576"/>
        <c:scaling>
          <c:orientation val="minMax"/>
        </c:scaling>
        <c:delete val="1"/>
        <c:axPos val="b"/>
        <c:majorTickMark val="none"/>
        <c:minorTickMark val="none"/>
        <c:tickLblPos val="none"/>
        <c:crossAx val="136730112"/>
        <c:crosses val="autoZero"/>
        <c:auto val="1"/>
        <c:lblAlgn val="ctr"/>
        <c:lblOffset val="100"/>
        <c:noMultiLvlLbl val="0"/>
      </c:catAx>
      <c:valAx>
        <c:axId val="13673011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13672857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"/>
          <c:y val="7.8847095067515027E-2"/>
          <c:w val="1"/>
          <c:h val="0.32446582511853039"/>
        </c:manualLayout>
      </c:layout>
      <c:overlay val="0"/>
      <c:txPr>
        <a:bodyPr/>
        <a:lstStyle/>
        <a:p>
          <a:pPr>
            <a:defRPr sz="1900" b="1">
              <a:solidFill>
                <a:srgbClr val="003300"/>
              </a:solidFill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население района</c:v>
                </c:pt>
              </c:strCache>
            </c:strRef>
          </c:tx>
          <c:spPr>
            <a:solidFill>
              <a:srgbClr val="009900"/>
            </a:solidFill>
          </c:spPr>
          <c:invertIfNegative val="0"/>
          <c:dLbls>
            <c:dLbl>
              <c:idx val="0"/>
              <c:layout>
                <c:manualLayout>
                  <c:x val="6.2360476617358239E-3"/>
                  <c:y val="-3.17458226794186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1516883403422036E-2"/>
                  <c:y val="-1.8333010171186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0786825539119416E-3"/>
                  <c:y val="1.011375163614331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9.552119200496134E-4"/>
                  <c:y val="-1.29978118539905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7041923426244989E-3"/>
                  <c:y val="-1.77366356618137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4.5318553191113255E-3"/>
                  <c:y val="-3.17458226794186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2.453172765199308E-3"/>
                  <c:y val="-1.87803990138444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0"/>
                  <c:y val="-1.05537991560933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6273892778280353E-2"/>
                  <c:y val="1.160576751585617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Лист1!$A$2:$A$11</c:f>
              <c:strCache>
                <c:ptCount val="9"/>
                <c:pt idx="0">
                  <c:v>февраль</c:v>
                </c:pt>
                <c:pt idx="1">
                  <c:v>март</c:v>
                </c:pt>
                <c:pt idx="2">
                  <c:v>апрель</c:v>
                </c:pt>
                <c:pt idx="3">
                  <c:v>май</c:v>
                </c:pt>
                <c:pt idx="4">
                  <c:v>июнь</c:v>
                </c:pt>
                <c:pt idx="5">
                  <c:v>июль</c:v>
                </c:pt>
                <c:pt idx="6">
                  <c:v>август</c:v>
                </c:pt>
                <c:pt idx="7">
                  <c:v>сентябрь</c:v>
                </c:pt>
                <c:pt idx="8">
                  <c:v>октябрь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30</c:v>
                </c:pt>
                <c:pt idx="1">
                  <c:v>42</c:v>
                </c:pt>
                <c:pt idx="2">
                  <c:v>53</c:v>
                </c:pt>
                <c:pt idx="3">
                  <c:v>50</c:v>
                </c:pt>
                <c:pt idx="4">
                  <c:v>65</c:v>
                </c:pt>
                <c:pt idx="5">
                  <c:v>62</c:v>
                </c:pt>
                <c:pt idx="6">
                  <c:v>58</c:v>
                </c:pt>
                <c:pt idx="7">
                  <c:v>67</c:v>
                </c:pt>
                <c:pt idx="8">
                  <c:v>77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прикреплённое население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b="1"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Лист1!$A$2:$A$11</c:f>
              <c:strCache>
                <c:ptCount val="9"/>
                <c:pt idx="0">
                  <c:v>февраль</c:v>
                </c:pt>
                <c:pt idx="1">
                  <c:v>март</c:v>
                </c:pt>
                <c:pt idx="2">
                  <c:v>апрель</c:v>
                </c:pt>
                <c:pt idx="3">
                  <c:v>май</c:v>
                </c:pt>
                <c:pt idx="4">
                  <c:v>июнь</c:v>
                </c:pt>
                <c:pt idx="5">
                  <c:v>июль</c:v>
                </c:pt>
                <c:pt idx="6">
                  <c:v>август</c:v>
                </c:pt>
                <c:pt idx="7">
                  <c:v>сентябрь</c:v>
                </c:pt>
                <c:pt idx="8">
                  <c:v>октябрь</c:v>
                </c:pt>
              </c:strCache>
            </c:strRef>
          </c:cat>
          <c:val>
            <c:numRef>
              <c:f>Лист1!$C$2:$C$11</c:f>
              <c:numCache>
                <c:formatCode>General</c:formatCode>
                <c:ptCount val="10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сельское население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>
                    <a:solidFill>
                      <a:srgbClr val="008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Лист1!$A$2:$A$11</c:f>
              <c:strCache>
                <c:ptCount val="9"/>
                <c:pt idx="0">
                  <c:v>февраль</c:v>
                </c:pt>
                <c:pt idx="1">
                  <c:v>март</c:v>
                </c:pt>
                <c:pt idx="2">
                  <c:v>апрель</c:v>
                </c:pt>
                <c:pt idx="3">
                  <c:v>май</c:v>
                </c:pt>
                <c:pt idx="4">
                  <c:v>июнь</c:v>
                </c:pt>
                <c:pt idx="5">
                  <c:v>июль</c:v>
                </c:pt>
                <c:pt idx="6">
                  <c:v>август</c:v>
                </c:pt>
                <c:pt idx="7">
                  <c:v>сентябрь</c:v>
                </c:pt>
                <c:pt idx="8">
                  <c:v>октябрь</c:v>
                </c:pt>
              </c:strCache>
            </c:strRef>
          </c:cat>
          <c:val>
            <c:numRef>
              <c:f>Лист1!$D$2:$D$11</c:f>
              <c:numCache>
                <c:formatCode>General</c:formatCode>
                <c:ptCount val="10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51313024"/>
        <c:axId val="151681280"/>
        <c:axId val="163959232"/>
      </c:bar3DChart>
      <c:catAx>
        <c:axId val="1513130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rgbClr val="DE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ru-RU"/>
          </a:p>
        </c:txPr>
        <c:crossAx val="151681280"/>
        <c:crosses val="autoZero"/>
        <c:auto val="1"/>
        <c:lblAlgn val="ctr"/>
        <c:lblOffset val="100"/>
        <c:noMultiLvlLbl val="0"/>
      </c:catAx>
      <c:valAx>
        <c:axId val="1516812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ru-RU"/>
          </a:p>
        </c:txPr>
        <c:crossAx val="151313024"/>
        <c:crosses val="autoZero"/>
        <c:crossBetween val="between"/>
      </c:valAx>
      <c:serAx>
        <c:axId val="163959232"/>
        <c:scaling>
          <c:orientation val="minMax"/>
        </c:scaling>
        <c:delete val="1"/>
        <c:axPos val="b"/>
        <c:majorTickMark val="out"/>
        <c:minorTickMark val="none"/>
        <c:tickLblPos val="none"/>
        <c:crossAx val="151681280"/>
        <c:crosses val="autoZero"/>
      </c:serAx>
    </c:plotArea>
    <c:plotVisOnly val="1"/>
    <c:dispBlanksAs val="gap"/>
    <c:showDLblsOverMax val="0"/>
  </c:chart>
  <c:txPr>
    <a:bodyPr/>
    <a:lstStyle/>
    <a:p>
      <a:pPr>
        <a:defRPr sz="180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0.69089</cdr:x>
      <cdr:y>0.3921</cdr:y>
    </cdr:from>
    <cdr:to>
      <cdr:x>0.77885</cdr:x>
      <cdr:y>0.4761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656142" y="2352894"/>
          <a:ext cx="720080" cy="504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0.38655</cdr:x>
      <cdr:y>0.23256</cdr:y>
    </cdr:from>
    <cdr:to>
      <cdr:x>0.45378</cdr:x>
      <cdr:y>0.27907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3312368" y="1440160"/>
          <a:ext cx="576064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2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0.2605</cdr:x>
      <cdr:y>0.22093</cdr:y>
    </cdr:from>
    <cdr:to>
      <cdr:x>0.31679</cdr:x>
      <cdr:y>0.27556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232248" y="1368152"/>
          <a:ext cx="482352" cy="33833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0.31092</cdr:x>
      <cdr:y>0.27907</cdr:y>
    </cdr:from>
    <cdr:to>
      <cdr:x>0.35294</cdr:x>
      <cdr:y>0.33721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64296" y="1728192"/>
          <a:ext cx="360040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0.62928</cdr:x>
      <cdr:y>0.45349</cdr:y>
    </cdr:from>
    <cdr:to>
      <cdr:x>0.71078</cdr:x>
      <cdr:y>0.52326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5392290" y="2808312"/>
          <a:ext cx="698370" cy="432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rgbClr val="DE0000"/>
              </a:solidFill>
              <a:latin typeface="Arial Black" pitchFamily="34" charset="0"/>
            </a:rPr>
            <a:t>30</a:t>
          </a:r>
          <a:endParaRPr lang="ru-RU" sz="2400" b="1" dirty="0">
            <a:solidFill>
              <a:srgbClr val="DE0000"/>
            </a:solidFill>
            <a:latin typeface="Arial Black" pitchFamily="34" charset="0"/>
          </a:endParaRPr>
        </a:p>
      </cdr:txBody>
    </cdr:sp>
  </cdr:relSizeAnchor>
  <cdr:relSizeAnchor xmlns:cdr="http://schemas.openxmlformats.org/drawingml/2006/chartDrawing">
    <cdr:from>
      <cdr:x>0.94958</cdr:x>
      <cdr:y>0.67442</cdr:y>
    </cdr:from>
    <cdr:to>
      <cdr:x>1</cdr:x>
      <cdr:y>0.72093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8136904" y="4176464"/>
          <a:ext cx="43204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0.7755</cdr:x>
      <cdr:y>0.66279</cdr:y>
    </cdr:from>
    <cdr:to>
      <cdr:x>0.82592</cdr:x>
      <cdr:y>0.74418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6645231" y="4104456"/>
          <a:ext cx="432047" cy="5040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rgbClr val="DE0000"/>
              </a:solidFill>
              <a:latin typeface="Arial Black" pitchFamily="34" charset="0"/>
              <a:cs typeface="Arial" pitchFamily="34" charset="0"/>
            </a:rPr>
            <a:t>3</a:t>
          </a:r>
          <a:endParaRPr lang="ru-RU" sz="2400" b="1" dirty="0">
            <a:solidFill>
              <a:srgbClr val="DE0000"/>
            </a:solidFill>
            <a:latin typeface="Arial Black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0.92437</cdr:x>
      <cdr:y>0.7907</cdr:y>
    </cdr:from>
    <cdr:to>
      <cdr:x>0.96639</cdr:x>
      <cdr:y>0.86047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7920880" y="4896544"/>
          <a:ext cx="360067" cy="4320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2400" dirty="0" smtClean="0">
              <a:solidFill>
                <a:srgbClr val="DE0000"/>
              </a:solidFill>
              <a:latin typeface="Arial Black" pitchFamily="34" charset="0"/>
            </a:rPr>
            <a:t>1</a:t>
          </a:r>
          <a:endParaRPr lang="ru-RU" sz="2400" dirty="0">
            <a:solidFill>
              <a:srgbClr val="DE0000"/>
            </a:solidFill>
            <a:latin typeface="Arial Black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0.28696</cdr:x>
      <cdr:y>0.79844</cdr:y>
    </cdr:from>
    <cdr:to>
      <cdr:x>0.39738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376264" y="396044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0.12872</cdr:x>
      <cdr:y>0.25578</cdr:y>
    </cdr:from>
    <cdr:to>
      <cdr:x>0.24028</cdr:x>
      <cdr:y>0.34217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080120" y="1279044"/>
          <a:ext cx="936104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3000" b="1" dirty="0" smtClean="0">
              <a:solidFill>
                <a:srgbClr val="006600"/>
              </a:solidFill>
              <a:latin typeface="+mn-lt"/>
            </a:rPr>
            <a:t>219</a:t>
          </a:r>
          <a:endParaRPr lang="ru-RU" sz="3000" b="1" dirty="0">
            <a:solidFill>
              <a:srgbClr val="006600"/>
            </a:solidFill>
            <a:latin typeface="+mn-lt"/>
          </a:endParaRPr>
        </a:p>
      </cdr:txBody>
    </cdr:sp>
  </cdr:relSizeAnchor>
  <cdr:relSizeAnchor xmlns:cdr="http://schemas.openxmlformats.org/drawingml/2006/chartDrawing">
    <cdr:from>
      <cdr:x>0.41258</cdr:x>
      <cdr:y>0.44286</cdr:y>
    </cdr:from>
    <cdr:to>
      <cdr:x>0.49839</cdr:x>
      <cdr:y>0.57257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462085" y="2214592"/>
          <a:ext cx="720058" cy="64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3000" b="1" dirty="0" smtClean="0">
              <a:solidFill>
                <a:srgbClr val="006600"/>
              </a:solidFill>
              <a:latin typeface="+mn-lt"/>
              <a:cs typeface="Arial" pitchFamily="34" charset="0"/>
            </a:rPr>
            <a:t>24</a:t>
          </a:r>
          <a:endParaRPr lang="ru-RU" sz="3000" b="1" dirty="0">
            <a:solidFill>
              <a:srgbClr val="006600"/>
            </a:solidFill>
            <a:latin typeface="+mn-lt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0.65016</cdr:x>
      <cdr:y>0.51497</cdr:y>
    </cdr:from>
    <cdr:to>
      <cdr:x>0.72678</cdr:x>
      <cdr:y>0.61577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5455730" y="2575188"/>
          <a:ext cx="642942" cy="504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3000" b="1" dirty="0" smtClean="0">
              <a:solidFill>
                <a:srgbClr val="007A37"/>
              </a:solidFill>
              <a:latin typeface="+mn-lt"/>
              <a:cs typeface="Times New Roman" pitchFamily="18" charset="0"/>
            </a:rPr>
            <a:t>7</a:t>
          </a:r>
          <a:endParaRPr lang="ru-RU" sz="3000" b="1" dirty="0">
            <a:solidFill>
              <a:srgbClr val="007A37"/>
            </a:solidFill>
            <a:latin typeface="+mn-lt"/>
            <a:cs typeface="Times New Roman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0.2337</cdr:x>
      <cdr:y>0.79242</cdr:y>
    </cdr:from>
    <cdr:to>
      <cdr:x>0.29926</cdr:x>
      <cdr:y>0.84297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053462" y="4514844"/>
          <a:ext cx="576064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2000" b="1" dirty="0" smtClean="0">
              <a:solidFill>
                <a:srgbClr val="003300"/>
              </a:solidFill>
              <a:latin typeface="Arial" pitchFamily="34" charset="0"/>
              <a:cs typeface="Arial" pitchFamily="34" charset="0"/>
            </a:rPr>
            <a:t>56</a:t>
          </a:r>
          <a:endParaRPr lang="ru-RU" sz="2000" b="1" dirty="0">
            <a:solidFill>
              <a:srgbClr val="003300"/>
            </a:solidFill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0.28696</cdr:x>
      <cdr:y>0.79844</cdr:y>
    </cdr:from>
    <cdr:to>
      <cdr:x>0.39738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376264" y="396044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0.11696</cdr:x>
      <cdr:y>0.34399</cdr:y>
    </cdr:from>
    <cdr:to>
      <cdr:x>0.29176</cdr:x>
      <cdr:y>0.51757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981472" y="1855108"/>
          <a:ext cx="1466800" cy="9361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3000" b="1" dirty="0">
              <a:solidFill>
                <a:srgbClr val="006600"/>
              </a:solidFill>
              <a:latin typeface="+mn-lt"/>
            </a:rPr>
            <a:t>2</a:t>
          </a:r>
          <a:r>
            <a:rPr lang="ru-RU" sz="3000" b="1" dirty="0" smtClean="0">
              <a:solidFill>
                <a:srgbClr val="006600"/>
              </a:solidFill>
              <a:latin typeface="+mn-lt"/>
            </a:rPr>
            <a:t>511</a:t>
          </a:r>
          <a:endParaRPr lang="ru-RU" sz="3000" b="1" dirty="0">
            <a:solidFill>
              <a:srgbClr val="006600"/>
            </a:solidFill>
            <a:latin typeface="+mn-lt"/>
          </a:endParaRPr>
        </a:p>
      </cdr:txBody>
    </cdr:sp>
  </cdr:relSizeAnchor>
  <cdr:relSizeAnchor xmlns:cdr="http://schemas.openxmlformats.org/drawingml/2006/chartDrawing">
    <cdr:from>
      <cdr:x>0.4119</cdr:x>
      <cdr:y>0.45737</cdr:y>
    </cdr:from>
    <cdr:to>
      <cdr:x>0.49771</cdr:x>
      <cdr:y>0.52936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456384" y="2287156"/>
          <a:ext cx="720058" cy="35999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2000" b="1" dirty="0">
            <a:solidFill>
              <a:srgbClr val="006600"/>
            </a:solidFill>
            <a:latin typeface="Arial Black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0.40332</cdr:x>
      <cdr:y>0.34399</cdr:y>
    </cdr:from>
    <cdr:to>
      <cdr:x>0.56827</cdr:x>
      <cdr:y>0.43746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384376" y="1855108"/>
          <a:ext cx="1384128" cy="504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3000" b="1" dirty="0" smtClean="0">
              <a:solidFill>
                <a:srgbClr val="006600"/>
              </a:solidFill>
              <a:latin typeface="+mn-lt"/>
              <a:cs typeface="Arial" pitchFamily="34" charset="0"/>
            </a:rPr>
            <a:t>1377</a:t>
          </a:r>
          <a:endParaRPr lang="ru-RU" sz="3000" b="1" dirty="0">
            <a:solidFill>
              <a:srgbClr val="006600"/>
            </a:solidFill>
            <a:latin typeface="+mn-lt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0.65218</cdr:x>
      <cdr:y>0.33064</cdr:y>
    </cdr:from>
    <cdr:to>
      <cdr:x>0.7809</cdr:x>
      <cdr:y>0.47752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5472609" y="1783100"/>
          <a:ext cx="1080120" cy="7920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3000" b="1" dirty="0" smtClean="0">
              <a:solidFill>
                <a:srgbClr val="006600"/>
              </a:solidFill>
              <a:latin typeface="+mn-lt"/>
            </a:rPr>
            <a:t>1709</a:t>
          </a:r>
          <a:endParaRPr lang="ru-RU" sz="3000" b="1" dirty="0">
            <a:solidFill>
              <a:srgbClr val="006600"/>
            </a:solidFill>
            <a:latin typeface="+mn-lt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0.69089</cdr:x>
      <cdr:y>0.3921</cdr:y>
    </cdr:from>
    <cdr:to>
      <cdr:x>0.77885</cdr:x>
      <cdr:y>0.4761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656142" y="2352894"/>
          <a:ext cx="720080" cy="504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0.2605</cdr:x>
      <cdr:y>0.22093</cdr:y>
    </cdr:from>
    <cdr:to>
      <cdr:x>0.31679</cdr:x>
      <cdr:y>0.27556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232248" y="1368152"/>
          <a:ext cx="482352" cy="33833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0.31092</cdr:x>
      <cdr:y>0.27907</cdr:y>
    </cdr:from>
    <cdr:to>
      <cdr:x>0.35294</cdr:x>
      <cdr:y>0.33721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64296" y="1728192"/>
          <a:ext cx="360040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57D06-CE7F-4A8A-8AE8-33AB18D953B9}" type="datetimeFigureOut">
              <a:rPr lang="ru-RU"/>
              <a:pPr>
                <a:defRPr/>
              </a:pPr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1E96F-6440-40CC-94B6-DF8077133E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637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7FB9C-1F0C-4ED9-A97F-88438AEEE412}" type="datetimeFigureOut">
              <a:rPr lang="ru-RU"/>
              <a:pPr>
                <a:defRPr/>
              </a:pPr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3E187-4810-4F9A-84E4-CF80660DAD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072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E892C-8CAD-4466-84C0-ABD9607E45F4}" type="datetimeFigureOut">
              <a:rPr lang="ru-RU"/>
              <a:pPr>
                <a:defRPr/>
              </a:pPr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76327-B06A-4F1F-A99B-BD50A06C9F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345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52601-99D3-4F67-8853-B2075B9661D2}" type="datetimeFigureOut">
              <a:rPr lang="ru-RU"/>
              <a:pPr>
                <a:defRPr/>
              </a:pPr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43272-1545-4BA2-A45A-BBD7079186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189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B6399-C781-4C4C-9BE7-BCCA46B9C5CE}" type="datetimeFigureOut">
              <a:rPr lang="ru-RU"/>
              <a:pPr>
                <a:defRPr/>
              </a:pPr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AFC5F-A50C-4ABB-BADA-B6E0BDD6B7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60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52B68-C9D1-4C50-813C-6FD4DB9E65F5}" type="datetimeFigureOut">
              <a:rPr lang="ru-RU"/>
              <a:pPr>
                <a:defRPr/>
              </a:pPr>
              <a:t>28.11.2018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DD195-2587-40B5-9342-3C87ABC114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022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252A8-84A3-4296-8042-FDD8C1AAFF94}" type="datetimeFigureOut">
              <a:rPr lang="ru-RU"/>
              <a:pPr>
                <a:defRPr/>
              </a:pPr>
              <a:t>28.11.2018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1C1F6-9246-40DC-A00B-8E8B711103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318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FABAB-73B3-40F3-AE0E-3DC3247D0784}" type="datetimeFigureOut">
              <a:rPr lang="ru-RU"/>
              <a:pPr>
                <a:defRPr/>
              </a:pPr>
              <a:t>28.11.2018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FEACD-BAD3-4BE9-9E5A-890876F581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633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3A3DA-420E-4BE2-B4FC-D2A22B46EAC3}" type="datetimeFigureOut">
              <a:rPr lang="ru-RU"/>
              <a:pPr>
                <a:defRPr/>
              </a:pPr>
              <a:t>28.11.2018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116BA-A164-41F5-AD53-A3691AD5CF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362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73DF7-CC0C-43E4-807B-CD1A86B4034B}" type="datetimeFigureOut">
              <a:rPr lang="ru-RU"/>
              <a:pPr>
                <a:defRPr/>
              </a:pPr>
              <a:t>28.11.2018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5666E-58EA-41DE-8368-945BF1B6C0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462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DAE96-7DCB-4D3F-B829-C1B064F4CD49}" type="datetimeFigureOut">
              <a:rPr lang="ru-RU"/>
              <a:pPr>
                <a:defRPr/>
              </a:pPr>
              <a:t>28.11.2018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90B2E-D98C-4063-9E79-8BB9CF55D0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106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D51481A-418B-4499-BD58-14270D13169A}" type="datetimeFigureOut">
              <a:rPr lang="ru-RU"/>
              <a:pPr>
                <a:defRPr/>
              </a:pPr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B1725A0-2477-49D6-9573-459657D7A6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573" y="188640"/>
            <a:ext cx="2869291" cy="27017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pic>
        <p:nvPicPr>
          <p:cNvPr id="17" name="Picture 4" descr="C:\Users\Sveta\Desktop\1200px-Coat_of_arms_of_Omsk_Oblast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692696"/>
            <a:ext cx="1434476" cy="13627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рямоугольник 13"/>
          <p:cNvSpPr>
            <a:spLocks noChangeArrowheads="1"/>
          </p:cNvSpPr>
          <p:nvPr/>
        </p:nvSpPr>
        <p:spPr bwMode="auto">
          <a:xfrm>
            <a:off x="3203848" y="5304110"/>
            <a:ext cx="586814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ru-RU" sz="2200" b="1" dirty="0" smtClean="0">
                <a:solidFill>
                  <a:srgbClr val="006600"/>
                </a:solidFill>
              </a:rPr>
              <a:t>З.П. </a:t>
            </a:r>
            <a:r>
              <a:rPr lang="ru-RU" sz="2200" b="1" dirty="0" smtClean="0">
                <a:solidFill>
                  <a:srgbClr val="006600"/>
                </a:solidFill>
              </a:rPr>
              <a:t>Чугаева,</a:t>
            </a:r>
            <a:endParaRPr lang="ru-RU" sz="2200" b="1" dirty="0" smtClean="0">
              <a:solidFill>
                <a:srgbClr val="006600"/>
              </a:solidFill>
            </a:endParaRPr>
          </a:p>
          <a:p>
            <a:pPr algn="r"/>
            <a:r>
              <a:rPr lang="ru-RU" sz="2200" b="1" dirty="0" smtClean="0">
                <a:solidFill>
                  <a:srgbClr val="006600"/>
                </a:solidFill>
              </a:rPr>
              <a:t>главная медицинская сестра</a:t>
            </a:r>
          </a:p>
          <a:p>
            <a:pPr algn="r"/>
            <a:r>
              <a:rPr lang="ru-RU" sz="2200" b="1" dirty="0" smtClean="0">
                <a:solidFill>
                  <a:srgbClr val="006600"/>
                </a:solidFill>
              </a:rPr>
              <a:t>БУЗОО «</a:t>
            </a:r>
            <a:r>
              <a:rPr lang="ru-RU" sz="2200" b="1" dirty="0" err="1" smtClean="0">
                <a:solidFill>
                  <a:srgbClr val="006600"/>
                </a:solidFill>
              </a:rPr>
              <a:t>Большереченская</a:t>
            </a:r>
            <a:r>
              <a:rPr lang="ru-RU" sz="2200" b="1" dirty="0" smtClean="0">
                <a:solidFill>
                  <a:srgbClr val="006600"/>
                </a:solidFill>
              </a:rPr>
              <a:t> ЦРБ»</a:t>
            </a:r>
          </a:p>
        </p:txBody>
      </p:sp>
      <p:pic>
        <p:nvPicPr>
          <p:cNvPr id="14" name="Picture 9" descr="F:\Документы\ОПСА\эмблема (2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764704"/>
            <a:ext cx="897257" cy="12640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79512" y="3140968"/>
            <a:ext cx="8845942" cy="181588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C0000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ОКАЗАНИЕ ПЕРВИЧНОЙ МЕДИКО-САНИТАРНОЙ ПОМОЩИ НА ПРИМЕРЕ ОРГАНИЗАЦИИ РАБОТЫ</a:t>
            </a:r>
            <a:r>
              <a:rPr lang="en-US" sz="2800" b="1" dirty="0" smtClean="0">
                <a:ln w="11430"/>
                <a:solidFill>
                  <a:srgbClr val="C0000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ln w="11430"/>
                <a:solidFill>
                  <a:srgbClr val="C0000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МОБИЛЬНОЙ ПАЛЛИАТИВНОЙ БРИГАДЫ</a:t>
            </a:r>
            <a:r>
              <a:rPr lang="en-US" sz="2800" b="1" dirty="0" smtClean="0">
                <a:ln w="11430"/>
                <a:solidFill>
                  <a:srgbClr val="C0000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ln w="11430"/>
                <a:solidFill>
                  <a:srgbClr val="C0000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БОЛЬШЕРЕЧЕНСКОЙ ЦРБ</a:t>
            </a:r>
            <a:endParaRPr lang="ru-RU" sz="2800" b="1" dirty="0" smtClean="0">
              <a:ln w="11430"/>
              <a:solidFill>
                <a:srgbClr val="C00000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pic>
        <p:nvPicPr>
          <p:cNvPr id="13" name="Picture 2" descr="C:\Users\Sveta\Desktop\lubova-70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00808"/>
            <a:ext cx="216024" cy="21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6064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graphicFrame>
        <p:nvGraphicFramePr>
          <p:cNvPr id="12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2228021"/>
              </p:ext>
            </p:extLst>
          </p:nvPr>
        </p:nvGraphicFramePr>
        <p:xfrm>
          <a:off x="0" y="1340768"/>
          <a:ext cx="9144000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835696" y="776898"/>
            <a:ext cx="612068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ru-RU"/>
            </a:defPPr>
            <a:lvl1pPr algn="ctr">
              <a:defRPr sz="3400" b="1">
                <a:ln w="11430"/>
                <a:solidFill>
                  <a:srgbClr val="C00000"/>
                </a:solidFill>
                <a:latin typeface="Arial" pitchFamily="34" charset="0"/>
                <a:ea typeface="Tahoma" pitchFamily="34" charset="0"/>
                <a:cs typeface="Arial" pitchFamily="34" charset="0"/>
              </a:defRPr>
            </a:lvl1pPr>
          </a:lstStyle>
          <a:p>
            <a:r>
              <a:rPr lang="ru-RU" sz="4000" dirty="0"/>
              <a:t>Анализ  анкетирования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37178" y="797803"/>
            <a:ext cx="8280920" cy="61555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400" b="1" dirty="0">
                <a:ln w="11430"/>
                <a:solidFill>
                  <a:srgbClr val="C0000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 Организационные мероприятия</a:t>
            </a:r>
            <a:endParaRPr lang="ru-RU" sz="3400" b="1" dirty="0">
              <a:ln w="11430"/>
              <a:solidFill>
                <a:srgbClr val="C00000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0588" y="5734417"/>
            <a:ext cx="526357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hangingPunct="0"/>
            <a:r>
              <a:rPr lang="ru-RU" sz="2200" b="1" dirty="0" smtClean="0">
                <a:solidFill>
                  <a:srgbClr val="0066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определена </a:t>
            </a:r>
            <a:r>
              <a:rPr lang="ru-RU" sz="2200" b="1" dirty="0" smtClean="0">
                <a:solidFill>
                  <a:srgbClr val="0066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маршрутизация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ятиугольник 11"/>
          <p:cNvSpPr/>
          <p:nvPr/>
        </p:nvSpPr>
        <p:spPr>
          <a:xfrm>
            <a:off x="323528" y="3148948"/>
            <a:ext cx="360040" cy="216024"/>
          </a:xfrm>
          <a:prstGeom prst="homePlat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820588" y="4582289"/>
            <a:ext cx="799750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rgbClr val="0066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разработаны должностные инструкции специалистов </a:t>
            </a:r>
            <a:endParaRPr lang="ru-RU" sz="2200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ятиугольник 14"/>
          <p:cNvSpPr/>
          <p:nvPr/>
        </p:nvSpPr>
        <p:spPr>
          <a:xfrm>
            <a:off x="357158" y="5301208"/>
            <a:ext cx="360040" cy="216024"/>
          </a:xfrm>
          <a:prstGeom prst="homePlat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ятиугольник 15"/>
          <p:cNvSpPr/>
          <p:nvPr/>
        </p:nvSpPr>
        <p:spPr>
          <a:xfrm>
            <a:off x="323528" y="4725144"/>
            <a:ext cx="360040" cy="216024"/>
          </a:xfrm>
          <a:prstGeom prst="homePlat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ятиугольник 16"/>
          <p:cNvSpPr/>
          <p:nvPr/>
        </p:nvSpPr>
        <p:spPr>
          <a:xfrm>
            <a:off x="357158" y="6309320"/>
            <a:ext cx="360040" cy="216024"/>
          </a:xfrm>
          <a:prstGeom prst="homePlat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828602" y="3019599"/>
            <a:ext cx="84239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2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издан  приказ главного врача  БУЗОО «Большереченская  ЦРБ» № 166 от </a:t>
            </a:r>
            <a:r>
              <a:rPr lang="ru-RU" sz="22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06.12.2017 </a:t>
            </a:r>
            <a:endParaRPr lang="ru-RU" sz="2200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20589" y="5158353"/>
            <a:ext cx="388843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lang="ru-RU" sz="2200" b="1" dirty="0" smtClean="0">
                <a:solidFill>
                  <a:srgbClr val="0066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утвержден график работы</a:t>
            </a:r>
          </a:p>
        </p:txBody>
      </p:sp>
      <p:sp>
        <p:nvSpPr>
          <p:cNvPr id="20" name="Пятиугольник 19"/>
          <p:cNvSpPr/>
          <p:nvPr/>
        </p:nvSpPr>
        <p:spPr>
          <a:xfrm>
            <a:off x="357158" y="5816318"/>
            <a:ext cx="360040" cy="216024"/>
          </a:xfrm>
          <a:prstGeom prst="homePlat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820588" y="6238473"/>
            <a:ext cx="454899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hangingPunct="0"/>
            <a:r>
              <a:rPr lang="ru-RU" sz="2200" b="1" dirty="0" smtClean="0">
                <a:solidFill>
                  <a:srgbClr val="0066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подготовлены кадры </a:t>
            </a:r>
            <a:endParaRPr lang="ru-RU" sz="2200" b="1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ятиугольник 20"/>
          <p:cNvSpPr/>
          <p:nvPr/>
        </p:nvSpPr>
        <p:spPr>
          <a:xfrm>
            <a:off x="323528" y="4134036"/>
            <a:ext cx="360040" cy="216024"/>
          </a:xfrm>
          <a:prstGeom prst="homePlat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820589" y="4006225"/>
            <a:ext cx="62151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006600"/>
                </a:solidFill>
              </a:rPr>
              <a:t>получена лицензия</a:t>
            </a:r>
            <a:endParaRPr lang="ru-RU" sz="2200" b="1" dirty="0">
              <a:solidFill>
                <a:srgbClr val="0066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034" y="1785590"/>
            <a:ext cx="8143932" cy="923330"/>
          </a:xfrm>
          <a:prstGeom prst="rect">
            <a:avLst/>
          </a:prstGeom>
          <a:noFill/>
          <a:ln w="57150" cmpd="dbl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3300"/>
                </a:solidFill>
              </a:rPr>
              <a:t>В соответствии с приказом МЗ РФ № 187н от 14.04.2015</a:t>
            </a:r>
          </a:p>
          <a:p>
            <a:pPr algn="ctr"/>
            <a:r>
              <a:rPr lang="ru-RU" b="1" dirty="0" smtClean="0">
                <a:solidFill>
                  <a:srgbClr val="003300"/>
                </a:solidFill>
              </a:rPr>
              <a:t> «Об утверждении Порядка оказания паллиативной медицинской помощи взрослому населению»</a:t>
            </a:r>
            <a:endParaRPr lang="ru-RU" b="1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827584" y="930786"/>
            <a:ext cx="8393016" cy="5539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000" b="1" dirty="0">
                <a:ln w="11430"/>
                <a:solidFill>
                  <a:srgbClr val="C0000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Повышение квалификации </a:t>
            </a:r>
            <a:r>
              <a:rPr lang="ru-RU" sz="3000" b="1" dirty="0" smtClean="0">
                <a:ln w="11430"/>
                <a:solidFill>
                  <a:srgbClr val="C0000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специалистов</a:t>
            </a:r>
            <a:endParaRPr lang="ru-RU" sz="3000" b="1" dirty="0">
              <a:ln w="11430"/>
              <a:solidFill>
                <a:srgbClr val="C00000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96" y="3789040"/>
            <a:ext cx="9036495" cy="38472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9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ФЗ РФ № 323 от 21.11.2011 «Об основах охраны здоровья граждан»</a:t>
            </a:r>
            <a:endParaRPr lang="ru-RU" sz="1900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496" y="5517232"/>
            <a:ext cx="9001000" cy="96949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9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Письмо Департамента медицинского образования и кадровой политики от </a:t>
            </a:r>
            <a:r>
              <a:rPr lang="ru-RU" sz="19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23 </a:t>
            </a:r>
            <a:r>
              <a:rPr lang="ru-RU" sz="19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.10.2018 №16-2-12/52 о необходимости обучения медицинских работников по вопросам оказания паллиативной медицинской помощи </a:t>
            </a:r>
            <a:endParaRPr lang="ru-RU" sz="1900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366" y="4365104"/>
            <a:ext cx="9041088" cy="96949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9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Письмо МЗ РФ  от </a:t>
            </a:r>
            <a:r>
              <a:rPr lang="ru-RU" sz="19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15 </a:t>
            </a:r>
            <a:r>
              <a:rPr lang="ru-RU" sz="19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.06.2015 №16-2-10/2-2928 </a:t>
            </a:r>
            <a:r>
              <a:rPr lang="ru-RU" sz="19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«О </a:t>
            </a:r>
            <a:r>
              <a:rPr lang="ru-RU" sz="19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получении сертификата и аттестации специалистов, оказывающих паллиативную медицинскую помощь»</a:t>
            </a:r>
            <a:endParaRPr lang="ru-RU" sz="1900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Рисунок 22" descr="C:\Users\user\Desktop\чугаева доклад\P8060075.JPG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2850" t="18215" r="4467"/>
          <a:stretch>
            <a:fillRect/>
          </a:stretch>
        </p:blipFill>
        <p:spPr bwMode="auto">
          <a:xfrm>
            <a:off x="1636153" y="1599448"/>
            <a:ext cx="2935847" cy="1929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" name="Picture 2" descr="C:\Users\user\Desktop\фото!!!1\УМК\IMG_6624.JPG"/>
          <p:cNvPicPr>
            <a:picLocks noChangeAspect="1" noChangeArrowheads="1"/>
          </p:cNvPicPr>
          <p:nvPr/>
        </p:nvPicPr>
        <p:blipFill>
          <a:blip r:embed="rId5" cstate="print"/>
          <a:srcRect t="5455" r="7272"/>
          <a:stretch>
            <a:fillRect/>
          </a:stretch>
        </p:blipFill>
        <p:spPr bwMode="auto">
          <a:xfrm>
            <a:off x="5076056" y="1594892"/>
            <a:ext cx="2874684" cy="1957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Скругленный прямоугольник 31"/>
          <p:cNvSpPr/>
          <p:nvPr/>
        </p:nvSpPr>
        <p:spPr>
          <a:xfrm>
            <a:off x="285720" y="5716726"/>
            <a:ext cx="4862344" cy="5715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73248" y="764704"/>
            <a:ext cx="8835256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000" b="1" dirty="0">
                <a:ln w="11430"/>
                <a:solidFill>
                  <a:srgbClr val="C0000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Система непрерывного </a:t>
            </a:r>
            <a:endParaRPr lang="ru-RU" sz="3000" b="1" dirty="0" smtClean="0">
              <a:ln w="11430"/>
              <a:solidFill>
                <a:srgbClr val="C00000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/>
            <a:r>
              <a:rPr lang="ru-RU" sz="3000" b="1" dirty="0" smtClean="0">
                <a:ln w="11430"/>
                <a:solidFill>
                  <a:srgbClr val="C0000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профессионального развития специалистов </a:t>
            </a:r>
            <a:endParaRPr lang="ru-RU" sz="3000" b="1" dirty="0">
              <a:ln w="11430"/>
              <a:solidFill>
                <a:srgbClr val="C00000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pic>
        <p:nvPicPr>
          <p:cNvPr id="14" name="Picture 2" descr="D:\Диск С\Рабочий стол\фото  проверено\мастер-класс проходимость вдп\IMG_20171220_153518.jpg"/>
          <p:cNvPicPr>
            <a:picLocks noChangeAspect="1" noChangeArrowheads="1"/>
          </p:cNvPicPr>
          <p:nvPr/>
        </p:nvPicPr>
        <p:blipFill>
          <a:blip r:embed="rId3" cstate="print"/>
          <a:srcRect t="6089"/>
          <a:stretch>
            <a:fillRect/>
          </a:stretch>
        </p:blipFill>
        <p:spPr bwMode="auto">
          <a:xfrm>
            <a:off x="5677770" y="2000240"/>
            <a:ext cx="3171847" cy="21657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" name="Picture 4" descr="D:\Диск С\Рабочий стол\фото  проверено\совет по сд фото\DSCN1810.JPG"/>
          <p:cNvPicPr>
            <a:picLocks noChangeAspect="1" noChangeArrowheads="1"/>
          </p:cNvPicPr>
          <p:nvPr/>
        </p:nvPicPr>
        <p:blipFill>
          <a:blip r:embed="rId4" cstate="print"/>
          <a:srcRect r="5036"/>
          <a:stretch>
            <a:fillRect/>
          </a:stretch>
        </p:blipFill>
        <p:spPr bwMode="auto">
          <a:xfrm>
            <a:off x="5677770" y="4357694"/>
            <a:ext cx="3214710" cy="20625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7" name="Скругленный прямоугольник 26"/>
          <p:cNvSpPr/>
          <p:nvPr/>
        </p:nvSpPr>
        <p:spPr>
          <a:xfrm>
            <a:off x="285719" y="2285992"/>
            <a:ext cx="4943383" cy="99899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23528" y="2348880"/>
            <a:ext cx="42862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C00000"/>
                </a:solidFill>
              </a:rPr>
              <a:t>СТАЖИРОВКА НА РАБОЧЕМ МЕСТЕ</a:t>
            </a: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285720" y="4653136"/>
            <a:ext cx="4862344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23528" y="5788164"/>
            <a:ext cx="48335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C00000"/>
                </a:solidFill>
              </a:rPr>
              <a:t>САМОСТОЯТЕЛЬНОЕ ОБУЧЕНИЕ</a:t>
            </a:r>
            <a:endParaRPr lang="ru-RU" sz="2200" b="1" dirty="0">
              <a:solidFill>
                <a:srgbClr val="C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95536" y="4749894"/>
            <a:ext cx="32147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smtClean="0">
                <a:solidFill>
                  <a:srgbClr val="C00000"/>
                </a:solidFill>
              </a:rPr>
              <a:t>МАСТЕР-КЛАССЫ</a:t>
            </a:r>
            <a:endParaRPr lang="ru-RU" sz="2200" b="1" dirty="0">
              <a:solidFill>
                <a:srgbClr val="C00000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85720" y="3645024"/>
            <a:ext cx="4862344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НАСТАВНИЧЕСТВО</a:t>
            </a:r>
            <a:endParaRPr lang="ru-RU" sz="22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476672"/>
            <a:ext cx="889248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000" b="1" dirty="0">
                <a:ln w="11430"/>
                <a:solidFill>
                  <a:srgbClr val="C0000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Оснащение </a:t>
            </a:r>
            <a:endParaRPr lang="ru-RU" sz="3000" b="1" dirty="0" smtClean="0">
              <a:ln w="11430"/>
              <a:solidFill>
                <a:srgbClr val="C00000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/>
            <a:r>
              <a:rPr lang="ru-RU" sz="3000" b="1" dirty="0" smtClean="0">
                <a:ln w="11430"/>
                <a:solidFill>
                  <a:srgbClr val="C0000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мобильной паллиативной бригады</a:t>
            </a:r>
            <a:endParaRPr lang="ru-RU" sz="3000" b="1" dirty="0">
              <a:ln w="11430"/>
              <a:solidFill>
                <a:srgbClr val="C00000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pic>
        <p:nvPicPr>
          <p:cNvPr id="10" name="Содержимое 3" descr="DSCF607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844825"/>
            <a:ext cx="2664296" cy="19982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Содержимое 3" descr="DSCF6078.JPG"/>
          <p:cNvPicPr>
            <a:picLocks noChangeAspect="1"/>
          </p:cNvPicPr>
          <p:nvPr/>
        </p:nvPicPr>
        <p:blipFill>
          <a:blip r:embed="rId4" cstate="print"/>
          <a:srcRect t="4348" b="4346"/>
          <a:stretch>
            <a:fillRect/>
          </a:stretch>
        </p:blipFill>
        <p:spPr>
          <a:xfrm>
            <a:off x="3275856" y="1916833"/>
            <a:ext cx="2587611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Содержимое 3" descr="DSCF6078.JPG"/>
          <p:cNvPicPr>
            <a:picLocks noGrp="1" noChangeAspect="1"/>
          </p:cNvPicPr>
          <p:nvPr>
            <p:ph idx="1"/>
          </p:nvPr>
        </p:nvPicPr>
        <p:blipFill>
          <a:blip r:embed="rId5" cstate="print">
            <a:lum bright="10000"/>
          </a:blip>
          <a:srcRect l="2857" t="11429" b="8571"/>
          <a:stretch>
            <a:fillRect/>
          </a:stretch>
        </p:blipFill>
        <p:spPr>
          <a:xfrm>
            <a:off x="251521" y="4221089"/>
            <a:ext cx="2736303" cy="21602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Содержимое 3" descr="DSCF6078.JPG"/>
          <p:cNvPicPr>
            <a:picLocks noChangeAspect="1"/>
          </p:cNvPicPr>
          <p:nvPr/>
        </p:nvPicPr>
        <p:blipFill>
          <a:blip r:embed="rId6" cstate="print"/>
          <a:srcRect b="5356"/>
          <a:stretch>
            <a:fillRect/>
          </a:stretch>
        </p:blipFill>
        <p:spPr>
          <a:xfrm>
            <a:off x="3579848" y="4293097"/>
            <a:ext cx="2000264" cy="20882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Содержимое 3" descr="DSCF6078.JPG"/>
          <p:cNvPicPr>
            <a:picLocks noChangeAspect="1"/>
          </p:cNvPicPr>
          <p:nvPr/>
        </p:nvPicPr>
        <p:blipFill>
          <a:blip r:embed="rId7" cstate="print"/>
          <a:srcRect t="6897"/>
          <a:stretch>
            <a:fillRect/>
          </a:stretch>
        </p:blipFill>
        <p:spPr>
          <a:xfrm>
            <a:off x="6156176" y="4293096"/>
            <a:ext cx="2808312" cy="20882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Содержимое 3" descr="DSCF6078.JPG"/>
          <p:cNvPicPr>
            <a:picLocks noChangeAspect="1"/>
          </p:cNvPicPr>
          <p:nvPr/>
        </p:nvPicPr>
        <p:blipFill>
          <a:blip r:embed="rId8" cstate="print"/>
          <a:srcRect l="13819" r="2848"/>
          <a:stretch>
            <a:fillRect/>
          </a:stretch>
        </p:blipFill>
        <p:spPr>
          <a:xfrm>
            <a:off x="6156176" y="1844825"/>
            <a:ext cx="2808312" cy="19928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781834"/>
            <a:ext cx="8280920" cy="63094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500" b="1" dirty="0">
                <a:ln w="11430"/>
                <a:solidFill>
                  <a:srgbClr val="C0000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Задачи деятельности бригады</a:t>
            </a:r>
            <a:endParaRPr lang="ru-RU" sz="3500" b="1" dirty="0">
              <a:ln w="11430"/>
              <a:solidFill>
                <a:srgbClr val="C00000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sp>
        <p:nvSpPr>
          <p:cNvPr id="12" name="Пятиугольник 11"/>
          <p:cNvSpPr/>
          <p:nvPr/>
        </p:nvSpPr>
        <p:spPr>
          <a:xfrm>
            <a:off x="236662" y="1628800"/>
            <a:ext cx="360040" cy="216024"/>
          </a:xfrm>
          <a:prstGeom prst="homePlat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ятиугольник 14"/>
          <p:cNvSpPr/>
          <p:nvPr/>
        </p:nvSpPr>
        <p:spPr>
          <a:xfrm>
            <a:off x="236662" y="2204864"/>
            <a:ext cx="360040" cy="216024"/>
          </a:xfrm>
          <a:prstGeom prst="homePlat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ятиугольник 16"/>
          <p:cNvSpPr/>
          <p:nvPr/>
        </p:nvSpPr>
        <p:spPr>
          <a:xfrm>
            <a:off x="236662" y="3140968"/>
            <a:ext cx="360040" cy="216024"/>
          </a:xfrm>
          <a:prstGeom prst="homePlat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83568" y="1484784"/>
            <a:ext cx="8244407" cy="5309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ru-RU" sz="2400" b="1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динамическое </a:t>
            </a:r>
            <a:r>
              <a:rPr lang="ru-RU" sz="2400" b="1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наблюдение за состоянием пациента</a:t>
            </a:r>
          </a:p>
          <a:p>
            <a:pPr>
              <a:spcAft>
                <a:spcPts val="1800"/>
              </a:spcAft>
            </a:pPr>
            <a:r>
              <a:rPr lang="ru-RU" sz="2400" b="1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организация </a:t>
            </a:r>
            <a:r>
              <a:rPr lang="ru-RU" sz="2400" b="1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квалифицированного ухода  с обучением родственников пациента</a:t>
            </a:r>
          </a:p>
          <a:p>
            <a:pPr>
              <a:spcAft>
                <a:spcPts val="1800"/>
              </a:spcAft>
            </a:pPr>
            <a:r>
              <a:rPr lang="ru-RU" sz="2400" b="1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выполнение </a:t>
            </a:r>
            <a:r>
              <a:rPr lang="ru-RU" sz="2400" b="1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врачебных назначений, диагностических процедур</a:t>
            </a:r>
          </a:p>
          <a:p>
            <a:pPr>
              <a:spcAft>
                <a:spcPts val="1800"/>
              </a:spcAft>
            </a:pPr>
            <a:r>
              <a:rPr lang="ru-RU" sz="2400" b="1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психологическая </a:t>
            </a:r>
            <a:r>
              <a:rPr lang="ru-RU" sz="2400" b="1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поддержка пациента и его родственников</a:t>
            </a:r>
          </a:p>
          <a:p>
            <a:pPr>
              <a:spcAft>
                <a:spcPts val="1800"/>
              </a:spcAft>
            </a:pPr>
            <a:r>
              <a:rPr lang="ru-RU" sz="2400" b="1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совершенствование </a:t>
            </a:r>
            <a:r>
              <a:rPr lang="ru-RU" sz="2400" b="1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санитарно-просветительской работы</a:t>
            </a:r>
          </a:p>
          <a:p>
            <a:pPr>
              <a:spcAft>
                <a:spcPts val="1800"/>
              </a:spcAft>
            </a:pPr>
            <a:r>
              <a:rPr lang="ru-RU" sz="2400" b="1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взаимодействие </a:t>
            </a:r>
            <a:r>
              <a:rPr lang="ru-RU" sz="2400" b="1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Управлением социальной защиты населения  </a:t>
            </a:r>
          </a:p>
        </p:txBody>
      </p:sp>
      <p:sp>
        <p:nvSpPr>
          <p:cNvPr id="20" name="Пятиугольник 19"/>
          <p:cNvSpPr/>
          <p:nvPr/>
        </p:nvSpPr>
        <p:spPr>
          <a:xfrm>
            <a:off x="236662" y="4149080"/>
            <a:ext cx="360040" cy="216024"/>
          </a:xfrm>
          <a:prstGeom prst="homePlat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ятиугольник 20"/>
          <p:cNvSpPr/>
          <p:nvPr/>
        </p:nvSpPr>
        <p:spPr>
          <a:xfrm>
            <a:off x="236662" y="5085184"/>
            <a:ext cx="360040" cy="216024"/>
          </a:xfrm>
          <a:prstGeom prst="homePlat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ятиугольник 23"/>
          <p:cNvSpPr/>
          <p:nvPr/>
        </p:nvSpPr>
        <p:spPr>
          <a:xfrm>
            <a:off x="236662" y="6021288"/>
            <a:ext cx="360040" cy="216024"/>
          </a:xfrm>
          <a:prstGeom prst="homePlat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27584" y="685145"/>
            <a:ext cx="7848872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000" b="1" dirty="0">
                <a:ln w="11430"/>
                <a:solidFill>
                  <a:srgbClr val="C0000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Состав  мобильной паллиативной медицинской бригады (МПМБ) 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213568" y="3398040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732240" y="3510698"/>
            <a:ext cx="2160240" cy="1214446"/>
          </a:xfrm>
          <a:prstGeom prst="roundRect">
            <a:avLst/>
          </a:prstGeom>
          <a:solidFill>
            <a:srgbClr val="339933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148064" y="5229200"/>
            <a:ext cx="3744416" cy="121444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Специалист Управления </a:t>
            </a:r>
            <a:r>
              <a:rPr lang="ru-R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соц. </a:t>
            </a:r>
            <a:r>
              <a:rPr lang="ru-R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защиты населения</a:t>
            </a:r>
            <a:endParaRPr lang="ru-RU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588224" y="1854514"/>
            <a:ext cx="2483767" cy="121444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Медицинская сестра</a:t>
            </a:r>
            <a:endParaRPr lang="ru-RU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67544" y="5310898"/>
            <a:ext cx="2863790" cy="1214446"/>
          </a:xfrm>
          <a:prstGeom prst="roundRect">
            <a:avLst/>
          </a:prstGeom>
          <a:solidFill>
            <a:srgbClr val="339933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Врачи-консультанты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95536" y="1854514"/>
            <a:ext cx="1872208" cy="121444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2843808" y="1782506"/>
            <a:ext cx="3619940" cy="121444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Старшая медицинская сестра регистратуры</a:t>
            </a:r>
            <a:endParaRPr lang="ru-RU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179512" y="3582706"/>
            <a:ext cx="2520280" cy="1214446"/>
          </a:xfrm>
          <a:prstGeom prst="roundRect">
            <a:avLst/>
          </a:prstGeom>
          <a:solidFill>
            <a:srgbClr val="339933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Врач-терапевт участковый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3419872" y="3222666"/>
            <a:ext cx="2304256" cy="201622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МПМБ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23528" y="2132856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Ф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ельдшер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660232" y="3726722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Врач-онколог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Двойная стрелка влево/вправо 50"/>
          <p:cNvSpPr/>
          <p:nvPr/>
        </p:nvSpPr>
        <p:spPr>
          <a:xfrm rot="2027639">
            <a:off x="2185934" y="3337722"/>
            <a:ext cx="1251834" cy="201935"/>
          </a:xfrm>
          <a:prstGeom prst="left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Двойная стрелка влево/вправо 54"/>
          <p:cNvSpPr/>
          <p:nvPr/>
        </p:nvSpPr>
        <p:spPr>
          <a:xfrm rot="8626052">
            <a:off x="5518754" y="3285066"/>
            <a:ext cx="1251834" cy="201935"/>
          </a:xfrm>
          <a:prstGeom prst="left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Двойная стрелка влево/вправо 55"/>
          <p:cNvSpPr/>
          <p:nvPr/>
        </p:nvSpPr>
        <p:spPr>
          <a:xfrm rot="8626052">
            <a:off x="2595922" y="4862799"/>
            <a:ext cx="991131" cy="216453"/>
          </a:xfrm>
          <a:prstGeom prst="left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Двойная стрелка влево/вправо 56"/>
          <p:cNvSpPr/>
          <p:nvPr/>
        </p:nvSpPr>
        <p:spPr>
          <a:xfrm rot="2066030">
            <a:off x="5626484" y="4780067"/>
            <a:ext cx="991131" cy="216453"/>
          </a:xfrm>
          <a:prstGeom prst="left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Двойная стрелка влево/вправо 57"/>
          <p:cNvSpPr/>
          <p:nvPr/>
        </p:nvSpPr>
        <p:spPr>
          <a:xfrm>
            <a:off x="5724128" y="4086762"/>
            <a:ext cx="991131" cy="216453"/>
          </a:xfrm>
          <a:prstGeom prst="left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Двойная стрелка влево/вправо 58"/>
          <p:cNvSpPr/>
          <p:nvPr/>
        </p:nvSpPr>
        <p:spPr>
          <a:xfrm>
            <a:off x="2555776" y="4086762"/>
            <a:ext cx="991131" cy="216453"/>
          </a:xfrm>
          <a:prstGeom prst="left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Двойная стрелка влево/вправо 60"/>
          <p:cNvSpPr/>
          <p:nvPr/>
        </p:nvSpPr>
        <p:spPr>
          <a:xfrm rot="5400000">
            <a:off x="4364466" y="3070160"/>
            <a:ext cx="271051" cy="144016"/>
          </a:xfrm>
          <a:prstGeom prst="left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9512" y="5464273"/>
            <a:ext cx="3888432" cy="105424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987824" y="1916832"/>
            <a:ext cx="2304256" cy="108012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979712" y="3356992"/>
            <a:ext cx="4536504" cy="72008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07504" y="5550331"/>
            <a:ext cx="39964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Отделение по профилю заболеваний пациента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356484" y="5514885"/>
            <a:ext cx="4608004" cy="91940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Отделение паллиативной медицинской помощи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26500" y="3459663"/>
            <a:ext cx="475278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Регистратура поликлиники</a:t>
            </a:r>
            <a:endParaRPr lang="ru-RU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755576" y="685145"/>
            <a:ext cx="7776864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000" b="1" dirty="0">
                <a:ln w="11430"/>
                <a:solidFill>
                  <a:srgbClr val="C0000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Взаимодействие пациента </a:t>
            </a:r>
            <a:endParaRPr lang="ru-RU" sz="3000" b="1" dirty="0" smtClean="0">
              <a:ln w="11430"/>
              <a:solidFill>
                <a:srgbClr val="C00000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/>
            <a:r>
              <a:rPr lang="ru-RU" sz="3000" b="1" dirty="0" smtClean="0">
                <a:ln w="11430"/>
                <a:solidFill>
                  <a:srgbClr val="C0000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с мобильной </a:t>
            </a:r>
            <a:r>
              <a:rPr lang="ru-RU" sz="3000" b="1" dirty="0">
                <a:ln w="11430"/>
                <a:solidFill>
                  <a:srgbClr val="C0000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паллиативной </a:t>
            </a:r>
            <a:r>
              <a:rPr lang="ru-RU" sz="3000" b="1" dirty="0" smtClean="0">
                <a:ln w="11430"/>
                <a:solidFill>
                  <a:srgbClr val="C0000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службой</a:t>
            </a:r>
            <a:endParaRPr lang="ru-RU" sz="3000" b="1" dirty="0">
              <a:ln w="11430"/>
              <a:solidFill>
                <a:srgbClr val="C00000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059832" y="2132856"/>
            <a:ext cx="21602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ПАЦИЕНТ</a:t>
            </a:r>
            <a:endParaRPr lang="ru-RU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1907704" y="4365104"/>
            <a:ext cx="4626260" cy="86409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763688" y="4398203"/>
            <a:ext cx="47000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Выездная паллиативная служба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300192" y="2021939"/>
            <a:ext cx="2483768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Участковый терапевт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Стрелка влево 35"/>
          <p:cNvSpPr/>
          <p:nvPr/>
        </p:nvSpPr>
        <p:spPr>
          <a:xfrm rot="19026150">
            <a:off x="2539971" y="5240763"/>
            <a:ext cx="252041" cy="158989"/>
          </a:xfrm>
          <a:prstGeom prst="leftArrow">
            <a:avLst/>
          </a:prstGeom>
          <a:solidFill>
            <a:srgbClr val="DE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7" name="Стрелка влево 36"/>
          <p:cNvSpPr/>
          <p:nvPr/>
        </p:nvSpPr>
        <p:spPr>
          <a:xfrm rot="13293614">
            <a:off x="5310831" y="5295736"/>
            <a:ext cx="259391" cy="154960"/>
          </a:xfrm>
          <a:prstGeom prst="leftArrow">
            <a:avLst/>
          </a:prstGeom>
          <a:solidFill>
            <a:srgbClr val="DE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2" name="Двойная стрелка вверх/вниз 41"/>
          <p:cNvSpPr/>
          <p:nvPr/>
        </p:nvSpPr>
        <p:spPr>
          <a:xfrm rot="5400000">
            <a:off x="2483768" y="2276872"/>
            <a:ext cx="144016" cy="432048"/>
          </a:xfrm>
          <a:prstGeom prst="upDownArrow">
            <a:avLst/>
          </a:prstGeom>
          <a:solidFill>
            <a:srgbClr val="DE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4" name="Стрелка влево 43"/>
          <p:cNvSpPr/>
          <p:nvPr/>
        </p:nvSpPr>
        <p:spPr>
          <a:xfrm rot="16200000">
            <a:off x="3959932" y="3104964"/>
            <a:ext cx="360040" cy="144016"/>
          </a:xfrm>
          <a:prstGeom prst="leftArrow">
            <a:avLst/>
          </a:prstGeom>
          <a:solidFill>
            <a:srgbClr val="DE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179512" y="1916832"/>
            <a:ext cx="2016224" cy="9361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ФАП</a:t>
            </a:r>
            <a:endParaRPr lang="ru-RU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Двойная стрелка вверх/вниз 39"/>
          <p:cNvSpPr/>
          <p:nvPr/>
        </p:nvSpPr>
        <p:spPr>
          <a:xfrm rot="5400000">
            <a:off x="5724128" y="2276872"/>
            <a:ext cx="144016" cy="432048"/>
          </a:xfrm>
          <a:prstGeom prst="up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E0000"/>
              </a:solidFill>
            </a:endParaRPr>
          </a:p>
        </p:txBody>
      </p:sp>
      <p:sp>
        <p:nvSpPr>
          <p:cNvPr id="47" name="Стрелка влево 46"/>
          <p:cNvSpPr/>
          <p:nvPr/>
        </p:nvSpPr>
        <p:spPr>
          <a:xfrm rot="16200000">
            <a:off x="4031940" y="4113076"/>
            <a:ext cx="216024" cy="144016"/>
          </a:xfrm>
          <a:prstGeom prst="leftArrow">
            <a:avLst/>
          </a:prstGeom>
          <a:solidFill>
            <a:srgbClr val="DE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3"/>
          <p:cNvSpPr>
            <a:spLocks noChangeArrowheads="1"/>
          </p:cNvSpPr>
          <p:nvPr/>
        </p:nvSpPr>
        <p:spPr bwMode="auto">
          <a:xfrm>
            <a:off x="3347864" y="4293096"/>
            <a:ext cx="288032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ru-RU" altLang="ru-RU" sz="3200" b="1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19672" y="476672"/>
            <a:ext cx="5976664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ru-RU"/>
            </a:defPPr>
            <a:lvl1pPr algn="ctr">
              <a:defRPr sz="3000" b="1">
                <a:ln w="11430"/>
                <a:solidFill>
                  <a:srgbClr val="C00000"/>
                </a:solidFill>
                <a:latin typeface="Arial" pitchFamily="34" charset="0"/>
                <a:ea typeface="Tahoma" pitchFamily="34" charset="0"/>
                <a:cs typeface="Arial" pitchFamily="34" charset="0"/>
              </a:defRPr>
            </a:lvl1pPr>
          </a:lstStyle>
          <a:p>
            <a:r>
              <a:rPr lang="ru-RU" dirty="0"/>
              <a:t>Алгоритм работы мобильной паллиативной бригады (МПБ)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11560" y="2996952"/>
            <a:ext cx="3168352" cy="864096"/>
          </a:xfrm>
          <a:prstGeom prst="roundRect">
            <a:avLst/>
          </a:prstGeom>
          <a:solidFill>
            <a:srgbClr val="FFF3F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3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ru-RU" sz="23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Плановый выезд </a:t>
            </a:r>
          </a:p>
          <a:p>
            <a:pPr algn="ctr"/>
            <a:r>
              <a:rPr lang="ru-RU" sz="23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раз в неделю</a:t>
            </a:r>
          </a:p>
          <a:p>
            <a:pPr algn="ctr"/>
            <a:endParaRPr lang="ru-RU" sz="2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71600" y="4149080"/>
            <a:ext cx="7272808" cy="86409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3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Оценка состояния, степени тяжести, </a:t>
            </a:r>
            <a:r>
              <a:rPr lang="ru-RU" sz="23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оценка </a:t>
            </a:r>
            <a:r>
              <a:rPr lang="ru-RU" sz="23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показателей качества жизни </a:t>
            </a:r>
            <a:endParaRPr lang="ru-RU" sz="23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23528" y="1628800"/>
            <a:ext cx="8496944" cy="10081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3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Мобильная паллиативная бригада  </a:t>
            </a:r>
          </a:p>
          <a:p>
            <a:pPr algn="ctr"/>
            <a:r>
              <a:rPr lang="ru-RU" sz="23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Фельдшер, медицинская сестра, социальный работник</a:t>
            </a:r>
            <a:endParaRPr lang="ru-RU" sz="23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15408" y="3789040"/>
            <a:ext cx="5328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059832" y="4221088"/>
            <a:ext cx="3131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99592" y="3645024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076056" y="2924944"/>
            <a:ext cx="3384376" cy="864096"/>
          </a:xfrm>
          <a:prstGeom prst="roundRect">
            <a:avLst/>
          </a:prstGeom>
          <a:solidFill>
            <a:srgbClr val="FFF3F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3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Экстренный вызов по телефону</a:t>
            </a:r>
            <a:endParaRPr lang="ru-RU" sz="23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195736" y="6257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51520" y="5301207"/>
            <a:ext cx="8496944" cy="1141293"/>
          </a:xfrm>
          <a:prstGeom prst="roundRect">
            <a:avLst/>
          </a:prstGeom>
          <a:solidFill>
            <a:srgbClr val="FFF3F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3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Проведение  лечебных, диагностических мероприятий, беседа с пациентом родственниками, определение даты следующего посещения</a:t>
            </a:r>
            <a:endParaRPr lang="ru-RU" sz="23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Двойная стрелка вверх/вниз 29"/>
          <p:cNvSpPr/>
          <p:nvPr/>
        </p:nvSpPr>
        <p:spPr>
          <a:xfrm>
            <a:off x="4357686" y="2786058"/>
            <a:ext cx="214314" cy="1285884"/>
          </a:xfrm>
          <a:prstGeom prst="up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6" name="Двойная стрелка вверх/вниз 25"/>
          <p:cNvSpPr/>
          <p:nvPr/>
        </p:nvSpPr>
        <p:spPr>
          <a:xfrm>
            <a:off x="2143108" y="2636912"/>
            <a:ext cx="214314" cy="285752"/>
          </a:xfrm>
          <a:prstGeom prst="up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7" name="Двойная стрелка вверх/вниз 26"/>
          <p:cNvSpPr/>
          <p:nvPr/>
        </p:nvSpPr>
        <p:spPr>
          <a:xfrm>
            <a:off x="6572264" y="2636912"/>
            <a:ext cx="214314" cy="285752"/>
          </a:xfrm>
          <a:prstGeom prst="up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2" name="Двойная стрелка вверх/вниз 31"/>
          <p:cNvSpPr/>
          <p:nvPr/>
        </p:nvSpPr>
        <p:spPr>
          <a:xfrm>
            <a:off x="4357686" y="5000636"/>
            <a:ext cx="214314" cy="285752"/>
          </a:xfrm>
          <a:prstGeom prst="up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043608" y="620689"/>
            <a:ext cx="7560840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dirty="0">
                <a:ln w="11430"/>
                <a:solidFill>
                  <a:srgbClr val="C0000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 Итоги работы </a:t>
            </a:r>
            <a:endParaRPr lang="ru-RU" sz="3200" b="1" dirty="0" smtClean="0">
              <a:ln w="11430"/>
              <a:solidFill>
                <a:srgbClr val="C00000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/>
            <a:r>
              <a:rPr lang="ru-RU" sz="3200" b="1" dirty="0" smtClean="0">
                <a:ln w="11430"/>
                <a:solidFill>
                  <a:srgbClr val="C0000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мобильной </a:t>
            </a:r>
            <a:r>
              <a:rPr lang="ru-RU" sz="3200" b="1" dirty="0">
                <a:ln w="11430"/>
                <a:solidFill>
                  <a:srgbClr val="C0000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паллиативной бригады </a:t>
            </a: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4694094"/>
              </p:ext>
            </p:extLst>
          </p:nvPr>
        </p:nvGraphicFramePr>
        <p:xfrm>
          <a:off x="251520" y="1916833"/>
          <a:ext cx="8568952" cy="448730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768752"/>
                <a:gridCol w="1800200"/>
              </a:tblGrid>
              <a:tr h="481466">
                <a:tc>
                  <a:txBody>
                    <a:bodyPr/>
                    <a:lstStyle/>
                    <a:p>
                      <a:pPr algn="ctr"/>
                      <a:r>
                        <a:rPr lang="ru-RU" sz="27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Наименование работ</a:t>
                      </a:r>
                      <a:endParaRPr lang="ru-RU" sz="27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Кол-во</a:t>
                      </a:r>
                      <a:endParaRPr lang="ru-RU" sz="27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09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700" b="1" baseline="0" dirty="0" smtClean="0"/>
                        <a:t>Количество посещений</a:t>
                      </a:r>
                      <a:endParaRPr lang="ru-RU" sz="2700" b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/>
                        <a:t>504</a:t>
                      </a:r>
                      <a:endParaRPr lang="ru-RU" sz="3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4783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700" b="1" dirty="0" smtClean="0">
                          <a:solidFill>
                            <a:srgbClr val="C00000"/>
                          </a:solidFill>
                        </a:rPr>
                        <a:t>Выполнено лечебно-диагностических процедур (запись ЭКГ, исследование сахара крови, выполнение</a:t>
                      </a:r>
                      <a:r>
                        <a:rPr lang="ru-RU" sz="2700" b="1" baseline="0" dirty="0" smtClean="0">
                          <a:solidFill>
                            <a:srgbClr val="C00000"/>
                          </a:solidFill>
                        </a:rPr>
                        <a:t> манипуляций</a:t>
                      </a:r>
                      <a:r>
                        <a:rPr lang="ru-RU" sz="2700" b="1" dirty="0" smtClean="0">
                          <a:solidFill>
                            <a:srgbClr val="C00000"/>
                          </a:solidFill>
                        </a:rPr>
                        <a:t>)</a:t>
                      </a:r>
                      <a:endParaRPr lang="ru-RU" sz="2700" b="1" dirty="0" smtClean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C00000"/>
                          </a:solidFill>
                        </a:rPr>
                        <a:t>494</a:t>
                      </a:r>
                      <a:endParaRPr lang="ru-RU" sz="3000" b="1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0081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700" b="1" dirty="0" smtClean="0"/>
                        <a:t>Взято биологического материала на анализы</a:t>
                      </a:r>
                      <a:endParaRPr lang="ru-RU" sz="2700" b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/>
                        <a:t>278</a:t>
                      </a:r>
                      <a:endParaRPr lang="ru-RU" sz="3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869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700" b="1" dirty="0" smtClean="0"/>
                        <a:t>Обучено навыкам ухода за пациентами</a:t>
                      </a:r>
                      <a:endParaRPr lang="ru-RU" sz="2700" b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/>
                        <a:t>104</a:t>
                      </a:r>
                      <a:endParaRPr lang="ru-RU" sz="3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3347407"/>
            <a:ext cx="8748463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700" b="1" dirty="0" smtClean="0">
                <a:solidFill>
                  <a:srgbClr val="006600"/>
                </a:solidFill>
                <a:latin typeface="Arial Black" pitchFamily="34" charset="0"/>
              </a:rPr>
              <a:t>«Важнейшая задача, которая касается каждого, это доступность современной, качественной медицинской помощи. И мы должны ориентироваться здесь на самые высокие мировые стандарты</a:t>
            </a:r>
            <a:r>
              <a:rPr lang="ru-RU" sz="2700" b="1" dirty="0" smtClean="0">
                <a:solidFill>
                  <a:srgbClr val="006600"/>
                </a:solidFill>
                <a:latin typeface="Arial Black" pitchFamily="34" charset="0"/>
              </a:rPr>
              <a:t>»</a:t>
            </a:r>
            <a:endParaRPr lang="ru-RU" sz="2700" b="1" dirty="0" smtClean="0">
              <a:solidFill>
                <a:srgbClr val="006600"/>
              </a:solidFill>
              <a:latin typeface="Arial Black" pitchFamily="34" charset="0"/>
            </a:endParaRPr>
          </a:p>
        </p:txBody>
      </p:sp>
      <p:pic>
        <p:nvPicPr>
          <p:cNvPr id="25602" name="Picture 2" descr="vvp0103"/>
          <p:cNvPicPr>
            <a:picLocks noChangeAspect="1" noChangeArrowheads="1"/>
          </p:cNvPicPr>
          <p:nvPr/>
        </p:nvPicPr>
        <p:blipFill>
          <a:blip r:embed="rId3" cstate="print"/>
          <a:srcRect l="25400" t="2533" r="19589" b="27385"/>
          <a:stretch>
            <a:fillRect/>
          </a:stretch>
        </p:blipFill>
        <p:spPr bwMode="auto">
          <a:xfrm>
            <a:off x="2842941" y="692696"/>
            <a:ext cx="3097211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79512" y="5791579"/>
            <a:ext cx="86764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6600"/>
                </a:solidFill>
                <a:latin typeface="Arial Black" pitchFamily="34" charset="0"/>
              </a:rPr>
              <a:t>(из </a:t>
            </a:r>
            <a:r>
              <a:rPr lang="ru-RU" sz="2000" b="1" i="1" dirty="0" smtClean="0">
                <a:solidFill>
                  <a:srgbClr val="006600"/>
                </a:solidFill>
                <a:latin typeface="Arial Black" pitchFamily="34" charset="0"/>
              </a:rPr>
              <a:t>Послания Президента Российской федерации Федеральному </a:t>
            </a:r>
            <a:r>
              <a:rPr lang="ru-RU" sz="2000" b="1" i="1" dirty="0" smtClean="0">
                <a:solidFill>
                  <a:srgbClr val="006600"/>
                </a:solidFill>
                <a:latin typeface="Arial Black" pitchFamily="34" charset="0"/>
              </a:rPr>
              <a:t>собранию </a:t>
            </a:r>
            <a:r>
              <a:rPr lang="ru-RU" sz="2000" b="1" i="1" dirty="0" smtClean="0">
                <a:solidFill>
                  <a:srgbClr val="006600"/>
                </a:solidFill>
                <a:latin typeface="Arial Black" pitchFamily="34" charset="0"/>
              </a:rPr>
              <a:t>01.03.2018г.)</a:t>
            </a:r>
            <a:endParaRPr lang="ru-RU" sz="2000" b="1" i="1" dirty="0">
              <a:solidFill>
                <a:srgbClr val="0066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1011108779"/>
              </p:ext>
            </p:extLst>
          </p:nvPr>
        </p:nvGraphicFramePr>
        <p:xfrm>
          <a:off x="118545" y="1868147"/>
          <a:ext cx="6109639" cy="46313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187624" y="911622"/>
            <a:ext cx="6912768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ru-RU"/>
            </a:defPPr>
            <a:lvl1pPr algn="ctr">
              <a:defRPr sz="3200" b="1">
                <a:ln w="11430"/>
                <a:solidFill>
                  <a:srgbClr val="C00000"/>
                </a:solidFill>
                <a:latin typeface="Arial" pitchFamily="34" charset="0"/>
                <a:ea typeface="Tahoma" pitchFamily="34" charset="0"/>
                <a:cs typeface="Arial" pitchFamily="34" charset="0"/>
              </a:defRPr>
            </a:lvl1pPr>
          </a:lstStyle>
          <a:p>
            <a:r>
              <a:rPr lang="ru-RU" dirty="0"/>
              <a:t>Показатели работы бригады </a:t>
            </a:r>
          </a:p>
          <a:p>
            <a:r>
              <a:rPr lang="ru-RU" dirty="0"/>
              <a:t>за 9 месяцев</a:t>
            </a:r>
          </a:p>
        </p:txBody>
      </p:sp>
      <p:pic>
        <p:nvPicPr>
          <p:cNvPr id="11" name="Picture 2" descr="C:\Users\user\Desktop\доклад\моб бр слайды\мобильные бригады!!!\Новая папка (2)\DSCN52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76665" y="2718906"/>
            <a:ext cx="3059831" cy="24382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836712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dirty="0">
                <a:ln w="11430"/>
                <a:solidFill>
                  <a:srgbClr val="C0000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Выводы о деятельности бригады</a:t>
            </a:r>
            <a:endParaRPr lang="ru-RU" sz="3200" b="1" dirty="0">
              <a:ln w="11430"/>
              <a:solidFill>
                <a:srgbClr val="C00000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sp>
        <p:nvSpPr>
          <p:cNvPr id="12" name="Пятиугольник 11"/>
          <p:cNvSpPr/>
          <p:nvPr/>
        </p:nvSpPr>
        <p:spPr>
          <a:xfrm>
            <a:off x="251520" y="1772816"/>
            <a:ext cx="360040" cy="216024"/>
          </a:xfrm>
          <a:prstGeom prst="homePlat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ятиугольник 16"/>
          <p:cNvSpPr/>
          <p:nvPr/>
        </p:nvSpPr>
        <p:spPr>
          <a:xfrm>
            <a:off x="251520" y="2348880"/>
            <a:ext cx="360040" cy="216024"/>
          </a:xfrm>
          <a:prstGeom prst="homePlat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85786" y="3829610"/>
            <a:ext cx="8178702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300" b="1" dirty="0" smtClean="0">
                <a:solidFill>
                  <a:srgbClr val="006600"/>
                </a:solidFill>
              </a:rPr>
              <a:t>уменьшилась нагрузка на участковую </a:t>
            </a:r>
            <a:r>
              <a:rPr lang="ru-RU" sz="2300" b="1" dirty="0" smtClean="0">
                <a:solidFill>
                  <a:srgbClr val="006600"/>
                </a:solidFill>
              </a:rPr>
              <a:t>службу</a:t>
            </a: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ятиугольник 20"/>
          <p:cNvSpPr/>
          <p:nvPr/>
        </p:nvSpPr>
        <p:spPr>
          <a:xfrm>
            <a:off x="232470" y="3000372"/>
            <a:ext cx="360040" cy="216024"/>
          </a:xfrm>
          <a:prstGeom prst="homePlat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ятиугольник 23"/>
          <p:cNvSpPr/>
          <p:nvPr/>
        </p:nvSpPr>
        <p:spPr>
          <a:xfrm>
            <a:off x="232470" y="3933056"/>
            <a:ext cx="360040" cy="216024"/>
          </a:xfrm>
          <a:prstGeom prst="homePlat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ятиугольник 25"/>
          <p:cNvSpPr/>
          <p:nvPr/>
        </p:nvSpPr>
        <p:spPr>
          <a:xfrm>
            <a:off x="251520" y="4581128"/>
            <a:ext cx="360040" cy="216024"/>
          </a:xfrm>
          <a:prstGeom prst="homePlat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623859" y="2204864"/>
            <a:ext cx="7246037" cy="44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23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улучшилось</a:t>
            </a:r>
            <a:r>
              <a:rPr kumimoji="0" lang="ru-RU" sz="2300" b="1" i="0" u="none" strike="noStrike" cap="none" normalizeH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3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качество жизни пациента</a:t>
            </a:r>
            <a:endParaRPr kumimoji="0" lang="ru-RU" sz="23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785786" y="4435078"/>
            <a:ext cx="7962678" cy="11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3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сестринский персонал расширяет свои полномочия, является координатором всего процесса</a:t>
            </a:r>
            <a:r>
              <a:rPr kumimoji="0" lang="ru-RU" sz="2300" b="1" i="0" u="none" strike="noStrike" cap="none" normalizeH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медицинской помощи</a:t>
            </a:r>
            <a:endParaRPr kumimoji="0" lang="ru-RU" sz="23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Rectangle 1"/>
          <p:cNvSpPr>
            <a:spLocks noChangeArrowheads="1"/>
          </p:cNvSpPr>
          <p:nvPr/>
        </p:nvSpPr>
        <p:spPr bwMode="auto">
          <a:xfrm>
            <a:off x="785785" y="1628800"/>
            <a:ext cx="7883053" cy="44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3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повысилась доступность  паллиативной помощи</a:t>
            </a:r>
            <a:endParaRPr kumimoji="0" lang="ru-RU" sz="23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1"/>
          <p:cNvSpPr>
            <a:spLocks noChangeArrowheads="1"/>
          </p:cNvSpPr>
          <p:nvPr/>
        </p:nvSpPr>
        <p:spPr bwMode="auto">
          <a:xfrm>
            <a:off x="785785" y="2852936"/>
            <a:ext cx="7325663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3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снизилось количество осложнений, связанных с уходом за пациентами</a:t>
            </a:r>
            <a:endParaRPr kumimoji="0" lang="ru-RU" sz="23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Пятиугольник 33"/>
          <p:cNvSpPr/>
          <p:nvPr/>
        </p:nvSpPr>
        <p:spPr>
          <a:xfrm>
            <a:off x="251520" y="5805264"/>
            <a:ext cx="360040" cy="216024"/>
          </a:xfrm>
          <a:prstGeom prst="homePlat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Rectangle 1"/>
          <p:cNvSpPr>
            <a:spLocks noChangeArrowheads="1"/>
          </p:cNvSpPr>
          <p:nvPr/>
        </p:nvSpPr>
        <p:spPr bwMode="auto">
          <a:xfrm>
            <a:off x="755576" y="5733256"/>
            <a:ext cx="8358213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3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kumimoji="0" lang="ru-RU" sz="23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cs typeface="Arial" pitchFamily="34" charset="0"/>
              </a:rPr>
              <a:t>озросла</a:t>
            </a:r>
            <a:r>
              <a:rPr kumimoji="0" lang="ru-RU" sz="2300" b="1" i="0" u="none" strike="noStrike" cap="none" normalizeH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cs typeface="Arial" pitchFamily="34" charset="0"/>
              </a:rPr>
              <a:t> мотивация персонала в повышении своего профессионального уровня</a:t>
            </a:r>
            <a:endParaRPr kumimoji="0" lang="ru-RU" sz="23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51520" y="1772816"/>
            <a:ext cx="6408712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«Суметь помочь страдающему - несомненно, одна из самых прекрасных</a:t>
            </a:r>
            <a:r>
              <a:rPr kumimoji="0" lang="ru-RU" sz="2800" b="1" i="1" u="none" strike="noStrike" cap="none" normalizeH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способностей,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которыми только располагает человек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»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" panose="020B0604020202020204" pitchFamily="34" charset="0"/>
              <a:ea typeface="Times New Roman" pitchFamily="18" charset="0"/>
              <a:cs typeface="Arial" panose="020B0604020202020204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ru-RU" sz="2800" b="1" u="none" strike="noStrike" cap="none" normalizeH="0" baseline="0" dirty="0" err="1" smtClean="0">
                <a:ln>
                  <a:noFill/>
                </a:ln>
                <a:solidFill>
                  <a:srgbClr val="0066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Бильрот</a:t>
            </a:r>
            <a:r>
              <a:rPr lang="ru-RU" sz="2800" b="1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kumimoji="0" lang="en-US" sz="2800" b="1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                                                      </a:t>
            </a:r>
            <a:endParaRPr kumimoji="0" lang="ru-RU" sz="2800" b="1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266" name="Picture 2" descr="267px-Theodor_Billrot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1556792"/>
            <a:ext cx="2376264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/>
          <p:nvPr/>
        </p:nvPicPr>
        <p:blipFill>
          <a:blip r:embed="rId2" cstate="print"/>
          <a:stretch/>
        </p:blipFill>
        <p:spPr>
          <a:xfrm>
            <a:off x="1979712" y="3451800"/>
            <a:ext cx="5732140" cy="321756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10" name="TextBox 9"/>
          <p:cNvSpPr txBox="1"/>
          <p:nvPr/>
        </p:nvSpPr>
        <p:spPr>
          <a:xfrm>
            <a:off x="1331640" y="2721114"/>
            <a:ext cx="7011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Благодарю за внимание!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11" name="Picture 2" descr="C:\Users\Sveta\Desktop\Эмблема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1"/>
            <a:ext cx="2689527" cy="25324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Users\Sveta\Desktop\1200px-Coat_of_arms_of_Omsk_Oblast.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692696"/>
            <a:ext cx="1434476" cy="13627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9" descr="F:\Документы\ОПСА\эмблема (2)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764704"/>
            <a:ext cx="897257" cy="12640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751910865"/>
              </p:ext>
            </p:extLst>
          </p:nvPr>
        </p:nvGraphicFramePr>
        <p:xfrm>
          <a:off x="118546" y="1916832"/>
          <a:ext cx="8773934" cy="4761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475656" y="530677"/>
            <a:ext cx="5904656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ru-RU"/>
            </a:defPPr>
            <a:lvl1pPr algn="ctr">
              <a:defRPr sz="2800" b="1">
                <a:ln w="11430"/>
                <a:solidFill>
                  <a:srgbClr val="C00000"/>
                </a:solidFill>
                <a:latin typeface="Arial" pitchFamily="34" charset="0"/>
                <a:ea typeface="Tahoma" pitchFamily="34" charset="0"/>
                <a:cs typeface="Arial" pitchFamily="34" charset="0"/>
              </a:defRPr>
            </a:lvl1pPr>
          </a:lstStyle>
          <a:p>
            <a:r>
              <a:rPr lang="ru-RU" sz="3000" dirty="0"/>
              <a:t>Численность </a:t>
            </a:r>
            <a:r>
              <a:rPr lang="ru-RU" sz="3000" dirty="0" smtClean="0"/>
              <a:t>населения  </a:t>
            </a:r>
            <a:endParaRPr lang="ru-RU" sz="3000" dirty="0"/>
          </a:p>
          <a:p>
            <a:r>
              <a:rPr lang="ru-RU" sz="3000" dirty="0" err="1"/>
              <a:t>Большереченского</a:t>
            </a:r>
            <a:r>
              <a:rPr lang="ru-RU" sz="3000" dirty="0"/>
              <a:t> района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graphicFrame>
        <p:nvGraphicFramePr>
          <p:cNvPr id="12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1473062"/>
              </p:ext>
            </p:extLst>
          </p:nvPr>
        </p:nvGraphicFramePr>
        <p:xfrm>
          <a:off x="395536" y="404664"/>
          <a:ext cx="8568952" cy="6192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graphicFrame>
        <p:nvGraphicFramePr>
          <p:cNvPr id="10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0294319"/>
              </p:ext>
            </p:extLst>
          </p:nvPr>
        </p:nvGraphicFramePr>
        <p:xfrm>
          <a:off x="395536" y="1285860"/>
          <a:ext cx="8391306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547664" y="1013247"/>
            <a:ext cx="6624736" cy="61555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ru-RU"/>
            </a:defPPr>
            <a:lvl1pPr algn="ctr">
              <a:defRPr sz="3000" b="1">
                <a:ln w="11430"/>
                <a:solidFill>
                  <a:srgbClr val="C00000"/>
                </a:solidFill>
                <a:latin typeface="Arial" pitchFamily="34" charset="0"/>
                <a:ea typeface="Tahoma" pitchFamily="34" charset="0"/>
                <a:cs typeface="Arial" pitchFamily="34" charset="0"/>
              </a:defRPr>
            </a:lvl1pPr>
          </a:lstStyle>
          <a:p>
            <a:r>
              <a:rPr lang="ru-RU" sz="3400" dirty="0"/>
              <a:t>Укомплектованность кадрами </a:t>
            </a:r>
          </a:p>
        </p:txBody>
      </p:sp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331640" y="548680"/>
            <a:ext cx="6552728" cy="61555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ru-RU"/>
            </a:defPPr>
            <a:lvl1pPr algn="ctr">
              <a:defRPr sz="3400" b="1">
                <a:ln w="11430"/>
                <a:solidFill>
                  <a:srgbClr val="C00000"/>
                </a:solidFill>
                <a:latin typeface="Arial" pitchFamily="34" charset="0"/>
                <a:ea typeface="Tahoma" pitchFamily="34" charset="0"/>
                <a:cs typeface="Arial" pitchFamily="34" charset="0"/>
              </a:defRPr>
            </a:lvl1pPr>
          </a:lstStyle>
          <a:p>
            <a:r>
              <a:rPr lang="ru-RU" dirty="0"/>
              <a:t>Принципы оказания </a:t>
            </a:r>
            <a:r>
              <a:rPr lang="ru-RU" dirty="0" smtClean="0"/>
              <a:t>МПБ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51520" y="1628800"/>
            <a:ext cx="3024336" cy="108012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95536" y="5157192"/>
            <a:ext cx="4032448" cy="108012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23528" y="3501008"/>
            <a:ext cx="3744416" cy="10081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95536" y="1836113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+mj-lt"/>
                <a:cs typeface="Times New Roman" pitchFamily="18" charset="0"/>
              </a:rPr>
              <a:t>Доступность</a:t>
            </a:r>
            <a:endParaRPr lang="ru-RU" sz="3200" b="1" dirty="0">
              <a:latin typeface="+mj-lt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39552" y="5157192"/>
            <a:ext cx="38519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+mj-lt"/>
                <a:cs typeface="Times New Roman" pitchFamily="18" charset="0"/>
              </a:rPr>
              <a:t>Профилактическая направленность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95536" y="3481958"/>
            <a:ext cx="38164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+mj-lt"/>
                <a:cs typeface="Times New Roman" pitchFamily="18" charset="0"/>
              </a:rPr>
              <a:t>Преемственность и </a:t>
            </a:r>
            <a:r>
              <a:rPr lang="ru-RU" sz="3200" b="1" dirty="0" err="1" smtClean="0">
                <a:latin typeface="+mj-lt"/>
                <a:cs typeface="Times New Roman" pitchFamily="18" charset="0"/>
              </a:rPr>
              <a:t>этапность</a:t>
            </a:r>
            <a:r>
              <a:rPr lang="ru-RU" sz="3200" b="1" dirty="0" smtClean="0">
                <a:latin typeface="+mj-lt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+mj-lt"/>
                <a:cs typeface="Times New Roman" pitchFamily="18" charset="0"/>
              </a:rPr>
              <a:t>лечения</a:t>
            </a:r>
            <a:endParaRPr lang="ru-RU" sz="3200" b="1" dirty="0" smtClean="0">
              <a:latin typeface="+mj-lt"/>
              <a:cs typeface="Times New Roman" pitchFamily="18" charset="0"/>
            </a:endParaRPr>
          </a:p>
        </p:txBody>
      </p:sp>
      <p:pic>
        <p:nvPicPr>
          <p:cNvPr id="26" name="Рисунок 25" descr="20180417_102522.jpg"/>
          <p:cNvPicPr>
            <a:picLocks noChangeAspect="1"/>
          </p:cNvPicPr>
          <p:nvPr/>
        </p:nvPicPr>
        <p:blipFill>
          <a:blip r:embed="rId3" cstate="print"/>
          <a:srcRect l="6591" t="7692"/>
          <a:stretch>
            <a:fillRect/>
          </a:stretch>
        </p:blipFill>
        <p:spPr>
          <a:xfrm>
            <a:off x="3923928" y="1340768"/>
            <a:ext cx="2808312" cy="1728192"/>
          </a:xfrm>
          <a:prstGeom prst="rect">
            <a:avLst/>
          </a:prstGeom>
        </p:spPr>
      </p:pic>
      <p:pic>
        <p:nvPicPr>
          <p:cNvPr id="27" name="Рисунок 26" descr="DSCF6089.JPG"/>
          <p:cNvPicPr>
            <a:picLocks noChangeAspect="1"/>
          </p:cNvPicPr>
          <p:nvPr/>
        </p:nvPicPr>
        <p:blipFill>
          <a:blip r:embed="rId4" cstate="print"/>
          <a:srcRect t="8121"/>
          <a:stretch>
            <a:fillRect/>
          </a:stretch>
        </p:blipFill>
        <p:spPr>
          <a:xfrm>
            <a:off x="6228184" y="5013176"/>
            <a:ext cx="2592288" cy="1629339"/>
          </a:xfrm>
          <a:prstGeom prst="rect">
            <a:avLst/>
          </a:prstGeom>
        </p:spPr>
      </p:pic>
      <p:pic>
        <p:nvPicPr>
          <p:cNvPr id="24" name="Рисунок 23" descr="P_20180417_144355.jpg"/>
          <p:cNvPicPr>
            <a:picLocks noChangeAspect="1"/>
          </p:cNvPicPr>
          <p:nvPr/>
        </p:nvPicPr>
        <p:blipFill>
          <a:blip r:embed="rId5" cstate="print"/>
          <a:srcRect t="11376"/>
          <a:stretch>
            <a:fillRect/>
          </a:stretch>
        </p:blipFill>
        <p:spPr>
          <a:xfrm>
            <a:off x="5076056" y="3140968"/>
            <a:ext cx="2664296" cy="1770905"/>
          </a:xfrm>
          <a:prstGeom prst="rect">
            <a:avLst/>
          </a:prstGeom>
        </p:spPr>
      </p:pic>
      <p:sp>
        <p:nvSpPr>
          <p:cNvPr id="30" name="Равнобедренный треугольник 29"/>
          <p:cNvSpPr/>
          <p:nvPr/>
        </p:nvSpPr>
        <p:spPr>
          <a:xfrm rot="5400000">
            <a:off x="3274712" y="1917976"/>
            <a:ext cx="721224" cy="430904"/>
          </a:xfrm>
          <a:prstGeom prst="triangl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Равнобедренный треугольник 31"/>
          <p:cNvSpPr/>
          <p:nvPr/>
        </p:nvSpPr>
        <p:spPr>
          <a:xfrm rot="5400000">
            <a:off x="4210816" y="3790184"/>
            <a:ext cx="721224" cy="430904"/>
          </a:xfrm>
          <a:prstGeom prst="triangl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Равнобедренный треугольник 32"/>
          <p:cNvSpPr/>
          <p:nvPr/>
        </p:nvSpPr>
        <p:spPr>
          <a:xfrm rot="5400000">
            <a:off x="4642864" y="5518376"/>
            <a:ext cx="721224" cy="430904"/>
          </a:xfrm>
          <a:prstGeom prst="triangl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graphicFrame>
        <p:nvGraphicFramePr>
          <p:cNvPr id="9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6499537"/>
              </p:ext>
            </p:extLst>
          </p:nvPr>
        </p:nvGraphicFramePr>
        <p:xfrm>
          <a:off x="457199" y="944782"/>
          <a:ext cx="8686800" cy="5554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graphicFrame>
        <p:nvGraphicFramePr>
          <p:cNvPr id="9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6086540"/>
              </p:ext>
            </p:extLst>
          </p:nvPr>
        </p:nvGraphicFramePr>
        <p:xfrm>
          <a:off x="214282" y="714356"/>
          <a:ext cx="8786874" cy="5697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graphicFrame>
        <p:nvGraphicFramePr>
          <p:cNvPr id="10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8489706"/>
              </p:ext>
            </p:extLst>
          </p:nvPr>
        </p:nvGraphicFramePr>
        <p:xfrm>
          <a:off x="395536" y="1285860"/>
          <a:ext cx="8391306" cy="53928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403648" y="797223"/>
            <a:ext cx="6912768" cy="6617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ru-RU"/>
            </a:defPPr>
            <a:lvl1pPr algn="ctr">
              <a:defRPr sz="3400" b="1">
                <a:ln w="11430"/>
                <a:solidFill>
                  <a:srgbClr val="C00000"/>
                </a:solidFill>
                <a:latin typeface="Arial" pitchFamily="34" charset="0"/>
                <a:ea typeface="Tahoma" pitchFamily="34" charset="0"/>
                <a:cs typeface="Arial" pitchFamily="34" charset="0"/>
              </a:defRPr>
            </a:lvl1pPr>
          </a:lstStyle>
          <a:p>
            <a:r>
              <a:rPr lang="ru-RU" sz="3700" dirty="0"/>
              <a:t>Объемы оказанной помощи  </a:t>
            </a:r>
          </a:p>
        </p:txBody>
      </p:sp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3261</TotalTime>
  <Words>543</Words>
  <Application>Microsoft Office PowerPoint</Application>
  <PresentationFormat>Экран (4:3)</PresentationFormat>
  <Paragraphs>154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Sveta</cp:lastModifiedBy>
  <cp:revision>335</cp:revision>
  <dcterms:created xsi:type="dcterms:W3CDTF">2011-02-11T04:51:45Z</dcterms:created>
  <dcterms:modified xsi:type="dcterms:W3CDTF">2018-11-28T17:10:38Z</dcterms:modified>
</cp:coreProperties>
</file>