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2" r:id="rId2"/>
    <p:sldId id="263" r:id="rId3"/>
    <p:sldId id="264" r:id="rId4"/>
    <p:sldId id="265" r:id="rId5"/>
    <p:sldId id="266" r:id="rId6"/>
    <p:sldId id="278" r:id="rId7"/>
    <p:sldId id="277" r:id="rId8"/>
    <p:sldId id="270" r:id="rId9"/>
    <p:sldId id="269" r:id="rId10"/>
    <p:sldId id="267" r:id="rId11"/>
    <p:sldId id="280" r:id="rId12"/>
    <p:sldId id="272" r:id="rId13"/>
    <p:sldId id="271" r:id="rId14"/>
    <p:sldId id="279" r:id="rId15"/>
    <p:sldId id="274" r:id="rId16"/>
    <p:sldId id="275" r:id="rId17"/>
    <p:sldId id="276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  <a:srgbClr val="339933"/>
    <a:srgbClr val="FF3300"/>
    <a:srgbClr val="0066FF"/>
    <a:srgbClr val="3333FF"/>
    <a:srgbClr val="0000FF"/>
    <a:srgbClr val="008000"/>
    <a:srgbClr val="8E0000"/>
    <a:srgbClr val="E60000"/>
    <a:srgbClr val="DE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horzBarState="maximized">
    <p:restoredLeft sz="15030" autoAdjust="0"/>
    <p:restoredTop sz="94660"/>
  </p:normalViewPr>
  <p:slideViewPr>
    <p:cSldViewPr>
      <p:cViewPr>
        <p:scale>
          <a:sx n="50" d="100"/>
          <a:sy n="50" d="100"/>
        </p:scale>
        <p:origin x="-1368" y="-4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000">
                <a:solidFill>
                  <a:srgbClr val="C00000"/>
                </a:solidFill>
              </a:defRPr>
            </a:pPr>
            <a:r>
              <a:rPr lang="ru-RU" sz="20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Впервые зарегистрированные случаи ЗНО</a:t>
            </a:r>
            <a:r>
              <a:rPr lang="ru-RU" sz="2000" baseline="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у мужчин </a:t>
            </a:r>
          </a:p>
          <a:p>
            <a:pPr>
              <a:defRPr sz="2000">
                <a:solidFill>
                  <a:srgbClr val="C00000"/>
                </a:solidFill>
              </a:defRPr>
            </a:pPr>
            <a:r>
              <a:rPr lang="ru-RU" sz="2000" baseline="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и женщин в 2017 г.</a:t>
            </a:r>
            <a:endParaRPr lang="ru-RU" sz="20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c:rich>
      </c:tx>
      <c:layout/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dPt>
            <c:idx val="0"/>
            <c:bubble3D val="0"/>
            <c:spPr>
              <a:solidFill>
                <a:srgbClr val="FF0000"/>
              </a:solidFill>
            </c:spPr>
          </c:dPt>
          <c:dPt>
            <c:idx val="1"/>
            <c:bubble3D val="0"/>
            <c:spPr>
              <a:solidFill>
                <a:srgbClr val="339933"/>
              </a:solidFill>
            </c:spPr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sz="2400" b="1" dirty="0" smtClean="0">
                        <a:solidFill>
                          <a:schemeClr val="bg1"/>
                        </a:solidFill>
                      </a:rPr>
                      <a:t>53,5%</a:t>
                    </a:r>
                    <a:endParaRPr lang="en-US" dirty="0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ru-RU" sz="2400" b="1" dirty="0" smtClean="0">
                        <a:solidFill>
                          <a:schemeClr val="bg1"/>
                        </a:solidFill>
                      </a:rPr>
                      <a:t>46,5%</a:t>
                    </a:r>
                    <a:endParaRPr lang="en-US" dirty="0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400" b="1">
                    <a:solidFill>
                      <a:schemeClr val="bg1"/>
                    </a:solidFill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Лист1!$A$2:$A$3</c:f>
              <c:strCache>
                <c:ptCount val="2"/>
                <c:pt idx="0">
                  <c:v>Женщины</c:v>
                </c:pt>
                <c:pt idx="1">
                  <c:v>Мужчины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53.5</c:v>
                </c:pt>
                <c:pt idx="1">
                  <c:v>46.5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/>
      <c:overlay val="0"/>
      <c:txPr>
        <a:bodyPr/>
        <a:lstStyle/>
        <a:p>
          <a:pPr>
            <a:defRPr sz="2000" b="1">
              <a:solidFill>
                <a:srgbClr val="006600"/>
              </a:solidFill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2.9850619675590578E-2"/>
          <c:y val="0.11962887001342572"/>
          <c:w val="0.6992216076249913"/>
          <c:h val="0.63160286479541961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2016 год</c:v>
                </c:pt>
              </c:strCache>
            </c:strRef>
          </c:tx>
          <c:explosion val="4"/>
          <c:dPt>
            <c:idx val="0"/>
            <c:bubble3D val="0"/>
            <c:spPr>
              <a:solidFill>
                <a:srgbClr val="00B050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0-564F-4351-905C-E4A991DDC352}"/>
              </c:ext>
            </c:extLst>
          </c:dPt>
          <c:dPt>
            <c:idx val="1"/>
            <c:bubble3D val="0"/>
            <c:spPr>
              <a:solidFill>
                <a:srgbClr val="FF0000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564F-4351-905C-E4A991DDC352}"/>
              </c:ext>
            </c:extLst>
          </c:dPt>
          <c:dPt>
            <c:idx val="2"/>
            <c:bubble3D val="0"/>
            <c:spPr>
              <a:solidFill>
                <a:srgbClr val="00B0F0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2-564F-4351-905C-E4A991DDC352}"/>
              </c:ext>
            </c:extLst>
          </c:dPt>
          <c:dPt>
            <c:idx val="3"/>
            <c:bubble3D val="0"/>
            <c:spPr>
              <a:solidFill>
                <a:schemeClr val="bg1">
                  <a:lumMod val="75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564F-4351-905C-E4A991DDC352}"/>
              </c:ext>
            </c:extLst>
          </c:dPt>
          <c:dPt>
            <c:idx val="4"/>
            <c:bubble3D val="0"/>
            <c:spPr>
              <a:solidFill>
                <a:srgbClr val="7030A0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4-564F-4351-905C-E4A991DDC352}"/>
              </c:ext>
            </c:extLst>
          </c:dPt>
          <c:dPt>
            <c:idx val="5"/>
            <c:bubble3D val="0"/>
            <c:spPr>
              <a:solidFill>
                <a:srgbClr val="FFFF00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564F-4351-905C-E4A991DDC352}"/>
              </c:ext>
            </c:extLst>
          </c:dPt>
          <c:dPt>
            <c:idx val="6"/>
            <c:bubble3D val="0"/>
            <c:spPr>
              <a:solidFill>
                <a:srgbClr val="FF9933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6-564F-4351-905C-E4A991DDC352}"/>
              </c:ext>
            </c:extLst>
          </c:dPt>
          <c:dLbls>
            <c:dLbl>
              <c:idx val="0"/>
              <c:layout>
                <c:manualLayout>
                  <c:x val="-7.7127388880784117E-2"/>
                  <c:y val="-7.0377066986904879E-2"/>
                </c:manualLayout>
              </c:layout>
              <c:showLegendKey val="0"/>
              <c:showVal val="0"/>
              <c:showCatName val="1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0-564F-4351-905C-E4A991DDC352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3.595047175412467E-2"/>
                  <c:y val="-6.7055334577918804E-2"/>
                </c:manualLayout>
              </c:layout>
              <c:showLegendKey val="0"/>
              <c:showVal val="0"/>
              <c:showCatName val="1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564F-4351-905C-E4A991DDC352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1.1069300867511903E-2"/>
                  <c:y val="0.14758794904588743"/>
                </c:manualLayout>
              </c:layout>
              <c:showLegendKey val="0"/>
              <c:showVal val="0"/>
              <c:showCatName val="1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3-564F-4351-905C-E4A991DDC352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4.6926049445124865E-2"/>
                  <c:y val="0.10349536075469302"/>
                </c:manualLayout>
              </c:layout>
              <c:showLegendKey val="0"/>
              <c:showVal val="0"/>
              <c:showCatName val="1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4-564F-4351-905C-E4A991DDC352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-5.6223727824502724E-2"/>
                  <c:y val="0.11698709762606634"/>
                </c:manualLayout>
              </c:layout>
              <c:showLegendKey val="0"/>
              <c:showVal val="0"/>
              <c:showCatName val="1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5-564F-4351-905C-E4A991DDC352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>
                <c:manualLayout>
                  <c:x val="6.9235770192467544E-2"/>
                  <c:y val="-0.14844862133407141"/>
                </c:manualLayout>
              </c:layout>
              <c:tx>
                <c:rich>
                  <a:bodyPr/>
                  <a:lstStyle/>
                  <a:p>
                    <a:r>
                      <a:rPr lang="ru-RU" sz="1400" dirty="0">
                        <a:solidFill>
                          <a:srgbClr val="003300"/>
                        </a:solidFill>
                      </a:rPr>
                      <a:t>П</a:t>
                    </a:r>
                    <a:r>
                      <a:rPr lang="ru-RU" sz="1400" dirty="0"/>
                      <a:t>рочие </a:t>
                    </a:r>
                    <a:r>
                      <a:rPr lang="ru-RU" sz="1400" dirty="0" err="1" smtClean="0"/>
                      <a:t>локализ</a:t>
                    </a:r>
                    <a:r>
                      <a:rPr lang="ru-RU" sz="1400" dirty="0" smtClean="0"/>
                      <a:t>. </a:t>
                    </a:r>
                    <a:r>
                      <a:rPr lang="ru-RU" sz="1400" dirty="0"/>
                      <a:t>39,6</a:t>
                    </a:r>
                    <a:endParaRPr lang="ru-RU" dirty="0"/>
                  </a:p>
                </c:rich>
              </c:tx>
              <c:showLegendKey val="0"/>
              <c:showVal val="0"/>
              <c:showCatName val="1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6-564F-4351-905C-E4A991DDC352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 i="0" baseline="0">
                    <a:solidFill>
                      <a:srgbClr val="003300"/>
                    </a:solidFill>
                    <a:latin typeface="Arial" pitchFamily="34" charset="0"/>
                  </a:defRPr>
                </a:pPr>
                <a:endParaRPr lang="ru-RU"/>
              </a:p>
            </c:txPr>
            <c:showLegendKey val="0"/>
            <c:showVal val="0"/>
            <c:showCatName val="1"/>
            <c:showSerName val="0"/>
            <c:showPercent val="0"/>
            <c:showBubbleSize val="0"/>
            <c:showLeaderLines val="1"/>
            <c:extLst xmlns:c16r2="http://schemas.microsoft.com/office/drawing/2015/06/chart">
              <c:ext xmlns:c15="http://schemas.microsoft.com/office/drawing/2012/chart" uri="{CE6537A1-D6FC-4f65-9D91-7224C49458BB}">
                <c15:layout/>
              </c:ext>
            </c:extLst>
          </c:dLbls>
          <c:cat>
            <c:multiLvlStrRef>
              <c:f>Лист1!$A$2:$B$8</c:f>
              <c:multiLvlStrCache>
                <c:ptCount val="7"/>
                <c:lvl>
                  <c:pt idx="0">
                    <c:v>14,6</c:v>
                  </c:pt>
                  <c:pt idx="1">
                    <c:v>11,5</c:v>
                  </c:pt>
                  <c:pt idx="2">
                    <c:v>11,2</c:v>
                  </c:pt>
                  <c:pt idx="3">
                    <c:v>10,7</c:v>
                  </c:pt>
                  <c:pt idx="4">
                    <c:v>6,9</c:v>
                  </c:pt>
                  <c:pt idx="5">
                    <c:v>5,5</c:v>
                  </c:pt>
                  <c:pt idx="6">
                    <c:v>39,6</c:v>
                  </c:pt>
                </c:lvl>
                <c:lvl>
                  <c:pt idx="0">
                    <c:v>Кожа</c:v>
                  </c:pt>
                  <c:pt idx="1">
                    <c:v>Легкое</c:v>
                  </c:pt>
                  <c:pt idx="2">
                    <c:v>Молочная железа</c:v>
                  </c:pt>
                  <c:pt idx="3">
                    <c:v>Колоректальная зона</c:v>
                  </c:pt>
                  <c:pt idx="4">
                    <c:v>Предстательная железа</c:v>
                  </c:pt>
                  <c:pt idx="5">
                    <c:v>Желудок</c:v>
                  </c:pt>
                  <c:pt idx="6">
                    <c:v>Прочие локализации</c:v>
                  </c:pt>
                </c:lvl>
              </c:multiLvlStrCache>
            </c:multiLvlStrRef>
          </c:cat>
          <c:val>
            <c:numRef>
              <c:f>Лист1!$B$2:$B$8</c:f>
              <c:numCache>
                <c:formatCode>0.0</c:formatCode>
                <c:ptCount val="7"/>
                <c:pt idx="0">
                  <c:v>14.6</c:v>
                </c:pt>
                <c:pt idx="1">
                  <c:v>11.5</c:v>
                </c:pt>
                <c:pt idx="2">
                  <c:v>11.2</c:v>
                </c:pt>
                <c:pt idx="3">
                  <c:v>10.7</c:v>
                </c:pt>
                <c:pt idx="4">
                  <c:v>6.9</c:v>
                </c:pt>
                <c:pt idx="5">
                  <c:v>5.5</c:v>
                </c:pt>
                <c:pt idx="6">
                  <c:v>39.6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7-564F-4351-905C-E4A991DDC352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3141474668762479"/>
          <c:y val="0.14787632618409749"/>
          <c:w val="0.77870604306824565"/>
          <c:h val="0.47288865391361506"/>
        </c:manualLayout>
      </c:layout>
      <c:pie3DChart>
        <c:varyColors val="1"/>
        <c:ser>
          <c:idx val="0"/>
          <c:order val="0"/>
          <c:tx>
            <c:strRef>
              <c:f>Лист1!$A$2:$A$8</c:f>
              <c:strCache>
                <c:ptCount val="1"/>
                <c:pt idx="0">
                  <c:v>Кожа Легкое Колоректальная зона Молочная железа Предстательная железа Желудок Прочие локализации</c:v>
                </c:pt>
              </c:strCache>
            </c:strRef>
          </c:tx>
          <c:explosion val="4"/>
          <c:dPt>
            <c:idx val="0"/>
            <c:bubble3D val="0"/>
            <c:spPr>
              <a:solidFill>
                <a:srgbClr val="00B050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0-A08E-4169-BB51-E3E1ABE70B7F}"/>
              </c:ext>
            </c:extLst>
          </c:dPt>
          <c:dPt>
            <c:idx val="1"/>
            <c:bubble3D val="0"/>
            <c:spPr>
              <a:solidFill>
                <a:srgbClr val="FF0000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A08E-4169-BB51-E3E1ABE70B7F}"/>
              </c:ext>
            </c:extLst>
          </c:dPt>
          <c:dPt>
            <c:idx val="2"/>
            <c:bubble3D val="0"/>
            <c:spPr>
              <a:solidFill>
                <a:schemeClr val="bg1">
                  <a:lumMod val="75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2-A08E-4169-BB51-E3E1ABE70B7F}"/>
              </c:ext>
            </c:extLst>
          </c:dPt>
          <c:dPt>
            <c:idx val="3"/>
            <c:bubble3D val="0"/>
            <c:spPr>
              <a:solidFill>
                <a:srgbClr val="00B0F0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A08E-4169-BB51-E3E1ABE70B7F}"/>
              </c:ext>
            </c:extLst>
          </c:dPt>
          <c:dPt>
            <c:idx val="4"/>
            <c:bubble3D val="0"/>
            <c:spPr>
              <a:solidFill>
                <a:srgbClr val="6600CC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4-A08E-4169-BB51-E3E1ABE70B7F}"/>
              </c:ext>
            </c:extLst>
          </c:dPt>
          <c:dPt>
            <c:idx val="5"/>
            <c:bubble3D val="0"/>
            <c:spPr>
              <a:solidFill>
                <a:srgbClr val="FFFF00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A08E-4169-BB51-E3E1ABE70B7F}"/>
              </c:ext>
            </c:extLst>
          </c:dPt>
          <c:dPt>
            <c:idx val="6"/>
            <c:bubble3D val="0"/>
            <c:spPr>
              <a:solidFill>
                <a:srgbClr val="FF9933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6-A08E-4169-BB51-E3E1ABE70B7F}"/>
              </c:ext>
            </c:extLst>
          </c:dPt>
          <c:dLbls>
            <c:dLbl>
              <c:idx val="0"/>
              <c:layout>
                <c:manualLayout>
                  <c:x val="-4.2292136409706901E-2"/>
                  <c:y val="-6.9640996182216794E-2"/>
                </c:manualLayout>
              </c:layout>
              <c:showLegendKey val="0"/>
              <c:showVal val="0"/>
              <c:showCatName val="1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0-A08E-4169-BB51-E3E1ABE70B7F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1.0460542502717525E-2"/>
                  <c:y val="-4.5034848076619845E-2"/>
                </c:manualLayout>
              </c:layout>
              <c:showLegendKey val="0"/>
              <c:showVal val="0"/>
              <c:showCatName val="1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A08E-4169-BB51-E3E1ABE70B7F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-3.2968387364493666E-2"/>
                  <c:y val="0.15975441129372547"/>
                </c:manualLayout>
              </c:layout>
              <c:showLegendKey val="0"/>
              <c:showVal val="0"/>
              <c:showCatName val="1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3-A08E-4169-BB51-E3E1ABE70B7F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2.5210971238873212E-2"/>
                  <c:y val="9.6310069086121233E-2"/>
                </c:manualLayout>
              </c:layout>
              <c:showLegendKey val="0"/>
              <c:showVal val="0"/>
              <c:showCatName val="1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4-A08E-4169-BB51-E3E1ABE70B7F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-4.8826346249889817E-2"/>
                  <c:y val="4.8385448703936233E-2"/>
                </c:manualLayout>
              </c:layout>
              <c:showLegendKey val="0"/>
              <c:showVal val="0"/>
              <c:showCatName val="1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5-A08E-4169-BB51-E3E1ABE70B7F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>
                <c:manualLayout>
                  <c:x val="6.9703937946180336E-2"/>
                  <c:y val="-0.12678930003914371"/>
                </c:manualLayout>
              </c:layout>
              <c:tx>
                <c:rich>
                  <a:bodyPr/>
                  <a:lstStyle/>
                  <a:p>
                    <a:r>
                      <a:rPr lang="ru-RU" sz="1400" b="1" dirty="0"/>
                      <a:t>П</a:t>
                    </a:r>
                    <a:r>
                      <a:rPr lang="ru-RU" sz="1400" dirty="0"/>
                      <a:t>рочие </a:t>
                    </a:r>
                    <a:r>
                      <a:rPr lang="ru-RU" sz="1400" dirty="0" err="1" smtClean="0"/>
                      <a:t>локализ</a:t>
                    </a:r>
                    <a:r>
                      <a:rPr lang="ru-RU" sz="1400" dirty="0" smtClean="0"/>
                      <a:t>. </a:t>
                    </a:r>
                    <a:r>
                      <a:rPr lang="ru-RU" sz="1400" dirty="0"/>
                      <a:t>40,1</a:t>
                    </a:r>
                    <a:endParaRPr lang="ru-RU" dirty="0"/>
                  </a:p>
                </c:rich>
              </c:tx>
              <c:showLegendKey val="0"/>
              <c:showVal val="0"/>
              <c:showCatName val="1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6-A08E-4169-BB51-E3E1ABE70B7F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 i="0" baseline="0">
                    <a:solidFill>
                      <a:srgbClr val="C00000"/>
                    </a:solidFill>
                    <a:latin typeface="Arial" pitchFamily="34" charset="0"/>
                  </a:defRPr>
                </a:pPr>
                <a:endParaRPr lang="ru-RU"/>
              </a:p>
            </c:txPr>
            <c:showLegendKey val="0"/>
            <c:showVal val="0"/>
            <c:showCatName val="1"/>
            <c:showSerName val="0"/>
            <c:showPercent val="0"/>
            <c:showBubbleSize val="0"/>
            <c:showLeaderLines val="1"/>
            <c:extLst xmlns:c16r2="http://schemas.microsoft.com/office/drawing/2015/06/chart">
              <c:ext xmlns:c15="http://schemas.microsoft.com/office/drawing/2012/chart" uri="{CE6537A1-D6FC-4f65-9D91-7224C49458BB}">
                <c15:layout/>
              </c:ext>
            </c:extLst>
          </c:dLbls>
          <c:cat>
            <c:multiLvlStrRef>
              <c:f>Лист1!$A$2:$B$8</c:f>
              <c:multiLvlStrCache>
                <c:ptCount val="7"/>
                <c:lvl>
                  <c:pt idx="0">
                    <c:v>14,1</c:v>
                  </c:pt>
                  <c:pt idx="1">
                    <c:v>11,6</c:v>
                  </c:pt>
                  <c:pt idx="2">
                    <c:v>11,4</c:v>
                  </c:pt>
                  <c:pt idx="3">
                    <c:v>11,1</c:v>
                  </c:pt>
                  <c:pt idx="4">
                    <c:v>6,3</c:v>
                  </c:pt>
                  <c:pt idx="5">
                    <c:v>5,4</c:v>
                  </c:pt>
                  <c:pt idx="6">
                    <c:v>40,1</c:v>
                  </c:pt>
                </c:lvl>
                <c:lvl>
                  <c:pt idx="0">
                    <c:v>Кожа</c:v>
                  </c:pt>
                  <c:pt idx="1">
                    <c:v>Легкое</c:v>
                  </c:pt>
                  <c:pt idx="2">
                    <c:v>Колоректальная зона</c:v>
                  </c:pt>
                  <c:pt idx="3">
                    <c:v>Молочная железа</c:v>
                  </c:pt>
                  <c:pt idx="4">
                    <c:v>Предстательная железа</c:v>
                  </c:pt>
                  <c:pt idx="5">
                    <c:v>Желудок</c:v>
                  </c:pt>
                  <c:pt idx="6">
                    <c:v>Прочие локализации</c:v>
                  </c:pt>
                </c:lvl>
              </c:multiLvlStrCache>
            </c:multiLvlStrRef>
          </c:cat>
          <c:val>
            <c:numRef>
              <c:f>Лист1!$B$2:$B$8</c:f>
              <c:numCache>
                <c:formatCode>0.0</c:formatCode>
                <c:ptCount val="7"/>
                <c:pt idx="0">
                  <c:v>14.1</c:v>
                </c:pt>
                <c:pt idx="1">
                  <c:v>11.6</c:v>
                </c:pt>
                <c:pt idx="2">
                  <c:v>11.4</c:v>
                </c:pt>
                <c:pt idx="3">
                  <c:v>11.1</c:v>
                </c:pt>
                <c:pt idx="4">
                  <c:v>6.3</c:v>
                </c:pt>
                <c:pt idx="5">
                  <c:v>5.4</c:v>
                </c:pt>
                <c:pt idx="6">
                  <c:v>40.1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7-A08E-4169-BB51-E3E1ABE70B7F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7.3520635221766384E-2"/>
          <c:y val="0.16968373219140157"/>
          <c:w val="0.72407993672726056"/>
          <c:h val="0.5700476128297422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Омская область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dLbls>
            <c:dLbl>
              <c:idx val="2"/>
              <c:layout>
                <c:manualLayout>
                  <c:x val="-1.6731616959272347E-2"/>
                  <c:y val="0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1.3943014132727467E-3"/>
                  <c:y val="-2.4974514196536447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-1.254871271945426E-2"/>
                  <c:y val="2.4974514196536447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b="1" i="0">
                    <a:solidFill>
                      <a:srgbClr val="006600"/>
                    </a:solidFill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Лист1!$A$2:$A$8</c:f>
              <c:strCache>
                <c:ptCount val="7"/>
                <c:pt idx="0">
                  <c:v>Молоч. железа</c:v>
                </c:pt>
                <c:pt idx="1">
                  <c:v>Кожа</c:v>
                </c:pt>
                <c:pt idx="2">
                  <c:v>Прямая кишка</c:v>
                </c:pt>
                <c:pt idx="3">
                  <c:v>Шейка матки</c:v>
                </c:pt>
                <c:pt idx="4">
                  <c:v>Щит. железа</c:v>
                </c:pt>
                <c:pt idx="5">
                  <c:v>Полость рта</c:v>
                </c:pt>
                <c:pt idx="6">
                  <c:v>Губа</c:v>
                </c:pt>
              </c:strCache>
            </c:strRef>
          </c:cat>
          <c:val>
            <c:numRef>
              <c:f>Лист1!$B$2:$B$8</c:f>
              <c:numCache>
                <c:formatCode>General</c:formatCode>
                <c:ptCount val="7"/>
                <c:pt idx="0">
                  <c:v>100.8</c:v>
                </c:pt>
                <c:pt idx="1">
                  <c:v>68.900000000000006</c:v>
                </c:pt>
                <c:pt idx="2">
                  <c:v>23</c:v>
                </c:pt>
                <c:pt idx="3">
                  <c:v>22.5</c:v>
                </c:pt>
                <c:pt idx="4">
                  <c:v>14.9</c:v>
                </c:pt>
                <c:pt idx="5">
                  <c:v>7.4</c:v>
                </c:pt>
                <c:pt idx="6">
                  <c:v>2.1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РФ</c:v>
                </c:pt>
              </c:strCache>
            </c:strRef>
          </c:tx>
          <c:spPr>
            <a:solidFill>
              <a:srgbClr val="006600"/>
            </a:solidFill>
          </c:spPr>
          <c:invertIfNegative val="0"/>
          <c:dLbls>
            <c:dLbl>
              <c:idx val="1"/>
              <c:layout>
                <c:manualLayout>
                  <c:x val="1.3943014132726955E-2"/>
                  <c:y val="-4.9949028393072893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1.8125918372545041E-2"/>
                  <c:y val="-2.7471965616190093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1.5337315545999651E-2"/>
                  <c:y val="0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1.8125918372545041E-2"/>
                  <c:y val="4.9949028393072893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6.9715070663634773E-3"/>
                  <c:y val="-2.4974514196536447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b="1">
                    <a:solidFill>
                      <a:srgbClr val="006600"/>
                    </a:solidFill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Лист1!$A$2:$A$8</c:f>
              <c:strCache>
                <c:ptCount val="7"/>
                <c:pt idx="0">
                  <c:v>Молоч. железа</c:v>
                </c:pt>
                <c:pt idx="1">
                  <c:v>Кожа</c:v>
                </c:pt>
                <c:pt idx="2">
                  <c:v>Прямая кишка</c:v>
                </c:pt>
                <c:pt idx="3">
                  <c:v>Шейка матки</c:v>
                </c:pt>
                <c:pt idx="4">
                  <c:v>Щит. железа</c:v>
                </c:pt>
                <c:pt idx="5">
                  <c:v>Полость рта</c:v>
                </c:pt>
                <c:pt idx="6">
                  <c:v>Губа</c:v>
                </c:pt>
              </c:strCache>
            </c:strRef>
          </c:cat>
          <c:val>
            <c:numRef>
              <c:f>Лист1!$C$2:$C$8</c:f>
              <c:numCache>
                <c:formatCode>General</c:formatCode>
                <c:ptCount val="7"/>
                <c:pt idx="0">
                  <c:v>89.6</c:v>
                </c:pt>
                <c:pt idx="1">
                  <c:v>53.09</c:v>
                </c:pt>
                <c:pt idx="2">
                  <c:v>20.37</c:v>
                </c:pt>
                <c:pt idx="3">
                  <c:v>22.33</c:v>
                </c:pt>
                <c:pt idx="4">
                  <c:v>8.49</c:v>
                </c:pt>
                <c:pt idx="5">
                  <c:v>6.32</c:v>
                </c:pt>
                <c:pt idx="6">
                  <c:v>1.57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75"/>
        <c:axId val="44440576"/>
        <c:axId val="44446464"/>
      </c:barChart>
      <c:catAx>
        <c:axId val="44440576"/>
        <c:scaling>
          <c:orientation val="minMax"/>
        </c:scaling>
        <c:delete val="0"/>
        <c:axPos val="b"/>
        <c:majorTickMark val="none"/>
        <c:minorTickMark val="none"/>
        <c:tickLblPos val="nextTo"/>
        <c:txPr>
          <a:bodyPr/>
          <a:lstStyle/>
          <a:p>
            <a:pPr>
              <a:defRPr sz="2100" b="1"/>
            </a:pPr>
            <a:endParaRPr lang="ru-RU"/>
          </a:p>
        </c:txPr>
        <c:crossAx val="44446464"/>
        <c:crosses val="autoZero"/>
        <c:auto val="1"/>
        <c:lblAlgn val="ctr"/>
        <c:lblOffset val="100"/>
        <c:noMultiLvlLbl val="0"/>
      </c:catAx>
      <c:valAx>
        <c:axId val="44446464"/>
        <c:scaling>
          <c:orientation val="minMax"/>
          <c:max val="100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sz="1800" b="1"/>
            </a:pPr>
            <a:endParaRPr lang="ru-RU"/>
          </a:p>
        </c:txPr>
        <c:crossAx val="44440576"/>
        <c:crosses val="autoZero"/>
        <c:crossBetween val="between"/>
        <c:majorUnit val="20"/>
        <c:minorUnit val="10"/>
      </c:valAx>
      <c:spPr>
        <a:noFill/>
      </c:spPr>
    </c:plotArea>
    <c:legend>
      <c:legendPos val="b"/>
      <c:layout>
        <c:manualLayout>
          <c:xMode val="edge"/>
          <c:yMode val="edge"/>
          <c:x val="0.79502429817234521"/>
          <c:y val="0.19675492568213854"/>
          <c:w val="0.20281409548703061"/>
          <c:h val="0.43955656275171162"/>
        </c:manualLayout>
      </c:layout>
      <c:overlay val="0"/>
      <c:txPr>
        <a:bodyPr/>
        <a:lstStyle/>
        <a:p>
          <a:pPr>
            <a:defRPr sz="2400" b="1">
              <a:solidFill>
                <a:srgbClr val="006600"/>
              </a:solidFill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3FBD986-E5AB-4B91-938D-A0D660B320DD}" type="doc">
      <dgm:prSet loTypeId="urn:microsoft.com/office/officeart/2005/8/layout/hierarchy1" loCatId="hierarchy" qsTypeId="urn:microsoft.com/office/officeart/2005/8/quickstyle/3d1" qsCatId="3D" csTypeId="urn:microsoft.com/office/officeart/2005/8/colors/accent0_3" csCatId="mainScheme" phldr="1"/>
      <dgm:spPr/>
      <dgm:t>
        <a:bodyPr/>
        <a:lstStyle/>
        <a:p>
          <a:endParaRPr lang="ru-RU"/>
        </a:p>
      </dgm:t>
    </dgm:pt>
    <dgm:pt modelId="{1407A6AF-2B08-452C-A95C-549B70A77908}">
      <dgm:prSet custT="1"/>
      <dgm:spPr>
        <a:solidFill>
          <a:schemeClr val="bg1">
            <a:alpha val="90000"/>
          </a:schemeClr>
        </a:solidFill>
        <a:ln w="38100">
          <a:solidFill>
            <a:srgbClr val="006600"/>
          </a:solidFill>
        </a:ln>
      </dgm:spPr>
      <dgm:t>
        <a:bodyPr/>
        <a:lstStyle/>
        <a:p>
          <a:r>
            <a:rPr lang="ru-RU" sz="1800" b="1" dirty="0" smtClean="0">
              <a:solidFill>
                <a:srgbClr val="006600"/>
              </a:solidFill>
              <a:latin typeface="Arial" pitchFamily="34" charset="0"/>
              <a:cs typeface="Arial" pitchFamily="34" charset="0"/>
            </a:rPr>
            <a:t>54 смотровых кабинета – МО  г.Омска</a:t>
          </a:r>
          <a:endParaRPr lang="ru-RU" sz="1800" b="1" dirty="0">
            <a:solidFill>
              <a:srgbClr val="006600"/>
            </a:solidFill>
            <a:latin typeface="Arial" pitchFamily="34" charset="0"/>
            <a:cs typeface="Arial" pitchFamily="34" charset="0"/>
          </a:endParaRPr>
        </a:p>
      </dgm:t>
    </dgm:pt>
    <dgm:pt modelId="{F52157C5-8443-4610-8672-58098757F8B5}" type="parTrans" cxnId="{4811471A-5709-4F69-AA2E-1A0FF85ACA2D}">
      <dgm:prSet/>
      <dgm:spPr>
        <a:ln w="19050">
          <a:solidFill>
            <a:srgbClr val="8E0000"/>
          </a:solidFill>
          <a:headEnd type="none" w="med" len="med"/>
          <a:tailEnd type="arrow" w="med" len="med"/>
        </a:ln>
      </dgm:spPr>
      <dgm:t>
        <a:bodyPr/>
        <a:lstStyle/>
        <a:p>
          <a:endParaRPr lang="ru-RU" sz="2000"/>
        </a:p>
      </dgm:t>
    </dgm:pt>
    <dgm:pt modelId="{B321B0E1-C21A-4E9D-B200-212F09C4F786}" type="sibTrans" cxnId="{4811471A-5709-4F69-AA2E-1A0FF85ACA2D}">
      <dgm:prSet/>
      <dgm:spPr/>
      <dgm:t>
        <a:bodyPr/>
        <a:lstStyle/>
        <a:p>
          <a:endParaRPr lang="ru-RU" sz="2000"/>
        </a:p>
      </dgm:t>
    </dgm:pt>
    <dgm:pt modelId="{2D99F3A1-EB51-4283-87D2-8263FE842F0E}">
      <dgm:prSet phldrT="[Текст]" custT="1"/>
      <dgm:spPr>
        <a:solidFill>
          <a:schemeClr val="bg1">
            <a:alpha val="90000"/>
          </a:schemeClr>
        </a:solidFill>
        <a:ln w="38100">
          <a:solidFill>
            <a:srgbClr val="006600"/>
          </a:solidFill>
        </a:ln>
      </dgm:spPr>
      <dgm:t>
        <a:bodyPr/>
        <a:lstStyle/>
        <a:p>
          <a:r>
            <a:rPr lang="ru-RU" sz="2500" b="1" dirty="0" smtClean="0">
              <a:solidFill>
                <a:srgbClr val="8E0000"/>
              </a:solidFill>
              <a:latin typeface="Arial" pitchFamily="34" charset="0"/>
              <a:cs typeface="Arial" pitchFamily="34" charset="0"/>
            </a:rPr>
            <a:t>823 – МО Омской области</a:t>
          </a:r>
          <a:endParaRPr lang="ru-RU" sz="2500" b="1" dirty="0">
            <a:solidFill>
              <a:srgbClr val="8E0000"/>
            </a:solidFill>
            <a:latin typeface="Arial" pitchFamily="34" charset="0"/>
            <a:cs typeface="Arial" pitchFamily="34" charset="0"/>
          </a:endParaRPr>
        </a:p>
      </dgm:t>
    </dgm:pt>
    <dgm:pt modelId="{E747EC22-45EE-45D3-9FE6-9E7B01CFAF52}" type="sibTrans" cxnId="{5225C9C6-D37D-42AA-9106-24250BEF5D81}">
      <dgm:prSet/>
      <dgm:spPr/>
      <dgm:t>
        <a:bodyPr/>
        <a:lstStyle/>
        <a:p>
          <a:endParaRPr lang="ru-RU" sz="2000"/>
        </a:p>
      </dgm:t>
    </dgm:pt>
    <dgm:pt modelId="{A5494053-F9FA-4AD9-B1AF-96B89646B14D}" type="parTrans" cxnId="{5225C9C6-D37D-42AA-9106-24250BEF5D81}">
      <dgm:prSet/>
      <dgm:spPr/>
      <dgm:t>
        <a:bodyPr/>
        <a:lstStyle/>
        <a:p>
          <a:endParaRPr lang="ru-RU" sz="2000"/>
        </a:p>
      </dgm:t>
    </dgm:pt>
    <dgm:pt modelId="{A5555E09-2B52-457A-BBF5-510290A4CC10}">
      <dgm:prSet custT="1"/>
      <dgm:spPr>
        <a:solidFill>
          <a:schemeClr val="bg1">
            <a:lumMod val="95000"/>
            <a:alpha val="90000"/>
          </a:schemeClr>
        </a:solidFill>
        <a:ln w="38100">
          <a:solidFill>
            <a:srgbClr val="006600"/>
          </a:solidFill>
        </a:ln>
      </dgm:spPr>
      <dgm:t>
        <a:bodyPr/>
        <a:lstStyle/>
        <a:p>
          <a:r>
            <a:rPr lang="ru-RU" sz="1800" b="1" dirty="0" smtClean="0">
              <a:solidFill>
                <a:srgbClr val="006600"/>
              </a:solidFill>
              <a:latin typeface="Arial" pitchFamily="34" charset="0"/>
              <a:cs typeface="Arial" pitchFamily="34" charset="0"/>
            </a:rPr>
            <a:t>19 женских</a:t>
          </a:r>
          <a:endParaRPr lang="ru-RU" sz="1800" b="1" dirty="0">
            <a:solidFill>
              <a:srgbClr val="006600"/>
            </a:solidFill>
            <a:latin typeface="Arial" pitchFamily="34" charset="0"/>
            <a:cs typeface="Arial" pitchFamily="34" charset="0"/>
          </a:endParaRPr>
        </a:p>
      </dgm:t>
    </dgm:pt>
    <dgm:pt modelId="{50435E26-0E18-4EF5-9A3F-4E79064D5C0A}" type="parTrans" cxnId="{1008AC41-0802-42F6-9216-6C974566B691}">
      <dgm:prSet/>
      <dgm:spPr>
        <a:ln>
          <a:solidFill>
            <a:srgbClr val="8E0000"/>
          </a:solidFill>
        </a:ln>
      </dgm:spPr>
      <dgm:t>
        <a:bodyPr/>
        <a:lstStyle/>
        <a:p>
          <a:endParaRPr lang="ru-RU"/>
        </a:p>
      </dgm:t>
    </dgm:pt>
    <dgm:pt modelId="{1F4712CD-6C9B-4A2B-AF67-F547129E6ABF}" type="sibTrans" cxnId="{1008AC41-0802-42F6-9216-6C974566B691}">
      <dgm:prSet/>
      <dgm:spPr/>
      <dgm:t>
        <a:bodyPr/>
        <a:lstStyle/>
        <a:p>
          <a:endParaRPr lang="ru-RU"/>
        </a:p>
      </dgm:t>
    </dgm:pt>
    <dgm:pt modelId="{70CE43DE-8B5D-4D23-BB91-379D86C89EAF}">
      <dgm:prSet custT="1"/>
      <dgm:spPr>
        <a:solidFill>
          <a:schemeClr val="bg1">
            <a:lumMod val="95000"/>
            <a:alpha val="90000"/>
          </a:schemeClr>
        </a:solidFill>
        <a:ln w="38100">
          <a:solidFill>
            <a:srgbClr val="006600"/>
          </a:solidFill>
        </a:ln>
      </dgm:spPr>
      <dgm:t>
        <a:bodyPr/>
        <a:lstStyle/>
        <a:p>
          <a:r>
            <a:rPr lang="ru-RU" sz="1800" b="1" dirty="0" smtClean="0">
              <a:solidFill>
                <a:srgbClr val="006600"/>
              </a:solidFill>
              <a:latin typeface="Arial" pitchFamily="34" charset="0"/>
              <a:cs typeface="Arial" pitchFamily="34" charset="0"/>
            </a:rPr>
            <a:t>16 смешанные</a:t>
          </a:r>
          <a:endParaRPr lang="ru-RU" sz="1800" b="1" dirty="0">
            <a:solidFill>
              <a:srgbClr val="006600"/>
            </a:solidFill>
            <a:latin typeface="Arial" pitchFamily="34" charset="0"/>
            <a:cs typeface="Arial" pitchFamily="34" charset="0"/>
          </a:endParaRPr>
        </a:p>
      </dgm:t>
    </dgm:pt>
    <dgm:pt modelId="{68E1A917-7E4E-4209-B50E-1808D46590AF}" type="parTrans" cxnId="{B84CA10C-9BED-49CA-B7DB-0B58FE7EA5FC}">
      <dgm:prSet/>
      <dgm:spPr>
        <a:ln>
          <a:solidFill>
            <a:srgbClr val="8E0000"/>
          </a:solidFill>
        </a:ln>
      </dgm:spPr>
      <dgm:t>
        <a:bodyPr/>
        <a:lstStyle/>
        <a:p>
          <a:endParaRPr lang="ru-RU">
            <a:solidFill>
              <a:srgbClr val="006600"/>
            </a:solidFill>
          </a:endParaRPr>
        </a:p>
      </dgm:t>
    </dgm:pt>
    <dgm:pt modelId="{A048913E-7DE6-41B4-88F1-7C248D57DB87}" type="sibTrans" cxnId="{B84CA10C-9BED-49CA-B7DB-0B58FE7EA5FC}">
      <dgm:prSet/>
      <dgm:spPr/>
      <dgm:t>
        <a:bodyPr/>
        <a:lstStyle/>
        <a:p>
          <a:endParaRPr lang="ru-RU"/>
        </a:p>
      </dgm:t>
    </dgm:pt>
    <dgm:pt modelId="{3B9FCD5A-365B-430A-B45C-239AA0BABDB6}">
      <dgm:prSet custT="1"/>
      <dgm:spPr>
        <a:solidFill>
          <a:schemeClr val="bg1">
            <a:lumMod val="95000"/>
            <a:alpha val="90000"/>
          </a:schemeClr>
        </a:solidFill>
        <a:ln w="38100">
          <a:solidFill>
            <a:srgbClr val="006600"/>
          </a:solidFill>
        </a:ln>
      </dgm:spPr>
      <dgm:t>
        <a:bodyPr/>
        <a:lstStyle/>
        <a:p>
          <a:r>
            <a:rPr lang="ru-RU" sz="1800" b="1" dirty="0" smtClean="0">
              <a:solidFill>
                <a:srgbClr val="006600"/>
              </a:solidFill>
              <a:latin typeface="Arial" pitchFamily="34" charset="0"/>
              <a:cs typeface="Arial" pitchFamily="34" charset="0"/>
            </a:rPr>
            <a:t>19 мужских</a:t>
          </a:r>
          <a:endParaRPr lang="ru-RU" sz="1800" b="1" dirty="0">
            <a:solidFill>
              <a:srgbClr val="006600"/>
            </a:solidFill>
            <a:latin typeface="Arial" pitchFamily="34" charset="0"/>
            <a:cs typeface="Arial" pitchFamily="34" charset="0"/>
          </a:endParaRPr>
        </a:p>
      </dgm:t>
    </dgm:pt>
    <dgm:pt modelId="{FAB7763D-D8A7-4BEB-82ED-A68B2525B6BA}" type="parTrans" cxnId="{197C7621-F55B-4958-A8FA-2A658B4082BD}">
      <dgm:prSet/>
      <dgm:spPr>
        <a:ln>
          <a:solidFill>
            <a:srgbClr val="8E0000"/>
          </a:solidFill>
        </a:ln>
      </dgm:spPr>
      <dgm:t>
        <a:bodyPr/>
        <a:lstStyle/>
        <a:p>
          <a:endParaRPr lang="ru-RU"/>
        </a:p>
      </dgm:t>
    </dgm:pt>
    <dgm:pt modelId="{4E27C469-0D1C-4582-B1BA-8692FF5A976D}" type="sibTrans" cxnId="{197C7621-F55B-4958-A8FA-2A658B4082BD}">
      <dgm:prSet/>
      <dgm:spPr/>
      <dgm:t>
        <a:bodyPr/>
        <a:lstStyle/>
        <a:p>
          <a:endParaRPr lang="ru-RU"/>
        </a:p>
      </dgm:t>
    </dgm:pt>
    <dgm:pt modelId="{FCC92D46-517D-437B-9D9D-C6D6C46FEA94}">
      <dgm:prSet custT="1"/>
      <dgm:spPr>
        <a:solidFill>
          <a:schemeClr val="bg1">
            <a:alpha val="90000"/>
          </a:schemeClr>
        </a:solidFill>
        <a:ln w="38100">
          <a:solidFill>
            <a:srgbClr val="006600"/>
          </a:solidFill>
        </a:ln>
      </dgm:spPr>
      <dgm:t>
        <a:bodyPr/>
        <a:lstStyle/>
        <a:p>
          <a:r>
            <a:rPr lang="ru-RU" sz="1800" b="1" dirty="0" smtClean="0">
              <a:solidFill>
                <a:srgbClr val="006600"/>
              </a:solidFill>
              <a:latin typeface="Arial" pitchFamily="34" charset="0"/>
              <a:cs typeface="Arial" pitchFamily="34" charset="0"/>
            </a:rPr>
            <a:t>769 – МО муниципальных районов</a:t>
          </a:r>
          <a:endParaRPr lang="ru-RU" sz="1800" b="1" dirty="0">
            <a:solidFill>
              <a:srgbClr val="006600"/>
            </a:solidFill>
            <a:latin typeface="Arial" pitchFamily="34" charset="0"/>
            <a:cs typeface="Arial" pitchFamily="34" charset="0"/>
          </a:endParaRPr>
        </a:p>
      </dgm:t>
    </dgm:pt>
    <dgm:pt modelId="{5087EAB9-AA8C-474B-9F81-3051202A01A1}" type="sibTrans" cxnId="{44011B74-889F-4B85-983B-5E9F90BB5632}">
      <dgm:prSet/>
      <dgm:spPr/>
      <dgm:t>
        <a:bodyPr/>
        <a:lstStyle/>
        <a:p>
          <a:endParaRPr lang="ru-RU" sz="2000"/>
        </a:p>
      </dgm:t>
    </dgm:pt>
    <dgm:pt modelId="{0DB186AE-876F-4D67-B338-EEB1204B5320}" type="parTrans" cxnId="{44011B74-889F-4B85-983B-5E9F90BB5632}">
      <dgm:prSet/>
      <dgm:spPr>
        <a:ln w="19050">
          <a:solidFill>
            <a:srgbClr val="8E0000"/>
          </a:solidFill>
          <a:headEnd type="none" w="med" len="med"/>
          <a:tailEnd type="arrow" w="med" len="med"/>
        </a:ln>
      </dgm:spPr>
      <dgm:t>
        <a:bodyPr/>
        <a:lstStyle/>
        <a:p>
          <a:endParaRPr lang="ru-RU" sz="2000"/>
        </a:p>
      </dgm:t>
    </dgm:pt>
    <dgm:pt modelId="{73C34A93-12CC-4724-9ECD-6A7370BCB051}">
      <dgm:prSet custT="1"/>
      <dgm:spPr>
        <a:solidFill>
          <a:schemeClr val="bg1">
            <a:lumMod val="95000"/>
            <a:alpha val="90000"/>
          </a:schemeClr>
        </a:solidFill>
        <a:ln w="38100">
          <a:solidFill>
            <a:srgbClr val="006600"/>
          </a:solidFill>
        </a:ln>
      </dgm:spPr>
      <dgm:t>
        <a:bodyPr/>
        <a:lstStyle/>
        <a:p>
          <a:r>
            <a:rPr lang="ru-RU" sz="1800" b="1" dirty="0" smtClean="0">
              <a:solidFill>
                <a:srgbClr val="006600"/>
              </a:solidFill>
              <a:latin typeface="Arial" pitchFamily="34" charset="0"/>
              <a:cs typeface="Arial" pitchFamily="34" charset="0"/>
            </a:rPr>
            <a:t>52 - ЦРБ</a:t>
          </a:r>
          <a:endParaRPr lang="ru-RU" sz="1800" b="1" dirty="0">
            <a:solidFill>
              <a:srgbClr val="006600"/>
            </a:solidFill>
            <a:latin typeface="Arial" pitchFamily="34" charset="0"/>
            <a:cs typeface="Arial" pitchFamily="34" charset="0"/>
          </a:endParaRPr>
        </a:p>
      </dgm:t>
    </dgm:pt>
    <dgm:pt modelId="{77B9B4EC-F98D-4401-8221-A7A1A97C2291}" type="sibTrans" cxnId="{9EED064B-D9F3-4CCE-8673-7ED5EC79F99E}">
      <dgm:prSet/>
      <dgm:spPr/>
      <dgm:t>
        <a:bodyPr/>
        <a:lstStyle/>
        <a:p>
          <a:endParaRPr lang="ru-RU" sz="2000"/>
        </a:p>
      </dgm:t>
    </dgm:pt>
    <dgm:pt modelId="{6C9018D5-0A53-4E14-A63C-D688639E686A}" type="parTrans" cxnId="{9EED064B-D9F3-4CCE-8673-7ED5EC79F99E}">
      <dgm:prSet/>
      <dgm:spPr>
        <a:ln w="19050">
          <a:solidFill>
            <a:srgbClr val="8E0000"/>
          </a:solidFill>
          <a:headEnd type="none" w="med" len="med"/>
          <a:tailEnd type="arrow" w="med" len="med"/>
        </a:ln>
      </dgm:spPr>
      <dgm:t>
        <a:bodyPr/>
        <a:lstStyle/>
        <a:p>
          <a:endParaRPr lang="ru-RU" sz="2000"/>
        </a:p>
      </dgm:t>
    </dgm:pt>
    <dgm:pt modelId="{BF8CD7BB-9AFA-468D-ACD3-A034D490BF0C}">
      <dgm:prSet custT="1"/>
      <dgm:spPr>
        <a:solidFill>
          <a:schemeClr val="bg1">
            <a:lumMod val="95000"/>
            <a:alpha val="90000"/>
          </a:schemeClr>
        </a:solidFill>
        <a:ln w="38100">
          <a:solidFill>
            <a:srgbClr val="006600"/>
          </a:solidFill>
        </a:ln>
      </dgm:spPr>
      <dgm:t>
        <a:bodyPr/>
        <a:lstStyle/>
        <a:p>
          <a:r>
            <a:rPr lang="ru-RU" sz="1800" b="1" dirty="0" smtClean="0">
              <a:solidFill>
                <a:srgbClr val="006600"/>
              </a:solidFill>
              <a:latin typeface="Arial" pitchFamily="34" charset="0"/>
              <a:cs typeface="Arial" pitchFamily="34" charset="0"/>
            </a:rPr>
            <a:t>117 УБ,ВА</a:t>
          </a:r>
          <a:endParaRPr lang="ru-RU" sz="1800" b="1" dirty="0">
            <a:solidFill>
              <a:srgbClr val="006600"/>
            </a:solidFill>
            <a:latin typeface="Arial" pitchFamily="34" charset="0"/>
            <a:cs typeface="Arial" pitchFamily="34" charset="0"/>
          </a:endParaRPr>
        </a:p>
      </dgm:t>
    </dgm:pt>
    <dgm:pt modelId="{B6BCADFB-60BB-4B36-B2B1-473D055C97DD}" type="sibTrans" cxnId="{D04685B4-FEC2-4DFF-A6B9-51E7A4ABA9AC}">
      <dgm:prSet/>
      <dgm:spPr/>
      <dgm:t>
        <a:bodyPr/>
        <a:lstStyle/>
        <a:p>
          <a:endParaRPr lang="ru-RU"/>
        </a:p>
      </dgm:t>
    </dgm:pt>
    <dgm:pt modelId="{38B3BD67-63AF-4A4F-8E1C-68DCC0FCE269}" type="parTrans" cxnId="{D04685B4-FEC2-4DFF-A6B9-51E7A4ABA9AC}">
      <dgm:prSet/>
      <dgm:spPr>
        <a:ln>
          <a:solidFill>
            <a:srgbClr val="8E0000"/>
          </a:solidFill>
        </a:ln>
      </dgm:spPr>
      <dgm:t>
        <a:bodyPr/>
        <a:lstStyle/>
        <a:p>
          <a:endParaRPr lang="ru-RU"/>
        </a:p>
      </dgm:t>
    </dgm:pt>
    <dgm:pt modelId="{000C3169-2E2A-4D05-A8BE-FF26C40C7298}">
      <dgm:prSet custT="1"/>
      <dgm:spPr>
        <a:solidFill>
          <a:schemeClr val="bg2">
            <a:alpha val="90000"/>
          </a:schemeClr>
        </a:solidFill>
        <a:ln w="38100">
          <a:solidFill>
            <a:srgbClr val="006600"/>
          </a:solidFill>
        </a:ln>
      </dgm:spPr>
      <dgm:t>
        <a:bodyPr/>
        <a:lstStyle/>
        <a:p>
          <a:r>
            <a:rPr lang="ru-RU" sz="1800" b="1" dirty="0" smtClean="0">
              <a:solidFill>
                <a:srgbClr val="006600"/>
              </a:solidFill>
              <a:latin typeface="Arial" pitchFamily="34" charset="0"/>
              <a:cs typeface="Arial" pitchFamily="34" charset="0"/>
            </a:rPr>
            <a:t>600 – ФАП</a:t>
          </a:r>
          <a:br>
            <a:rPr lang="ru-RU" sz="1800" b="1" dirty="0" smtClean="0">
              <a:solidFill>
                <a:srgbClr val="006600"/>
              </a:solidFill>
              <a:latin typeface="Arial" pitchFamily="34" charset="0"/>
              <a:cs typeface="Arial" pitchFamily="34" charset="0"/>
            </a:rPr>
          </a:br>
          <a:r>
            <a:rPr lang="ru-RU" sz="1800" b="1" dirty="0" smtClean="0">
              <a:solidFill>
                <a:srgbClr val="006600"/>
              </a:solidFill>
              <a:latin typeface="Arial" pitchFamily="34" charset="0"/>
              <a:cs typeface="Arial" pitchFamily="34" charset="0"/>
            </a:rPr>
            <a:t>(в режиме смотровых кабинетов</a:t>
          </a:r>
          <a:endParaRPr lang="ru-RU" sz="1800" b="1" dirty="0">
            <a:solidFill>
              <a:srgbClr val="006600"/>
            </a:solidFill>
            <a:latin typeface="Arial" pitchFamily="34" charset="0"/>
            <a:cs typeface="Arial" pitchFamily="34" charset="0"/>
          </a:endParaRPr>
        </a:p>
      </dgm:t>
    </dgm:pt>
    <dgm:pt modelId="{7D697DAC-14B5-4FCA-BB1F-946ABCEE12A9}" type="sibTrans" cxnId="{343C669F-A8AB-48C2-AF61-954428CC847D}">
      <dgm:prSet/>
      <dgm:spPr/>
      <dgm:t>
        <a:bodyPr/>
        <a:lstStyle/>
        <a:p>
          <a:endParaRPr lang="ru-RU" sz="2000"/>
        </a:p>
      </dgm:t>
    </dgm:pt>
    <dgm:pt modelId="{070DB0B5-0796-402B-AD3A-254F48564AA8}" type="parTrans" cxnId="{343C669F-A8AB-48C2-AF61-954428CC847D}">
      <dgm:prSet/>
      <dgm:spPr>
        <a:ln w="19050">
          <a:solidFill>
            <a:srgbClr val="8E0000"/>
          </a:solidFill>
          <a:headEnd type="none" w="med" len="med"/>
          <a:tailEnd type="arrow" w="med" len="med"/>
        </a:ln>
      </dgm:spPr>
      <dgm:t>
        <a:bodyPr/>
        <a:lstStyle/>
        <a:p>
          <a:endParaRPr lang="ru-RU" sz="2000"/>
        </a:p>
      </dgm:t>
    </dgm:pt>
    <dgm:pt modelId="{755D21F9-353D-4744-8991-171D5225A0B1}" type="pres">
      <dgm:prSet presAssocID="{83FBD986-E5AB-4B91-938D-A0D660B320DD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AE5CC9D1-79BF-4CEB-9E77-F3B0144F9D76}" type="pres">
      <dgm:prSet presAssocID="{2D99F3A1-EB51-4283-87D2-8263FE842F0E}" presName="hierRoot1" presStyleCnt="0"/>
      <dgm:spPr/>
    </dgm:pt>
    <dgm:pt modelId="{FBB7988C-E3B9-4E14-A2CE-26BC091AD186}" type="pres">
      <dgm:prSet presAssocID="{2D99F3A1-EB51-4283-87D2-8263FE842F0E}" presName="composite" presStyleCnt="0"/>
      <dgm:spPr/>
    </dgm:pt>
    <dgm:pt modelId="{F862B268-28E5-468E-8BB3-D525F623E9CF}" type="pres">
      <dgm:prSet presAssocID="{2D99F3A1-EB51-4283-87D2-8263FE842F0E}" presName="background" presStyleLbl="node0" presStyleIdx="0" presStyleCnt="1"/>
      <dgm:spPr>
        <a:gradFill rotWithShape="0">
          <a:gsLst>
            <a:gs pos="50000">
              <a:schemeClr val="accent2">
                <a:lumMod val="40000"/>
                <a:lumOff val="60000"/>
              </a:schemeClr>
            </a:gs>
            <a:gs pos="100000">
              <a:schemeClr val="accent2">
                <a:lumMod val="60000"/>
                <a:lumOff val="40000"/>
              </a:schemeClr>
            </a:gs>
          </a:gsLst>
        </a:gradFill>
      </dgm:spPr>
      <dgm:t>
        <a:bodyPr/>
        <a:lstStyle/>
        <a:p>
          <a:endParaRPr lang="ru-RU"/>
        </a:p>
      </dgm:t>
    </dgm:pt>
    <dgm:pt modelId="{23443CB9-1F3C-4516-BFA5-33893A3EAD87}" type="pres">
      <dgm:prSet presAssocID="{2D99F3A1-EB51-4283-87D2-8263FE842F0E}" presName="text" presStyleLbl="fgAcc0" presStyleIdx="0" presStyleCnt="1" custScaleX="810114" custScaleY="298619" custLinFactY="-100000" custLinFactNeighborX="-665" custLinFactNeighborY="-11118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69B352A-CC17-4CA8-84CC-1FB5532E9D0C}" type="pres">
      <dgm:prSet presAssocID="{2D99F3A1-EB51-4283-87D2-8263FE842F0E}" presName="hierChild2" presStyleCnt="0"/>
      <dgm:spPr/>
    </dgm:pt>
    <dgm:pt modelId="{A9398077-CD11-4A6D-A1A6-769E37E377B9}" type="pres">
      <dgm:prSet presAssocID="{F52157C5-8443-4610-8672-58098757F8B5}" presName="Name10" presStyleLbl="parChTrans1D2" presStyleIdx="0" presStyleCnt="2"/>
      <dgm:spPr/>
      <dgm:t>
        <a:bodyPr/>
        <a:lstStyle/>
        <a:p>
          <a:endParaRPr lang="ru-RU"/>
        </a:p>
      </dgm:t>
    </dgm:pt>
    <dgm:pt modelId="{77889D67-C4F3-481D-85F9-D6058D49E2F5}" type="pres">
      <dgm:prSet presAssocID="{1407A6AF-2B08-452C-A95C-549B70A77908}" presName="hierRoot2" presStyleCnt="0"/>
      <dgm:spPr/>
    </dgm:pt>
    <dgm:pt modelId="{F851B849-BE21-4D12-8BC5-41428E083385}" type="pres">
      <dgm:prSet presAssocID="{1407A6AF-2B08-452C-A95C-549B70A77908}" presName="composite2" presStyleCnt="0"/>
      <dgm:spPr/>
    </dgm:pt>
    <dgm:pt modelId="{02722F1E-DA8D-477B-832C-5F5DD55DA60B}" type="pres">
      <dgm:prSet presAssocID="{1407A6AF-2B08-452C-A95C-549B70A77908}" presName="background2" presStyleLbl="node2" presStyleIdx="0" presStyleCnt="2"/>
      <dgm:spPr>
        <a:gradFill flip="none" rotWithShape="0">
          <a:gsLst>
            <a:gs pos="50000">
              <a:schemeClr val="accent2">
                <a:lumMod val="40000"/>
                <a:lumOff val="60000"/>
              </a:schemeClr>
            </a:gs>
            <a:gs pos="100000">
              <a:schemeClr val="accent2">
                <a:lumMod val="60000"/>
                <a:lumOff val="40000"/>
              </a:schemeClr>
            </a:gs>
          </a:gsLst>
          <a:lin ang="5400000" scaled="1"/>
          <a:tileRect/>
        </a:gradFill>
      </dgm:spPr>
      <dgm:t>
        <a:bodyPr/>
        <a:lstStyle/>
        <a:p>
          <a:endParaRPr lang="ru-RU"/>
        </a:p>
      </dgm:t>
    </dgm:pt>
    <dgm:pt modelId="{CCC28643-C41A-45C6-B1FA-E970F39BAB6B}" type="pres">
      <dgm:prSet presAssocID="{1407A6AF-2B08-452C-A95C-549B70A77908}" presName="text2" presStyleLbl="fgAcc2" presStyleIdx="0" presStyleCnt="2" custScaleX="605672" custScaleY="301660" custLinFactY="-4767" custLinFactNeighborX="-47133" custLinFactNeighborY="-1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AB50986-ABB1-4086-92A0-B2FE188CE27C}" type="pres">
      <dgm:prSet presAssocID="{1407A6AF-2B08-452C-A95C-549B70A77908}" presName="hierChild3" presStyleCnt="0"/>
      <dgm:spPr/>
    </dgm:pt>
    <dgm:pt modelId="{617A5E7C-D913-4CCA-A81B-31F5C915BED8}" type="pres">
      <dgm:prSet presAssocID="{50435E26-0E18-4EF5-9A3F-4E79064D5C0A}" presName="Name17" presStyleLbl="parChTrans1D3" presStyleIdx="0" presStyleCnt="6"/>
      <dgm:spPr/>
      <dgm:t>
        <a:bodyPr/>
        <a:lstStyle/>
        <a:p>
          <a:endParaRPr lang="ru-RU"/>
        </a:p>
      </dgm:t>
    </dgm:pt>
    <dgm:pt modelId="{BD22D600-B096-4CD7-89EC-F15ABAD88E15}" type="pres">
      <dgm:prSet presAssocID="{A5555E09-2B52-457A-BBF5-510290A4CC10}" presName="hierRoot3" presStyleCnt="0"/>
      <dgm:spPr/>
    </dgm:pt>
    <dgm:pt modelId="{10C558DA-A53C-4FF1-B80B-BCE7B9EC1786}" type="pres">
      <dgm:prSet presAssocID="{A5555E09-2B52-457A-BBF5-510290A4CC10}" presName="composite3" presStyleCnt="0"/>
      <dgm:spPr/>
    </dgm:pt>
    <dgm:pt modelId="{97E07281-BDD1-4A05-B727-E62989D6C047}" type="pres">
      <dgm:prSet presAssocID="{A5555E09-2B52-457A-BBF5-510290A4CC10}" presName="background3" presStyleLbl="node3" presStyleIdx="0" presStyleCnt="6"/>
      <dgm:spPr/>
    </dgm:pt>
    <dgm:pt modelId="{9CA472BF-D31A-4C2E-9155-7B175713C5D5}" type="pres">
      <dgm:prSet presAssocID="{A5555E09-2B52-457A-BBF5-510290A4CC10}" presName="text3" presStyleLbl="fgAcc3" presStyleIdx="0" presStyleCnt="6" custScaleX="283417" custScaleY="234055" custLinFactNeighborX="11835" custLinFactNeighborY="6608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FCB2C8A-BB11-4739-8A66-F8534C3E84D0}" type="pres">
      <dgm:prSet presAssocID="{A5555E09-2B52-457A-BBF5-510290A4CC10}" presName="hierChild4" presStyleCnt="0"/>
      <dgm:spPr/>
    </dgm:pt>
    <dgm:pt modelId="{F1390595-60C5-47B0-99CB-50CA33DB21C8}" type="pres">
      <dgm:prSet presAssocID="{68E1A917-7E4E-4209-B50E-1808D46590AF}" presName="Name17" presStyleLbl="parChTrans1D3" presStyleIdx="1" presStyleCnt="6"/>
      <dgm:spPr/>
      <dgm:t>
        <a:bodyPr/>
        <a:lstStyle/>
        <a:p>
          <a:endParaRPr lang="ru-RU"/>
        </a:p>
      </dgm:t>
    </dgm:pt>
    <dgm:pt modelId="{F18B4D62-9705-4EFD-B846-79AFA37ABE80}" type="pres">
      <dgm:prSet presAssocID="{70CE43DE-8B5D-4D23-BB91-379D86C89EAF}" presName="hierRoot3" presStyleCnt="0"/>
      <dgm:spPr/>
    </dgm:pt>
    <dgm:pt modelId="{8A552D2B-AC43-4B3D-90EC-199B0CE0FA45}" type="pres">
      <dgm:prSet presAssocID="{70CE43DE-8B5D-4D23-BB91-379D86C89EAF}" presName="composite3" presStyleCnt="0"/>
      <dgm:spPr/>
    </dgm:pt>
    <dgm:pt modelId="{04578FE0-2527-458A-A741-E1FC1E108726}" type="pres">
      <dgm:prSet presAssocID="{70CE43DE-8B5D-4D23-BB91-379D86C89EAF}" presName="background3" presStyleLbl="node3" presStyleIdx="1" presStyleCnt="6"/>
      <dgm:spPr/>
    </dgm:pt>
    <dgm:pt modelId="{508CFF67-C56A-413D-8E9D-52026FB7887A}" type="pres">
      <dgm:prSet presAssocID="{70CE43DE-8B5D-4D23-BB91-379D86C89EAF}" presName="text3" presStyleLbl="fgAcc3" presStyleIdx="1" presStyleCnt="6" custScaleX="371911" custScaleY="292199" custLinFactY="142888" custLinFactNeighborX="-38874" custLinFactNeighborY="2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335C447-45AB-424B-A197-4ED6029513AB}" type="pres">
      <dgm:prSet presAssocID="{70CE43DE-8B5D-4D23-BB91-379D86C89EAF}" presName="hierChild4" presStyleCnt="0"/>
      <dgm:spPr/>
    </dgm:pt>
    <dgm:pt modelId="{5917EB1F-F58A-433E-86CE-0BAF2B50AFCA}" type="pres">
      <dgm:prSet presAssocID="{FAB7763D-D8A7-4BEB-82ED-A68B2525B6BA}" presName="Name17" presStyleLbl="parChTrans1D3" presStyleIdx="2" presStyleCnt="6"/>
      <dgm:spPr/>
      <dgm:t>
        <a:bodyPr/>
        <a:lstStyle/>
        <a:p>
          <a:endParaRPr lang="ru-RU"/>
        </a:p>
      </dgm:t>
    </dgm:pt>
    <dgm:pt modelId="{AE0A157D-7B0A-466A-BFA4-C2977F4FB0B5}" type="pres">
      <dgm:prSet presAssocID="{3B9FCD5A-365B-430A-B45C-239AA0BABDB6}" presName="hierRoot3" presStyleCnt="0"/>
      <dgm:spPr/>
    </dgm:pt>
    <dgm:pt modelId="{C4536B33-0748-4D36-9FB1-9F9D22BC985B}" type="pres">
      <dgm:prSet presAssocID="{3B9FCD5A-365B-430A-B45C-239AA0BABDB6}" presName="composite3" presStyleCnt="0"/>
      <dgm:spPr/>
    </dgm:pt>
    <dgm:pt modelId="{2879B474-EF15-4221-B2A1-FDC42EAD526B}" type="pres">
      <dgm:prSet presAssocID="{3B9FCD5A-365B-430A-B45C-239AA0BABDB6}" presName="background3" presStyleLbl="node3" presStyleIdx="2" presStyleCnt="6"/>
      <dgm:spPr/>
    </dgm:pt>
    <dgm:pt modelId="{02B5E7C0-603D-4B58-BE66-75CB5C509E43}" type="pres">
      <dgm:prSet presAssocID="{3B9FCD5A-365B-430A-B45C-239AA0BABDB6}" presName="text3" presStyleLbl="fgAcc3" presStyleIdx="2" presStyleCnt="6" custScaleX="311405" custScaleY="204242" custLinFactX="-5812" custLinFactNeighborX="-100000" custLinFactNeighborY="7937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CCD53BC-3988-4A19-A208-AAA98A0B7BE6}" type="pres">
      <dgm:prSet presAssocID="{3B9FCD5A-365B-430A-B45C-239AA0BABDB6}" presName="hierChild4" presStyleCnt="0"/>
      <dgm:spPr/>
    </dgm:pt>
    <dgm:pt modelId="{9BED0AAE-152D-477F-BF3E-5BCB5F8A0F55}" type="pres">
      <dgm:prSet presAssocID="{0DB186AE-876F-4D67-B338-EEB1204B5320}" presName="Name10" presStyleLbl="parChTrans1D2" presStyleIdx="1" presStyleCnt="2"/>
      <dgm:spPr/>
      <dgm:t>
        <a:bodyPr/>
        <a:lstStyle/>
        <a:p>
          <a:endParaRPr lang="ru-RU"/>
        </a:p>
      </dgm:t>
    </dgm:pt>
    <dgm:pt modelId="{783CFF96-1EB0-479F-B1B6-1D17D2D6321C}" type="pres">
      <dgm:prSet presAssocID="{FCC92D46-517D-437B-9D9D-C6D6C46FEA94}" presName="hierRoot2" presStyleCnt="0"/>
      <dgm:spPr/>
    </dgm:pt>
    <dgm:pt modelId="{860EEF0F-E5BF-4707-93F0-5C3812A545AE}" type="pres">
      <dgm:prSet presAssocID="{FCC92D46-517D-437B-9D9D-C6D6C46FEA94}" presName="composite2" presStyleCnt="0"/>
      <dgm:spPr/>
    </dgm:pt>
    <dgm:pt modelId="{F8B27DAD-D6E7-4D01-8535-1463585C5D8F}" type="pres">
      <dgm:prSet presAssocID="{FCC92D46-517D-437B-9D9D-C6D6C46FEA94}" presName="background2" presStyleLbl="node2" presStyleIdx="1" presStyleCnt="2"/>
      <dgm:spPr>
        <a:gradFill rotWithShape="0">
          <a:gsLst>
            <a:gs pos="50000">
              <a:schemeClr val="accent2">
                <a:lumMod val="40000"/>
                <a:lumOff val="60000"/>
              </a:schemeClr>
            </a:gs>
            <a:gs pos="100000">
              <a:schemeClr val="accent2">
                <a:lumMod val="60000"/>
                <a:lumOff val="40000"/>
              </a:schemeClr>
            </a:gs>
          </a:gsLst>
          <a:lin ang="5400000" scaled="1"/>
        </a:gradFill>
      </dgm:spPr>
      <dgm:t>
        <a:bodyPr/>
        <a:lstStyle/>
        <a:p>
          <a:endParaRPr lang="ru-RU"/>
        </a:p>
      </dgm:t>
    </dgm:pt>
    <dgm:pt modelId="{3BFC4D2F-2BD2-438B-AC83-4DA0E21D3234}" type="pres">
      <dgm:prSet presAssocID="{FCC92D46-517D-437B-9D9D-C6D6C46FEA94}" presName="text2" presStyleLbl="fgAcc2" presStyleIdx="1" presStyleCnt="2" custScaleX="569332" custScaleY="283299" custLinFactY="-4767" custLinFactNeighborX="53227" custLinFactNeighborY="-1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ABC05E3-8A9D-4EEA-9A3C-713776232504}" type="pres">
      <dgm:prSet presAssocID="{FCC92D46-517D-437B-9D9D-C6D6C46FEA94}" presName="hierChild3" presStyleCnt="0"/>
      <dgm:spPr/>
    </dgm:pt>
    <dgm:pt modelId="{6A117229-8225-40A0-80EF-E06BB3F6491E}" type="pres">
      <dgm:prSet presAssocID="{6C9018D5-0A53-4E14-A63C-D688639E686A}" presName="Name17" presStyleLbl="parChTrans1D3" presStyleIdx="3" presStyleCnt="6"/>
      <dgm:spPr/>
      <dgm:t>
        <a:bodyPr/>
        <a:lstStyle/>
        <a:p>
          <a:endParaRPr lang="ru-RU"/>
        </a:p>
      </dgm:t>
    </dgm:pt>
    <dgm:pt modelId="{858784E4-32BD-4549-A5EA-D5BD1D06C6F3}" type="pres">
      <dgm:prSet presAssocID="{73C34A93-12CC-4724-9ECD-6A7370BCB051}" presName="hierRoot3" presStyleCnt="0"/>
      <dgm:spPr/>
    </dgm:pt>
    <dgm:pt modelId="{8BADC00D-BDEA-4E22-900B-2DD82849AD80}" type="pres">
      <dgm:prSet presAssocID="{73C34A93-12CC-4724-9ECD-6A7370BCB051}" presName="composite3" presStyleCnt="0"/>
      <dgm:spPr/>
    </dgm:pt>
    <dgm:pt modelId="{3C52A96B-96A4-4C5F-9614-99A8CBA18E71}" type="pres">
      <dgm:prSet presAssocID="{73C34A93-12CC-4724-9ECD-6A7370BCB051}" presName="background3" presStyleLbl="node3" presStyleIdx="3" presStyleCnt="6"/>
      <dgm:spPr/>
    </dgm:pt>
    <dgm:pt modelId="{C4BE8BDC-F1FB-42AF-9DE6-546ACD601821}" type="pres">
      <dgm:prSet presAssocID="{73C34A93-12CC-4724-9ECD-6A7370BCB051}" presName="text3" presStyleLbl="fgAcc3" presStyleIdx="3" presStyleCnt="6" custScaleX="309577" custScaleY="195695" custLinFactX="3662" custLinFactNeighborX="1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6E59BFC-EE10-4BF0-A449-3AA05F59ADF7}" type="pres">
      <dgm:prSet presAssocID="{73C34A93-12CC-4724-9ECD-6A7370BCB051}" presName="hierChild4" presStyleCnt="0"/>
      <dgm:spPr/>
    </dgm:pt>
    <dgm:pt modelId="{B56007C5-1840-451A-AD62-64AF2268FC88}" type="pres">
      <dgm:prSet presAssocID="{070DB0B5-0796-402B-AD3A-254F48564AA8}" presName="Name17" presStyleLbl="parChTrans1D3" presStyleIdx="4" presStyleCnt="6"/>
      <dgm:spPr/>
      <dgm:t>
        <a:bodyPr/>
        <a:lstStyle/>
        <a:p>
          <a:endParaRPr lang="ru-RU"/>
        </a:p>
      </dgm:t>
    </dgm:pt>
    <dgm:pt modelId="{E4EFD248-78A4-41A4-AA62-306F49F2FECD}" type="pres">
      <dgm:prSet presAssocID="{000C3169-2E2A-4D05-A8BE-FF26C40C7298}" presName="hierRoot3" presStyleCnt="0"/>
      <dgm:spPr/>
    </dgm:pt>
    <dgm:pt modelId="{088A1AD3-3277-422E-A581-1EFCFCF41445}" type="pres">
      <dgm:prSet presAssocID="{000C3169-2E2A-4D05-A8BE-FF26C40C7298}" presName="composite3" presStyleCnt="0"/>
      <dgm:spPr/>
    </dgm:pt>
    <dgm:pt modelId="{FA4C37D2-7F41-4D67-B854-34CAF0767E64}" type="pres">
      <dgm:prSet presAssocID="{000C3169-2E2A-4D05-A8BE-FF26C40C7298}" presName="background3" presStyleLbl="node3" presStyleIdx="4" presStyleCnt="6"/>
      <dgm:spPr>
        <a:gradFill rotWithShape="0">
          <a:gsLst>
            <a:gs pos="50000">
              <a:schemeClr val="accent2">
                <a:lumMod val="40000"/>
                <a:lumOff val="60000"/>
              </a:schemeClr>
            </a:gs>
            <a:gs pos="100000">
              <a:schemeClr val="accent2">
                <a:lumMod val="60000"/>
                <a:lumOff val="40000"/>
              </a:schemeClr>
            </a:gs>
          </a:gsLst>
          <a:lin ang="5400000" scaled="1"/>
        </a:gradFill>
      </dgm:spPr>
      <dgm:t>
        <a:bodyPr/>
        <a:lstStyle/>
        <a:p>
          <a:endParaRPr lang="ru-RU"/>
        </a:p>
      </dgm:t>
    </dgm:pt>
    <dgm:pt modelId="{6D199069-048A-4A72-8EFB-7A891C72AE9A}" type="pres">
      <dgm:prSet presAssocID="{000C3169-2E2A-4D05-A8BE-FF26C40C7298}" presName="text3" presStyleLbl="fgAcc3" presStyleIdx="4" presStyleCnt="6" custScaleX="407194" custScaleY="492323" custLinFactX="107753" custLinFactY="40645" custLinFactNeighborX="200000" custLinFactNeighborY="1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FE90807-AF68-442C-8888-1CDE3181BAD0}" type="pres">
      <dgm:prSet presAssocID="{000C3169-2E2A-4D05-A8BE-FF26C40C7298}" presName="hierChild4" presStyleCnt="0"/>
      <dgm:spPr/>
    </dgm:pt>
    <dgm:pt modelId="{65F68C4F-E369-466C-8F6E-DEB8CBADBA65}" type="pres">
      <dgm:prSet presAssocID="{38B3BD67-63AF-4A4F-8E1C-68DCC0FCE269}" presName="Name17" presStyleLbl="parChTrans1D3" presStyleIdx="5" presStyleCnt="6"/>
      <dgm:spPr/>
      <dgm:t>
        <a:bodyPr/>
        <a:lstStyle/>
        <a:p>
          <a:endParaRPr lang="ru-RU"/>
        </a:p>
      </dgm:t>
    </dgm:pt>
    <dgm:pt modelId="{B9CE1C0F-C03B-48E7-B0F0-A718C6A3C597}" type="pres">
      <dgm:prSet presAssocID="{BF8CD7BB-9AFA-468D-ACD3-A034D490BF0C}" presName="hierRoot3" presStyleCnt="0"/>
      <dgm:spPr/>
    </dgm:pt>
    <dgm:pt modelId="{8E19B76A-9EF4-4C64-9E94-C3A53F40ABEF}" type="pres">
      <dgm:prSet presAssocID="{BF8CD7BB-9AFA-468D-ACD3-A034D490BF0C}" presName="composite3" presStyleCnt="0"/>
      <dgm:spPr/>
    </dgm:pt>
    <dgm:pt modelId="{A8EB3B83-77A7-4BF7-874D-E3E00F3A223C}" type="pres">
      <dgm:prSet presAssocID="{BF8CD7BB-9AFA-468D-ACD3-A034D490BF0C}" presName="background3" presStyleLbl="node3" presStyleIdx="5" presStyleCnt="6"/>
      <dgm:spPr/>
    </dgm:pt>
    <dgm:pt modelId="{ED5E79C1-3B00-4B80-91C6-C60B97AC31A2}" type="pres">
      <dgm:prSet presAssocID="{BF8CD7BB-9AFA-468D-ACD3-A034D490BF0C}" presName="text3" presStyleLbl="fgAcc3" presStyleIdx="5" presStyleCnt="6" custScaleX="334389" custScaleY="211312" custLinFactX="-203121" custLinFactY="100000" custLinFactNeighborX="-300000" custLinFactNeighborY="18500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2099177-2FD2-4A77-B7E3-452B095BA0F8}" type="pres">
      <dgm:prSet presAssocID="{BF8CD7BB-9AFA-468D-ACD3-A034D490BF0C}" presName="hierChild4" presStyleCnt="0"/>
      <dgm:spPr/>
    </dgm:pt>
  </dgm:ptLst>
  <dgm:cxnLst>
    <dgm:cxn modelId="{4CA33B96-B288-4397-9059-C87E01E8E8D7}" type="presOf" srcId="{70CE43DE-8B5D-4D23-BB91-379D86C89EAF}" destId="{508CFF67-C56A-413D-8E9D-52026FB7887A}" srcOrd="0" destOrd="0" presId="urn:microsoft.com/office/officeart/2005/8/layout/hierarchy1"/>
    <dgm:cxn modelId="{D77B5031-C4D4-450A-BAC8-9D056A2B784E}" type="presOf" srcId="{73C34A93-12CC-4724-9ECD-6A7370BCB051}" destId="{C4BE8BDC-F1FB-42AF-9DE6-546ACD601821}" srcOrd="0" destOrd="0" presId="urn:microsoft.com/office/officeart/2005/8/layout/hierarchy1"/>
    <dgm:cxn modelId="{343C669F-A8AB-48C2-AF61-954428CC847D}" srcId="{FCC92D46-517D-437B-9D9D-C6D6C46FEA94}" destId="{000C3169-2E2A-4D05-A8BE-FF26C40C7298}" srcOrd="1" destOrd="0" parTransId="{070DB0B5-0796-402B-AD3A-254F48564AA8}" sibTransId="{7D697DAC-14B5-4FCA-BB1F-946ABCEE12A9}"/>
    <dgm:cxn modelId="{9D422639-D143-4811-AE14-941D654F5CA7}" type="presOf" srcId="{83FBD986-E5AB-4B91-938D-A0D660B320DD}" destId="{755D21F9-353D-4744-8991-171D5225A0B1}" srcOrd="0" destOrd="0" presId="urn:microsoft.com/office/officeart/2005/8/layout/hierarchy1"/>
    <dgm:cxn modelId="{E6399CAA-11E3-44A9-BED7-286665990A9A}" type="presOf" srcId="{F52157C5-8443-4610-8672-58098757F8B5}" destId="{A9398077-CD11-4A6D-A1A6-769E37E377B9}" srcOrd="0" destOrd="0" presId="urn:microsoft.com/office/officeart/2005/8/layout/hierarchy1"/>
    <dgm:cxn modelId="{F57B4248-21B7-415D-9CDD-7E7A311829A0}" type="presOf" srcId="{FAB7763D-D8A7-4BEB-82ED-A68B2525B6BA}" destId="{5917EB1F-F58A-433E-86CE-0BAF2B50AFCA}" srcOrd="0" destOrd="0" presId="urn:microsoft.com/office/officeart/2005/8/layout/hierarchy1"/>
    <dgm:cxn modelId="{44011B74-889F-4B85-983B-5E9F90BB5632}" srcId="{2D99F3A1-EB51-4283-87D2-8263FE842F0E}" destId="{FCC92D46-517D-437B-9D9D-C6D6C46FEA94}" srcOrd="1" destOrd="0" parTransId="{0DB186AE-876F-4D67-B338-EEB1204B5320}" sibTransId="{5087EAB9-AA8C-474B-9F81-3051202A01A1}"/>
    <dgm:cxn modelId="{80A95A08-0A1A-413B-BE69-F081AD5D549C}" type="presOf" srcId="{3B9FCD5A-365B-430A-B45C-239AA0BABDB6}" destId="{02B5E7C0-603D-4B58-BE66-75CB5C509E43}" srcOrd="0" destOrd="0" presId="urn:microsoft.com/office/officeart/2005/8/layout/hierarchy1"/>
    <dgm:cxn modelId="{197C7621-F55B-4958-A8FA-2A658B4082BD}" srcId="{1407A6AF-2B08-452C-A95C-549B70A77908}" destId="{3B9FCD5A-365B-430A-B45C-239AA0BABDB6}" srcOrd="2" destOrd="0" parTransId="{FAB7763D-D8A7-4BEB-82ED-A68B2525B6BA}" sibTransId="{4E27C469-0D1C-4582-B1BA-8692FF5A976D}"/>
    <dgm:cxn modelId="{EA11CBD7-2632-4B8B-A119-432D2174DD4B}" type="presOf" srcId="{070DB0B5-0796-402B-AD3A-254F48564AA8}" destId="{B56007C5-1840-451A-AD62-64AF2268FC88}" srcOrd="0" destOrd="0" presId="urn:microsoft.com/office/officeart/2005/8/layout/hierarchy1"/>
    <dgm:cxn modelId="{9EED064B-D9F3-4CCE-8673-7ED5EC79F99E}" srcId="{FCC92D46-517D-437B-9D9D-C6D6C46FEA94}" destId="{73C34A93-12CC-4724-9ECD-6A7370BCB051}" srcOrd="0" destOrd="0" parTransId="{6C9018D5-0A53-4E14-A63C-D688639E686A}" sibTransId="{77B9B4EC-F98D-4401-8221-A7A1A97C2291}"/>
    <dgm:cxn modelId="{A12D8566-158B-44A6-B96F-BAE7B4FA40E1}" type="presOf" srcId="{6C9018D5-0A53-4E14-A63C-D688639E686A}" destId="{6A117229-8225-40A0-80EF-E06BB3F6491E}" srcOrd="0" destOrd="0" presId="urn:microsoft.com/office/officeart/2005/8/layout/hierarchy1"/>
    <dgm:cxn modelId="{FD2CA0D8-3AB7-4DF5-A5E6-F56B96C8B896}" type="presOf" srcId="{0DB186AE-876F-4D67-B338-EEB1204B5320}" destId="{9BED0AAE-152D-477F-BF3E-5BCB5F8A0F55}" srcOrd="0" destOrd="0" presId="urn:microsoft.com/office/officeart/2005/8/layout/hierarchy1"/>
    <dgm:cxn modelId="{D2B76B7A-7F2E-461B-99EC-DB12345C9D70}" type="presOf" srcId="{FCC92D46-517D-437B-9D9D-C6D6C46FEA94}" destId="{3BFC4D2F-2BD2-438B-AC83-4DA0E21D3234}" srcOrd="0" destOrd="0" presId="urn:microsoft.com/office/officeart/2005/8/layout/hierarchy1"/>
    <dgm:cxn modelId="{D04685B4-FEC2-4DFF-A6B9-51E7A4ABA9AC}" srcId="{FCC92D46-517D-437B-9D9D-C6D6C46FEA94}" destId="{BF8CD7BB-9AFA-468D-ACD3-A034D490BF0C}" srcOrd="2" destOrd="0" parTransId="{38B3BD67-63AF-4A4F-8E1C-68DCC0FCE269}" sibTransId="{B6BCADFB-60BB-4B36-B2B1-473D055C97DD}"/>
    <dgm:cxn modelId="{5225C9C6-D37D-42AA-9106-24250BEF5D81}" srcId="{83FBD986-E5AB-4B91-938D-A0D660B320DD}" destId="{2D99F3A1-EB51-4283-87D2-8263FE842F0E}" srcOrd="0" destOrd="0" parTransId="{A5494053-F9FA-4AD9-B1AF-96B89646B14D}" sibTransId="{E747EC22-45EE-45D3-9FE6-9E7B01CFAF52}"/>
    <dgm:cxn modelId="{729B4365-FE1B-4DA4-9A7C-F390DA7E38FD}" type="presOf" srcId="{1407A6AF-2B08-452C-A95C-549B70A77908}" destId="{CCC28643-C41A-45C6-B1FA-E970F39BAB6B}" srcOrd="0" destOrd="0" presId="urn:microsoft.com/office/officeart/2005/8/layout/hierarchy1"/>
    <dgm:cxn modelId="{CC820389-223D-4DE2-A2CE-62C9A585CEB3}" type="presOf" srcId="{000C3169-2E2A-4D05-A8BE-FF26C40C7298}" destId="{6D199069-048A-4A72-8EFB-7A891C72AE9A}" srcOrd="0" destOrd="0" presId="urn:microsoft.com/office/officeart/2005/8/layout/hierarchy1"/>
    <dgm:cxn modelId="{07B080C8-3DE8-40E1-A652-8523595C94F2}" type="presOf" srcId="{2D99F3A1-EB51-4283-87D2-8263FE842F0E}" destId="{23443CB9-1F3C-4516-BFA5-33893A3EAD87}" srcOrd="0" destOrd="0" presId="urn:microsoft.com/office/officeart/2005/8/layout/hierarchy1"/>
    <dgm:cxn modelId="{088570B1-2A57-45AA-B3C1-E56C99BC499C}" type="presOf" srcId="{50435E26-0E18-4EF5-9A3F-4E79064D5C0A}" destId="{617A5E7C-D913-4CCA-A81B-31F5C915BED8}" srcOrd="0" destOrd="0" presId="urn:microsoft.com/office/officeart/2005/8/layout/hierarchy1"/>
    <dgm:cxn modelId="{6A1B68D8-58FF-4848-98E3-D21D80587666}" type="presOf" srcId="{A5555E09-2B52-457A-BBF5-510290A4CC10}" destId="{9CA472BF-D31A-4C2E-9155-7B175713C5D5}" srcOrd="0" destOrd="0" presId="urn:microsoft.com/office/officeart/2005/8/layout/hierarchy1"/>
    <dgm:cxn modelId="{1008AC41-0802-42F6-9216-6C974566B691}" srcId="{1407A6AF-2B08-452C-A95C-549B70A77908}" destId="{A5555E09-2B52-457A-BBF5-510290A4CC10}" srcOrd="0" destOrd="0" parTransId="{50435E26-0E18-4EF5-9A3F-4E79064D5C0A}" sibTransId="{1F4712CD-6C9B-4A2B-AF67-F547129E6ABF}"/>
    <dgm:cxn modelId="{5EC32F5D-95F4-4BA4-86BA-AFC06C04F4DD}" type="presOf" srcId="{BF8CD7BB-9AFA-468D-ACD3-A034D490BF0C}" destId="{ED5E79C1-3B00-4B80-91C6-C60B97AC31A2}" srcOrd="0" destOrd="0" presId="urn:microsoft.com/office/officeart/2005/8/layout/hierarchy1"/>
    <dgm:cxn modelId="{02419E92-4011-4E75-9628-6F4BC1BDFE4A}" type="presOf" srcId="{68E1A917-7E4E-4209-B50E-1808D46590AF}" destId="{F1390595-60C5-47B0-99CB-50CA33DB21C8}" srcOrd="0" destOrd="0" presId="urn:microsoft.com/office/officeart/2005/8/layout/hierarchy1"/>
    <dgm:cxn modelId="{81711B89-7291-43C1-A2F3-0D63F6764250}" type="presOf" srcId="{38B3BD67-63AF-4A4F-8E1C-68DCC0FCE269}" destId="{65F68C4F-E369-466C-8F6E-DEB8CBADBA65}" srcOrd="0" destOrd="0" presId="urn:microsoft.com/office/officeart/2005/8/layout/hierarchy1"/>
    <dgm:cxn modelId="{B84CA10C-9BED-49CA-B7DB-0B58FE7EA5FC}" srcId="{1407A6AF-2B08-452C-A95C-549B70A77908}" destId="{70CE43DE-8B5D-4D23-BB91-379D86C89EAF}" srcOrd="1" destOrd="0" parTransId="{68E1A917-7E4E-4209-B50E-1808D46590AF}" sibTransId="{A048913E-7DE6-41B4-88F1-7C248D57DB87}"/>
    <dgm:cxn modelId="{4811471A-5709-4F69-AA2E-1A0FF85ACA2D}" srcId="{2D99F3A1-EB51-4283-87D2-8263FE842F0E}" destId="{1407A6AF-2B08-452C-A95C-549B70A77908}" srcOrd="0" destOrd="0" parTransId="{F52157C5-8443-4610-8672-58098757F8B5}" sibTransId="{B321B0E1-C21A-4E9D-B200-212F09C4F786}"/>
    <dgm:cxn modelId="{852B513C-E0B9-4D52-BDE2-578C2C2355CB}" type="presParOf" srcId="{755D21F9-353D-4744-8991-171D5225A0B1}" destId="{AE5CC9D1-79BF-4CEB-9E77-F3B0144F9D76}" srcOrd="0" destOrd="0" presId="urn:microsoft.com/office/officeart/2005/8/layout/hierarchy1"/>
    <dgm:cxn modelId="{9E704518-4DB1-45E9-A621-9DBD3995D976}" type="presParOf" srcId="{AE5CC9D1-79BF-4CEB-9E77-F3B0144F9D76}" destId="{FBB7988C-E3B9-4E14-A2CE-26BC091AD186}" srcOrd="0" destOrd="0" presId="urn:microsoft.com/office/officeart/2005/8/layout/hierarchy1"/>
    <dgm:cxn modelId="{183D49A4-CEB0-4427-863A-28E85DB850B6}" type="presParOf" srcId="{FBB7988C-E3B9-4E14-A2CE-26BC091AD186}" destId="{F862B268-28E5-468E-8BB3-D525F623E9CF}" srcOrd="0" destOrd="0" presId="urn:microsoft.com/office/officeart/2005/8/layout/hierarchy1"/>
    <dgm:cxn modelId="{F72A2D17-129C-4075-BD76-FAE998D1E6A5}" type="presParOf" srcId="{FBB7988C-E3B9-4E14-A2CE-26BC091AD186}" destId="{23443CB9-1F3C-4516-BFA5-33893A3EAD87}" srcOrd="1" destOrd="0" presId="urn:microsoft.com/office/officeart/2005/8/layout/hierarchy1"/>
    <dgm:cxn modelId="{FEB5E955-B977-4AFA-B69C-122FDBB0A735}" type="presParOf" srcId="{AE5CC9D1-79BF-4CEB-9E77-F3B0144F9D76}" destId="{769B352A-CC17-4CA8-84CC-1FB5532E9D0C}" srcOrd="1" destOrd="0" presId="urn:microsoft.com/office/officeart/2005/8/layout/hierarchy1"/>
    <dgm:cxn modelId="{6A106FD7-0A1C-4CAD-9EE0-19B1A72A87E1}" type="presParOf" srcId="{769B352A-CC17-4CA8-84CC-1FB5532E9D0C}" destId="{A9398077-CD11-4A6D-A1A6-769E37E377B9}" srcOrd="0" destOrd="0" presId="urn:microsoft.com/office/officeart/2005/8/layout/hierarchy1"/>
    <dgm:cxn modelId="{60559A9C-65CE-4DA9-9AF0-5F05F87D6600}" type="presParOf" srcId="{769B352A-CC17-4CA8-84CC-1FB5532E9D0C}" destId="{77889D67-C4F3-481D-85F9-D6058D49E2F5}" srcOrd="1" destOrd="0" presId="urn:microsoft.com/office/officeart/2005/8/layout/hierarchy1"/>
    <dgm:cxn modelId="{45AB36CC-AD53-4CB4-94AE-77430ACCF780}" type="presParOf" srcId="{77889D67-C4F3-481D-85F9-D6058D49E2F5}" destId="{F851B849-BE21-4D12-8BC5-41428E083385}" srcOrd="0" destOrd="0" presId="urn:microsoft.com/office/officeart/2005/8/layout/hierarchy1"/>
    <dgm:cxn modelId="{A0A8B6B5-E703-4E7E-9C1E-88ABCC8007FD}" type="presParOf" srcId="{F851B849-BE21-4D12-8BC5-41428E083385}" destId="{02722F1E-DA8D-477B-832C-5F5DD55DA60B}" srcOrd="0" destOrd="0" presId="urn:microsoft.com/office/officeart/2005/8/layout/hierarchy1"/>
    <dgm:cxn modelId="{43D03F97-154E-41BB-9332-C0E125939F36}" type="presParOf" srcId="{F851B849-BE21-4D12-8BC5-41428E083385}" destId="{CCC28643-C41A-45C6-B1FA-E970F39BAB6B}" srcOrd="1" destOrd="0" presId="urn:microsoft.com/office/officeart/2005/8/layout/hierarchy1"/>
    <dgm:cxn modelId="{08C37994-A70E-41EA-9676-24B018E7AEC5}" type="presParOf" srcId="{77889D67-C4F3-481D-85F9-D6058D49E2F5}" destId="{4AB50986-ABB1-4086-92A0-B2FE188CE27C}" srcOrd="1" destOrd="0" presId="urn:microsoft.com/office/officeart/2005/8/layout/hierarchy1"/>
    <dgm:cxn modelId="{B3768F07-94AD-41C5-A73B-CD62CA2816DD}" type="presParOf" srcId="{4AB50986-ABB1-4086-92A0-B2FE188CE27C}" destId="{617A5E7C-D913-4CCA-A81B-31F5C915BED8}" srcOrd="0" destOrd="0" presId="urn:microsoft.com/office/officeart/2005/8/layout/hierarchy1"/>
    <dgm:cxn modelId="{89D13BEE-D1B6-44ED-BBD0-CE8106B85896}" type="presParOf" srcId="{4AB50986-ABB1-4086-92A0-B2FE188CE27C}" destId="{BD22D600-B096-4CD7-89EC-F15ABAD88E15}" srcOrd="1" destOrd="0" presId="urn:microsoft.com/office/officeart/2005/8/layout/hierarchy1"/>
    <dgm:cxn modelId="{DEA5BC8F-DBF6-4C89-B528-34F3CCA5B045}" type="presParOf" srcId="{BD22D600-B096-4CD7-89EC-F15ABAD88E15}" destId="{10C558DA-A53C-4FF1-B80B-BCE7B9EC1786}" srcOrd="0" destOrd="0" presId="urn:microsoft.com/office/officeart/2005/8/layout/hierarchy1"/>
    <dgm:cxn modelId="{BD17DB85-57DA-480D-89FC-4C50C860C007}" type="presParOf" srcId="{10C558DA-A53C-4FF1-B80B-BCE7B9EC1786}" destId="{97E07281-BDD1-4A05-B727-E62989D6C047}" srcOrd="0" destOrd="0" presId="urn:microsoft.com/office/officeart/2005/8/layout/hierarchy1"/>
    <dgm:cxn modelId="{F12AB141-BE41-4E33-9B58-74B4A6438896}" type="presParOf" srcId="{10C558DA-A53C-4FF1-B80B-BCE7B9EC1786}" destId="{9CA472BF-D31A-4C2E-9155-7B175713C5D5}" srcOrd="1" destOrd="0" presId="urn:microsoft.com/office/officeart/2005/8/layout/hierarchy1"/>
    <dgm:cxn modelId="{65FF3E8F-1C5B-43B5-B973-3B93E37AFA76}" type="presParOf" srcId="{BD22D600-B096-4CD7-89EC-F15ABAD88E15}" destId="{2FCB2C8A-BB11-4739-8A66-F8534C3E84D0}" srcOrd="1" destOrd="0" presId="urn:microsoft.com/office/officeart/2005/8/layout/hierarchy1"/>
    <dgm:cxn modelId="{BA830B70-A642-457F-A1C9-DC33DB1D5104}" type="presParOf" srcId="{4AB50986-ABB1-4086-92A0-B2FE188CE27C}" destId="{F1390595-60C5-47B0-99CB-50CA33DB21C8}" srcOrd="2" destOrd="0" presId="urn:microsoft.com/office/officeart/2005/8/layout/hierarchy1"/>
    <dgm:cxn modelId="{F0C834D0-C97A-4391-846F-BD8035502FD1}" type="presParOf" srcId="{4AB50986-ABB1-4086-92A0-B2FE188CE27C}" destId="{F18B4D62-9705-4EFD-B846-79AFA37ABE80}" srcOrd="3" destOrd="0" presId="urn:microsoft.com/office/officeart/2005/8/layout/hierarchy1"/>
    <dgm:cxn modelId="{7A1AEE9E-03FB-45DF-8609-7B93C3C01FDC}" type="presParOf" srcId="{F18B4D62-9705-4EFD-B846-79AFA37ABE80}" destId="{8A552D2B-AC43-4B3D-90EC-199B0CE0FA45}" srcOrd="0" destOrd="0" presId="urn:microsoft.com/office/officeart/2005/8/layout/hierarchy1"/>
    <dgm:cxn modelId="{4C8EF789-B018-4029-B62B-9371978F888F}" type="presParOf" srcId="{8A552D2B-AC43-4B3D-90EC-199B0CE0FA45}" destId="{04578FE0-2527-458A-A741-E1FC1E108726}" srcOrd="0" destOrd="0" presId="urn:microsoft.com/office/officeart/2005/8/layout/hierarchy1"/>
    <dgm:cxn modelId="{0ABC5D83-4212-4096-B96F-5E78D0602AC0}" type="presParOf" srcId="{8A552D2B-AC43-4B3D-90EC-199B0CE0FA45}" destId="{508CFF67-C56A-413D-8E9D-52026FB7887A}" srcOrd="1" destOrd="0" presId="urn:microsoft.com/office/officeart/2005/8/layout/hierarchy1"/>
    <dgm:cxn modelId="{64426534-4725-4F23-AA16-DDB753CDB1D1}" type="presParOf" srcId="{F18B4D62-9705-4EFD-B846-79AFA37ABE80}" destId="{3335C447-45AB-424B-A197-4ED6029513AB}" srcOrd="1" destOrd="0" presId="urn:microsoft.com/office/officeart/2005/8/layout/hierarchy1"/>
    <dgm:cxn modelId="{6F18CC41-6ECB-4CB6-8F31-837BDC890A7A}" type="presParOf" srcId="{4AB50986-ABB1-4086-92A0-B2FE188CE27C}" destId="{5917EB1F-F58A-433E-86CE-0BAF2B50AFCA}" srcOrd="4" destOrd="0" presId="urn:microsoft.com/office/officeart/2005/8/layout/hierarchy1"/>
    <dgm:cxn modelId="{D9481656-B335-412E-9432-A942B88C153E}" type="presParOf" srcId="{4AB50986-ABB1-4086-92A0-B2FE188CE27C}" destId="{AE0A157D-7B0A-466A-BFA4-C2977F4FB0B5}" srcOrd="5" destOrd="0" presId="urn:microsoft.com/office/officeart/2005/8/layout/hierarchy1"/>
    <dgm:cxn modelId="{ACB17C0B-2973-424A-B6C4-6CADB1111A7A}" type="presParOf" srcId="{AE0A157D-7B0A-466A-BFA4-C2977F4FB0B5}" destId="{C4536B33-0748-4D36-9FB1-9F9D22BC985B}" srcOrd="0" destOrd="0" presId="urn:microsoft.com/office/officeart/2005/8/layout/hierarchy1"/>
    <dgm:cxn modelId="{923F1A91-4466-4670-883B-980644556B65}" type="presParOf" srcId="{C4536B33-0748-4D36-9FB1-9F9D22BC985B}" destId="{2879B474-EF15-4221-B2A1-FDC42EAD526B}" srcOrd="0" destOrd="0" presId="urn:microsoft.com/office/officeart/2005/8/layout/hierarchy1"/>
    <dgm:cxn modelId="{411826BA-66B5-403B-96FD-5EB2C6CFB97D}" type="presParOf" srcId="{C4536B33-0748-4D36-9FB1-9F9D22BC985B}" destId="{02B5E7C0-603D-4B58-BE66-75CB5C509E43}" srcOrd="1" destOrd="0" presId="urn:microsoft.com/office/officeart/2005/8/layout/hierarchy1"/>
    <dgm:cxn modelId="{E2BB8D49-4A1B-435F-86B2-972AC3F7FE8E}" type="presParOf" srcId="{AE0A157D-7B0A-466A-BFA4-C2977F4FB0B5}" destId="{FCCD53BC-3988-4A19-A208-AAA98A0B7BE6}" srcOrd="1" destOrd="0" presId="urn:microsoft.com/office/officeart/2005/8/layout/hierarchy1"/>
    <dgm:cxn modelId="{37F39D6A-3D03-492D-8F6C-1D1D14A417E6}" type="presParOf" srcId="{769B352A-CC17-4CA8-84CC-1FB5532E9D0C}" destId="{9BED0AAE-152D-477F-BF3E-5BCB5F8A0F55}" srcOrd="2" destOrd="0" presId="urn:microsoft.com/office/officeart/2005/8/layout/hierarchy1"/>
    <dgm:cxn modelId="{20CE2431-7F85-4B4E-8DF5-EB76FE363F6C}" type="presParOf" srcId="{769B352A-CC17-4CA8-84CC-1FB5532E9D0C}" destId="{783CFF96-1EB0-479F-B1B6-1D17D2D6321C}" srcOrd="3" destOrd="0" presId="urn:microsoft.com/office/officeart/2005/8/layout/hierarchy1"/>
    <dgm:cxn modelId="{86ACA3F1-B4DE-4247-82BB-09B19CADB506}" type="presParOf" srcId="{783CFF96-1EB0-479F-B1B6-1D17D2D6321C}" destId="{860EEF0F-E5BF-4707-93F0-5C3812A545AE}" srcOrd="0" destOrd="0" presId="urn:microsoft.com/office/officeart/2005/8/layout/hierarchy1"/>
    <dgm:cxn modelId="{ABA9B07C-A8EB-4BFD-8E19-7A8C846C4304}" type="presParOf" srcId="{860EEF0F-E5BF-4707-93F0-5C3812A545AE}" destId="{F8B27DAD-D6E7-4D01-8535-1463585C5D8F}" srcOrd="0" destOrd="0" presId="urn:microsoft.com/office/officeart/2005/8/layout/hierarchy1"/>
    <dgm:cxn modelId="{2D3D66F6-3169-407C-B5D5-CF32B1F927D5}" type="presParOf" srcId="{860EEF0F-E5BF-4707-93F0-5C3812A545AE}" destId="{3BFC4D2F-2BD2-438B-AC83-4DA0E21D3234}" srcOrd="1" destOrd="0" presId="urn:microsoft.com/office/officeart/2005/8/layout/hierarchy1"/>
    <dgm:cxn modelId="{AD932BD9-ABE4-436C-A70E-F0B0904469F9}" type="presParOf" srcId="{783CFF96-1EB0-479F-B1B6-1D17D2D6321C}" destId="{2ABC05E3-8A9D-4EEA-9A3C-713776232504}" srcOrd="1" destOrd="0" presId="urn:microsoft.com/office/officeart/2005/8/layout/hierarchy1"/>
    <dgm:cxn modelId="{E16962CF-B721-4173-B580-4DDB4F6881A9}" type="presParOf" srcId="{2ABC05E3-8A9D-4EEA-9A3C-713776232504}" destId="{6A117229-8225-40A0-80EF-E06BB3F6491E}" srcOrd="0" destOrd="0" presId="urn:microsoft.com/office/officeart/2005/8/layout/hierarchy1"/>
    <dgm:cxn modelId="{C61938E9-D8B5-43E3-A7E9-188149D00140}" type="presParOf" srcId="{2ABC05E3-8A9D-4EEA-9A3C-713776232504}" destId="{858784E4-32BD-4549-A5EA-D5BD1D06C6F3}" srcOrd="1" destOrd="0" presId="urn:microsoft.com/office/officeart/2005/8/layout/hierarchy1"/>
    <dgm:cxn modelId="{0B2E039E-21FB-40F9-926E-BD821367280C}" type="presParOf" srcId="{858784E4-32BD-4549-A5EA-D5BD1D06C6F3}" destId="{8BADC00D-BDEA-4E22-900B-2DD82849AD80}" srcOrd="0" destOrd="0" presId="urn:microsoft.com/office/officeart/2005/8/layout/hierarchy1"/>
    <dgm:cxn modelId="{88A40AAF-4B7F-4790-B614-26AF729D539E}" type="presParOf" srcId="{8BADC00D-BDEA-4E22-900B-2DD82849AD80}" destId="{3C52A96B-96A4-4C5F-9614-99A8CBA18E71}" srcOrd="0" destOrd="0" presId="urn:microsoft.com/office/officeart/2005/8/layout/hierarchy1"/>
    <dgm:cxn modelId="{AFA7C88A-4F7A-4245-9D9F-132C65D38930}" type="presParOf" srcId="{8BADC00D-BDEA-4E22-900B-2DD82849AD80}" destId="{C4BE8BDC-F1FB-42AF-9DE6-546ACD601821}" srcOrd="1" destOrd="0" presId="urn:microsoft.com/office/officeart/2005/8/layout/hierarchy1"/>
    <dgm:cxn modelId="{91CB39F3-2B36-4F50-A2A1-5AECE0B0AE87}" type="presParOf" srcId="{858784E4-32BD-4549-A5EA-D5BD1D06C6F3}" destId="{C6E59BFC-EE10-4BF0-A449-3AA05F59ADF7}" srcOrd="1" destOrd="0" presId="urn:microsoft.com/office/officeart/2005/8/layout/hierarchy1"/>
    <dgm:cxn modelId="{028FBDA4-4A8B-4463-9D08-297D57C78A2D}" type="presParOf" srcId="{2ABC05E3-8A9D-4EEA-9A3C-713776232504}" destId="{B56007C5-1840-451A-AD62-64AF2268FC88}" srcOrd="2" destOrd="0" presId="urn:microsoft.com/office/officeart/2005/8/layout/hierarchy1"/>
    <dgm:cxn modelId="{5D551B15-1C10-4C35-9917-FEAED0C9A6C2}" type="presParOf" srcId="{2ABC05E3-8A9D-4EEA-9A3C-713776232504}" destId="{E4EFD248-78A4-41A4-AA62-306F49F2FECD}" srcOrd="3" destOrd="0" presId="urn:microsoft.com/office/officeart/2005/8/layout/hierarchy1"/>
    <dgm:cxn modelId="{A3CEB2C4-17E9-4F88-9B7D-F2610C950A1B}" type="presParOf" srcId="{E4EFD248-78A4-41A4-AA62-306F49F2FECD}" destId="{088A1AD3-3277-422E-A581-1EFCFCF41445}" srcOrd="0" destOrd="0" presId="urn:microsoft.com/office/officeart/2005/8/layout/hierarchy1"/>
    <dgm:cxn modelId="{410FCDC6-7A7E-4BAC-8821-5D1BB9F78824}" type="presParOf" srcId="{088A1AD3-3277-422E-A581-1EFCFCF41445}" destId="{FA4C37D2-7F41-4D67-B854-34CAF0767E64}" srcOrd="0" destOrd="0" presId="urn:microsoft.com/office/officeart/2005/8/layout/hierarchy1"/>
    <dgm:cxn modelId="{839A4CB1-2496-4D42-BFD5-049A99E047C8}" type="presParOf" srcId="{088A1AD3-3277-422E-A581-1EFCFCF41445}" destId="{6D199069-048A-4A72-8EFB-7A891C72AE9A}" srcOrd="1" destOrd="0" presId="urn:microsoft.com/office/officeart/2005/8/layout/hierarchy1"/>
    <dgm:cxn modelId="{126694FA-42F1-4DB7-840F-A551BFD7650E}" type="presParOf" srcId="{E4EFD248-78A4-41A4-AA62-306F49F2FECD}" destId="{0FE90807-AF68-442C-8888-1CDE3181BAD0}" srcOrd="1" destOrd="0" presId="urn:microsoft.com/office/officeart/2005/8/layout/hierarchy1"/>
    <dgm:cxn modelId="{F12B087A-14C1-4FAE-93A9-5179A95B6018}" type="presParOf" srcId="{2ABC05E3-8A9D-4EEA-9A3C-713776232504}" destId="{65F68C4F-E369-466C-8F6E-DEB8CBADBA65}" srcOrd="4" destOrd="0" presId="urn:microsoft.com/office/officeart/2005/8/layout/hierarchy1"/>
    <dgm:cxn modelId="{F8D29908-1DD6-4FB1-9C8C-9D1C99562553}" type="presParOf" srcId="{2ABC05E3-8A9D-4EEA-9A3C-713776232504}" destId="{B9CE1C0F-C03B-48E7-B0F0-A718C6A3C597}" srcOrd="5" destOrd="0" presId="urn:microsoft.com/office/officeart/2005/8/layout/hierarchy1"/>
    <dgm:cxn modelId="{1D3B7B8B-F43C-4467-BD7F-7E8DC652321D}" type="presParOf" srcId="{B9CE1C0F-C03B-48E7-B0F0-A718C6A3C597}" destId="{8E19B76A-9EF4-4C64-9E94-C3A53F40ABEF}" srcOrd="0" destOrd="0" presId="urn:microsoft.com/office/officeart/2005/8/layout/hierarchy1"/>
    <dgm:cxn modelId="{0AE549BA-31E3-4FD4-B4FA-71657462D215}" type="presParOf" srcId="{8E19B76A-9EF4-4C64-9E94-C3A53F40ABEF}" destId="{A8EB3B83-77A7-4BF7-874D-E3E00F3A223C}" srcOrd="0" destOrd="0" presId="urn:microsoft.com/office/officeart/2005/8/layout/hierarchy1"/>
    <dgm:cxn modelId="{D2FB78C5-59A5-4F90-A95D-109F118044CD}" type="presParOf" srcId="{8E19B76A-9EF4-4C64-9E94-C3A53F40ABEF}" destId="{ED5E79C1-3B00-4B80-91C6-C60B97AC31A2}" srcOrd="1" destOrd="0" presId="urn:microsoft.com/office/officeart/2005/8/layout/hierarchy1"/>
    <dgm:cxn modelId="{1B10F97C-BF8A-4DDF-B06F-F0489B0F5C38}" type="presParOf" srcId="{B9CE1C0F-C03B-48E7-B0F0-A718C6A3C597}" destId="{92099177-2FD2-4A77-B7E3-452B095BA0F8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5F68C4F-E369-466C-8F6E-DEB8CBADBA65}">
      <dsp:nvSpPr>
        <dsp:cNvPr id="0" name=""/>
        <dsp:cNvSpPr/>
      </dsp:nvSpPr>
      <dsp:spPr>
        <a:xfrm>
          <a:off x="6231262" y="2227148"/>
          <a:ext cx="750324" cy="1180907"/>
        </a:xfrm>
        <a:custGeom>
          <a:avLst/>
          <a:gdLst/>
          <a:ahLst/>
          <a:cxnLst/>
          <a:rect l="0" t="0" r="0" b="0"/>
          <a:pathLst>
            <a:path>
              <a:moveTo>
                <a:pt x="750324" y="0"/>
              </a:moveTo>
              <a:lnTo>
                <a:pt x="750324" y="1141355"/>
              </a:lnTo>
              <a:lnTo>
                <a:pt x="0" y="1141355"/>
              </a:lnTo>
              <a:lnTo>
                <a:pt x="0" y="1180907"/>
              </a:lnTo>
            </a:path>
          </a:pathLst>
        </a:custGeom>
        <a:noFill/>
        <a:ln w="25400" cap="flat" cmpd="sng" algn="ctr">
          <a:solidFill>
            <a:srgbClr val="8E0000"/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56007C5-1840-451A-AD62-64AF2268FC88}">
      <dsp:nvSpPr>
        <dsp:cNvPr id="0" name=""/>
        <dsp:cNvSpPr/>
      </dsp:nvSpPr>
      <dsp:spPr>
        <a:xfrm>
          <a:off x="6981587" y="2227148"/>
          <a:ext cx="1033732" cy="78951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49964"/>
              </a:lnTo>
              <a:lnTo>
                <a:pt x="1033732" y="749964"/>
              </a:lnTo>
              <a:lnTo>
                <a:pt x="1033732" y="789517"/>
              </a:lnTo>
            </a:path>
          </a:pathLst>
        </a:custGeom>
        <a:noFill/>
        <a:ln w="19050" cap="flat" cmpd="sng" algn="ctr">
          <a:solidFill>
            <a:srgbClr val="8E0000"/>
          </a:solidFill>
          <a:prstDash val="solid"/>
          <a:headEnd type="none" w="med" len="med"/>
          <a:tailEnd type="arrow" w="med" len="me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A117229-8225-40A0-80EF-E06BB3F6491E}">
      <dsp:nvSpPr>
        <dsp:cNvPr id="0" name=""/>
        <dsp:cNvSpPr/>
      </dsp:nvSpPr>
      <dsp:spPr>
        <a:xfrm>
          <a:off x="5518944" y="2227148"/>
          <a:ext cx="1462642" cy="408209"/>
        </a:xfrm>
        <a:custGeom>
          <a:avLst/>
          <a:gdLst/>
          <a:ahLst/>
          <a:cxnLst/>
          <a:rect l="0" t="0" r="0" b="0"/>
          <a:pathLst>
            <a:path>
              <a:moveTo>
                <a:pt x="1462642" y="0"/>
              </a:moveTo>
              <a:lnTo>
                <a:pt x="1462642" y="368656"/>
              </a:lnTo>
              <a:lnTo>
                <a:pt x="0" y="368656"/>
              </a:lnTo>
              <a:lnTo>
                <a:pt x="0" y="408209"/>
              </a:lnTo>
            </a:path>
          </a:pathLst>
        </a:custGeom>
        <a:noFill/>
        <a:ln w="19050" cap="flat" cmpd="sng" algn="ctr">
          <a:solidFill>
            <a:srgbClr val="8E0000"/>
          </a:solidFill>
          <a:prstDash val="solid"/>
          <a:headEnd type="none" w="med" len="med"/>
          <a:tailEnd type="arrow" w="med" len="me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BED0AAE-152D-477F-BF3E-5BCB5F8A0F55}">
      <dsp:nvSpPr>
        <dsp:cNvPr id="0" name=""/>
        <dsp:cNvSpPr/>
      </dsp:nvSpPr>
      <dsp:spPr>
        <a:xfrm>
          <a:off x="4416537" y="1046398"/>
          <a:ext cx="2565049" cy="41268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73135"/>
              </a:lnTo>
              <a:lnTo>
                <a:pt x="2565049" y="373135"/>
              </a:lnTo>
              <a:lnTo>
                <a:pt x="2565049" y="412687"/>
              </a:lnTo>
            </a:path>
          </a:pathLst>
        </a:custGeom>
        <a:noFill/>
        <a:ln w="19050" cap="flat" cmpd="sng" algn="ctr">
          <a:solidFill>
            <a:srgbClr val="8E0000"/>
          </a:solidFill>
          <a:prstDash val="solid"/>
          <a:headEnd type="none" w="med" len="med"/>
          <a:tailEnd type="arrow" w="med" len="me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917EB1F-F58A-433E-86CE-0BAF2B50AFCA}">
      <dsp:nvSpPr>
        <dsp:cNvPr id="0" name=""/>
        <dsp:cNvSpPr/>
      </dsp:nvSpPr>
      <dsp:spPr>
        <a:xfrm>
          <a:off x="1960761" y="2276928"/>
          <a:ext cx="1243311" cy="62340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83853"/>
              </a:lnTo>
              <a:lnTo>
                <a:pt x="1243311" y="583853"/>
              </a:lnTo>
              <a:lnTo>
                <a:pt x="1243311" y="623405"/>
              </a:lnTo>
            </a:path>
          </a:pathLst>
        </a:custGeom>
        <a:noFill/>
        <a:ln w="25400" cap="flat" cmpd="sng" algn="ctr">
          <a:solidFill>
            <a:srgbClr val="8E0000"/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1390595-60C5-47B0-99CB-50CA33DB21C8}">
      <dsp:nvSpPr>
        <dsp:cNvPr id="0" name=""/>
        <dsp:cNvSpPr/>
      </dsp:nvSpPr>
      <dsp:spPr>
        <a:xfrm>
          <a:off x="1890555" y="2276928"/>
          <a:ext cx="91440" cy="1337825"/>
        </a:xfrm>
        <a:custGeom>
          <a:avLst/>
          <a:gdLst/>
          <a:ahLst/>
          <a:cxnLst/>
          <a:rect l="0" t="0" r="0" b="0"/>
          <a:pathLst>
            <a:path>
              <a:moveTo>
                <a:pt x="70205" y="0"/>
              </a:moveTo>
              <a:lnTo>
                <a:pt x="70205" y="1298273"/>
              </a:lnTo>
              <a:lnTo>
                <a:pt x="45720" y="1298273"/>
              </a:lnTo>
              <a:lnTo>
                <a:pt x="45720" y="1337825"/>
              </a:lnTo>
            </a:path>
          </a:pathLst>
        </a:custGeom>
        <a:noFill/>
        <a:ln w="25400" cap="flat" cmpd="sng" algn="ctr">
          <a:solidFill>
            <a:srgbClr val="8E0000"/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17A5E7C-D913-4CCA-A81B-31F5C915BED8}">
      <dsp:nvSpPr>
        <dsp:cNvPr id="0" name=""/>
        <dsp:cNvSpPr/>
      </dsp:nvSpPr>
      <dsp:spPr>
        <a:xfrm>
          <a:off x="658936" y="2276928"/>
          <a:ext cx="1301824" cy="587374"/>
        </a:xfrm>
        <a:custGeom>
          <a:avLst/>
          <a:gdLst/>
          <a:ahLst/>
          <a:cxnLst/>
          <a:rect l="0" t="0" r="0" b="0"/>
          <a:pathLst>
            <a:path>
              <a:moveTo>
                <a:pt x="1301824" y="0"/>
              </a:moveTo>
              <a:lnTo>
                <a:pt x="1301824" y="547822"/>
              </a:lnTo>
              <a:lnTo>
                <a:pt x="0" y="547822"/>
              </a:lnTo>
              <a:lnTo>
                <a:pt x="0" y="587374"/>
              </a:lnTo>
            </a:path>
          </a:pathLst>
        </a:custGeom>
        <a:noFill/>
        <a:ln w="25400" cap="flat" cmpd="sng" algn="ctr">
          <a:solidFill>
            <a:srgbClr val="8E0000"/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9398077-CD11-4A6D-A1A6-769E37E377B9}">
      <dsp:nvSpPr>
        <dsp:cNvPr id="0" name=""/>
        <dsp:cNvSpPr/>
      </dsp:nvSpPr>
      <dsp:spPr>
        <a:xfrm>
          <a:off x="1960761" y="1046398"/>
          <a:ext cx="2455775" cy="412687"/>
        </a:xfrm>
        <a:custGeom>
          <a:avLst/>
          <a:gdLst/>
          <a:ahLst/>
          <a:cxnLst/>
          <a:rect l="0" t="0" r="0" b="0"/>
          <a:pathLst>
            <a:path>
              <a:moveTo>
                <a:pt x="2455775" y="0"/>
              </a:moveTo>
              <a:lnTo>
                <a:pt x="2455775" y="373135"/>
              </a:lnTo>
              <a:lnTo>
                <a:pt x="0" y="373135"/>
              </a:lnTo>
              <a:lnTo>
                <a:pt x="0" y="412687"/>
              </a:lnTo>
            </a:path>
          </a:pathLst>
        </a:custGeom>
        <a:noFill/>
        <a:ln w="19050" cap="flat" cmpd="sng" algn="ctr">
          <a:solidFill>
            <a:srgbClr val="8E0000"/>
          </a:solidFill>
          <a:prstDash val="solid"/>
          <a:headEnd type="none" w="med" len="med"/>
          <a:tailEnd type="arrow" w="med" len="me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862B268-28E5-468E-8BB3-D525F623E9CF}">
      <dsp:nvSpPr>
        <dsp:cNvPr id="0" name=""/>
        <dsp:cNvSpPr/>
      </dsp:nvSpPr>
      <dsp:spPr>
        <a:xfrm>
          <a:off x="2687143" y="236801"/>
          <a:ext cx="3458787" cy="809596"/>
        </a:xfrm>
        <a:prstGeom prst="roundRect">
          <a:avLst>
            <a:gd name="adj" fmla="val 10000"/>
          </a:avLst>
        </a:prstGeom>
        <a:gradFill rotWithShape="0">
          <a:gsLst>
            <a:gs pos="50000">
              <a:schemeClr val="accent2">
                <a:lumMod val="40000"/>
                <a:lumOff val="60000"/>
              </a:schemeClr>
            </a:gs>
            <a:gs pos="100000">
              <a:schemeClr val="accent2">
                <a:lumMod val="60000"/>
                <a:lumOff val="4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3443CB9-1F3C-4516-BFA5-33893A3EAD87}">
      <dsp:nvSpPr>
        <dsp:cNvPr id="0" name=""/>
        <dsp:cNvSpPr/>
      </dsp:nvSpPr>
      <dsp:spPr>
        <a:xfrm>
          <a:off x="2734582" y="281868"/>
          <a:ext cx="3458787" cy="809596"/>
        </a:xfrm>
        <a:prstGeom prst="roundRect">
          <a:avLst>
            <a:gd name="adj" fmla="val 10000"/>
          </a:avLst>
        </a:prstGeom>
        <a:solidFill>
          <a:schemeClr val="bg1">
            <a:alpha val="90000"/>
          </a:schemeClr>
        </a:solidFill>
        <a:ln w="38100" cap="flat" cmpd="sng" algn="ctr">
          <a:solidFill>
            <a:srgbClr val="006600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b="1" kern="1200" dirty="0" smtClean="0">
              <a:solidFill>
                <a:srgbClr val="8E0000"/>
              </a:solidFill>
              <a:latin typeface="Arial" pitchFamily="34" charset="0"/>
              <a:cs typeface="Arial" pitchFamily="34" charset="0"/>
            </a:rPr>
            <a:t>823 – МО Омской области</a:t>
          </a:r>
          <a:endParaRPr lang="ru-RU" sz="2500" b="1" kern="1200" dirty="0">
            <a:solidFill>
              <a:srgbClr val="8E0000"/>
            </a:solidFill>
            <a:latin typeface="Arial" pitchFamily="34" charset="0"/>
            <a:cs typeface="Arial" pitchFamily="34" charset="0"/>
          </a:endParaRPr>
        </a:p>
      </dsp:txBody>
      <dsp:txXfrm>
        <a:off x="2758294" y="305580"/>
        <a:ext cx="3411363" cy="762172"/>
      </dsp:txXfrm>
    </dsp:sp>
    <dsp:sp modelId="{02722F1E-DA8D-477B-832C-5F5DD55DA60B}">
      <dsp:nvSpPr>
        <dsp:cNvPr id="0" name=""/>
        <dsp:cNvSpPr/>
      </dsp:nvSpPr>
      <dsp:spPr>
        <a:xfrm>
          <a:off x="667801" y="1459086"/>
          <a:ext cx="2585920" cy="817841"/>
        </a:xfrm>
        <a:prstGeom prst="roundRect">
          <a:avLst>
            <a:gd name="adj" fmla="val 10000"/>
          </a:avLst>
        </a:prstGeom>
        <a:gradFill flip="none" rotWithShape="0">
          <a:gsLst>
            <a:gs pos="50000">
              <a:schemeClr val="accent2">
                <a:lumMod val="40000"/>
                <a:lumOff val="60000"/>
              </a:schemeClr>
            </a:gs>
            <a:gs pos="100000">
              <a:schemeClr val="accent2">
                <a:lumMod val="60000"/>
                <a:lumOff val="40000"/>
              </a:schemeClr>
            </a:gs>
          </a:gsLst>
          <a:lin ang="5400000" scaled="1"/>
          <a:tileRect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CCC28643-C41A-45C6-B1FA-E970F39BAB6B}">
      <dsp:nvSpPr>
        <dsp:cNvPr id="0" name=""/>
        <dsp:cNvSpPr/>
      </dsp:nvSpPr>
      <dsp:spPr>
        <a:xfrm>
          <a:off x="715240" y="1504153"/>
          <a:ext cx="2585920" cy="817841"/>
        </a:xfrm>
        <a:prstGeom prst="roundRect">
          <a:avLst>
            <a:gd name="adj" fmla="val 10000"/>
          </a:avLst>
        </a:prstGeom>
        <a:solidFill>
          <a:schemeClr val="bg1">
            <a:alpha val="90000"/>
          </a:schemeClr>
        </a:solidFill>
        <a:ln w="38100" cap="flat" cmpd="sng" algn="ctr">
          <a:solidFill>
            <a:srgbClr val="006600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rgbClr val="006600"/>
              </a:solidFill>
              <a:latin typeface="Arial" pitchFamily="34" charset="0"/>
              <a:cs typeface="Arial" pitchFamily="34" charset="0"/>
            </a:rPr>
            <a:t>54 смотровых кабинета – МО  г.Омска</a:t>
          </a:r>
          <a:endParaRPr lang="ru-RU" sz="1800" b="1" kern="1200" dirty="0">
            <a:solidFill>
              <a:srgbClr val="006600"/>
            </a:solidFill>
            <a:latin typeface="Arial" pitchFamily="34" charset="0"/>
            <a:cs typeface="Arial" pitchFamily="34" charset="0"/>
          </a:endParaRPr>
        </a:p>
      </dsp:txBody>
      <dsp:txXfrm>
        <a:off x="739194" y="1528107"/>
        <a:ext cx="2538012" cy="769933"/>
      </dsp:txXfrm>
    </dsp:sp>
    <dsp:sp modelId="{97E07281-BDD1-4A05-B727-E62989D6C047}">
      <dsp:nvSpPr>
        <dsp:cNvPr id="0" name=""/>
        <dsp:cNvSpPr/>
      </dsp:nvSpPr>
      <dsp:spPr>
        <a:xfrm>
          <a:off x="53911" y="2864302"/>
          <a:ext cx="1210050" cy="63455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9CA472BF-D31A-4C2E-9155-7B175713C5D5}">
      <dsp:nvSpPr>
        <dsp:cNvPr id="0" name=""/>
        <dsp:cNvSpPr/>
      </dsp:nvSpPr>
      <dsp:spPr>
        <a:xfrm>
          <a:off x="101350" y="2909369"/>
          <a:ext cx="1210050" cy="634555"/>
        </a:xfrm>
        <a:prstGeom prst="roundRect">
          <a:avLst>
            <a:gd name="adj" fmla="val 10000"/>
          </a:avLst>
        </a:prstGeom>
        <a:solidFill>
          <a:schemeClr val="bg1">
            <a:lumMod val="95000"/>
            <a:alpha val="90000"/>
          </a:schemeClr>
        </a:solidFill>
        <a:ln w="38100" cap="flat" cmpd="sng" algn="ctr">
          <a:solidFill>
            <a:srgbClr val="006600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rgbClr val="006600"/>
              </a:solidFill>
              <a:latin typeface="Arial" pitchFamily="34" charset="0"/>
              <a:cs typeface="Arial" pitchFamily="34" charset="0"/>
            </a:rPr>
            <a:t>19 женских</a:t>
          </a:r>
          <a:endParaRPr lang="ru-RU" sz="1800" b="1" kern="1200" dirty="0">
            <a:solidFill>
              <a:srgbClr val="006600"/>
            </a:solidFill>
            <a:latin typeface="Arial" pitchFamily="34" charset="0"/>
            <a:cs typeface="Arial" pitchFamily="34" charset="0"/>
          </a:endParaRPr>
        </a:p>
      </dsp:txBody>
      <dsp:txXfrm>
        <a:off x="119935" y="2927954"/>
        <a:ext cx="1172880" cy="597385"/>
      </dsp:txXfrm>
    </dsp:sp>
    <dsp:sp modelId="{04578FE0-2527-458A-A741-E1FC1E108726}">
      <dsp:nvSpPr>
        <dsp:cNvPr id="0" name=""/>
        <dsp:cNvSpPr/>
      </dsp:nvSpPr>
      <dsp:spPr>
        <a:xfrm>
          <a:off x="1142337" y="3614753"/>
          <a:ext cx="1587876" cy="79219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508CFF67-C56A-413D-8E9D-52026FB7887A}">
      <dsp:nvSpPr>
        <dsp:cNvPr id="0" name=""/>
        <dsp:cNvSpPr/>
      </dsp:nvSpPr>
      <dsp:spPr>
        <a:xfrm>
          <a:off x="1189776" y="3659820"/>
          <a:ext cx="1587876" cy="792191"/>
        </a:xfrm>
        <a:prstGeom prst="roundRect">
          <a:avLst>
            <a:gd name="adj" fmla="val 10000"/>
          </a:avLst>
        </a:prstGeom>
        <a:solidFill>
          <a:schemeClr val="bg1">
            <a:lumMod val="95000"/>
            <a:alpha val="90000"/>
          </a:schemeClr>
        </a:solidFill>
        <a:ln w="38100" cap="flat" cmpd="sng" algn="ctr">
          <a:solidFill>
            <a:srgbClr val="006600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rgbClr val="006600"/>
              </a:solidFill>
              <a:latin typeface="Arial" pitchFamily="34" charset="0"/>
              <a:cs typeface="Arial" pitchFamily="34" charset="0"/>
            </a:rPr>
            <a:t>16 смешанные</a:t>
          </a:r>
          <a:endParaRPr lang="ru-RU" sz="1800" b="1" kern="1200" dirty="0">
            <a:solidFill>
              <a:srgbClr val="006600"/>
            </a:solidFill>
            <a:latin typeface="Arial" pitchFamily="34" charset="0"/>
            <a:cs typeface="Arial" pitchFamily="34" charset="0"/>
          </a:endParaRPr>
        </a:p>
      </dsp:txBody>
      <dsp:txXfrm>
        <a:off x="1212978" y="3683022"/>
        <a:ext cx="1541472" cy="745787"/>
      </dsp:txXfrm>
    </dsp:sp>
    <dsp:sp modelId="{2879B474-EF15-4221-B2A1-FDC42EAD526B}">
      <dsp:nvSpPr>
        <dsp:cNvPr id="0" name=""/>
        <dsp:cNvSpPr/>
      </dsp:nvSpPr>
      <dsp:spPr>
        <a:xfrm>
          <a:off x="2539299" y="2900333"/>
          <a:ext cx="1329545" cy="55372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02B5E7C0-603D-4B58-BE66-75CB5C509E43}">
      <dsp:nvSpPr>
        <dsp:cNvPr id="0" name=""/>
        <dsp:cNvSpPr/>
      </dsp:nvSpPr>
      <dsp:spPr>
        <a:xfrm>
          <a:off x="2586738" y="2945400"/>
          <a:ext cx="1329545" cy="553728"/>
        </a:xfrm>
        <a:prstGeom prst="roundRect">
          <a:avLst>
            <a:gd name="adj" fmla="val 10000"/>
          </a:avLst>
        </a:prstGeom>
        <a:solidFill>
          <a:schemeClr val="bg1">
            <a:lumMod val="95000"/>
            <a:alpha val="90000"/>
          </a:schemeClr>
        </a:solidFill>
        <a:ln w="38100" cap="flat" cmpd="sng" algn="ctr">
          <a:solidFill>
            <a:srgbClr val="006600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rgbClr val="006600"/>
              </a:solidFill>
              <a:latin typeface="Arial" pitchFamily="34" charset="0"/>
              <a:cs typeface="Arial" pitchFamily="34" charset="0"/>
            </a:rPr>
            <a:t>19 мужских</a:t>
          </a:r>
          <a:endParaRPr lang="ru-RU" sz="1800" b="1" kern="1200" dirty="0">
            <a:solidFill>
              <a:srgbClr val="006600"/>
            </a:solidFill>
            <a:latin typeface="Arial" pitchFamily="34" charset="0"/>
            <a:cs typeface="Arial" pitchFamily="34" charset="0"/>
          </a:endParaRPr>
        </a:p>
      </dsp:txBody>
      <dsp:txXfrm>
        <a:off x="2602956" y="2961618"/>
        <a:ext cx="1297109" cy="521292"/>
      </dsp:txXfrm>
    </dsp:sp>
    <dsp:sp modelId="{F8B27DAD-D6E7-4D01-8535-1463585C5D8F}">
      <dsp:nvSpPr>
        <dsp:cNvPr id="0" name=""/>
        <dsp:cNvSpPr/>
      </dsp:nvSpPr>
      <dsp:spPr>
        <a:xfrm>
          <a:off x="5766203" y="1459086"/>
          <a:ext cx="2430766" cy="768062"/>
        </a:xfrm>
        <a:prstGeom prst="roundRect">
          <a:avLst>
            <a:gd name="adj" fmla="val 10000"/>
          </a:avLst>
        </a:prstGeom>
        <a:gradFill rotWithShape="0">
          <a:gsLst>
            <a:gs pos="50000">
              <a:schemeClr val="accent2">
                <a:lumMod val="40000"/>
                <a:lumOff val="60000"/>
              </a:schemeClr>
            </a:gs>
            <a:gs pos="100000">
              <a:schemeClr val="accent2">
                <a:lumMod val="60000"/>
                <a:lumOff val="40000"/>
              </a:schemeClr>
            </a:gs>
          </a:gsLst>
          <a:lin ang="54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3BFC4D2F-2BD2-438B-AC83-4DA0E21D3234}">
      <dsp:nvSpPr>
        <dsp:cNvPr id="0" name=""/>
        <dsp:cNvSpPr/>
      </dsp:nvSpPr>
      <dsp:spPr>
        <a:xfrm>
          <a:off x="5813642" y="1504153"/>
          <a:ext cx="2430766" cy="768062"/>
        </a:xfrm>
        <a:prstGeom prst="roundRect">
          <a:avLst>
            <a:gd name="adj" fmla="val 10000"/>
          </a:avLst>
        </a:prstGeom>
        <a:solidFill>
          <a:schemeClr val="bg1">
            <a:alpha val="90000"/>
          </a:schemeClr>
        </a:solidFill>
        <a:ln w="38100" cap="flat" cmpd="sng" algn="ctr">
          <a:solidFill>
            <a:srgbClr val="006600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rgbClr val="006600"/>
              </a:solidFill>
              <a:latin typeface="Arial" pitchFamily="34" charset="0"/>
              <a:cs typeface="Arial" pitchFamily="34" charset="0"/>
            </a:rPr>
            <a:t>769 – МО муниципальных районов</a:t>
          </a:r>
          <a:endParaRPr lang="ru-RU" sz="1800" b="1" kern="1200" dirty="0">
            <a:solidFill>
              <a:srgbClr val="006600"/>
            </a:solidFill>
            <a:latin typeface="Arial" pitchFamily="34" charset="0"/>
            <a:cs typeface="Arial" pitchFamily="34" charset="0"/>
          </a:endParaRPr>
        </a:p>
      </dsp:txBody>
      <dsp:txXfrm>
        <a:off x="5836138" y="1526649"/>
        <a:ext cx="2385774" cy="723070"/>
      </dsp:txXfrm>
    </dsp:sp>
    <dsp:sp modelId="{3C52A96B-96A4-4C5F-9614-99A8CBA18E71}">
      <dsp:nvSpPr>
        <dsp:cNvPr id="0" name=""/>
        <dsp:cNvSpPr/>
      </dsp:nvSpPr>
      <dsp:spPr>
        <a:xfrm>
          <a:off x="4858074" y="2635358"/>
          <a:ext cx="1321741" cy="53055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C4BE8BDC-F1FB-42AF-9DE6-546ACD601821}">
      <dsp:nvSpPr>
        <dsp:cNvPr id="0" name=""/>
        <dsp:cNvSpPr/>
      </dsp:nvSpPr>
      <dsp:spPr>
        <a:xfrm>
          <a:off x="4905513" y="2680425"/>
          <a:ext cx="1321741" cy="530555"/>
        </a:xfrm>
        <a:prstGeom prst="roundRect">
          <a:avLst>
            <a:gd name="adj" fmla="val 10000"/>
          </a:avLst>
        </a:prstGeom>
        <a:solidFill>
          <a:schemeClr val="bg1">
            <a:lumMod val="95000"/>
            <a:alpha val="90000"/>
          </a:schemeClr>
        </a:solidFill>
        <a:ln w="38100" cap="flat" cmpd="sng" algn="ctr">
          <a:solidFill>
            <a:srgbClr val="006600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rgbClr val="006600"/>
              </a:solidFill>
              <a:latin typeface="Arial" pitchFamily="34" charset="0"/>
              <a:cs typeface="Arial" pitchFamily="34" charset="0"/>
            </a:rPr>
            <a:t>52 - ЦРБ</a:t>
          </a:r>
          <a:endParaRPr lang="ru-RU" sz="1800" b="1" kern="1200" dirty="0">
            <a:solidFill>
              <a:srgbClr val="006600"/>
            </a:solidFill>
            <a:latin typeface="Arial" pitchFamily="34" charset="0"/>
            <a:cs typeface="Arial" pitchFamily="34" charset="0"/>
          </a:endParaRPr>
        </a:p>
      </dsp:txBody>
      <dsp:txXfrm>
        <a:off x="4921052" y="2695964"/>
        <a:ext cx="1290663" cy="499477"/>
      </dsp:txXfrm>
    </dsp:sp>
    <dsp:sp modelId="{FA4C37D2-7F41-4D67-B854-34CAF0767E64}">
      <dsp:nvSpPr>
        <dsp:cNvPr id="0" name=""/>
        <dsp:cNvSpPr/>
      </dsp:nvSpPr>
      <dsp:spPr>
        <a:xfrm>
          <a:off x="7146061" y="3016665"/>
          <a:ext cx="1738517" cy="1334755"/>
        </a:xfrm>
        <a:prstGeom prst="roundRect">
          <a:avLst>
            <a:gd name="adj" fmla="val 10000"/>
          </a:avLst>
        </a:prstGeom>
        <a:gradFill rotWithShape="0">
          <a:gsLst>
            <a:gs pos="50000">
              <a:schemeClr val="accent2">
                <a:lumMod val="40000"/>
                <a:lumOff val="60000"/>
              </a:schemeClr>
            </a:gs>
            <a:gs pos="100000">
              <a:schemeClr val="accent2">
                <a:lumMod val="60000"/>
                <a:lumOff val="40000"/>
              </a:schemeClr>
            </a:gs>
          </a:gsLst>
          <a:lin ang="54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6D199069-048A-4A72-8EFB-7A891C72AE9A}">
      <dsp:nvSpPr>
        <dsp:cNvPr id="0" name=""/>
        <dsp:cNvSpPr/>
      </dsp:nvSpPr>
      <dsp:spPr>
        <a:xfrm>
          <a:off x="7193500" y="3061732"/>
          <a:ext cx="1738517" cy="1334755"/>
        </a:xfrm>
        <a:prstGeom prst="roundRect">
          <a:avLst>
            <a:gd name="adj" fmla="val 10000"/>
          </a:avLst>
        </a:prstGeom>
        <a:solidFill>
          <a:schemeClr val="bg2">
            <a:alpha val="90000"/>
          </a:schemeClr>
        </a:solidFill>
        <a:ln w="38100" cap="flat" cmpd="sng" algn="ctr">
          <a:solidFill>
            <a:srgbClr val="006600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rgbClr val="006600"/>
              </a:solidFill>
              <a:latin typeface="Arial" pitchFamily="34" charset="0"/>
              <a:cs typeface="Arial" pitchFamily="34" charset="0"/>
            </a:rPr>
            <a:t>600 – ФАП</a:t>
          </a:r>
          <a:br>
            <a:rPr lang="ru-RU" sz="1800" b="1" kern="1200" dirty="0" smtClean="0">
              <a:solidFill>
                <a:srgbClr val="006600"/>
              </a:solidFill>
              <a:latin typeface="Arial" pitchFamily="34" charset="0"/>
              <a:cs typeface="Arial" pitchFamily="34" charset="0"/>
            </a:rPr>
          </a:br>
          <a:r>
            <a:rPr lang="ru-RU" sz="1800" b="1" kern="1200" dirty="0" smtClean="0">
              <a:solidFill>
                <a:srgbClr val="006600"/>
              </a:solidFill>
              <a:latin typeface="Arial" pitchFamily="34" charset="0"/>
              <a:cs typeface="Arial" pitchFamily="34" charset="0"/>
            </a:rPr>
            <a:t>(в режиме смотровых кабинетов</a:t>
          </a:r>
          <a:endParaRPr lang="ru-RU" sz="1800" b="1" kern="1200" dirty="0">
            <a:solidFill>
              <a:srgbClr val="006600"/>
            </a:solidFill>
            <a:latin typeface="Arial" pitchFamily="34" charset="0"/>
            <a:cs typeface="Arial" pitchFamily="34" charset="0"/>
          </a:endParaRPr>
        </a:p>
      </dsp:txBody>
      <dsp:txXfrm>
        <a:off x="7232594" y="3100826"/>
        <a:ext cx="1660329" cy="1256567"/>
      </dsp:txXfrm>
    </dsp:sp>
    <dsp:sp modelId="{A8EB3B83-77A7-4BF7-874D-E3E00F3A223C}">
      <dsp:nvSpPr>
        <dsp:cNvPr id="0" name=""/>
        <dsp:cNvSpPr/>
      </dsp:nvSpPr>
      <dsp:spPr>
        <a:xfrm>
          <a:off x="5517424" y="3408056"/>
          <a:ext cx="1427676" cy="57289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ED5E79C1-3B00-4B80-91C6-C60B97AC31A2}">
      <dsp:nvSpPr>
        <dsp:cNvPr id="0" name=""/>
        <dsp:cNvSpPr/>
      </dsp:nvSpPr>
      <dsp:spPr>
        <a:xfrm>
          <a:off x="5564863" y="3453123"/>
          <a:ext cx="1427676" cy="572895"/>
        </a:xfrm>
        <a:prstGeom prst="roundRect">
          <a:avLst>
            <a:gd name="adj" fmla="val 10000"/>
          </a:avLst>
        </a:prstGeom>
        <a:solidFill>
          <a:schemeClr val="bg1">
            <a:lumMod val="95000"/>
            <a:alpha val="90000"/>
          </a:schemeClr>
        </a:solidFill>
        <a:ln w="38100" cap="flat" cmpd="sng" algn="ctr">
          <a:solidFill>
            <a:srgbClr val="006600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rgbClr val="006600"/>
              </a:solidFill>
              <a:latin typeface="Arial" pitchFamily="34" charset="0"/>
              <a:cs typeface="Arial" pitchFamily="34" charset="0"/>
            </a:rPr>
            <a:t>117 УБ,ВА</a:t>
          </a:r>
          <a:endParaRPr lang="ru-RU" sz="1800" b="1" kern="1200" dirty="0">
            <a:solidFill>
              <a:srgbClr val="006600"/>
            </a:solidFill>
            <a:latin typeface="Arial" pitchFamily="34" charset="0"/>
            <a:cs typeface="Arial" pitchFamily="34" charset="0"/>
          </a:endParaRPr>
        </a:p>
      </dsp:txBody>
      <dsp:txXfrm>
        <a:off x="5581643" y="3469903"/>
        <a:ext cx="1394116" cy="53933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D57D06-CE7F-4A8A-8AE8-33AB18D953B9}" type="datetimeFigureOut">
              <a:rPr lang="ru-RU"/>
              <a:pPr>
                <a:defRPr/>
              </a:pPr>
              <a:t>18.12.2018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81E96F-6440-40CC-94B6-DF8077133E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86376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07FB9C-1F0C-4ED9-A97F-88438AEEE412}" type="datetimeFigureOut">
              <a:rPr lang="ru-RU"/>
              <a:pPr>
                <a:defRPr/>
              </a:pPr>
              <a:t>18.12.2018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73E187-4810-4F9A-84E4-CF80660DAD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60729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BE892C-8CAD-4466-84C0-ABD9607E45F4}" type="datetimeFigureOut">
              <a:rPr lang="ru-RU"/>
              <a:pPr>
                <a:defRPr/>
              </a:pPr>
              <a:t>18.12.2018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B76327-B06A-4F1F-A99B-BD50A06C9F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13451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952601-99D3-4F67-8853-B2075B9661D2}" type="datetimeFigureOut">
              <a:rPr lang="ru-RU"/>
              <a:pPr>
                <a:defRPr/>
              </a:pPr>
              <a:t>18.12.2018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343272-1545-4BA2-A45A-BBD7079186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91897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EB6399-C781-4C4C-9BE7-BCCA46B9C5CE}" type="datetimeFigureOut">
              <a:rPr lang="ru-RU"/>
              <a:pPr>
                <a:defRPr/>
              </a:pPr>
              <a:t>18.12.2018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7AFC5F-A50C-4ABB-BADA-B6E0BDD6B7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56069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F52B68-C9D1-4C50-813C-6FD4DB9E65F5}" type="datetimeFigureOut">
              <a:rPr lang="ru-RU"/>
              <a:pPr>
                <a:defRPr/>
              </a:pPr>
              <a:t>18.12.2018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DDD195-2587-40B5-9342-3C87ABC114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60220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6252A8-84A3-4296-8042-FDD8C1AAFF94}" type="datetimeFigureOut">
              <a:rPr lang="ru-RU"/>
              <a:pPr>
                <a:defRPr/>
              </a:pPr>
              <a:t>18.12.2018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51C1F6-9246-40DC-A00B-8E8B711103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93187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BFABAB-73B3-40F3-AE0E-3DC3247D0784}" type="datetimeFigureOut">
              <a:rPr lang="ru-RU"/>
              <a:pPr>
                <a:defRPr/>
              </a:pPr>
              <a:t>18.12.2018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9FEACD-BAD3-4BE9-9E5A-890876F581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56335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B3A3DA-420E-4BE2-B4FC-D2A22B46EAC3}" type="datetimeFigureOut">
              <a:rPr lang="ru-RU"/>
              <a:pPr>
                <a:defRPr/>
              </a:pPr>
              <a:t>18.12.2018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4116BA-A164-41F5-AD53-A3691AD5CF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53622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D73DF7-CC0C-43E4-807B-CD1A86B4034B}" type="datetimeFigureOut">
              <a:rPr lang="ru-RU"/>
              <a:pPr>
                <a:defRPr/>
              </a:pPr>
              <a:t>18.12.2018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15666E-58EA-41DE-8368-945BF1B6C0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34628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3DAE96-7DCB-4D3F-B829-C1B064F4CD49}" type="datetimeFigureOut">
              <a:rPr lang="ru-RU"/>
              <a:pPr>
                <a:defRPr/>
              </a:pPr>
              <a:t>18.12.2018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490B2E-D98C-4063-9E79-8BB9CF55D0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41066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ED51481A-418B-4499-BD58-14270D13169A}" type="datetimeFigureOut">
              <a:rPr lang="ru-RU"/>
              <a:pPr>
                <a:defRPr/>
              </a:pPr>
              <a:t>18.12.2018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CB1725A0-2477-49D6-9573-459657D7A6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gif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13" Type="http://schemas.openxmlformats.org/officeDocument/2006/relationships/image" Target="../media/image32.jpeg"/><Relationship Id="rId3" Type="http://schemas.openxmlformats.org/officeDocument/2006/relationships/image" Target="../media/image22.jpeg"/><Relationship Id="rId7" Type="http://schemas.openxmlformats.org/officeDocument/2006/relationships/image" Target="../media/image26.png"/><Relationship Id="rId12" Type="http://schemas.openxmlformats.org/officeDocument/2006/relationships/image" Target="../media/image31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11" Type="http://schemas.openxmlformats.org/officeDocument/2006/relationships/image" Target="../media/image30.jpeg"/><Relationship Id="rId5" Type="http://schemas.openxmlformats.org/officeDocument/2006/relationships/image" Target="../media/image24.jpeg"/><Relationship Id="rId15" Type="http://schemas.openxmlformats.org/officeDocument/2006/relationships/image" Target="../media/image34.png"/><Relationship Id="rId10" Type="http://schemas.openxmlformats.org/officeDocument/2006/relationships/image" Target="../media/image29.jpeg"/><Relationship Id="rId4" Type="http://schemas.openxmlformats.org/officeDocument/2006/relationships/image" Target="../media/image23.jpeg"/><Relationship Id="rId9" Type="http://schemas.openxmlformats.org/officeDocument/2006/relationships/image" Target="../media/image28.jpeg"/><Relationship Id="rId14" Type="http://schemas.openxmlformats.org/officeDocument/2006/relationships/image" Target="../media/image33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3" Type="http://schemas.openxmlformats.org/officeDocument/2006/relationships/image" Target="../media/image5.png"/><Relationship Id="rId7" Type="http://schemas.openxmlformats.org/officeDocument/2006/relationships/image" Target="../media/image39.jpe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jpeg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png"/><Relationship Id="rId13" Type="http://schemas.openxmlformats.org/officeDocument/2006/relationships/image" Target="../media/image51.png"/><Relationship Id="rId18" Type="http://schemas.openxmlformats.org/officeDocument/2006/relationships/image" Target="../media/image56.png"/><Relationship Id="rId26" Type="http://schemas.openxmlformats.org/officeDocument/2006/relationships/image" Target="../media/image64.png"/><Relationship Id="rId3" Type="http://schemas.openxmlformats.org/officeDocument/2006/relationships/image" Target="../media/image41.wmf"/><Relationship Id="rId21" Type="http://schemas.openxmlformats.org/officeDocument/2006/relationships/image" Target="../media/image59.jpeg"/><Relationship Id="rId7" Type="http://schemas.openxmlformats.org/officeDocument/2006/relationships/image" Target="../media/image45.wmf"/><Relationship Id="rId12" Type="http://schemas.openxmlformats.org/officeDocument/2006/relationships/image" Target="../media/image50.png"/><Relationship Id="rId17" Type="http://schemas.openxmlformats.org/officeDocument/2006/relationships/image" Target="../media/image55.jpeg"/><Relationship Id="rId25" Type="http://schemas.openxmlformats.org/officeDocument/2006/relationships/image" Target="../media/image63.png"/><Relationship Id="rId2" Type="http://schemas.openxmlformats.org/officeDocument/2006/relationships/image" Target="../media/image5.png"/><Relationship Id="rId16" Type="http://schemas.openxmlformats.org/officeDocument/2006/relationships/image" Target="../media/image54.png"/><Relationship Id="rId20" Type="http://schemas.openxmlformats.org/officeDocument/2006/relationships/image" Target="../media/image5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wmf"/><Relationship Id="rId11" Type="http://schemas.openxmlformats.org/officeDocument/2006/relationships/image" Target="../media/image49.png"/><Relationship Id="rId24" Type="http://schemas.openxmlformats.org/officeDocument/2006/relationships/image" Target="../media/image62.png"/><Relationship Id="rId5" Type="http://schemas.openxmlformats.org/officeDocument/2006/relationships/image" Target="../media/image43.png"/><Relationship Id="rId15" Type="http://schemas.openxmlformats.org/officeDocument/2006/relationships/image" Target="../media/image53.jpeg"/><Relationship Id="rId23" Type="http://schemas.openxmlformats.org/officeDocument/2006/relationships/image" Target="../media/image61.png"/><Relationship Id="rId10" Type="http://schemas.openxmlformats.org/officeDocument/2006/relationships/image" Target="../media/image48.png"/><Relationship Id="rId19" Type="http://schemas.openxmlformats.org/officeDocument/2006/relationships/image" Target="../media/image57.jpeg"/><Relationship Id="rId4" Type="http://schemas.openxmlformats.org/officeDocument/2006/relationships/image" Target="../media/image42.png"/><Relationship Id="rId9" Type="http://schemas.openxmlformats.org/officeDocument/2006/relationships/image" Target="../media/image47.png"/><Relationship Id="rId14" Type="http://schemas.openxmlformats.org/officeDocument/2006/relationships/image" Target="../media/image52.jpeg"/><Relationship Id="rId22" Type="http://schemas.openxmlformats.org/officeDocument/2006/relationships/image" Target="../media/image60.png"/><Relationship Id="rId27" Type="http://schemas.openxmlformats.org/officeDocument/2006/relationships/image" Target="../media/image6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Relationship Id="rId9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chart" Target="../charts/chart1.xml"/><Relationship Id="rId7" Type="http://schemas.openxmlformats.org/officeDocument/2006/relationships/image" Target="../media/image1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Relationship Id="rId9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veta\Desktop\Эмблема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573" y="188640"/>
            <a:ext cx="2869291" cy="270174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Равнобедренный треугольник 28"/>
          <p:cNvSpPr/>
          <p:nvPr/>
        </p:nvSpPr>
        <p:spPr>
          <a:xfrm rot="600000">
            <a:off x="5540363" y="3046"/>
            <a:ext cx="3728966" cy="697787"/>
          </a:xfrm>
          <a:prstGeom prst="triangle">
            <a:avLst/>
          </a:prstGeom>
          <a:solidFill>
            <a:srgbClr val="0B6B3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 dirty="0">
              <a:solidFill>
                <a:srgbClr val="0B6B30"/>
              </a:solidFill>
            </a:endParaRPr>
          </a:p>
        </p:txBody>
      </p:sp>
      <p:sp>
        <p:nvSpPr>
          <p:cNvPr id="8" name="Freeform 88"/>
          <p:cNvSpPr>
            <a:spLocks/>
          </p:cNvSpPr>
          <p:nvPr/>
        </p:nvSpPr>
        <p:spPr bwMode="auto">
          <a:xfrm>
            <a:off x="5369582" y="0"/>
            <a:ext cx="3774418" cy="1015927"/>
          </a:xfrm>
          <a:custGeom>
            <a:avLst/>
            <a:gdLst>
              <a:gd name="T0" fmla="+- 0 11681 6828"/>
              <a:gd name="T1" fmla="*/ T0 w 4853"/>
              <a:gd name="T2" fmla="+- 0 192 192"/>
              <a:gd name="T3" fmla="*/ 192 h 3761"/>
              <a:gd name="T4" fmla="+- 0 6828 6828"/>
              <a:gd name="T5" fmla="*/ T4 w 4853"/>
              <a:gd name="T6" fmla="+- 0 192 192"/>
              <a:gd name="T7" fmla="*/ 192 h 3761"/>
              <a:gd name="T8" fmla="+- 0 10027 6828"/>
              <a:gd name="T9" fmla="*/ T8 w 4853"/>
              <a:gd name="T10" fmla="+- 0 1482 192"/>
              <a:gd name="T11" fmla="*/ 1482 h 3761"/>
              <a:gd name="T12" fmla="+- 0 11681 6828"/>
              <a:gd name="T13" fmla="*/ T12 w 4853"/>
              <a:gd name="T14" fmla="+- 0 3953 192"/>
              <a:gd name="T15" fmla="*/ 3953 h 3761"/>
              <a:gd name="T16" fmla="+- 0 11681 6828"/>
              <a:gd name="T17" fmla="*/ T16 w 4853"/>
              <a:gd name="T18" fmla="+- 0 192 192"/>
              <a:gd name="T19" fmla="*/ 192 h 3761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  <a:cxn ang="0">
                <a:pos x="T17" y="T19"/>
              </a:cxn>
            </a:cxnLst>
            <a:rect l="0" t="0" r="r" b="b"/>
            <a:pathLst>
              <a:path w="4853" h="3761">
                <a:moveTo>
                  <a:pt x="4853" y="0"/>
                </a:moveTo>
                <a:lnTo>
                  <a:pt x="0" y="0"/>
                </a:lnTo>
                <a:lnTo>
                  <a:pt x="3199" y="1290"/>
                </a:lnTo>
                <a:lnTo>
                  <a:pt x="4853" y="3761"/>
                </a:lnTo>
                <a:lnTo>
                  <a:pt x="4853" y="0"/>
                </a:lnTo>
              </a:path>
            </a:pathLst>
          </a:cu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rot="0" vert="horz" wrap="square" lIns="43998" tIns="21999" rIns="43998" bIns="21999" anchor="t" anchorCtr="0" upright="1">
            <a:noAutofit/>
          </a:bodyPr>
          <a:lstStyle/>
          <a:p>
            <a:pPr defTabSz="440009">
              <a:defRPr/>
            </a:pPr>
            <a:endParaRPr lang="ru-RU" sz="900" kern="0">
              <a:solidFill>
                <a:sysClr val="windowText" lastClr="000000"/>
              </a:solidFill>
            </a:endParaRPr>
          </a:p>
        </p:txBody>
      </p:sp>
      <p:sp>
        <p:nvSpPr>
          <p:cNvPr id="22" name="Прямоугольный треугольник 21"/>
          <p:cNvSpPr/>
          <p:nvPr/>
        </p:nvSpPr>
        <p:spPr>
          <a:xfrm flipH="1">
            <a:off x="0" y="6499465"/>
            <a:ext cx="9143999" cy="358535"/>
          </a:xfrm>
          <a:prstGeom prst="rtTriangle">
            <a:avLst/>
          </a:prstGeom>
          <a:solidFill>
            <a:srgbClr val="0B6B3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/>
          </a:p>
        </p:txBody>
      </p:sp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0" y="-168120"/>
            <a:ext cx="118546" cy="336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58668" tIns="29334" rIns="58668" bIns="29334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5" name="Прямоугольный треугольник 24"/>
          <p:cNvSpPr/>
          <p:nvPr/>
        </p:nvSpPr>
        <p:spPr>
          <a:xfrm flipH="1">
            <a:off x="6463748" y="6499465"/>
            <a:ext cx="2680252" cy="358535"/>
          </a:xfrm>
          <a:prstGeom prst="rtTriangl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/>
          </a:p>
        </p:txBody>
      </p:sp>
      <p:pic>
        <p:nvPicPr>
          <p:cNvPr id="17" name="Picture 4" descr="C:\Users\Sveta\Desktop\1200px-Coat_of_arms_of_Omsk_Oblast.svg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6096" y="692696"/>
            <a:ext cx="1434476" cy="13627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Прямоугольник 13"/>
          <p:cNvSpPr>
            <a:spLocks noChangeArrowheads="1"/>
          </p:cNvSpPr>
          <p:nvPr/>
        </p:nvSpPr>
        <p:spPr bwMode="auto">
          <a:xfrm>
            <a:off x="0" y="5027692"/>
            <a:ext cx="9144000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r>
              <a:rPr lang="ru-RU" altLang="ru-RU" sz="2400" b="1" dirty="0">
                <a:solidFill>
                  <a:srgbClr val="006600"/>
                </a:solidFill>
              </a:rPr>
              <a:t>И.В</a:t>
            </a:r>
            <a:r>
              <a:rPr lang="ru-RU" altLang="ru-RU" sz="2400" b="1" dirty="0" smtClean="0">
                <a:solidFill>
                  <a:srgbClr val="006600"/>
                </a:solidFill>
              </a:rPr>
              <a:t>.</a:t>
            </a:r>
            <a:r>
              <a:rPr lang="en-US" altLang="ru-RU" sz="2400" b="1" dirty="0" smtClean="0">
                <a:solidFill>
                  <a:srgbClr val="006600"/>
                </a:solidFill>
              </a:rPr>
              <a:t> </a:t>
            </a:r>
            <a:r>
              <a:rPr lang="ru-RU" altLang="ru-RU" sz="2400" b="1" dirty="0" smtClean="0">
                <a:solidFill>
                  <a:srgbClr val="006600"/>
                </a:solidFill>
              </a:rPr>
              <a:t>Иващенко</a:t>
            </a:r>
            <a:r>
              <a:rPr lang="ru-RU" altLang="ru-RU" sz="2400" b="1" dirty="0">
                <a:solidFill>
                  <a:srgbClr val="006600"/>
                </a:solidFill>
              </a:rPr>
              <a:t>, </a:t>
            </a:r>
            <a:endParaRPr lang="en-US" altLang="ru-RU" sz="2400" b="1" dirty="0" smtClean="0">
              <a:solidFill>
                <a:srgbClr val="006600"/>
              </a:solidFill>
            </a:endParaRPr>
          </a:p>
          <a:p>
            <a:pPr algn="r"/>
            <a:r>
              <a:rPr lang="ru-RU" sz="2400" b="1" dirty="0" smtClean="0">
                <a:solidFill>
                  <a:srgbClr val="006600"/>
                </a:solidFill>
              </a:rPr>
              <a:t>главная </a:t>
            </a:r>
            <a:r>
              <a:rPr lang="ru-RU" sz="2400" b="1" dirty="0">
                <a:solidFill>
                  <a:srgbClr val="006600"/>
                </a:solidFill>
              </a:rPr>
              <a:t>медицинская сестра БУЗОО  «КОД», </a:t>
            </a:r>
            <a:r>
              <a:rPr lang="ru-RU" sz="2400" b="1" dirty="0" smtClean="0">
                <a:solidFill>
                  <a:srgbClr val="006600"/>
                </a:solidFill>
              </a:rPr>
              <a:t>председатель </a:t>
            </a:r>
            <a:r>
              <a:rPr lang="ru-RU" sz="2400" b="1" dirty="0">
                <a:solidFill>
                  <a:srgbClr val="006600"/>
                </a:solidFill>
              </a:rPr>
              <a:t>специализированной секции ОПСА </a:t>
            </a:r>
          </a:p>
          <a:p>
            <a:pPr algn="r"/>
            <a:r>
              <a:rPr lang="ru-RU" sz="2400" b="1" dirty="0">
                <a:solidFill>
                  <a:srgbClr val="006600"/>
                </a:solidFill>
              </a:rPr>
              <a:t>«СД в онкологии»</a:t>
            </a:r>
          </a:p>
        </p:txBody>
      </p:sp>
      <p:pic>
        <p:nvPicPr>
          <p:cNvPr id="14" name="Picture 9" descr="F:\Документы\ОПСА\эмблема (2)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92280" y="764704"/>
            <a:ext cx="897257" cy="126409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0" y="2924944"/>
            <a:ext cx="9143999" cy="206210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ru-RU" sz="32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Tahoma" pitchFamily="34" charset="0"/>
                <a:cs typeface="Arial" pitchFamily="34" charset="0"/>
              </a:rPr>
              <a:t>Роль сестринского персонала</a:t>
            </a:r>
          </a:p>
          <a:p>
            <a:pPr algn="ctr"/>
            <a:r>
              <a:rPr lang="ru-RU" sz="32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Tahoma" pitchFamily="34" charset="0"/>
                <a:cs typeface="Arial" pitchFamily="34" charset="0"/>
              </a:rPr>
              <a:t>смотровых кабинетов </a:t>
            </a:r>
            <a:r>
              <a:rPr lang="ru-RU" sz="3200" b="1" dirty="0" err="1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Tahoma" pitchFamily="34" charset="0"/>
                <a:cs typeface="Arial" pitchFamily="34" charset="0"/>
              </a:rPr>
              <a:t>ФАПов</a:t>
            </a:r>
            <a:r>
              <a:rPr lang="ru-RU" sz="32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Tahoma" pitchFamily="34" charset="0"/>
                <a:cs typeface="Arial" pitchFamily="34" charset="0"/>
              </a:rPr>
              <a:t> в диагностике, профилактике онкологических заболеваний </a:t>
            </a:r>
          </a:p>
        </p:txBody>
      </p:sp>
      <p:pic>
        <p:nvPicPr>
          <p:cNvPr id="13" name="Picture 2" descr="C:\Users\Sveta\Desktop\lubova-70.gif"/>
          <p:cNvPicPr>
            <a:picLocks noChangeAspect="1" noChangeArrowheads="1" noCrop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35696" y="1700808"/>
            <a:ext cx="216024" cy="216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96064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veta\Desktop\Эмблема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24" y="148610"/>
            <a:ext cx="1161386" cy="10935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Равнобедренный треугольник 28"/>
          <p:cNvSpPr/>
          <p:nvPr/>
        </p:nvSpPr>
        <p:spPr>
          <a:xfrm rot="600000">
            <a:off x="5540363" y="3046"/>
            <a:ext cx="3728966" cy="697787"/>
          </a:xfrm>
          <a:prstGeom prst="triangle">
            <a:avLst/>
          </a:prstGeom>
          <a:solidFill>
            <a:srgbClr val="0B6B3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 dirty="0">
              <a:solidFill>
                <a:srgbClr val="0B6B30"/>
              </a:solidFill>
            </a:endParaRPr>
          </a:p>
        </p:txBody>
      </p:sp>
      <p:sp>
        <p:nvSpPr>
          <p:cNvPr id="8" name="Freeform 88"/>
          <p:cNvSpPr>
            <a:spLocks/>
          </p:cNvSpPr>
          <p:nvPr/>
        </p:nvSpPr>
        <p:spPr bwMode="auto">
          <a:xfrm>
            <a:off x="5369582" y="0"/>
            <a:ext cx="3774418" cy="1015927"/>
          </a:xfrm>
          <a:custGeom>
            <a:avLst/>
            <a:gdLst>
              <a:gd name="T0" fmla="+- 0 11681 6828"/>
              <a:gd name="T1" fmla="*/ T0 w 4853"/>
              <a:gd name="T2" fmla="+- 0 192 192"/>
              <a:gd name="T3" fmla="*/ 192 h 3761"/>
              <a:gd name="T4" fmla="+- 0 6828 6828"/>
              <a:gd name="T5" fmla="*/ T4 w 4853"/>
              <a:gd name="T6" fmla="+- 0 192 192"/>
              <a:gd name="T7" fmla="*/ 192 h 3761"/>
              <a:gd name="T8" fmla="+- 0 10027 6828"/>
              <a:gd name="T9" fmla="*/ T8 w 4853"/>
              <a:gd name="T10" fmla="+- 0 1482 192"/>
              <a:gd name="T11" fmla="*/ 1482 h 3761"/>
              <a:gd name="T12" fmla="+- 0 11681 6828"/>
              <a:gd name="T13" fmla="*/ T12 w 4853"/>
              <a:gd name="T14" fmla="+- 0 3953 192"/>
              <a:gd name="T15" fmla="*/ 3953 h 3761"/>
              <a:gd name="T16" fmla="+- 0 11681 6828"/>
              <a:gd name="T17" fmla="*/ T16 w 4853"/>
              <a:gd name="T18" fmla="+- 0 192 192"/>
              <a:gd name="T19" fmla="*/ 192 h 3761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  <a:cxn ang="0">
                <a:pos x="T17" y="T19"/>
              </a:cxn>
            </a:cxnLst>
            <a:rect l="0" t="0" r="r" b="b"/>
            <a:pathLst>
              <a:path w="4853" h="3761">
                <a:moveTo>
                  <a:pt x="4853" y="0"/>
                </a:moveTo>
                <a:lnTo>
                  <a:pt x="0" y="0"/>
                </a:lnTo>
                <a:lnTo>
                  <a:pt x="3199" y="1290"/>
                </a:lnTo>
                <a:lnTo>
                  <a:pt x="4853" y="3761"/>
                </a:lnTo>
                <a:lnTo>
                  <a:pt x="4853" y="0"/>
                </a:lnTo>
              </a:path>
            </a:pathLst>
          </a:cu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rot="0" vert="horz" wrap="square" lIns="43998" tIns="21999" rIns="43998" bIns="21999" anchor="t" anchorCtr="0" upright="1">
            <a:noAutofit/>
          </a:bodyPr>
          <a:lstStyle/>
          <a:p>
            <a:pPr defTabSz="440009">
              <a:defRPr/>
            </a:pPr>
            <a:endParaRPr lang="ru-RU" sz="900" kern="0">
              <a:solidFill>
                <a:sysClr val="windowText" lastClr="000000"/>
              </a:solidFill>
            </a:endParaRPr>
          </a:p>
        </p:txBody>
      </p:sp>
      <p:sp>
        <p:nvSpPr>
          <p:cNvPr id="22" name="Прямоугольный треугольник 21"/>
          <p:cNvSpPr/>
          <p:nvPr/>
        </p:nvSpPr>
        <p:spPr>
          <a:xfrm flipH="1">
            <a:off x="0" y="6499465"/>
            <a:ext cx="9143999" cy="358535"/>
          </a:xfrm>
          <a:prstGeom prst="rtTriangle">
            <a:avLst/>
          </a:prstGeom>
          <a:solidFill>
            <a:srgbClr val="0B6B3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/>
          </a:p>
        </p:txBody>
      </p:sp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0" y="-168120"/>
            <a:ext cx="118546" cy="336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58668" tIns="29334" rIns="58668" bIns="29334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5" name="Прямоугольный треугольник 24"/>
          <p:cNvSpPr/>
          <p:nvPr/>
        </p:nvSpPr>
        <p:spPr>
          <a:xfrm flipH="1">
            <a:off x="6463748" y="6499465"/>
            <a:ext cx="2680252" cy="358535"/>
          </a:xfrm>
          <a:prstGeom prst="rtTriangl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419313" y="764704"/>
            <a:ext cx="8761199" cy="138499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defPPr>
              <a:defRPr lang="ru-RU"/>
            </a:defPPr>
            <a:lvl1pPr algn="ctr">
              <a:defRPr sz="2800" b="1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Tahoma" pitchFamily="34" charset="0"/>
                <a:cs typeface="Arial" pitchFamily="34" charset="0"/>
              </a:defRPr>
            </a:lvl1pPr>
          </a:lstStyle>
          <a:p>
            <a:r>
              <a:rPr lang="ru-RU" dirty="0"/>
              <a:t>Основная задача смотровых кабинетов - </a:t>
            </a:r>
          </a:p>
          <a:p>
            <a:r>
              <a:rPr lang="ru-RU" dirty="0"/>
              <a:t>раннее выявление </a:t>
            </a:r>
            <a:r>
              <a:rPr lang="ru-RU" dirty="0" err="1"/>
              <a:t>предраков</a:t>
            </a:r>
            <a:r>
              <a:rPr lang="ru-RU" dirty="0"/>
              <a:t> </a:t>
            </a:r>
          </a:p>
          <a:p>
            <a:r>
              <a:rPr lang="ru-RU" dirty="0"/>
              <a:t>и раковых опухолей визуальных локализаций</a:t>
            </a:r>
          </a:p>
        </p:txBody>
      </p:sp>
      <p:pic>
        <p:nvPicPr>
          <p:cNvPr id="21" name="Рисунок 512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19872" y="2304182"/>
            <a:ext cx="2003425" cy="4221162"/>
          </a:xfrm>
          <a:prstGeom prst="rect">
            <a:avLst/>
          </a:prstGeom>
          <a:solidFill>
            <a:schemeClr val="bg1"/>
          </a:solidFill>
          <a:ln w="19050">
            <a:noFill/>
            <a:miter lim="800000"/>
            <a:headEnd/>
            <a:tailEnd/>
          </a:ln>
        </p:spPr>
      </p:pic>
      <p:sp>
        <p:nvSpPr>
          <p:cNvPr id="23" name="TextBox 5119"/>
          <p:cNvSpPr txBox="1">
            <a:spLocks noChangeArrowheads="1"/>
          </p:cNvSpPr>
          <p:nvPr/>
        </p:nvSpPr>
        <p:spPr bwMode="auto">
          <a:xfrm>
            <a:off x="5892800" y="2160166"/>
            <a:ext cx="3251200" cy="3784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500" b="1" dirty="0">
                <a:solidFill>
                  <a:srgbClr val="006600"/>
                </a:solidFill>
              </a:rPr>
              <a:t>- глаз</a:t>
            </a:r>
          </a:p>
          <a:p>
            <a:r>
              <a:rPr lang="ru-RU" sz="1500" b="1" dirty="0">
                <a:solidFill>
                  <a:srgbClr val="006600"/>
                </a:solidFill>
              </a:rPr>
              <a:t>- околоушная слюнная железа </a:t>
            </a:r>
            <a:endParaRPr lang="en-US" sz="1500" b="1" dirty="0">
              <a:solidFill>
                <a:srgbClr val="006600"/>
              </a:solidFill>
            </a:endParaRPr>
          </a:p>
          <a:p>
            <a:r>
              <a:rPr lang="en-US" sz="1500" b="1" dirty="0">
                <a:solidFill>
                  <a:srgbClr val="006600"/>
                </a:solidFill>
              </a:rPr>
              <a:t>- </a:t>
            </a:r>
            <a:r>
              <a:rPr lang="ru-RU" sz="1500" b="1" dirty="0">
                <a:solidFill>
                  <a:srgbClr val="006600"/>
                </a:solidFill>
              </a:rPr>
              <a:t>десна</a:t>
            </a:r>
            <a:r>
              <a:rPr lang="en-US" sz="1500" b="1" dirty="0">
                <a:solidFill>
                  <a:srgbClr val="006600"/>
                </a:solidFill>
              </a:rPr>
              <a:t> </a:t>
            </a:r>
            <a:endParaRPr lang="ru-RU" sz="1500" b="1" dirty="0">
              <a:solidFill>
                <a:srgbClr val="006600"/>
              </a:solidFill>
            </a:endParaRPr>
          </a:p>
          <a:p>
            <a:r>
              <a:rPr lang="en-US" sz="1500" b="1" dirty="0">
                <a:solidFill>
                  <a:srgbClr val="006600"/>
                </a:solidFill>
              </a:rPr>
              <a:t>- </a:t>
            </a:r>
            <a:r>
              <a:rPr lang="ru-RU" sz="1500" b="1" dirty="0">
                <a:solidFill>
                  <a:srgbClr val="006600"/>
                </a:solidFill>
              </a:rPr>
              <a:t>дно полости рта</a:t>
            </a:r>
            <a:r>
              <a:rPr lang="en-US" sz="1500" b="1" dirty="0">
                <a:solidFill>
                  <a:srgbClr val="006600"/>
                </a:solidFill>
              </a:rPr>
              <a:t> </a:t>
            </a:r>
            <a:endParaRPr lang="ru-RU" sz="1500" b="1" dirty="0">
              <a:solidFill>
                <a:srgbClr val="006600"/>
              </a:solidFill>
            </a:endParaRPr>
          </a:p>
          <a:p>
            <a:r>
              <a:rPr lang="en-US" sz="1500" b="1" dirty="0">
                <a:solidFill>
                  <a:srgbClr val="006600"/>
                </a:solidFill>
              </a:rPr>
              <a:t>- </a:t>
            </a:r>
            <a:r>
              <a:rPr lang="ru-RU" sz="1500" b="1" dirty="0">
                <a:solidFill>
                  <a:srgbClr val="006600"/>
                </a:solidFill>
              </a:rPr>
              <a:t>другие части полости рта</a:t>
            </a:r>
            <a:endParaRPr lang="en-US" sz="1500" b="1" dirty="0">
              <a:solidFill>
                <a:srgbClr val="006600"/>
              </a:solidFill>
            </a:endParaRPr>
          </a:p>
          <a:p>
            <a:r>
              <a:rPr lang="en-US" sz="1500" b="1" dirty="0">
                <a:solidFill>
                  <a:srgbClr val="006600"/>
                </a:solidFill>
              </a:rPr>
              <a:t>- </a:t>
            </a:r>
            <a:r>
              <a:rPr lang="ru-RU" sz="1500" b="1" dirty="0">
                <a:solidFill>
                  <a:srgbClr val="006600"/>
                </a:solidFill>
              </a:rPr>
              <a:t>небная миндалина</a:t>
            </a:r>
          </a:p>
          <a:p>
            <a:r>
              <a:rPr lang="ru-RU" sz="1500" b="1" dirty="0">
                <a:solidFill>
                  <a:srgbClr val="006600"/>
                </a:solidFill>
              </a:rPr>
              <a:t>- щитовидная железа </a:t>
            </a:r>
          </a:p>
          <a:p>
            <a:endParaRPr lang="ru-RU" sz="1500" b="1" dirty="0">
              <a:solidFill>
                <a:srgbClr val="006600"/>
              </a:solidFill>
            </a:endParaRPr>
          </a:p>
          <a:p>
            <a:endParaRPr lang="ru-RU" sz="1500" b="1" dirty="0">
              <a:solidFill>
                <a:srgbClr val="006600"/>
              </a:solidFill>
            </a:endParaRPr>
          </a:p>
          <a:p>
            <a:r>
              <a:rPr lang="ru-RU" sz="1500" b="1" dirty="0">
                <a:solidFill>
                  <a:srgbClr val="006600"/>
                </a:solidFill>
              </a:rPr>
              <a:t>- прямая кишка </a:t>
            </a:r>
          </a:p>
          <a:p>
            <a:r>
              <a:rPr lang="ru-RU" sz="1500" b="1" dirty="0">
                <a:solidFill>
                  <a:srgbClr val="006600"/>
                </a:solidFill>
              </a:rPr>
              <a:t>- анальный канал </a:t>
            </a:r>
          </a:p>
          <a:p>
            <a:endParaRPr lang="ru-RU" sz="1500" dirty="0">
              <a:solidFill>
                <a:srgbClr val="006600"/>
              </a:solidFill>
            </a:endParaRPr>
          </a:p>
          <a:p>
            <a:pPr>
              <a:buFontTx/>
              <a:buChar char="-"/>
            </a:pPr>
            <a:endParaRPr lang="ru-RU" sz="1500" b="1" dirty="0">
              <a:solidFill>
                <a:srgbClr val="006600"/>
              </a:solidFill>
            </a:endParaRPr>
          </a:p>
          <a:p>
            <a:pPr>
              <a:buFontTx/>
              <a:buChar char="-"/>
            </a:pPr>
            <a:r>
              <a:rPr lang="en-US" sz="1500" b="1" dirty="0">
                <a:solidFill>
                  <a:srgbClr val="006600"/>
                </a:solidFill>
              </a:rPr>
              <a:t> </a:t>
            </a:r>
            <a:r>
              <a:rPr lang="ru-RU" sz="1500" b="1" dirty="0">
                <a:solidFill>
                  <a:srgbClr val="006600"/>
                </a:solidFill>
              </a:rPr>
              <a:t>кожа</a:t>
            </a:r>
            <a:r>
              <a:rPr lang="en-US" sz="1500" b="1" dirty="0">
                <a:solidFill>
                  <a:srgbClr val="006600"/>
                </a:solidFill>
              </a:rPr>
              <a:t> </a:t>
            </a:r>
          </a:p>
          <a:p>
            <a:r>
              <a:rPr lang="ru-RU" sz="1500" dirty="0">
                <a:solidFill>
                  <a:srgbClr val="006600"/>
                </a:solidFill>
              </a:rPr>
              <a:t> </a:t>
            </a:r>
            <a:endParaRPr lang="ru-RU" sz="1500" b="1" dirty="0">
              <a:solidFill>
                <a:srgbClr val="006600"/>
              </a:solidFill>
            </a:endParaRPr>
          </a:p>
          <a:p>
            <a:endParaRPr lang="ru-RU" sz="1500" dirty="0"/>
          </a:p>
        </p:txBody>
      </p:sp>
      <p:sp>
        <p:nvSpPr>
          <p:cNvPr id="24" name="Rectangle 5"/>
          <p:cNvSpPr>
            <a:spLocks noChangeArrowheads="1"/>
          </p:cNvSpPr>
          <p:nvPr/>
        </p:nvSpPr>
        <p:spPr bwMode="auto">
          <a:xfrm>
            <a:off x="0" y="2088158"/>
            <a:ext cx="2605088" cy="424656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r"/>
            <a:r>
              <a:rPr lang="ru-RU" sz="1500" b="1" dirty="0">
                <a:solidFill>
                  <a:srgbClr val="006600"/>
                </a:solidFill>
              </a:rPr>
              <a:t>губа - </a:t>
            </a:r>
          </a:p>
          <a:p>
            <a:pPr algn="r"/>
            <a:r>
              <a:rPr lang="ru-RU" sz="1500" b="1" dirty="0">
                <a:solidFill>
                  <a:srgbClr val="006600"/>
                </a:solidFill>
              </a:rPr>
              <a:t> основание языка - </a:t>
            </a:r>
          </a:p>
          <a:p>
            <a:pPr algn="r"/>
            <a:r>
              <a:rPr lang="ru-RU" sz="1500" b="1" dirty="0">
                <a:solidFill>
                  <a:srgbClr val="006600"/>
                </a:solidFill>
              </a:rPr>
              <a:t> другие отделы языка - </a:t>
            </a:r>
            <a:endParaRPr lang="en-US" sz="1500" b="1" dirty="0">
              <a:solidFill>
                <a:srgbClr val="006600"/>
              </a:solidFill>
            </a:endParaRPr>
          </a:p>
          <a:p>
            <a:pPr algn="r"/>
            <a:r>
              <a:rPr lang="ru-RU" sz="1500" b="1" dirty="0">
                <a:solidFill>
                  <a:srgbClr val="006600"/>
                </a:solidFill>
              </a:rPr>
              <a:t> большие слюнные  железы -</a:t>
            </a:r>
          </a:p>
          <a:p>
            <a:pPr algn="r"/>
            <a:endParaRPr lang="en-US" sz="1500" b="1" dirty="0">
              <a:solidFill>
                <a:srgbClr val="006600"/>
              </a:solidFill>
            </a:endParaRPr>
          </a:p>
          <a:p>
            <a:pPr algn="r"/>
            <a:r>
              <a:rPr lang="ru-RU" sz="1500" b="1" dirty="0">
                <a:solidFill>
                  <a:srgbClr val="006600"/>
                </a:solidFill>
              </a:rPr>
              <a:t> </a:t>
            </a:r>
          </a:p>
          <a:p>
            <a:pPr algn="r"/>
            <a:endParaRPr lang="ru-RU" sz="1500" b="1" dirty="0">
              <a:solidFill>
                <a:srgbClr val="006600"/>
              </a:solidFill>
            </a:endParaRPr>
          </a:p>
          <a:p>
            <a:pPr algn="r"/>
            <a:endParaRPr lang="ru-RU" sz="1500" b="1" dirty="0">
              <a:solidFill>
                <a:srgbClr val="006600"/>
              </a:solidFill>
            </a:endParaRPr>
          </a:p>
          <a:p>
            <a:pPr algn="r"/>
            <a:r>
              <a:rPr lang="ru-RU" sz="1500" b="1" dirty="0">
                <a:solidFill>
                  <a:srgbClr val="006600"/>
                </a:solidFill>
              </a:rPr>
              <a:t>молочные железы - </a:t>
            </a:r>
            <a:endParaRPr lang="en-US" sz="1500" b="1" dirty="0">
              <a:solidFill>
                <a:srgbClr val="006600"/>
              </a:solidFill>
            </a:endParaRPr>
          </a:p>
          <a:p>
            <a:pPr algn="r"/>
            <a:endParaRPr lang="ru-RU" sz="1500" b="1" dirty="0">
              <a:solidFill>
                <a:srgbClr val="006600"/>
              </a:solidFill>
            </a:endParaRPr>
          </a:p>
          <a:p>
            <a:pPr algn="r"/>
            <a:endParaRPr lang="ru-RU" sz="1500" b="1" dirty="0">
              <a:solidFill>
                <a:srgbClr val="006600"/>
              </a:solidFill>
            </a:endParaRPr>
          </a:p>
          <a:p>
            <a:pPr algn="r"/>
            <a:r>
              <a:rPr lang="ru-RU" sz="1500" b="1" dirty="0">
                <a:solidFill>
                  <a:srgbClr val="006600"/>
                </a:solidFill>
              </a:rPr>
              <a:t> половой член -</a:t>
            </a:r>
          </a:p>
          <a:p>
            <a:pPr algn="r"/>
            <a:r>
              <a:rPr lang="ru-RU" sz="1500" b="1" dirty="0">
                <a:solidFill>
                  <a:srgbClr val="006600"/>
                </a:solidFill>
              </a:rPr>
              <a:t>яички -</a:t>
            </a:r>
          </a:p>
          <a:p>
            <a:pPr algn="r"/>
            <a:r>
              <a:rPr lang="en-US" sz="1500" b="1" dirty="0">
                <a:solidFill>
                  <a:srgbClr val="006600"/>
                </a:solidFill>
              </a:rPr>
              <a:t> </a:t>
            </a:r>
            <a:r>
              <a:rPr lang="ru-RU" sz="1500" b="1" dirty="0">
                <a:solidFill>
                  <a:srgbClr val="006600"/>
                </a:solidFill>
              </a:rPr>
              <a:t>кожи мошонки - </a:t>
            </a:r>
          </a:p>
          <a:p>
            <a:pPr algn="r"/>
            <a:r>
              <a:rPr lang="en-US" sz="1500" b="1" dirty="0">
                <a:solidFill>
                  <a:srgbClr val="006600"/>
                </a:solidFill>
              </a:rPr>
              <a:t> </a:t>
            </a:r>
            <a:r>
              <a:rPr lang="ru-RU" sz="1500" b="1" dirty="0">
                <a:solidFill>
                  <a:srgbClr val="006600"/>
                </a:solidFill>
              </a:rPr>
              <a:t>вульва - </a:t>
            </a:r>
          </a:p>
          <a:p>
            <a:pPr algn="r"/>
            <a:r>
              <a:rPr lang="ru-RU" sz="1500" b="1" dirty="0">
                <a:solidFill>
                  <a:srgbClr val="006600"/>
                </a:solidFill>
              </a:rPr>
              <a:t> влагалище -</a:t>
            </a:r>
          </a:p>
          <a:p>
            <a:pPr algn="r"/>
            <a:r>
              <a:rPr lang="ru-RU" sz="1500" b="1" dirty="0">
                <a:solidFill>
                  <a:srgbClr val="006600"/>
                </a:solidFill>
              </a:rPr>
              <a:t> шейка матки -</a:t>
            </a:r>
          </a:p>
        </p:txBody>
      </p:sp>
      <p:cxnSp>
        <p:nvCxnSpPr>
          <p:cNvPr id="26" name="Прямая соединительная линия 25"/>
          <p:cNvCxnSpPr/>
          <p:nvPr/>
        </p:nvCxnSpPr>
        <p:spPr>
          <a:xfrm flipV="1">
            <a:off x="4499992" y="2376190"/>
            <a:ext cx="1504057" cy="216024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 flipV="1">
            <a:off x="4499992" y="2592214"/>
            <a:ext cx="1459607" cy="72008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>
            <a:off x="4355976" y="2808238"/>
            <a:ext cx="1609403" cy="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>
            <a:off x="4427984" y="2808238"/>
            <a:ext cx="1564382" cy="434975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>
            <a:off x="4355976" y="2952254"/>
            <a:ext cx="1647503" cy="727646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/>
          <p:nvPr/>
        </p:nvCxnSpPr>
        <p:spPr>
          <a:xfrm>
            <a:off x="4427984" y="2880246"/>
            <a:ext cx="1564382" cy="578991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единительная линия 43"/>
          <p:cNvCxnSpPr/>
          <p:nvPr/>
        </p:nvCxnSpPr>
        <p:spPr>
          <a:xfrm>
            <a:off x="4283968" y="4320406"/>
            <a:ext cx="1708398" cy="109984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единительная линия 45"/>
          <p:cNvCxnSpPr/>
          <p:nvPr/>
        </p:nvCxnSpPr>
        <p:spPr>
          <a:xfrm>
            <a:off x="4283968" y="4392414"/>
            <a:ext cx="1708398" cy="25400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Прямая соединительная линия 47"/>
          <p:cNvCxnSpPr/>
          <p:nvPr/>
        </p:nvCxnSpPr>
        <p:spPr>
          <a:xfrm>
            <a:off x="4572000" y="5112494"/>
            <a:ext cx="1365944" cy="194245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Прямая соединительная линия 49"/>
          <p:cNvCxnSpPr/>
          <p:nvPr/>
        </p:nvCxnSpPr>
        <p:spPr>
          <a:xfrm>
            <a:off x="2555776" y="2304182"/>
            <a:ext cx="1800200" cy="432048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единительная линия 51"/>
          <p:cNvCxnSpPr/>
          <p:nvPr/>
        </p:nvCxnSpPr>
        <p:spPr>
          <a:xfrm>
            <a:off x="2555776" y="2520206"/>
            <a:ext cx="1724025" cy="236538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Прямая соединительная линия 52"/>
          <p:cNvCxnSpPr/>
          <p:nvPr/>
        </p:nvCxnSpPr>
        <p:spPr>
          <a:xfrm>
            <a:off x="2555776" y="2744168"/>
            <a:ext cx="1728192" cy="6407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Прямая соединительная линия 54"/>
          <p:cNvCxnSpPr/>
          <p:nvPr/>
        </p:nvCxnSpPr>
        <p:spPr>
          <a:xfrm flipV="1">
            <a:off x="2555776" y="2808238"/>
            <a:ext cx="1800200" cy="402778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Прямая соединительная линия 56"/>
          <p:cNvCxnSpPr/>
          <p:nvPr/>
        </p:nvCxnSpPr>
        <p:spPr>
          <a:xfrm>
            <a:off x="4355976" y="2808238"/>
            <a:ext cx="1609403" cy="216024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Прямая соединительная линия 59"/>
          <p:cNvCxnSpPr/>
          <p:nvPr/>
        </p:nvCxnSpPr>
        <p:spPr>
          <a:xfrm flipV="1">
            <a:off x="2555776" y="3456310"/>
            <a:ext cx="1512168" cy="863724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Прямая соединительная линия 61"/>
          <p:cNvCxnSpPr/>
          <p:nvPr/>
        </p:nvCxnSpPr>
        <p:spPr>
          <a:xfrm flipV="1">
            <a:off x="2555776" y="4464422"/>
            <a:ext cx="1728192" cy="545084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Прямая соединительная линия 63"/>
          <p:cNvCxnSpPr/>
          <p:nvPr/>
        </p:nvCxnSpPr>
        <p:spPr>
          <a:xfrm flipV="1">
            <a:off x="2555776" y="4536430"/>
            <a:ext cx="1800200" cy="684784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Прямая соединительная линия 65"/>
          <p:cNvCxnSpPr/>
          <p:nvPr/>
        </p:nvCxnSpPr>
        <p:spPr>
          <a:xfrm flipV="1">
            <a:off x="2555776" y="4536430"/>
            <a:ext cx="1800200" cy="972816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2908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veta\Desktop\Эмблема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24" y="148610"/>
            <a:ext cx="1161386" cy="10935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Равнобедренный треугольник 28"/>
          <p:cNvSpPr/>
          <p:nvPr/>
        </p:nvSpPr>
        <p:spPr>
          <a:xfrm rot="600000">
            <a:off x="5540363" y="3046"/>
            <a:ext cx="3728966" cy="697787"/>
          </a:xfrm>
          <a:prstGeom prst="triangle">
            <a:avLst/>
          </a:prstGeom>
          <a:solidFill>
            <a:srgbClr val="0B6B3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 dirty="0">
              <a:solidFill>
                <a:srgbClr val="0B6B30"/>
              </a:solidFill>
            </a:endParaRPr>
          </a:p>
        </p:txBody>
      </p:sp>
      <p:sp>
        <p:nvSpPr>
          <p:cNvPr id="8" name="Freeform 88"/>
          <p:cNvSpPr>
            <a:spLocks/>
          </p:cNvSpPr>
          <p:nvPr/>
        </p:nvSpPr>
        <p:spPr bwMode="auto">
          <a:xfrm>
            <a:off x="5369582" y="0"/>
            <a:ext cx="3774418" cy="1015927"/>
          </a:xfrm>
          <a:custGeom>
            <a:avLst/>
            <a:gdLst>
              <a:gd name="T0" fmla="+- 0 11681 6828"/>
              <a:gd name="T1" fmla="*/ T0 w 4853"/>
              <a:gd name="T2" fmla="+- 0 192 192"/>
              <a:gd name="T3" fmla="*/ 192 h 3761"/>
              <a:gd name="T4" fmla="+- 0 6828 6828"/>
              <a:gd name="T5" fmla="*/ T4 w 4853"/>
              <a:gd name="T6" fmla="+- 0 192 192"/>
              <a:gd name="T7" fmla="*/ 192 h 3761"/>
              <a:gd name="T8" fmla="+- 0 10027 6828"/>
              <a:gd name="T9" fmla="*/ T8 w 4853"/>
              <a:gd name="T10" fmla="+- 0 1482 192"/>
              <a:gd name="T11" fmla="*/ 1482 h 3761"/>
              <a:gd name="T12" fmla="+- 0 11681 6828"/>
              <a:gd name="T13" fmla="*/ T12 w 4853"/>
              <a:gd name="T14" fmla="+- 0 3953 192"/>
              <a:gd name="T15" fmla="*/ 3953 h 3761"/>
              <a:gd name="T16" fmla="+- 0 11681 6828"/>
              <a:gd name="T17" fmla="*/ T16 w 4853"/>
              <a:gd name="T18" fmla="+- 0 192 192"/>
              <a:gd name="T19" fmla="*/ 192 h 3761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  <a:cxn ang="0">
                <a:pos x="T17" y="T19"/>
              </a:cxn>
            </a:cxnLst>
            <a:rect l="0" t="0" r="r" b="b"/>
            <a:pathLst>
              <a:path w="4853" h="3761">
                <a:moveTo>
                  <a:pt x="4853" y="0"/>
                </a:moveTo>
                <a:lnTo>
                  <a:pt x="0" y="0"/>
                </a:lnTo>
                <a:lnTo>
                  <a:pt x="3199" y="1290"/>
                </a:lnTo>
                <a:lnTo>
                  <a:pt x="4853" y="3761"/>
                </a:lnTo>
                <a:lnTo>
                  <a:pt x="4853" y="0"/>
                </a:lnTo>
              </a:path>
            </a:pathLst>
          </a:cu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rot="0" vert="horz" wrap="square" lIns="43998" tIns="21999" rIns="43998" bIns="21999" anchor="t" anchorCtr="0" upright="1">
            <a:noAutofit/>
          </a:bodyPr>
          <a:lstStyle/>
          <a:p>
            <a:pPr defTabSz="440009">
              <a:defRPr/>
            </a:pPr>
            <a:endParaRPr lang="ru-RU" sz="900" kern="0">
              <a:solidFill>
                <a:sysClr val="windowText" lastClr="000000"/>
              </a:solidFill>
            </a:endParaRPr>
          </a:p>
        </p:txBody>
      </p:sp>
      <p:sp>
        <p:nvSpPr>
          <p:cNvPr id="22" name="Прямоугольный треугольник 21"/>
          <p:cNvSpPr/>
          <p:nvPr/>
        </p:nvSpPr>
        <p:spPr>
          <a:xfrm flipH="1">
            <a:off x="0" y="6499465"/>
            <a:ext cx="9143999" cy="358535"/>
          </a:xfrm>
          <a:prstGeom prst="rtTriangle">
            <a:avLst/>
          </a:prstGeom>
          <a:solidFill>
            <a:srgbClr val="0B6B3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/>
          </a:p>
        </p:txBody>
      </p:sp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0" y="-168120"/>
            <a:ext cx="118546" cy="336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58668" tIns="29334" rIns="58668" bIns="29334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5" name="Прямоугольный треугольник 24"/>
          <p:cNvSpPr/>
          <p:nvPr/>
        </p:nvSpPr>
        <p:spPr>
          <a:xfrm flipH="1">
            <a:off x="6463748" y="6499465"/>
            <a:ext cx="2680252" cy="358535"/>
          </a:xfrm>
          <a:prstGeom prst="rtTriangl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971600" y="836712"/>
            <a:ext cx="7992888" cy="113877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ru-RU" sz="34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Tahoma" pitchFamily="34" charset="0"/>
                <a:cs typeface="Arial" pitchFamily="34" charset="0"/>
              </a:rPr>
              <a:t>Эффективность работы смотровых кабинетов и раннее выявление ЗНО</a:t>
            </a:r>
          </a:p>
        </p:txBody>
      </p:sp>
      <p:pic>
        <p:nvPicPr>
          <p:cNvPr id="11" name="Рисунок 10" descr="86e85910-48bd-4071-ae10-943e6392bcc9_670x0_resize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5230716"/>
            <a:ext cx="1800200" cy="1351493"/>
          </a:xfrm>
          <a:prstGeom prst="rect">
            <a:avLst/>
          </a:prstGeom>
          <a:ln w="12700" cap="sq">
            <a:solidFill>
              <a:srgbClr val="0066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3" name="Рисунок 12" descr="482d104c6e439d7618722564cfc69a75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3718548"/>
            <a:ext cx="1800200" cy="1368152"/>
          </a:xfrm>
          <a:prstGeom prst="rect">
            <a:avLst/>
          </a:prstGeom>
          <a:ln w="12700" cap="sq">
            <a:solidFill>
              <a:srgbClr val="0066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4" name="Рисунок 13" descr="post-31981-2016-10-12-02-49-09-e1476218974617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2206380"/>
            <a:ext cx="1800201" cy="1368152"/>
          </a:xfrm>
          <a:prstGeom prst="rect">
            <a:avLst/>
          </a:prstGeom>
          <a:ln>
            <a:solidFill>
              <a:srgbClr val="006600"/>
            </a:solidFill>
          </a:ln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858635" y="2164789"/>
            <a:ext cx="7393885" cy="42165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361950" marR="0" lvl="0" indent="-36195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800"/>
              </a:spcAft>
              <a:buClr>
                <a:srgbClr val="C00000"/>
              </a:buClr>
              <a:buSzPct val="120000"/>
              <a:buFont typeface="Wingdings" pitchFamily="2" charset="2"/>
              <a:buChar char="ü"/>
              <a:tabLst/>
            </a:pPr>
            <a:r>
              <a:rPr kumimoji="0" lang="ru-RU" sz="2600" b="1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Проведение </a:t>
            </a:r>
            <a:r>
              <a:rPr kumimoji="0" lang="ru-RU" sz="2600" b="1" i="0" u="none" strike="noStrike" cap="none" normalizeH="0" baseline="0" dirty="0" err="1" smtClean="0">
                <a:ln>
                  <a:noFill/>
                </a:ln>
                <a:solidFill>
                  <a:srgbClr val="0066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скрининговых</a:t>
            </a:r>
            <a:r>
              <a:rPr kumimoji="0" lang="ru-RU" sz="2600" b="1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программ.</a:t>
            </a:r>
          </a:p>
          <a:p>
            <a:pPr marL="361950" marR="0" lvl="0" indent="-36195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800"/>
              </a:spcAft>
              <a:buClr>
                <a:srgbClr val="C00000"/>
              </a:buClr>
              <a:buSzPct val="120000"/>
              <a:buFont typeface="Wingdings" pitchFamily="2" charset="2"/>
              <a:buChar char="ü"/>
              <a:tabLst/>
            </a:pPr>
            <a:r>
              <a:rPr kumimoji="0" lang="ru-RU" sz="2600" b="1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Профилактические осмотры.</a:t>
            </a:r>
          </a:p>
          <a:p>
            <a:pPr marL="361950" marR="0" lvl="0" indent="-36195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800"/>
              </a:spcAft>
              <a:buClr>
                <a:srgbClr val="C00000"/>
              </a:buClr>
              <a:buSzPct val="120000"/>
              <a:buFont typeface="Wingdings" pitchFamily="2" charset="2"/>
              <a:buChar char="ü"/>
              <a:tabLst/>
            </a:pPr>
            <a:r>
              <a:rPr kumimoji="0" lang="ru-RU" sz="2600" b="1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Диспансеризация взрослого населения.</a:t>
            </a:r>
          </a:p>
          <a:p>
            <a:pPr marL="361950" marR="0" lvl="0" indent="-36195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800"/>
              </a:spcAft>
              <a:buClr>
                <a:srgbClr val="C00000"/>
              </a:buClr>
              <a:buSzPct val="120000"/>
              <a:buFont typeface="Wingdings" pitchFamily="2" charset="2"/>
              <a:buChar char="ü"/>
              <a:tabLst/>
            </a:pPr>
            <a:r>
              <a:rPr kumimoji="0" lang="ru-RU" sz="2600" b="1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Диспансеризация </a:t>
            </a:r>
            <a:r>
              <a:rPr kumimoji="0" lang="ru-RU" sz="2600" b="1" i="0" u="none" strike="noStrike" cap="none" normalizeH="0" baseline="0" dirty="0" err="1" smtClean="0">
                <a:ln>
                  <a:noFill/>
                </a:ln>
                <a:solidFill>
                  <a:srgbClr val="0066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онкобольных</a:t>
            </a:r>
            <a:r>
              <a:rPr kumimoji="0" lang="ru-RU" sz="2600" b="1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, состоящих на учете в региональном канцер-регистре.</a:t>
            </a:r>
          </a:p>
          <a:p>
            <a:pPr marL="361950" marR="0" lvl="0" indent="-36195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800"/>
              </a:spcAft>
              <a:buClr>
                <a:srgbClr val="C00000"/>
              </a:buClr>
              <a:buSzPct val="120000"/>
              <a:buFont typeface="Wingdings" pitchFamily="2" charset="2"/>
              <a:buChar char="ü"/>
              <a:tabLst/>
            </a:pPr>
            <a:r>
              <a:rPr kumimoji="0" lang="ru-RU" sz="2600" b="1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Контроль за пациентами, страдающими предраковыми заболеваниями.</a:t>
            </a:r>
            <a:endParaRPr kumimoji="0" lang="ru-RU" sz="2600" b="1" i="0" u="none" strike="noStrike" cap="none" normalizeH="0" baseline="0" dirty="0" smtClean="0">
              <a:ln>
                <a:noFill/>
              </a:ln>
              <a:solidFill>
                <a:srgbClr val="0066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908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veta\Desktop\Эмблема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24" y="148610"/>
            <a:ext cx="1161386" cy="10935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Равнобедренный треугольник 28"/>
          <p:cNvSpPr/>
          <p:nvPr/>
        </p:nvSpPr>
        <p:spPr>
          <a:xfrm rot="600000">
            <a:off x="5540363" y="3046"/>
            <a:ext cx="3728966" cy="697787"/>
          </a:xfrm>
          <a:prstGeom prst="triangle">
            <a:avLst/>
          </a:prstGeom>
          <a:solidFill>
            <a:srgbClr val="0B6B3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 dirty="0">
              <a:solidFill>
                <a:srgbClr val="0B6B30"/>
              </a:solidFill>
            </a:endParaRPr>
          </a:p>
        </p:txBody>
      </p:sp>
      <p:sp>
        <p:nvSpPr>
          <p:cNvPr id="8" name="Freeform 88"/>
          <p:cNvSpPr>
            <a:spLocks/>
          </p:cNvSpPr>
          <p:nvPr/>
        </p:nvSpPr>
        <p:spPr bwMode="auto">
          <a:xfrm>
            <a:off x="5369582" y="0"/>
            <a:ext cx="3774418" cy="1015927"/>
          </a:xfrm>
          <a:custGeom>
            <a:avLst/>
            <a:gdLst>
              <a:gd name="T0" fmla="+- 0 11681 6828"/>
              <a:gd name="T1" fmla="*/ T0 w 4853"/>
              <a:gd name="T2" fmla="+- 0 192 192"/>
              <a:gd name="T3" fmla="*/ 192 h 3761"/>
              <a:gd name="T4" fmla="+- 0 6828 6828"/>
              <a:gd name="T5" fmla="*/ T4 w 4853"/>
              <a:gd name="T6" fmla="+- 0 192 192"/>
              <a:gd name="T7" fmla="*/ 192 h 3761"/>
              <a:gd name="T8" fmla="+- 0 10027 6828"/>
              <a:gd name="T9" fmla="*/ T8 w 4853"/>
              <a:gd name="T10" fmla="+- 0 1482 192"/>
              <a:gd name="T11" fmla="*/ 1482 h 3761"/>
              <a:gd name="T12" fmla="+- 0 11681 6828"/>
              <a:gd name="T13" fmla="*/ T12 w 4853"/>
              <a:gd name="T14" fmla="+- 0 3953 192"/>
              <a:gd name="T15" fmla="*/ 3953 h 3761"/>
              <a:gd name="T16" fmla="+- 0 11681 6828"/>
              <a:gd name="T17" fmla="*/ T16 w 4853"/>
              <a:gd name="T18" fmla="+- 0 192 192"/>
              <a:gd name="T19" fmla="*/ 192 h 3761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  <a:cxn ang="0">
                <a:pos x="T17" y="T19"/>
              </a:cxn>
            </a:cxnLst>
            <a:rect l="0" t="0" r="r" b="b"/>
            <a:pathLst>
              <a:path w="4853" h="3761">
                <a:moveTo>
                  <a:pt x="4853" y="0"/>
                </a:moveTo>
                <a:lnTo>
                  <a:pt x="0" y="0"/>
                </a:lnTo>
                <a:lnTo>
                  <a:pt x="3199" y="1290"/>
                </a:lnTo>
                <a:lnTo>
                  <a:pt x="4853" y="3761"/>
                </a:lnTo>
                <a:lnTo>
                  <a:pt x="4853" y="0"/>
                </a:lnTo>
              </a:path>
            </a:pathLst>
          </a:cu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rot="0" vert="horz" wrap="square" lIns="43998" tIns="21999" rIns="43998" bIns="21999" anchor="t" anchorCtr="0" upright="1">
            <a:noAutofit/>
          </a:bodyPr>
          <a:lstStyle/>
          <a:p>
            <a:pPr defTabSz="440009">
              <a:defRPr/>
            </a:pPr>
            <a:endParaRPr lang="ru-RU" sz="900" kern="0">
              <a:solidFill>
                <a:sysClr val="windowText" lastClr="000000"/>
              </a:solidFill>
            </a:endParaRPr>
          </a:p>
        </p:txBody>
      </p:sp>
      <p:sp>
        <p:nvSpPr>
          <p:cNvPr id="22" name="Прямоугольный треугольник 21"/>
          <p:cNvSpPr/>
          <p:nvPr/>
        </p:nvSpPr>
        <p:spPr>
          <a:xfrm flipH="1">
            <a:off x="0" y="6499465"/>
            <a:ext cx="9143999" cy="358535"/>
          </a:xfrm>
          <a:prstGeom prst="rtTriangle">
            <a:avLst/>
          </a:prstGeom>
          <a:solidFill>
            <a:srgbClr val="0B6B3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/>
          </a:p>
        </p:txBody>
      </p:sp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0" y="-168120"/>
            <a:ext cx="118546" cy="336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58668" tIns="29334" rIns="58668" bIns="29334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5" name="Прямоугольный треугольник 24"/>
          <p:cNvSpPr/>
          <p:nvPr/>
        </p:nvSpPr>
        <p:spPr>
          <a:xfrm flipH="1">
            <a:off x="6463748" y="6499465"/>
            <a:ext cx="2680252" cy="358535"/>
          </a:xfrm>
          <a:prstGeom prst="rtTriangl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1547664" y="548680"/>
            <a:ext cx="5365988" cy="63094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ru-RU" sz="35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Tahoma" pitchFamily="34" charset="0"/>
                <a:cs typeface="Arial" pitchFamily="34" charset="0"/>
              </a:rPr>
              <a:t>Профилактика рака</a:t>
            </a:r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3925762"/>
              </p:ext>
            </p:extLst>
          </p:nvPr>
        </p:nvGraphicFramePr>
        <p:xfrm>
          <a:off x="179511" y="1396999"/>
          <a:ext cx="8784978" cy="37378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28326"/>
                <a:gridCol w="2928326"/>
                <a:gridCol w="2928326"/>
              </a:tblGrid>
              <a:tr h="477969">
                <a:tc>
                  <a:txBody>
                    <a:bodyPr/>
                    <a:lstStyle/>
                    <a:p>
                      <a:pPr algn="ctr"/>
                      <a:r>
                        <a:rPr lang="ru-RU" sz="26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первичная</a:t>
                      </a:r>
                      <a:endParaRPr lang="ru-RU" sz="26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993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6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вторичная</a:t>
                      </a:r>
                      <a:endParaRPr lang="ru-RU" sz="26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993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6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третичная</a:t>
                      </a:r>
                      <a:endParaRPr lang="ru-RU" sz="26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9933"/>
                    </a:solidFill>
                  </a:tcPr>
                </a:tc>
              </a:tr>
              <a:tr h="3250192">
                <a:tc>
                  <a:txBody>
                    <a:bodyPr/>
                    <a:lstStyle/>
                    <a:p>
                      <a:pPr marL="266700" lvl="0" indent="-266700">
                        <a:buClr>
                          <a:srgbClr val="8E0000"/>
                        </a:buClr>
                        <a:buSzPct val="120000"/>
                        <a:buFont typeface="Wingdings" pitchFamily="2" charset="2"/>
                        <a:buChar char="ü"/>
                      </a:pPr>
                      <a:r>
                        <a:rPr lang="ru-RU" sz="1800" b="1" dirty="0" smtClean="0">
                          <a:latin typeface="Arial" pitchFamily="34" charset="0"/>
                          <a:cs typeface="Arial" pitchFamily="34" charset="0"/>
                        </a:rPr>
                        <a:t>Вакцинация</a:t>
                      </a:r>
                    </a:p>
                    <a:p>
                      <a:pPr marL="266700" lvl="0" indent="-266700">
                        <a:buClr>
                          <a:srgbClr val="8E0000"/>
                        </a:buClr>
                        <a:buSzPct val="120000"/>
                        <a:buFont typeface="Wingdings" pitchFamily="2" charset="2"/>
                        <a:buChar char="ü"/>
                      </a:pPr>
                      <a:r>
                        <a:rPr lang="ru-RU" sz="1800" b="1" dirty="0" smtClean="0">
                          <a:latin typeface="Arial" pitchFamily="34" charset="0"/>
                          <a:cs typeface="Arial" pitchFamily="34" charset="0"/>
                        </a:rPr>
                        <a:t>Рациональный режим труда и отдыха</a:t>
                      </a:r>
                    </a:p>
                    <a:p>
                      <a:pPr marL="266700" lvl="0" indent="-266700">
                        <a:buClr>
                          <a:srgbClr val="8E0000"/>
                        </a:buClr>
                        <a:buSzPct val="120000"/>
                        <a:buFont typeface="Wingdings" pitchFamily="2" charset="2"/>
                        <a:buChar char="ü"/>
                      </a:pPr>
                      <a:r>
                        <a:rPr lang="ru-RU" sz="1800" b="1" dirty="0" smtClean="0">
                          <a:latin typeface="Arial" pitchFamily="34" charset="0"/>
                          <a:cs typeface="Arial" pitchFamily="34" charset="0"/>
                        </a:rPr>
                        <a:t>Рациональное качественное питание</a:t>
                      </a:r>
                    </a:p>
                    <a:p>
                      <a:pPr marL="266700" lvl="0" indent="-266700">
                        <a:buClr>
                          <a:srgbClr val="8E0000"/>
                        </a:buClr>
                        <a:buSzPct val="120000"/>
                        <a:buFont typeface="Wingdings" pitchFamily="2" charset="2"/>
                        <a:buChar char="ü"/>
                      </a:pPr>
                      <a:r>
                        <a:rPr lang="ru-RU" sz="1800" b="1" dirty="0" smtClean="0">
                          <a:latin typeface="Arial" pitchFamily="34" charset="0"/>
                          <a:cs typeface="Arial" pitchFamily="34" charset="0"/>
                        </a:rPr>
                        <a:t>Физическая активность</a:t>
                      </a:r>
                    </a:p>
                    <a:p>
                      <a:pPr marL="266700" lvl="0" indent="-266700">
                        <a:buClr>
                          <a:srgbClr val="8E0000"/>
                        </a:buClr>
                        <a:buSzPct val="120000"/>
                        <a:buFont typeface="Wingdings" pitchFamily="2" charset="2"/>
                        <a:buChar char="ü"/>
                      </a:pPr>
                      <a:r>
                        <a:rPr lang="ru-RU" sz="1800" b="1" dirty="0" smtClean="0">
                          <a:latin typeface="Arial" pitchFamily="34" charset="0"/>
                          <a:cs typeface="Arial" pitchFamily="34" charset="0"/>
                        </a:rPr>
                        <a:t>Охрана окружающей среды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66700" marR="0" lvl="0" indent="-2667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8E0000"/>
                        </a:buClr>
                        <a:buSzPct val="120000"/>
                        <a:buFont typeface="Wingdings" pitchFamily="2" charset="2"/>
                        <a:buChar char="ü"/>
                        <a:tabLst/>
                        <a:defRPr/>
                      </a:pPr>
                      <a:r>
                        <a:rPr lang="ru-RU" sz="1800" b="1" dirty="0" smtClean="0">
                          <a:latin typeface="Arial" pitchFamily="34" charset="0"/>
                          <a:cs typeface="Arial" pitchFamily="34" charset="0"/>
                        </a:rPr>
                        <a:t>Устранение выраженных факторов риска, приводящие к возникновению, обострению</a:t>
                      </a:r>
                      <a:r>
                        <a:rPr lang="ru-RU" sz="1800" b="1" baseline="0" dirty="0" smtClean="0">
                          <a:latin typeface="Arial" pitchFamily="34" charset="0"/>
                          <a:cs typeface="Arial" pitchFamily="34" charset="0"/>
                        </a:rPr>
                        <a:t> или рецидиву заболевания</a:t>
                      </a:r>
                    </a:p>
                    <a:p>
                      <a:pPr marL="266700" marR="0" lvl="0" indent="-2667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8E0000"/>
                        </a:buClr>
                        <a:buSzPct val="120000"/>
                        <a:buFont typeface="Wingdings" pitchFamily="2" charset="2"/>
                        <a:buChar char="ü"/>
                        <a:tabLst/>
                        <a:defRPr/>
                      </a:pPr>
                      <a:r>
                        <a:rPr lang="ru-RU" sz="1800" b="1" baseline="0" dirty="0" smtClean="0">
                          <a:latin typeface="Arial" pitchFamily="34" charset="0"/>
                          <a:cs typeface="Arial" pitchFamily="34" charset="0"/>
                        </a:rPr>
                        <a:t>Диспансеризация</a:t>
                      </a:r>
                      <a:r>
                        <a:rPr lang="ru-RU" sz="1800" b="1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</a:p>
                    <a:p>
                      <a:endParaRPr lang="ru-RU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66700" indent="-266700">
                        <a:buClr>
                          <a:srgbClr val="8E0000"/>
                        </a:buClr>
                        <a:buSzPct val="120000"/>
                        <a:buFont typeface="Wingdings" pitchFamily="2" charset="2"/>
                        <a:buChar char="ü"/>
                      </a:pPr>
                      <a:r>
                        <a:rPr lang="ru-RU" b="1" dirty="0" smtClean="0">
                          <a:latin typeface="Arial" pitchFamily="34" charset="0"/>
                          <a:cs typeface="Arial" pitchFamily="34" charset="0"/>
                        </a:rPr>
                        <a:t>Реабилитация пациентов, утративших возможность полноценной жизнедеятельности:</a:t>
                      </a:r>
                    </a:p>
                    <a:p>
                      <a:pPr>
                        <a:buClr>
                          <a:srgbClr val="8E0000"/>
                        </a:buClr>
                        <a:buSzPct val="120000"/>
                        <a:buFont typeface="Courier New" pitchFamily="49" charset="0"/>
                        <a:buChar char="o"/>
                      </a:pPr>
                      <a:r>
                        <a:rPr lang="ru-RU" b="1" dirty="0" smtClean="0">
                          <a:latin typeface="Arial" pitchFamily="34" charset="0"/>
                          <a:cs typeface="Arial" pitchFamily="34" charset="0"/>
                        </a:rPr>
                        <a:t> трудовая; </a:t>
                      </a:r>
                    </a:p>
                    <a:p>
                      <a:pPr>
                        <a:buClr>
                          <a:srgbClr val="8E0000"/>
                        </a:buClr>
                        <a:buSzPct val="120000"/>
                        <a:buFont typeface="Courier New" pitchFamily="49" charset="0"/>
                        <a:buChar char="o"/>
                      </a:pPr>
                      <a:r>
                        <a:rPr lang="ru-RU" b="1" dirty="0" smtClean="0">
                          <a:latin typeface="Arial" pitchFamily="34" charset="0"/>
                          <a:cs typeface="Arial" pitchFamily="34" charset="0"/>
                        </a:rPr>
                        <a:t> психологическая;  </a:t>
                      </a:r>
                    </a:p>
                    <a:p>
                      <a:pPr>
                        <a:buClr>
                          <a:srgbClr val="8E0000"/>
                        </a:buClr>
                        <a:buSzPct val="120000"/>
                        <a:buFont typeface="Courier New" pitchFamily="49" charset="0"/>
                        <a:buChar char="o"/>
                      </a:pPr>
                      <a:r>
                        <a:rPr lang="ru-RU" b="1" dirty="0" smtClean="0">
                          <a:latin typeface="Arial" pitchFamily="34" charset="0"/>
                          <a:cs typeface="Arial" pitchFamily="34" charset="0"/>
                        </a:rPr>
                        <a:t> медицинская.</a:t>
                      </a:r>
                      <a:endParaRPr lang="ru-RU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12" name="Рисунок 11" descr="profilaktika-raka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61" t="2121" r="72680" b="72679"/>
          <a:stretch>
            <a:fillRect/>
          </a:stretch>
        </p:blipFill>
        <p:spPr>
          <a:xfrm>
            <a:off x="467544" y="5301208"/>
            <a:ext cx="1063000" cy="1012380"/>
          </a:xfrm>
          <a:prstGeom prst="rect">
            <a:avLst/>
          </a:prstGeom>
          <a:ln>
            <a:solidFill>
              <a:srgbClr val="006600"/>
            </a:solidFill>
          </a:ln>
        </p:spPr>
      </p:pic>
      <p:pic>
        <p:nvPicPr>
          <p:cNvPr id="14" name="Рисунок 13" descr="profilaktika-raka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61" t="36140" r="72680" b="37400"/>
          <a:stretch>
            <a:fillRect/>
          </a:stretch>
        </p:blipFill>
        <p:spPr>
          <a:xfrm>
            <a:off x="1691680" y="5606360"/>
            <a:ext cx="1063000" cy="1063000"/>
          </a:xfrm>
          <a:prstGeom prst="rect">
            <a:avLst/>
          </a:prstGeom>
          <a:ln>
            <a:solidFill>
              <a:srgbClr val="006600"/>
            </a:solidFill>
          </a:ln>
        </p:spPr>
      </p:pic>
      <p:pic>
        <p:nvPicPr>
          <p:cNvPr id="17" name="Рисунок 16" descr="profilaktika-raka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2680" t="71420" r="2121" b="3381"/>
          <a:stretch>
            <a:fillRect/>
          </a:stretch>
        </p:blipFill>
        <p:spPr>
          <a:xfrm>
            <a:off x="4572000" y="5517232"/>
            <a:ext cx="1012382" cy="1012382"/>
          </a:xfrm>
          <a:prstGeom prst="rect">
            <a:avLst/>
          </a:prstGeom>
          <a:ln>
            <a:solidFill>
              <a:srgbClr val="006600"/>
            </a:solidFill>
          </a:ln>
        </p:spPr>
      </p:pic>
      <p:pic>
        <p:nvPicPr>
          <p:cNvPr id="15" name="Рисунок 14" descr="profilaktika-raka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2680" t="861" r="2121" b="72680"/>
          <a:stretch>
            <a:fillRect/>
          </a:stretch>
        </p:blipFill>
        <p:spPr>
          <a:xfrm>
            <a:off x="3340422" y="5224930"/>
            <a:ext cx="1012382" cy="1012382"/>
          </a:xfrm>
          <a:prstGeom prst="rect">
            <a:avLst/>
          </a:prstGeom>
          <a:ln>
            <a:solidFill>
              <a:srgbClr val="006600"/>
            </a:solidFill>
          </a:ln>
        </p:spPr>
      </p:pic>
      <p:pic>
        <p:nvPicPr>
          <p:cNvPr id="18" name="Рисунок 17" descr="profilaktika-raka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2680" t="36140" r="2121" b="37400"/>
          <a:stretch>
            <a:fillRect/>
          </a:stretch>
        </p:blipFill>
        <p:spPr>
          <a:xfrm>
            <a:off x="6348398" y="5318326"/>
            <a:ext cx="1012382" cy="1063002"/>
          </a:xfrm>
          <a:prstGeom prst="rect">
            <a:avLst/>
          </a:prstGeom>
          <a:ln>
            <a:solidFill>
              <a:srgbClr val="006600"/>
            </a:solidFill>
          </a:ln>
        </p:spPr>
      </p:pic>
      <p:sp>
        <p:nvSpPr>
          <p:cNvPr id="23" name="Прямоугольник 22"/>
          <p:cNvSpPr/>
          <p:nvPr/>
        </p:nvSpPr>
        <p:spPr>
          <a:xfrm>
            <a:off x="7639696" y="5125161"/>
            <a:ext cx="868168" cy="1309125"/>
          </a:xfrm>
          <a:prstGeom prst="rect">
            <a:avLst/>
          </a:prstGeom>
          <a:solidFill>
            <a:schemeClr val="bg1"/>
          </a:solidFill>
          <a:ln>
            <a:solidFill>
              <a:srgbClr val="3399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noFill/>
            </a:endParaRPr>
          </a:p>
        </p:txBody>
      </p:sp>
      <p:pic>
        <p:nvPicPr>
          <p:cNvPr id="26" name="Рисунок 25" descr="8b99ba459c8aff99596af183ed337563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07256" y="5234599"/>
            <a:ext cx="789774" cy="526420"/>
          </a:xfrm>
          <a:prstGeom prst="rect">
            <a:avLst/>
          </a:prstGeom>
        </p:spPr>
      </p:pic>
      <p:sp>
        <p:nvSpPr>
          <p:cNvPr id="27" name="TextBox 26"/>
          <p:cNvSpPr txBox="1"/>
          <p:nvPr/>
        </p:nvSpPr>
        <p:spPr>
          <a:xfrm>
            <a:off x="7579976" y="5805264"/>
            <a:ext cx="10964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err="1" smtClean="0">
                <a:solidFill>
                  <a:srgbClr val="3333FF"/>
                </a:solidFill>
                <a:latin typeface="+mn-lt"/>
              </a:rPr>
              <a:t>Реаби-литация</a:t>
            </a:r>
            <a:endParaRPr lang="ru-RU" sz="1600" b="1" dirty="0">
              <a:solidFill>
                <a:srgbClr val="3333F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2908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veta\Desktop\Эмблема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24" y="148610"/>
            <a:ext cx="1161386" cy="10935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Равнобедренный треугольник 28"/>
          <p:cNvSpPr/>
          <p:nvPr/>
        </p:nvSpPr>
        <p:spPr>
          <a:xfrm rot="600000">
            <a:off x="5540363" y="3046"/>
            <a:ext cx="3728966" cy="697787"/>
          </a:xfrm>
          <a:prstGeom prst="triangle">
            <a:avLst/>
          </a:prstGeom>
          <a:solidFill>
            <a:srgbClr val="0B6B3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 dirty="0">
              <a:solidFill>
                <a:srgbClr val="0B6B30"/>
              </a:solidFill>
            </a:endParaRPr>
          </a:p>
        </p:txBody>
      </p:sp>
      <p:sp>
        <p:nvSpPr>
          <p:cNvPr id="8" name="Freeform 88"/>
          <p:cNvSpPr>
            <a:spLocks/>
          </p:cNvSpPr>
          <p:nvPr/>
        </p:nvSpPr>
        <p:spPr bwMode="auto">
          <a:xfrm>
            <a:off x="5369582" y="0"/>
            <a:ext cx="3774418" cy="1015927"/>
          </a:xfrm>
          <a:custGeom>
            <a:avLst/>
            <a:gdLst>
              <a:gd name="T0" fmla="+- 0 11681 6828"/>
              <a:gd name="T1" fmla="*/ T0 w 4853"/>
              <a:gd name="T2" fmla="+- 0 192 192"/>
              <a:gd name="T3" fmla="*/ 192 h 3761"/>
              <a:gd name="T4" fmla="+- 0 6828 6828"/>
              <a:gd name="T5" fmla="*/ T4 w 4853"/>
              <a:gd name="T6" fmla="+- 0 192 192"/>
              <a:gd name="T7" fmla="*/ 192 h 3761"/>
              <a:gd name="T8" fmla="+- 0 10027 6828"/>
              <a:gd name="T9" fmla="*/ T8 w 4853"/>
              <a:gd name="T10" fmla="+- 0 1482 192"/>
              <a:gd name="T11" fmla="*/ 1482 h 3761"/>
              <a:gd name="T12" fmla="+- 0 11681 6828"/>
              <a:gd name="T13" fmla="*/ T12 w 4853"/>
              <a:gd name="T14" fmla="+- 0 3953 192"/>
              <a:gd name="T15" fmla="*/ 3953 h 3761"/>
              <a:gd name="T16" fmla="+- 0 11681 6828"/>
              <a:gd name="T17" fmla="*/ T16 w 4853"/>
              <a:gd name="T18" fmla="+- 0 192 192"/>
              <a:gd name="T19" fmla="*/ 192 h 3761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  <a:cxn ang="0">
                <a:pos x="T17" y="T19"/>
              </a:cxn>
            </a:cxnLst>
            <a:rect l="0" t="0" r="r" b="b"/>
            <a:pathLst>
              <a:path w="4853" h="3761">
                <a:moveTo>
                  <a:pt x="4853" y="0"/>
                </a:moveTo>
                <a:lnTo>
                  <a:pt x="0" y="0"/>
                </a:lnTo>
                <a:lnTo>
                  <a:pt x="3199" y="1290"/>
                </a:lnTo>
                <a:lnTo>
                  <a:pt x="4853" y="3761"/>
                </a:lnTo>
                <a:lnTo>
                  <a:pt x="4853" y="0"/>
                </a:lnTo>
              </a:path>
            </a:pathLst>
          </a:cu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rot="0" vert="horz" wrap="square" lIns="43998" tIns="21999" rIns="43998" bIns="21999" anchor="t" anchorCtr="0" upright="1">
            <a:noAutofit/>
          </a:bodyPr>
          <a:lstStyle/>
          <a:p>
            <a:pPr defTabSz="440009">
              <a:defRPr/>
            </a:pPr>
            <a:endParaRPr lang="ru-RU" sz="900" kern="0">
              <a:solidFill>
                <a:sysClr val="windowText" lastClr="000000"/>
              </a:solidFill>
            </a:endParaRPr>
          </a:p>
        </p:txBody>
      </p:sp>
      <p:sp>
        <p:nvSpPr>
          <p:cNvPr id="22" name="Прямоугольный треугольник 21"/>
          <p:cNvSpPr/>
          <p:nvPr/>
        </p:nvSpPr>
        <p:spPr>
          <a:xfrm flipH="1">
            <a:off x="0" y="6499465"/>
            <a:ext cx="9143999" cy="358535"/>
          </a:xfrm>
          <a:prstGeom prst="rtTriangle">
            <a:avLst/>
          </a:prstGeom>
          <a:solidFill>
            <a:srgbClr val="0B6B3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/>
          </a:p>
        </p:txBody>
      </p:sp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0" y="-168120"/>
            <a:ext cx="118546" cy="336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58668" tIns="29334" rIns="58668" bIns="29334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5" name="Прямоугольный треугольник 24"/>
          <p:cNvSpPr/>
          <p:nvPr/>
        </p:nvSpPr>
        <p:spPr>
          <a:xfrm flipH="1">
            <a:off x="6463748" y="6499465"/>
            <a:ext cx="2680252" cy="358535"/>
          </a:xfrm>
          <a:prstGeom prst="rtTriangl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1115616" y="836712"/>
            <a:ext cx="7560840" cy="5847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ru-RU" sz="32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Tahoma" pitchFamily="34" charset="0"/>
                <a:cs typeface="Arial" pitchFamily="34" charset="0"/>
              </a:rPr>
              <a:t>Основные методы пропаганды ЗНО</a:t>
            </a:r>
          </a:p>
        </p:txBody>
      </p:sp>
      <p:pic>
        <p:nvPicPr>
          <p:cNvPr id="10" name="Рисунок 9" descr="kontakt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1628800"/>
            <a:ext cx="2355097" cy="1596756"/>
          </a:xfrm>
          <a:prstGeom prst="rect">
            <a:avLst/>
          </a:prstGeom>
          <a:ln>
            <a:solidFill>
              <a:srgbClr val="006600"/>
            </a:solidFill>
          </a:ln>
        </p:spPr>
      </p:pic>
      <p:pic>
        <p:nvPicPr>
          <p:cNvPr id="11" name="Рисунок 10" descr="denpogman-2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3356992"/>
            <a:ext cx="2384781" cy="1584176"/>
          </a:xfrm>
          <a:prstGeom prst="rect">
            <a:avLst/>
          </a:prstGeom>
          <a:ln>
            <a:solidFill>
              <a:srgbClr val="006600"/>
            </a:solidFill>
          </a:ln>
        </p:spPr>
      </p:pic>
      <p:pic>
        <p:nvPicPr>
          <p:cNvPr id="12" name="Рисунок 11" descr="на-приеме-у-гинеколога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5085184"/>
            <a:ext cx="2376264" cy="1458432"/>
          </a:xfrm>
          <a:prstGeom prst="rect">
            <a:avLst/>
          </a:prstGeom>
          <a:ln>
            <a:solidFill>
              <a:srgbClr val="006600"/>
            </a:solidFill>
          </a:ln>
        </p:spPr>
      </p:pic>
      <p:pic>
        <p:nvPicPr>
          <p:cNvPr id="13" name="Рисунок 12" descr="БУЗОО «Городская больница № 8».jp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516216" y="1628800"/>
            <a:ext cx="2376264" cy="1584176"/>
          </a:xfrm>
          <a:prstGeom prst="rect">
            <a:avLst/>
          </a:prstGeom>
          <a:ln>
            <a:solidFill>
              <a:srgbClr val="006600"/>
            </a:solidFill>
          </a:ln>
        </p:spPr>
      </p:pic>
      <p:pic>
        <p:nvPicPr>
          <p:cNvPr id="14" name="Рисунок 13" descr="прап.png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516216" y="3356992"/>
            <a:ext cx="2448272" cy="1591377"/>
          </a:xfrm>
          <a:prstGeom prst="rect">
            <a:avLst/>
          </a:prstGeom>
          <a:ln>
            <a:solidFill>
              <a:srgbClr val="006600"/>
            </a:solidFill>
          </a:ln>
        </p:spPr>
      </p:pic>
      <p:pic>
        <p:nvPicPr>
          <p:cNvPr id="15" name="Рисунок 14" descr="митим.png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516216" y="5085184"/>
            <a:ext cx="2441071" cy="1435924"/>
          </a:xfrm>
          <a:prstGeom prst="rect">
            <a:avLst/>
          </a:prstGeom>
          <a:ln>
            <a:solidFill>
              <a:srgbClr val="006600"/>
            </a:solidFill>
          </a:ln>
        </p:spPr>
      </p:pic>
      <p:pic>
        <p:nvPicPr>
          <p:cNvPr id="17" name="Рисунок 16" descr="13.jpg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652724">
            <a:off x="2947769" y="1745511"/>
            <a:ext cx="1057598" cy="1440160"/>
          </a:xfrm>
          <a:prstGeom prst="rect">
            <a:avLst/>
          </a:prstGeom>
          <a:ln>
            <a:solidFill>
              <a:srgbClr val="006600"/>
            </a:solidFill>
          </a:ln>
        </p:spPr>
      </p:pic>
      <p:pic>
        <p:nvPicPr>
          <p:cNvPr id="18" name="Рисунок 17" descr="12.jpg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23928" y="1628800"/>
            <a:ext cx="1080120" cy="1424532"/>
          </a:xfrm>
          <a:prstGeom prst="rect">
            <a:avLst/>
          </a:prstGeom>
          <a:ln>
            <a:solidFill>
              <a:srgbClr val="006600"/>
            </a:solidFill>
          </a:ln>
        </p:spPr>
      </p:pic>
      <p:pic>
        <p:nvPicPr>
          <p:cNvPr id="19" name="Рисунок 18" descr="14.jpg"/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687594">
            <a:off x="4992333" y="1721746"/>
            <a:ext cx="1080120" cy="1440160"/>
          </a:xfrm>
          <a:prstGeom prst="rect">
            <a:avLst/>
          </a:prstGeom>
          <a:ln>
            <a:solidFill>
              <a:srgbClr val="006600"/>
            </a:solidFill>
          </a:ln>
        </p:spPr>
      </p:pic>
      <p:pic>
        <p:nvPicPr>
          <p:cNvPr id="21" name="Рисунок 6" descr="image-13-02-17-09-43.jpeg"/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3848" y="3356992"/>
            <a:ext cx="2664296" cy="1571626"/>
          </a:xfrm>
          <a:prstGeom prst="rect">
            <a:avLst/>
          </a:prstGeom>
          <a:noFill/>
          <a:ln w="9525">
            <a:solidFill>
              <a:srgbClr val="006600"/>
            </a:solidFill>
            <a:miter lim="800000"/>
            <a:headEnd/>
            <a:tailEnd/>
          </a:ln>
        </p:spPr>
      </p:pic>
      <p:pic>
        <p:nvPicPr>
          <p:cNvPr id="2" name="Picture 2" descr="D:\РАБОТА\РАБОЧАЯ\ПЕЧАТНЫЕ ИЗДАНИЯ\Методические смотровые\17.jpg"/>
          <p:cNvPicPr>
            <a:picLocks noChangeAspect="1" noChangeArrowheads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541998">
            <a:off x="3108557" y="5070933"/>
            <a:ext cx="1080120" cy="1440072"/>
          </a:xfrm>
          <a:prstGeom prst="rect">
            <a:avLst/>
          </a:prstGeom>
          <a:noFill/>
          <a:ln>
            <a:solidFill>
              <a:srgbClr val="006600"/>
            </a:solidFill>
          </a:ln>
        </p:spPr>
      </p:pic>
      <p:pic>
        <p:nvPicPr>
          <p:cNvPr id="1027" name="Picture 3" descr="D:\РАБОТА\РАБОЧАЯ\ПЕЧАТНЫЕ ИЗДАНИЯ\Методические смотровые\1.jpg"/>
          <p:cNvPicPr>
            <a:picLocks noChangeAspect="1" noChangeArrowheads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95936" y="5085184"/>
            <a:ext cx="1080120" cy="1459229"/>
          </a:xfrm>
          <a:prstGeom prst="rect">
            <a:avLst/>
          </a:prstGeom>
          <a:noFill/>
          <a:ln>
            <a:solidFill>
              <a:srgbClr val="006600"/>
            </a:solidFill>
          </a:ln>
        </p:spPr>
      </p:pic>
      <p:pic>
        <p:nvPicPr>
          <p:cNvPr id="23" name="Рисунок 22" descr="бьюьтбю.png"/>
          <p:cNvPicPr>
            <a:picLocks noChangeAspect="1"/>
          </p:cNvPicPr>
          <p:nvPr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1040679">
            <a:off x="5076056" y="5067182"/>
            <a:ext cx="1080120" cy="14851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908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Рисунок 32" descr="Безымянный 12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11554" y="2132856"/>
            <a:ext cx="2280926" cy="2232248"/>
          </a:xfrm>
          <a:prstGeom prst="rect">
            <a:avLst/>
          </a:prstGeom>
        </p:spPr>
      </p:pic>
      <p:pic>
        <p:nvPicPr>
          <p:cNvPr id="1026" name="Picture 2" descr="C:\Users\Sveta\Desktop\Эмблема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24" y="148610"/>
            <a:ext cx="1161386" cy="10935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Равнобедренный треугольник 28"/>
          <p:cNvSpPr/>
          <p:nvPr/>
        </p:nvSpPr>
        <p:spPr>
          <a:xfrm rot="600000">
            <a:off x="5540363" y="3046"/>
            <a:ext cx="3728966" cy="697787"/>
          </a:xfrm>
          <a:prstGeom prst="triangle">
            <a:avLst/>
          </a:prstGeom>
          <a:solidFill>
            <a:srgbClr val="0B6B3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 dirty="0">
              <a:solidFill>
                <a:srgbClr val="0B6B30"/>
              </a:solidFill>
            </a:endParaRPr>
          </a:p>
        </p:txBody>
      </p:sp>
      <p:sp>
        <p:nvSpPr>
          <p:cNvPr id="8" name="Freeform 88"/>
          <p:cNvSpPr>
            <a:spLocks/>
          </p:cNvSpPr>
          <p:nvPr/>
        </p:nvSpPr>
        <p:spPr bwMode="auto">
          <a:xfrm>
            <a:off x="5369582" y="0"/>
            <a:ext cx="3774418" cy="1015927"/>
          </a:xfrm>
          <a:custGeom>
            <a:avLst/>
            <a:gdLst>
              <a:gd name="T0" fmla="+- 0 11681 6828"/>
              <a:gd name="T1" fmla="*/ T0 w 4853"/>
              <a:gd name="T2" fmla="+- 0 192 192"/>
              <a:gd name="T3" fmla="*/ 192 h 3761"/>
              <a:gd name="T4" fmla="+- 0 6828 6828"/>
              <a:gd name="T5" fmla="*/ T4 w 4853"/>
              <a:gd name="T6" fmla="+- 0 192 192"/>
              <a:gd name="T7" fmla="*/ 192 h 3761"/>
              <a:gd name="T8" fmla="+- 0 10027 6828"/>
              <a:gd name="T9" fmla="*/ T8 w 4853"/>
              <a:gd name="T10" fmla="+- 0 1482 192"/>
              <a:gd name="T11" fmla="*/ 1482 h 3761"/>
              <a:gd name="T12" fmla="+- 0 11681 6828"/>
              <a:gd name="T13" fmla="*/ T12 w 4853"/>
              <a:gd name="T14" fmla="+- 0 3953 192"/>
              <a:gd name="T15" fmla="*/ 3953 h 3761"/>
              <a:gd name="T16" fmla="+- 0 11681 6828"/>
              <a:gd name="T17" fmla="*/ T16 w 4853"/>
              <a:gd name="T18" fmla="+- 0 192 192"/>
              <a:gd name="T19" fmla="*/ 192 h 3761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  <a:cxn ang="0">
                <a:pos x="T17" y="T19"/>
              </a:cxn>
            </a:cxnLst>
            <a:rect l="0" t="0" r="r" b="b"/>
            <a:pathLst>
              <a:path w="4853" h="3761">
                <a:moveTo>
                  <a:pt x="4853" y="0"/>
                </a:moveTo>
                <a:lnTo>
                  <a:pt x="0" y="0"/>
                </a:lnTo>
                <a:lnTo>
                  <a:pt x="3199" y="1290"/>
                </a:lnTo>
                <a:lnTo>
                  <a:pt x="4853" y="3761"/>
                </a:lnTo>
                <a:lnTo>
                  <a:pt x="4853" y="0"/>
                </a:lnTo>
              </a:path>
            </a:pathLst>
          </a:cu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rot="0" vert="horz" wrap="square" lIns="43998" tIns="21999" rIns="43998" bIns="21999" anchor="t" anchorCtr="0" upright="1">
            <a:noAutofit/>
          </a:bodyPr>
          <a:lstStyle/>
          <a:p>
            <a:pPr defTabSz="440009">
              <a:defRPr/>
            </a:pPr>
            <a:endParaRPr lang="ru-RU" sz="900" kern="0">
              <a:solidFill>
                <a:sysClr val="windowText" lastClr="000000"/>
              </a:solidFill>
            </a:endParaRPr>
          </a:p>
        </p:txBody>
      </p:sp>
      <p:sp>
        <p:nvSpPr>
          <p:cNvPr id="22" name="Прямоугольный треугольник 21"/>
          <p:cNvSpPr/>
          <p:nvPr/>
        </p:nvSpPr>
        <p:spPr>
          <a:xfrm flipH="1">
            <a:off x="0" y="6499465"/>
            <a:ext cx="9143999" cy="358535"/>
          </a:xfrm>
          <a:prstGeom prst="rtTriangle">
            <a:avLst/>
          </a:prstGeom>
          <a:solidFill>
            <a:srgbClr val="0B6B3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/>
          </a:p>
        </p:txBody>
      </p:sp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0" y="-168120"/>
            <a:ext cx="118546" cy="336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58668" tIns="29334" rIns="58668" bIns="29334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5" name="Прямоугольный треугольник 24"/>
          <p:cNvSpPr/>
          <p:nvPr/>
        </p:nvSpPr>
        <p:spPr>
          <a:xfrm flipH="1">
            <a:off x="6463748" y="6499465"/>
            <a:ext cx="2680252" cy="358535"/>
          </a:xfrm>
          <a:prstGeom prst="rtTriangl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683568" y="836712"/>
            <a:ext cx="7992888" cy="107721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ru-RU" sz="32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Tahoma" pitchFamily="34" charset="0"/>
                <a:cs typeface="Arial" pitchFamily="34" charset="0"/>
              </a:rPr>
              <a:t>Эффективность работы смотровых кабинетов и раннее выявление ЗНО</a:t>
            </a:r>
          </a:p>
        </p:txBody>
      </p:sp>
      <p:pic>
        <p:nvPicPr>
          <p:cNvPr id="19" name="Рисунок 18" descr="сертификат обложка1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9672" y="4941168"/>
            <a:ext cx="1138429" cy="1642847"/>
          </a:xfrm>
          <a:prstGeom prst="rect">
            <a:avLst/>
          </a:prstGeom>
          <a:ln>
            <a:solidFill>
              <a:srgbClr val="006600"/>
            </a:solidFill>
          </a:ln>
        </p:spPr>
      </p:pic>
      <p:pic>
        <p:nvPicPr>
          <p:cNvPr id="17" name="Рисунок 16" descr="111med_cetifikat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4221088"/>
            <a:ext cx="1157434" cy="1656184"/>
          </a:xfrm>
          <a:prstGeom prst="rect">
            <a:avLst/>
          </a:prstGeom>
        </p:spPr>
      </p:pic>
      <p:pic>
        <p:nvPicPr>
          <p:cNvPr id="23" name="Рисунок 22" descr="b6b70ed9c766c1114f7c8eaf3aee5292__960x260__doc-4806-ph-block_slider_4806-5113-original.jp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179512" y="2060848"/>
            <a:ext cx="3384376" cy="2012331"/>
          </a:xfrm>
          <a:prstGeom prst="rect">
            <a:avLst/>
          </a:prstGeom>
          <a:ln>
            <a:solidFill>
              <a:srgbClr val="006600"/>
            </a:solidFill>
          </a:ln>
        </p:spPr>
      </p:pic>
      <p:pic>
        <p:nvPicPr>
          <p:cNvPr id="20" name="Рисунок 19" descr="молод_спец_ и наставник.jpg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52120" y="4509120"/>
            <a:ext cx="3312368" cy="2206546"/>
          </a:xfrm>
          <a:prstGeom prst="rect">
            <a:avLst/>
          </a:prstGeom>
          <a:ln>
            <a:solidFill>
              <a:srgbClr val="339933"/>
            </a:solidFill>
          </a:ln>
        </p:spPr>
      </p:pic>
      <p:pic>
        <p:nvPicPr>
          <p:cNvPr id="18" name="Рисунок 17" descr="ввв.png"/>
          <p:cNvPicPr/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987824" y="3284984"/>
            <a:ext cx="3528392" cy="2232248"/>
          </a:xfrm>
          <a:prstGeom prst="rect">
            <a:avLst/>
          </a:prstGeom>
          <a:ln>
            <a:solidFill>
              <a:srgbClr val="006600"/>
            </a:solidFill>
          </a:ln>
        </p:spPr>
      </p:pic>
    </p:spTree>
    <p:extLst>
      <p:ext uri="{BB962C8B-B14F-4D97-AF65-F5344CB8AC3E}">
        <p14:creationId xmlns:p14="http://schemas.microsoft.com/office/powerpoint/2010/main" val="142908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veta\Desktop\Эмблема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24" y="148610"/>
            <a:ext cx="1161386" cy="10935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Равнобедренный треугольник 28"/>
          <p:cNvSpPr/>
          <p:nvPr/>
        </p:nvSpPr>
        <p:spPr>
          <a:xfrm rot="600000">
            <a:off x="5540363" y="3046"/>
            <a:ext cx="3728966" cy="697787"/>
          </a:xfrm>
          <a:prstGeom prst="triangle">
            <a:avLst/>
          </a:prstGeom>
          <a:solidFill>
            <a:srgbClr val="0B6B3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 dirty="0">
              <a:solidFill>
                <a:srgbClr val="0B6B30"/>
              </a:solidFill>
            </a:endParaRPr>
          </a:p>
        </p:txBody>
      </p:sp>
      <p:sp>
        <p:nvSpPr>
          <p:cNvPr id="8" name="Freeform 88"/>
          <p:cNvSpPr>
            <a:spLocks/>
          </p:cNvSpPr>
          <p:nvPr/>
        </p:nvSpPr>
        <p:spPr bwMode="auto">
          <a:xfrm>
            <a:off x="5369582" y="0"/>
            <a:ext cx="3774418" cy="1015927"/>
          </a:xfrm>
          <a:custGeom>
            <a:avLst/>
            <a:gdLst>
              <a:gd name="T0" fmla="+- 0 11681 6828"/>
              <a:gd name="T1" fmla="*/ T0 w 4853"/>
              <a:gd name="T2" fmla="+- 0 192 192"/>
              <a:gd name="T3" fmla="*/ 192 h 3761"/>
              <a:gd name="T4" fmla="+- 0 6828 6828"/>
              <a:gd name="T5" fmla="*/ T4 w 4853"/>
              <a:gd name="T6" fmla="+- 0 192 192"/>
              <a:gd name="T7" fmla="*/ 192 h 3761"/>
              <a:gd name="T8" fmla="+- 0 10027 6828"/>
              <a:gd name="T9" fmla="*/ T8 w 4853"/>
              <a:gd name="T10" fmla="+- 0 1482 192"/>
              <a:gd name="T11" fmla="*/ 1482 h 3761"/>
              <a:gd name="T12" fmla="+- 0 11681 6828"/>
              <a:gd name="T13" fmla="*/ T12 w 4853"/>
              <a:gd name="T14" fmla="+- 0 3953 192"/>
              <a:gd name="T15" fmla="*/ 3953 h 3761"/>
              <a:gd name="T16" fmla="+- 0 11681 6828"/>
              <a:gd name="T17" fmla="*/ T16 w 4853"/>
              <a:gd name="T18" fmla="+- 0 192 192"/>
              <a:gd name="T19" fmla="*/ 192 h 3761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  <a:cxn ang="0">
                <a:pos x="T17" y="T19"/>
              </a:cxn>
            </a:cxnLst>
            <a:rect l="0" t="0" r="r" b="b"/>
            <a:pathLst>
              <a:path w="4853" h="3761">
                <a:moveTo>
                  <a:pt x="4853" y="0"/>
                </a:moveTo>
                <a:lnTo>
                  <a:pt x="0" y="0"/>
                </a:lnTo>
                <a:lnTo>
                  <a:pt x="3199" y="1290"/>
                </a:lnTo>
                <a:lnTo>
                  <a:pt x="4853" y="3761"/>
                </a:lnTo>
                <a:lnTo>
                  <a:pt x="4853" y="0"/>
                </a:lnTo>
              </a:path>
            </a:pathLst>
          </a:cu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rot="0" vert="horz" wrap="square" lIns="43998" tIns="21999" rIns="43998" bIns="21999" anchor="t" anchorCtr="0" upright="1">
            <a:noAutofit/>
          </a:bodyPr>
          <a:lstStyle/>
          <a:p>
            <a:pPr defTabSz="440009">
              <a:defRPr/>
            </a:pPr>
            <a:endParaRPr lang="ru-RU" sz="900" kern="0">
              <a:solidFill>
                <a:sysClr val="windowText" lastClr="000000"/>
              </a:solidFill>
            </a:endParaRPr>
          </a:p>
        </p:txBody>
      </p:sp>
      <p:sp>
        <p:nvSpPr>
          <p:cNvPr id="22" name="Прямоугольный треугольник 21"/>
          <p:cNvSpPr/>
          <p:nvPr/>
        </p:nvSpPr>
        <p:spPr>
          <a:xfrm flipH="1">
            <a:off x="0" y="6499465"/>
            <a:ext cx="9143999" cy="358535"/>
          </a:xfrm>
          <a:prstGeom prst="rtTriangle">
            <a:avLst/>
          </a:prstGeom>
          <a:solidFill>
            <a:srgbClr val="0B6B3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/>
          </a:p>
        </p:txBody>
      </p:sp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0" y="-168120"/>
            <a:ext cx="118546" cy="336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58668" tIns="29334" rIns="58668" bIns="29334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5" name="Прямоугольный треугольник 24"/>
          <p:cNvSpPr/>
          <p:nvPr/>
        </p:nvSpPr>
        <p:spPr>
          <a:xfrm flipH="1">
            <a:off x="6463748" y="6499465"/>
            <a:ext cx="2680252" cy="358535"/>
          </a:xfrm>
          <a:prstGeom prst="rtTriangl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359024" y="620688"/>
            <a:ext cx="8784976" cy="107721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ru-RU" sz="32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Tahoma" pitchFamily="34" charset="0"/>
                <a:cs typeface="Arial" pitchFamily="34" charset="0"/>
              </a:rPr>
              <a:t>Информационное пространство онкологической службы Омской области</a:t>
            </a:r>
          </a:p>
        </p:txBody>
      </p:sp>
      <p:grpSp>
        <p:nvGrpSpPr>
          <p:cNvPr id="10" name="Группа 102"/>
          <p:cNvGrpSpPr/>
          <p:nvPr/>
        </p:nvGrpSpPr>
        <p:grpSpPr>
          <a:xfrm>
            <a:off x="239348" y="1841007"/>
            <a:ext cx="8760635" cy="4828353"/>
            <a:chOff x="102205" y="257422"/>
            <a:chExt cx="5614632" cy="2383235"/>
          </a:xfrm>
        </p:grpSpPr>
        <p:grpSp>
          <p:nvGrpSpPr>
            <p:cNvPr id="11" name="Группа 97"/>
            <p:cNvGrpSpPr/>
            <p:nvPr/>
          </p:nvGrpSpPr>
          <p:grpSpPr>
            <a:xfrm>
              <a:off x="102205" y="257422"/>
              <a:ext cx="5614632" cy="2383235"/>
              <a:chOff x="93883" y="1268760"/>
              <a:chExt cx="8911621" cy="4047958"/>
            </a:xfrm>
          </p:grpSpPr>
          <p:sp>
            <p:nvSpPr>
              <p:cNvPr id="18" name="Скругленный прямоугольник 17"/>
              <p:cNvSpPr/>
              <p:nvPr/>
            </p:nvSpPr>
            <p:spPr>
              <a:xfrm>
                <a:off x="179512" y="1268760"/>
                <a:ext cx="5040560" cy="4047958"/>
              </a:xfrm>
              <a:prstGeom prst="roundRect">
                <a:avLst/>
              </a:prstGeom>
              <a:solidFill>
                <a:srgbClr val="FFFFCC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chemeClr val="tx1"/>
                  </a:solidFill>
                </a:endParaRPr>
              </a:p>
            </p:txBody>
          </p:sp>
          <p:sp>
            <p:nvSpPr>
              <p:cNvPr id="88" name="_s1029"/>
              <p:cNvSpPr>
                <a:spLocks noChangeArrowheads="1"/>
              </p:cNvSpPr>
              <p:nvPr/>
            </p:nvSpPr>
            <p:spPr bwMode="auto">
              <a:xfrm>
                <a:off x="5595090" y="1271960"/>
                <a:ext cx="1080121" cy="208730"/>
              </a:xfrm>
              <a:prstGeom prst="ellipse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algn="ctr">
                  <a:lnSpc>
                    <a:spcPct val="90000"/>
                  </a:lnSpc>
                </a:pPr>
                <a:r>
                  <a:rPr lang="ru-RU" sz="2600" b="1" dirty="0" smtClean="0">
                    <a:solidFill>
                      <a:srgbClr val="FF0000"/>
                    </a:solidFill>
                    <a:latin typeface="+mn-lt"/>
                    <a:cs typeface="Times New Roman" pitchFamily="18" charset="0"/>
                  </a:rPr>
                  <a:t>КОД</a:t>
                </a:r>
                <a:endParaRPr lang="ru-RU" sz="2600" b="1" dirty="0">
                  <a:solidFill>
                    <a:srgbClr val="FF0000"/>
                  </a:solidFill>
                  <a:latin typeface="+mn-lt"/>
                  <a:cs typeface="Times New Roman" pitchFamily="18" charset="0"/>
                </a:endParaRPr>
              </a:p>
            </p:txBody>
          </p:sp>
          <p:sp>
            <p:nvSpPr>
              <p:cNvPr id="21" name="_s1033"/>
              <p:cNvSpPr>
                <a:spLocks noChangeArrowheads="1"/>
              </p:cNvSpPr>
              <p:nvPr/>
            </p:nvSpPr>
            <p:spPr bwMode="auto">
              <a:xfrm>
                <a:off x="7596336" y="4086507"/>
                <a:ext cx="1224136" cy="336037"/>
              </a:xfrm>
              <a:prstGeom prst="ellipse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algn="ctr">
                  <a:lnSpc>
                    <a:spcPct val="90000"/>
                  </a:lnSpc>
                </a:pPr>
                <a:endParaRPr lang="ru-RU" sz="1100" b="1" dirty="0">
                  <a:solidFill>
                    <a:srgbClr val="FF6600"/>
                  </a:solidFill>
                  <a:latin typeface="Franklin Gothic Book" pitchFamily="34" charset="0"/>
                </a:endParaRPr>
              </a:p>
            </p:txBody>
          </p:sp>
          <p:grpSp>
            <p:nvGrpSpPr>
              <p:cNvPr id="24" name="Группа 76"/>
              <p:cNvGrpSpPr/>
              <p:nvPr/>
            </p:nvGrpSpPr>
            <p:grpSpPr>
              <a:xfrm>
                <a:off x="93883" y="1298736"/>
                <a:ext cx="5213062" cy="3991205"/>
                <a:chOff x="-187349" y="713163"/>
                <a:chExt cx="7497184" cy="5739967"/>
              </a:xfrm>
            </p:grpSpPr>
            <p:grpSp>
              <p:nvGrpSpPr>
                <p:cNvPr id="43" name="Группа 68"/>
                <p:cNvGrpSpPr/>
                <p:nvPr/>
              </p:nvGrpSpPr>
              <p:grpSpPr>
                <a:xfrm>
                  <a:off x="1835696" y="1311814"/>
                  <a:ext cx="1656397" cy="1047468"/>
                  <a:chOff x="1835696" y="980728"/>
                  <a:chExt cx="1656397" cy="1047468"/>
                </a:xfrm>
              </p:grpSpPr>
              <p:sp>
                <p:nvSpPr>
                  <p:cNvPr id="86" name="_s1037"/>
                  <p:cNvSpPr>
                    <a:spLocks noChangeArrowheads="1"/>
                  </p:cNvSpPr>
                  <p:nvPr/>
                </p:nvSpPr>
                <p:spPr bwMode="auto">
                  <a:xfrm>
                    <a:off x="1835696" y="980728"/>
                    <a:ext cx="1656397" cy="533657"/>
                  </a:xfrm>
                  <a:prstGeom prst="ellipse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24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1pPr>
                    <a:lvl2pPr marL="742950" indent="-285750">
                      <a:defRPr kumimoji="1" sz="24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2pPr>
                    <a:lvl3pPr marL="1143000" indent="-228600">
                      <a:defRPr kumimoji="1" sz="24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3pPr>
                    <a:lvl4pPr marL="1600200" indent="-228600">
                      <a:defRPr kumimoji="1" sz="24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4pPr>
                    <a:lvl5pPr marL="2057400" indent="-228600">
                      <a:defRPr kumimoji="1" sz="24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9pPr>
                  </a:lstStyle>
                  <a:p>
                    <a:pPr algn="ctr">
                      <a:lnSpc>
                        <a:spcPct val="90000"/>
                      </a:lnSpc>
                    </a:pPr>
                    <a:r>
                      <a:rPr lang="ru-RU" sz="900" b="1" dirty="0">
                        <a:latin typeface="Franklin Gothic Book" pitchFamily="34" charset="0"/>
                      </a:rPr>
                      <a:t>Врачи-онкологи </a:t>
                    </a:r>
                  </a:p>
                  <a:p>
                    <a:pPr algn="ctr">
                      <a:lnSpc>
                        <a:spcPct val="90000"/>
                      </a:lnSpc>
                    </a:pPr>
                    <a:r>
                      <a:rPr lang="ru-RU" sz="900" b="1" dirty="0">
                        <a:latin typeface="Franklin Gothic Book" pitchFamily="34" charset="0"/>
                      </a:rPr>
                      <a:t>первичных </a:t>
                    </a:r>
                    <a:r>
                      <a:rPr lang="ru-RU" sz="900" b="1" dirty="0" err="1">
                        <a:latin typeface="Franklin Gothic Book" pitchFamily="34" charset="0"/>
                      </a:rPr>
                      <a:t>онкологич</a:t>
                    </a:r>
                    <a:r>
                      <a:rPr lang="ru-RU" sz="900" b="1" dirty="0">
                        <a:latin typeface="Franklin Gothic Book" pitchFamily="34" charset="0"/>
                      </a:rPr>
                      <a:t>.</a:t>
                    </a:r>
                  </a:p>
                  <a:p>
                    <a:pPr algn="ctr">
                      <a:lnSpc>
                        <a:spcPct val="90000"/>
                      </a:lnSpc>
                    </a:pPr>
                    <a:r>
                      <a:rPr lang="ru-RU" sz="900" b="1" dirty="0" smtClean="0">
                        <a:latin typeface="Franklin Gothic Book" pitchFamily="34" charset="0"/>
                      </a:rPr>
                      <a:t>кабинетов</a:t>
                    </a:r>
                    <a:endParaRPr lang="ru-RU" sz="900" b="1" dirty="0">
                      <a:latin typeface="Franklin Gothic Book" pitchFamily="34" charset="0"/>
                    </a:endParaRPr>
                  </a:p>
                </p:txBody>
              </p:sp>
              <p:pic>
                <p:nvPicPr>
                  <p:cNvPr id="87" name="Picture 47" descr="C:\Documents and Settings\Admin\Local Settings\Temporary Internet Files\Content.IE5\99M42JIC\MC900088970[1].wmf"/>
                  <p:cNvPicPr>
                    <a:picLocks noChangeAspect="1" noChangeArrowheads="1"/>
                  </p:cNvPicPr>
                  <p:nvPr/>
                </p:nvPicPr>
                <p:blipFill>
                  <a:blip r:embed="rId3" cstate="screen">
                    <a:lum bright="-16000"/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2411760" y="1484784"/>
                    <a:ext cx="432104" cy="543412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</p:grpSp>
            <p:grpSp>
              <p:nvGrpSpPr>
                <p:cNvPr id="44" name="Группа 69"/>
                <p:cNvGrpSpPr/>
                <p:nvPr/>
              </p:nvGrpSpPr>
              <p:grpSpPr>
                <a:xfrm>
                  <a:off x="142916" y="1455830"/>
                  <a:ext cx="1561509" cy="975514"/>
                  <a:chOff x="142916" y="1124744"/>
                  <a:chExt cx="1561509" cy="975514"/>
                </a:xfrm>
              </p:grpSpPr>
              <p:sp>
                <p:nvSpPr>
                  <p:cNvPr id="82" name="_s1041"/>
                  <p:cNvSpPr>
                    <a:spLocks noChangeArrowheads="1"/>
                  </p:cNvSpPr>
                  <p:nvPr/>
                </p:nvSpPr>
                <p:spPr bwMode="auto">
                  <a:xfrm>
                    <a:off x="142916" y="1124744"/>
                    <a:ext cx="1561509" cy="333535"/>
                  </a:xfrm>
                  <a:prstGeom prst="ellipse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24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1pPr>
                    <a:lvl2pPr marL="742950" indent="-285750">
                      <a:defRPr kumimoji="1" sz="24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2pPr>
                    <a:lvl3pPr marL="1143000" indent="-228600">
                      <a:defRPr kumimoji="1" sz="24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3pPr>
                    <a:lvl4pPr marL="1600200" indent="-228600">
                      <a:defRPr kumimoji="1" sz="24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4pPr>
                    <a:lvl5pPr marL="2057400" indent="-228600">
                      <a:defRPr kumimoji="1" sz="24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9pPr>
                  </a:lstStyle>
                  <a:p>
                    <a:pPr algn="ctr">
                      <a:lnSpc>
                        <a:spcPct val="90000"/>
                      </a:lnSpc>
                    </a:pPr>
                    <a:r>
                      <a:rPr lang="ru-RU" sz="900" b="1" dirty="0">
                        <a:latin typeface="Franklin Gothic Book" pitchFamily="34" charset="0"/>
                      </a:rPr>
                      <a:t>Главные специалисты</a:t>
                    </a:r>
                  </a:p>
                  <a:p>
                    <a:pPr algn="ctr">
                      <a:lnSpc>
                        <a:spcPct val="90000"/>
                      </a:lnSpc>
                    </a:pPr>
                    <a:r>
                      <a:rPr lang="ru-RU" sz="900" b="1" dirty="0" err="1">
                        <a:latin typeface="Franklin Gothic Book" pitchFamily="34" charset="0"/>
                      </a:rPr>
                      <a:t>администр.округов</a:t>
                    </a:r>
                    <a:r>
                      <a:rPr lang="ru-RU" sz="900" b="1" dirty="0">
                        <a:latin typeface="Franklin Gothic Book" pitchFamily="34" charset="0"/>
                      </a:rPr>
                      <a:t> </a:t>
                    </a:r>
                  </a:p>
                  <a:p>
                    <a:pPr algn="ctr">
                      <a:lnSpc>
                        <a:spcPct val="90000"/>
                      </a:lnSpc>
                    </a:pPr>
                    <a:r>
                      <a:rPr lang="ru-RU" sz="900" b="1" dirty="0" smtClean="0">
                        <a:latin typeface="Franklin Gothic Book" pitchFamily="34" charset="0"/>
                      </a:rPr>
                      <a:t>г.Омска</a:t>
                    </a:r>
                    <a:endParaRPr lang="ru-RU" sz="900" b="1" dirty="0">
                      <a:latin typeface="Franklin Gothic Book" pitchFamily="34" charset="0"/>
                    </a:endParaRPr>
                  </a:p>
                </p:txBody>
              </p:sp>
              <p:grpSp>
                <p:nvGrpSpPr>
                  <p:cNvPr id="83" name="Группа 89"/>
                  <p:cNvGrpSpPr>
                    <a:grpSpLocks/>
                  </p:cNvGrpSpPr>
                  <p:nvPr/>
                </p:nvGrpSpPr>
                <p:grpSpPr bwMode="auto">
                  <a:xfrm>
                    <a:off x="683568" y="1556792"/>
                    <a:ext cx="648156" cy="543466"/>
                    <a:chOff x="2273579" y="2457942"/>
                    <a:chExt cx="2114324" cy="2084959"/>
                  </a:xfrm>
                </p:grpSpPr>
                <p:pic>
                  <p:nvPicPr>
                    <p:cNvPr id="84" name="Picture 13" descr="XP icon date and time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4" cstate="screen">
                      <a:lum bright="-14000"/>
                      <a:extLst>
                        <a:ext uri="{28A0092B-C50C-407E-A947-70E740481C1C}">
                          <a14:useLocalDpi xmlns:a14="http://schemas.microsoft.com/office/drawing/2010/main"/>
                        </a:ext>
                      </a:extLst>
                    </a:blip>
                    <a:srcRect/>
                    <a:stretch>
                      <a:fillRect/>
                    </a:stretch>
                  </p:blipFill>
                  <p:spPr bwMode="auto">
                    <a:xfrm>
                      <a:off x="2857083" y="2925439"/>
                      <a:ext cx="999456" cy="1004898"/>
                    </a:xfrm>
                    <a:prstGeom prst="rect">
                      <a:avLst/>
                    </a:prstGeom>
                    <a:noFill/>
                    <a:effectLst>
                      <a:outerShdw dist="35921" dir="2700000" algn="ctr" rotWithShape="0">
                        <a:schemeClr val="tx1"/>
                      </a:outerShdw>
                    </a:effectLst>
                  </p:spPr>
                </p:pic>
                <p:pic>
                  <p:nvPicPr>
                    <p:cNvPr id="85" name="Picture 81" descr="C:\Documents and Settings\Admin\Local Settings\Temporary Internet Files\Content.IE5\T4N25HCR\MC900441539[1].png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5" cstate="screen">
                      <a:lum bright="-14000"/>
                      <a:extLst>
                        <a:ext uri="{28A0092B-C50C-407E-A947-70E740481C1C}">
                          <a14:useLocalDpi xmlns:a14="http://schemas.microsoft.com/office/drawing/2010/main"/>
                        </a:ext>
                      </a:extLst>
                    </a:blip>
                    <a:srcRect/>
                    <a:stretch>
                      <a:fillRect/>
                    </a:stretch>
                  </p:blipFill>
                  <p:spPr bwMode="auto">
                    <a:xfrm>
                      <a:off x="2273579" y="2457942"/>
                      <a:ext cx="2114324" cy="2084959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</p:pic>
              </p:grpSp>
            </p:grpSp>
            <p:grpSp>
              <p:nvGrpSpPr>
                <p:cNvPr id="45" name="Группа 70"/>
                <p:cNvGrpSpPr/>
                <p:nvPr/>
              </p:nvGrpSpPr>
              <p:grpSpPr>
                <a:xfrm>
                  <a:off x="3347864" y="1340768"/>
                  <a:ext cx="1728415" cy="1031371"/>
                  <a:chOff x="3347864" y="1052736"/>
                  <a:chExt cx="1728415" cy="1031371"/>
                </a:xfrm>
              </p:grpSpPr>
              <p:sp>
                <p:nvSpPr>
                  <p:cNvPr id="80" name="_s1037"/>
                  <p:cNvSpPr>
                    <a:spLocks noChangeArrowheads="1"/>
                  </p:cNvSpPr>
                  <p:nvPr/>
                </p:nvSpPr>
                <p:spPr bwMode="auto">
                  <a:xfrm>
                    <a:off x="3347864" y="1052736"/>
                    <a:ext cx="1728415" cy="600364"/>
                  </a:xfrm>
                  <a:prstGeom prst="ellipse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24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1pPr>
                    <a:lvl2pPr marL="742950" indent="-285750">
                      <a:defRPr kumimoji="1" sz="24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2pPr>
                    <a:lvl3pPr marL="1143000" indent="-228600">
                      <a:defRPr kumimoji="1" sz="24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3pPr>
                    <a:lvl4pPr marL="1600200" indent="-228600">
                      <a:defRPr kumimoji="1" sz="24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4pPr>
                    <a:lvl5pPr marL="2057400" indent="-228600">
                      <a:defRPr kumimoji="1" sz="24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9pPr>
                  </a:lstStyle>
                  <a:p>
                    <a:pPr algn="ctr">
                      <a:lnSpc>
                        <a:spcPct val="90000"/>
                      </a:lnSpc>
                    </a:pPr>
                    <a:r>
                      <a:rPr lang="ru-RU" sz="900" b="1" dirty="0">
                        <a:latin typeface="Franklin Gothic Book" pitchFamily="34" charset="0"/>
                      </a:rPr>
                      <a:t>Врачи акушеры- </a:t>
                    </a:r>
                  </a:p>
                  <a:p>
                    <a:pPr algn="ctr">
                      <a:lnSpc>
                        <a:spcPct val="90000"/>
                      </a:lnSpc>
                    </a:pPr>
                    <a:r>
                      <a:rPr lang="ru-RU" sz="900" b="1" dirty="0">
                        <a:latin typeface="Franklin Gothic Book" pitchFamily="34" charset="0"/>
                      </a:rPr>
                      <a:t>гинекологи </a:t>
                    </a:r>
                  </a:p>
                  <a:p>
                    <a:pPr algn="ctr">
                      <a:lnSpc>
                        <a:spcPct val="90000"/>
                      </a:lnSpc>
                    </a:pPr>
                    <a:r>
                      <a:rPr lang="ru-RU" sz="900" b="1" dirty="0">
                        <a:latin typeface="Franklin Gothic Book" pitchFamily="34" charset="0"/>
                      </a:rPr>
                      <a:t>женских </a:t>
                    </a:r>
                  </a:p>
                  <a:p>
                    <a:pPr algn="ctr">
                      <a:lnSpc>
                        <a:spcPct val="90000"/>
                      </a:lnSpc>
                    </a:pPr>
                    <a:r>
                      <a:rPr lang="ru-RU" sz="900" b="1" dirty="0" smtClean="0">
                        <a:latin typeface="Franklin Gothic Book" pitchFamily="34" charset="0"/>
                      </a:rPr>
                      <a:t>консультаций</a:t>
                    </a:r>
                    <a:endParaRPr lang="ru-RU" sz="900" b="1" dirty="0">
                      <a:latin typeface="Franklin Gothic Book" pitchFamily="34" charset="0"/>
                    </a:endParaRPr>
                  </a:p>
                </p:txBody>
              </p:sp>
              <p:pic>
                <p:nvPicPr>
                  <p:cNvPr id="81" name="Picture 83" descr="C:\Documents and Settings\Admin\Local Settings\Temporary Internet Files\Content.IE5\T4N25HCR\MC900355265[1].wmf"/>
                  <p:cNvPicPr>
                    <a:picLocks noChangeAspect="1" noChangeArrowheads="1"/>
                  </p:cNvPicPr>
                  <p:nvPr/>
                </p:nvPicPr>
                <p:blipFill>
                  <a:blip r:embed="rId6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3851921" y="1657754"/>
                    <a:ext cx="576063" cy="426353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</p:grpSp>
            <p:grpSp>
              <p:nvGrpSpPr>
                <p:cNvPr id="46" name="Группа 60"/>
                <p:cNvGrpSpPr/>
                <p:nvPr/>
              </p:nvGrpSpPr>
              <p:grpSpPr>
                <a:xfrm>
                  <a:off x="5586343" y="4867265"/>
                  <a:ext cx="1494998" cy="1082015"/>
                  <a:chOff x="6594899" y="4413890"/>
                  <a:chExt cx="1494998" cy="1082015"/>
                </a:xfrm>
              </p:grpSpPr>
              <p:sp>
                <p:nvSpPr>
                  <p:cNvPr id="78" name="_s1035"/>
                  <p:cNvSpPr>
                    <a:spLocks noChangeArrowheads="1"/>
                  </p:cNvSpPr>
                  <p:nvPr/>
                </p:nvSpPr>
                <p:spPr bwMode="auto">
                  <a:xfrm>
                    <a:off x="6594899" y="4917946"/>
                    <a:ext cx="1494998" cy="577959"/>
                  </a:xfrm>
                  <a:prstGeom prst="ellipse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24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1pPr>
                    <a:lvl2pPr marL="742950" indent="-285750">
                      <a:defRPr kumimoji="1" sz="24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2pPr>
                    <a:lvl3pPr marL="1143000" indent="-228600">
                      <a:defRPr kumimoji="1" sz="24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3pPr>
                    <a:lvl4pPr marL="1600200" indent="-228600">
                      <a:defRPr kumimoji="1" sz="24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4pPr>
                    <a:lvl5pPr marL="2057400" indent="-228600">
                      <a:defRPr kumimoji="1" sz="24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9pPr>
                  </a:lstStyle>
                  <a:p>
                    <a:pPr algn="ctr">
                      <a:lnSpc>
                        <a:spcPct val="90000"/>
                      </a:lnSpc>
                    </a:pPr>
                    <a:r>
                      <a:rPr lang="ru-RU" sz="900" b="1" dirty="0">
                        <a:latin typeface="Franklin Gothic Book" pitchFamily="34" charset="0"/>
                      </a:rPr>
                      <a:t>Врачи </a:t>
                    </a:r>
                  </a:p>
                  <a:p>
                    <a:pPr algn="ctr">
                      <a:lnSpc>
                        <a:spcPct val="90000"/>
                      </a:lnSpc>
                    </a:pPr>
                    <a:r>
                      <a:rPr lang="ru-RU" sz="900" b="1" dirty="0">
                        <a:latin typeface="Franklin Gothic Book" pitchFamily="34" charset="0"/>
                      </a:rPr>
                      <a:t>клинических </a:t>
                    </a:r>
                  </a:p>
                  <a:p>
                    <a:pPr algn="ctr">
                      <a:lnSpc>
                        <a:spcPct val="90000"/>
                      </a:lnSpc>
                    </a:pPr>
                    <a:r>
                      <a:rPr lang="ru-RU" sz="900" b="1" dirty="0" smtClean="0">
                        <a:latin typeface="Franklin Gothic Book" pitchFamily="34" charset="0"/>
                      </a:rPr>
                      <a:t>лабораторий</a:t>
                    </a:r>
                    <a:endParaRPr lang="ru-RU" sz="900" b="1" dirty="0">
                      <a:latin typeface="Franklin Gothic Book" pitchFamily="34" charset="0"/>
                    </a:endParaRPr>
                  </a:p>
                </p:txBody>
              </p:sp>
              <p:pic>
                <p:nvPicPr>
                  <p:cNvPr id="79" name="Picture 98" descr="C:\Documents and Settings\Admin\Local Settings\Temporary Internet Files\Content.IE5\PSI0YCA9\MC900216690[1].wmf"/>
                  <p:cNvPicPr>
                    <a:picLocks noChangeAspect="1" noChangeArrowheads="1"/>
                  </p:cNvPicPr>
                  <p:nvPr/>
                </p:nvPicPr>
                <p:blipFill>
                  <a:blip r:embed="rId7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6948708" y="4413890"/>
                    <a:ext cx="432104" cy="481373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</p:grpSp>
            <p:grpSp>
              <p:nvGrpSpPr>
                <p:cNvPr id="47" name="Group 5"/>
                <p:cNvGrpSpPr>
                  <a:grpSpLocks/>
                </p:cNvGrpSpPr>
                <p:nvPr/>
              </p:nvGrpSpPr>
              <p:grpSpPr bwMode="auto">
                <a:xfrm>
                  <a:off x="1403648" y="3013041"/>
                  <a:ext cx="3850815" cy="991360"/>
                  <a:chOff x="3877" y="1994"/>
                  <a:chExt cx="608" cy="607"/>
                </a:xfrm>
                <a:gradFill flip="none" rotWithShape="1">
                  <a:gsLst>
                    <a:gs pos="0">
                      <a:schemeClr val="accent1">
                        <a:shade val="30000"/>
                        <a:satMod val="115000"/>
                      </a:schemeClr>
                    </a:gs>
                    <a:gs pos="50000">
                      <a:schemeClr val="accent1">
                        <a:shade val="67500"/>
                        <a:satMod val="115000"/>
                      </a:schemeClr>
                    </a:gs>
                    <a:gs pos="100000">
                      <a:schemeClr val="accent1">
                        <a:shade val="100000"/>
                        <a:satMod val="115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</p:grpSpPr>
              <p:pic>
                <p:nvPicPr>
                  <p:cNvPr id="76" name="Picture 6"/>
                  <p:cNvPicPr>
                    <a:picLocks noChangeAspect="1" noChangeArrowheads="1"/>
                  </p:cNvPicPr>
                  <p:nvPr/>
                </p:nvPicPr>
                <p:blipFill>
                  <a:blip r:embed="rId8" cstate="print"/>
                  <a:srcRect/>
                  <a:stretch>
                    <a:fillRect/>
                  </a:stretch>
                </p:blipFill>
                <p:spPr bwMode="auto">
                  <a:xfrm>
                    <a:off x="3877" y="1994"/>
                    <a:ext cx="608" cy="607"/>
                  </a:xfrm>
                  <a:prstGeom prst="rect">
                    <a:avLst/>
                  </a:prstGeom>
                  <a:noFill/>
                  <a:ln w="9525" algn="ctr">
                    <a:noFill/>
                    <a:miter lim="800000"/>
                    <a:headEnd/>
                    <a:tailEnd/>
                  </a:ln>
                  <a:effectLst>
                    <a:outerShdw dist="35921" dir="2700000" algn="ctr" rotWithShape="0">
                      <a:schemeClr val="tx1"/>
                    </a:outerShdw>
                  </a:effectLst>
                </p:spPr>
              </p:pic>
              <p:sp>
                <p:nvSpPr>
                  <p:cNvPr id="77" name="_s1042"/>
                  <p:cNvSpPr>
                    <a:spLocks noChangeArrowheads="1"/>
                  </p:cNvSpPr>
                  <p:nvPr/>
                </p:nvSpPr>
                <p:spPr bwMode="auto">
                  <a:xfrm>
                    <a:off x="3888" y="2013"/>
                    <a:ext cx="581" cy="520"/>
                  </a:xfrm>
                  <a:prstGeom prst="ellipse">
                    <a:avLst/>
                  </a:prstGeom>
                  <a:gradFill>
                    <a:gsLst>
                      <a:gs pos="0">
                        <a:srgbClr val="FBEAC7"/>
                      </a:gs>
                      <a:gs pos="17999">
                        <a:srgbClr val="FEE7F2"/>
                      </a:gs>
                      <a:gs pos="36000">
                        <a:srgbClr val="FAC77D"/>
                      </a:gs>
                      <a:gs pos="61000">
                        <a:srgbClr val="FBA97D"/>
                      </a:gs>
                      <a:gs pos="82001">
                        <a:srgbClr val="FBD49C"/>
                      </a:gs>
                      <a:gs pos="100000">
                        <a:srgbClr val="FEE7F2"/>
                      </a:gs>
                    </a:gsLst>
                    <a:lin ang="5400000" scaled="0"/>
                  </a:gradFill>
                  <a:ln w="9525">
                    <a:noFill/>
                    <a:round/>
                    <a:headEnd/>
                    <a:tailEnd/>
                  </a:ln>
                  <a:effectLst>
                    <a:outerShdw dist="35921" dir="2700000" algn="ctr" rotWithShape="0">
                      <a:schemeClr val="tx1"/>
                    </a:outerShdw>
                  </a:effectLst>
                </p:spPr>
                <p:txBody>
                  <a:bodyPr wrap="none" anchor="ctr"/>
                  <a:lstStyle/>
                  <a:p>
                    <a:pPr algn="ctr">
                      <a:lnSpc>
                        <a:spcPct val="90000"/>
                      </a:lnSpc>
                      <a:defRPr/>
                    </a:pPr>
                    <a:endParaRPr lang="en-US" sz="2300" b="1" dirty="0">
                      <a:solidFill>
                        <a:srgbClr val="002060"/>
                      </a:solidFill>
                      <a:cs typeface="Arial" charset="0"/>
                    </a:endParaRPr>
                  </a:p>
                </p:txBody>
              </p:sp>
            </p:grpSp>
            <p:pic>
              <p:nvPicPr>
                <p:cNvPr id="48" name="Picture 32" descr="GEL Wide Arrow with Fade steel-gray"/>
                <p:cNvPicPr>
                  <a:picLocks noChangeAspect="1" noChangeArrowheads="1"/>
                </p:cNvPicPr>
                <p:nvPr/>
              </p:nvPicPr>
              <p:blipFill>
                <a:blip r:embed="rId9" cstate="print">
                  <a:duotone>
                    <a:prstClr val="black"/>
                    <a:schemeClr val="accent2">
                      <a:tint val="45000"/>
                      <a:satMod val="400000"/>
                    </a:schemeClr>
                  </a:duotone>
                </a:blip>
                <a:srcRect/>
                <a:stretch>
                  <a:fillRect/>
                </a:stretch>
              </p:blipFill>
              <p:spPr bwMode="auto">
                <a:xfrm rot="13664909">
                  <a:off x="4893060" y="4175894"/>
                  <a:ext cx="1289089" cy="362200"/>
                </a:xfrm>
                <a:prstGeom prst="rect">
                  <a:avLst/>
                </a:prstGeom>
                <a:noFill/>
                <a:effectLst>
                  <a:outerShdw dist="35921" dir="2700000" algn="ctr" rotWithShape="0">
                    <a:schemeClr val="tx1"/>
                  </a:outerShdw>
                </a:effectLst>
              </p:spPr>
            </p:pic>
            <p:pic>
              <p:nvPicPr>
                <p:cNvPr id="49" name="Picture 34" descr="GEL Wide Arrow with Fade steel-gray"/>
                <p:cNvPicPr>
                  <a:picLocks noChangeAspect="1" noChangeArrowheads="1"/>
                </p:cNvPicPr>
                <p:nvPr/>
              </p:nvPicPr>
              <p:blipFill>
                <a:blip r:embed="rId10" cstate="screen">
                  <a:duotone>
                    <a:prstClr val="black"/>
                    <a:schemeClr val="accent2">
                      <a:tint val="45000"/>
                      <a:satMod val="400000"/>
                    </a:schemeClr>
                  </a:duotone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 rot="301690">
                  <a:off x="3851920" y="2420888"/>
                  <a:ext cx="289805" cy="544259"/>
                </a:xfrm>
                <a:prstGeom prst="rect">
                  <a:avLst/>
                </a:prstGeom>
                <a:noFill/>
                <a:effectLst>
                  <a:outerShdw dist="35921" dir="2700000" algn="ctr" rotWithShape="0">
                    <a:schemeClr val="tx1"/>
                  </a:outerShdw>
                </a:effectLst>
              </p:spPr>
            </p:pic>
            <p:pic>
              <p:nvPicPr>
                <p:cNvPr id="50" name="Picture 35" descr="GEL Wide Arrow with Fade steel-gray"/>
                <p:cNvPicPr>
                  <a:picLocks noChangeAspect="1" noChangeArrowheads="1"/>
                </p:cNvPicPr>
                <p:nvPr/>
              </p:nvPicPr>
              <p:blipFill>
                <a:blip r:embed="rId11" cstate="screen">
                  <a:duotone>
                    <a:prstClr val="black"/>
                    <a:schemeClr val="accent2">
                      <a:tint val="45000"/>
                      <a:satMod val="400000"/>
                    </a:schemeClr>
                  </a:duotone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 rot="16200000">
                  <a:off x="3276244" y="4329628"/>
                  <a:ext cx="648072" cy="286976"/>
                </a:xfrm>
                <a:prstGeom prst="rect">
                  <a:avLst/>
                </a:prstGeom>
                <a:noFill/>
                <a:effectLst>
                  <a:outerShdw dist="35921" dir="2700000" algn="ctr" rotWithShape="0">
                    <a:schemeClr val="tx1"/>
                  </a:outerShdw>
                </a:effectLst>
              </p:spPr>
            </p:pic>
            <p:pic>
              <p:nvPicPr>
                <p:cNvPr id="51" name="Picture 36" descr="GEL Wide Arrow with Fade steel-gray"/>
                <p:cNvPicPr>
                  <a:picLocks noChangeAspect="1" noChangeArrowheads="1"/>
                </p:cNvPicPr>
                <p:nvPr/>
              </p:nvPicPr>
              <p:blipFill>
                <a:blip r:embed="rId12" cstate="print">
                  <a:duotone>
                    <a:prstClr val="black"/>
                    <a:schemeClr val="accent2">
                      <a:tint val="45000"/>
                      <a:satMod val="400000"/>
                    </a:schemeClr>
                  </a:duotone>
                </a:blip>
                <a:srcRect/>
                <a:stretch>
                  <a:fillRect/>
                </a:stretch>
              </p:blipFill>
              <p:spPr bwMode="auto">
                <a:xfrm rot="14046771">
                  <a:off x="1053987" y="2635118"/>
                  <a:ext cx="874605" cy="328911"/>
                </a:xfrm>
                <a:prstGeom prst="rect">
                  <a:avLst/>
                </a:prstGeom>
                <a:noFill/>
                <a:effectLst>
                  <a:outerShdw dist="35921" dir="2700000" algn="ctr" rotWithShape="0">
                    <a:schemeClr val="tx1"/>
                  </a:outerShdw>
                </a:effectLst>
              </p:spPr>
            </p:pic>
            <p:pic>
              <p:nvPicPr>
                <p:cNvPr id="52" name="Picture 37" descr="GEL Wide Arrow with Fade steel-gray"/>
                <p:cNvPicPr>
                  <a:picLocks noChangeAspect="1" noChangeArrowheads="1"/>
                </p:cNvPicPr>
                <p:nvPr/>
              </p:nvPicPr>
              <p:blipFill>
                <a:blip r:embed="rId13" cstate="screen">
                  <a:duotone>
                    <a:prstClr val="black"/>
                    <a:schemeClr val="accent2">
                      <a:tint val="45000"/>
                      <a:satMod val="400000"/>
                    </a:schemeClr>
                  </a:duotone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 rot="15688540">
                  <a:off x="2407873" y="2568791"/>
                  <a:ext cx="589879" cy="29407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>
                  <a:outerShdw dist="45791" dir="2021404" algn="ctr" rotWithShape="0">
                    <a:schemeClr val="tx1"/>
                  </a:outerShdw>
                </a:effectLst>
              </p:spPr>
            </p:pic>
            <p:sp>
              <p:nvSpPr>
                <p:cNvPr id="53" name="Прямоугольник 38"/>
                <p:cNvSpPr>
                  <a:spLocks noChangeArrowheads="1"/>
                </p:cNvSpPr>
                <p:nvPr/>
              </p:nvSpPr>
              <p:spPr bwMode="auto">
                <a:xfrm>
                  <a:off x="1907705" y="3284982"/>
                  <a:ext cx="2880318" cy="44530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lvl1pPr>
                    <a:defRPr kumimoji="1" sz="24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1pPr>
                  <a:lvl2pPr marL="742950" indent="-285750">
                    <a:defRPr kumimoji="1" sz="24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2pPr>
                  <a:lvl3pPr marL="1143000" indent="-228600">
                    <a:defRPr kumimoji="1" sz="24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3pPr>
                  <a:lvl4pPr marL="1600200" indent="-228600">
                    <a:defRPr kumimoji="1" sz="24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4pPr>
                  <a:lvl5pPr marL="2057400" indent="-228600">
                    <a:defRPr kumimoji="1" sz="24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9pPr>
                </a:lstStyle>
                <a:p>
                  <a:pPr algn="ctr">
                    <a:lnSpc>
                      <a:spcPct val="90000"/>
                    </a:lnSpc>
                    <a:buFont typeface="Wingdings" panose="05000000000000000000" pitchFamily="2" charset="2"/>
                    <a:buNone/>
                  </a:pPr>
                  <a:r>
                    <a:rPr lang="ru-RU" sz="2000" b="1" dirty="0" smtClean="0">
                      <a:solidFill>
                        <a:srgbClr val="002060"/>
                      </a:solidFill>
                    </a:rPr>
                    <a:t>АРМ онколога</a:t>
                  </a:r>
                  <a:endParaRPr lang="en-US" sz="2000" b="1" dirty="0">
                    <a:solidFill>
                      <a:srgbClr val="002060"/>
                    </a:solidFill>
                  </a:endParaRPr>
                </a:p>
              </p:txBody>
            </p:sp>
            <p:grpSp>
              <p:nvGrpSpPr>
                <p:cNvPr id="54" name="Группа 62"/>
                <p:cNvGrpSpPr/>
                <p:nvPr/>
              </p:nvGrpSpPr>
              <p:grpSpPr>
                <a:xfrm>
                  <a:off x="2915816" y="4869160"/>
                  <a:ext cx="1512167" cy="1054433"/>
                  <a:chOff x="3491881" y="4680718"/>
                  <a:chExt cx="1512167" cy="1054433"/>
                </a:xfrm>
              </p:grpSpPr>
              <p:pic>
                <p:nvPicPr>
                  <p:cNvPr id="74" name="Picture 4" descr="http://www.koipkro.kostroma.ru/koiro/CROS/foi/KiiIKTvo/cio/DocLib/%D0%B8%D0%B7%D0%BE%D0%B1%D1%80%D0%B0%D0%B6%D0%B5%D0%BD%D0%B8%D1%8F%20%D0%BE%D0%B1%D0%BE%D1%80%D1%83%D0%B4%D0%BE%D0%B2%D0%B0%D0%BD%D0%B8%D1%8F/%D0%9C%D0%B8%D0%BA%D1%80%D0%BE%D1%81%D0%BA%D0%BE%D0%BF%D1%8B/01.jpg"/>
                  <p:cNvPicPr>
                    <a:picLocks noChangeAspect="1" noChangeArrowheads="1"/>
                  </p:cNvPicPr>
                  <p:nvPr/>
                </p:nvPicPr>
                <p:blipFill>
                  <a:blip r:embed="rId14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3851920" y="4680718"/>
                    <a:ext cx="648156" cy="400689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sp>
                <p:nvSpPr>
                  <p:cNvPr id="75" name="_s1035"/>
                  <p:cNvSpPr>
                    <a:spLocks noChangeArrowheads="1"/>
                  </p:cNvSpPr>
                  <p:nvPr/>
                </p:nvSpPr>
                <p:spPr bwMode="auto">
                  <a:xfrm>
                    <a:off x="3491881" y="5157192"/>
                    <a:ext cx="1512167" cy="577959"/>
                  </a:xfrm>
                  <a:prstGeom prst="ellipse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24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1pPr>
                    <a:lvl2pPr marL="742950" indent="-285750">
                      <a:defRPr kumimoji="1" sz="24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2pPr>
                    <a:lvl3pPr marL="1143000" indent="-228600">
                      <a:defRPr kumimoji="1" sz="24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3pPr>
                    <a:lvl4pPr marL="1600200" indent="-228600">
                      <a:defRPr kumimoji="1" sz="24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4pPr>
                    <a:lvl5pPr marL="2057400" indent="-228600">
                      <a:defRPr kumimoji="1" sz="24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9pPr>
                  </a:lstStyle>
                  <a:p>
                    <a:pPr algn="ctr">
                      <a:lnSpc>
                        <a:spcPct val="90000"/>
                      </a:lnSpc>
                    </a:pPr>
                    <a:r>
                      <a:rPr lang="ru-RU" sz="900" b="1" dirty="0">
                        <a:latin typeface="Franklin Gothic Book" pitchFamily="34" charset="0"/>
                      </a:rPr>
                      <a:t>Врачи </a:t>
                    </a:r>
                    <a:endParaRPr lang="ru-RU" sz="900" b="1" dirty="0" smtClean="0">
                      <a:latin typeface="Franklin Gothic Book" pitchFamily="34" charset="0"/>
                    </a:endParaRPr>
                  </a:p>
                  <a:p>
                    <a:pPr algn="ctr">
                      <a:lnSpc>
                        <a:spcPct val="90000"/>
                      </a:lnSpc>
                    </a:pPr>
                    <a:r>
                      <a:rPr lang="ru-RU" sz="900" b="1" dirty="0" smtClean="0">
                        <a:latin typeface="Franklin Gothic Book" pitchFamily="34" charset="0"/>
                      </a:rPr>
                      <a:t>цитологических </a:t>
                    </a:r>
                    <a:endParaRPr lang="ru-RU" sz="900" b="1" dirty="0">
                      <a:latin typeface="Franklin Gothic Book" pitchFamily="34" charset="0"/>
                    </a:endParaRPr>
                  </a:p>
                  <a:p>
                    <a:pPr algn="ctr">
                      <a:lnSpc>
                        <a:spcPct val="90000"/>
                      </a:lnSpc>
                    </a:pPr>
                    <a:r>
                      <a:rPr lang="ru-RU" sz="900" b="1" dirty="0" smtClean="0">
                        <a:latin typeface="Franklin Gothic Book" pitchFamily="34" charset="0"/>
                      </a:rPr>
                      <a:t>лабораторий</a:t>
                    </a:r>
                    <a:endParaRPr lang="ru-RU" sz="900" b="1" dirty="0">
                      <a:latin typeface="Franklin Gothic Book" pitchFamily="34" charset="0"/>
                    </a:endParaRPr>
                  </a:p>
                </p:txBody>
              </p:sp>
            </p:grpSp>
            <p:sp>
              <p:nvSpPr>
                <p:cNvPr id="55" name="_s1035"/>
                <p:cNvSpPr>
                  <a:spLocks noChangeArrowheads="1"/>
                </p:cNvSpPr>
                <p:nvPr/>
              </p:nvSpPr>
              <p:spPr bwMode="auto">
                <a:xfrm>
                  <a:off x="39358" y="5301207"/>
                  <a:ext cx="1691680" cy="577960"/>
                </a:xfrm>
                <a:prstGeom prst="ellipse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kumimoji="1" sz="24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1pPr>
                  <a:lvl2pPr marL="742950" indent="-285750">
                    <a:defRPr kumimoji="1" sz="24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2pPr>
                  <a:lvl3pPr marL="1143000" indent="-228600">
                    <a:defRPr kumimoji="1" sz="24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3pPr>
                  <a:lvl4pPr marL="1600200" indent="-228600">
                    <a:defRPr kumimoji="1" sz="24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4pPr>
                  <a:lvl5pPr marL="2057400" indent="-228600">
                    <a:defRPr kumimoji="1" sz="24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9pPr>
                </a:lstStyle>
                <a:p>
                  <a:pPr algn="ctr">
                    <a:lnSpc>
                      <a:spcPct val="90000"/>
                    </a:lnSpc>
                  </a:pPr>
                  <a:r>
                    <a:rPr lang="ru-RU" sz="900" b="1" dirty="0">
                      <a:latin typeface="Franklin Gothic Book" pitchFamily="34" charset="0"/>
                    </a:rPr>
                    <a:t>Врачи </a:t>
                  </a:r>
                  <a:endParaRPr lang="ru-RU" sz="900" b="1" dirty="0" smtClean="0">
                    <a:latin typeface="Franklin Gothic Book" pitchFamily="34" charset="0"/>
                  </a:endParaRPr>
                </a:p>
                <a:p>
                  <a:pPr algn="ctr">
                    <a:lnSpc>
                      <a:spcPct val="90000"/>
                    </a:lnSpc>
                  </a:pPr>
                  <a:r>
                    <a:rPr lang="ru-RU" sz="900" b="1" dirty="0" err="1" smtClean="0">
                      <a:latin typeface="Franklin Gothic Book" pitchFamily="34" charset="0"/>
                    </a:rPr>
                    <a:t>маммографических</a:t>
                  </a:r>
                  <a:r>
                    <a:rPr lang="ru-RU" sz="900" b="1" dirty="0" smtClean="0">
                      <a:latin typeface="Franklin Gothic Book" pitchFamily="34" charset="0"/>
                    </a:rPr>
                    <a:t> </a:t>
                  </a:r>
                  <a:endParaRPr lang="ru-RU" sz="900" b="1" dirty="0">
                    <a:latin typeface="Franklin Gothic Book" pitchFamily="34" charset="0"/>
                  </a:endParaRPr>
                </a:p>
                <a:p>
                  <a:pPr algn="ctr">
                    <a:lnSpc>
                      <a:spcPct val="90000"/>
                    </a:lnSpc>
                  </a:pPr>
                  <a:r>
                    <a:rPr lang="ru-RU" sz="900" b="1" dirty="0" smtClean="0">
                      <a:latin typeface="Franklin Gothic Book" pitchFamily="34" charset="0"/>
                    </a:rPr>
                    <a:t>кабинетов</a:t>
                  </a:r>
                  <a:endParaRPr lang="ru-RU" sz="900" b="1" dirty="0">
                    <a:latin typeface="Franklin Gothic Book" pitchFamily="34" charset="0"/>
                  </a:endParaRPr>
                </a:p>
              </p:txBody>
            </p:sp>
            <p:pic>
              <p:nvPicPr>
                <p:cNvPr id="56" name="Picture 2" descr="http://science.compulenta.ru/upload/iblock/9d2/42-17679316_400.jpg"/>
                <p:cNvPicPr>
                  <a:picLocks noChangeAspect="1" noChangeArrowheads="1"/>
                </p:cNvPicPr>
                <p:nvPr/>
              </p:nvPicPr>
              <p:blipFill>
                <a:blip r:embed="rId15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39552" y="4725144"/>
                  <a:ext cx="720173" cy="46695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57" name="Picture 38" descr="GEL Wide Arrow with Fade steel-gray"/>
                <p:cNvPicPr>
                  <a:picLocks noChangeAspect="1" noChangeArrowheads="1"/>
                </p:cNvPicPr>
                <p:nvPr/>
              </p:nvPicPr>
              <p:blipFill>
                <a:blip r:embed="rId16" cstate="screen">
                  <a:duotone>
                    <a:prstClr val="black"/>
                    <a:schemeClr val="accent2">
                      <a:tint val="45000"/>
                      <a:satMod val="400000"/>
                    </a:schemeClr>
                  </a:duotone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 rot="7174253" flipH="1">
                  <a:off x="968312" y="4227612"/>
                  <a:ext cx="1031018" cy="29407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>
                  <a:outerShdw dist="35921" dir="2700000" algn="ctr" rotWithShape="0">
                    <a:schemeClr val="tx1"/>
                  </a:outerShdw>
                </a:effectLst>
              </p:spPr>
            </p:pic>
            <p:grpSp>
              <p:nvGrpSpPr>
                <p:cNvPr id="58" name="Группа 71"/>
                <p:cNvGrpSpPr/>
                <p:nvPr/>
              </p:nvGrpSpPr>
              <p:grpSpPr>
                <a:xfrm>
                  <a:off x="5010923" y="1426229"/>
                  <a:ext cx="1656184" cy="1037713"/>
                  <a:chOff x="4952656" y="1052736"/>
                  <a:chExt cx="1944688" cy="1037713"/>
                </a:xfrm>
              </p:grpSpPr>
              <p:sp>
                <p:nvSpPr>
                  <p:cNvPr id="72" name="_s1035"/>
                  <p:cNvSpPr>
                    <a:spLocks noChangeArrowheads="1"/>
                  </p:cNvSpPr>
                  <p:nvPr/>
                </p:nvSpPr>
                <p:spPr bwMode="auto">
                  <a:xfrm>
                    <a:off x="4952656" y="1052736"/>
                    <a:ext cx="1944688" cy="647700"/>
                  </a:xfrm>
                  <a:prstGeom prst="ellipse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24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1pPr>
                    <a:lvl2pPr marL="742950" indent="-285750">
                      <a:defRPr kumimoji="1" sz="24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2pPr>
                    <a:lvl3pPr marL="1143000" indent="-228600">
                      <a:defRPr kumimoji="1" sz="24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3pPr>
                    <a:lvl4pPr marL="1600200" indent="-228600">
                      <a:defRPr kumimoji="1" sz="24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4pPr>
                    <a:lvl5pPr marL="2057400" indent="-228600">
                      <a:defRPr kumimoji="1" sz="24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9pPr>
                  </a:lstStyle>
                  <a:p>
                    <a:pPr algn="ctr">
                      <a:lnSpc>
                        <a:spcPct val="90000"/>
                      </a:lnSpc>
                    </a:pPr>
                    <a:r>
                      <a:rPr lang="ru-RU" sz="900" b="1" dirty="0">
                        <a:latin typeface="Franklin Gothic Book" pitchFamily="34" charset="0"/>
                      </a:rPr>
                      <a:t>Акушерки  </a:t>
                    </a:r>
                  </a:p>
                  <a:p>
                    <a:pPr algn="ctr">
                      <a:lnSpc>
                        <a:spcPct val="90000"/>
                      </a:lnSpc>
                    </a:pPr>
                    <a:r>
                      <a:rPr lang="ru-RU" sz="900" b="1" dirty="0">
                        <a:latin typeface="Franklin Gothic Book" pitchFamily="34" charset="0"/>
                      </a:rPr>
                      <a:t>смотровых  кабинетов</a:t>
                    </a:r>
                  </a:p>
                  <a:p>
                    <a:pPr algn="ctr">
                      <a:lnSpc>
                        <a:spcPct val="90000"/>
                      </a:lnSpc>
                    </a:pPr>
                    <a:r>
                      <a:rPr lang="ru-RU" sz="900" b="1" dirty="0">
                        <a:latin typeface="Franklin Gothic Book" pitchFamily="34" charset="0"/>
                      </a:rPr>
                      <a:t>+ ФАП </a:t>
                    </a:r>
                  </a:p>
                  <a:p>
                    <a:pPr algn="ctr">
                      <a:lnSpc>
                        <a:spcPct val="90000"/>
                      </a:lnSpc>
                    </a:pPr>
                    <a:endParaRPr lang="en-US" sz="900" b="1" dirty="0">
                      <a:latin typeface="Franklin Gothic Book" pitchFamily="34" charset="0"/>
                    </a:endParaRPr>
                  </a:p>
                </p:txBody>
              </p:sp>
              <p:pic>
                <p:nvPicPr>
                  <p:cNvPr id="73" name="Picture 5" descr="C:\Users\user\Desktop\gynecologicheskoe-kreslo3.jpg"/>
                  <p:cNvPicPr>
                    <a:picLocks noChangeAspect="1" noChangeArrowheads="1"/>
                  </p:cNvPicPr>
                  <p:nvPr/>
                </p:nvPicPr>
                <p:blipFill>
                  <a:blip r:embed="rId17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5591616" y="1556792"/>
                    <a:ext cx="576138" cy="533657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</p:grpSp>
            <p:pic>
              <p:nvPicPr>
                <p:cNvPr id="59" name="Picture 38" descr="GEL Wide Arrow with Fade steel-gray"/>
                <p:cNvPicPr>
                  <a:picLocks noChangeAspect="1" noChangeArrowheads="1"/>
                </p:cNvPicPr>
                <p:nvPr/>
              </p:nvPicPr>
              <p:blipFill>
                <a:blip r:embed="rId18" cstate="screen">
                  <a:duotone>
                    <a:prstClr val="black"/>
                    <a:schemeClr val="accent2">
                      <a:tint val="45000"/>
                      <a:satMod val="400000"/>
                    </a:schemeClr>
                  </a:duotone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 rot="3554452" flipH="1">
                  <a:off x="4164145" y="4276116"/>
                  <a:ext cx="823739" cy="29407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>
                  <a:outerShdw dist="35921" dir="2700000" algn="ctr" rotWithShape="0">
                    <a:schemeClr val="tx1"/>
                  </a:outerShdw>
                </a:effectLst>
              </p:spPr>
            </p:pic>
            <p:grpSp>
              <p:nvGrpSpPr>
                <p:cNvPr id="60" name="Группа 61"/>
                <p:cNvGrpSpPr/>
                <p:nvPr/>
              </p:nvGrpSpPr>
              <p:grpSpPr>
                <a:xfrm>
                  <a:off x="4326470" y="4843620"/>
                  <a:ext cx="1512168" cy="1177668"/>
                  <a:chOff x="5406821" y="4691320"/>
                  <a:chExt cx="1512168" cy="1177668"/>
                </a:xfrm>
              </p:grpSpPr>
              <p:pic>
                <p:nvPicPr>
                  <p:cNvPr id="70" name="Рисунок 49" descr="endoskop.jpg"/>
                  <p:cNvPicPr>
                    <a:picLocks noChangeAspect="1"/>
                  </p:cNvPicPr>
                  <p:nvPr/>
                </p:nvPicPr>
                <p:blipFill>
                  <a:blip r:embed="rId19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5910877" y="4691320"/>
                    <a:ext cx="432105" cy="538036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sp>
                <p:nvSpPr>
                  <p:cNvPr id="71" name="_s1035"/>
                  <p:cNvSpPr>
                    <a:spLocks noChangeArrowheads="1"/>
                  </p:cNvSpPr>
                  <p:nvPr/>
                </p:nvSpPr>
                <p:spPr bwMode="auto">
                  <a:xfrm>
                    <a:off x="5406821" y="5157616"/>
                    <a:ext cx="1512168" cy="711372"/>
                  </a:xfrm>
                  <a:prstGeom prst="ellipse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24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1pPr>
                    <a:lvl2pPr marL="742950" indent="-285750">
                      <a:defRPr kumimoji="1" sz="24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2pPr>
                    <a:lvl3pPr marL="1143000" indent="-228600">
                      <a:defRPr kumimoji="1" sz="24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3pPr>
                    <a:lvl4pPr marL="1600200" indent="-228600">
                      <a:defRPr kumimoji="1" sz="24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4pPr>
                    <a:lvl5pPr marL="2057400" indent="-228600">
                      <a:defRPr kumimoji="1" sz="24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9pPr>
                  </a:lstStyle>
                  <a:p>
                    <a:pPr algn="ctr">
                      <a:lnSpc>
                        <a:spcPct val="90000"/>
                      </a:lnSpc>
                    </a:pPr>
                    <a:r>
                      <a:rPr lang="ru-RU" sz="900" b="1" dirty="0">
                        <a:latin typeface="Franklin Gothic Book" pitchFamily="34" charset="0"/>
                      </a:rPr>
                      <a:t>Врачи </a:t>
                    </a:r>
                    <a:endParaRPr lang="ru-RU" sz="900" b="1" dirty="0" smtClean="0">
                      <a:latin typeface="Franklin Gothic Book" pitchFamily="34" charset="0"/>
                    </a:endParaRPr>
                  </a:p>
                  <a:p>
                    <a:pPr algn="ctr">
                      <a:lnSpc>
                        <a:spcPct val="90000"/>
                      </a:lnSpc>
                    </a:pPr>
                    <a:r>
                      <a:rPr lang="ru-RU" sz="900" b="1" dirty="0" smtClean="0">
                        <a:latin typeface="Franklin Gothic Book" pitchFamily="34" charset="0"/>
                      </a:rPr>
                      <a:t>эндоскопических </a:t>
                    </a:r>
                    <a:endParaRPr lang="ru-RU" sz="900" b="1" dirty="0">
                      <a:latin typeface="Franklin Gothic Book" pitchFamily="34" charset="0"/>
                    </a:endParaRPr>
                  </a:p>
                  <a:p>
                    <a:pPr algn="ctr">
                      <a:lnSpc>
                        <a:spcPct val="90000"/>
                      </a:lnSpc>
                    </a:pPr>
                    <a:r>
                      <a:rPr lang="ru-RU" sz="900" b="1" dirty="0" smtClean="0">
                        <a:latin typeface="Franklin Gothic Book" pitchFamily="34" charset="0"/>
                      </a:rPr>
                      <a:t>Кабинетов</a:t>
                    </a:r>
                    <a:endParaRPr lang="ru-RU" sz="900" b="1" dirty="0">
                      <a:latin typeface="Franklin Gothic Book" pitchFamily="34" charset="0"/>
                    </a:endParaRPr>
                  </a:p>
                </p:txBody>
              </p:sp>
            </p:grpSp>
            <p:pic>
              <p:nvPicPr>
                <p:cNvPr id="61" name="Picture 38" descr="GEL Wide Arrow with Fade steel-gray"/>
                <p:cNvPicPr>
                  <a:picLocks noChangeAspect="1" noChangeArrowheads="1"/>
                </p:cNvPicPr>
                <p:nvPr/>
              </p:nvPicPr>
              <p:blipFill>
                <a:blip r:embed="rId20" cstate="screen">
                  <a:duotone>
                    <a:prstClr val="black"/>
                    <a:schemeClr val="accent2">
                      <a:tint val="45000"/>
                      <a:satMod val="400000"/>
                    </a:schemeClr>
                  </a:duotone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 rot="5902869" flipH="1">
                  <a:off x="2182633" y="4284080"/>
                  <a:ext cx="696649" cy="29407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>
                  <a:outerShdw dist="35921" dir="2700000" algn="ctr" rotWithShape="0">
                    <a:schemeClr val="tx1"/>
                  </a:outerShdw>
                </a:effectLst>
              </p:spPr>
            </p:pic>
            <p:grpSp>
              <p:nvGrpSpPr>
                <p:cNvPr id="62" name="Группа 63"/>
                <p:cNvGrpSpPr/>
                <p:nvPr/>
              </p:nvGrpSpPr>
              <p:grpSpPr>
                <a:xfrm>
                  <a:off x="1385620" y="4797152"/>
                  <a:ext cx="1909126" cy="1242057"/>
                  <a:chOff x="2105700" y="4419191"/>
                  <a:chExt cx="1909126" cy="1242057"/>
                </a:xfrm>
              </p:grpSpPr>
              <p:pic>
                <p:nvPicPr>
                  <p:cNvPr id="68" name="Рисунок 54" descr="r_26295_vt22mriqy02fzpcjcgez.jpg"/>
                  <p:cNvPicPr>
                    <a:picLocks noChangeAspect="1"/>
                  </p:cNvPicPr>
                  <p:nvPr/>
                </p:nvPicPr>
                <p:blipFill>
                  <a:blip r:embed="rId21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2771800" y="4419191"/>
                    <a:ext cx="619503" cy="533657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sp>
                <p:nvSpPr>
                  <p:cNvPr id="69" name="Овал 68"/>
                  <p:cNvSpPr/>
                  <p:nvPr/>
                </p:nvSpPr>
                <p:spPr bwMode="auto">
                  <a:xfrm>
                    <a:off x="2105700" y="4886548"/>
                    <a:ext cx="1909126" cy="774700"/>
                  </a:xfrm>
                  <a:prstGeom prst="ellipse">
                    <a:avLst/>
                  </a:prstGeom>
                  <a:no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r>
                      <a:rPr lang="ru-RU" sz="900" b="1" dirty="0">
                        <a:solidFill>
                          <a:schemeClr val="tx1"/>
                        </a:solidFill>
                        <a:latin typeface="Franklin Gothic Book" pitchFamily="34" charset="0"/>
                      </a:rPr>
                      <a:t>Кабинеты </a:t>
                    </a:r>
                    <a:r>
                      <a:rPr lang="ru-RU" sz="900" b="1" dirty="0" smtClean="0">
                        <a:solidFill>
                          <a:schemeClr val="tx1"/>
                        </a:solidFill>
                        <a:latin typeface="Franklin Gothic Book" pitchFamily="34" charset="0"/>
                      </a:rPr>
                      <a:t>флюорографии</a:t>
                    </a:r>
                    <a:endParaRPr lang="ru-RU" sz="900" b="1" dirty="0">
                      <a:solidFill>
                        <a:schemeClr val="tx1"/>
                      </a:solidFill>
                      <a:latin typeface="Franklin Gothic Book" pitchFamily="34" charset="0"/>
                    </a:endParaRPr>
                  </a:p>
                </p:txBody>
              </p:sp>
            </p:grpSp>
            <p:sp>
              <p:nvSpPr>
                <p:cNvPr id="63" name="TextBox 62"/>
                <p:cNvSpPr txBox="1"/>
                <p:nvPr/>
              </p:nvSpPr>
              <p:spPr>
                <a:xfrm>
                  <a:off x="368024" y="713163"/>
                  <a:ext cx="6299082" cy="48241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ru-RU" sz="2000" b="1" dirty="0" smtClean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Специалисты МО</a:t>
                  </a:r>
                  <a:endParaRPr lang="ru-RU" sz="2000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64" name="TextBox 63"/>
                <p:cNvSpPr txBox="1"/>
                <p:nvPr/>
              </p:nvSpPr>
              <p:spPr>
                <a:xfrm>
                  <a:off x="-187349" y="5970714"/>
                  <a:ext cx="7497184" cy="48241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ru-RU" sz="2000" b="1" dirty="0" smtClean="0">
                      <a:solidFill>
                        <a:srgbClr val="002060"/>
                      </a:solidFill>
                      <a:latin typeface="Arial" pitchFamily="34" charset="0"/>
                      <a:cs typeface="Arial" pitchFamily="34" charset="0"/>
                    </a:rPr>
                    <a:t>Диагностическая служба МО</a:t>
                  </a:r>
                </a:p>
              </p:txBody>
            </p:sp>
            <p:grpSp>
              <p:nvGrpSpPr>
                <p:cNvPr id="65" name="Группа 75"/>
                <p:cNvGrpSpPr/>
                <p:nvPr/>
              </p:nvGrpSpPr>
              <p:grpSpPr>
                <a:xfrm>
                  <a:off x="4860032" y="2170633"/>
                  <a:ext cx="550004" cy="1042343"/>
                  <a:chOff x="4773249" y="2234703"/>
                  <a:chExt cx="550004" cy="1042343"/>
                </a:xfrm>
              </p:grpSpPr>
              <p:pic>
                <p:nvPicPr>
                  <p:cNvPr id="66" name="Picture 38" descr="GEL Wide Arrow with Fade steel-gray"/>
                  <p:cNvPicPr>
                    <a:picLocks noChangeAspect="1" noChangeArrowheads="1"/>
                  </p:cNvPicPr>
                  <p:nvPr/>
                </p:nvPicPr>
                <p:blipFill>
                  <a:blip r:embed="rId22" cstate="screen">
                    <a:duotone>
                      <a:prstClr val="black"/>
                      <a:schemeClr val="accent2">
                        <a:tint val="45000"/>
                        <a:satMod val="400000"/>
                      </a:schemeClr>
                    </a:duotone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 rot="18546877">
                    <a:off x="4787908" y="2475976"/>
                    <a:ext cx="776618" cy="29407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>
                    <a:outerShdw dist="35921" dir="2700000" algn="ctr" rotWithShape="0">
                      <a:schemeClr val="tx1"/>
                    </a:outerShdw>
                  </a:effectLst>
                </p:spPr>
              </p:pic>
              <p:pic>
                <p:nvPicPr>
                  <p:cNvPr id="67" name="Picture 38" descr="GEL Wide Arrow with Fade steel-gray"/>
                  <p:cNvPicPr>
                    <a:picLocks noChangeAspect="1" noChangeArrowheads="1"/>
                  </p:cNvPicPr>
                  <p:nvPr/>
                </p:nvPicPr>
                <p:blipFill>
                  <a:blip r:embed="rId23" cstate="screen">
                    <a:duotone>
                      <a:prstClr val="black"/>
                      <a:schemeClr val="accent2">
                        <a:tint val="45000"/>
                        <a:satMod val="400000"/>
                      </a:schemeClr>
                    </a:duotone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 rot="18513856" flipH="1">
                    <a:off x="4566110" y="2775835"/>
                    <a:ext cx="708350" cy="29407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>
                    <a:outerShdw dist="35921" dir="2700000" algn="ctr" rotWithShape="0">
                      <a:schemeClr val="tx1"/>
                    </a:outerShdw>
                  </a:effectLst>
                </p:spPr>
              </p:pic>
            </p:grpSp>
          </p:grpSp>
          <p:grpSp>
            <p:nvGrpSpPr>
              <p:cNvPr id="26" name="Группа 77"/>
              <p:cNvGrpSpPr/>
              <p:nvPr/>
            </p:nvGrpSpPr>
            <p:grpSpPr>
              <a:xfrm>
                <a:off x="5439764" y="4207261"/>
                <a:ext cx="1943112" cy="988716"/>
                <a:chOff x="-895240" y="2631183"/>
                <a:chExt cx="2839928" cy="1597150"/>
              </a:xfrm>
            </p:grpSpPr>
            <p:sp>
              <p:nvSpPr>
                <p:cNvPr id="39" name="Скругленный прямоугольник 38"/>
                <p:cNvSpPr/>
                <p:nvPr/>
              </p:nvSpPr>
              <p:spPr>
                <a:xfrm>
                  <a:off x="-895240" y="2631183"/>
                  <a:ext cx="2619809" cy="1512165"/>
                </a:xfrm>
                <a:prstGeom prst="roundRect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 sz="1600" b="1" dirty="0">
                    <a:solidFill>
                      <a:srgbClr val="C0000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  <p:grpSp>
              <p:nvGrpSpPr>
                <p:cNvPr id="40" name="Группа 91"/>
                <p:cNvGrpSpPr/>
                <p:nvPr/>
              </p:nvGrpSpPr>
              <p:grpSpPr>
                <a:xfrm>
                  <a:off x="-875247" y="2698679"/>
                  <a:ext cx="2819935" cy="1529654"/>
                  <a:chOff x="-803239" y="3418759"/>
                  <a:chExt cx="2819935" cy="1529654"/>
                </a:xfrm>
              </p:grpSpPr>
              <p:sp>
                <p:nvSpPr>
                  <p:cNvPr id="41" name="_s1037"/>
                  <p:cNvSpPr>
                    <a:spLocks noChangeArrowheads="1"/>
                  </p:cNvSpPr>
                  <p:nvPr/>
                </p:nvSpPr>
                <p:spPr bwMode="auto">
                  <a:xfrm>
                    <a:off x="-803239" y="4104540"/>
                    <a:ext cx="2819935" cy="843873"/>
                  </a:xfrm>
                  <a:prstGeom prst="ellipse">
                    <a:avLst/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algn="ctr" eaLnBrk="1" hangingPunct="1">
                      <a:lnSpc>
                        <a:spcPct val="90000"/>
                      </a:lnSpc>
                    </a:pPr>
                    <a:r>
                      <a:rPr lang="ru-RU" altLang="ru-RU" b="1" dirty="0" smtClean="0">
                        <a:solidFill>
                          <a:srgbClr val="C00000"/>
                        </a:solidFill>
                        <a:latin typeface="Arial" charset="0"/>
                        <a:cs typeface="Arial" charset="0"/>
                      </a:rPr>
                      <a:t>Канцер-</a:t>
                    </a:r>
                  </a:p>
                  <a:p>
                    <a:pPr algn="ctr" eaLnBrk="1" hangingPunct="1">
                      <a:lnSpc>
                        <a:spcPct val="90000"/>
                      </a:lnSpc>
                    </a:pPr>
                    <a:r>
                      <a:rPr lang="ru-RU" altLang="ru-RU" b="1" dirty="0" smtClean="0">
                        <a:solidFill>
                          <a:srgbClr val="C00000"/>
                        </a:solidFill>
                        <a:latin typeface="Arial" charset="0"/>
                        <a:cs typeface="Arial" charset="0"/>
                      </a:rPr>
                      <a:t>регистр</a:t>
                    </a:r>
                    <a:endParaRPr lang="en-US" altLang="ru-RU" b="1" dirty="0">
                      <a:solidFill>
                        <a:srgbClr val="C00000"/>
                      </a:solidFill>
                      <a:latin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42" name="Picture 2" descr="D:\Мои доки\Иконки\Antique Icons\png1.png"/>
                  <p:cNvPicPr>
                    <a:picLocks noChangeAspect="1" noChangeArrowheads="1"/>
                  </p:cNvPicPr>
                  <p:nvPr/>
                </p:nvPicPr>
                <p:blipFill>
                  <a:blip r:embed="rId24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267321" y="3418759"/>
                    <a:ext cx="824009" cy="79696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</p:grpSp>
          </p:grpSp>
          <p:sp>
            <p:nvSpPr>
              <p:cNvPr id="27" name="Скругленный прямоугольник 26"/>
              <p:cNvSpPr/>
              <p:nvPr/>
            </p:nvSpPr>
            <p:spPr>
              <a:xfrm rot="16200000">
                <a:off x="5351647" y="2331987"/>
                <a:ext cx="1587268" cy="768811"/>
              </a:xfrm>
              <a:prstGeom prst="round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b="1" dirty="0" smtClean="0">
                    <a:solidFill>
                      <a:srgbClr val="C00000"/>
                    </a:solidFill>
                    <a:latin typeface="Arial" pitchFamily="34" charset="0"/>
                    <a:cs typeface="Arial" pitchFamily="34" charset="0"/>
                  </a:rPr>
                  <a:t>Центр обработки данных</a:t>
                </a:r>
                <a:endParaRPr lang="ru-RU" b="1" dirty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grpSp>
            <p:nvGrpSpPr>
              <p:cNvPr id="28" name="Группа 85"/>
              <p:cNvGrpSpPr/>
              <p:nvPr/>
            </p:nvGrpSpPr>
            <p:grpSpPr>
              <a:xfrm rot="16200000">
                <a:off x="5130685" y="3522181"/>
                <a:ext cx="821697" cy="507404"/>
                <a:chOff x="4969641" y="5519392"/>
                <a:chExt cx="727342" cy="464285"/>
              </a:xfrm>
            </p:grpSpPr>
            <p:pic>
              <p:nvPicPr>
                <p:cNvPr id="37" name="Picture 38" descr="GEL Wide Arrow with Fade steel-gray"/>
                <p:cNvPicPr>
                  <a:picLocks noChangeAspect="1" noChangeArrowheads="1"/>
                </p:cNvPicPr>
                <p:nvPr/>
              </p:nvPicPr>
              <p:blipFill>
                <a:blip r:embed="rId25" cstate="screen">
                  <a:duotone>
                    <a:prstClr val="black"/>
                    <a:schemeClr val="accent2">
                      <a:tint val="45000"/>
                      <a:satMod val="400000"/>
                    </a:schemeClr>
                  </a:duotone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 rot="19525774">
                  <a:off x="5169979" y="5519392"/>
                  <a:ext cx="527004" cy="26340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>
                  <a:outerShdw dist="35921" dir="2700000" algn="ctr" rotWithShape="0">
                    <a:schemeClr val="tx1"/>
                  </a:outerShdw>
                </a:effectLst>
              </p:spPr>
            </p:pic>
            <p:pic>
              <p:nvPicPr>
                <p:cNvPr id="38" name="Picture 38" descr="GEL Wide Arrow with Fade steel-gray"/>
                <p:cNvPicPr>
                  <a:picLocks noChangeAspect="1" noChangeArrowheads="1"/>
                </p:cNvPicPr>
                <p:nvPr/>
              </p:nvPicPr>
              <p:blipFill>
                <a:blip r:embed="rId26" cstate="screen">
                  <a:duotone>
                    <a:prstClr val="black"/>
                    <a:schemeClr val="accent2">
                      <a:tint val="45000"/>
                      <a:satMod val="400000"/>
                    </a:schemeClr>
                  </a:duotone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 rot="19514801" flipH="1">
                  <a:off x="4969641" y="5720273"/>
                  <a:ext cx="382355" cy="26340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>
                  <a:outerShdw dist="35921" dir="2700000" algn="ctr" rotWithShape="0">
                    <a:schemeClr val="tx1"/>
                  </a:outerShdw>
                </a:effectLst>
              </p:spPr>
            </p:pic>
          </p:grpSp>
          <p:pic>
            <p:nvPicPr>
              <p:cNvPr id="30" name="Picture 36" descr="GEL Wide Arrow with Fade steel-gray"/>
              <p:cNvPicPr>
                <a:picLocks noChangeAspect="1" noChangeArrowheads="1"/>
              </p:cNvPicPr>
              <p:nvPr/>
            </p:nvPicPr>
            <p:blipFill>
              <a:blip r:embed="rId12" cstate="print">
                <a:duotone>
                  <a:prstClr val="black"/>
                  <a:schemeClr val="accent2">
                    <a:tint val="45000"/>
                    <a:satMod val="400000"/>
                  </a:schemeClr>
                </a:duotone>
              </a:blip>
              <a:srcRect/>
              <a:stretch>
                <a:fillRect/>
              </a:stretch>
            </p:blipFill>
            <p:spPr bwMode="auto">
              <a:xfrm rot="16200000">
                <a:off x="5826109" y="3742610"/>
                <a:ext cx="608144" cy="228704"/>
              </a:xfrm>
              <a:prstGeom prst="rect">
                <a:avLst/>
              </a:prstGeom>
              <a:noFill/>
              <a:effectLst>
                <a:outerShdw dist="35921" dir="2700000" algn="ctr" rotWithShape="0">
                  <a:schemeClr val="tx1"/>
                </a:outerShdw>
              </a:effectLst>
            </p:spPr>
          </p:pic>
          <p:sp>
            <p:nvSpPr>
              <p:cNvPr id="31" name="Скругленный прямоугольник 30"/>
              <p:cNvSpPr/>
              <p:nvPr/>
            </p:nvSpPr>
            <p:spPr>
              <a:xfrm>
                <a:off x="7211420" y="1470523"/>
                <a:ext cx="1794084" cy="1111650"/>
              </a:xfrm>
              <a:prstGeom prst="roundRect">
                <a:avLst/>
              </a:prstGeom>
              <a:solidFill>
                <a:srgbClr val="FFFFCC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b="1" dirty="0" err="1" smtClean="0">
                    <a:solidFill>
                      <a:srgbClr val="002060"/>
                    </a:solidFill>
                    <a:latin typeface="Arial" charset="0"/>
                  </a:rPr>
                  <a:t>Информаци-онная</a:t>
                </a:r>
                <a:r>
                  <a:rPr lang="ru-RU" b="1" dirty="0" smtClean="0">
                    <a:solidFill>
                      <a:srgbClr val="002060"/>
                    </a:solidFill>
                    <a:latin typeface="Arial" charset="0"/>
                  </a:rPr>
                  <a:t> система КОД</a:t>
                </a:r>
                <a:endParaRPr lang="ru-RU" dirty="0"/>
              </a:p>
            </p:txBody>
          </p:sp>
          <p:grpSp>
            <p:nvGrpSpPr>
              <p:cNvPr id="32" name="Группа 91"/>
              <p:cNvGrpSpPr/>
              <p:nvPr/>
            </p:nvGrpSpPr>
            <p:grpSpPr>
              <a:xfrm rot="20719200">
                <a:off x="6219739" y="2828342"/>
                <a:ext cx="1659848" cy="937691"/>
                <a:chOff x="3463808" y="4482658"/>
                <a:chExt cx="1469251" cy="858007"/>
              </a:xfrm>
            </p:grpSpPr>
            <p:pic>
              <p:nvPicPr>
                <p:cNvPr id="35" name="Picture 38" descr="GEL Wide Arrow with Fade steel-gray"/>
                <p:cNvPicPr>
                  <a:picLocks noChangeAspect="1" noChangeArrowheads="1"/>
                </p:cNvPicPr>
                <p:nvPr/>
              </p:nvPicPr>
              <p:blipFill>
                <a:blip r:embed="rId9" cstate="print">
                  <a:duotone>
                    <a:prstClr val="black"/>
                    <a:schemeClr val="accent2">
                      <a:tint val="45000"/>
                      <a:satMod val="400000"/>
                    </a:schemeClr>
                  </a:duotone>
                </a:blip>
                <a:srcRect/>
                <a:stretch>
                  <a:fillRect/>
                </a:stretch>
              </p:blipFill>
              <p:spPr bwMode="auto">
                <a:xfrm rot="19297110">
                  <a:off x="4088574" y="4482658"/>
                  <a:ext cx="844485" cy="30728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>
                  <a:outerShdw dist="35921" dir="2700000" algn="ctr" rotWithShape="0">
                    <a:schemeClr val="tx1"/>
                  </a:outerShdw>
                </a:effectLst>
              </p:spPr>
            </p:pic>
            <p:pic>
              <p:nvPicPr>
                <p:cNvPr id="36" name="Picture 38" descr="GEL Wide Arrow with Fade steel-gray"/>
                <p:cNvPicPr>
                  <a:picLocks noChangeAspect="1" noChangeArrowheads="1"/>
                </p:cNvPicPr>
                <p:nvPr/>
              </p:nvPicPr>
              <p:blipFill>
                <a:blip r:embed="rId9" cstate="print">
                  <a:duotone>
                    <a:prstClr val="black"/>
                    <a:schemeClr val="accent2">
                      <a:tint val="45000"/>
                      <a:satMod val="400000"/>
                    </a:schemeClr>
                  </a:duotone>
                </a:blip>
                <a:srcRect/>
                <a:stretch>
                  <a:fillRect/>
                </a:stretch>
              </p:blipFill>
              <p:spPr bwMode="auto">
                <a:xfrm rot="19317808" flipH="1">
                  <a:off x="3463808" y="5019022"/>
                  <a:ext cx="859699" cy="32164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>
                  <a:outerShdw dist="35921" dir="2700000" algn="ctr" rotWithShape="0">
                    <a:schemeClr val="tx1"/>
                  </a:outerShdw>
                </a:effectLst>
              </p:spPr>
            </p:pic>
          </p:grpSp>
          <p:pic>
            <p:nvPicPr>
              <p:cNvPr id="33" name="Picture 36" descr="GEL Wide Arrow with Fade steel-gray"/>
              <p:cNvPicPr>
                <a:picLocks noChangeAspect="1" noChangeArrowheads="1"/>
              </p:cNvPicPr>
              <p:nvPr/>
            </p:nvPicPr>
            <p:blipFill>
              <a:blip r:embed="rId12" cstate="print">
                <a:duotone>
                  <a:prstClr val="black"/>
                  <a:schemeClr val="accent2">
                    <a:tint val="45000"/>
                    <a:satMod val="400000"/>
                  </a:schemeClr>
                </a:duotone>
              </a:blip>
              <a:srcRect/>
              <a:stretch>
                <a:fillRect/>
              </a:stretch>
            </p:blipFill>
            <p:spPr bwMode="auto">
              <a:xfrm rot="10800000">
                <a:off x="6478930" y="2295042"/>
                <a:ext cx="792088" cy="228704"/>
              </a:xfrm>
              <a:prstGeom prst="rect">
                <a:avLst/>
              </a:prstGeom>
              <a:noFill/>
              <a:effectLst>
                <a:outerShdw dist="35921" dir="2700000" algn="ctr" rotWithShape="0">
                  <a:schemeClr val="tx1"/>
                </a:outerShdw>
              </a:effectLst>
            </p:spPr>
          </p:pic>
          <p:pic>
            <p:nvPicPr>
              <p:cNvPr id="34" name="Picture 36" descr="GEL Wide Arrow with Fade steel-gray"/>
              <p:cNvPicPr>
                <a:picLocks noChangeAspect="1" noChangeArrowheads="1"/>
              </p:cNvPicPr>
              <p:nvPr/>
            </p:nvPicPr>
            <p:blipFill>
              <a:blip r:embed="rId27" cstate="screen">
                <a:duotone>
                  <a:prstClr val="black"/>
                  <a:schemeClr val="accent2">
                    <a:tint val="45000"/>
                    <a:satMod val="400000"/>
                  </a:schemeClr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189414" y="2275697"/>
                <a:ext cx="648072" cy="228703"/>
              </a:xfrm>
              <a:prstGeom prst="rect">
                <a:avLst/>
              </a:prstGeom>
              <a:noFill/>
              <a:effectLst>
                <a:outerShdw dist="35921" dir="2700000" algn="ctr" rotWithShape="0">
                  <a:schemeClr val="tx1"/>
                </a:outerShdw>
              </a:effectLst>
            </p:spPr>
          </p:pic>
        </p:grpSp>
        <p:pic>
          <p:nvPicPr>
            <p:cNvPr id="12" name="Picture 36" descr="GEL Wide Arrow with Fade steel-gray"/>
            <p:cNvPicPr>
              <a:picLocks noChangeAspect="1" noChangeArrowheads="1"/>
            </p:cNvPicPr>
            <p:nvPr/>
          </p:nvPicPr>
          <p:blipFill>
            <a:blip r:embed="rId12" cstate="print">
              <a:duotone>
                <a:prstClr val="black"/>
                <a:schemeClr val="accent2">
                  <a:tint val="45000"/>
                  <a:satMod val="400000"/>
                </a:schemeClr>
              </a:duotone>
            </a:blip>
            <a:srcRect/>
            <a:stretch>
              <a:fillRect/>
            </a:stretch>
          </p:blipFill>
          <p:spPr bwMode="auto">
            <a:xfrm rot="5244837">
              <a:off x="5007683" y="1175162"/>
              <a:ext cx="374225" cy="179560"/>
            </a:xfrm>
            <a:prstGeom prst="rect">
              <a:avLst/>
            </a:prstGeom>
            <a:noFill/>
            <a:effectLst>
              <a:outerShdw dist="35921" dir="2700000" algn="ctr" rotWithShape="0">
                <a:schemeClr val="tx1"/>
              </a:outerShdw>
            </a:effectLst>
          </p:spPr>
        </p:pic>
        <p:sp>
          <p:nvSpPr>
            <p:cNvPr id="13" name="Скругленный прямоугольник 12"/>
            <p:cNvSpPr/>
            <p:nvPr/>
          </p:nvSpPr>
          <p:spPr>
            <a:xfrm>
              <a:off x="4817249" y="1465869"/>
              <a:ext cx="828772" cy="579647"/>
            </a:xfrm>
            <a:prstGeom prst="roundRect">
              <a:avLst/>
            </a:prstGeom>
            <a:solidFill>
              <a:srgbClr val="FFFF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1435" tIns="25718" rIns="51435" bIns="25718" rtlCol="0" anchor="ctr"/>
            <a:lstStyle/>
            <a:p>
              <a:pPr algn="ctr"/>
              <a:r>
                <a:rPr lang="ru-RU" b="1" dirty="0" smtClean="0">
                  <a:solidFill>
                    <a:srgbClr val="002060"/>
                  </a:solidFill>
                  <a:latin typeface="Arial" charset="0"/>
                </a:rPr>
                <a:t>Выгрузка данных (модуль)</a:t>
              </a:r>
              <a:endParaRPr lang="ru-RU" dirty="0"/>
            </a:p>
          </p:txBody>
        </p:sp>
        <p:pic>
          <p:nvPicPr>
            <p:cNvPr id="14" name="Picture 36" descr="GEL Wide Arrow with Fade steel-gray"/>
            <p:cNvPicPr>
              <a:picLocks noChangeAspect="1" noChangeArrowheads="1"/>
            </p:cNvPicPr>
            <p:nvPr/>
          </p:nvPicPr>
          <p:blipFill>
            <a:blip r:embed="rId12" cstate="print">
              <a:duotone>
                <a:prstClr val="black"/>
                <a:schemeClr val="accent2">
                  <a:tint val="45000"/>
                  <a:satMod val="400000"/>
                </a:schemeClr>
              </a:duotone>
            </a:blip>
            <a:srcRect/>
            <a:stretch>
              <a:fillRect/>
            </a:stretch>
          </p:blipFill>
          <p:spPr bwMode="auto">
            <a:xfrm rot="19248637">
              <a:off x="4143398" y="1763134"/>
              <a:ext cx="692100" cy="156625"/>
            </a:xfrm>
            <a:prstGeom prst="rect">
              <a:avLst/>
            </a:prstGeom>
            <a:noFill/>
            <a:effectLst>
              <a:outerShdw dist="35921" dir="2700000" algn="ctr" rotWithShape="0">
                <a:schemeClr val="tx1"/>
              </a:outerShdw>
            </a:effectLst>
          </p:spPr>
        </p:pic>
      </p:grpSp>
    </p:spTree>
    <p:extLst>
      <p:ext uri="{BB962C8B-B14F-4D97-AF65-F5344CB8AC3E}">
        <p14:creationId xmlns:p14="http://schemas.microsoft.com/office/powerpoint/2010/main" val="142908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veta\Desktop\Эмблема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24" y="148610"/>
            <a:ext cx="1161386" cy="10935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Равнобедренный треугольник 28"/>
          <p:cNvSpPr/>
          <p:nvPr/>
        </p:nvSpPr>
        <p:spPr>
          <a:xfrm rot="600000">
            <a:off x="5540363" y="3046"/>
            <a:ext cx="3728966" cy="697787"/>
          </a:xfrm>
          <a:prstGeom prst="triangle">
            <a:avLst/>
          </a:prstGeom>
          <a:solidFill>
            <a:srgbClr val="0B6B3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 dirty="0">
              <a:solidFill>
                <a:srgbClr val="0B6B30"/>
              </a:solidFill>
            </a:endParaRPr>
          </a:p>
        </p:txBody>
      </p:sp>
      <p:sp>
        <p:nvSpPr>
          <p:cNvPr id="8" name="Freeform 88"/>
          <p:cNvSpPr>
            <a:spLocks/>
          </p:cNvSpPr>
          <p:nvPr/>
        </p:nvSpPr>
        <p:spPr bwMode="auto">
          <a:xfrm>
            <a:off x="5369582" y="0"/>
            <a:ext cx="3774418" cy="1015927"/>
          </a:xfrm>
          <a:custGeom>
            <a:avLst/>
            <a:gdLst>
              <a:gd name="T0" fmla="+- 0 11681 6828"/>
              <a:gd name="T1" fmla="*/ T0 w 4853"/>
              <a:gd name="T2" fmla="+- 0 192 192"/>
              <a:gd name="T3" fmla="*/ 192 h 3761"/>
              <a:gd name="T4" fmla="+- 0 6828 6828"/>
              <a:gd name="T5" fmla="*/ T4 w 4853"/>
              <a:gd name="T6" fmla="+- 0 192 192"/>
              <a:gd name="T7" fmla="*/ 192 h 3761"/>
              <a:gd name="T8" fmla="+- 0 10027 6828"/>
              <a:gd name="T9" fmla="*/ T8 w 4853"/>
              <a:gd name="T10" fmla="+- 0 1482 192"/>
              <a:gd name="T11" fmla="*/ 1482 h 3761"/>
              <a:gd name="T12" fmla="+- 0 11681 6828"/>
              <a:gd name="T13" fmla="*/ T12 w 4853"/>
              <a:gd name="T14" fmla="+- 0 3953 192"/>
              <a:gd name="T15" fmla="*/ 3953 h 3761"/>
              <a:gd name="T16" fmla="+- 0 11681 6828"/>
              <a:gd name="T17" fmla="*/ T16 w 4853"/>
              <a:gd name="T18" fmla="+- 0 192 192"/>
              <a:gd name="T19" fmla="*/ 192 h 3761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  <a:cxn ang="0">
                <a:pos x="T17" y="T19"/>
              </a:cxn>
            </a:cxnLst>
            <a:rect l="0" t="0" r="r" b="b"/>
            <a:pathLst>
              <a:path w="4853" h="3761">
                <a:moveTo>
                  <a:pt x="4853" y="0"/>
                </a:moveTo>
                <a:lnTo>
                  <a:pt x="0" y="0"/>
                </a:lnTo>
                <a:lnTo>
                  <a:pt x="3199" y="1290"/>
                </a:lnTo>
                <a:lnTo>
                  <a:pt x="4853" y="3761"/>
                </a:lnTo>
                <a:lnTo>
                  <a:pt x="4853" y="0"/>
                </a:lnTo>
              </a:path>
            </a:pathLst>
          </a:cu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rot="0" vert="horz" wrap="square" lIns="43998" tIns="21999" rIns="43998" bIns="21999" anchor="t" anchorCtr="0" upright="1">
            <a:noAutofit/>
          </a:bodyPr>
          <a:lstStyle/>
          <a:p>
            <a:pPr defTabSz="440009">
              <a:defRPr/>
            </a:pPr>
            <a:endParaRPr lang="ru-RU" sz="900" kern="0">
              <a:solidFill>
                <a:sysClr val="windowText" lastClr="000000"/>
              </a:solidFill>
            </a:endParaRPr>
          </a:p>
        </p:txBody>
      </p:sp>
      <p:sp>
        <p:nvSpPr>
          <p:cNvPr id="22" name="Прямоугольный треугольник 21"/>
          <p:cNvSpPr/>
          <p:nvPr/>
        </p:nvSpPr>
        <p:spPr>
          <a:xfrm flipH="1">
            <a:off x="0" y="6499465"/>
            <a:ext cx="9143999" cy="358535"/>
          </a:xfrm>
          <a:prstGeom prst="rtTriangle">
            <a:avLst/>
          </a:prstGeom>
          <a:solidFill>
            <a:srgbClr val="0B6B3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/>
          </a:p>
        </p:txBody>
      </p:sp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0" y="-168120"/>
            <a:ext cx="118546" cy="336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58668" tIns="29334" rIns="58668" bIns="29334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5" name="Прямоугольный треугольник 24"/>
          <p:cNvSpPr/>
          <p:nvPr/>
        </p:nvSpPr>
        <p:spPr>
          <a:xfrm flipH="1">
            <a:off x="6463748" y="6499465"/>
            <a:ext cx="2680252" cy="358535"/>
          </a:xfrm>
          <a:prstGeom prst="rtTriangl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3"/>
          <p:cNvSpPr>
            <a:spLocks noChangeArrowheads="1"/>
          </p:cNvSpPr>
          <p:nvPr/>
        </p:nvSpPr>
        <p:spPr bwMode="auto">
          <a:xfrm>
            <a:off x="59273" y="4853478"/>
            <a:ext cx="9084727" cy="1815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ru-RU" sz="2800" b="1" dirty="0" smtClean="0">
                <a:solidFill>
                  <a:srgbClr val="006600"/>
                </a:solidFill>
              </a:rPr>
              <a:t>Здоровье – наивысшая ценность в жизни каждого человека. Только здоровый человек может быть по настоящему счастлив, успешен и активен в работе.</a:t>
            </a:r>
          </a:p>
        </p:txBody>
      </p:sp>
      <p:pic>
        <p:nvPicPr>
          <p:cNvPr id="11" name="Рисунок 10" descr="29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63688" y="908720"/>
            <a:ext cx="5755656" cy="3795052"/>
          </a:xfrm>
          <a:prstGeom prst="rect">
            <a:avLst/>
          </a:prstGeom>
          <a:ln>
            <a:solidFill>
              <a:srgbClr val="006600"/>
            </a:solidFill>
          </a:ln>
        </p:spPr>
      </p:pic>
    </p:spTree>
    <p:extLst>
      <p:ext uri="{BB962C8B-B14F-4D97-AF65-F5344CB8AC3E}">
        <p14:creationId xmlns:p14="http://schemas.microsoft.com/office/powerpoint/2010/main" val="142908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Равнобедренный треугольник 28"/>
          <p:cNvSpPr/>
          <p:nvPr/>
        </p:nvSpPr>
        <p:spPr>
          <a:xfrm rot="600000">
            <a:off x="5540363" y="3046"/>
            <a:ext cx="3728966" cy="697787"/>
          </a:xfrm>
          <a:prstGeom prst="triangle">
            <a:avLst/>
          </a:prstGeom>
          <a:solidFill>
            <a:srgbClr val="0B6B3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 dirty="0">
              <a:solidFill>
                <a:srgbClr val="0B6B30"/>
              </a:solidFill>
            </a:endParaRPr>
          </a:p>
        </p:txBody>
      </p:sp>
      <p:sp>
        <p:nvSpPr>
          <p:cNvPr id="8" name="Freeform 88"/>
          <p:cNvSpPr>
            <a:spLocks/>
          </p:cNvSpPr>
          <p:nvPr/>
        </p:nvSpPr>
        <p:spPr bwMode="auto">
          <a:xfrm>
            <a:off x="5369582" y="0"/>
            <a:ext cx="3774418" cy="1015927"/>
          </a:xfrm>
          <a:custGeom>
            <a:avLst/>
            <a:gdLst>
              <a:gd name="T0" fmla="+- 0 11681 6828"/>
              <a:gd name="T1" fmla="*/ T0 w 4853"/>
              <a:gd name="T2" fmla="+- 0 192 192"/>
              <a:gd name="T3" fmla="*/ 192 h 3761"/>
              <a:gd name="T4" fmla="+- 0 6828 6828"/>
              <a:gd name="T5" fmla="*/ T4 w 4853"/>
              <a:gd name="T6" fmla="+- 0 192 192"/>
              <a:gd name="T7" fmla="*/ 192 h 3761"/>
              <a:gd name="T8" fmla="+- 0 10027 6828"/>
              <a:gd name="T9" fmla="*/ T8 w 4853"/>
              <a:gd name="T10" fmla="+- 0 1482 192"/>
              <a:gd name="T11" fmla="*/ 1482 h 3761"/>
              <a:gd name="T12" fmla="+- 0 11681 6828"/>
              <a:gd name="T13" fmla="*/ T12 w 4853"/>
              <a:gd name="T14" fmla="+- 0 3953 192"/>
              <a:gd name="T15" fmla="*/ 3953 h 3761"/>
              <a:gd name="T16" fmla="+- 0 11681 6828"/>
              <a:gd name="T17" fmla="*/ T16 w 4853"/>
              <a:gd name="T18" fmla="+- 0 192 192"/>
              <a:gd name="T19" fmla="*/ 192 h 3761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  <a:cxn ang="0">
                <a:pos x="T17" y="T19"/>
              </a:cxn>
            </a:cxnLst>
            <a:rect l="0" t="0" r="r" b="b"/>
            <a:pathLst>
              <a:path w="4853" h="3761">
                <a:moveTo>
                  <a:pt x="4853" y="0"/>
                </a:moveTo>
                <a:lnTo>
                  <a:pt x="0" y="0"/>
                </a:lnTo>
                <a:lnTo>
                  <a:pt x="3199" y="1290"/>
                </a:lnTo>
                <a:lnTo>
                  <a:pt x="4853" y="3761"/>
                </a:lnTo>
                <a:lnTo>
                  <a:pt x="4853" y="0"/>
                </a:lnTo>
              </a:path>
            </a:pathLst>
          </a:cu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rot="0" vert="horz" wrap="square" lIns="43998" tIns="21999" rIns="43998" bIns="21999" anchor="t" anchorCtr="0" upright="1">
            <a:noAutofit/>
          </a:bodyPr>
          <a:lstStyle/>
          <a:p>
            <a:pPr defTabSz="440009">
              <a:defRPr/>
            </a:pPr>
            <a:endParaRPr lang="ru-RU" sz="900" kern="0">
              <a:solidFill>
                <a:sysClr val="windowText" lastClr="000000"/>
              </a:solidFill>
            </a:endParaRPr>
          </a:p>
        </p:txBody>
      </p:sp>
      <p:sp>
        <p:nvSpPr>
          <p:cNvPr id="22" name="Прямоугольный треугольник 21"/>
          <p:cNvSpPr/>
          <p:nvPr/>
        </p:nvSpPr>
        <p:spPr>
          <a:xfrm flipH="1">
            <a:off x="0" y="6499465"/>
            <a:ext cx="9143999" cy="358535"/>
          </a:xfrm>
          <a:prstGeom prst="rtTriangle">
            <a:avLst/>
          </a:prstGeom>
          <a:solidFill>
            <a:srgbClr val="0B6B3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/>
          </a:p>
        </p:txBody>
      </p:sp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0" y="-168120"/>
            <a:ext cx="118546" cy="336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58668" tIns="29334" rIns="58668" bIns="29334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5" name="Прямоугольный треугольник 24"/>
          <p:cNvSpPr/>
          <p:nvPr/>
        </p:nvSpPr>
        <p:spPr>
          <a:xfrm flipH="1">
            <a:off x="6463748" y="6499465"/>
            <a:ext cx="2680252" cy="358535"/>
          </a:xfrm>
          <a:prstGeom prst="rtTriangl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3"/>
          <p:cNvSpPr>
            <a:spLocks noChangeArrowheads="1"/>
          </p:cNvSpPr>
          <p:nvPr/>
        </p:nvSpPr>
        <p:spPr bwMode="auto">
          <a:xfrm>
            <a:off x="755576" y="3429000"/>
            <a:ext cx="7776864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ru-RU" sz="4000" b="1" dirty="0" smtClean="0">
                <a:solidFill>
                  <a:srgbClr val="C00000"/>
                </a:solidFill>
              </a:rPr>
              <a:t>БЛАГОДАРЮ ЗА ВНИМАНИЕ!</a:t>
            </a:r>
            <a:endParaRPr lang="ru-RU" altLang="ru-RU" sz="4000" b="1" dirty="0">
              <a:solidFill>
                <a:srgbClr val="C00000"/>
              </a:solidFill>
            </a:endParaRPr>
          </a:p>
        </p:txBody>
      </p:sp>
      <p:pic>
        <p:nvPicPr>
          <p:cNvPr id="9" name="Picture 2" descr="C:\Users\Sveta\Desktop\Эмблема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573" y="188640"/>
            <a:ext cx="2869291" cy="270174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C:\Users\Sveta\Desktop\1200px-Coat_of_arms_of_Omsk_Oblast.svg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6096" y="692696"/>
            <a:ext cx="1434476" cy="13627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9" descr="F:\Документы\ОПСА\эмблема (2)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92280" y="764704"/>
            <a:ext cx="897257" cy="126409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2908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veta\Desktop\Эмблема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24" y="148610"/>
            <a:ext cx="1161386" cy="10935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Равнобедренный треугольник 28"/>
          <p:cNvSpPr/>
          <p:nvPr/>
        </p:nvSpPr>
        <p:spPr>
          <a:xfrm rot="600000">
            <a:off x="5540363" y="3046"/>
            <a:ext cx="3728966" cy="697787"/>
          </a:xfrm>
          <a:prstGeom prst="triangle">
            <a:avLst/>
          </a:prstGeom>
          <a:solidFill>
            <a:srgbClr val="0B6B3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 dirty="0">
              <a:solidFill>
                <a:srgbClr val="0B6B30"/>
              </a:solidFill>
            </a:endParaRPr>
          </a:p>
        </p:txBody>
      </p:sp>
      <p:sp>
        <p:nvSpPr>
          <p:cNvPr id="8" name="Freeform 88"/>
          <p:cNvSpPr>
            <a:spLocks/>
          </p:cNvSpPr>
          <p:nvPr/>
        </p:nvSpPr>
        <p:spPr bwMode="auto">
          <a:xfrm>
            <a:off x="5369582" y="0"/>
            <a:ext cx="3774418" cy="1015927"/>
          </a:xfrm>
          <a:custGeom>
            <a:avLst/>
            <a:gdLst>
              <a:gd name="T0" fmla="+- 0 11681 6828"/>
              <a:gd name="T1" fmla="*/ T0 w 4853"/>
              <a:gd name="T2" fmla="+- 0 192 192"/>
              <a:gd name="T3" fmla="*/ 192 h 3761"/>
              <a:gd name="T4" fmla="+- 0 6828 6828"/>
              <a:gd name="T5" fmla="*/ T4 w 4853"/>
              <a:gd name="T6" fmla="+- 0 192 192"/>
              <a:gd name="T7" fmla="*/ 192 h 3761"/>
              <a:gd name="T8" fmla="+- 0 10027 6828"/>
              <a:gd name="T9" fmla="*/ T8 w 4853"/>
              <a:gd name="T10" fmla="+- 0 1482 192"/>
              <a:gd name="T11" fmla="*/ 1482 h 3761"/>
              <a:gd name="T12" fmla="+- 0 11681 6828"/>
              <a:gd name="T13" fmla="*/ T12 w 4853"/>
              <a:gd name="T14" fmla="+- 0 3953 192"/>
              <a:gd name="T15" fmla="*/ 3953 h 3761"/>
              <a:gd name="T16" fmla="+- 0 11681 6828"/>
              <a:gd name="T17" fmla="*/ T16 w 4853"/>
              <a:gd name="T18" fmla="+- 0 192 192"/>
              <a:gd name="T19" fmla="*/ 192 h 3761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  <a:cxn ang="0">
                <a:pos x="T17" y="T19"/>
              </a:cxn>
            </a:cxnLst>
            <a:rect l="0" t="0" r="r" b="b"/>
            <a:pathLst>
              <a:path w="4853" h="3761">
                <a:moveTo>
                  <a:pt x="4853" y="0"/>
                </a:moveTo>
                <a:lnTo>
                  <a:pt x="0" y="0"/>
                </a:lnTo>
                <a:lnTo>
                  <a:pt x="3199" y="1290"/>
                </a:lnTo>
                <a:lnTo>
                  <a:pt x="4853" y="3761"/>
                </a:lnTo>
                <a:lnTo>
                  <a:pt x="4853" y="0"/>
                </a:lnTo>
              </a:path>
            </a:pathLst>
          </a:cu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rot="0" vert="horz" wrap="square" lIns="43998" tIns="21999" rIns="43998" bIns="21999" anchor="t" anchorCtr="0" upright="1">
            <a:noAutofit/>
          </a:bodyPr>
          <a:lstStyle/>
          <a:p>
            <a:pPr defTabSz="440009">
              <a:defRPr/>
            </a:pPr>
            <a:endParaRPr lang="ru-RU" sz="900" kern="0">
              <a:solidFill>
                <a:sysClr val="windowText" lastClr="000000"/>
              </a:solidFill>
            </a:endParaRPr>
          </a:p>
        </p:txBody>
      </p:sp>
      <p:sp>
        <p:nvSpPr>
          <p:cNvPr id="22" name="Прямоугольный треугольник 21"/>
          <p:cNvSpPr/>
          <p:nvPr/>
        </p:nvSpPr>
        <p:spPr>
          <a:xfrm flipH="1">
            <a:off x="0" y="6499465"/>
            <a:ext cx="9143999" cy="358535"/>
          </a:xfrm>
          <a:prstGeom prst="rtTriangle">
            <a:avLst/>
          </a:prstGeom>
          <a:solidFill>
            <a:srgbClr val="0B6B3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/>
          </a:p>
        </p:txBody>
      </p:sp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0" y="-168120"/>
            <a:ext cx="118546" cy="336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58668" tIns="29334" rIns="58668" bIns="29334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5" name="Прямоугольный треугольник 24"/>
          <p:cNvSpPr/>
          <p:nvPr/>
        </p:nvSpPr>
        <p:spPr>
          <a:xfrm flipH="1">
            <a:off x="6463748" y="6499465"/>
            <a:ext cx="2680252" cy="358535"/>
          </a:xfrm>
          <a:prstGeom prst="rtTriangl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3"/>
          <p:cNvSpPr>
            <a:spLocks noChangeArrowheads="1"/>
          </p:cNvSpPr>
          <p:nvPr/>
        </p:nvSpPr>
        <p:spPr bwMode="auto">
          <a:xfrm>
            <a:off x="0" y="1268760"/>
            <a:ext cx="8712968" cy="3046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ru-RU" altLang="ru-RU" sz="3200" b="1" i="1" dirty="0" smtClean="0">
                <a:solidFill>
                  <a:srgbClr val="006600"/>
                </a:solidFill>
              </a:rPr>
              <a:t>Труд врача, фельдшера, медицинской сестры играет важную роль для общества, для всей нашей страны, на этих людях держится очень многое…</a:t>
            </a:r>
          </a:p>
          <a:p>
            <a:pPr algn="r" eaLnBrk="1" hangingPunct="1"/>
            <a:endParaRPr lang="en-US" altLang="ru-RU" sz="3200" b="1" i="1" dirty="0" smtClean="0">
              <a:solidFill>
                <a:srgbClr val="006600"/>
              </a:solidFill>
            </a:endParaRPr>
          </a:p>
          <a:p>
            <a:pPr algn="r" eaLnBrk="1" hangingPunct="1"/>
            <a:r>
              <a:rPr lang="ru-RU" altLang="ru-RU" sz="3200" b="1" i="1" dirty="0" smtClean="0">
                <a:solidFill>
                  <a:srgbClr val="006600"/>
                </a:solidFill>
              </a:rPr>
              <a:t>В.В.</a:t>
            </a:r>
            <a:r>
              <a:rPr lang="en-US" altLang="ru-RU" sz="3200" b="1" i="1" dirty="0" smtClean="0">
                <a:solidFill>
                  <a:srgbClr val="006600"/>
                </a:solidFill>
              </a:rPr>
              <a:t> </a:t>
            </a:r>
            <a:r>
              <a:rPr lang="ru-RU" altLang="ru-RU" sz="3200" b="1" i="1" dirty="0" smtClean="0">
                <a:solidFill>
                  <a:srgbClr val="006600"/>
                </a:solidFill>
              </a:rPr>
              <a:t>Путин</a:t>
            </a:r>
          </a:p>
        </p:txBody>
      </p:sp>
      <p:pic>
        <p:nvPicPr>
          <p:cNvPr id="9" name="Рисунок 8" descr="putin-3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3645024"/>
            <a:ext cx="4560507" cy="2736304"/>
          </a:xfrm>
          <a:prstGeom prst="rect">
            <a:avLst/>
          </a:prstGeom>
          <a:ln>
            <a:solidFill>
              <a:srgbClr val="006600"/>
            </a:solidFill>
          </a:ln>
        </p:spPr>
      </p:pic>
    </p:spTree>
    <p:extLst>
      <p:ext uri="{BB962C8B-B14F-4D97-AF65-F5344CB8AC3E}">
        <p14:creationId xmlns:p14="http://schemas.microsoft.com/office/powerpoint/2010/main" val="142908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veta\Desktop\Эмблема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24" y="148610"/>
            <a:ext cx="1161386" cy="10935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Равнобедренный треугольник 28"/>
          <p:cNvSpPr/>
          <p:nvPr/>
        </p:nvSpPr>
        <p:spPr>
          <a:xfrm rot="600000">
            <a:off x="5540363" y="3046"/>
            <a:ext cx="3728966" cy="697787"/>
          </a:xfrm>
          <a:prstGeom prst="triangle">
            <a:avLst/>
          </a:prstGeom>
          <a:solidFill>
            <a:srgbClr val="0B6B3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 dirty="0">
              <a:solidFill>
                <a:srgbClr val="0B6B30"/>
              </a:solidFill>
            </a:endParaRPr>
          </a:p>
        </p:txBody>
      </p:sp>
      <p:sp>
        <p:nvSpPr>
          <p:cNvPr id="8" name="Freeform 88"/>
          <p:cNvSpPr>
            <a:spLocks/>
          </p:cNvSpPr>
          <p:nvPr/>
        </p:nvSpPr>
        <p:spPr bwMode="auto">
          <a:xfrm>
            <a:off x="5369582" y="0"/>
            <a:ext cx="3774418" cy="1015927"/>
          </a:xfrm>
          <a:custGeom>
            <a:avLst/>
            <a:gdLst>
              <a:gd name="T0" fmla="+- 0 11681 6828"/>
              <a:gd name="T1" fmla="*/ T0 w 4853"/>
              <a:gd name="T2" fmla="+- 0 192 192"/>
              <a:gd name="T3" fmla="*/ 192 h 3761"/>
              <a:gd name="T4" fmla="+- 0 6828 6828"/>
              <a:gd name="T5" fmla="*/ T4 w 4853"/>
              <a:gd name="T6" fmla="+- 0 192 192"/>
              <a:gd name="T7" fmla="*/ 192 h 3761"/>
              <a:gd name="T8" fmla="+- 0 10027 6828"/>
              <a:gd name="T9" fmla="*/ T8 w 4853"/>
              <a:gd name="T10" fmla="+- 0 1482 192"/>
              <a:gd name="T11" fmla="*/ 1482 h 3761"/>
              <a:gd name="T12" fmla="+- 0 11681 6828"/>
              <a:gd name="T13" fmla="*/ T12 w 4853"/>
              <a:gd name="T14" fmla="+- 0 3953 192"/>
              <a:gd name="T15" fmla="*/ 3953 h 3761"/>
              <a:gd name="T16" fmla="+- 0 11681 6828"/>
              <a:gd name="T17" fmla="*/ T16 w 4853"/>
              <a:gd name="T18" fmla="+- 0 192 192"/>
              <a:gd name="T19" fmla="*/ 192 h 3761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  <a:cxn ang="0">
                <a:pos x="T17" y="T19"/>
              </a:cxn>
            </a:cxnLst>
            <a:rect l="0" t="0" r="r" b="b"/>
            <a:pathLst>
              <a:path w="4853" h="3761">
                <a:moveTo>
                  <a:pt x="4853" y="0"/>
                </a:moveTo>
                <a:lnTo>
                  <a:pt x="0" y="0"/>
                </a:lnTo>
                <a:lnTo>
                  <a:pt x="3199" y="1290"/>
                </a:lnTo>
                <a:lnTo>
                  <a:pt x="4853" y="3761"/>
                </a:lnTo>
                <a:lnTo>
                  <a:pt x="4853" y="0"/>
                </a:lnTo>
              </a:path>
            </a:pathLst>
          </a:cu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rot="0" vert="horz" wrap="square" lIns="43998" tIns="21999" rIns="43998" bIns="21999" anchor="t" anchorCtr="0" upright="1">
            <a:noAutofit/>
          </a:bodyPr>
          <a:lstStyle/>
          <a:p>
            <a:pPr defTabSz="440009">
              <a:defRPr/>
            </a:pPr>
            <a:endParaRPr lang="ru-RU" sz="900" kern="0">
              <a:solidFill>
                <a:sysClr val="windowText" lastClr="000000"/>
              </a:solidFill>
            </a:endParaRPr>
          </a:p>
        </p:txBody>
      </p:sp>
      <p:sp>
        <p:nvSpPr>
          <p:cNvPr id="22" name="Прямоугольный треугольник 21"/>
          <p:cNvSpPr/>
          <p:nvPr/>
        </p:nvSpPr>
        <p:spPr>
          <a:xfrm flipH="1">
            <a:off x="0" y="6499465"/>
            <a:ext cx="9143999" cy="358535"/>
          </a:xfrm>
          <a:prstGeom prst="rtTriangle">
            <a:avLst/>
          </a:prstGeom>
          <a:solidFill>
            <a:srgbClr val="0B6B3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/>
          </a:p>
        </p:txBody>
      </p:sp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0" y="-168120"/>
            <a:ext cx="118546" cy="336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58668" tIns="29334" rIns="58668" bIns="29334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5" name="Прямоугольный треугольник 24"/>
          <p:cNvSpPr/>
          <p:nvPr/>
        </p:nvSpPr>
        <p:spPr>
          <a:xfrm flipH="1">
            <a:off x="6463748" y="6499465"/>
            <a:ext cx="2680252" cy="358535"/>
          </a:xfrm>
          <a:prstGeom prst="rtTriangl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0" y="764704"/>
            <a:ext cx="9144000" cy="138499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ru-RU" sz="28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Tahoma" pitchFamily="34" charset="0"/>
                <a:cs typeface="Arial" pitchFamily="34" charset="0"/>
              </a:rPr>
              <a:t>Указ президента РФ от 07.04.2018 г. </a:t>
            </a:r>
          </a:p>
          <a:p>
            <a:pPr algn="ctr"/>
            <a:r>
              <a:rPr lang="ru-RU" sz="28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Tahoma" pitchFamily="34" charset="0"/>
                <a:cs typeface="Arial" pitchFamily="34" charset="0"/>
              </a:rPr>
              <a:t>«О национальных целях и стратегических задачах развития РФ на период до 2024 года»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2483768" y="3284984"/>
            <a:ext cx="864096" cy="64807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23528" y="2492896"/>
            <a:ext cx="3096344" cy="792088"/>
          </a:xfrm>
          <a:prstGeom prst="roundRect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Здравоохранение</a:t>
            </a:r>
            <a:endParaRPr lang="ru-RU" sz="2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4427984" y="2492896"/>
            <a:ext cx="4536504" cy="3960440"/>
          </a:xfrm>
          <a:prstGeom prst="roundRect">
            <a:avLst/>
          </a:prstGeom>
          <a:solidFill>
            <a:srgbClr val="339933"/>
          </a:solidFill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1800"/>
              </a:spcAft>
            </a:pPr>
            <a:endParaRPr lang="ru-RU" sz="1600" b="1" dirty="0" smtClean="0">
              <a:solidFill>
                <a:srgbClr val="006600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spcAft>
                <a:spcPts val="1800"/>
              </a:spcAft>
              <a:buAutoNum type="arabicPeriod"/>
            </a:pPr>
            <a:r>
              <a:rPr lang="ru-RU" sz="16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Снижение смертности</a:t>
            </a:r>
            <a:r>
              <a:rPr lang="en-US" sz="16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6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от злокачественных новообразований до 185 случаев на 100 тыс.</a:t>
            </a:r>
            <a:r>
              <a:rPr lang="en-US" sz="16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6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населения в 2024 году. </a:t>
            </a:r>
          </a:p>
          <a:p>
            <a:pPr algn="ctr">
              <a:spcAft>
                <a:spcPts val="1800"/>
              </a:spcAft>
            </a:pPr>
            <a:r>
              <a:rPr lang="ru-RU" sz="16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2. Повышение доли выявления злокачественных новообразований</a:t>
            </a:r>
            <a:r>
              <a:rPr lang="en-US" sz="16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6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на I-II стадии до 63%.</a:t>
            </a:r>
          </a:p>
          <a:p>
            <a:pPr algn="ctr">
              <a:spcAft>
                <a:spcPts val="1800"/>
              </a:spcAft>
            </a:pPr>
            <a:r>
              <a:rPr lang="ru-RU" sz="16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3. Повышение доли больных</a:t>
            </a:r>
            <a:r>
              <a:rPr lang="en-US" sz="16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6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с злокачественными новообразованиями</a:t>
            </a:r>
            <a:r>
              <a:rPr lang="ru-RU" sz="16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,</a:t>
            </a:r>
            <a:r>
              <a:rPr lang="ru-RU" sz="16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состоящих на учете5 лет и более,  до 60%.</a:t>
            </a:r>
          </a:p>
          <a:p>
            <a:pPr algn="ctr">
              <a:spcAft>
                <a:spcPts val="1800"/>
              </a:spcAft>
            </a:pPr>
            <a:r>
              <a:rPr lang="ru-RU" sz="16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4. Снижение показателя одногодичной летальности до 17,3%.</a:t>
            </a:r>
          </a:p>
          <a:p>
            <a:pPr>
              <a:spcAft>
                <a:spcPts val="1800"/>
              </a:spcAft>
            </a:pP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79512" y="4077072"/>
            <a:ext cx="3600400" cy="2304256"/>
          </a:xfrm>
          <a:prstGeom prst="roundRect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Проект паспорта целевой программы «Борьба </a:t>
            </a:r>
          </a:p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с онкологическими заболеваниями»</a:t>
            </a:r>
            <a:endParaRPr lang="ru-RU" sz="2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Стрелка вниз 16"/>
          <p:cNvSpPr/>
          <p:nvPr/>
        </p:nvSpPr>
        <p:spPr>
          <a:xfrm>
            <a:off x="1403648" y="3429000"/>
            <a:ext cx="1080120" cy="576064"/>
          </a:xfrm>
          <a:prstGeom prst="down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трелка вправо 18"/>
          <p:cNvSpPr/>
          <p:nvPr/>
        </p:nvSpPr>
        <p:spPr>
          <a:xfrm>
            <a:off x="3851920" y="4941168"/>
            <a:ext cx="504056" cy="864096"/>
          </a:xfrm>
          <a:prstGeom prst="rightArrow">
            <a:avLst/>
          </a:prstGeom>
          <a:solidFill>
            <a:srgbClr val="339933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908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veta\Desktop\Эмблема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24" y="148610"/>
            <a:ext cx="1161386" cy="10935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Равнобедренный треугольник 28"/>
          <p:cNvSpPr/>
          <p:nvPr/>
        </p:nvSpPr>
        <p:spPr>
          <a:xfrm rot="600000">
            <a:off x="5540363" y="3046"/>
            <a:ext cx="3728966" cy="697787"/>
          </a:xfrm>
          <a:prstGeom prst="triangle">
            <a:avLst/>
          </a:prstGeom>
          <a:solidFill>
            <a:srgbClr val="0B6B3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 dirty="0">
              <a:solidFill>
                <a:srgbClr val="0B6B30"/>
              </a:solidFill>
            </a:endParaRPr>
          </a:p>
        </p:txBody>
      </p:sp>
      <p:sp>
        <p:nvSpPr>
          <p:cNvPr id="8" name="Freeform 88"/>
          <p:cNvSpPr>
            <a:spLocks/>
          </p:cNvSpPr>
          <p:nvPr/>
        </p:nvSpPr>
        <p:spPr bwMode="auto">
          <a:xfrm>
            <a:off x="5369582" y="0"/>
            <a:ext cx="3774418" cy="1015927"/>
          </a:xfrm>
          <a:custGeom>
            <a:avLst/>
            <a:gdLst>
              <a:gd name="T0" fmla="+- 0 11681 6828"/>
              <a:gd name="T1" fmla="*/ T0 w 4853"/>
              <a:gd name="T2" fmla="+- 0 192 192"/>
              <a:gd name="T3" fmla="*/ 192 h 3761"/>
              <a:gd name="T4" fmla="+- 0 6828 6828"/>
              <a:gd name="T5" fmla="*/ T4 w 4853"/>
              <a:gd name="T6" fmla="+- 0 192 192"/>
              <a:gd name="T7" fmla="*/ 192 h 3761"/>
              <a:gd name="T8" fmla="+- 0 10027 6828"/>
              <a:gd name="T9" fmla="*/ T8 w 4853"/>
              <a:gd name="T10" fmla="+- 0 1482 192"/>
              <a:gd name="T11" fmla="*/ 1482 h 3761"/>
              <a:gd name="T12" fmla="+- 0 11681 6828"/>
              <a:gd name="T13" fmla="*/ T12 w 4853"/>
              <a:gd name="T14" fmla="+- 0 3953 192"/>
              <a:gd name="T15" fmla="*/ 3953 h 3761"/>
              <a:gd name="T16" fmla="+- 0 11681 6828"/>
              <a:gd name="T17" fmla="*/ T16 w 4853"/>
              <a:gd name="T18" fmla="+- 0 192 192"/>
              <a:gd name="T19" fmla="*/ 192 h 3761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  <a:cxn ang="0">
                <a:pos x="T17" y="T19"/>
              </a:cxn>
            </a:cxnLst>
            <a:rect l="0" t="0" r="r" b="b"/>
            <a:pathLst>
              <a:path w="4853" h="3761">
                <a:moveTo>
                  <a:pt x="4853" y="0"/>
                </a:moveTo>
                <a:lnTo>
                  <a:pt x="0" y="0"/>
                </a:lnTo>
                <a:lnTo>
                  <a:pt x="3199" y="1290"/>
                </a:lnTo>
                <a:lnTo>
                  <a:pt x="4853" y="3761"/>
                </a:lnTo>
                <a:lnTo>
                  <a:pt x="4853" y="0"/>
                </a:lnTo>
              </a:path>
            </a:pathLst>
          </a:cu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rot="0" vert="horz" wrap="square" lIns="43998" tIns="21999" rIns="43998" bIns="21999" anchor="t" anchorCtr="0" upright="1">
            <a:noAutofit/>
          </a:bodyPr>
          <a:lstStyle/>
          <a:p>
            <a:pPr defTabSz="440009">
              <a:defRPr/>
            </a:pPr>
            <a:endParaRPr lang="ru-RU" sz="900" kern="0">
              <a:solidFill>
                <a:sysClr val="windowText" lastClr="000000"/>
              </a:solidFill>
            </a:endParaRPr>
          </a:p>
        </p:txBody>
      </p:sp>
      <p:sp>
        <p:nvSpPr>
          <p:cNvPr id="22" name="Прямоугольный треугольник 21"/>
          <p:cNvSpPr/>
          <p:nvPr/>
        </p:nvSpPr>
        <p:spPr>
          <a:xfrm flipH="1">
            <a:off x="0" y="6499465"/>
            <a:ext cx="9143999" cy="358535"/>
          </a:xfrm>
          <a:prstGeom prst="rtTriangle">
            <a:avLst/>
          </a:prstGeom>
          <a:solidFill>
            <a:srgbClr val="0B6B3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/>
          </a:p>
        </p:txBody>
      </p:sp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0" y="-168120"/>
            <a:ext cx="118546" cy="336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58668" tIns="29334" rIns="58668" bIns="29334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5" name="Прямоугольный треугольник 24"/>
          <p:cNvSpPr/>
          <p:nvPr/>
        </p:nvSpPr>
        <p:spPr>
          <a:xfrm flipH="1">
            <a:off x="6463748" y="6499465"/>
            <a:ext cx="2680252" cy="358535"/>
          </a:xfrm>
          <a:prstGeom prst="rtTriangl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1619672" y="404664"/>
            <a:ext cx="5365988" cy="120032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ru-RU" sz="36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Tahoma" pitchFamily="34" charset="0"/>
                <a:cs typeface="Arial" pitchFamily="34" charset="0"/>
              </a:rPr>
              <a:t>Структура </a:t>
            </a:r>
          </a:p>
          <a:p>
            <a:pPr algn="ctr"/>
            <a:r>
              <a:rPr lang="ru-RU" sz="36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Tahoma" pitchFamily="34" charset="0"/>
                <a:cs typeface="Arial" pitchFamily="34" charset="0"/>
              </a:rPr>
              <a:t>смотровых кабинетов</a:t>
            </a:r>
          </a:p>
        </p:txBody>
      </p:sp>
      <p:graphicFrame>
        <p:nvGraphicFramePr>
          <p:cNvPr id="10" name="Схема 9"/>
          <p:cNvGraphicFramePr/>
          <p:nvPr>
            <p:extLst>
              <p:ext uri="{D42A27DB-BD31-4B8C-83A1-F6EECF244321}">
                <p14:modId xmlns:p14="http://schemas.microsoft.com/office/powerpoint/2010/main" val="894421404"/>
              </p:ext>
            </p:extLst>
          </p:nvPr>
        </p:nvGraphicFramePr>
        <p:xfrm>
          <a:off x="0" y="2033464"/>
          <a:ext cx="9144000" cy="48245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2" name="Рисунок 11" descr="cch_otd5.jpg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1772816"/>
            <a:ext cx="2268252" cy="1512168"/>
          </a:xfrm>
          <a:prstGeom prst="rect">
            <a:avLst/>
          </a:prstGeom>
          <a:ln>
            <a:solidFill>
              <a:srgbClr val="006600"/>
            </a:solidFill>
          </a:ln>
        </p:spPr>
      </p:pic>
      <p:pic>
        <p:nvPicPr>
          <p:cNvPr id="13" name="Рисунок 12" descr="1483873475.jpg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37706" y="1772816"/>
            <a:ext cx="2369850" cy="1512168"/>
          </a:xfrm>
          <a:prstGeom prst="rect">
            <a:avLst/>
          </a:prstGeom>
          <a:ln>
            <a:solidFill>
              <a:srgbClr val="006600"/>
            </a:solidFill>
          </a:ln>
        </p:spPr>
      </p:pic>
    </p:spTree>
    <p:extLst>
      <p:ext uri="{BB962C8B-B14F-4D97-AF65-F5344CB8AC3E}">
        <p14:creationId xmlns:p14="http://schemas.microsoft.com/office/powerpoint/2010/main" val="142908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veta\Desktop\Эмблема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24" y="148610"/>
            <a:ext cx="1161386" cy="10935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Равнобедренный треугольник 28"/>
          <p:cNvSpPr/>
          <p:nvPr/>
        </p:nvSpPr>
        <p:spPr>
          <a:xfrm rot="600000">
            <a:off x="5540363" y="3046"/>
            <a:ext cx="3728966" cy="697787"/>
          </a:xfrm>
          <a:prstGeom prst="triangle">
            <a:avLst/>
          </a:prstGeom>
          <a:solidFill>
            <a:srgbClr val="0B6B3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 dirty="0">
              <a:solidFill>
                <a:srgbClr val="0B6B30"/>
              </a:solidFill>
            </a:endParaRPr>
          </a:p>
        </p:txBody>
      </p:sp>
      <p:sp>
        <p:nvSpPr>
          <p:cNvPr id="8" name="Freeform 88"/>
          <p:cNvSpPr>
            <a:spLocks/>
          </p:cNvSpPr>
          <p:nvPr/>
        </p:nvSpPr>
        <p:spPr bwMode="auto">
          <a:xfrm>
            <a:off x="5369582" y="0"/>
            <a:ext cx="3774418" cy="1015927"/>
          </a:xfrm>
          <a:custGeom>
            <a:avLst/>
            <a:gdLst>
              <a:gd name="T0" fmla="+- 0 11681 6828"/>
              <a:gd name="T1" fmla="*/ T0 w 4853"/>
              <a:gd name="T2" fmla="+- 0 192 192"/>
              <a:gd name="T3" fmla="*/ 192 h 3761"/>
              <a:gd name="T4" fmla="+- 0 6828 6828"/>
              <a:gd name="T5" fmla="*/ T4 w 4853"/>
              <a:gd name="T6" fmla="+- 0 192 192"/>
              <a:gd name="T7" fmla="*/ 192 h 3761"/>
              <a:gd name="T8" fmla="+- 0 10027 6828"/>
              <a:gd name="T9" fmla="*/ T8 w 4853"/>
              <a:gd name="T10" fmla="+- 0 1482 192"/>
              <a:gd name="T11" fmla="*/ 1482 h 3761"/>
              <a:gd name="T12" fmla="+- 0 11681 6828"/>
              <a:gd name="T13" fmla="*/ T12 w 4853"/>
              <a:gd name="T14" fmla="+- 0 3953 192"/>
              <a:gd name="T15" fmla="*/ 3953 h 3761"/>
              <a:gd name="T16" fmla="+- 0 11681 6828"/>
              <a:gd name="T17" fmla="*/ T16 w 4853"/>
              <a:gd name="T18" fmla="+- 0 192 192"/>
              <a:gd name="T19" fmla="*/ 192 h 3761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  <a:cxn ang="0">
                <a:pos x="T17" y="T19"/>
              </a:cxn>
            </a:cxnLst>
            <a:rect l="0" t="0" r="r" b="b"/>
            <a:pathLst>
              <a:path w="4853" h="3761">
                <a:moveTo>
                  <a:pt x="4853" y="0"/>
                </a:moveTo>
                <a:lnTo>
                  <a:pt x="0" y="0"/>
                </a:lnTo>
                <a:lnTo>
                  <a:pt x="3199" y="1290"/>
                </a:lnTo>
                <a:lnTo>
                  <a:pt x="4853" y="3761"/>
                </a:lnTo>
                <a:lnTo>
                  <a:pt x="4853" y="0"/>
                </a:lnTo>
              </a:path>
            </a:pathLst>
          </a:cu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rot="0" vert="horz" wrap="square" lIns="43998" tIns="21999" rIns="43998" bIns="21999" anchor="t" anchorCtr="0" upright="1">
            <a:noAutofit/>
          </a:bodyPr>
          <a:lstStyle/>
          <a:p>
            <a:pPr defTabSz="440009">
              <a:defRPr/>
            </a:pPr>
            <a:endParaRPr lang="ru-RU" sz="900" kern="0">
              <a:solidFill>
                <a:sysClr val="windowText" lastClr="000000"/>
              </a:solidFill>
            </a:endParaRPr>
          </a:p>
        </p:txBody>
      </p:sp>
      <p:sp>
        <p:nvSpPr>
          <p:cNvPr id="22" name="Прямоугольный треугольник 21"/>
          <p:cNvSpPr/>
          <p:nvPr/>
        </p:nvSpPr>
        <p:spPr>
          <a:xfrm flipH="1">
            <a:off x="0" y="6499465"/>
            <a:ext cx="9143999" cy="358535"/>
          </a:xfrm>
          <a:prstGeom prst="rtTriangle">
            <a:avLst/>
          </a:prstGeom>
          <a:solidFill>
            <a:srgbClr val="0B6B3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/>
          </a:p>
        </p:txBody>
      </p:sp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0" y="-168120"/>
            <a:ext cx="118546" cy="336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58668" tIns="29334" rIns="58668" bIns="29334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5" name="Прямоугольный треугольник 24"/>
          <p:cNvSpPr/>
          <p:nvPr/>
        </p:nvSpPr>
        <p:spPr>
          <a:xfrm flipH="1">
            <a:off x="6463748" y="6499465"/>
            <a:ext cx="2680252" cy="358535"/>
          </a:xfrm>
          <a:prstGeom prst="rtTriangl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467544" y="1052736"/>
            <a:ext cx="8640960" cy="95410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ru-RU" sz="28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Tahoma" pitchFamily="34" charset="0"/>
                <a:cs typeface="Arial" pitchFamily="34" charset="0"/>
              </a:rPr>
              <a:t>Заболеваемость населения Омской области злокачественными новообразованиями</a:t>
            </a: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179512" y="2331531"/>
            <a:ext cx="5046054" cy="953453"/>
          </a:xfrm>
          <a:prstGeom prst="roundRect">
            <a:avLst/>
          </a:prstGeom>
          <a:ln w="38100">
            <a:solidFill>
              <a:srgbClr val="0066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2500" b="1" dirty="0" smtClean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2017 г.- 9757 случаев ЗНО</a:t>
            </a:r>
          </a:p>
          <a:p>
            <a:pPr algn="ctr"/>
            <a:r>
              <a:rPr lang="ru-RU" sz="2500" b="1" dirty="0" smtClean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(2016 г. – 9418 случаев ЗНО)</a:t>
            </a:r>
          </a:p>
        </p:txBody>
      </p:sp>
      <p:sp>
        <p:nvSpPr>
          <p:cNvPr id="27" name="Овал 26"/>
          <p:cNvSpPr/>
          <p:nvPr/>
        </p:nvSpPr>
        <p:spPr>
          <a:xfrm>
            <a:off x="5640906" y="1988840"/>
            <a:ext cx="3467598" cy="1493133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100" b="1" dirty="0" smtClean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Мужчины:</a:t>
            </a:r>
          </a:p>
          <a:p>
            <a:pPr algn="ctr"/>
            <a:r>
              <a:rPr lang="ru-RU" sz="2100" b="1" dirty="0" smtClean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2017 г. – 4493  (2016 г. – 4366)</a:t>
            </a:r>
            <a:endParaRPr lang="ru-RU" sz="2100" b="1" dirty="0">
              <a:solidFill>
                <a:srgbClr val="0066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Овал 27"/>
          <p:cNvSpPr/>
          <p:nvPr/>
        </p:nvSpPr>
        <p:spPr>
          <a:xfrm>
            <a:off x="4499992" y="4528155"/>
            <a:ext cx="3024336" cy="1493133"/>
          </a:xfrm>
          <a:prstGeom prst="ellips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100" b="1" dirty="0" smtClean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Женщины: </a:t>
            </a:r>
          </a:p>
          <a:p>
            <a:pPr algn="ctr"/>
            <a:r>
              <a:rPr lang="ru-RU" sz="2100" b="1" dirty="0" smtClean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2017 г. - 5164 (2016 г. – 5052)</a:t>
            </a:r>
            <a:endParaRPr lang="ru-RU" sz="2100" b="1" dirty="0">
              <a:solidFill>
                <a:srgbClr val="006600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24" name="Диаграмма 23"/>
          <p:cNvGraphicFramePr/>
          <p:nvPr>
            <p:extLst>
              <p:ext uri="{D42A27DB-BD31-4B8C-83A1-F6EECF244321}">
                <p14:modId xmlns:p14="http://schemas.microsoft.com/office/powerpoint/2010/main" val="2929366929"/>
              </p:ext>
            </p:extLst>
          </p:nvPr>
        </p:nvGraphicFramePr>
        <p:xfrm>
          <a:off x="0" y="3645024"/>
          <a:ext cx="4644008" cy="32129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20" name="Содержимое 7" descr="colored-sign-bathroom-wc-man-woman-without-boarder-hi.png"/>
          <p:cNvPicPr>
            <a:picLocks noChangeAspect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724128" y="3212976"/>
            <a:ext cx="512319" cy="1157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3" name="Содержимое 7" descr="colored-sign-bathroom-wc-man-woman-without-boarder-hi.png"/>
          <p:cNvPicPr>
            <a:picLocks noChangeAspect="1"/>
          </p:cNvPicPr>
          <p:nvPr/>
        </p:nvPicPr>
        <p:blipFill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6228184" y="3212976"/>
            <a:ext cx="497671" cy="11243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1" name="Содержимое 7" descr="colored-sign-bathroom-wc-man-woman-without-boarder-hi.png"/>
          <p:cNvPicPr>
            <a:picLocks noGrp="1" noChangeAspect="1"/>
          </p:cNvPicPr>
          <p:nvPr>
            <p:ph idx="1"/>
          </p:nvPr>
        </p:nvPicPr>
        <p:blipFill>
          <a:blip r:embed="rId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1">
                <a:shade val="45000"/>
                <a:satMod val="135000"/>
              </a:schemeClr>
              <a:prstClr val="white"/>
            </a:duotone>
            <a:lum brigh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32240" y="3212976"/>
            <a:ext cx="504056" cy="1138795"/>
          </a:xfrm>
        </p:spPr>
      </p:pic>
      <p:pic>
        <p:nvPicPr>
          <p:cNvPr id="18" name="Рисунок 17" descr="colored-sign-bathroom-wc-man-woman-without-boarder-hi.png"/>
          <p:cNvPicPr>
            <a:picLocks noChangeAspect="1"/>
          </p:cNvPicPr>
          <p:nvPr/>
        </p:nvPicPr>
        <p:blipFill>
          <a:blip r:embed="rId7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3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88424" y="5229200"/>
            <a:ext cx="562689" cy="1067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Рисунок 13" descr="colored-sign-bathroom-wc-man-woman-without-boarder-hi.png"/>
          <p:cNvPicPr>
            <a:picLocks noChangeAspect="1"/>
          </p:cNvPicPr>
          <p:nvPr/>
        </p:nvPicPr>
        <p:blipFill>
          <a:blip r:embed="rId8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48264" y="5229200"/>
            <a:ext cx="576064" cy="10931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Рисунок 14" descr="colored-sign-bathroom-wc-man-woman-without-boarder-hi.png"/>
          <p:cNvPicPr>
            <a:picLocks noChangeAspect="1"/>
          </p:cNvPicPr>
          <p:nvPr/>
        </p:nvPicPr>
        <p:blipFill>
          <a:blip r:embed="rId8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3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80312" y="5229200"/>
            <a:ext cx="576064" cy="1093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Рисунок 9" descr="colored-sign-bathroom-wc-man-woman-without-boarder-hi.png"/>
          <p:cNvPicPr>
            <a:picLocks noChangeAspect="1"/>
          </p:cNvPicPr>
          <p:nvPr/>
        </p:nvPicPr>
        <p:blipFill>
          <a:blip r:embed="rId9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4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84368" y="5229200"/>
            <a:ext cx="578230" cy="10972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2908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veta\Desktop\Эмблема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24" y="148610"/>
            <a:ext cx="1161386" cy="10935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Равнобедренный треугольник 28"/>
          <p:cNvSpPr/>
          <p:nvPr/>
        </p:nvSpPr>
        <p:spPr>
          <a:xfrm rot="600000">
            <a:off x="5540363" y="3046"/>
            <a:ext cx="3728966" cy="697787"/>
          </a:xfrm>
          <a:prstGeom prst="triangle">
            <a:avLst/>
          </a:prstGeom>
          <a:solidFill>
            <a:srgbClr val="0B6B3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 dirty="0">
              <a:solidFill>
                <a:srgbClr val="0B6B30"/>
              </a:solidFill>
            </a:endParaRPr>
          </a:p>
        </p:txBody>
      </p:sp>
      <p:sp>
        <p:nvSpPr>
          <p:cNvPr id="8" name="Freeform 88"/>
          <p:cNvSpPr>
            <a:spLocks/>
          </p:cNvSpPr>
          <p:nvPr/>
        </p:nvSpPr>
        <p:spPr bwMode="auto">
          <a:xfrm>
            <a:off x="5369582" y="0"/>
            <a:ext cx="3774418" cy="1015927"/>
          </a:xfrm>
          <a:custGeom>
            <a:avLst/>
            <a:gdLst>
              <a:gd name="T0" fmla="+- 0 11681 6828"/>
              <a:gd name="T1" fmla="*/ T0 w 4853"/>
              <a:gd name="T2" fmla="+- 0 192 192"/>
              <a:gd name="T3" fmla="*/ 192 h 3761"/>
              <a:gd name="T4" fmla="+- 0 6828 6828"/>
              <a:gd name="T5" fmla="*/ T4 w 4853"/>
              <a:gd name="T6" fmla="+- 0 192 192"/>
              <a:gd name="T7" fmla="*/ 192 h 3761"/>
              <a:gd name="T8" fmla="+- 0 10027 6828"/>
              <a:gd name="T9" fmla="*/ T8 w 4853"/>
              <a:gd name="T10" fmla="+- 0 1482 192"/>
              <a:gd name="T11" fmla="*/ 1482 h 3761"/>
              <a:gd name="T12" fmla="+- 0 11681 6828"/>
              <a:gd name="T13" fmla="*/ T12 w 4853"/>
              <a:gd name="T14" fmla="+- 0 3953 192"/>
              <a:gd name="T15" fmla="*/ 3953 h 3761"/>
              <a:gd name="T16" fmla="+- 0 11681 6828"/>
              <a:gd name="T17" fmla="*/ T16 w 4853"/>
              <a:gd name="T18" fmla="+- 0 192 192"/>
              <a:gd name="T19" fmla="*/ 192 h 3761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  <a:cxn ang="0">
                <a:pos x="T17" y="T19"/>
              </a:cxn>
            </a:cxnLst>
            <a:rect l="0" t="0" r="r" b="b"/>
            <a:pathLst>
              <a:path w="4853" h="3761">
                <a:moveTo>
                  <a:pt x="4853" y="0"/>
                </a:moveTo>
                <a:lnTo>
                  <a:pt x="0" y="0"/>
                </a:lnTo>
                <a:lnTo>
                  <a:pt x="3199" y="1290"/>
                </a:lnTo>
                <a:lnTo>
                  <a:pt x="4853" y="3761"/>
                </a:lnTo>
                <a:lnTo>
                  <a:pt x="4853" y="0"/>
                </a:lnTo>
              </a:path>
            </a:pathLst>
          </a:cu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rot="0" vert="horz" wrap="square" lIns="43998" tIns="21999" rIns="43998" bIns="21999" anchor="t" anchorCtr="0" upright="1">
            <a:noAutofit/>
          </a:bodyPr>
          <a:lstStyle/>
          <a:p>
            <a:pPr defTabSz="440009">
              <a:defRPr/>
            </a:pPr>
            <a:endParaRPr lang="ru-RU" sz="900" kern="0">
              <a:solidFill>
                <a:sysClr val="windowText" lastClr="000000"/>
              </a:solidFill>
            </a:endParaRPr>
          </a:p>
        </p:txBody>
      </p:sp>
      <p:sp>
        <p:nvSpPr>
          <p:cNvPr id="22" name="Прямоугольный треугольник 21"/>
          <p:cNvSpPr/>
          <p:nvPr/>
        </p:nvSpPr>
        <p:spPr>
          <a:xfrm flipH="1">
            <a:off x="0" y="6499465"/>
            <a:ext cx="9143999" cy="358535"/>
          </a:xfrm>
          <a:prstGeom prst="rtTriangle">
            <a:avLst/>
          </a:prstGeom>
          <a:solidFill>
            <a:srgbClr val="0B6B3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/>
          </a:p>
        </p:txBody>
      </p:sp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0" y="-168120"/>
            <a:ext cx="118546" cy="336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58668" tIns="29334" rIns="58668" bIns="29334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5" name="Прямоугольный треугольник 24"/>
          <p:cNvSpPr/>
          <p:nvPr/>
        </p:nvSpPr>
        <p:spPr>
          <a:xfrm flipH="1">
            <a:off x="6463748" y="6499465"/>
            <a:ext cx="2680252" cy="358535"/>
          </a:xfrm>
          <a:prstGeom prst="rtTriangl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/>
          </a:p>
        </p:txBody>
      </p:sp>
      <p:graphicFrame>
        <p:nvGraphicFramePr>
          <p:cNvPr id="10" name="Диаграмма 9"/>
          <p:cNvGraphicFramePr/>
          <p:nvPr>
            <p:extLst>
              <p:ext uri="{D42A27DB-BD31-4B8C-83A1-F6EECF244321}">
                <p14:modId xmlns:p14="http://schemas.microsoft.com/office/powerpoint/2010/main" val="371824368"/>
              </p:ext>
            </p:extLst>
          </p:nvPr>
        </p:nvGraphicFramePr>
        <p:xfrm>
          <a:off x="0" y="2707756"/>
          <a:ext cx="5076056" cy="41502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1" name="Диаграмма 10"/>
          <p:cNvGraphicFramePr/>
          <p:nvPr>
            <p:extLst>
              <p:ext uri="{D42A27DB-BD31-4B8C-83A1-F6EECF244321}">
                <p14:modId xmlns:p14="http://schemas.microsoft.com/office/powerpoint/2010/main" val="3292969826"/>
              </p:ext>
            </p:extLst>
          </p:nvPr>
        </p:nvGraphicFramePr>
        <p:xfrm>
          <a:off x="4261055" y="2923780"/>
          <a:ext cx="4789040" cy="39342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1547664" y="2060848"/>
            <a:ext cx="167238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20</a:t>
            </a:r>
            <a:r>
              <a:rPr lang="en-US" sz="2800" b="1" dirty="0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1</a:t>
            </a:r>
            <a:r>
              <a:rPr lang="ru-RU" sz="2800" b="1" dirty="0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6 год</a:t>
            </a:r>
            <a:endParaRPr lang="ru-RU" sz="2800" b="1" dirty="0">
              <a:solidFill>
                <a:srgbClr val="0033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xtBox 22"/>
          <p:cNvSpPr txBox="1"/>
          <p:nvPr/>
        </p:nvSpPr>
        <p:spPr>
          <a:xfrm>
            <a:off x="6156176" y="2060848"/>
            <a:ext cx="167238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ru-RU" sz="28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201</a:t>
            </a:r>
            <a:r>
              <a:rPr lang="en-US" sz="28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7</a:t>
            </a:r>
            <a:r>
              <a:rPr lang="ru-RU" sz="28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год</a:t>
            </a:r>
            <a:endParaRPr lang="ru-RU" sz="28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67544" y="1052736"/>
            <a:ext cx="8640960" cy="95410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ru-RU" sz="28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Tahoma" pitchFamily="34" charset="0"/>
                <a:cs typeface="Arial" pitchFamily="34" charset="0"/>
              </a:rPr>
              <a:t>Заболеваемость населения Омской области злокачественными новообразованиями</a:t>
            </a:r>
          </a:p>
        </p:txBody>
      </p:sp>
    </p:spTree>
    <p:extLst>
      <p:ext uri="{BB962C8B-B14F-4D97-AF65-F5344CB8AC3E}">
        <p14:creationId xmlns:p14="http://schemas.microsoft.com/office/powerpoint/2010/main" val="142908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veta\Desktop\Эмблема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24" y="148610"/>
            <a:ext cx="1161386" cy="10935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Равнобедренный треугольник 28"/>
          <p:cNvSpPr/>
          <p:nvPr/>
        </p:nvSpPr>
        <p:spPr>
          <a:xfrm rot="600000">
            <a:off x="5540363" y="3046"/>
            <a:ext cx="3728966" cy="697787"/>
          </a:xfrm>
          <a:prstGeom prst="triangle">
            <a:avLst/>
          </a:prstGeom>
          <a:solidFill>
            <a:srgbClr val="0B6B3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 dirty="0">
              <a:solidFill>
                <a:srgbClr val="0B6B30"/>
              </a:solidFill>
            </a:endParaRPr>
          </a:p>
        </p:txBody>
      </p:sp>
      <p:sp>
        <p:nvSpPr>
          <p:cNvPr id="8" name="Freeform 88"/>
          <p:cNvSpPr>
            <a:spLocks/>
          </p:cNvSpPr>
          <p:nvPr/>
        </p:nvSpPr>
        <p:spPr bwMode="auto">
          <a:xfrm>
            <a:off x="5369582" y="0"/>
            <a:ext cx="3774418" cy="1015927"/>
          </a:xfrm>
          <a:custGeom>
            <a:avLst/>
            <a:gdLst>
              <a:gd name="T0" fmla="+- 0 11681 6828"/>
              <a:gd name="T1" fmla="*/ T0 w 4853"/>
              <a:gd name="T2" fmla="+- 0 192 192"/>
              <a:gd name="T3" fmla="*/ 192 h 3761"/>
              <a:gd name="T4" fmla="+- 0 6828 6828"/>
              <a:gd name="T5" fmla="*/ T4 w 4853"/>
              <a:gd name="T6" fmla="+- 0 192 192"/>
              <a:gd name="T7" fmla="*/ 192 h 3761"/>
              <a:gd name="T8" fmla="+- 0 10027 6828"/>
              <a:gd name="T9" fmla="*/ T8 w 4853"/>
              <a:gd name="T10" fmla="+- 0 1482 192"/>
              <a:gd name="T11" fmla="*/ 1482 h 3761"/>
              <a:gd name="T12" fmla="+- 0 11681 6828"/>
              <a:gd name="T13" fmla="*/ T12 w 4853"/>
              <a:gd name="T14" fmla="+- 0 3953 192"/>
              <a:gd name="T15" fmla="*/ 3953 h 3761"/>
              <a:gd name="T16" fmla="+- 0 11681 6828"/>
              <a:gd name="T17" fmla="*/ T16 w 4853"/>
              <a:gd name="T18" fmla="+- 0 192 192"/>
              <a:gd name="T19" fmla="*/ 192 h 3761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  <a:cxn ang="0">
                <a:pos x="T17" y="T19"/>
              </a:cxn>
            </a:cxnLst>
            <a:rect l="0" t="0" r="r" b="b"/>
            <a:pathLst>
              <a:path w="4853" h="3761">
                <a:moveTo>
                  <a:pt x="4853" y="0"/>
                </a:moveTo>
                <a:lnTo>
                  <a:pt x="0" y="0"/>
                </a:lnTo>
                <a:lnTo>
                  <a:pt x="3199" y="1290"/>
                </a:lnTo>
                <a:lnTo>
                  <a:pt x="4853" y="3761"/>
                </a:lnTo>
                <a:lnTo>
                  <a:pt x="4853" y="0"/>
                </a:lnTo>
              </a:path>
            </a:pathLst>
          </a:cu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rot="0" vert="horz" wrap="square" lIns="43998" tIns="21999" rIns="43998" bIns="21999" anchor="t" anchorCtr="0" upright="1">
            <a:noAutofit/>
          </a:bodyPr>
          <a:lstStyle/>
          <a:p>
            <a:pPr defTabSz="440009">
              <a:defRPr/>
            </a:pPr>
            <a:endParaRPr lang="ru-RU" sz="900" kern="0">
              <a:solidFill>
                <a:sysClr val="windowText" lastClr="000000"/>
              </a:solidFill>
            </a:endParaRPr>
          </a:p>
        </p:txBody>
      </p:sp>
      <p:sp>
        <p:nvSpPr>
          <p:cNvPr id="22" name="Прямоугольный треугольник 21"/>
          <p:cNvSpPr/>
          <p:nvPr/>
        </p:nvSpPr>
        <p:spPr>
          <a:xfrm flipH="1">
            <a:off x="0" y="6499465"/>
            <a:ext cx="9143999" cy="358535"/>
          </a:xfrm>
          <a:prstGeom prst="rtTriangle">
            <a:avLst/>
          </a:prstGeom>
          <a:solidFill>
            <a:srgbClr val="0B6B3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/>
          </a:p>
        </p:txBody>
      </p:sp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0" y="-168120"/>
            <a:ext cx="118546" cy="336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58668" tIns="29334" rIns="58668" bIns="29334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5" name="Прямоугольный треугольник 24"/>
          <p:cNvSpPr/>
          <p:nvPr/>
        </p:nvSpPr>
        <p:spPr>
          <a:xfrm flipH="1">
            <a:off x="6463748" y="6499465"/>
            <a:ext cx="2680252" cy="358535"/>
          </a:xfrm>
          <a:prstGeom prst="rtTriangl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216024" y="764704"/>
            <a:ext cx="8892480" cy="138499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ru-RU" sz="28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Tahoma" pitchFamily="34" charset="0"/>
                <a:cs typeface="Arial" pitchFamily="34" charset="0"/>
              </a:rPr>
              <a:t>Показатель заболеваемости ЗНО </a:t>
            </a:r>
          </a:p>
          <a:p>
            <a:pPr algn="ctr"/>
            <a:r>
              <a:rPr lang="ru-RU" sz="28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Tahoma" pitchFamily="34" charset="0"/>
                <a:cs typeface="Arial" pitchFamily="34" charset="0"/>
              </a:rPr>
              <a:t>визуальных локализаций </a:t>
            </a:r>
          </a:p>
          <a:p>
            <a:pPr algn="ctr"/>
            <a:r>
              <a:rPr lang="ru-RU" sz="28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Tahoma" pitchFamily="34" charset="0"/>
                <a:cs typeface="Arial" pitchFamily="34" charset="0"/>
              </a:rPr>
              <a:t>(Омская область и РФ 2017 г.)</a:t>
            </a:r>
          </a:p>
        </p:txBody>
      </p:sp>
      <p:graphicFrame>
        <p:nvGraphicFramePr>
          <p:cNvPr id="12" name="Диаграмма 11"/>
          <p:cNvGraphicFramePr/>
          <p:nvPr>
            <p:extLst>
              <p:ext uri="{D42A27DB-BD31-4B8C-83A1-F6EECF244321}">
                <p14:modId xmlns:p14="http://schemas.microsoft.com/office/powerpoint/2010/main" val="3287353340"/>
              </p:ext>
            </p:extLst>
          </p:nvPr>
        </p:nvGraphicFramePr>
        <p:xfrm>
          <a:off x="0" y="1772816"/>
          <a:ext cx="9108504" cy="50851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14" name="Рисунок 13" descr="omskaya-oblast-na-karte-rossii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635411" y="5532226"/>
            <a:ext cx="1419665" cy="768985"/>
          </a:xfrm>
          <a:prstGeom prst="rect">
            <a:avLst/>
          </a:prstGeom>
          <a:ln>
            <a:solidFill>
              <a:srgbClr val="00660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42908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veta\Desktop\Эмблема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24" y="148610"/>
            <a:ext cx="1161386" cy="10935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Равнобедренный треугольник 28"/>
          <p:cNvSpPr/>
          <p:nvPr/>
        </p:nvSpPr>
        <p:spPr>
          <a:xfrm rot="600000">
            <a:off x="5540363" y="3046"/>
            <a:ext cx="3728966" cy="697787"/>
          </a:xfrm>
          <a:prstGeom prst="triangle">
            <a:avLst/>
          </a:prstGeom>
          <a:solidFill>
            <a:srgbClr val="0B6B3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 dirty="0">
              <a:solidFill>
                <a:srgbClr val="0B6B30"/>
              </a:solidFill>
            </a:endParaRPr>
          </a:p>
        </p:txBody>
      </p:sp>
      <p:sp>
        <p:nvSpPr>
          <p:cNvPr id="8" name="Freeform 88"/>
          <p:cNvSpPr>
            <a:spLocks/>
          </p:cNvSpPr>
          <p:nvPr/>
        </p:nvSpPr>
        <p:spPr bwMode="auto">
          <a:xfrm>
            <a:off x="5369582" y="0"/>
            <a:ext cx="3774418" cy="1015927"/>
          </a:xfrm>
          <a:custGeom>
            <a:avLst/>
            <a:gdLst>
              <a:gd name="T0" fmla="+- 0 11681 6828"/>
              <a:gd name="T1" fmla="*/ T0 w 4853"/>
              <a:gd name="T2" fmla="+- 0 192 192"/>
              <a:gd name="T3" fmla="*/ 192 h 3761"/>
              <a:gd name="T4" fmla="+- 0 6828 6828"/>
              <a:gd name="T5" fmla="*/ T4 w 4853"/>
              <a:gd name="T6" fmla="+- 0 192 192"/>
              <a:gd name="T7" fmla="*/ 192 h 3761"/>
              <a:gd name="T8" fmla="+- 0 10027 6828"/>
              <a:gd name="T9" fmla="*/ T8 w 4853"/>
              <a:gd name="T10" fmla="+- 0 1482 192"/>
              <a:gd name="T11" fmla="*/ 1482 h 3761"/>
              <a:gd name="T12" fmla="+- 0 11681 6828"/>
              <a:gd name="T13" fmla="*/ T12 w 4853"/>
              <a:gd name="T14" fmla="+- 0 3953 192"/>
              <a:gd name="T15" fmla="*/ 3953 h 3761"/>
              <a:gd name="T16" fmla="+- 0 11681 6828"/>
              <a:gd name="T17" fmla="*/ T16 w 4853"/>
              <a:gd name="T18" fmla="+- 0 192 192"/>
              <a:gd name="T19" fmla="*/ 192 h 3761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  <a:cxn ang="0">
                <a:pos x="T17" y="T19"/>
              </a:cxn>
            </a:cxnLst>
            <a:rect l="0" t="0" r="r" b="b"/>
            <a:pathLst>
              <a:path w="4853" h="3761">
                <a:moveTo>
                  <a:pt x="4853" y="0"/>
                </a:moveTo>
                <a:lnTo>
                  <a:pt x="0" y="0"/>
                </a:lnTo>
                <a:lnTo>
                  <a:pt x="3199" y="1290"/>
                </a:lnTo>
                <a:lnTo>
                  <a:pt x="4853" y="3761"/>
                </a:lnTo>
                <a:lnTo>
                  <a:pt x="4853" y="0"/>
                </a:lnTo>
              </a:path>
            </a:pathLst>
          </a:cu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rot="0" vert="horz" wrap="square" lIns="43998" tIns="21999" rIns="43998" bIns="21999" anchor="t" anchorCtr="0" upright="1">
            <a:noAutofit/>
          </a:bodyPr>
          <a:lstStyle/>
          <a:p>
            <a:pPr defTabSz="440009">
              <a:defRPr/>
            </a:pPr>
            <a:endParaRPr lang="ru-RU" sz="900" kern="0">
              <a:solidFill>
                <a:sysClr val="windowText" lastClr="000000"/>
              </a:solidFill>
            </a:endParaRPr>
          </a:p>
        </p:txBody>
      </p:sp>
      <p:sp>
        <p:nvSpPr>
          <p:cNvPr id="22" name="Прямоугольный треугольник 21"/>
          <p:cNvSpPr/>
          <p:nvPr/>
        </p:nvSpPr>
        <p:spPr>
          <a:xfrm flipH="1">
            <a:off x="0" y="6499465"/>
            <a:ext cx="9143999" cy="358535"/>
          </a:xfrm>
          <a:prstGeom prst="rtTriangle">
            <a:avLst/>
          </a:prstGeom>
          <a:solidFill>
            <a:srgbClr val="0B6B3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/>
          </a:p>
        </p:txBody>
      </p:sp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0" y="-168120"/>
            <a:ext cx="118546" cy="336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58668" tIns="29334" rIns="58668" bIns="29334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5" name="Прямоугольный треугольник 24"/>
          <p:cNvSpPr/>
          <p:nvPr/>
        </p:nvSpPr>
        <p:spPr>
          <a:xfrm flipH="1">
            <a:off x="6463748" y="6499465"/>
            <a:ext cx="2680252" cy="358535"/>
          </a:xfrm>
          <a:prstGeom prst="rtTriangl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/>
          </a:p>
        </p:txBody>
      </p:sp>
      <p:graphicFrame>
        <p:nvGraphicFramePr>
          <p:cNvPr id="10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80218896"/>
              </p:ext>
            </p:extLst>
          </p:nvPr>
        </p:nvGraphicFramePr>
        <p:xfrm>
          <a:off x="0" y="2240234"/>
          <a:ext cx="9143999" cy="406908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7654"/>
                <a:gridCol w="2032115"/>
                <a:gridCol w="2032115"/>
                <a:gridCol w="2032115"/>
              </a:tblGrid>
              <a:tr h="604742">
                <a:tc rowSpan="2"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Локализация  опухоли</a:t>
                      </a:r>
                      <a:endParaRPr lang="ru-RU" sz="18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008000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Показатель  раннего выявления  ЗНО</a:t>
                      </a:r>
                    </a:p>
                    <a:p>
                      <a:pPr algn="ctr"/>
                      <a:r>
                        <a:rPr lang="ru-RU" sz="18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 визуальной  локализации (на 100 тыс. нас.)</a:t>
                      </a:r>
                      <a:endParaRPr lang="ru-RU" sz="18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008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599821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Омская область (2016 г.)</a:t>
                      </a:r>
                    </a:p>
                  </a:txBody>
                  <a:tcPr>
                    <a:lnL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Омская область (2017 г.)</a:t>
                      </a:r>
                      <a:endParaRPr lang="ru-RU" sz="18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РФ (2017 г.)</a:t>
                      </a:r>
                      <a:endParaRPr lang="ru-RU" sz="18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403861"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Кожа</a:t>
                      </a:r>
                      <a:endParaRPr lang="ru-RU" sz="18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97,0</a:t>
                      </a:r>
                      <a:endParaRPr lang="ru-RU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95,9</a:t>
                      </a:r>
                      <a:endParaRPr lang="ru-RU" sz="18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97,5</a:t>
                      </a:r>
                      <a:endParaRPr lang="ru-RU" sz="18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403861"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Щитовидная железа</a:t>
                      </a:r>
                      <a:endParaRPr lang="ru-RU" sz="18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78,1</a:t>
                      </a:r>
                      <a:endParaRPr lang="ru-RU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81,8</a:t>
                      </a:r>
                      <a:endParaRPr lang="ru-RU" sz="18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75,8</a:t>
                      </a:r>
                      <a:endParaRPr lang="ru-RU" sz="18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403861"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Молочная  железа</a:t>
                      </a:r>
                      <a:endParaRPr lang="ru-RU" sz="18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69,4</a:t>
                      </a:r>
                      <a:endParaRPr lang="ru-RU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68,2</a:t>
                      </a:r>
                      <a:endParaRPr lang="ru-RU" sz="18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69,9</a:t>
                      </a:r>
                      <a:endParaRPr lang="ru-RU" sz="18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403861"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Губа</a:t>
                      </a:r>
                      <a:endParaRPr lang="ru-RU" sz="18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60,0</a:t>
                      </a:r>
                      <a:endParaRPr lang="ru-RU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65,9</a:t>
                      </a:r>
                      <a:endParaRPr lang="ru-RU" sz="18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85,3</a:t>
                      </a:r>
                      <a:endParaRPr lang="ru-RU" sz="18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403861"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Шейка матки</a:t>
                      </a:r>
                      <a:endParaRPr lang="ru-RU" sz="18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54,6</a:t>
                      </a:r>
                      <a:endParaRPr lang="ru-RU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57,6</a:t>
                      </a:r>
                      <a:endParaRPr lang="ru-RU" sz="18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65,7</a:t>
                      </a:r>
                      <a:endParaRPr lang="ru-RU" sz="18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403861"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Прямая кишка</a:t>
                      </a:r>
                      <a:endParaRPr lang="ru-RU" sz="18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48,9</a:t>
                      </a:r>
                      <a:endParaRPr lang="ru-RU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47,8</a:t>
                      </a:r>
                      <a:endParaRPr lang="ru-RU" sz="18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51,7</a:t>
                      </a:r>
                      <a:endParaRPr lang="ru-RU" sz="18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29120"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Полость рта</a:t>
                      </a:r>
                      <a:endParaRPr lang="ru-RU" sz="18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23,1</a:t>
                      </a:r>
                      <a:endParaRPr lang="ru-RU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32,6</a:t>
                      </a:r>
                      <a:endParaRPr lang="ru-RU" sz="18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36,4</a:t>
                      </a:r>
                      <a:endParaRPr lang="ru-RU" sz="18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</a:tbl>
          </a:graphicData>
        </a:graphic>
      </p:graphicFrame>
      <p:sp>
        <p:nvSpPr>
          <p:cNvPr id="16" name="TextBox 15"/>
          <p:cNvSpPr txBox="1"/>
          <p:nvPr/>
        </p:nvSpPr>
        <p:spPr>
          <a:xfrm>
            <a:off x="0" y="692696"/>
            <a:ext cx="9144000" cy="138499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ru-RU" sz="28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Tahoma" pitchFamily="34" charset="0"/>
                <a:cs typeface="Arial" pitchFamily="34" charset="0"/>
              </a:rPr>
              <a:t>Показатель </a:t>
            </a:r>
          </a:p>
          <a:p>
            <a:pPr algn="ctr"/>
            <a:r>
              <a:rPr lang="ru-RU" sz="28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Tahoma" pitchFamily="34" charset="0"/>
                <a:cs typeface="Arial" pitchFamily="34" charset="0"/>
              </a:rPr>
              <a:t>раннего выявления опухолей визуальной локализации населения Омской области и РФ</a:t>
            </a:r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0" y="2276872"/>
            <a:ext cx="9144000" cy="0"/>
          </a:xfrm>
          <a:prstGeom prst="line">
            <a:avLst/>
          </a:prstGeom>
          <a:ln w="76200">
            <a:solidFill>
              <a:srgbClr val="00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2908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veta\Desktop\Эмблема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24" y="148610"/>
            <a:ext cx="1161386" cy="10935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Равнобедренный треугольник 28"/>
          <p:cNvSpPr/>
          <p:nvPr/>
        </p:nvSpPr>
        <p:spPr>
          <a:xfrm rot="600000">
            <a:off x="5540363" y="3046"/>
            <a:ext cx="3728966" cy="697787"/>
          </a:xfrm>
          <a:prstGeom prst="triangle">
            <a:avLst/>
          </a:prstGeom>
          <a:solidFill>
            <a:srgbClr val="0B6B3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 dirty="0">
              <a:solidFill>
                <a:srgbClr val="0B6B30"/>
              </a:solidFill>
            </a:endParaRPr>
          </a:p>
        </p:txBody>
      </p:sp>
      <p:sp>
        <p:nvSpPr>
          <p:cNvPr id="8" name="Freeform 88"/>
          <p:cNvSpPr>
            <a:spLocks/>
          </p:cNvSpPr>
          <p:nvPr/>
        </p:nvSpPr>
        <p:spPr bwMode="auto">
          <a:xfrm>
            <a:off x="5369582" y="0"/>
            <a:ext cx="3774418" cy="1015927"/>
          </a:xfrm>
          <a:custGeom>
            <a:avLst/>
            <a:gdLst>
              <a:gd name="T0" fmla="+- 0 11681 6828"/>
              <a:gd name="T1" fmla="*/ T0 w 4853"/>
              <a:gd name="T2" fmla="+- 0 192 192"/>
              <a:gd name="T3" fmla="*/ 192 h 3761"/>
              <a:gd name="T4" fmla="+- 0 6828 6828"/>
              <a:gd name="T5" fmla="*/ T4 w 4853"/>
              <a:gd name="T6" fmla="+- 0 192 192"/>
              <a:gd name="T7" fmla="*/ 192 h 3761"/>
              <a:gd name="T8" fmla="+- 0 10027 6828"/>
              <a:gd name="T9" fmla="*/ T8 w 4853"/>
              <a:gd name="T10" fmla="+- 0 1482 192"/>
              <a:gd name="T11" fmla="*/ 1482 h 3761"/>
              <a:gd name="T12" fmla="+- 0 11681 6828"/>
              <a:gd name="T13" fmla="*/ T12 w 4853"/>
              <a:gd name="T14" fmla="+- 0 3953 192"/>
              <a:gd name="T15" fmla="*/ 3953 h 3761"/>
              <a:gd name="T16" fmla="+- 0 11681 6828"/>
              <a:gd name="T17" fmla="*/ T16 w 4853"/>
              <a:gd name="T18" fmla="+- 0 192 192"/>
              <a:gd name="T19" fmla="*/ 192 h 3761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  <a:cxn ang="0">
                <a:pos x="T17" y="T19"/>
              </a:cxn>
            </a:cxnLst>
            <a:rect l="0" t="0" r="r" b="b"/>
            <a:pathLst>
              <a:path w="4853" h="3761">
                <a:moveTo>
                  <a:pt x="4853" y="0"/>
                </a:moveTo>
                <a:lnTo>
                  <a:pt x="0" y="0"/>
                </a:lnTo>
                <a:lnTo>
                  <a:pt x="3199" y="1290"/>
                </a:lnTo>
                <a:lnTo>
                  <a:pt x="4853" y="3761"/>
                </a:lnTo>
                <a:lnTo>
                  <a:pt x="4853" y="0"/>
                </a:lnTo>
              </a:path>
            </a:pathLst>
          </a:cu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rot="0" vert="horz" wrap="square" lIns="43998" tIns="21999" rIns="43998" bIns="21999" anchor="t" anchorCtr="0" upright="1">
            <a:noAutofit/>
          </a:bodyPr>
          <a:lstStyle/>
          <a:p>
            <a:pPr defTabSz="440009">
              <a:defRPr/>
            </a:pPr>
            <a:endParaRPr lang="ru-RU" sz="900" kern="0">
              <a:solidFill>
                <a:sysClr val="windowText" lastClr="000000"/>
              </a:solidFill>
            </a:endParaRPr>
          </a:p>
        </p:txBody>
      </p:sp>
      <p:sp>
        <p:nvSpPr>
          <p:cNvPr id="22" name="Прямоугольный треугольник 21"/>
          <p:cNvSpPr/>
          <p:nvPr/>
        </p:nvSpPr>
        <p:spPr>
          <a:xfrm flipH="1">
            <a:off x="0" y="6499465"/>
            <a:ext cx="9143999" cy="358535"/>
          </a:xfrm>
          <a:prstGeom prst="rtTriangle">
            <a:avLst/>
          </a:prstGeom>
          <a:solidFill>
            <a:srgbClr val="0B6B3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/>
          </a:p>
        </p:txBody>
      </p:sp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0" y="-168120"/>
            <a:ext cx="118546" cy="336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58668" tIns="29334" rIns="58668" bIns="29334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5" name="Прямоугольный треугольник 24"/>
          <p:cNvSpPr/>
          <p:nvPr/>
        </p:nvSpPr>
        <p:spPr>
          <a:xfrm flipH="1">
            <a:off x="6463748" y="6499465"/>
            <a:ext cx="2680252" cy="358535"/>
          </a:xfrm>
          <a:prstGeom prst="rtTriangl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0" y="675853"/>
            <a:ext cx="9144000" cy="138499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defPPr>
              <a:defRPr lang="ru-RU"/>
            </a:defPPr>
            <a:lvl1pPr algn="ctr">
              <a:defRPr sz="2800" b="1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Tahoma" pitchFamily="34" charset="0"/>
                <a:cs typeface="Arial" pitchFamily="34" charset="0"/>
              </a:defRPr>
            </a:lvl1pPr>
          </a:lstStyle>
          <a:p>
            <a:r>
              <a:rPr lang="ru-RU" dirty="0"/>
              <a:t>Показатель </a:t>
            </a:r>
          </a:p>
          <a:p>
            <a:r>
              <a:rPr lang="ru-RU" dirty="0"/>
              <a:t>запущенности опухолей визуальной локализации населения Омской области и РФ</a:t>
            </a:r>
          </a:p>
        </p:txBody>
      </p:sp>
      <p:graphicFrame>
        <p:nvGraphicFramePr>
          <p:cNvPr id="12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82225631"/>
              </p:ext>
            </p:extLst>
          </p:nvPr>
        </p:nvGraphicFramePr>
        <p:xfrm>
          <a:off x="1" y="2204864"/>
          <a:ext cx="9143999" cy="417061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37998"/>
                <a:gridCol w="2068667"/>
                <a:gridCol w="2068667"/>
                <a:gridCol w="2068667"/>
              </a:tblGrid>
              <a:tr h="607001">
                <a:tc rowSpan="2"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Локализация  опухоли</a:t>
                      </a:r>
                      <a:endParaRPr lang="ru-RU" sz="18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008000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Показатель  запущенности ЗНО</a:t>
                      </a:r>
                    </a:p>
                    <a:p>
                      <a:pPr algn="ctr"/>
                      <a:r>
                        <a:rPr lang="ru-RU" sz="18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 визуальной  локализации (на 100 тыс. нас.)</a:t>
                      </a:r>
                      <a:endParaRPr lang="ru-RU" sz="18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008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607001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Омская</a:t>
                      </a:r>
                      <a:r>
                        <a:rPr lang="ru-RU" sz="1800" b="1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18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область</a:t>
                      </a:r>
                    </a:p>
                    <a:p>
                      <a:pPr algn="ctr"/>
                      <a:r>
                        <a:rPr lang="ru-RU" sz="18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(2016 г.)</a:t>
                      </a:r>
                    </a:p>
                  </a:txBody>
                  <a:tcPr>
                    <a:lnL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Омская</a:t>
                      </a:r>
                      <a:r>
                        <a:rPr lang="ru-RU" sz="1800" b="1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18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область</a:t>
                      </a:r>
                    </a:p>
                    <a:p>
                      <a:pPr algn="ctr"/>
                      <a:r>
                        <a:rPr lang="ru-RU" sz="18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(2017 г.)</a:t>
                      </a:r>
                      <a:endParaRPr lang="ru-RU" sz="18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РФ (2017 г.)</a:t>
                      </a:r>
                      <a:endParaRPr lang="ru-RU" sz="18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366839"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Полость рта</a:t>
                      </a:r>
                      <a:endParaRPr lang="ru-RU" sz="18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67,7</a:t>
                      </a:r>
                      <a:endParaRPr lang="ru-RU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63,8</a:t>
                      </a:r>
                      <a:endParaRPr lang="ru-RU" sz="18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62,4</a:t>
                      </a:r>
                      <a:endParaRPr lang="ru-RU" sz="18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66839"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Прямая кишка</a:t>
                      </a:r>
                      <a:endParaRPr lang="ru-RU" sz="18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45,2</a:t>
                      </a:r>
                      <a:endParaRPr lang="ru-RU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45,8</a:t>
                      </a:r>
                      <a:endParaRPr lang="ru-RU" sz="18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46,5</a:t>
                      </a:r>
                      <a:endParaRPr lang="ru-RU" sz="18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66839"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Шейка матки</a:t>
                      </a:r>
                      <a:endParaRPr lang="ru-RU" sz="18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40,6</a:t>
                      </a:r>
                      <a:endParaRPr lang="ru-RU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38,9</a:t>
                      </a:r>
                      <a:endParaRPr lang="ru-RU" sz="18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32,5</a:t>
                      </a:r>
                      <a:endParaRPr lang="ru-RU" sz="18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66839"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Губа</a:t>
                      </a:r>
                      <a:endParaRPr lang="ru-RU" sz="18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32,0</a:t>
                      </a:r>
                      <a:endParaRPr lang="ru-RU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31,7</a:t>
                      </a:r>
                      <a:endParaRPr lang="ru-RU" sz="18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13,7</a:t>
                      </a:r>
                      <a:endParaRPr lang="ru-RU" sz="18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66839"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Молочная  железа</a:t>
                      </a:r>
                      <a:endParaRPr lang="ru-RU" sz="18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29,3</a:t>
                      </a:r>
                      <a:endParaRPr lang="ru-RU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31,0</a:t>
                      </a:r>
                      <a:endParaRPr lang="ru-RU" sz="18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29,5</a:t>
                      </a:r>
                      <a:endParaRPr lang="ru-RU" sz="18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528130"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Щитовидная железа</a:t>
                      </a:r>
                      <a:endParaRPr lang="ru-RU" sz="18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16,6</a:t>
                      </a:r>
                      <a:endParaRPr lang="ru-RU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15,4</a:t>
                      </a:r>
                      <a:endParaRPr lang="ru-RU" sz="18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23,2</a:t>
                      </a:r>
                      <a:endParaRPr lang="ru-RU" sz="18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528130"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Кожа</a:t>
                      </a:r>
                      <a:endParaRPr lang="ru-RU" sz="18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2,3</a:t>
                      </a:r>
                      <a:endParaRPr lang="ru-RU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2,1</a:t>
                      </a:r>
                      <a:endParaRPr lang="ru-RU" sz="18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2,2</a:t>
                      </a:r>
                      <a:endParaRPr lang="ru-RU" sz="18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</a:tbl>
          </a:graphicData>
        </a:graphic>
      </p:graphicFrame>
      <p:cxnSp>
        <p:nvCxnSpPr>
          <p:cNvPr id="10" name="Прямая соединительная линия 9"/>
          <p:cNvCxnSpPr/>
          <p:nvPr/>
        </p:nvCxnSpPr>
        <p:spPr>
          <a:xfrm>
            <a:off x="0" y="2204864"/>
            <a:ext cx="9144000" cy="0"/>
          </a:xfrm>
          <a:prstGeom prst="line">
            <a:avLst/>
          </a:prstGeom>
          <a:ln w="76200">
            <a:solidFill>
              <a:srgbClr val="00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2908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1468</TotalTime>
  <Words>740</Words>
  <Application>Microsoft Office PowerPoint</Application>
  <PresentationFormat>Экран (4:3)</PresentationFormat>
  <Paragraphs>237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Sveta</cp:lastModifiedBy>
  <cp:revision>267</cp:revision>
  <dcterms:created xsi:type="dcterms:W3CDTF">2011-02-11T04:51:45Z</dcterms:created>
  <dcterms:modified xsi:type="dcterms:W3CDTF">2018-12-18T09:44:42Z</dcterms:modified>
</cp:coreProperties>
</file>