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2" r:id="rId2"/>
    <p:sldId id="300" r:id="rId3"/>
    <p:sldId id="294" r:id="rId4"/>
    <p:sldId id="296" r:id="rId5"/>
    <p:sldId id="280" r:id="rId6"/>
    <p:sldId id="279" r:id="rId7"/>
    <p:sldId id="269" r:id="rId8"/>
    <p:sldId id="293" r:id="rId9"/>
    <p:sldId id="281" r:id="rId10"/>
    <p:sldId id="298" r:id="rId11"/>
    <p:sldId id="282" r:id="rId12"/>
    <p:sldId id="301" r:id="rId13"/>
    <p:sldId id="283" r:id="rId14"/>
    <p:sldId id="304" r:id="rId15"/>
    <p:sldId id="302" r:id="rId16"/>
    <p:sldId id="285" r:id="rId17"/>
    <p:sldId id="286" r:id="rId18"/>
    <p:sldId id="287" r:id="rId19"/>
    <p:sldId id="288" r:id="rId20"/>
    <p:sldId id="306" r:id="rId21"/>
    <p:sldId id="29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E60000"/>
    <a:srgbClr val="339933"/>
    <a:srgbClr val="DE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196" autoAdjust="0"/>
    <p:restoredTop sz="96673" autoAdjust="0"/>
  </p:normalViewPr>
  <p:slideViewPr>
    <p:cSldViewPr>
      <p:cViewPr>
        <p:scale>
          <a:sx n="50" d="100"/>
          <a:sy n="50" d="100"/>
        </p:scale>
        <p:origin x="-20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E848F-125C-4652-8AE7-EBAFF20452EB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C7BD3-78E9-4F41-9C87-9A9F39C907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0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C7BD3-78E9-4F41-9C87-9A9F39C907E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24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C7BD3-78E9-4F41-9C87-9A9F39C907E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98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C7BD3-78E9-4F41-9C87-9A9F39C907E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3.gif"/><Relationship Id="rId7" Type="http://schemas.openxmlformats.org/officeDocument/2006/relationships/image" Target="../media/image2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9424" y="5345340"/>
            <a:ext cx="904908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200" b="1" dirty="0" smtClean="0">
                <a:solidFill>
                  <a:srgbClr val="006600"/>
                </a:solidFill>
              </a:rPr>
              <a:t>Г.А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.</a:t>
            </a:r>
            <a:r>
              <a:rPr lang="en-US" altLang="ru-RU" sz="22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Балацан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, </a:t>
            </a:r>
            <a:endParaRPr lang="en-US" altLang="ru-RU" sz="2200" b="1" dirty="0" smtClean="0">
              <a:solidFill>
                <a:srgbClr val="006600"/>
              </a:solidFill>
            </a:endParaRPr>
          </a:p>
          <a:p>
            <a:pPr algn="r" eaLnBrk="1" hangingPunct="1"/>
            <a:r>
              <a:rPr lang="ru-RU" altLang="ru-RU" sz="2200" b="1" dirty="0" smtClean="0">
                <a:solidFill>
                  <a:srgbClr val="006600"/>
                </a:solidFill>
              </a:rPr>
              <a:t>главная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медицинская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сестра</a:t>
            </a:r>
            <a:r>
              <a:rPr lang="en-US" altLang="ru-RU" sz="2200" b="1" dirty="0" smtClean="0">
                <a:solidFill>
                  <a:srgbClr val="006600"/>
                </a:solidFill>
              </a:rPr>
              <a:t> </a:t>
            </a:r>
          </a:p>
          <a:p>
            <a:pPr algn="r" eaLnBrk="1" hangingPunct="1"/>
            <a:r>
              <a:rPr lang="ru-RU" altLang="ru-RU" sz="2200" b="1" dirty="0" smtClean="0">
                <a:solidFill>
                  <a:srgbClr val="006600"/>
                </a:solidFill>
              </a:rPr>
              <a:t>БУЗОО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«Калачинская ЦРБ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»,</a:t>
            </a:r>
            <a:r>
              <a:rPr lang="en-US" altLang="ru-RU" sz="22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член 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Правления ОПСА</a:t>
            </a:r>
            <a:endParaRPr lang="ru-RU" altLang="ru-RU" sz="2200" b="1" dirty="0">
              <a:solidFill>
                <a:srgbClr val="006600"/>
              </a:solidFill>
            </a:endParaRP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5536" y="292893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Новые роли  медицинской сестры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 формировании </a:t>
            </a:r>
            <a:r>
              <a:rPr lang="ru-RU" sz="3600" b="1" dirty="0" smtClean="0">
                <a:solidFill>
                  <a:srgbClr val="FF0000"/>
                </a:solidFill>
              </a:rPr>
              <a:t>здорового </a:t>
            </a:r>
            <a:r>
              <a:rPr lang="ru-RU" sz="3600" b="1" dirty="0" smtClean="0">
                <a:solidFill>
                  <a:srgbClr val="FF0000"/>
                </a:solidFill>
              </a:rPr>
              <a:t>образа жизни </a:t>
            </a:r>
            <a:r>
              <a:rPr lang="ru-RU" sz="3600" b="1" dirty="0" smtClean="0">
                <a:solidFill>
                  <a:srgbClr val="FF0000"/>
                </a:solidFill>
              </a:rPr>
              <a:t>населения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из </a:t>
            </a:r>
            <a:r>
              <a:rPr lang="ru-RU" sz="3600" b="1" dirty="0" smtClean="0">
                <a:solidFill>
                  <a:srgbClr val="FF0000"/>
                </a:solidFill>
              </a:rPr>
              <a:t>опыта работы Калачинской ЦРБ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3" name="Picture 2" descr="C:\Users\Sveta\Desktop\lubova-7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2160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grpSp>
        <p:nvGrpSpPr>
          <p:cNvPr id="3" name="Группа 2"/>
          <p:cNvGrpSpPr/>
          <p:nvPr/>
        </p:nvGrpSpPr>
        <p:grpSpPr>
          <a:xfrm>
            <a:off x="-13712" y="2400427"/>
            <a:ext cx="2857520" cy="4484957"/>
            <a:chOff x="357158" y="1428736"/>
            <a:chExt cx="3286148" cy="5058212"/>
          </a:xfrm>
        </p:grpSpPr>
        <p:sp>
          <p:nvSpPr>
            <p:cNvPr id="17" name="Плюс 16"/>
            <p:cNvSpPr/>
            <p:nvPr/>
          </p:nvSpPr>
          <p:spPr>
            <a:xfrm>
              <a:off x="1500166" y="3357562"/>
              <a:ext cx="357190" cy="35719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Picture 3" descr="C:\Users\Галина Александровна\Desktop\1.GIF"/>
            <p:cNvPicPr>
              <a:picLocks noChangeAspect="1" noChangeArrowheads="1"/>
            </p:cNvPicPr>
            <p:nvPr/>
          </p:nvPicPr>
          <p:blipFill>
            <a:blip r:embed="rId3"/>
            <a:srcRect l="48214" t="54363" r="19643" b="4275"/>
            <a:stretch>
              <a:fillRect/>
            </a:stretch>
          </p:blipFill>
          <p:spPr bwMode="auto">
            <a:xfrm>
              <a:off x="357158" y="1428736"/>
              <a:ext cx="3286148" cy="5058212"/>
            </a:xfrm>
            <a:prstGeom prst="rect">
              <a:avLst/>
            </a:prstGeom>
            <a:noFill/>
          </p:spPr>
        </p:pic>
        <p:sp>
          <p:nvSpPr>
            <p:cNvPr id="21" name="Плюс 20"/>
            <p:cNvSpPr/>
            <p:nvPr/>
          </p:nvSpPr>
          <p:spPr>
            <a:xfrm>
              <a:off x="1500166" y="3286124"/>
              <a:ext cx="428628" cy="414334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 стрелкой 23"/>
            <p:cNvCxnSpPr/>
            <p:nvPr/>
          </p:nvCxnSpPr>
          <p:spPr>
            <a:xfrm rot="16200000" flipH="1">
              <a:off x="1035819" y="2678901"/>
              <a:ext cx="1000132" cy="500066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rot="5400000">
              <a:off x="1593039" y="2693187"/>
              <a:ext cx="814389" cy="714379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V="1">
              <a:off x="785786" y="3500439"/>
              <a:ext cx="928694" cy="142875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rot="16200000" flipV="1">
              <a:off x="1539627" y="3532415"/>
              <a:ext cx="1007278" cy="800447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rot="16200000" flipV="1">
              <a:off x="928662" y="4286256"/>
              <a:ext cx="1785950" cy="214314"/>
            </a:xfrm>
            <a:prstGeom prst="straightConnector1">
              <a:avLst/>
            </a:prstGeom>
            <a:ln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 descr="D:\главная мс\ФОТОАРХИВ\ПОДРАЗДЕЛЕНИЯ, ОСНАЩЕНИЕ\ЗДАНИЯ\image (5).jpg"/>
          <p:cNvPicPr>
            <a:picLocks noChangeAspect="1" noChangeArrowheads="1"/>
          </p:cNvPicPr>
          <p:nvPr/>
        </p:nvPicPr>
        <p:blipFill>
          <a:blip r:embed="rId4"/>
          <a:srcRect b="19630"/>
          <a:stretch>
            <a:fillRect/>
          </a:stretch>
        </p:blipFill>
        <p:spPr bwMode="auto">
          <a:xfrm>
            <a:off x="3059832" y="2823531"/>
            <a:ext cx="5885441" cy="3148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102318" y="836712"/>
            <a:ext cx="7358114" cy="143116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900" b="1" dirty="0">
                <a:solidFill>
                  <a:srgbClr val="FF0000"/>
                </a:solidFill>
              </a:rPr>
              <a:t>Калачинская  районная больница -  </a:t>
            </a:r>
          </a:p>
          <a:p>
            <a:pPr algn="ctr"/>
            <a:r>
              <a:rPr lang="ru-RU" sz="2900" b="1" dirty="0">
                <a:solidFill>
                  <a:srgbClr val="FF0000"/>
                </a:solidFill>
              </a:rPr>
              <a:t>  организационно-методический</a:t>
            </a:r>
          </a:p>
          <a:p>
            <a:pPr algn="ctr"/>
            <a:r>
              <a:rPr lang="ru-RU" sz="2900" b="1" dirty="0">
                <a:solidFill>
                  <a:srgbClr val="FF0000"/>
                </a:solidFill>
              </a:rPr>
              <a:t> межрайонный центр  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18342" y="571480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Кадровое обеспечение </a:t>
            </a:r>
          </a:p>
          <a:p>
            <a:r>
              <a:rPr lang="ru-RU" dirty="0" err="1"/>
              <a:t>Калачинской</a:t>
            </a:r>
            <a:r>
              <a:rPr lang="ru-RU" dirty="0"/>
              <a:t>  районной больницы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42910" y="1785926"/>
            <a:ext cx="7858180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Укомплектованность по ЦРБ:</a:t>
            </a:r>
          </a:p>
          <a:p>
            <a:pPr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врачами  -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51%</a:t>
            </a:r>
          </a:p>
          <a:p>
            <a:pPr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сестринским персоналом  -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86%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85918" y="3429000"/>
            <a:ext cx="7143768" cy="30003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/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Укомплектованность первичного звена</a:t>
            </a:r>
          </a:p>
          <a:p>
            <a:pPr algn="ctr" eaLnBrk="1" hangingPunct="1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(13 терапевтических участков, 6 участков ВОП):</a:t>
            </a:r>
          </a:p>
          <a:p>
            <a:pPr algn="just" eaLnBrk="1" hangingPunct="1"/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Blip>
                <a:blip r:embed="rId3"/>
              </a:buBlip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терапевтами участковыми  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42%</a:t>
            </a:r>
          </a:p>
          <a:p>
            <a:pPr algn="just" eaLnBrk="1" hangingPunct="1">
              <a:buBlip>
                <a:blip r:embed="rId3"/>
              </a:buBlip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врачами  общей  практики  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40 % </a:t>
            </a:r>
          </a:p>
          <a:p>
            <a:pPr algn="just" eaLnBrk="1" hangingPunct="1"/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медицинским сестрами участковыми       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100%</a:t>
            </a:r>
          </a:p>
          <a:p>
            <a:pPr algn="just" eaLnBrk="1" hangingPunct="1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медицинскими сестрами общей практики  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100%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/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 flipH="1">
            <a:off x="5429256" y="4357694"/>
            <a:ext cx="1428760" cy="10001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072330" y="5429264"/>
            <a:ext cx="1428760" cy="1000132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214282" y="3212976"/>
            <a:ext cx="1571636" cy="2786082"/>
          </a:xfrm>
          <a:prstGeom prst="curvedRightArrow">
            <a:avLst>
              <a:gd name="adj1" fmla="val 27065"/>
              <a:gd name="adj2" fmla="val 52048"/>
              <a:gd name="adj3" fmla="val 20937"/>
            </a:avLst>
          </a:prstGeom>
          <a:solidFill>
            <a:srgbClr val="008000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99592" y="692696"/>
            <a:ext cx="7643898" cy="143116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Деятельность  медицинской сестры</a:t>
            </a:r>
          </a:p>
          <a:p>
            <a:r>
              <a:rPr lang="ru-RU" dirty="0"/>
              <a:t>в профилактике – новый вид профессиональной деятельности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28596" y="2276872"/>
            <a:ext cx="8501154" cy="15087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психолого-педагогическое направление</a:t>
            </a:r>
          </a:p>
          <a:p>
            <a:pPr algn="ctr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 социально-правовое направление</a:t>
            </a:r>
          </a:p>
          <a:p>
            <a:pPr algn="ctr"/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медицинское направление </a:t>
            </a:r>
          </a:p>
          <a:p>
            <a:pPr algn="ctr"/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5720" y="4167320"/>
            <a:ext cx="8643998" cy="22860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2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Задача медицинской сестры:</a:t>
            </a:r>
          </a:p>
          <a:p>
            <a:pPr algn="just">
              <a:spcAft>
                <a:spcPts val="600"/>
              </a:spcAft>
              <a:buBlip>
                <a:blip r:embed="rId4"/>
              </a:buBlip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 предоставить населению наиболее полную информацию о различных аспектах здоровья;</a:t>
            </a:r>
          </a:p>
          <a:p>
            <a:pPr algn="just">
              <a:buBlip>
                <a:blip r:embed="rId4"/>
              </a:buBlip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помогать людям в формировании ответственного и позитивного отношения к своему здоровью и здоровью общества в целом.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286248" y="3789040"/>
            <a:ext cx="642942" cy="42862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043608" y="499899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Роль медицинской сестры</a:t>
            </a:r>
          </a:p>
          <a:p>
            <a:r>
              <a:rPr lang="ru-RU" dirty="0"/>
              <a:t>в наблюдении хронических пациентов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86512" y="4500570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9512" y="1628800"/>
            <a:ext cx="7393833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sz="1600" dirty="0" smtClean="0"/>
              <a:t> 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контроль  динамики состояния пациента,    соблюдения режима, лечебной диеты, приема лекарственных препаратов, назначенных врачом;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79512" y="3789040"/>
            <a:ext cx="7393833" cy="71153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медицинское обслуживание  и организация безопасного быта пациентов, нуждающихся в уходе в домашних условиях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2564904"/>
            <a:ext cx="7393833" cy="11839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 eaLnBrk="1" hangingPunct="1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обучение пациента самоконтролю состояния и оказанию самопомощи;</a:t>
            </a:r>
          </a:p>
          <a:p>
            <a:pPr algn="just" eaLnBrk="1" hangingPunct="1">
              <a:buBlip>
                <a:blip r:embed="rId3"/>
              </a:buBlip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обучение родственников правилам ухода и выполнению несложных медицинских манипуляций;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700035"/>
              </p:ext>
            </p:extLst>
          </p:nvPr>
        </p:nvGraphicFramePr>
        <p:xfrm>
          <a:off x="2857489" y="4714884"/>
          <a:ext cx="6072229" cy="171451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438159"/>
                <a:gridCol w="2237137"/>
                <a:gridCol w="2396933"/>
              </a:tblGrid>
              <a:tr h="8274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Год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Госпитализаций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экстренным показаниям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Первичный выход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 инвалидность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  10 000 населения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6760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2155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55,2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1947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1610</a:t>
                      </a: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 50,0</a:t>
                      </a: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 descr="C:\Users\Галина Александровна\Desktop\cms-image-000019857.jpg"/>
          <p:cNvPicPr>
            <a:picLocks noChangeAspect="1" noChangeArrowheads="1"/>
          </p:cNvPicPr>
          <p:nvPr/>
        </p:nvPicPr>
        <p:blipFill>
          <a:blip r:embed="rId4" cstate="print"/>
          <a:srcRect l="3125" r="7812"/>
          <a:stretch>
            <a:fillRect/>
          </a:stretch>
        </p:blipFill>
        <p:spPr bwMode="auto">
          <a:xfrm>
            <a:off x="-42242" y="4521108"/>
            <a:ext cx="2864239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Галина Александровна\Desktop\kontrol-arterialnogo-davlenia-v-klinike-endo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5524" y="1714488"/>
            <a:ext cx="1482980" cy="989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Галина Александровна\Desktop\картинки\Pit-odnu-tabletku-vecher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96962" y="2643182"/>
            <a:ext cx="1341120" cy="83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2233" y="643915"/>
            <a:ext cx="8858279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Школы здоровья - </a:t>
            </a:r>
            <a:r>
              <a:rPr lang="ru-RU" dirty="0" smtClean="0"/>
              <a:t>новые</a:t>
            </a:r>
            <a:endParaRPr lang="ru-RU" dirty="0"/>
          </a:p>
          <a:p>
            <a:r>
              <a:rPr lang="ru-RU" dirty="0"/>
              <a:t> информационно-мотивационные технологии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5720" y="1786496"/>
            <a:ext cx="7395766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повышение приверженности пациента лечению;</a:t>
            </a:r>
          </a:p>
          <a:p>
            <a:pPr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формирование у пациента мотивации к сохранению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 своего здоровье;</a:t>
            </a:r>
          </a:p>
          <a:p>
            <a:pPr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повышение ответственности пациента за свое здоровье.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7526"/>
            <a:ext cx="8643998" cy="307183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Задачи медицинской сестры:</a:t>
            </a:r>
          </a:p>
          <a:p>
            <a:pPr algn="just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разъяснение  причин возникновения заболевания, факторов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      риска, вызывающих заболевание;</a:t>
            </a:r>
          </a:p>
          <a:p>
            <a:pPr algn="just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разъяснение методов самоконтроля, профилактики осложнений,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     лечебной диеты;</a:t>
            </a:r>
          </a:p>
          <a:p>
            <a:pPr algn="just"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разъяснение  важности выполнения всех врачебных рекомендаций;</a:t>
            </a:r>
          </a:p>
          <a:p>
            <a:pPr algn="just">
              <a:buBlip>
                <a:blip r:embed="rId3"/>
              </a:buBlip>
            </a:pPr>
            <a:r>
              <a:rPr lang="ru-RU" dirty="0" smtClean="0"/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формирование у пациента правильного представления о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     заболевании;</a:t>
            </a:r>
          </a:p>
          <a:p>
            <a:pPr algn="just">
              <a:buBlip>
                <a:blip r:embed="rId3"/>
              </a:buBlip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формирование  активной жизненной позиции пациентов и их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    близких в  процессе оздоровления.</a:t>
            </a:r>
          </a:p>
          <a:p>
            <a:pPr algn="just">
              <a:buBlip>
                <a:blip r:embed="rId3"/>
              </a:buBlip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Галина Александровна\Desktop\900x600_adaptiveResize_august_2017_43545645656456565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81486" y="2071678"/>
            <a:ext cx="1571034" cy="1300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32050" y="715923"/>
            <a:ext cx="8748462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Школы здоровья – новые</a:t>
            </a:r>
          </a:p>
          <a:p>
            <a:r>
              <a:rPr lang="ru-RU" dirty="0"/>
              <a:t> информационно-мотивационные технологии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714612" y="2071678"/>
            <a:ext cx="378621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больного сахарным диабетом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163 человека)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714612" y="3000372"/>
            <a:ext cx="3786214" cy="857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больного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артериальной гипертонией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(231 человек)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929066"/>
            <a:ext cx="378621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беременных   </a:t>
            </a:r>
          </a:p>
          <a:p>
            <a:pPr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(344 человека)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699792" y="5857892"/>
            <a:ext cx="3786214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ЗОЖ  (248 человек)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Users\Галина Александровна\Desktop\azbuka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67066"/>
            <a:ext cx="2643142" cy="1935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3" descr="C:\Users\Галина Александровна\Desktop\фото в доклад\школа беременной.jpg"/>
          <p:cNvPicPr>
            <a:picLocks noChangeAspect="1" noChangeArrowheads="1"/>
          </p:cNvPicPr>
          <p:nvPr/>
        </p:nvPicPr>
        <p:blipFill>
          <a:blip r:embed="rId5"/>
          <a:srcRect t="27587"/>
          <a:stretch>
            <a:fillRect/>
          </a:stretch>
        </p:blipFill>
        <p:spPr bwMode="auto">
          <a:xfrm>
            <a:off x="0" y="3850335"/>
            <a:ext cx="2643174" cy="1389189"/>
          </a:xfrm>
          <a:prstGeom prst="rect">
            <a:avLst/>
          </a:prstGeom>
          <a:noFill/>
        </p:spPr>
      </p:pic>
      <p:pic>
        <p:nvPicPr>
          <p:cNvPr id="24" name="Picture 2" descr="C:\Users\Галина Александровна\Downloads\IMG_0733-30-11-18-06-0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7383" t="4104" r="5015" b="5927"/>
          <a:stretch>
            <a:fillRect/>
          </a:stretch>
        </p:blipFill>
        <p:spPr bwMode="auto">
          <a:xfrm>
            <a:off x="0" y="5143511"/>
            <a:ext cx="2751318" cy="1714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4" descr="C:\Users\Галина Александровна\Desktop\фото в доклад\школа молодой матери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42122" y="2027829"/>
            <a:ext cx="2601879" cy="1829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0" name="Picture 2" descr="C:\Users\Галина Александровна\Desktop\Безымянный.png"/>
          <p:cNvPicPr>
            <a:picLocks noChangeAspect="1" noChangeArrowheads="1"/>
          </p:cNvPicPr>
          <p:nvPr/>
        </p:nvPicPr>
        <p:blipFill>
          <a:blip r:embed="rId8" cstate="print"/>
          <a:srcRect r="52765"/>
          <a:stretch>
            <a:fillRect/>
          </a:stretch>
        </p:blipFill>
        <p:spPr bwMode="auto">
          <a:xfrm>
            <a:off x="6715139" y="3857628"/>
            <a:ext cx="1469567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2699792" y="4572008"/>
            <a:ext cx="378621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молодой матери   </a:t>
            </a:r>
          </a:p>
          <a:p>
            <a:pPr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374 человека)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699792" y="5214950"/>
            <a:ext cx="3786214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Школа беременных   </a:t>
            </a:r>
          </a:p>
          <a:p>
            <a:pPr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(344 человека)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" name="Picture 2" descr="C:\Users\Галина Александровна\Desktop\Безымянный.png"/>
          <p:cNvPicPr>
            <a:picLocks noChangeAspect="1" noChangeArrowheads="1"/>
          </p:cNvPicPr>
          <p:nvPr/>
        </p:nvPicPr>
        <p:blipFill>
          <a:blip r:embed="rId9" cstate="print"/>
          <a:srcRect l="49721"/>
          <a:stretch>
            <a:fillRect/>
          </a:stretch>
        </p:blipFill>
        <p:spPr bwMode="auto">
          <a:xfrm>
            <a:off x="7572396" y="4786322"/>
            <a:ext cx="1571604" cy="1866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15616" y="571907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Роль медицинской сестры</a:t>
            </a:r>
          </a:p>
          <a:p>
            <a:r>
              <a:rPr lang="ru-RU" dirty="0"/>
              <a:t>в оказании услуги «Диспансеризация»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9512" y="1700808"/>
            <a:ext cx="8715436" cy="15001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Blip>
                <a:blip r:embed="rId3"/>
              </a:buBlip>
              <a:defRPr/>
            </a:pPr>
            <a:r>
              <a:rPr lang="ru-RU" sz="2100" dirty="0" smtClean="0"/>
              <a:t>   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информирование  и мотивация пациента;</a:t>
            </a:r>
          </a:p>
          <a:p>
            <a:pPr>
              <a:buBlip>
                <a:blip r:embed="rId3"/>
              </a:buBlip>
              <a:defRPr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подготовка маршрутной  карты и графика обследований;</a:t>
            </a:r>
          </a:p>
          <a:p>
            <a:pPr>
              <a:buBlip>
                <a:blip r:embed="rId3"/>
              </a:buBlip>
              <a:defRPr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проведение доврачебных исследований;</a:t>
            </a:r>
          </a:p>
          <a:p>
            <a:pPr>
              <a:buBlip>
                <a:blip r:embed="rId3"/>
              </a:buBlip>
              <a:defRPr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профилактическое консультирование пациентов. 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900679"/>
              </p:ext>
            </p:extLst>
          </p:nvPr>
        </p:nvGraphicFramePr>
        <p:xfrm>
          <a:off x="2428860" y="4509120"/>
          <a:ext cx="6500860" cy="207170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85885"/>
                <a:gridCol w="1000132"/>
                <a:gridCol w="1071570"/>
                <a:gridCol w="1071570"/>
                <a:gridCol w="1071570"/>
                <a:gridCol w="1000133"/>
              </a:tblGrid>
              <a:tr h="1348236"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Прошли</a:t>
                      </a:r>
                      <a:r>
                        <a:rPr lang="ru-RU" sz="15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5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1 этап 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 группа </a:t>
                      </a: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 smtClean="0">
                          <a:latin typeface="Arial" pitchFamily="34" charset="0"/>
                          <a:cs typeface="Arial" pitchFamily="34" charset="0"/>
                        </a:rPr>
                        <a:t>здо-ровья</a:t>
                      </a: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Arial" pitchFamily="34" charset="0"/>
                          <a:cs typeface="Arial" pitchFamily="34" charset="0"/>
                        </a:rPr>
                        <a:t>II </a:t>
                      </a: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группа </a:t>
                      </a: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здоровья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III </a:t>
                      </a:r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endParaRPr lang="ru-RU" sz="15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группа </a:t>
                      </a: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здоровья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б</a:t>
                      </a: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группа</a:t>
                      </a: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здоровья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Arial" pitchFamily="34" charset="0"/>
                          <a:cs typeface="Arial" pitchFamily="34" charset="0"/>
                        </a:rPr>
                        <a:t>Прошли </a:t>
                      </a:r>
                      <a:endParaRPr lang="ru-RU" sz="15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Arial" pitchFamily="34" charset="0"/>
                          <a:cs typeface="Arial" pitchFamily="34" charset="0"/>
                        </a:rPr>
                        <a:t> 2 этап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</a:tr>
              <a:tr h="723466"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7135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3556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290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5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algn="ctr" defTabSz="5400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2988</a:t>
                      </a:r>
                      <a:endParaRPr lang="ru-RU" sz="22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301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  <a:tc>
                  <a:txBody>
                    <a:bodyPr/>
                    <a:lstStyle/>
                    <a:p>
                      <a:pPr algn="ctr" defTabSz="5400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2622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412" marR="65412" marT="0" marB="0" anchor="ctr" anchorCtr="1"/>
                </a:tc>
              </a:tr>
            </a:tbl>
          </a:graphicData>
        </a:graphic>
      </p:graphicFrame>
      <p:sp>
        <p:nvSpPr>
          <p:cNvPr id="18" name="Скругленный прямоугольник 17"/>
          <p:cNvSpPr/>
          <p:nvPr/>
        </p:nvSpPr>
        <p:spPr>
          <a:xfrm>
            <a:off x="2428860" y="3429000"/>
            <a:ext cx="6500858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dirty="0" smtClean="0"/>
              <a:t>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Диспансеризация</a:t>
            </a:r>
          </a:p>
          <a:p>
            <a:pPr algn="ctr">
              <a:defRPr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определенных групп населения за 2018г. </a:t>
            </a:r>
          </a:p>
        </p:txBody>
      </p:sp>
      <p:pic>
        <p:nvPicPr>
          <p:cNvPr id="5121" name="Picture 1" descr="C:\Users\Галина Александровна\Desktop\DSC03489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246615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Галина Александровна\Desktop\WTyqwhCkTYc.jpg"/>
          <p:cNvPicPr>
            <a:picLocks noChangeAspect="1" noChangeArrowheads="1"/>
          </p:cNvPicPr>
          <p:nvPr/>
        </p:nvPicPr>
        <p:blipFill>
          <a:blip r:embed="rId5"/>
          <a:srcRect r="10390"/>
          <a:stretch>
            <a:fillRect/>
          </a:stretch>
        </p:blipFill>
        <p:spPr bwMode="auto">
          <a:xfrm>
            <a:off x="1" y="5143512"/>
            <a:ext cx="2500298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Овал 20"/>
          <p:cNvSpPr/>
          <p:nvPr/>
        </p:nvSpPr>
        <p:spPr>
          <a:xfrm flipH="1">
            <a:off x="2500298" y="5877272"/>
            <a:ext cx="1071570" cy="714380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7929586" y="5877272"/>
            <a:ext cx="1000132" cy="714380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74326" y="476672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Роль медицинской сестры</a:t>
            </a:r>
          </a:p>
          <a:p>
            <a:r>
              <a:rPr lang="ru-RU" dirty="0"/>
              <a:t>в деятельности ц</a:t>
            </a:r>
            <a:r>
              <a:rPr lang="ru-RU" dirty="0" smtClean="0"/>
              <a:t>ентра </a:t>
            </a:r>
            <a:r>
              <a:rPr lang="ru-RU" dirty="0"/>
              <a:t>здоровья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57158" y="1556792"/>
            <a:ext cx="8572560" cy="8572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Центры здоровья - принципиально новая структура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в системе медицинской профилактики страны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88868"/>
              </p:ext>
            </p:extLst>
          </p:nvPr>
        </p:nvGraphicFramePr>
        <p:xfrm>
          <a:off x="240973" y="2636912"/>
          <a:ext cx="8688745" cy="3939765"/>
        </p:xfrm>
        <a:graphic>
          <a:graphicData uri="http://schemas.openxmlformats.org/drawingml/2006/table">
            <a:tbl>
              <a:tblPr>
                <a:effectLst/>
                <a:tableStyleId>{1FECB4D8-DB02-4DC6-A0A2-4F2EBAE1DC90}</a:tableStyleId>
              </a:tblPr>
              <a:tblGrid>
                <a:gridCol w="4331027"/>
                <a:gridCol w="864096"/>
                <a:gridCol w="1152128"/>
                <a:gridCol w="1283401"/>
                <a:gridCol w="1058093"/>
              </a:tblGrid>
              <a:tr h="2755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>
                            <a:solidFill>
                              <a:srgbClr val="006600"/>
                            </a:solidFill>
                          </a:ln>
                        </a:rPr>
                        <a:t>Показатели </a:t>
                      </a:r>
                      <a:r>
                        <a:rPr lang="ru-RU" sz="1800" dirty="0" smtClean="0">
                          <a:ln>
                            <a:solidFill>
                              <a:srgbClr val="006600"/>
                            </a:solidFill>
                          </a:ln>
                        </a:rPr>
                        <a:t>работы за 2018 г.</a:t>
                      </a:r>
                      <a:endParaRPr lang="ru-RU" sz="18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>
                            <a:solidFill>
                              <a:srgbClr val="006600"/>
                            </a:solidFill>
                          </a:ln>
                        </a:rPr>
                        <a:t>Всего</a:t>
                      </a:r>
                      <a:endParaRPr lang="ru-RU" sz="18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n>
                            <a:solidFill>
                              <a:srgbClr val="006600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т.ч. по возрастам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4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>
                            <a:solidFill>
                              <a:srgbClr val="006600"/>
                            </a:solidFill>
                          </a:ln>
                        </a:rPr>
                        <a:t>18 – 39 лет</a:t>
                      </a:r>
                      <a:endParaRPr lang="ru-RU" sz="18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>
                            <a:solidFill>
                              <a:srgbClr val="006600"/>
                            </a:solidFill>
                          </a:ln>
                        </a:rPr>
                        <a:t>40 – 59 лет</a:t>
                      </a:r>
                      <a:endParaRPr lang="ru-RU" sz="18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>
                            <a:solidFill>
                              <a:srgbClr val="006600"/>
                            </a:solidFill>
                          </a:ln>
                        </a:rPr>
                        <a:t>от 60 лет и старше</a:t>
                      </a:r>
                      <a:endParaRPr lang="ru-RU" sz="18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740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Всего обследовано лиц               </a:t>
                      </a:r>
                      <a:endParaRPr lang="ru-RU" sz="1700" b="1" dirty="0" smtClean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5107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1346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1588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2173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Выявлено лиц с факторами риска </a:t>
                      </a: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всего                                          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4232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645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1416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2171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u="sng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Абсолютный</a:t>
                      </a: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 </a:t>
                      </a:r>
                      <a:r>
                        <a:rPr lang="ru-RU" sz="1700" dirty="0" err="1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сердечно-сосудистый</a:t>
                      </a: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 риск по шкале </a:t>
                      </a:r>
                      <a:r>
                        <a:rPr lang="en-US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SCOR</a:t>
                      </a: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Е,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из них: </a:t>
                      </a:r>
                      <a:endParaRPr lang="ru-RU" sz="1700" b="1" dirty="0" smtClean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3760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-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1588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2172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Умеренный риск</a:t>
                      </a:r>
                      <a:endParaRPr lang="ru-RU" sz="1700" b="1" dirty="0" smtClean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213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-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71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142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Высокий риск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98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-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610" marR="636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40</a:t>
                      </a:r>
                      <a:endParaRPr lang="ru-RU" sz="1700" b="1" i="0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58</a:t>
                      </a:r>
                      <a:endParaRPr lang="ru-RU" sz="1700" b="1" i="0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Очень </a:t>
                      </a: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высокий </a:t>
                      </a: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риск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49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-</a:t>
                      </a:r>
                      <a:endParaRPr lang="ru-RU" sz="1700" b="1" i="0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-</a:t>
                      </a:r>
                      <a:endParaRPr lang="ru-RU" sz="1700" b="1" i="0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n>
                            <a:solidFill>
                              <a:srgbClr val="006600"/>
                            </a:solidFill>
                          </a:ln>
                          <a:effectLst/>
                        </a:rPr>
                        <a:t>49</a:t>
                      </a:r>
                      <a:endParaRPr lang="ru-RU" sz="1700" b="1" dirty="0">
                        <a:ln>
                          <a:solidFill>
                            <a:srgbClr val="0066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Овал 13"/>
          <p:cNvSpPr/>
          <p:nvPr/>
        </p:nvSpPr>
        <p:spPr>
          <a:xfrm flipH="1">
            <a:off x="4355976" y="3356992"/>
            <a:ext cx="1214446" cy="3501008"/>
          </a:xfrm>
          <a:prstGeom prst="ellipse">
            <a:avLst/>
          </a:prstGeom>
          <a:noFill/>
          <a:ln w="38100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59632" y="548680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Роль медицинской сестры</a:t>
            </a:r>
          </a:p>
          <a:p>
            <a:r>
              <a:rPr lang="ru-RU" dirty="0"/>
              <a:t>в деятельности </a:t>
            </a:r>
            <a:r>
              <a:rPr lang="ru-RU" dirty="0" smtClean="0"/>
              <a:t>центра </a:t>
            </a:r>
            <a:r>
              <a:rPr lang="ru-RU" dirty="0"/>
              <a:t>здоровья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2796" y="1700808"/>
            <a:ext cx="8429684" cy="63439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Выездная работа  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центра здоровья  </a:t>
            </a:r>
            <a:r>
              <a:rPr lang="ru-RU" sz="2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за 2018г.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992816"/>
              </p:ext>
            </p:extLst>
          </p:nvPr>
        </p:nvGraphicFramePr>
        <p:xfrm>
          <a:off x="428596" y="2564904"/>
          <a:ext cx="8358245" cy="186977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935770"/>
                <a:gridCol w="1568006"/>
                <a:gridCol w="1626515"/>
                <a:gridCol w="1753560"/>
                <a:gridCol w="1474394"/>
              </a:tblGrid>
              <a:tr h="5000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оличество </a:t>
                      </a: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выездов 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Количество осмотренных лиц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  <a:endParaRPr lang="ru-RU" sz="2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>
                          <a:latin typeface="Arial" pitchFamily="34" charset="0"/>
                          <a:cs typeface="Arial" pitchFamily="34" charset="0"/>
                        </a:rPr>
                        <a:t>18 – 39 лет</a:t>
                      </a:r>
                      <a:endParaRPr lang="ru-RU" sz="2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>
                          <a:latin typeface="Arial" pitchFamily="34" charset="0"/>
                          <a:cs typeface="Arial" pitchFamily="34" charset="0"/>
                        </a:rPr>
                        <a:t>40 – 59 лет</a:t>
                      </a:r>
                      <a:endParaRPr lang="ru-RU" sz="2200" b="1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от 60 лет и старше 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1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1092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208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352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dirty="0">
                          <a:latin typeface="Arial" pitchFamily="34" charset="0"/>
                          <a:cs typeface="Arial" pitchFamily="34" charset="0"/>
                        </a:rPr>
                        <a:t>532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5601" name="Picture 1" descr="C:\Users\Галина Александровна\Desktop\фото в доклад\20.jpg"/>
          <p:cNvPicPr>
            <a:picLocks noChangeAspect="1" noChangeArrowheads="1"/>
          </p:cNvPicPr>
          <p:nvPr/>
        </p:nvPicPr>
        <p:blipFill>
          <a:blip r:embed="rId3" cstate="print"/>
          <a:srcRect b="6597"/>
          <a:stretch>
            <a:fillRect/>
          </a:stretch>
        </p:blipFill>
        <p:spPr bwMode="auto">
          <a:xfrm>
            <a:off x="1" y="4643447"/>
            <a:ext cx="292892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2" name="Picture 2" descr="C:\Users\Галина Александровна\Desktop\photo-2018-07-18-11-35-42.jpg"/>
          <p:cNvPicPr>
            <a:picLocks noChangeAspect="1" noChangeArrowheads="1"/>
          </p:cNvPicPr>
          <p:nvPr/>
        </p:nvPicPr>
        <p:blipFill>
          <a:blip r:embed="rId4" cstate="print"/>
          <a:srcRect l="7599" r="16406"/>
          <a:stretch>
            <a:fillRect/>
          </a:stretch>
        </p:blipFill>
        <p:spPr bwMode="auto">
          <a:xfrm>
            <a:off x="2857488" y="4643447"/>
            <a:ext cx="2310717" cy="2000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Галина Александровна\Desktop\Ц здоровья\IMG_0276-26-11-18-08-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643446"/>
            <a:ext cx="2500297" cy="2018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:\Users\Галина Александровна\Desktop\Ц здоровья\IMG_0300-26-11-18-08-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4572008"/>
            <a:ext cx="171448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Овал 18"/>
          <p:cNvSpPr/>
          <p:nvPr/>
        </p:nvSpPr>
        <p:spPr>
          <a:xfrm flipH="1">
            <a:off x="928662" y="3645023"/>
            <a:ext cx="1000132" cy="714380"/>
          </a:xfrm>
          <a:prstGeom prst="ellipse">
            <a:avLst/>
          </a:prstGeom>
          <a:noFill/>
          <a:ln w="47625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2635764" y="3650724"/>
            <a:ext cx="1000132" cy="714380"/>
          </a:xfrm>
          <a:prstGeom prst="ellipse">
            <a:avLst/>
          </a:prstGeom>
          <a:noFill/>
          <a:ln w="47625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1556792"/>
            <a:ext cx="8811172" cy="92869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Профилактическая деятельность </a:t>
            </a:r>
            <a:endParaRPr lang="ru-RU" sz="26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центра здоровья  </a:t>
            </a:r>
            <a:r>
              <a:rPr lang="ru-RU" sz="2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за 2018г.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13524"/>
              </p:ext>
            </p:extLst>
          </p:nvPr>
        </p:nvGraphicFramePr>
        <p:xfrm>
          <a:off x="107504" y="2557493"/>
          <a:ext cx="8964487" cy="404055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021480"/>
                <a:gridCol w="1031465"/>
                <a:gridCol w="866808"/>
                <a:gridCol w="1022367"/>
                <a:gridCol w="1022367"/>
              </a:tblGrid>
              <a:tr h="669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Показатели работы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18 – 39 лет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40 – 59 лет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от 60 лет и старше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</a:tr>
              <a:tr h="750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Количество </a:t>
                      </a: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лиц, охваченных индивидуальным </a:t>
                      </a:r>
                      <a:r>
                        <a:rPr lang="ru-RU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профилактическим </a:t>
                      </a: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консультированием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3064</a:t>
                      </a:r>
                      <a:endParaRPr lang="ru-RU" sz="1900" b="1" i="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786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1070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1197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</a:tr>
              <a:tr h="594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cs typeface="Arial" pitchFamily="34" charset="0"/>
                        </a:rPr>
                        <a:t>Количество лиц, охваченных групповым профилактическим консультированием 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854</a:t>
                      </a:r>
                      <a:endParaRPr lang="ru-RU" sz="1900" b="1" i="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" pitchFamily="34" charset="0"/>
                          <a:cs typeface="Arial" pitchFamily="34" charset="0"/>
                        </a:rPr>
                        <a:t>338</a:t>
                      </a:r>
                      <a:endParaRPr lang="ru-RU" sz="1900" b="1" i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386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</a:tr>
              <a:tr h="5293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 smtClean="0">
                          <a:latin typeface="Arial" pitchFamily="34" charset="0"/>
                          <a:cs typeface="Arial" pitchFamily="34" charset="0"/>
                        </a:rPr>
                        <a:t>Прошли школы </a:t>
                      </a:r>
                      <a:r>
                        <a:rPr lang="ru-RU" sz="1600" b="1" u="sng" dirty="0" smtClean="0">
                          <a:latin typeface="Arial" pitchFamily="34" charset="0"/>
                          <a:cs typeface="Arial" pitchFamily="34" charset="0"/>
                        </a:rPr>
                        <a:t>здоровья:</a:t>
                      </a:r>
                      <a:endParaRPr lang="ru-RU" sz="1600" b="1" i="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248</a:t>
                      </a:r>
                      <a:endParaRPr lang="ru-RU" sz="1900" b="1" i="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ru-RU" sz="1900" b="1" i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153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</a:tr>
              <a:tr h="6060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 «Профилактика артериальной гипертензии» </a:t>
                      </a: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  <a:endParaRPr lang="ru-RU" sz="19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Arial" pitchFamily="34" charset="0"/>
                          <a:cs typeface="Arial" pitchFamily="34" charset="0"/>
                        </a:rPr>
                        <a:t>«Школа рационального питания»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  <a:endParaRPr lang="ru-RU" sz="1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latin typeface="Arial" pitchFamily="34" charset="0"/>
                          <a:cs typeface="Arial" pitchFamily="34" charset="0"/>
                        </a:rPr>
                        <a:t>«Бросаю курить самостоятельно»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smtClean="0"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ru-RU" sz="1900" b="1" i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3610" marR="636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9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9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9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 flipH="1">
            <a:off x="5000628" y="3429000"/>
            <a:ext cx="1357322" cy="3143272"/>
          </a:xfrm>
          <a:prstGeom prst="ellipse">
            <a:avLst/>
          </a:prstGeom>
          <a:noFill/>
          <a:ln w="50800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115616" y="548680"/>
            <a:ext cx="7358114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Роль медицинской сестры</a:t>
            </a:r>
          </a:p>
          <a:p>
            <a:r>
              <a:rPr lang="ru-RU" dirty="0"/>
              <a:t>в деятельности </a:t>
            </a:r>
            <a:r>
              <a:rPr lang="ru-RU" dirty="0" smtClean="0"/>
              <a:t>центра </a:t>
            </a:r>
            <a:r>
              <a:rPr lang="ru-RU" dirty="0"/>
              <a:t>здоровья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Галина Александровна\Desktop\C3BEDB12-CE0F-4883-BEB6-E2D03E45A5D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611" y="1054275"/>
            <a:ext cx="8720775" cy="557957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71472" y="3214686"/>
            <a:ext cx="7776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600" i="1" dirty="0" smtClean="0"/>
              <a:t>…..</a:t>
            </a:r>
          </a:p>
          <a:p>
            <a:endParaRPr lang="ru-RU" sz="16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1785926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37917" y="571480"/>
            <a:ext cx="8363239" cy="9848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9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Расширение функций </a:t>
            </a:r>
          </a:p>
          <a:p>
            <a:r>
              <a:rPr lang="ru-RU" dirty="0"/>
              <a:t>сестринского персонала </a:t>
            </a:r>
            <a:r>
              <a:rPr lang="ru-RU" dirty="0" err="1"/>
              <a:t>Калачинской</a:t>
            </a:r>
            <a:r>
              <a:rPr lang="ru-RU" dirty="0"/>
              <a:t> ЦРБ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7504" y="1700808"/>
            <a:ext cx="8893652" cy="3143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наблюдение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и уход за пациентами с хроническими заболеваниями;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обучение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пациента самоконтролю состояния и оказанию</a:t>
            </a:r>
          </a:p>
          <a:p>
            <a:pPr marL="266700" indent="-266700" algn="jus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 самопомощи;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обучение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родственников  правилам ухода;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медико-социальное 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обслуживание пациентов, нуждающихся в</a:t>
            </a:r>
          </a:p>
          <a:p>
            <a:pPr marL="266700" indent="-266700" algn="just"/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 уходе в домашних условиях; 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обучение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пациентов в Школе здоровья;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участие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оказании профилактической услуги «Диспансеризация»;</a:t>
            </a:r>
          </a:p>
          <a:p>
            <a:pPr marL="266700" indent="-266700" algn="just">
              <a:buBlip>
                <a:blip r:embed="rId3"/>
              </a:buBlip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обучение пациентов  вопросам ЗОЖ в Центре  здоровья</a:t>
            </a: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9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18610" y="5085184"/>
            <a:ext cx="7925390" cy="150019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Обеспечение населения доступной,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приемлемой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и экономически рентабельной помощью </a:t>
            </a:r>
            <a:endParaRPr lang="ru-RU" sz="2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области профилактики заболеваний </a:t>
            </a:r>
            <a:endParaRPr lang="ru-RU" sz="2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первичном звене здравоохранения</a:t>
            </a:r>
          </a:p>
        </p:txBody>
      </p:sp>
      <p:sp>
        <p:nvSpPr>
          <p:cNvPr id="20" name="Выгнутая влево стрелка 19"/>
          <p:cNvSpPr/>
          <p:nvPr/>
        </p:nvSpPr>
        <p:spPr>
          <a:xfrm>
            <a:off x="0" y="4857760"/>
            <a:ext cx="1428728" cy="1571636"/>
          </a:xfrm>
          <a:prstGeom prst="curvedRightArrow">
            <a:avLst/>
          </a:prstGeom>
          <a:solidFill>
            <a:srgbClr val="008000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pic>
        <p:nvPicPr>
          <p:cNvPr id="9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73" y="188640"/>
            <a:ext cx="2869291" cy="2701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Равнобедренный треугольник 11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13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pic>
        <p:nvPicPr>
          <p:cNvPr id="14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5536" y="3356992"/>
            <a:ext cx="8496944" cy="8156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700" b="1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4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571472" y="3214686"/>
            <a:ext cx="7776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600" i="1" dirty="0" smtClean="0"/>
              <a:t>…..</a:t>
            </a:r>
          </a:p>
          <a:p>
            <a:endParaRPr lang="ru-RU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67544" y="764704"/>
            <a:ext cx="848019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Неинфекционные заболевания –</a:t>
            </a:r>
          </a:p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основная причина смерти населения  РФ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17411" name="Picture 3" descr="C:\Users\Галина Александровна\Desktop\iP5PCX6GI.jpg"/>
          <p:cNvPicPr>
            <a:picLocks noChangeAspect="1" noChangeArrowheads="1"/>
          </p:cNvPicPr>
          <p:nvPr/>
        </p:nvPicPr>
        <p:blipFill>
          <a:blip r:embed="rId3"/>
          <a:srcRect l="4687" t="18063" r="4687" b="6250"/>
          <a:stretch>
            <a:fillRect/>
          </a:stretch>
        </p:blipFill>
        <p:spPr bwMode="auto">
          <a:xfrm>
            <a:off x="428595" y="1780368"/>
            <a:ext cx="8286808" cy="47926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16133" y="777478"/>
            <a:ext cx="8220363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000" b="1">
                <a:solidFill>
                  <a:srgbClr val="FF0000"/>
                </a:solidFill>
              </a:defRPr>
            </a:lvl1pPr>
          </a:lstStyle>
          <a:p>
            <a:r>
              <a:rPr lang="ru-RU" sz="2700" dirty="0"/>
              <a:t>Государственная  программа РФ</a:t>
            </a:r>
          </a:p>
          <a:p>
            <a:r>
              <a:rPr lang="ru-RU" sz="2700" dirty="0"/>
              <a:t>"Развитие здравоохранения" на 2018 – </a:t>
            </a:r>
            <a:r>
              <a:rPr lang="ru-RU" sz="2700" dirty="0" smtClean="0"/>
              <a:t>2025 гг</a:t>
            </a:r>
            <a:r>
              <a:rPr lang="ru-RU" sz="2700" dirty="0"/>
              <a:t>. </a:t>
            </a:r>
            <a:endParaRPr lang="ru-RU" sz="2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1787" y="1810436"/>
            <a:ext cx="8739734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."Совершенствование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оказания медицинской помощи, включая профилактику заболеваний и формирование здорового образа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жизни»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1787" y="2524816"/>
            <a:ext cx="8739734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."Развитие и внедрение инновационных методов диагностики, профилактики и лечения, а также основ персонализированной медицины»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787" y="3310634"/>
            <a:ext cx="8739734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"Развитие медицинской реабилитации и санаторно-курортного лечения, в том числе детей»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787" y="3882138"/>
            <a:ext cx="8739734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"Развитие кадровых ресурсов в здравоохранении"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787" y="4382204"/>
            <a:ext cx="873973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"Развитие  международных отношений в сфере охраны здоровья"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787" y="4810832"/>
            <a:ext cx="873973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"Экспертиза и контрольно-надзорные функции в сфере охраны здоровья"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787" y="5239460"/>
            <a:ext cx="873973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</a:t>
            </a:r>
            <a:r>
              <a:rPr lang="ru-RU" sz="1700" b="1" dirty="0" err="1" smtClean="0">
                <a:latin typeface="Arial" pitchFamily="34" charset="0"/>
                <a:cs typeface="Arial" pitchFamily="34" charset="0"/>
              </a:rPr>
              <a:t>Медико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 -санитарное обеспечение отдельных категорий граждан" 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1520" y="5668088"/>
            <a:ext cx="8749525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/>
              <a:t> 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"Информационные технологии и управление развитием отрасли"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1787" y="6168154"/>
            <a:ext cx="873973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700" b="1" dirty="0" smtClean="0">
                <a:latin typeface="Arial" pitchFamily="34" charset="0"/>
                <a:cs typeface="Arial" pitchFamily="34" charset="0"/>
              </a:rPr>
              <a:t>9. </a:t>
            </a:r>
            <a:r>
              <a:rPr lang="ru-RU" sz="1700" dirty="0" smtClean="0"/>
              <a:t>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"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обязательного медицинского страхования граждан РФ" 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1812716"/>
            <a:ext cx="8811172" cy="50006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21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                        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«По сути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, первичная медико-санитарная помощь должна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трансформироваться  </a:t>
            </a:r>
            <a:endParaRPr lang="ru-RU" sz="21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из лечебной 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помощи больным  в медицинское </a:t>
            </a: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профилактическое сопровождение  здоровых </a:t>
            </a: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людей – с рождения и в  течение всей жизни,  </a:t>
            </a: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 тесном активном партнерстве со всем</a:t>
            </a: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гражданским обществом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. Необходимо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создавать </a:t>
            </a:r>
            <a:endParaRPr lang="ru-RU" sz="21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условия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для регулярных доступных</a:t>
            </a: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профилактических осмотров, выявления </a:t>
            </a:r>
            <a:endParaRPr lang="ru-RU" sz="21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100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коррекции факторов риска для здоровья, ранней диагностики заболеваний и их эффективного   лечения».</a:t>
            </a:r>
          </a:p>
          <a:p>
            <a:pPr algn="r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В.И</a:t>
            </a:r>
            <a:r>
              <a:rPr lang="ru-RU" sz="20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. Скворцова</a:t>
            </a:r>
            <a:r>
              <a:rPr lang="ru-RU" sz="20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министр </a:t>
            </a:r>
            <a:r>
              <a:rPr lang="ru-RU" sz="2000" b="1" i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здравоохранения  РФ</a:t>
            </a:r>
          </a:p>
          <a:p>
            <a:pPr algn="r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b="1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:\Users\Галина Александровна\Desktop\veronika-skvortsova_medi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324" y="1844824"/>
            <a:ext cx="2289436" cy="3219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16133" y="777478"/>
            <a:ext cx="8220363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000" b="1">
                <a:solidFill>
                  <a:srgbClr val="FF0000"/>
                </a:solidFill>
              </a:defRPr>
            </a:lvl1pPr>
          </a:lstStyle>
          <a:p>
            <a:r>
              <a:rPr lang="ru-RU" sz="2700" dirty="0"/>
              <a:t>Государственная  программа РФ</a:t>
            </a:r>
          </a:p>
          <a:p>
            <a:r>
              <a:rPr lang="ru-RU" sz="2700" dirty="0"/>
              <a:t>"Развитие здравоохранения" на 2018 – </a:t>
            </a:r>
            <a:r>
              <a:rPr lang="ru-RU" sz="2700" dirty="0" smtClean="0"/>
              <a:t>2025 гг</a:t>
            </a:r>
            <a:r>
              <a:rPr lang="ru-RU" sz="2700" dirty="0"/>
              <a:t>.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3568" y="642918"/>
            <a:ext cx="821533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7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Ключевое направление</a:t>
            </a:r>
          </a:p>
          <a:p>
            <a:r>
              <a:rPr lang="ru-RU" dirty="0"/>
              <a:t>кадровой  политики отрасли здравоохранения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14348" y="2071678"/>
            <a:ext cx="8001056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latin typeface="Arial Black" pitchFamily="34" charset="0"/>
                <a:cs typeface="Arial" pitchFamily="34" charset="0"/>
              </a:rPr>
              <a:t> С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овершенствование профессиональной деятельности специалистов сестринского дела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85786" y="3357562"/>
            <a:ext cx="7929618" cy="12858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Внедрение новых технологий в деятельность сестринского  персонала -  владение  все более сложными медицинскими, педагогическими, психологическими,</a:t>
            </a:r>
          </a:p>
          <a:p>
            <a:pPr algn="ctr"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техническими познаниями и навыками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85786" y="4714884"/>
            <a:ext cx="7929618" cy="19288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Необходимость  по- новому </a:t>
            </a:r>
            <a:b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распределить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обязанности между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медицинской сестрой и врачом, </a:t>
            </a:r>
          </a:p>
          <a:p>
            <a:pPr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делегировать часть врачебных</a:t>
            </a:r>
          </a:p>
          <a:p>
            <a:pPr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полномочий медицинским сестрам 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3" descr="е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540903"/>
            <a:ext cx="3428992" cy="231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Выгнутая влево стрелка 13"/>
          <p:cNvSpPr/>
          <p:nvPr/>
        </p:nvSpPr>
        <p:spPr>
          <a:xfrm>
            <a:off x="0" y="2500306"/>
            <a:ext cx="785786" cy="1143008"/>
          </a:xfrm>
          <a:prstGeom prst="curvedRightArrow">
            <a:avLst/>
          </a:prstGeom>
          <a:solidFill>
            <a:srgbClr val="E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0" y="4143380"/>
            <a:ext cx="857224" cy="1001838"/>
          </a:xfrm>
          <a:prstGeom prst="curvedRightArrow">
            <a:avLst/>
          </a:prstGeom>
          <a:solidFill>
            <a:srgbClr val="E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361106" y="1632220"/>
            <a:ext cx="642942" cy="42862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611560" y="3356992"/>
            <a:ext cx="7776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1600" i="1" dirty="0" smtClean="0"/>
              <a:t>…..</a:t>
            </a:r>
          </a:p>
          <a:p>
            <a:endParaRPr lang="ru-RU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403648" y="476672"/>
            <a:ext cx="724031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700" b="1">
                <a:solidFill>
                  <a:srgbClr val="FF0000"/>
                </a:solidFill>
              </a:defRPr>
            </a:lvl1pPr>
          </a:lstStyle>
          <a:p>
            <a:r>
              <a:rPr lang="ru-RU" sz="3000" dirty="0"/>
              <a:t>Структура</a:t>
            </a:r>
          </a:p>
          <a:p>
            <a:r>
              <a:rPr lang="ru-RU" sz="3000" dirty="0"/>
              <a:t>населения </a:t>
            </a:r>
            <a:r>
              <a:rPr lang="ru-RU" sz="3000" dirty="0" err="1"/>
              <a:t>Калачинского</a:t>
            </a:r>
            <a:r>
              <a:rPr lang="ru-RU" sz="3000" dirty="0"/>
              <a:t>  района</a:t>
            </a:r>
            <a:endParaRPr lang="ru-RU" sz="3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00174"/>
            <a:ext cx="2214578" cy="2436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953268"/>
              </p:ext>
            </p:extLst>
          </p:nvPr>
        </p:nvGraphicFramePr>
        <p:xfrm>
          <a:off x="214283" y="3929066"/>
          <a:ext cx="8715435" cy="257176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077185"/>
                <a:gridCol w="1299752"/>
                <a:gridCol w="1123524"/>
                <a:gridCol w="1214446"/>
                <a:gridCol w="1143008"/>
                <a:gridCol w="1561007"/>
                <a:gridCol w="1296513"/>
              </a:tblGrid>
              <a:tr h="1191216"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8" indent="0" algn="ctr">
                        <a:spcAft>
                          <a:spcPts val="0"/>
                        </a:spcAft>
                        <a:tabLst/>
                      </a:pPr>
                      <a:r>
                        <a:rPr lang="ru-RU" sz="14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 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r>
                        <a:rPr lang="ru-RU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населения</a:t>
                      </a: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Мужчин 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7938" indent="0" algn="ctr">
                        <a:spcAft>
                          <a:spcPts val="0"/>
                        </a:spcAft>
                        <a:tabLst/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Женщин 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Дети 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>
                          <a:latin typeface="Arial" pitchFamily="34" charset="0"/>
                          <a:cs typeface="Arial" pitchFamily="34" charset="0"/>
                        </a:rPr>
                        <a:t>0-17 лет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Трудоспособное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население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Сельское население </a:t>
                      </a:r>
                      <a:endParaRPr lang="ru-RU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643482"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2017г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39836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18448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21388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9046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21062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16986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3707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 2018г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39767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 18456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  21311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 9082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20713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17120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Овал 18"/>
          <p:cNvSpPr/>
          <p:nvPr/>
        </p:nvSpPr>
        <p:spPr>
          <a:xfrm>
            <a:off x="1357290" y="4857760"/>
            <a:ext cx="1214446" cy="1571636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786710" y="4857760"/>
            <a:ext cx="1143008" cy="1571636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00298" y="1775666"/>
            <a:ext cx="6429420" cy="186935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Калачинском районе 55 населённых пунктов в составе одного городского и 12 сельских поселений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331640" y="620688"/>
            <a:ext cx="724031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000" b="1">
                <a:solidFill>
                  <a:srgbClr val="FF0000"/>
                </a:solidFill>
              </a:defRPr>
            </a:lvl1pPr>
          </a:lstStyle>
          <a:p>
            <a:r>
              <a:rPr lang="ru-RU" sz="3200" dirty="0"/>
              <a:t>Динамика демографических </a:t>
            </a:r>
            <a:r>
              <a:rPr lang="ru-RU" sz="3200" dirty="0" smtClean="0"/>
              <a:t>процессов в </a:t>
            </a:r>
            <a:r>
              <a:rPr lang="ru-RU" sz="3200" dirty="0"/>
              <a:t>Калачинском  районе</a:t>
            </a:r>
            <a:endParaRPr lang="ru-RU" sz="3200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722848"/>
              </p:ext>
            </p:extLst>
          </p:nvPr>
        </p:nvGraphicFramePr>
        <p:xfrm>
          <a:off x="2214546" y="1928801"/>
          <a:ext cx="6643734" cy="450059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286017"/>
                <a:gridCol w="1571636"/>
                <a:gridCol w="1428760"/>
                <a:gridCol w="1357321"/>
              </a:tblGrid>
              <a:tr h="1116778"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1600" b="1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7938" indent="0" algn="ctr">
                        <a:spcAft>
                          <a:spcPts val="0"/>
                        </a:spcAft>
                        <a:tabLst/>
                      </a:pPr>
                      <a:r>
                        <a:rPr lang="ru-RU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Показатель 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2015г.</a:t>
                      </a: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2016г.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2017г.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244482">
                <a:tc>
                  <a:txBody>
                    <a:bodyPr/>
                    <a:lstStyle/>
                    <a:p>
                      <a:pPr marL="179705" algn="l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Рождаемость</a:t>
                      </a: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l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на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1000 населения 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13,8 %</a:t>
                      </a: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12,7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10,5%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281310">
                <a:tc>
                  <a:txBody>
                    <a:bodyPr/>
                    <a:lstStyle/>
                    <a:p>
                      <a:pPr marL="179705" algn="l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Смертность  </a:t>
                      </a: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l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на 1000 населения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14,9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15,2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14,6%</a:t>
                      </a:r>
                      <a:r>
                        <a:rPr lang="ru-RU" sz="20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2000" b="1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858026">
                <a:tc>
                  <a:txBody>
                    <a:bodyPr/>
                    <a:lstStyle/>
                    <a:p>
                      <a:pPr marL="179705" algn="l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Е</a:t>
                      </a: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стественный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1,1 %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ctr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2,5 %</a:t>
                      </a:r>
                      <a:endParaRPr lang="ru-RU" sz="2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79705" algn="just">
                        <a:spcAft>
                          <a:spcPts val="0"/>
                        </a:spcAft>
                        <a:tabLst>
                          <a:tab pos="114300" algn="l"/>
                        </a:tabLs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4,1%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  <a:sym typeface="Wingdings"/>
                        </a:rPr>
                        <a:t>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" name="Овал 22"/>
          <p:cNvSpPr/>
          <p:nvPr/>
        </p:nvSpPr>
        <p:spPr>
          <a:xfrm>
            <a:off x="7643834" y="5572140"/>
            <a:ext cx="1143008" cy="785794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1" descr="C:\Users\Галина Александровна\Desktop\population_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80"/>
            <a:ext cx="2214546" cy="2214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Овал 29"/>
          <p:cNvSpPr/>
          <p:nvPr/>
        </p:nvSpPr>
        <p:spPr>
          <a:xfrm flipV="1">
            <a:off x="7572396" y="3143248"/>
            <a:ext cx="1214446" cy="785818"/>
          </a:xfrm>
          <a:prstGeom prst="ellipse">
            <a:avLst/>
          </a:prstGeom>
          <a:noFill/>
          <a:ln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572396" y="4286256"/>
            <a:ext cx="1214446" cy="857232"/>
          </a:xfrm>
          <a:prstGeom prst="ellipse">
            <a:avLst/>
          </a:prstGeom>
          <a:noFill/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Галина Александровна\Desktop\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14554"/>
            <a:ext cx="2271705" cy="154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87624" y="476672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2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Структура </a:t>
            </a:r>
          </a:p>
          <a:p>
            <a:r>
              <a:rPr lang="ru-RU" dirty="0" err="1"/>
              <a:t>Калачинской</a:t>
            </a:r>
            <a:r>
              <a:rPr lang="ru-RU" dirty="0"/>
              <a:t> районной больницы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043707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43808" y="1857364"/>
            <a:ext cx="6147792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Центральная районная больница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(144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круглосуточных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  32 дневных койки) 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786050" y="4714884"/>
            <a:ext cx="6215106" cy="19288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2 участковые больницы  (12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круглосуточных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150000"/>
              </a:lnSpc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12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дневных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коек) </a:t>
            </a:r>
          </a:p>
          <a:p>
            <a:pPr>
              <a:lnSpc>
                <a:spcPct val="150000"/>
              </a:lnSpc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2 врачебные амбулатории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(8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дневных коек)</a:t>
            </a:r>
          </a:p>
          <a:p>
            <a:pPr>
              <a:lnSpc>
                <a:spcPct val="150000"/>
              </a:lnSpc>
              <a:buBlip>
                <a:blip r:embed="rId3"/>
              </a:buBlip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33 ФАП </a:t>
            </a:r>
          </a:p>
          <a:p>
            <a:pPr algn="ctr">
              <a:defRPr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488" y="3068960"/>
            <a:ext cx="6143668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 eaLnBrk="1" hangingPunct="1">
              <a:lnSpc>
                <a:spcPct val="150000"/>
              </a:lnSpc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Поликлиника для взрослых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(на  800 посещений)</a:t>
            </a:r>
          </a:p>
          <a:p>
            <a:pPr algn="just" eaLnBrk="1" hangingPunct="1">
              <a:lnSpc>
                <a:spcPct val="150000"/>
              </a:lnSpc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Поликлиника  для детей (на 300 посещений)</a:t>
            </a:r>
          </a:p>
          <a:p>
            <a:pPr algn="just" eaLnBrk="1" hangingPunct="1">
              <a:lnSpc>
                <a:spcPct val="150000"/>
              </a:lnSpc>
              <a:buBlip>
                <a:blip r:embed="rId3"/>
              </a:buBlip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2 офиса врача общей практики </a:t>
            </a:r>
          </a:p>
        </p:txBody>
      </p:sp>
      <p:pic>
        <p:nvPicPr>
          <p:cNvPr id="14" name="Picture 2" descr="D:\Документы\ФОТОАРХИВ\здания\image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14488"/>
            <a:ext cx="2825090" cy="176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D:\Документы\ФОТОАРХИВ\2014г\фапы 2014\Глуховка\SAM_0555.JPG"/>
          <p:cNvPicPr>
            <a:picLocks noChangeAspect="1" noChangeArrowheads="1"/>
          </p:cNvPicPr>
          <p:nvPr/>
        </p:nvPicPr>
        <p:blipFill>
          <a:blip r:embed="rId5" cstate="print"/>
          <a:srcRect l="8031" t="22424" r="13403" b="14343"/>
          <a:stretch>
            <a:fillRect/>
          </a:stretch>
        </p:blipFill>
        <p:spPr bwMode="auto">
          <a:xfrm>
            <a:off x="0" y="5089928"/>
            <a:ext cx="2786082" cy="176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C:\Users\Галина Александровна\Desktop\1287109272_fap.jpg"/>
          <p:cNvPicPr>
            <a:picLocks noChangeAspect="1" noChangeArrowheads="1"/>
          </p:cNvPicPr>
          <p:nvPr/>
        </p:nvPicPr>
        <p:blipFill>
          <a:blip r:embed="rId6"/>
          <a:srcRect r="37576" b="15060"/>
          <a:stretch>
            <a:fillRect/>
          </a:stretch>
        </p:blipFill>
        <p:spPr bwMode="auto">
          <a:xfrm>
            <a:off x="1357290" y="5643578"/>
            <a:ext cx="3571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D:\главная мс\ФОТОАРХИВ\ПОДРАЗДЕЛЕНИЯ, ОСНАЩЕНИЕ\рег-ра\SAM_2187.JPG"/>
          <p:cNvPicPr>
            <a:picLocks noChangeAspect="1" noChangeArrowheads="1"/>
          </p:cNvPicPr>
          <p:nvPr/>
        </p:nvPicPr>
        <p:blipFill>
          <a:blip r:embed="rId7" cstate="print"/>
          <a:srcRect t="11458" r="6250" b="11458"/>
          <a:stretch>
            <a:fillRect/>
          </a:stretch>
        </p:blipFill>
        <p:spPr bwMode="auto">
          <a:xfrm>
            <a:off x="0" y="3500438"/>
            <a:ext cx="2842672" cy="1615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2980</TotalTime>
  <Words>1210</Words>
  <Application>Microsoft Office PowerPoint</Application>
  <PresentationFormat>Экран (4:3)</PresentationFormat>
  <Paragraphs>370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346</cp:revision>
  <dcterms:created xsi:type="dcterms:W3CDTF">2011-02-11T04:51:45Z</dcterms:created>
  <dcterms:modified xsi:type="dcterms:W3CDTF">2018-12-03T13:20:02Z</dcterms:modified>
</cp:coreProperties>
</file>