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8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90" r:id="rId16"/>
    <p:sldId id="275" r:id="rId17"/>
    <p:sldId id="288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9" r:id="rId3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6509"/>
    <a:srgbClr val="006600"/>
    <a:srgbClr val="9B4A07"/>
    <a:srgbClr val="E77041"/>
    <a:srgbClr val="FF9933"/>
    <a:srgbClr val="F20000"/>
    <a:srgbClr val="000099"/>
    <a:srgbClr val="0033CC"/>
    <a:srgbClr val="CC0000"/>
    <a:srgbClr val="3296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38" autoAdjust="0"/>
  </p:normalViewPr>
  <p:slideViewPr>
    <p:cSldViewPr>
      <p:cViewPr varScale="1">
        <p:scale>
          <a:sx n="91" d="100"/>
          <a:sy n="91" d="100"/>
        </p:scale>
        <p:origin x="-52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nasthma.org/wp-content/uploads/2019/04/GINA-2019-main-Pocket-Guide-wms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inasthma.org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B4C568-88FD-4BAC-8277-3626D36AB529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 altLang="ru-RU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B4C568-88FD-4BAC-8277-3626D36AB529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 altLang="ru-RU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4063-FC5D-4613-911C-1B55F7BD9E18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 altLang="ru-RU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>
                <a:solidFill>
                  <a:srgbClr val="002060"/>
                </a:solidFill>
              </a:rPr>
              <a:t>Из </a:t>
            </a:r>
            <a:r>
              <a:rPr lang="en-GB" altLang="ru-RU" smtClean="0">
                <a:solidFill>
                  <a:srgbClr val="002060"/>
                </a:solidFill>
              </a:rPr>
              <a:t>3654 </a:t>
            </a:r>
            <a:r>
              <a:rPr lang="ru-RU" altLang="ru-RU" smtClean="0">
                <a:solidFill>
                  <a:srgbClr val="002060"/>
                </a:solidFill>
              </a:rPr>
              <a:t>пациентов</a:t>
            </a:r>
            <a:r>
              <a:rPr lang="en-GB" altLang="ru-RU" smtClean="0">
                <a:solidFill>
                  <a:srgbClr val="002060"/>
                </a:solidFill>
              </a:rPr>
              <a:t> 89% </a:t>
            </a:r>
            <a:r>
              <a:rPr lang="ru-RU" altLang="ru-RU" smtClean="0">
                <a:solidFill>
                  <a:srgbClr val="002060"/>
                </a:solidFill>
              </a:rPr>
              <a:t>совершили как минимум </a:t>
            </a:r>
            <a:r>
              <a:rPr lang="en-GB" altLang="ru-RU" smtClean="0">
                <a:solidFill>
                  <a:srgbClr val="002060"/>
                </a:solidFill>
              </a:rPr>
              <a:t>1 </a:t>
            </a:r>
            <a:r>
              <a:rPr lang="ru-RU" altLang="ru-RU" smtClean="0">
                <a:solidFill>
                  <a:srgbClr val="002060"/>
                </a:solidFill>
              </a:rPr>
              <a:t>ошибку, </a:t>
            </a:r>
            <a:r>
              <a:rPr lang="en-GB" altLang="ru-RU" smtClean="0">
                <a:solidFill>
                  <a:srgbClr val="002060"/>
                </a:solidFill>
              </a:rPr>
              <a:t>67% </a:t>
            </a:r>
            <a:r>
              <a:rPr lang="ru-RU" altLang="ru-RU" smtClean="0">
                <a:solidFill>
                  <a:srgbClr val="002060"/>
                </a:solidFill>
              </a:rPr>
              <a:t>- как минимум </a:t>
            </a:r>
            <a:r>
              <a:rPr lang="en-GB" altLang="ru-RU" smtClean="0">
                <a:solidFill>
                  <a:srgbClr val="002060"/>
                </a:solidFill>
              </a:rPr>
              <a:t>2</a:t>
            </a:r>
            <a:r>
              <a:rPr lang="ru-RU" altLang="ru-RU" smtClean="0">
                <a:solidFill>
                  <a:srgbClr val="002060"/>
                </a:solidFill>
              </a:rPr>
              <a:t> ошибки</a:t>
            </a:r>
            <a:endParaRPr lang="en-GB" altLang="ru-RU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endParaRPr lang="en-GB" altLang="ru-RU" b="1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r>
              <a:rPr lang="en-GB" altLang="ru-RU" smtClean="0"/>
              <a:t>*</a:t>
            </a:r>
            <a:r>
              <a:rPr lang="ru-RU" altLang="ru-RU" smtClean="0"/>
              <a:t>Руководящий комитет исследования </a:t>
            </a:r>
            <a:r>
              <a:rPr lang="en-GB" altLang="ru-RU" smtClean="0"/>
              <a:t>iHARP </a:t>
            </a:r>
            <a:r>
              <a:rPr lang="ru-RU" altLang="ru-RU" smtClean="0"/>
              <a:t>априори выделил </a:t>
            </a:r>
            <a:r>
              <a:rPr lang="ru-RU" altLang="ru-RU" b="1" smtClean="0"/>
              <a:t>общие ошибки</a:t>
            </a:r>
            <a:r>
              <a:rPr lang="ru-RU" altLang="ru-RU" smtClean="0"/>
              <a:t> (характерные для всех ингаляторов) и </a:t>
            </a:r>
            <a:r>
              <a:rPr lang="ru-RU" altLang="ru-RU" b="1" smtClean="0"/>
              <a:t>ошибки, специфичные для конкретных устройств</a:t>
            </a:r>
            <a:r>
              <a:rPr lang="ru-RU" altLang="ru-RU" smtClean="0"/>
              <a:t>. Потенциально серьёзными считались ошибки, которые могли ограничить поступление препарата в лёгкие. Ошибки регистрировались медицинскими сёстрами (в Испании - врачами).</a:t>
            </a:r>
            <a:endParaRPr lang="en-GB" altLang="ru-RU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403421-44F7-41BA-B513-1091E50E6D40}" type="slidenum">
              <a:rPr lang="en-GB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 altLang="ru-RU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B85513-71D0-454B-A3D1-A7C93069EB90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 altLang="ru-RU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6DD40B-754F-4CBF-8E8D-56710997C513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 altLang="ru-RU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2A74FE-9195-4EF9-A79E-D20CFD5365CF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ru-RU" altLang="ru-RU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457200">
              <a:spcBef>
                <a:spcPct val="0"/>
              </a:spcBef>
            </a:pPr>
            <a:r>
              <a:rPr lang="ru-RU" altLang="en-US" smtClean="0"/>
              <a:t>Как известно, БА – это гетерогенное заболевание, обычно характеризующееся хроническим воспалением дыхательных путей. Оно диагностируется по наличию в анамнезе симптомов со стороны органов дыхания, таких как свистящие хрипы, одышка, чувство заложенности в груди и кашель, которые варьируют по времени суток и интенсивности, а также изменяющейся по своей выраженности обструкции дыхательных путей</a:t>
            </a:r>
            <a:r>
              <a:rPr lang="en-US" altLang="en-US" smtClean="0"/>
              <a:t>Global Initiative for Asthma. Workshop Report, 2014. </a:t>
            </a:r>
            <a:r>
              <a:rPr lang="ru-RU" altLang="en-US" smtClean="0"/>
              <a:t> </a:t>
            </a:r>
          </a:p>
          <a:p>
            <a:pPr defTabSz="457200">
              <a:spcBef>
                <a:spcPct val="0"/>
              </a:spcBef>
            </a:pPr>
            <a:endParaRPr lang="en-US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Reference(s):</a:t>
            </a:r>
          </a:p>
          <a:p>
            <a:pPr>
              <a:spcBef>
                <a:spcPct val="0"/>
              </a:spcBef>
            </a:pPr>
            <a:r>
              <a:rPr lang="en-US" smtClean="0"/>
              <a:t>1. Global Initiative for Asthma. Pocket guide for asthma management and prevention 2019.  GINA website. </a:t>
            </a:r>
            <a:r>
              <a:rPr lang="en-US" smtClean="0">
                <a:hlinkClick r:id="rId3"/>
              </a:rPr>
              <a:t>https://ginasthma.org/wp-content/uploads/2019/04/GINA-2019-main-Pocket-Guide-wms.pdf</a:t>
            </a:r>
            <a:r>
              <a:rPr lang="en-US" smtClean="0"/>
              <a:t>. Accessed April 20, 2019.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F47083-8F28-46A6-988F-C8E806413F1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E97E82-BE55-4C38-B1FD-46742676DB79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altLang="ru-RU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Доля больных неконтролируемой астмой прямо коррелирует со степенью тяжести заболевания. Так, по данным российского многоцентрового исследования НИКА (2012), неконтролируемое течение БА наблюдается у 23% больных легкой формой заболевания, у 41% больных астмой средней степени тяжести и у 65% пациентов с БА тяжелого течения1.</a:t>
            </a: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F5019D-D309-4712-9CE3-5A336F785C9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smtClean="0"/>
              <a:t>Думаю уместно напомнить, что алгоритм обследования пациента включает и клиническое обследование (включая спирометрию и пикфлоуметрию), и анамнез пациента. А иногда включает и пробную терапию, которая позволяет упростить диагностический поиск, так как астма на сегодня может проявляться различными фенотипами и быть различной по этиопатогенезу.</a:t>
            </a:r>
            <a:endParaRPr lang="en-US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68275" indent="-168275">
              <a:spcBef>
                <a:spcPct val="0"/>
              </a:spcBef>
              <a:buFontTx/>
              <a:buChar char="•"/>
            </a:pPr>
            <a:r>
              <a:rPr lang="ru-RU" altLang="ru-RU" sz="1000" smtClean="0"/>
              <a:t>На этом слайде представлен предпочтительный вариант терапии у детей 6-11 лет, подростков 12 лет и старше и взрослых согласно GINA.</a:t>
            </a:r>
          </a:p>
          <a:p>
            <a:pPr marL="168275" indent="-168275">
              <a:spcBef>
                <a:spcPct val="0"/>
              </a:spcBef>
              <a:buFontTx/>
              <a:buChar char="•"/>
            </a:pPr>
            <a:r>
              <a:rPr lang="ru-RU" altLang="ru-RU" sz="1000" b="1" smtClean="0"/>
              <a:t>Примечание:</a:t>
            </a:r>
            <a:r>
              <a:rPr lang="ru-RU" altLang="ru-RU" sz="1000" smtClean="0"/>
              <a:t> Согласно GINA низкие дозы ИГКС/формотерол рекомендованы  как альтернативный предпочтительный вариант Ступени 3 в качестве поддерживающей терапии и препарата неотложной помощи у подростков с астмой; однако </a:t>
            </a:r>
            <a:r>
              <a:rPr lang="ru-RU" altLang="ru-RU" sz="1000" b="1" smtClean="0">
                <a:solidFill>
                  <a:srgbClr val="000000"/>
                </a:solidFill>
              </a:rPr>
              <a:t>в РФ такой вариант терапии противопоказан детям &lt;18 лет</a:t>
            </a:r>
            <a:r>
              <a:rPr lang="ru-RU" altLang="ru-RU" sz="1000" smtClean="0"/>
              <a:t>. </a:t>
            </a:r>
          </a:p>
          <a:p>
            <a:pPr marL="168275" indent="-168275">
              <a:spcBef>
                <a:spcPct val="0"/>
              </a:spcBef>
              <a:buFontTx/>
              <a:buChar char="•"/>
            </a:pPr>
            <a:endParaRPr lang="ru-RU" altLang="ru-RU" sz="1000" smtClean="0"/>
          </a:p>
          <a:p>
            <a:pPr marL="168275" indent="-168275">
              <a:spcBef>
                <a:spcPts val="288"/>
              </a:spcBef>
            </a:pPr>
            <a:r>
              <a:rPr lang="ru-RU" altLang="ru-RU" sz="1000" u="sng" smtClean="0"/>
              <a:t>Список литературы</a:t>
            </a:r>
          </a:p>
          <a:p>
            <a:pPr marL="168275" indent="-168275">
              <a:spcBef>
                <a:spcPct val="0"/>
              </a:spcBef>
              <a:buClr>
                <a:schemeClr val="tx1"/>
              </a:buClr>
            </a:pPr>
            <a:r>
              <a:rPr lang="ru-RU" altLang="ru-RU" sz="1000" smtClean="0"/>
              <a:t>Глобальная инициатива по бронхиальной астме. Глобальная стратегия лечения и профилактики бронхиальной астмы, 2016. Доступно по ссылке: </a:t>
            </a:r>
            <a:r>
              <a:rPr lang="ru-RU" altLang="ru-RU" sz="1000" smtClean="0">
                <a:hlinkClick r:id="rId3"/>
              </a:rPr>
              <a:t>https://www.ginasthma.org</a:t>
            </a:r>
            <a:endParaRPr lang="ru-RU" altLang="ru-RU" sz="1000" smtClean="0"/>
          </a:p>
          <a:p>
            <a:pPr marL="168275" indent="-168275">
              <a:spcBef>
                <a:spcPct val="0"/>
              </a:spcBef>
            </a:pPr>
            <a:endParaRPr lang="ru-RU" altLang="ru-RU" sz="1000" smtClean="0"/>
          </a:p>
        </p:txBody>
      </p:sp>
      <p:sp>
        <p:nvSpPr>
          <p:cNvPr id="75780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fld id="{8C4176CA-20FF-4B06-9632-0FCFE7DCB26B}" type="slidenum">
              <a:rPr sz="1800" kern="0">
                <a:solidFill>
                  <a:prstClr val="black"/>
                </a:solidFill>
              </a:rPr>
              <a:pPr algn="l">
                <a:defRPr/>
              </a:pPr>
              <a:t>13</a:t>
            </a:fld>
            <a:endParaRPr lang="ru-RU" sz="1800" kern="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830CD1-9EA4-457D-B914-B6BE90268F27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altLang="ru-RU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8"/>
          <p:cNvSpPr>
            <a:spLocks noGrp="1"/>
          </p:cNvSpPr>
          <p:nvPr>
            <p:ph type="title"/>
          </p:nvPr>
        </p:nvSpPr>
        <p:spPr>
          <a:xfrm>
            <a:off x="237601" y="144000"/>
            <a:ext cx="8280000" cy="504000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3200" b="1" baseline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en-GB" noProof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37063" y="1164514"/>
            <a:ext cx="7023713" cy="317214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3200"/>
            </a:lvl2pPr>
            <a:lvl3pPr marL="1219170" indent="0">
              <a:buNone/>
              <a:defRPr sz="3200"/>
            </a:lvl3pPr>
            <a:lvl4pPr marL="1828754" indent="0">
              <a:buNone/>
              <a:defRPr sz="3200"/>
            </a:lvl4pPr>
            <a:lvl5pPr marL="2438339" indent="0">
              <a:buNone/>
              <a:defRPr sz="32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9089" y="4847035"/>
            <a:ext cx="395287" cy="161925"/>
          </a:xfrm>
        </p:spPr>
        <p:txBody>
          <a:bodyPr lIns="0" tIns="0" rIns="0" bIns="0" anchor="t" anchorCtr="0"/>
          <a:lstStyle>
            <a:lvl1pPr algn="l">
              <a:defRPr sz="1067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4A55FB-FD82-44EE-9C93-65F5598248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543800" cy="107394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485900"/>
            <a:ext cx="7543800" cy="1485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6800" y="3086100"/>
            <a:ext cx="7543800" cy="1485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056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C1A0C-C6FA-4DD3-A50D-6F1138EF8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5" r:id="rId1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ginasthma.org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0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3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2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5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4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3.png"/><Relationship Id="rId5" Type="http://schemas.openxmlformats.org/officeDocument/2006/relationships/oleObject" Target="../embeddings/Microsoft_Excel_97-2003_Worksheet3.xls"/><Relationship Id="rId10" Type="http://schemas.openxmlformats.org/officeDocument/2006/relationships/image" Target="../media/image5.png"/><Relationship Id="rId4" Type="http://schemas.openxmlformats.org/officeDocument/2006/relationships/image" Target="../media/image34.pn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5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2.xls"/><Relationship Id="rId11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4.png"/><Relationship Id="rId4" Type="http://schemas.openxmlformats.org/officeDocument/2006/relationships/oleObject" Target="../embeddings/Microsoft_Excel_97-2003_Worksheet1.xls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image" Target="../media/image5.png"/><Relationship Id="rId5" Type="http://schemas.openxmlformats.org/officeDocument/2006/relationships/image" Target="../media/image15.png"/><Relationship Id="rId10" Type="http://schemas.openxmlformats.org/officeDocument/2006/relationships/image" Target="../media/image4.png"/><Relationship Id="rId4" Type="http://schemas.openxmlformats.org/officeDocument/2006/relationships/image" Target="../media/image14.pn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104" y="3947101"/>
            <a:ext cx="9002588" cy="11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altLang="ru-RU" sz="1900" b="1" i="1" dirty="0" smtClean="0">
                <a:solidFill>
                  <a:srgbClr val="D56509"/>
                </a:solidFill>
              </a:rPr>
              <a:t>Н.В. Овсянников, </a:t>
            </a:r>
          </a:p>
          <a:p>
            <a:pPr algn="r">
              <a:lnSpc>
                <a:spcPct val="90000"/>
              </a:lnSpc>
            </a:pPr>
            <a:r>
              <a:rPr lang="ru-RU" altLang="ru-RU" sz="1900" b="1" i="1" dirty="0" smtClean="0">
                <a:solidFill>
                  <a:srgbClr val="D56509"/>
                </a:solidFill>
              </a:rPr>
              <a:t> </a:t>
            </a:r>
            <a:r>
              <a:rPr lang="ru-RU" altLang="ru-RU" sz="1900" b="1" i="1" dirty="0" smtClean="0">
                <a:solidFill>
                  <a:srgbClr val="D56509"/>
                </a:solidFill>
              </a:rPr>
              <a:t>Заслуженный </a:t>
            </a:r>
            <a:r>
              <a:rPr lang="ru-RU" altLang="ru-RU" sz="1900" b="1" i="1" dirty="0" smtClean="0">
                <a:solidFill>
                  <a:srgbClr val="D56509"/>
                </a:solidFill>
              </a:rPr>
              <a:t>врач РФ,  </a:t>
            </a:r>
            <a:r>
              <a:rPr lang="ru-RU" altLang="ru-RU" sz="1900" b="1" i="1" dirty="0" smtClean="0">
                <a:solidFill>
                  <a:srgbClr val="D56509"/>
                </a:solidFill>
              </a:rPr>
              <a:t>д.м.н., зав</a:t>
            </a:r>
            <a:r>
              <a:rPr lang="ru-RU" altLang="ru-RU" sz="1900" b="1" i="1" dirty="0" smtClean="0">
                <a:solidFill>
                  <a:srgbClr val="D56509"/>
                </a:solidFill>
              </a:rPr>
              <a:t>. кафедрой пропедевтики внутренних болезней </a:t>
            </a:r>
            <a:r>
              <a:rPr lang="ru-RU" altLang="ru-RU" sz="1900" b="1" i="1" dirty="0" smtClean="0">
                <a:solidFill>
                  <a:srgbClr val="D56509"/>
                </a:solidFill>
              </a:rPr>
              <a:t>ОмГМУ</a:t>
            </a:r>
            <a:r>
              <a:rPr lang="ru-RU" sz="1900" b="1" i="1" dirty="0" smtClean="0">
                <a:solidFill>
                  <a:srgbClr val="D56509"/>
                </a:solidFill>
              </a:rPr>
              <a:t>, </a:t>
            </a:r>
            <a:r>
              <a:rPr lang="ru-RU" sz="1900" b="1" i="1" dirty="0" smtClean="0">
                <a:solidFill>
                  <a:srgbClr val="D56509"/>
                </a:solidFill>
              </a:rPr>
              <a:t>врач-пульмонолог высшей </a:t>
            </a:r>
            <a:r>
              <a:rPr lang="ru-RU" sz="1900" b="1" i="1" dirty="0" err="1" smtClean="0">
                <a:solidFill>
                  <a:srgbClr val="D56509"/>
                </a:solidFill>
              </a:rPr>
              <a:t>квал</a:t>
            </a:r>
            <a:r>
              <a:rPr lang="ru-RU" sz="1900" b="1" i="1" dirty="0" smtClean="0">
                <a:solidFill>
                  <a:srgbClr val="D56509"/>
                </a:solidFill>
              </a:rPr>
              <a:t>. категории,</a:t>
            </a:r>
          </a:p>
          <a:p>
            <a:pPr algn="r">
              <a:lnSpc>
                <a:spcPct val="90000"/>
              </a:lnSpc>
            </a:pPr>
            <a:r>
              <a:rPr lang="ru-RU" sz="1900" b="1" i="1" dirty="0" smtClean="0">
                <a:solidFill>
                  <a:srgbClr val="D56509"/>
                </a:solidFill>
              </a:rPr>
              <a:t> член Российского респираторного общества, г</a:t>
            </a:r>
            <a:r>
              <a:rPr lang="ru-RU" sz="1900" b="1" i="1" dirty="0" smtClean="0">
                <a:solidFill>
                  <a:srgbClr val="D56509"/>
                </a:solidFill>
              </a:rPr>
              <a:t>. Омск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98128" y="1203598"/>
            <a:ext cx="85943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500" b="1" dirty="0" smtClean="0">
                <a:solidFill>
                  <a:srgbClr val="006600"/>
                </a:solidFill>
              </a:rPr>
              <a:t>БРОНХИАЛЬНАЯ АСТМА. </a:t>
            </a:r>
          </a:p>
          <a:p>
            <a:pPr algn="ctr"/>
            <a:r>
              <a:rPr lang="ru-RU" altLang="ru-RU" sz="3500" b="1" dirty="0" smtClean="0">
                <a:solidFill>
                  <a:srgbClr val="006600"/>
                </a:solidFill>
              </a:rPr>
              <a:t>РОЛЬ МЕДИЦИНСКОЙ СЕСТРЫ </a:t>
            </a:r>
            <a:endParaRPr lang="ru-RU" altLang="ru-RU" sz="3500" b="1" dirty="0" smtClean="0">
              <a:solidFill>
                <a:srgbClr val="006600"/>
              </a:solidFill>
            </a:endParaRPr>
          </a:p>
          <a:p>
            <a:pPr algn="ctr"/>
            <a:r>
              <a:rPr lang="ru-RU" altLang="ru-RU" sz="3500" b="1" dirty="0" smtClean="0">
                <a:solidFill>
                  <a:srgbClr val="006600"/>
                </a:solidFill>
              </a:rPr>
              <a:t>В </a:t>
            </a:r>
            <a:r>
              <a:rPr lang="ru-RU" altLang="ru-RU" sz="3500" b="1" dirty="0" smtClean="0">
                <a:solidFill>
                  <a:srgbClr val="006600"/>
                </a:solidFill>
              </a:rPr>
              <a:t>ДИАГНОСТИКЕ И ПРОФИЛАКТИКЕ ЗАБОЛЕВАНИЯ</a:t>
            </a:r>
            <a:endParaRPr lang="ru-RU" sz="3500" b="1" dirty="0">
              <a:solidFill>
                <a:srgbClr val="0066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1694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60" b="1" dirty="0" smtClean="0">
                <a:solidFill>
                  <a:srgbClr val="D56509"/>
                </a:solidFill>
              </a:rPr>
              <a:t>V </a:t>
            </a:r>
            <a:r>
              <a:rPr lang="ru-RU" sz="1560" b="1" dirty="0" smtClean="0">
                <a:solidFill>
                  <a:srgbClr val="D56509"/>
                </a:solidFill>
              </a:rPr>
              <a:t>Международный саммит медицинских сестер</a:t>
            </a:r>
          </a:p>
          <a:p>
            <a:pPr algn="ctr"/>
            <a:r>
              <a:rPr lang="ru-RU" sz="1560" b="1" dirty="0">
                <a:solidFill>
                  <a:srgbClr val="D56509"/>
                </a:solidFill>
              </a:rPr>
              <a:t>«Роль медицинской сестры в </a:t>
            </a:r>
            <a:r>
              <a:rPr lang="ru-RU" sz="1560" b="1" dirty="0" smtClean="0">
                <a:solidFill>
                  <a:srgbClr val="D56509"/>
                </a:solidFill>
              </a:rPr>
              <a:t>противостоянии хроническим </a:t>
            </a:r>
            <a:r>
              <a:rPr lang="ru-RU" sz="1560" b="1" dirty="0">
                <a:solidFill>
                  <a:srgbClr val="D56509"/>
                </a:solidFill>
              </a:rPr>
              <a:t>заболеваниям</a:t>
            </a:r>
            <a:r>
              <a:rPr lang="ru-RU" sz="1560" b="1" dirty="0" smtClean="0">
                <a:solidFill>
                  <a:srgbClr val="D56509"/>
                </a:solidFill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rgbClr val="D56509"/>
                </a:solidFill>
              </a:rPr>
              <a:t>22 мая 2019 г. Омск</a:t>
            </a:r>
            <a:r>
              <a:rPr lang="ru-RU" sz="1560" b="1" dirty="0" smtClean="0">
                <a:solidFill>
                  <a:srgbClr val="D56509"/>
                </a:solidFill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148898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Arrow Connector 29"/>
          <p:cNvCxnSpPr/>
          <p:nvPr/>
        </p:nvCxnSpPr>
        <p:spPr>
          <a:xfrm flipH="1">
            <a:off x="1452563" y="2525316"/>
            <a:ext cx="0" cy="341709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362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9" y="1192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192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2231696" y="36363"/>
            <a:ext cx="6888492" cy="663179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solidFill>
                  <a:srgbClr val="D56509"/>
                </a:solidFill>
              </a:rPr>
              <a:t>АЛГОРИТМ ОБСЛЕДОВАНИЯ ПАЦИЕНТА </a:t>
            </a:r>
            <a:br>
              <a:rPr lang="ru-RU" altLang="ru-RU" sz="2800" b="1" dirty="0" smtClean="0">
                <a:solidFill>
                  <a:srgbClr val="D56509"/>
                </a:solidFill>
              </a:rPr>
            </a:br>
            <a:r>
              <a:rPr lang="ru-RU" altLang="ru-RU" sz="2800" b="1" dirty="0" smtClean="0">
                <a:solidFill>
                  <a:srgbClr val="D56509"/>
                </a:solidFill>
              </a:rPr>
              <a:t>С ПОДОЗРЕНИЕМ НА БА</a:t>
            </a:r>
            <a:endParaRPr lang="en-US" altLang="ru-RU" sz="2800" b="1" dirty="0" smtClean="0">
              <a:solidFill>
                <a:srgbClr val="D56509"/>
              </a:solidFill>
            </a:endParaRPr>
          </a:p>
        </p:txBody>
      </p:sp>
      <p:sp>
        <p:nvSpPr>
          <p:cNvPr id="15365" name="TextBox 2"/>
          <p:cNvSpPr txBox="1">
            <a:spLocks noChangeArrowheads="1"/>
          </p:cNvSpPr>
          <p:nvPr/>
        </p:nvSpPr>
        <p:spPr bwMode="auto">
          <a:xfrm>
            <a:off x="2914650" y="797719"/>
            <a:ext cx="3123163" cy="3693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Предполагаемый диагноз БА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428625" y="1327548"/>
            <a:ext cx="8072438" cy="3693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Клиническое исследование, включая спирометрию или </a:t>
            </a:r>
            <a:r>
              <a:rPr lang="ru-RU" altLang="ru-RU" b="1" dirty="0" err="1">
                <a:solidFill>
                  <a:srgbClr val="006600"/>
                </a:solidFill>
              </a:rPr>
              <a:t>пикфлоуметрию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36550" y="1779662"/>
            <a:ext cx="2401888" cy="936103"/>
          </a:xfrm>
          <a:prstGeom prst="ellipse">
            <a:avLst/>
          </a:prstGeom>
          <a:solidFill>
            <a:srgbClr val="D565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Высокая вероятность.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Диагноз БА вероятен 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3419872" y="1923678"/>
            <a:ext cx="2720975" cy="851818"/>
          </a:xfrm>
          <a:prstGeom prst="ellipse">
            <a:avLst/>
          </a:prstGeom>
          <a:solidFill>
            <a:srgbClr val="D565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Средняя вероятность.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диагноз неясен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6300192" y="1759744"/>
            <a:ext cx="2736303" cy="956022"/>
          </a:xfrm>
          <a:prstGeom prst="ellipse">
            <a:avLst/>
          </a:prstGeom>
          <a:solidFill>
            <a:srgbClr val="D565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Низкая вероятность.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Вероятен другой диагноз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70" name="TextBox 10"/>
          <p:cNvSpPr txBox="1">
            <a:spLocks noChangeArrowheads="1"/>
          </p:cNvSpPr>
          <p:nvPr/>
        </p:nvSpPr>
        <p:spPr bwMode="auto">
          <a:xfrm>
            <a:off x="354013" y="2867025"/>
            <a:ext cx="1917641" cy="3693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Пробная терапия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sp>
        <p:nvSpPr>
          <p:cNvPr id="15371" name="TextBox 11"/>
          <p:cNvSpPr txBox="1">
            <a:spLocks noChangeArrowheads="1"/>
          </p:cNvSpPr>
          <p:nvPr/>
        </p:nvSpPr>
        <p:spPr bwMode="auto">
          <a:xfrm>
            <a:off x="6710363" y="2852738"/>
            <a:ext cx="1911229" cy="36933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Пробная терапи</a:t>
            </a:r>
            <a:r>
              <a:rPr lang="ru-RU" altLang="ru-RU" dirty="0"/>
              <a:t>я</a:t>
            </a:r>
            <a:endParaRPr lang="en-US" altLang="ru-RU" dirty="0"/>
          </a:p>
        </p:txBody>
      </p:sp>
      <p:sp>
        <p:nvSpPr>
          <p:cNvPr id="13" name="Oval 12"/>
          <p:cNvSpPr/>
          <p:nvPr/>
        </p:nvSpPr>
        <p:spPr>
          <a:xfrm>
            <a:off x="765175" y="3552825"/>
            <a:ext cx="1374775" cy="453629"/>
          </a:xfrm>
          <a:prstGeom prst="ellipse">
            <a:avLst/>
          </a:prstGeom>
          <a:solidFill>
            <a:srgbClr val="D565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7126289" y="3483768"/>
            <a:ext cx="1374775" cy="453629"/>
          </a:xfrm>
          <a:prstGeom prst="ellipse">
            <a:avLst/>
          </a:prstGeom>
          <a:solidFill>
            <a:srgbClr val="D565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74" name="TextBox 14"/>
          <p:cNvSpPr txBox="1">
            <a:spLocks noChangeArrowheads="1"/>
          </p:cNvSpPr>
          <p:nvPr/>
        </p:nvSpPr>
        <p:spPr bwMode="auto">
          <a:xfrm>
            <a:off x="168276" y="4264819"/>
            <a:ext cx="1624013" cy="64633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Продолжить терапию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sp>
        <p:nvSpPr>
          <p:cNvPr id="15375" name="TextBox 15"/>
          <p:cNvSpPr txBox="1">
            <a:spLocks noChangeArrowheads="1"/>
          </p:cNvSpPr>
          <p:nvPr/>
        </p:nvSpPr>
        <p:spPr bwMode="auto">
          <a:xfrm>
            <a:off x="7467600" y="4220766"/>
            <a:ext cx="1652588" cy="64633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Продолжить терапию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sp>
        <p:nvSpPr>
          <p:cNvPr id="15376" name="TextBox 16"/>
          <p:cNvSpPr txBox="1">
            <a:spLocks noChangeArrowheads="1"/>
          </p:cNvSpPr>
          <p:nvPr/>
        </p:nvSpPr>
        <p:spPr bwMode="auto">
          <a:xfrm>
            <a:off x="1907704" y="4058842"/>
            <a:ext cx="2808312" cy="95410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400" b="1" dirty="0">
                <a:solidFill>
                  <a:srgbClr val="006600"/>
                </a:solidFill>
              </a:rPr>
              <a:t>Оценить </a:t>
            </a:r>
            <a:r>
              <a:rPr lang="ru-RU" altLang="ru-RU" sz="1400" b="1" dirty="0" err="1">
                <a:solidFill>
                  <a:srgbClr val="006600"/>
                </a:solidFill>
              </a:rPr>
              <a:t>комплаенс</a:t>
            </a:r>
            <a:r>
              <a:rPr lang="ru-RU" altLang="ru-RU" sz="1400" b="1" dirty="0">
                <a:solidFill>
                  <a:srgbClr val="006600"/>
                </a:solidFill>
              </a:rPr>
              <a:t> и</a:t>
            </a:r>
          </a:p>
          <a:p>
            <a:r>
              <a:rPr lang="ru-RU" altLang="ru-RU" sz="1400" b="1" dirty="0">
                <a:solidFill>
                  <a:srgbClr val="006600"/>
                </a:solidFill>
              </a:rPr>
              <a:t>технику ингаляции. </a:t>
            </a:r>
          </a:p>
          <a:p>
            <a:r>
              <a:rPr lang="ru-RU" altLang="ru-RU" sz="1400" b="1" dirty="0">
                <a:solidFill>
                  <a:srgbClr val="006600"/>
                </a:solidFill>
              </a:rPr>
              <a:t>Дальнейшее обследование </a:t>
            </a:r>
          </a:p>
          <a:p>
            <a:r>
              <a:rPr lang="ru-RU" altLang="ru-RU" sz="1400" b="1" dirty="0">
                <a:solidFill>
                  <a:srgbClr val="006600"/>
                </a:solidFill>
              </a:rPr>
              <a:t>и</a:t>
            </a:r>
            <a:r>
              <a:rPr lang="en-US" altLang="ru-RU" sz="1400" b="1" dirty="0">
                <a:solidFill>
                  <a:srgbClr val="006600"/>
                </a:solidFill>
              </a:rPr>
              <a:t>/</a:t>
            </a:r>
            <a:r>
              <a:rPr lang="ru-RU" altLang="ru-RU" sz="1400" b="1" dirty="0">
                <a:solidFill>
                  <a:srgbClr val="006600"/>
                </a:solidFill>
              </a:rPr>
              <a:t>или </a:t>
            </a:r>
            <a:r>
              <a:rPr lang="ru-RU" altLang="ru-RU" sz="1400" b="1" dirty="0" smtClean="0">
                <a:solidFill>
                  <a:srgbClr val="006600"/>
                </a:solidFill>
              </a:rPr>
              <a:t> направление</a:t>
            </a:r>
            <a:endParaRPr lang="en-US" altLang="ru-RU" sz="1400" b="1" dirty="0">
              <a:solidFill>
                <a:srgbClr val="006600"/>
              </a:solidFill>
            </a:endParaRPr>
          </a:p>
        </p:txBody>
      </p:sp>
      <p:sp>
        <p:nvSpPr>
          <p:cNvPr id="15377" name="TextBox 17"/>
          <p:cNvSpPr txBox="1">
            <a:spLocks noChangeArrowheads="1"/>
          </p:cNvSpPr>
          <p:nvPr/>
        </p:nvSpPr>
        <p:spPr bwMode="auto">
          <a:xfrm>
            <a:off x="4767264" y="4156473"/>
            <a:ext cx="2181000" cy="83099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rgbClr val="006600"/>
                </a:solidFill>
              </a:rPr>
              <a:t>Дальнейшее обследование </a:t>
            </a:r>
          </a:p>
          <a:p>
            <a:r>
              <a:rPr lang="ru-RU" altLang="ru-RU" sz="1600" b="1" dirty="0">
                <a:solidFill>
                  <a:srgbClr val="006600"/>
                </a:solidFill>
              </a:rPr>
              <a:t>и</a:t>
            </a:r>
            <a:r>
              <a:rPr lang="en-US" altLang="ru-RU" sz="1600" b="1" dirty="0">
                <a:solidFill>
                  <a:srgbClr val="006600"/>
                </a:solidFill>
              </a:rPr>
              <a:t>/</a:t>
            </a:r>
            <a:r>
              <a:rPr lang="ru-RU" altLang="ru-RU" sz="1600" b="1" dirty="0">
                <a:solidFill>
                  <a:srgbClr val="006600"/>
                </a:solidFill>
              </a:rPr>
              <a:t>или направление</a:t>
            </a:r>
            <a:endParaRPr lang="en-US" altLang="ru-RU" sz="1600" b="1" dirty="0">
              <a:solidFill>
                <a:srgbClr val="006600"/>
              </a:solidFill>
            </a:endParaRPr>
          </a:p>
        </p:txBody>
      </p:sp>
      <p:sp>
        <p:nvSpPr>
          <p:cNvPr id="15378" name="TextBox 18"/>
          <p:cNvSpPr txBox="1">
            <a:spLocks noChangeArrowheads="1"/>
          </p:cNvSpPr>
          <p:nvPr/>
        </p:nvSpPr>
        <p:spPr bwMode="auto">
          <a:xfrm>
            <a:off x="2897188" y="2846785"/>
            <a:ext cx="1568450" cy="64633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solidFill>
                  <a:srgbClr val="006600"/>
                </a:solidFill>
              </a:rPr>
              <a:t>ОФВ1</a:t>
            </a:r>
            <a:r>
              <a:rPr lang="en-US" altLang="ru-RU" b="1" dirty="0">
                <a:solidFill>
                  <a:srgbClr val="006600"/>
                </a:solidFill>
              </a:rPr>
              <a:t>/</a:t>
            </a:r>
            <a:r>
              <a:rPr lang="ru-RU" altLang="ru-RU" b="1" dirty="0">
                <a:solidFill>
                  <a:srgbClr val="006600"/>
                </a:solidFill>
              </a:rPr>
              <a:t>ФЖЕЛ &lt;0,7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sp>
        <p:nvSpPr>
          <p:cNvPr id="15379" name="TextBox 19"/>
          <p:cNvSpPr txBox="1">
            <a:spLocks noChangeArrowheads="1"/>
          </p:cNvSpPr>
          <p:nvPr/>
        </p:nvSpPr>
        <p:spPr bwMode="auto">
          <a:xfrm>
            <a:off x="4602164" y="2894410"/>
            <a:ext cx="1616075" cy="64633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solidFill>
                  <a:srgbClr val="006600"/>
                </a:solidFill>
              </a:rPr>
              <a:t>ОФВ1</a:t>
            </a:r>
            <a:r>
              <a:rPr lang="en-US" altLang="ru-RU" b="1" dirty="0">
                <a:solidFill>
                  <a:srgbClr val="006600"/>
                </a:solidFill>
              </a:rPr>
              <a:t>/</a:t>
            </a:r>
            <a:r>
              <a:rPr lang="ru-RU" altLang="ru-RU" b="1" dirty="0">
                <a:solidFill>
                  <a:srgbClr val="006600"/>
                </a:solidFill>
              </a:rPr>
              <a:t>ФЖЕЛ &gt;0,7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411760" y="1707654"/>
            <a:ext cx="563563" cy="244078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084168" y="1707654"/>
            <a:ext cx="696913" cy="190500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748214" y="1707654"/>
            <a:ext cx="39810" cy="218778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4748213" y="1131590"/>
            <a:ext cx="39811" cy="205483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439863" y="3203972"/>
            <a:ext cx="0" cy="342900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7710488" y="2511029"/>
            <a:ext cx="0" cy="341709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776288" y="3989785"/>
            <a:ext cx="411162" cy="251222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8" name="TextBox 35"/>
          <p:cNvSpPr txBox="1">
            <a:spLocks noChangeArrowheads="1"/>
          </p:cNvSpPr>
          <p:nvPr/>
        </p:nvSpPr>
        <p:spPr bwMode="auto">
          <a:xfrm>
            <a:off x="336551" y="3906442"/>
            <a:ext cx="4331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да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707904" y="2571750"/>
            <a:ext cx="401637" cy="280988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508104" y="2643758"/>
            <a:ext cx="239712" cy="271463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7735888" y="3161110"/>
            <a:ext cx="0" cy="341709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8255001" y="3881438"/>
            <a:ext cx="506413" cy="302419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93" name="TextBox 45"/>
          <p:cNvSpPr txBox="1">
            <a:spLocks noChangeArrowheads="1"/>
          </p:cNvSpPr>
          <p:nvPr/>
        </p:nvSpPr>
        <p:spPr bwMode="auto">
          <a:xfrm>
            <a:off x="8509001" y="3788569"/>
            <a:ext cx="4331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да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sp>
        <p:nvSpPr>
          <p:cNvPr id="15394" name="TextBox 46"/>
          <p:cNvSpPr txBox="1">
            <a:spLocks noChangeArrowheads="1"/>
          </p:cNvSpPr>
          <p:nvPr/>
        </p:nvSpPr>
        <p:spPr bwMode="auto">
          <a:xfrm>
            <a:off x="6688138" y="3868341"/>
            <a:ext cx="512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нет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sp>
        <p:nvSpPr>
          <p:cNvPr id="15395" name="TextBox 47"/>
          <p:cNvSpPr txBox="1">
            <a:spLocks noChangeArrowheads="1"/>
          </p:cNvSpPr>
          <p:nvPr/>
        </p:nvSpPr>
        <p:spPr bwMode="auto">
          <a:xfrm>
            <a:off x="2224088" y="3607594"/>
            <a:ext cx="512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006600"/>
                </a:solidFill>
              </a:rPr>
              <a:t>нет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051720" y="3867894"/>
            <a:ext cx="587375" cy="221456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6948264" y="3867894"/>
            <a:ext cx="576064" cy="440481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15370" idx="3"/>
          </p:cNvCxnSpPr>
          <p:nvPr/>
        </p:nvCxnSpPr>
        <p:spPr>
          <a:xfrm flipH="1">
            <a:off x="2271654" y="3045619"/>
            <a:ext cx="614421" cy="6072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5292080" y="3507854"/>
            <a:ext cx="17462" cy="688181"/>
          </a:xfrm>
          <a:prstGeom prst="straightConnector1">
            <a:avLst/>
          </a:prstGeom>
          <a:ln w="28575">
            <a:solidFill>
              <a:srgbClr val="D565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Группа 38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41" name="Рисунок 40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Рисунок 45" descr="D:\Документы\Эмблемы\ОПСА\эмблема.png"/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123728" y="152475"/>
            <a:ext cx="6912304" cy="475059"/>
          </a:xfrm>
        </p:spPr>
        <p:txBody>
          <a:bodyPr>
            <a:noAutofit/>
          </a:bodyPr>
          <a:lstStyle/>
          <a:p>
            <a:r>
              <a:rPr lang="ru-RU" sz="2700" b="1" dirty="0" smtClean="0">
                <a:solidFill>
                  <a:srgbClr val="D56509"/>
                </a:solidFill>
              </a:rPr>
              <a:t>ВОЗДЕЙСТВИЕ НА МОДИФИЦИРУЕМЫЕ ФАКТОРЫ РИСКА</a:t>
            </a:r>
            <a:endParaRPr lang="ru-RU" sz="2700" b="1" dirty="0" smtClean="0">
              <a:solidFill>
                <a:srgbClr val="D56509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033558"/>
              </p:ext>
            </p:extLst>
          </p:nvPr>
        </p:nvGraphicFramePr>
        <p:xfrm>
          <a:off x="179512" y="987574"/>
          <a:ext cx="8785226" cy="39604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08436"/>
                <a:gridCol w="5976790"/>
              </a:tblGrid>
              <a:tr h="36670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Фактор риска</a:t>
                      </a:r>
                      <a:endParaRPr lang="ru-R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Стратегия лечения</a:t>
                      </a:r>
                      <a:endParaRPr lang="ru-RU" sz="1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6600"/>
                          </a:solidFill>
                        </a:rPr>
                        <a:t>≥1 тяжелого обострения за последний год</a:t>
                      </a:r>
                      <a:endParaRPr lang="ru-RU" sz="1800" b="1" dirty="0">
                        <a:solidFill>
                          <a:srgbClr val="006600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6600"/>
                          </a:solidFill>
                        </a:rPr>
                        <a:t>Выявить все устранимые факторы, вызывающие обострения</a:t>
                      </a:r>
                      <a:endParaRPr lang="ru-RU" sz="1800" b="1" dirty="0">
                        <a:solidFill>
                          <a:srgbClr val="006600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3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9B4A07"/>
                          </a:solidFill>
                        </a:rPr>
                        <a:t>Воздействие табачного дыма</a:t>
                      </a:r>
                      <a:endParaRPr lang="ru-RU" sz="1800" b="1" dirty="0">
                        <a:solidFill>
                          <a:srgbClr val="9B4A07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9B4A07"/>
                          </a:solidFill>
                        </a:rPr>
                        <a:t>Рекомендовать пациенту и членам его семьи бросить курить; дать пациенту рекомендации и обеспечить его информацией</a:t>
                      </a:r>
                      <a:endParaRPr lang="ru-RU" sz="1800" b="1" dirty="0">
                        <a:solidFill>
                          <a:srgbClr val="9B4A07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0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6600"/>
                          </a:solidFill>
                        </a:rPr>
                        <a:t>Ожирение</a:t>
                      </a:r>
                      <a:endParaRPr lang="ru-RU" sz="1800" b="1" dirty="0">
                        <a:solidFill>
                          <a:srgbClr val="006600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6600"/>
                          </a:solidFill>
                        </a:rPr>
                        <a:t>Рекомендации по снижению массы тела</a:t>
                      </a:r>
                      <a:endParaRPr lang="ru-RU" sz="1800" b="1" dirty="0">
                        <a:solidFill>
                          <a:srgbClr val="006600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3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9B4A07"/>
                          </a:solidFill>
                        </a:rPr>
                        <a:t>Значительные психологические проблемы</a:t>
                      </a:r>
                      <a:endParaRPr lang="ru-RU" sz="1800" b="1" dirty="0">
                        <a:solidFill>
                          <a:srgbClr val="9B4A07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9B4A07"/>
                          </a:solidFill>
                        </a:rPr>
                        <a:t>Помогите пациенту отличить симптомы тревожности от приступов БА, организуйте обследование пациента на предмет оценки</a:t>
                      </a:r>
                      <a:r>
                        <a:rPr lang="ru-RU" sz="1800" b="1" baseline="0" dirty="0" smtClean="0">
                          <a:solidFill>
                            <a:srgbClr val="9B4A07"/>
                          </a:solidFill>
                        </a:rPr>
                        <a:t> его психического состояния</a:t>
                      </a:r>
                      <a:endParaRPr lang="ru-RU" sz="1800" b="1" dirty="0">
                        <a:solidFill>
                          <a:srgbClr val="9B4A07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6600"/>
                          </a:solidFill>
                        </a:rPr>
                        <a:t>Подтвержденная аллергия</a:t>
                      </a:r>
                      <a:endParaRPr lang="ru-RU" sz="1800" b="1" dirty="0">
                        <a:solidFill>
                          <a:srgbClr val="006600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6600"/>
                          </a:solidFill>
                        </a:rPr>
                        <a:t>Элиминация аллергена</a:t>
                      </a:r>
                      <a:endParaRPr lang="ru-RU" sz="1800" b="1" dirty="0">
                        <a:solidFill>
                          <a:srgbClr val="006600"/>
                        </a:solidFill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6" name="Рисунок 5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Рисунок 8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123728" y="123310"/>
            <a:ext cx="6933456" cy="52982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D56509"/>
                </a:solidFill>
              </a:rPr>
              <a:t>КОМОРБИДНЫЕ СОСТОЯНИЯ</a:t>
            </a:r>
            <a:endParaRPr lang="ru-RU" sz="3600" b="1" dirty="0" smtClean="0">
              <a:solidFill>
                <a:srgbClr val="D56509"/>
              </a:solidFill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82104" y="987574"/>
            <a:ext cx="8810376" cy="3996928"/>
          </a:xfrm>
        </p:spPr>
        <p:txBody>
          <a:bodyPr>
            <a:norm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>
                <a:solidFill>
                  <a:srgbClr val="006600"/>
                </a:solidFill>
              </a:rPr>
              <a:t>Ожирение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err="1" smtClean="0">
                <a:solidFill>
                  <a:srgbClr val="006600"/>
                </a:solidFill>
              </a:rPr>
              <a:t>Гастроэзофагеальная</a:t>
            </a:r>
            <a:r>
              <a:rPr lang="ru-RU" sz="2400" b="1" dirty="0" smtClean="0">
                <a:solidFill>
                  <a:srgbClr val="006600"/>
                </a:solidFill>
              </a:rPr>
              <a:t> </a:t>
            </a:r>
            <a:r>
              <a:rPr lang="ru-RU" sz="2400" b="1" dirty="0" err="1" smtClean="0">
                <a:solidFill>
                  <a:srgbClr val="006600"/>
                </a:solidFill>
              </a:rPr>
              <a:t>рефлюксная</a:t>
            </a:r>
            <a:r>
              <a:rPr lang="ru-RU" sz="2400" b="1" dirty="0" smtClean="0">
                <a:solidFill>
                  <a:srgbClr val="006600"/>
                </a:solidFill>
              </a:rPr>
              <a:t> болезнь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>
                <a:solidFill>
                  <a:srgbClr val="006600"/>
                </a:solidFill>
              </a:rPr>
              <a:t>Тревожность и депрессия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>
                <a:solidFill>
                  <a:srgbClr val="006600"/>
                </a:solidFill>
              </a:rPr>
              <a:t>Пищевая аллергия и анафилаксия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>
                <a:solidFill>
                  <a:srgbClr val="006600"/>
                </a:solidFill>
              </a:rPr>
              <a:t>Ринит, синусит и назальный </a:t>
            </a:r>
            <a:r>
              <a:rPr lang="ru-RU" sz="2400" b="1" dirty="0" err="1" smtClean="0">
                <a:solidFill>
                  <a:srgbClr val="006600"/>
                </a:solidFill>
              </a:rPr>
              <a:t>полипоз</a:t>
            </a:r>
            <a:endParaRPr lang="ru-RU" sz="2400" b="1" dirty="0" smtClean="0">
              <a:solidFill>
                <a:srgbClr val="006600"/>
              </a:solidFill>
            </a:endParaRP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>
                <a:solidFill>
                  <a:srgbClr val="006600"/>
                </a:solidFill>
              </a:rPr>
              <a:t>Хронические заболевания </a:t>
            </a:r>
            <a:r>
              <a:rPr lang="ru-RU" sz="2400" b="1" dirty="0" err="1" smtClean="0">
                <a:solidFill>
                  <a:srgbClr val="006600"/>
                </a:solidFill>
              </a:rPr>
              <a:t>сердечно-сосудистой</a:t>
            </a:r>
            <a:r>
              <a:rPr lang="ru-RU" sz="2400" b="1" dirty="0" smtClean="0">
                <a:solidFill>
                  <a:srgbClr val="006600"/>
                </a:solidFill>
              </a:rPr>
              <a:t> системы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>
                <a:solidFill>
                  <a:srgbClr val="006600"/>
                </a:solidFill>
              </a:rPr>
              <a:t>Медикаментозная терапия сопутствующих заболеваний препаратами, противопоказанными при бронхиальной астме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Рисунок 7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0" y="1122760"/>
            <a:ext cx="8532440" cy="2895823"/>
            <a:chOff x="-503496" y="1003300"/>
            <a:chExt cx="8373500" cy="3450798"/>
          </a:xfrm>
        </p:grpSpPr>
        <p:sp>
          <p:nvSpPr>
            <p:cNvPr id="73" name="Freeform 72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6388230" y="1016068"/>
              <a:ext cx="1481774" cy="2890106"/>
            </a:xfrm>
            <a:custGeom>
              <a:avLst/>
              <a:gdLst>
                <a:gd name="connsiteX0" fmla="*/ 0 w 1585423"/>
                <a:gd name="connsiteY0" fmla="*/ 563243 h 2360752"/>
                <a:gd name="connsiteX1" fmla="*/ 0 w 1585423"/>
                <a:gd name="connsiteY1" fmla="*/ 563243 h 2360752"/>
                <a:gd name="connsiteX2" fmla="*/ 0 w 1585423"/>
                <a:gd name="connsiteY2" fmla="*/ 2360752 h 2360752"/>
                <a:gd name="connsiteX3" fmla="*/ 1585423 w 1585423"/>
                <a:gd name="connsiteY3" fmla="*/ 2353798 h 2360752"/>
                <a:gd name="connsiteX4" fmla="*/ 1585423 w 1585423"/>
                <a:gd name="connsiteY4" fmla="*/ 0 h 2360752"/>
                <a:gd name="connsiteX5" fmla="*/ 0 w 1585423"/>
                <a:gd name="connsiteY5" fmla="*/ 563243 h 236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5423" h="2360752">
                  <a:moveTo>
                    <a:pt x="0" y="563243"/>
                  </a:moveTo>
                  <a:lnTo>
                    <a:pt x="0" y="563243"/>
                  </a:lnTo>
                  <a:lnTo>
                    <a:pt x="0" y="2360752"/>
                  </a:lnTo>
                  <a:lnTo>
                    <a:pt x="1585423" y="2353798"/>
                  </a:lnTo>
                  <a:lnTo>
                    <a:pt x="1585423" y="0"/>
                  </a:lnTo>
                  <a:lnTo>
                    <a:pt x="0" y="563243"/>
                  </a:lnTo>
                  <a:close/>
                </a:path>
              </a:pathLst>
            </a:custGeom>
            <a:solidFill>
              <a:srgbClr val="D56509"/>
            </a:solidFill>
            <a:ln w="254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kern="0" dirty="0">
                <a:solidFill>
                  <a:schemeClr val="bg1"/>
                </a:solidFill>
              </a:endParaRPr>
            </a:p>
          </p:txBody>
        </p:sp>
        <p:sp>
          <p:nvSpPr>
            <p:cNvPr id="76" name="Freeform 75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5457999" y="1698514"/>
              <a:ext cx="930231" cy="2180701"/>
            </a:xfrm>
            <a:custGeom>
              <a:avLst/>
              <a:gdLst>
                <a:gd name="connsiteX0" fmla="*/ 0 w 1081287"/>
                <a:gd name="connsiteY0" fmla="*/ 396356 h 1811416"/>
                <a:gd name="connsiteX1" fmla="*/ 0 w 1081287"/>
                <a:gd name="connsiteY1" fmla="*/ 1811416 h 1811416"/>
                <a:gd name="connsiteX2" fmla="*/ 1081287 w 1081287"/>
                <a:gd name="connsiteY2" fmla="*/ 1811416 h 1811416"/>
                <a:gd name="connsiteX3" fmla="*/ 1081287 w 1081287"/>
                <a:gd name="connsiteY3" fmla="*/ 0 h 1811416"/>
                <a:gd name="connsiteX4" fmla="*/ 966552 w 1081287"/>
                <a:gd name="connsiteY4" fmla="*/ 3477 h 1811416"/>
                <a:gd name="connsiteX5" fmla="*/ 0 w 1081287"/>
                <a:gd name="connsiteY5" fmla="*/ 396356 h 1811416"/>
                <a:gd name="connsiteX0" fmla="*/ 0 w 1081287"/>
                <a:gd name="connsiteY0" fmla="*/ 396356 h 1811416"/>
                <a:gd name="connsiteX1" fmla="*/ 0 w 1081287"/>
                <a:gd name="connsiteY1" fmla="*/ 1811416 h 1811416"/>
                <a:gd name="connsiteX2" fmla="*/ 1081287 w 1081287"/>
                <a:gd name="connsiteY2" fmla="*/ 1811416 h 1811416"/>
                <a:gd name="connsiteX3" fmla="*/ 1081287 w 1081287"/>
                <a:gd name="connsiteY3" fmla="*/ 0 h 1811416"/>
                <a:gd name="connsiteX4" fmla="*/ 0 w 1081287"/>
                <a:gd name="connsiteY4" fmla="*/ 396356 h 1811416"/>
                <a:gd name="connsiteX0" fmla="*/ 0 w 1081287"/>
                <a:gd name="connsiteY0" fmla="*/ 382449 h 1797509"/>
                <a:gd name="connsiteX1" fmla="*/ 0 w 1081287"/>
                <a:gd name="connsiteY1" fmla="*/ 1797509 h 1797509"/>
                <a:gd name="connsiteX2" fmla="*/ 1081287 w 1081287"/>
                <a:gd name="connsiteY2" fmla="*/ 1797509 h 1797509"/>
                <a:gd name="connsiteX3" fmla="*/ 1081287 w 1081287"/>
                <a:gd name="connsiteY3" fmla="*/ 0 h 1797509"/>
                <a:gd name="connsiteX4" fmla="*/ 0 w 1081287"/>
                <a:gd name="connsiteY4" fmla="*/ 382449 h 179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287" h="1797509">
                  <a:moveTo>
                    <a:pt x="0" y="382449"/>
                  </a:moveTo>
                  <a:lnTo>
                    <a:pt x="0" y="1797509"/>
                  </a:lnTo>
                  <a:lnTo>
                    <a:pt x="1081287" y="1797509"/>
                  </a:lnTo>
                  <a:lnTo>
                    <a:pt x="1081287" y="0"/>
                  </a:lnTo>
                  <a:lnTo>
                    <a:pt x="0" y="382449"/>
                  </a:lnTo>
                  <a:close/>
                </a:path>
              </a:pathLst>
            </a:custGeom>
            <a:solidFill>
              <a:srgbClr val="E77041"/>
            </a:solidFill>
            <a:ln w="254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kern="0" dirty="0">
                <a:solidFill>
                  <a:srgbClr val="FFFFFF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2421919" y="2165300"/>
              <a:ext cx="3036081" cy="170824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54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kern="0" dirty="0">
                <a:solidFill>
                  <a:srgbClr val="FFFFFF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1786796" y="2165300"/>
              <a:ext cx="628708" cy="117335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54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kern="0" dirty="0">
                <a:solidFill>
                  <a:srgbClr val="FFFFFF"/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1798023" y="3325882"/>
              <a:ext cx="620688" cy="54907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kern="0" dirty="0">
                <a:solidFill>
                  <a:srgbClr val="FFFFFF"/>
                </a:solidFill>
              </a:endParaRPr>
            </a:p>
          </p:txBody>
        </p:sp>
        <p:sp>
          <p:nvSpPr>
            <p:cNvPr id="80" name="Rectangle 79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1783588" y="3880635"/>
              <a:ext cx="3674411" cy="436992"/>
            </a:xfrm>
            <a:prstGeom prst="rect">
              <a:avLst/>
            </a:prstGeom>
            <a:noFill/>
            <a:ln w="254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kern="0" dirty="0">
                <a:solidFill>
                  <a:srgbClr val="FFFFFF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1794816" y="3874960"/>
              <a:ext cx="3663184" cy="5711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rgbClr val="0070C0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200" b="1" kern="0" dirty="0">
                  <a:solidFill>
                    <a:srgbClr val="544F40"/>
                  </a:solidFill>
                </a:rPr>
                <a:t>	</a:t>
              </a:r>
              <a:r>
                <a:rPr lang="ru-RU" sz="1100" b="1" kern="0" dirty="0">
                  <a:solidFill>
                    <a:schemeClr val="tx1"/>
                  </a:solidFill>
                </a:rPr>
                <a:t>КДБА по требованию</a:t>
              </a:r>
              <a:endParaRPr lang="ru-RU" sz="1200" b="1" kern="0" dirty="0">
                <a:solidFill>
                  <a:schemeClr val="tx1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5497819" y="3845489"/>
              <a:ext cx="2372185" cy="6086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100" b="1" kern="0" dirty="0">
                  <a:solidFill>
                    <a:schemeClr val="tx1"/>
                  </a:solidFill>
                </a:rPr>
                <a:t>КДБА или низкие дозы ИГКС/</a:t>
              </a:r>
              <a:r>
                <a:rPr lang="ru-RU" sz="1100" b="1" kern="0" dirty="0" err="1">
                  <a:solidFill>
                    <a:schemeClr val="tx1"/>
                  </a:solidFill>
                </a:rPr>
                <a:t>формотерол</a:t>
              </a:r>
              <a:r>
                <a:rPr lang="ru-RU" sz="1100" b="1" kern="0" dirty="0">
                  <a:solidFill>
                    <a:schemeClr val="tx1"/>
                  </a:solidFill>
                </a:rPr>
                <a:t> по</a:t>
              </a:r>
              <a:r>
                <a:rPr lang="en-US" sz="1100" b="1" kern="0" dirty="0">
                  <a:solidFill>
                    <a:schemeClr val="tx1"/>
                  </a:solidFill>
                </a:rPr>
                <a:t> </a:t>
              </a:r>
              <a:r>
                <a:rPr lang="ru-RU" sz="1100" b="1" kern="0" dirty="0">
                  <a:solidFill>
                    <a:schemeClr val="tx1"/>
                  </a:solidFill>
                </a:rPr>
                <a:t>требованию </a:t>
              </a:r>
              <a:r>
                <a:rPr lang="ru-RU" sz="1100" b="1" kern="0" baseline="30000" dirty="0">
                  <a:solidFill>
                    <a:schemeClr val="tx1"/>
                  </a:solidFill>
                </a:rPr>
                <a:t>#</a:t>
              </a:r>
            </a:p>
          </p:txBody>
        </p:sp>
        <p:sp>
          <p:nvSpPr>
            <p:cNvPr id="84" name="TextBox 83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7125999" y="1457317"/>
              <a:ext cx="625500" cy="1108085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200" b="1" kern="0" dirty="0">
                  <a:solidFill>
                    <a:srgbClr val="FFFFFF"/>
                  </a:solidFill>
                  <a:latin typeface="+mn-lt"/>
                  <a:cs typeface="+mn-cs"/>
                </a:rPr>
                <a:t>Ступень 5</a:t>
              </a: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900" b="1" kern="0" dirty="0">
                  <a:solidFill>
                    <a:srgbClr val="FFFFFF"/>
                  </a:solidFill>
                  <a:latin typeface="+mn-lt"/>
                  <a:cs typeface="+mn-cs"/>
                </a:rPr>
                <a:t>Рассмотрите дополни-тельную терапию (Тио, анти-</a:t>
              </a:r>
              <a:r>
                <a:rPr lang="ru-RU" sz="900" b="1" kern="0" dirty="0" err="1">
                  <a:solidFill>
                    <a:srgbClr val="FFFFFF"/>
                  </a:solidFill>
                  <a:latin typeface="+mn-lt"/>
                  <a:cs typeface="+mn-cs"/>
                </a:rPr>
                <a:t>IgE</a:t>
              </a:r>
              <a:endParaRPr lang="ru-RU" sz="900" b="1" kern="0" dirty="0">
                <a:solidFill>
                  <a:srgbClr val="FFFFFF"/>
                </a:solidFill>
                <a:latin typeface="+mn-lt"/>
                <a:cs typeface="+mn-cs"/>
              </a:endParaRP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900" b="1" kern="0" dirty="0">
                  <a:solidFill>
                    <a:srgbClr val="FFFFFF"/>
                  </a:solidFill>
                  <a:latin typeface="+mn-lt"/>
                  <a:cs typeface="+mn-cs"/>
                </a:rPr>
                <a:t>анти-IL5*)</a:t>
              </a: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endParaRPr lang="ru-RU" sz="800" b="1" kern="0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85" name="TextBox 84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7145245" y="3267711"/>
              <a:ext cx="570969" cy="490906"/>
            </a:xfrm>
            <a:prstGeom prst="rect">
              <a:avLst/>
            </a:prstGeom>
            <a:noFill/>
          </p:spPr>
          <p:txBody>
            <a:bodyPr lIns="0" tIns="0" rIns="0" bIns="0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900" b="1" i="1" kern="0" dirty="0">
                  <a:solidFill>
                    <a:schemeClr val="bg1"/>
                  </a:solidFill>
                  <a:latin typeface="+mn-lt"/>
                  <a:cs typeface="+mn-cs"/>
                </a:rPr>
                <a:t>ПГКС в низкой дозе</a:t>
              </a:r>
            </a:p>
          </p:txBody>
        </p:sp>
        <p:sp>
          <p:nvSpPr>
            <p:cNvPr id="86" name="TextBox 85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6401061" y="1799249"/>
              <a:ext cx="728146" cy="766154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200" b="1" kern="0" dirty="0">
                  <a:solidFill>
                    <a:srgbClr val="FFFFFF"/>
                  </a:solidFill>
                  <a:latin typeface="+mn-lt"/>
                  <a:cs typeface="+mn-cs"/>
                </a:rPr>
                <a:t>Ступень 4</a:t>
              </a: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200" b="1" kern="0" dirty="0" smtClean="0">
                  <a:solidFill>
                    <a:srgbClr val="FFFFFF"/>
                  </a:solidFill>
                  <a:latin typeface="+mn-lt"/>
                  <a:cs typeface="+mn-cs"/>
                </a:rPr>
                <a:t>Средние</a:t>
              </a:r>
              <a:r>
                <a:rPr lang="en-US" sz="1200" b="1" kern="0" dirty="0">
                  <a:solidFill>
                    <a:srgbClr val="FFFFFF"/>
                  </a:solidFill>
                  <a:latin typeface="+mn-lt"/>
                  <a:cs typeface="+mn-cs"/>
                </a:rPr>
                <a:t>/</a:t>
              </a:r>
              <a:r>
                <a:rPr lang="ru-RU" sz="1200" b="1" kern="0" dirty="0">
                  <a:solidFill>
                    <a:srgbClr val="FFFFFF"/>
                  </a:solidFill>
                  <a:latin typeface="+mn-lt"/>
                  <a:cs typeface="+mn-cs"/>
                </a:rPr>
                <a:t> высокие дозы  ИГКС/ ДДБА</a:t>
              </a:r>
            </a:p>
          </p:txBody>
        </p:sp>
        <p:sp>
          <p:nvSpPr>
            <p:cNvPr id="87" name="TextBox 86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6405872" y="3286155"/>
              <a:ext cx="755412" cy="553334"/>
            </a:xfrm>
            <a:prstGeom prst="rect">
              <a:avLst/>
            </a:prstGeom>
            <a:noFill/>
          </p:spPr>
          <p:txBody>
            <a:bodyPr lIns="0" tIns="0" rIns="0" bIns="0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770" b="1" i="1" kern="0" dirty="0">
                  <a:solidFill>
                    <a:srgbClr val="FFFFFF"/>
                  </a:solidFill>
                  <a:latin typeface="+mn-lt"/>
                  <a:cs typeface="+mn-cs"/>
                </a:rPr>
                <a:t>Добавить тио*</a:t>
              </a:r>
              <a:r>
                <a:rPr lang="ru-RU" sz="770" b="1" kern="0" baseline="30000" dirty="0">
                  <a:solidFill>
                    <a:srgbClr val="FFFFFF"/>
                  </a:solidFill>
                  <a:latin typeface="+mn-lt"/>
                  <a:ea typeface="ＭＳ Ｐゴシック" charset="0"/>
                  <a:cs typeface="Arial"/>
                  <a:sym typeface="Arial Italic" charset="0"/>
                </a:rPr>
                <a:t>†</a:t>
              </a:r>
              <a:r>
                <a:rPr lang="ru-RU" sz="770" b="1" kern="0" dirty="0">
                  <a:solidFill>
                    <a:srgbClr val="FFFFFF"/>
                  </a:solidFill>
                  <a:latin typeface="+mn-lt"/>
                  <a:ea typeface="ＭＳ Ｐゴシック" charset="0"/>
                  <a:cs typeface="Arial"/>
                  <a:sym typeface="Arial Italic" charset="0"/>
                </a:rPr>
                <a:t>;</a:t>
              </a: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770" b="1" i="1" kern="0" dirty="0">
                  <a:solidFill>
                    <a:srgbClr val="FFFFFF"/>
                  </a:solidFill>
                  <a:latin typeface="+mn-lt"/>
                  <a:cs typeface="+mn-cs"/>
                </a:rPr>
                <a:t>Высокие дозы </a:t>
              </a:r>
              <a:r>
                <a:rPr lang="ru-RU" sz="770" b="1" kern="0" dirty="0">
                  <a:solidFill>
                    <a:srgbClr val="FFFFFF"/>
                  </a:solidFill>
                  <a:latin typeface="+mn-lt"/>
                  <a:cs typeface="+mn-cs"/>
                </a:rPr>
                <a:t>ИГКС+АРЛ</a:t>
              </a:r>
              <a:r>
                <a:rPr lang="ru-RU" sz="770" b="1" i="1" kern="0" dirty="0">
                  <a:solidFill>
                    <a:srgbClr val="FFFFFF"/>
                  </a:solidFill>
                  <a:latin typeface="+mn-lt"/>
                  <a:cs typeface="+mn-cs"/>
                </a:rPr>
                <a:t/>
              </a:r>
              <a:br>
                <a:rPr lang="ru-RU" sz="770" b="1" i="1" kern="0" dirty="0">
                  <a:solidFill>
                    <a:srgbClr val="FFFFFF"/>
                  </a:solidFill>
                  <a:latin typeface="+mn-lt"/>
                  <a:cs typeface="+mn-cs"/>
                </a:rPr>
              </a:br>
              <a:r>
                <a:rPr lang="ru-RU" sz="770" b="1" i="1" kern="0" dirty="0">
                  <a:solidFill>
                    <a:srgbClr val="FFFFFF"/>
                  </a:solidFill>
                  <a:latin typeface="+mn-lt"/>
                  <a:cs typeface="+mn-cs"/>
                </a:rPr>
                <a:t>(или + теоф*)</a:t>
              </a:r>
            </a:p>
          </p:txBody>
        </p:sp>
        <p:sp>
          <p:nvSpPr>
            <p:cNvPr id="88" name="TextBox 87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5498095" y="2161044"/>
              <a:ext cx="866077" cy="766154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200" b="1" kern="0" dirty="0">
                  <a:latin typeface="+mn-lt"/>
                  <a:cs typeface="+mn-cs"/>
                </a:rPr>
                <a:t>Ступень 3</a:t>
              </a: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200" b="1" kern="0" dirty="0" smtClean="0">
                  <a:latin typeface="+mn-lt"/>
                  <a:cs typeface="+mn-cs"/>
                </a:rPr>
                <a:t>Низкие </a:t>
              </a:r>
              <a:r>
                <a:rPr lang="ru-RU" sz="1200" b="1" kern="0" dirty="0">
                  <a:latin typeface="+mn-lt"/>
                  <a:cs typeface="+mn-cs"/>
                </a:rPr>
                <a:t>дозы ИГКС/ДДБА**</a:t>
              </a:r>
            </a:p>
          </p:txBody>
        </p:sp>
        <p:sp>
          <p:nvSpPr>
            <p:cNvPr id="89" name="TextBox 88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5446772" y="3304600"/>
              <a:ext cx="933438" cy="489487"/>
            </a:xfrm>
            <a:prstGeom prst="rect">
              <a:avLst/>
            </a:prstGeom>
            <a:noFill/>
          </p:spPr>
          <p:txBody>
            <a:bodyPr lIns="2700" tIns="0" rIns="2700" bIns="0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900" b="1" i="1" kern="0" dirty="0">
                  <a:latin typeface="+mn-lt"/>
                  <a:cs typeface="+mn-cs"/>
                </a:rPr>
                <a:t>Сред/высокие дозы ИГКС; низкие дозы ИГКС+АРЛ</a:t>
              </a:r>
              <a:br>
                <a:rPr lang="ru-RU" sz="900" b="1" i="1" kern="0" dirty="0">
                  <a:latin typeface="+mn-lt"/>
                  <a:cs typeface="+mn-cs"/>
                </a:rPr>
              </a:br>
              <a:r>
                <a:rPr lang="ru-RU" sz="900" b="1" i="1" kern="0" dirty="0">
                  <a:latin typeface="+mn-lt"/>
                  <a:cs typeface="+mn-cs"/>
                </a:rPr>
                <a:t>(или + теоф*)</a:t>
              </a:r>
            </a:p>
          </p:txBody>
        </p:sp>
        <p:sp>
          <p:nvSpPr>
            <p:cNvPr id="90" name="TextBox 89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2747500" y="2305762"/>
              <a:ext cx="2020846" cy="766154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400" b="1" kern="0" dirty="0">
                  <a:solidFill>
                    <a:srgbClr val="006600"/>
                  </a:solidFill>
                  <a:latin typeface="+mn-lt"/>
                  <a:cs typeface="+mn-cs"/>
                </a:rPr>
                <a:t>Ступень 2</a:t>
              </a: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endParaRPr lang="ru-RU" sz="1400" b="1" kern="0" dirty="0">
                <a:solidFill>
                  <a:srgbClr val="006600"/>
                </a:solidFill>
                <a:latin typeface="+mn-lt"/>
                <a:cs typeface="+mn-cs"/>
              </a:endParaRP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400" b="1" kern="0" dirty="0">
                  <a:solidFill>
                    <a:srgbClr val="006600"/>
                  </a:solidFill>
                  <a:latin typeface="+mn-lt"/>
                  <a:cs typeface="+mn-cs"/>
                </a:rPr>
                <a:t>Низкие дозы ИГКС</a:t>
              </a:r>
            </a:p>
          </p:txBody>
        </p:sp>
        <p:sp>
          <p:nvSpPr>
            <p:cNvPr id="91" name="TextBox 90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2885431" y="3359933"/>
              <a:ext cx="2224534" cy="489488"/>
            </a:xfrm>
            <a:prstGeom prst="rect">
              <a:avLst/>
            </a:prstGeom>
            <a:noFill/>
          </p:spPr>
          <p:txBody>
            <a:bodyPr lIns="2700" tIns="0" rIns="2700" bIns="0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200" b="1" i="1" kern="0" dirty="0">
                  <a:solidFill>
                    <a:srgbClr val="006600"/>
                  </a:solidFill>
                  <a:latin typeface="+mn-lt"/>
                  <a:cs typeface="+mn-cs"/>
                </a:rPr>
                <a:t>АРЛ</a:t>
              </a: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200" b="1" i="1" kern="0" dirty="0">
                  <a:solidFill>
                    <a:srgbClr val="006600"/>
                  </a:solidFill>
                  <a:latin typeface="+mn-lt"/>
                  <a:cs typeface="+mn-cs"/>
                </a:rPr>
                <a:t>Низкие дозы теофиллина*</a:t>
              </a:r>
            </a:p>
          </p:txBody>
        </p:sp>
        <p:sp>
          <p:nvSpPr>
            <p:cNvPr id="92" name="TextBox 91">
              <a:extLst>
                <a:ext uri="{FF2B5EF4-FFF2-40B4-BE49-F238E27FC236}"/>
              </a:extLst>
            </p:cNvPr>
            <p:cNvSpPr txBox="1"/>
            <p:nvPr/>
          </p:nvSpPr>
          <p:spPr>
            <a:xfrm rot="16200000">
              <a:off x="1719831" y="2418437"/>
              <a:ext cx="830001" cy="71531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lIns="0" tIns="0" rIns="0" bIns="0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400" b="1" kern="0" dirty="0">
                  <a:latin typeface="+mn-lt"/>
                  <a:cs typeface="+mn-cs"/>
                </a:rPr>
                <a:t>Ступень 1</a:t>
              </a:r>
            </a:p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endParaRPr lang="ru-RU" sz="1000" b="1" kern="0" dirty="0">
                <a:solidFill>
                  <a:srgbClr val="544F40"/>
                </a:solidFill>
                <a:latin typeface="+mn-lt"/>
                <a:cs typeface="+mn-cs"/>
              </a:endParaRPr>
            </a:p>
          </p:txBody>
        </p:sp>
        <p:sp>
          <p:nvSpPr>
            <p:cNvPr id="93" name="TextBox 92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1783588" y="3298925"/>
              <a:ext cx="647954" cy="56894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lIns="2700" tIns="0" rIns="2700" bIns="0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800" b="1" i="1" kern="0" dirty="0">
                  <a:latin typeface="+mn-lt"/>
                  <a:cs typeface="+mn-cs"/>
                </a:rPr>
                <a:t>Рассмотреть применение ИГКС в низкой дозе</a:t>
              </a:r>
            </a:p>
          </p:txBody>
        </p:sp>
        <p:sp>
          <p:nvSpPr>
            <p:cNvPr id="94" name="TextBox 93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-31138" y="2129327"/>
              <a:ext cx="1645746" cy="631368"/>
            </a:xfrm>
            <a:prstGeom prst="rect">
              <a:avLst/>
            </a:prstGeom>
            <a:noFill/>
          </p:spPr>
          <p:txBody>
            <a:bodyPr lIns="0" tIns="0" rIns="0" bIns="0"/>
            <a:lstStyle/>
            <a:p>
              <a:pPr algn="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400" b="1" kern="0" dirty="0">
                  <a:solidFill>
                    <a:srgbClr val="006600"/>
                  </a:solidFill>
                  <a:latin typeface="+mn-lt"/>
                  <a:cs typeface="+mn-cs"/>
                </a:rPr>
                <a:t>Предпочтительный препарат для контроля течения заболевания</a:t>
              </a:r>
            </a:p>
          </p:txBody>
        </p:sp>
        <p:sp>
          <p:nvSpPr>
            <p:cNvPr id="96" name="TextBox 95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1055442" y="3354258"/>
              <a:ext cx="663992" cy="488069"/>
            </a:xfrm>
            <a:prstGeom prst="rect">
              <a:avLst/>
            </a:prstGeom>
            <a:noFill/>
          </p:spPr>
          <p:txBody>
            <a:bodyPr lIns="2700" tIns="0" rIns="2700" bIns="0" anchor="ctr"/>
            <a:lstStyle/>
            <a:p>
              <a:pPr algn="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endParaRPr lang="ru-RU" sz="1000" b="1" i="1" kern="0" dirty="0">
                <a:solidFill>
                  <a:srgbClr val="544F40"/>
                </a:solidFill>
                <a:latin typeface="+mn-lt"/>
                <a:cs typeface="+mn-cs"/>
              </a:endParaRPr>
            </a:p>
          </p:txBody>
        </p:sp>
        <p:sp>
          <p:nvSpPr>
            <p:cNvPr id="97" name="TextBox 96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-31137" y="3340069"/>
              <a:ext cx="1659153" cy="490906"/>
            </a:xfrm>
            <a:prstGeom prst="rect">
              <a:avLst/>
            </a:prstGeom>
            <a:noFill/>
          </p:spPr>
          <p:txBody>
            <a:bodyPr lIns="2700" tIns="0" rIns="2700" bIns="0" anchor="ctr"/>
            <a:lstStyle/>
            <a:p>
              <a:pPr algn="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400" b="1" kern="0" dirty="0">
                  <a:solidFill>
                    <a:srgbClr val="006600"/>
                  </a:solidFill>
                  <a:latin typeface="+mn-lt"/>
                  <a:cs typeface="+mn-cs"/>
                </a:rPr>
                <a:t>Другие варианты базовой терапии</a:t>
              </a:r>
            </a:p>
          </p:txBody>
        </p:sp>
        <p:sp>
          <p:nvSpPr>
            <p:cNvPr id="98" name="TextBox 97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-503496" y="3931297"/>
              <a:ext cx="2203684" cy="51346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 defTabSz="684996" fontAlgn="auto">
                <a:spcBef>
                  <a:spcPts val="0"/>
                </a:spcBef>
                <a:spcAft>
                  <a:spcPts val="0"/>
                </a:spcAft>
                <a:buClr>
                  <a:srgbClr val="544F40"/>
                </a:buClr>
                <a:defRPr/>
              </a:pPr>
              <a:r>
                <a:rPr lang="ru-RU" sz="1400" b="1" kern="0" dirty="0">
                  <a:solidFill>
                    <a:srgbClr val="9B4A07"/>
                  </a:solidFill>
                  <a:latin typeface="+mn-lt"/>
                  <a:cs typeface="+mn-cs"/>
                </a:rPr>
                <a:t>Препарат неотложной помощи</a:t>
              </a:r>
            </a:p>
          </p:txBody>
        </p:sp>
        <p:cxnSp>
          <p:nvCxnSpPr>
            <p:cNvPr id="99" name="Straight Connector 98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2442769" y="2142599"/>
              <a:ext cx="0" cy="1718172"/>
            </a:xfrm>
            <a:prstGeom prst="line">
              <a:avLst/>
            </a:prstGeom>
            <a:ln w="127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Freeform 99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1770756" y="1003300"/>
              <a:ext cx="6099247" cy="3442846"/>
            </a:xfrm>
            <a:custGeom>
              <a:avLst/>
              <a:gdLst>
                <a:gd name="connsiteX0" fmla="*/ 25400 w 6972300"/>
                <a:gd name="connsiteY0" fmla="*/ 939800 h 2743200"/>
                <a:gd name="connsiteX1" fmla="*/ 25400 w 6972300"/>
                <a:gd name="connsiteY1" fmla="*/ 939800 h 2743200"/>
                <a:gd name="connsiteX2" fmla="*/ 0 w 6972300"/>
                <a:gd name="connsiteY2" fmla="*/ 1066800 h 2743200"/>
                <a:gd name="connsiteX3" fmla="*/ 38100 w 6972300"/>
                <a:gd name="connsiteY3" fmla="*/ 2743200 h 2743200"/>
                <a:gd name="connsiteX4" fmla="*/ 6972300 w 6972300"/>
                <a:gd name="connsiteY4" fmla="*/ 2743200 h 2743200"/>
                <a:gd name="connsiteX5" fmla="*/ 6972300 w 6972300"/>
                <a:gd name="connsiteY5" fmla="*/ 0 h 2743200"/>
                <a:gd name="connsiteX6" fmla="*/ 4305300 w 6972300"/>
                <a:gd name="connsiteY6" fmla="*/ 0 h 2743200"/>
                <a:gd name="connsiteX0" fmla="*/ 25400 w 6972300"/>
                <a:gd name="connsiteY0" fmla="*/ 939800 h 2743200"/>
                <a:gd name="connsiteX1" fmla="*/ 25400 w 6972300"/>
                <a:gd name="connsiteY1" fmla="*/ 939800 h 2743200"/>
                <a:gd name="connsiteX2" fmla="*/ 0 w 6972300"/>
                <a:gd name="connsiteY2" fmla="*/ 1066800 h 2743200"/>
                <a:gd name="connsiteX3" fmla="*/ 38100 w 6972300"/>
                <a:gd name="connsiteY3" fmla="*/ 2743200 h 2743200"/>
                <a:gd name="connsiteX4" fmla="*/ 6972300 w 6972300"/>
                <a:gd name="connsiteY4" fmla="*/ 2743200 h 2743200"/>
                <a:gd name="connsiteX5" fmla="*/ 6972300 w 6972300"/>
                <a:gd name="connsiteY5" fmla="*/ 0 h 2743200"/>
                <a:gd name="connsiteX6" fmla="*/ 4287370 w 6972300"/>
                <a:gd name="connsiteY6" fmla="*/ 956235 h 2743200"/>
                <a:gd name="connsiteX0" fmla="*/ 25400 w 6972300"/>
                <a:gd name="connsiteY0" fmla="*/ 939800 h 2743200"/>
                <a:gd name="connsiteX1" fmla="*/ 25400 w 6972300"/>
                <a:gd name="connsiteY1" fmla="*/ 939800 h 2743200"/>
                <a:gd name="connsiteX2" fmla="*/ 0 w 6972300"/>
                <a:gd name="connsiteY2" fmla="*/ 1066800 h 2743200"/>
                <a:gd name="connsiteX3" fmla="*/ 38100 w 6972300"/>
                <a:gd name="connsiteY3" fmla="*/ 2743200 h 2743200"/>
                <a:gd name="connsiteX4" fmla="*/ 6972300 w 6972300"/>
                <a:gd name="connsiteY4" fmla="*/ 2743200 h 2743200"/>
                <a:gd name="connsiteX5" fmla="*/ 6972300 w 6972300"/>
                <a:gd name="connsiteY5" fmla="*/ 0 h 2743200"/>
                <a:gd name="connsiteX6" fmla="*/ 4287370 w 6972300"/>
                <a:gd name="connsiteY6" fmla="*/ 956235 h 2743200"/>
                <a:gd name="connsiteX7" fmla="*/ 4289612 w 6972300"/>
                <a:gd name="connsiteY7" fmla="*/ 965947 h 2743200"/>
                <a:gd name="connsiteX0" fmla="*/ 25400 w 6972300"/>
                <a:gd name="connsiteY0" fmla="*/ 939800 h 2743200"/>
                <a:gd name="connsiteX1" fmla="*/ 25400 w 6972300"/>
                <a:gd name="connsiteY1" fmla="*/ 939800 h 2743200"/>
                <a:gd name="connsiteX2" fmla="*/ 0 w 6972300"/>
                <a:gd name="connsiteY2" fmla="*/ 1066800 h 2743200"/>
                <a:gd name="connsiteX3" fmla="*/ 38100 w 6972300"/>
                <a:gd name="connsiteY3" fmla="*/ 2743200 h 2743200"/>
                <a:gd name="connsiteX4" fmla="*/ 6972300 w 6972300"/>
                <a:gd name="connsiteY4" fmla="*/ 2743200 h 2743200"/>
                <a:gd name="connsiteX5" fmla="*/ 6972300 w 6972300"/>
                <a:gd name="connsiteY5" fmla="*/ 0 h 2743200"/>
                <a:gd name="connsiteX6" fmla="*/ 4287370 w 6972300"/>
                <a:gd name="connsiteY6" fmla="*/ 956235 h 2743200"/>
                <a:gd name="connsiteX7" fmla="*/ 10459 w 6972300"/>
                <a:gd name="connsiteY7" fmla="*/ 942041 h 2743200"/>
                <a:gd name="connsiteX0" fmla="*/ 14942 w 6961842"/>
                <a:gd name="connsiteY0" fmla="*/ 939800 h 2743200"/>
                <a:gd name="connsiteX1" fmla="*/ 14942 w 6961842"/>
                <a:gd name="connsiteY1" fmla="*/ 939800 h 2743200"/>
                <a:gd name="connsiteX2" fmla="*/ 27642 w 6961842"/>
                <a:gd name="connsiteY2" fmla="*/ 2743200 h 2743200"/>
                <a:gd name="connsiteX3" fmla="*/ 6961842 w 6961842"/>
                <a:gd name="connsiteY3" fmla="*/ 2743200 h 2743200"/>
                <a:gd name="connsiteX4" fmla="*/ 6961842 w 6961842"/>
                <a:gd name="connsiteY4" fmla="*/ 0 h 2743200"/>
                <a:gd name="connsiteX5" fmla="*/ 4276912 w 6961842"/>
                <a:gd name="connsiteY5" fmla="*/ 956235 h 2743200"/>
                <a:gd name="connsiteX6" fmla="*/ 1 w 6961842"/>
                <a:gd name="connsiteY6" fmla="*/ 942041 h 2743200"/>
                <a:gd name="connsiteX0" fmla="*/ 14941 w 6961841"/>
                <a:gd name="connsiteY0" fmla="*/ 939800 h 2743200"/>
                <a:gd name="connsiteX1" fmla="*/ 14941 w 6961841"/>
                <a:gd name="connsiteY1" fmla="*/ 939800 h 2743200"/>
                <a:gd name="connsiteX2" fmla="*/ 27641 w 6961841"/>
                <a:gd name="connsiteY2" fmla="*/ 2743200 h 2743200"/>
                <a:gd name="connsiteX3" fmla="*/ 6961841 w 6961841"/>
                <a:gd name="connsiteY3" fmla="*/ 2743200 h 2743200"/>
                <a:gd name="connsiteX4" fmla="*/ 6961841 w 6961841"/>
                <a:gd name="connsiteY4" fmla="*/ 0 h 2743200"/>
                <a:gd name="connsiteX5" fmla="*/ 4276911 w 6961841"/>
                <a:gd name="connsiteY5" fmla="*/ 956235 h 2743200"/>
                <a:gd name="connsiteX6" fmla="*/ 0 w 6961841"/>
                <a:gd name="connsiteY6" fmla="*/ 942041 h 2743200"/>
                <a:gd name="connsiteX0" fmla="*/ 0 w 6946900"/>
                <a:gd name="connsiteY0" fmla="*/ 939800 h 2743200"/>
                <a:gd name="connsiteX1" fmla="*/ 0 w 6946900"/>
                <a:gd name="connsiteY1" fmla="*/ 939800 h 2743200"/>
                <a:gd name="connsiteX2" fmla="*/ 12700 w 6946900"/>
                <a:gd name="connsiteY2" fmla="*/ 2743200 h 2743200"/>
                <a:gd name="connsiteX3" fmla="*/ 6946900 w 6946900"/>
                <a:gd name="connsiteY3" fmla="*/ 2743200 h 2743200"/>
                <a:gd name="connsiteX4" fmla="*/ 6946900 w 6946900"/>
                <a:gd name="connsiteY4" fmla="*/ 0 h 2743200"/>
                <a:gd name="connsiteX5" fmla="*/ 4261970 w 6946900"/>
                <a:gd name="connsiteY5" fmla="*/ 956235 h 2743200"/>
                <a:gd name="connsiteX6" fmla="*/ 2988 w 6946900"/>
                <a:gd name="connsiteY6" fmla="*/ 948017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6900" h="2743200">
                  <a:moveTo>
                    <a:pt x="0" y="939800"/>
                  </a:moveTo>
                  <a:lnTo>
                    <a:pt x="0" y="939800"/>
                  </a:lnTo>
                  <a:cubicBezTo>
                    <a:pt x="4233" y="1540933"/>
                    <a:pt x="8467" y="2142067"/>
                    <a:pt x="12700" y="2743200"/>
                  </a:cubicBezTo>
                  <a:lnTo>
                    <a:pt x="6946900" y="2743200"/>
                  </a:lnTo>
                  <a:lnTo>
                    <a:pt x="6946900" y="0"/>
                  </a:lnTo>
                  <a:lnTo>
                    <a:pt x="4261970" y="956235"/>
                  </a:lnTo>
                  <a:lnTo>
                    <a:pt x="2988" y="948017"/>
                  </a:lnTo>
                </a:path>
              </a:pathLst>
            </a:custGeom>
            <a:noFill/>
            <a:ln w="25400" cap="sq">
              <a:solidFill>
                <a:srgbClr val="0070C0"/>
              </a:solidFill>
              <a:miter lim="800000"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anchor="ctr"/>
            <a:lstStyle/>
            <a:p>
              <a:pPr algn="ctr" defTabSz="68499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kern="0" dirty="0">
                <a:solidFill>
                  <a:srgbClr val="FFFFFF"/>
                </a:solidFill>
              </a:endParaRPr>
            </a:p>
          </p:txBody>
        </p:sp>
        <p:cxnSp>
          <p:nvCxnSpPr>
            <p:cNvPr id="102" name="Straight Connector 101">
              <a:extLst>
                <a:ext uri="{FF2B5EF4-FFF2-40B4-BE49-F238E27FC236}"/>
              </a:extLst>
            </p:cNvPr>
            <p:cNvCxnSpPr/>
            <p:nvPr/>
          </p:nvCxnSpPr>
          <p:spPr>
            <a:xfrm flipV="1">
              <a:off x="1792672" y="3159025"/>
              <a:ext cx="5865332" cy="85808"/>
            </a:xfrm>
            <a:prstGeom prst="line">
              <a:avLst/>
            </a:pr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1783588" y="3872122"/>
              <a:ext cx="5975929" cy="0"/>
            </a:xfrm>
            <a:prstGeom prst="line">
              <a:avLst/>
            </a:prstGeom>
            <a:ln w="381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/>
              </a:extLst>
            </p:cNvPr>
            <p:cNvCxnSpPr>
              <a:stCxn id="100" idx="5"/>
            </p:cNvCxnSpPr>
            <p:nvPr/>
          </p:nvCxnSpPr>
          <p:spPr>
            <a:xfrm flipH="1">
              <a:off x="5432339" y="2203421"/>
              <a:ext cx="80345" cy="1667283"/>
            </a:xfrm>
            <a:prstGeom prst="line">
              <a:avLst/>
            </a:prstGeom>
            <a:ln w="127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/>
              </a:extLst>
            </p:cNvPr>
            <p:cNvCxnSpPr>
              <a:stCxn id="73" idx="0"/>
            </p:cNvCxnSpPr>
            <p:nvPr/>
          </p:nvCxnSpPr>
          <p:spPr>
            <a:xfrm>
              <a:off x="6388230" y="1705608"/>
              <a:ext cx="0" cy="2165096"/>
            </a:xfrm>
            <a:prstGeom prst="line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7111564" y="1345231"/>
              <a:ext cx="8020" cy="2525471"/>
            </a:xfrm>
            <a:prstGeom prst="line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797" name="Title 1"/>
          <p:cNvSpPr>
            <a:spLocks noGrp="1"/>
          </p:cNvSpPr>
          <p:nvPr>
            <p:ph type="title"/>
          </p:nvPr>
        </p:nvSpPr>
        <p:spPr>
          <a:xfrm>
            <a:off x="0" y="699542"/>
            <a:ext cx="8625136" cy="569218"/>
          </a:xfrm>
        </p:spPr>
        <p:txBody>
          <a:bodyPr>
            <a:noAutofit/>
          </a:bodyPr>
          <a:lstStyle/>
          <a:p>
            <a:r>
              <a:rPr lang="ru-RU" altLang="ru-RU" sz="2400" b="1" dirty="0" smtClean="0">
                <a:solidFill>
                  <a:srgbClr val="D56509"/>
                </a:solidFill>
                <a:ea typeface="Calibri" pitchFamily="34" charset="0"/>
                <a:cs typeface="Calibri" pitchFamily="34" charset="0"/>
              </a:rPr>
              <a:t>О</a:t>
            </a:r>
            <a:r>
              <a:rPr lang="ru-RU" sz="2400" b="1" dirty="0" smtClean="0">
                <a:solidFill>
                  <a:srgbClr val="D56509"/>
                </a:solidFill>
                <a:cs typeface="Tahoma" pitchFamily="34" charset="0"/>
              </a:rPr>
              <a:t>снова </a:t>
            </a:r>
            <a:r>
              <a:rPr lang="ru-RU" sz="2400" b="1" dirty="0" smtClean="0">
                <a:solidFill>
                  <a:srgbClr val="D56509"/>
                </a:solidFill>
                <a:cs typeface="Tahoma" pitchFamily="34" charset="0"/>
              </a:rPr>
              <a:t>лечения 3 – 5 ступени: комбинации ИГКС и ДДБА</a:t>
            </a:r>
            <a:endParaRPr lang="en-US" altLang="ru-RU" sz="2400" b="1" dirty="0" smtClean="0">
              <a:solidFill>
                <a:srgbClr val="D56509"/>
              </a:solidFill>
              <a:ea typeface="Calibri" pitchFamily="34" charset="0"/>
              <a:cs typeface="Calibri" pitchFamily="34" charset="0"/>
            </a:endParaRPr>
          </a:p>
        </p:txBody>
      </p:sp>
      <p:sp>
        <p:nvSpPr>
          <p:cNvPr id="1843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2104" y="4227934"/>
            <a:ext cx="8901683" cy="691753"/>
          </a:xfrm>
        </p:spPr>
        <p:txBody>
          <a:bodyPr>
            <a:normAutofit fontScale="77500" lnSpcReduction="20000"/>
          </a:bodyPr>
          <a:lstStyle/>
          <a:p>
            <a:r>
              <a:rPr lang="ru-RU" altLang="ru-RU" sz="1200" b="1" dirty="0" smtClean="0"/>
              <a:t>*Не для детей &lt;12 лет; ** Для детей в возрасте 6–11 лет предпочтительной терапией для Ступени 3 являются средние дозы ИГКС; </a:t>
            </a:r>
            <a:r>
              <a:rPr lang="ru-RU" altLang="ru-RU" sz="1200" b="1" baseline="30000" dirty="0" smtClean="0"/>
              <a:t>#</a:t>
            </a:r>
            <a:r>
              <a:rPr lang="ru-RU" altLang="ru-RU" sz="1200" b="1" dirty="0" smtClean="0"/>
              <a:t> низкие дозы ИГКС/</a:t>
            </a:r>
            <a:r>
              <a:rPr lang="ru-RU" altLang="ru-RU" sz="1200" b="1" dirty="0" err="1" smtClean="0"/>
              <a:t>формотерол</a:t>
            </a:r>
            <a:r>
              <a:rPr lang="ru-RU" altLang="ru-RU" sz="1200" b="1" dirty="0" smtClean="0"/>
              <a:t> - препараты неотложной помощи для пациентов, которые принимают низкие дозы ИГКС/</a:t>
            </a:r>
            <a:r>
              <a:rPr lang="ru-RU" altLang="ru-RU" sz="1200" b="1" dirty="0" err="1" smtClean="0"/>
              <a:t>формотерол</a:t>
            </a:r>
            <a:r>
              <a:rPr lang="ru-RU" altLang="ru-RU" sz="1200" b="1" dirty="0" smtClean="0"/>
              <a:t>; в РФ имеются возрастные ограничения по применению. </a:t>
            </a:r>
            <a:r>
              <a:rPr lang="ru-RU" altLang="ru-RU" sz="1200" b="1" baseline="30000" dirty="0" err="1" smtClean="0"/>
              <a:t>†</a:t>
            </a:r>
            <a:r>
              <a:rPr lang="ru-RU" altLang="ru-RU" sz="1200" b="1" dirty="0" err="1" smtClean="0"/>
              <a:t>тиотропий</a:t>
            </a:r>
            <a:r>
              <a:rPr lang="ru-RU" altLang="ru-RU" sz="1200" b="1" dirty="0" smtClean="0"/>
              <a:t> в форме аэрозоля - дополнительный вариант терапии для пациентов с обострениями в анамнезе; в РФ противопоказан детям &lt;6 лет. </a:t>
            </a:r>
            <a:endParaRPr lang="ru-RU" altLang="en-US" sz="1200" b="1" dirty="0" smtClean="0"/>
          </a:p>
          <a:p>
            <a:r>
              <a:rPr lang="ru-RU" altLang="ru-RU" sz="1200" b="1" dirty="0" smtClean="0"/>
              <a:t>ИГКС, ингаляционные </a:t>
            </a:r>
            <a:r>
              <a:rPr lang="ru-RU" altLang="ru-RU" sz="1200" b="1" dirty="0" err="1" smtClean="0"/>
              <a:t>глюкокортикостероиды</a:t>
            </a:r>
            <a:r>
              <a:rPr lang="ru-RU" altLang="ru-RU" sz="1200" b="1" dirty="0" smtClean="0"/>
              <a:t>; ДДБА: бета</a:t>
            </a:r>
            <a:r>
              <a:rPr lang="ru-RU" altLang="ru-RU" sz="1200" b="1" baseline="-25000" dirty="0" smtClean="0"/>
              <a:t>2</a:t>
            </a:r>
            <a:r>
              <a:rPr lang="ru-RU" altLang="ru-RU" sz="1200" b="1" dirty="0" smtClean="0"/>
              <a:t>-агонист длительного действия; АРЛ, антагонисты рецептора </a:t>
            </a:r>
            <a:r>
              <a:rPr lang="ru-RU" altLang="ru-RU" sz="1200" b="1" dirty="0" err="1" smtClean="0"/>
              <a:t>лейкотриена</a:t>
            </a:r>
            <a:r>
              <a:rPr lang="ru-RU" altLang="ru-RU" sz="1200" b="1" dirty="0" smtClean="0"/>
              <a:t>; </a:t>
            </a:r>
            <a:r>
              <a:rPr lang="ru-RU" altLang="ru-RU" sz="1200" b="1" dirty="0" err="1" smtClean="0"/>
              <a:t>мепо</a:t>
            </a:r>
            <a:r>
              <a:rPr lang="ru-RU" altLang="ru-RU" sz="1200" b="1" dirty="0" smtClean="0"/>
              <a:t>, </a:t>
            </a:r>
            <a:r>
              <a:rPr lang="ru-RU" altLang="ru-RU" sz="1200" b="1" dirty="0" err="1" smtClean="0"/>
              <a:t>меполизумаб</a:t>
            </a:r>
            <a:r>
              <a:rPr lang="ru-RU" altLang="ru-RU" sz="1200" b="1" dirty="0" smtClean="0"/>
              <a:t>; ПГКС, </a:t>
            </a:r>
            <a:r>
              <a:rPr lang="ru-RU" altLang="ru-RU" sz="1200" b="1" dirty="0" err="1" smtClean="0"/>
              <a:t>пероральные</a:t>
            </a:r>
            <a:r>
              <a:rPr lang="ru-RU" altLang="ru-RU" sz="1200" b="1" dirty="0" smtClean="0"/>
              <a:t> </a:t>
            </a:r>
            <a:r>
              <a:rPr lang="ru-RU" altLang="ru-RU" sz="1200" b="1" dirty="0" err="1" smtClean="0"/>
              <a:t>глюкокортикостероиды</a:t>
            </a:r>
            <a:r>
              <a:rPr lang="ru-RU" altLang="ru-RU" sz="1200" b="1" dirty="0" smtClean="0"/>
              <a:t>; КДБА, бета</a:t>
            </a:r>
            <a:r>
              <a:rPr lang="ru-RU" altLang="ru-RU" sz="1200" b="1" baseline="-25000" dirty="0" smtClean="0"/>
              <a:t>2</a:t>
            </a:r>
            <a:r>
              <a:rPr lang="ru-RU" altLang="ru-RU" sz="1200" b="1" dirty="0" smtClean="0"/>
              <a:t>-агонист короткого действия; </a:t>
            </a:r>
            <a:r>
              <a:rPr lang="ru-RU" altLang="ru-RU" sz="1200" b="1" dirty="0" err="1" smtClean="0"/>
              <a:t>теоф</a:t>
            </a:r>
            <a:r>
              <a:rPr lang="ru-RU" altLang="ru-RU" sz="1200" b="1" dirty="0" smtClean="0"/>
              <a:t>, </a:t>
            </a:r>
            <a:r>
              <a:rPr lang="ru-RU" altLang="ru-RU" sz="1200" b="1" dirty="0" err="1" smtClean="0"/>
              <a:t>теофиллин</a:t>
            </a:r>
            <a:r>
              <a:rPr lang="ru-RU" altLang="ru-RU" sz="1200" b="1" dirty="0" smtClean="0"/>
              <a:t>; тио, </a:t>
            </a:r>
            <a:r>
              <a:rPr lang="ru-RU" altLang="ru-RU" sz="1200" b="1" dirty="0" err="1" smtClean="0"/>
              <a:t>тиотропий</a:t>
            </a:r>
            <a:endParaRPr lang="ru-RU" altLang="ru-RU" sz="1200" b="1" dirty="0" smtClean="0"/>
          </a:p>
        </p:txBody>
      </p:sp>
      <p:sp>
        <p:nvSpPr>
          <p:cNvPr id="57" name="Right Arrow 56">
            <a:extLst>
              <a:ext uri="{FF2B5EF4-FFF2-40B4-BE49-F238E27FC236}"/>
            </a:extLst>
          </p:cNvPr>
          <p:cNvSpPr/>
          <p:nvPr/>
        </p:nvSpPr>
        <p:spPr>
          <a:xfrm>
            <a:off x="1593850" y="1138238"/>
            <a:ext cx="5113338" cy="51673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485" tIns="34283" rIns="68485" bIns="34283" anchor="ctr"/>
          <a:lstStyle/>
          <a:p>
            <a:pPr algn="ctr" defTabSz="68474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006600"/>
                </a:solidFill>
              </a:rPr>
              <a:t>Тяжесть заболевания</a:t>
            </a:r>
            <a:endParaRPr lang="en-GB" b="1" kern="0" dirty="0">
              <a:solidFill>
                <a:srgbClr val="006600"/>
              </a:solidFill>
            </a:endParaRPr>
          </a:p>
        </p:txBody>
      </p:sp>
      <p:sp>
        <p:nvSpPr>
          <p:cNvPr id="41" name="Footer Placeholder 3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84150" y="4982766"/>
            <a:ext cx="7677150" cy="128588"/>
          </a:xfrm>
          <a:prstGeom prst="rect">
            <a:avLst/>
          </a:prstGeom>
        </p:spPr>
        <p:txBody>
          <a:bodyPr lIns="0" tIns="0" rIns="0" bIns="0"/>
          <a:lstStyle>
            <a:lvl1pPr marL="27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–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538163" indent="-2667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2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081088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2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200" b="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162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0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7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4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Clr>
                <a:srgbClr val="544F40"/>
              </a:buClr>
              <a:buFont typeface="Arial" pitchFamily="34" charset="0"/>
              <a:buNone/>
              <a:defRPr/>
            </a:pPr>
            <a:r>
              <a:rPr lang="ru-RU" sz="1200" b="1" i="1" kern="0" dirty="0">
                <a:solidFill>
                  <a:schemeClr val="tx1"/>
                </a:solidFill>
              </a:rPr>
              <a:t>Глобальная стратегия лечения и профилактики бронхиальной астмы, 2018. (</a:t>
            </a:r>
            <a:r>
              <a:rPr lang="ru-RU" sz="1200" b="1" i="1" kern="0" dirty="0">
                <a:solidFill>
                  <a:schemeClr val="tx1"/>
                </a:solidFill>
                <a:hlinkClick r:id="rId3"/>
              </a:rPr>
              <a:t>https://www.ginasthma.org</a:t>
            </a:r>
            <a:r>
              <a:rPr lang="ru-RU" sz="1200" b="1" i="1" kern="0" dirty="0">
                <a:solidFill>
                  <a:schemeClr val="tx1"/>
                </a:solidFill>
              </a:rPr>
              <a:t>.)</a:t>
            </a:r>
            <a:br>
              <a:rPr lang="ru-RU" sz="1200" b="1" i="1" kern="0" dirty="0">
                <a:solidFill>
                  <a:schemeClr val="tx1"/>
                </a:solidFill>
              </a:rPr>
            </a:br>
            <a:endParaRPr lang="ru-RU" sz="1200" b="1" i="1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Clr>
                <a:srgbClr val="544F40"/>
              </a:buClr>
              <a:buFont typeface="+mj-lt"/>
              <a:buAutoNum type="arabicPeriod"/>
              <a:defRPr/>
            </a:pPr>
            <a:endParaRPr lang="ru-RU" sz="1200" b="1" kern="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Clr>
                <a:srgbClr val="544F40"/>
              </a:buClr>
              <a:defRPr/>
            </a:pPr>
            <a:endParaRPr lang="ru-RU" sz="1200" b="1" kern="0" dirty="0">
              <a:solidFill>
                <a:srgbClr val="544F40"/>
              </a:solidFill>
            </a:endParaRPr>
          </a:p>
        </p:txBody>
      </p:sp>
      <p:pic>
        <p:nvPicPr>
          <p:cNvPr id="18439" name="Рисунок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3437" y="771550"/>
            <a:ext cx="727075" cy="74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" name="Группа 36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38" name="Рисунок 3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Рисунок 41" descr="D:\Документы\Эмблемы\ОПСА\эмблема.png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" name="Title 1"/>
          <p:cNvSpPr txBox="1">
            <a:spLocks/>
          </p:cNvSpPr>
          <p:nvPr/>
        </p:nvSpPr>
        <p:spPr>
          <a:xfrm>
            <a:off x="2345204" y="156869"/>
            <a:ext cx="6553995" cy="428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600" b="1" dirty="0" smtClean="0">
                <a:solidFill>
                  <a:srgbClr val="D56509"/>
                </a:solidFill>
                <a:ea typeface="Calibri" pitchFamily="34" charset="0"/>
                <a:cs typeface="Calibri" pitchFamily="34" charset="0"/>
              </a:rPr>
              <a:t>СТУПЕНЧАТЫЙ ПОДХОД К ЛЕЧЕНИЮ БРОНХИАЛЬНОЙ АСТМЫ</a:t>
            </a:r>
            <a:endParaRPr lang="en-US" altLang="ru-RU" sz="2600" b="1" dirty="0" smtClean="0">
              <a:solidFill>
                <a:srgbClr val="D56509"/>
              </a:solidFill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5" descr="21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23" y="1520666"/>
            <a:ext cx="7406353" cy="2203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5736" y="-61016"/>
            <a:ext cx="6948264" cy="911660"/>
          </a:xfrm>
        </p:spPr>
        <p:txBody>
          <a:bodyPr wrap="square" rtlCol="0">
            <a:sp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200" b="1" dirty="0">
                <a:solidFill>
                  <a:srgbClr val="D56509"/>
                </a:solidFill>
              </a:rPr>
              <a:t>Уровень приверженности к терапии у больных БА </a:t>
            </a:r>
            <a:r>
              <a:rPr lang="ru-RU" sz="2200" b="1" dirty="0" smtClean="0">
                <a:solidFill>
                  <a:srgbClr val="D56509"/>
                </a:solidFill>
              </a:rPr>
              <a:t/>
            </a:r>
            <a:br>
              <a:rPr lang="ru-RU" sz="2200" b="1" dirty="0" smtClean="0">
                <a:solidFill>
                  <a:srgbClr val="D56509"/>
                </a:solidFill>
              </a:rPr>
            </a:br>
            <a:r>
              <a:rPr lang="ru-RU" sz="2200" b="1" dirty="0" smtClean="0">
                <a:solidFill>
                  <a:srgbClr val="D56509"/>
                </a:solidFill>
              </a:rPr>
              <a:t>и </a:t>
            </a:r>
            <a:r>
              <a:rPr lang="ru-RU" sz="2200" b="1" dirty="0">
                <a:solidFill>
                  <a:srgbClr val="D56509"/>
                </a:solidFill>
              </a:rPr>
              <a:t>ХОБЛ является наиболее низким в сравнении </a:t>
            </a:r>
            <a:r>
              <a:rPr lang="ru-RU" sz="2200" b="1" dirty="0" smtClean="0">
                <a:solidFill>
                  <a:srgbClr val="D56509"/>
                </a:solidFill>
              </a:rPr>
              <a:t/>
            </a:r>
            <a:br>
              <a:rPr lang="ru-RU" sz="2200" b="1" dirty="0" smtClean="0">
                <a:solidFill>
                  <a:srgbClr val="D56509"/>
                </a:solidFill>
              </a:rPr>
            </a:br>
            <a:r>
              <a:rPr lang="ru-RU" sz="2200" b="1" dirty="0" smtClean="0">
                <a:solidFill>
                  <a:srgbClr val="D56509"/>
                </a:solidFill>
              </a:rPr>
              <a:t>с </a:t>
            </a:r>
            <a:r>
              <a:rPr lang="ru-RU" sz="2200" b="1" dirty="0">
                <a:solidFill>
                  <a:srgbClr val="D56509"/>
                </a:solidFill>
              </a:rPr>
              <a:t>другими хроническими заболеваниями</a:t>
            </a:r>
            <a:endParaRPr lang="ru-RU" sz="2200" b="1" spc="-50" dirty="0">
              <a:solidFill>
                <a:srgbClr val="D5650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B0170-85E8-427A-BF6F-42B3E7AF053E}" type="slidenum">
              <a:rPr lang="ru-RU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19462" name="TextBox 8"/>
          <p:cNvSpPr txBox="1">
            <a:spLocks noChangeArrowheads="1"/>
          </p:cNvSpPr>
          <p:nvPr/>
        </p:nvSpPr>
        <p:spPr bwMode="auto">
          <a:xfrm>
            <a:off x="611560" y="4443958"/>
            <a:ext cx="77057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ru-RU" altLang="ru-RU" sz="1000" dirty="0">
                <a:latin typeface="Arial" pitchFamily="34" charset="0"/>
              </a:rPr>
              <a:t>*Степень в которой поведение пациента по соблюдению режима лечения совпадает с рекомендациями; **Трансплантации почек, сердца и печени</a:t>
            </a:r>
          </a:p>
          <a:p>
            <a:r>
              <a:rPr lang="ru-RU" altLang="ru-RU" sz="1000" dirty="0">
                <a:latin typeface="Arial" pitchFamily="34" charset="0"/>
              </a:rPr>
              <a:t>ХОБЛ – хроническая </a:t>
            </a:r>
            <a:r>
              <a:rPr lang="ru-RU" altLang="ru-RU" sz="1000" dirty="0" err="1">
                <a:latin typeface="Arial" pitchFamily="34" charset="0"/>
              </a:rPr>
              <a:t>обструктивная</a:t>
            </a:r>
            <a:r>
              <a:rPr lang="ru-RU" altLang="ru-RU" sz="1000" dirty="0">
                <a:latin typeface="Arial" pitchFamily="34" charset="0"/>
              </a:rPr>
              <a:t> болезнь легких</a:t>
            </a:r>
            <a:endParaRPr lang="en-GB" altLang="ru-RU" sz="1000" dirty="0">
              <a:latin typeface="Arial" pitchFamily="34" charset="0"/>
            </a:endParaRPr>
          </a:p>
        </p:txBody>
      </p:sp>
      <p:sp>
        <p:nvSpPr>
          <p:cNvPr id="19463" name="TextBox 13"/>
          <p:cNvSpPr txBox="1">
            <a:spLocks noChangeArrowheads="1"/>
          </p:cNvSpPr>
          <p:nvPr/>
        </p:nvSpPr>
        <p:spPr bwMode="auto">
          <a:xfrm>
            <a:off x="107504" y="843558"/>
            <a:ext cx="855399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900" b="1" dirty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Обзор </a:t>
            </a:r>
            <a:r>
              <a:rPr lang="ru-RU" altLang="ru-RU" sz="1900" b="1" dirty="0" err="1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мультинациональных</a:t>
            </a:r>
            <a:r>
              <a:rPr lang="ru-RU" altLang="ru-RU" sz="1900" b="1" dirty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 опубликованных данных о приверженности лечению при хронических заболеваниях, 1996–2006</a:t>
            </a:r>
            <a:endParaRPr lang="en-GB" altLang="ru-RU" sz="1900" b="1" dirty="0">
              <a:solidFill>
                <a:srgbClr val="0066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31640" y="3762552"/>
            <a:ext cx="1728192" cy="43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Arial" charset="0"/>
              </a:rPr>
              <a:t>Больные после трансплантации**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15816" y="3723878"/>
            <a:ext cx="1265523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400" b="1">
                <a:cs typeface="Arial" charset="0"/>
              </a:defRPr>
            </a:lvl1pPr>
          </a:lstStyle>
          <a:p>
            <a:r>
              <a:rPr lang="ru-RU" dirty="0" err="1"/>
              <a:t>Артери-альная</a:t>
            </a:r>
            <a:r>
              <a:rPr lang="ru-RU" dirty="0"/>
              <a:t> </a:t>
            </a:r>
            <a:r>
              <a:rPr lang="ru-RU" dirty="0"/>
              <a:t>гипертензия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19104" y="3756422"/>
            <a:ext cx="1200968" cy="4413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400" b="1">
                <a:cs typeface="Arial" charset="0"/>
              </a:defRPr>
            </a:lvl1pPr>
          </a:lstStyle>
          <a:p>
            <a:r>
              <a:rPr lang="ru-RU" dirty="0" err="1"/>
              <a:t>Гиперлипи-демия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133702" y="3776012"/>
            <a:ext cx="806450" cy="2358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Arial" charset="0"/>
              </a:rPr>
              <a:t>ХСН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68218" y="3776012"/>
            <a:ext cx="808038" cy="2358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Arial" charset="0"/>
              </a:rPr>
              <a:t>Астма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76330" y="3776012"/>
            <a:ext cx="808038" cy="2358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Arial" charset="0"/>
              </a:rPr>
              <a:t>ХОБЛ</a:t>
            </a:r>
          </a:p>
        </p:txBody>
      </p:sp>
      <p:pic>
        <p:nvPicPr>
          <p:cNvPr id="19470" name="Picture 2"/>
          <p:cNvPicPr>
            <a:picLocks noChangeAspect="1" noChangeArrowheads="1"/>
          </p:cNvPicPr>
          <p:nvPr/>
        </p:nvPicPr>
        <p:blipFill>
          <a:blip r:embed="rId4" cstate="print"/>
          <a:srcRect l="21042" t="54565" r="54414" b="15208"/>
          <a:stretch>
            <a:fillRect/>
          </a:stretch>
        </p:blipFill>
        <p:spPr bwMode="auto">
          <a:xfrm>
            <a:off x="8646542" y="843558"/>
            <a:ext cx="46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13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5" name="Рисунок 1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Рисунок 22" descr="D:\Документы\Эмблемы\ОПСА\эмблема.png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Рисунок 7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Заголовок 4"/>
          <p:cNvSpPr>
            <a:spLocks noGrp="1"/>
          </p:cNvSpPr>
          <p:nvPr>
            <p:ph type="title"/>
          </p:nvPr>
        </p:nvSpPr>
        <p:spPr>
          <a:xfrm>
            <a:off x="2231696" y="-20538"/>
            <a:ext cx="6912304" cy="830997"/>
          </a:xfr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D56509"/>
                </a:solidFill>
              </a:rPr>
              <a:t>БОЛЬШОЕ КОЛИЧЕСТВО ИГКС И ДДБА ДОСТУПНО В НАСТОЯЩЕЕ ВРЕМЯ ДЛЯ ЛЕЧЕНИЯ БА И ХОБЛ</a:t>
            </a:r>
            <a:endParaRPr lang="ru-RU" altLang="ru-RU" sz="2400" b="1" dirty="0" smtClean="0">
              <a:solidFill>
                <a:srgbClr val="D56509"/>
              </a:solidFill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932073" y="4691920"/>
            <a:ext cx="80629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b="1" dirty="0">
                <a:solidFill>
                  <a:srgbClr val="006600"/>
                </a:solidFill>
                <a:latin typeface="Arial" pitchFamily="34" charset="0"/>
              </a:rPr>
              <a:t>ИГКС – ингаляционные </a:t>
            </a:r>
            <a:r>
              <a:rPr lang="ru-RU" altLang="ru-RU" sz="1000" b="1" dirty="0" err="1">
                <a:solidFill>
                  <a:srgbClr val="006600"/>
                </a:solidFill>
                <a:latin typeface="Arial" pitchFamily="34" charset="0"/>
              </a:rPr>
              <a:t>глюкокортикостероиды</a:t>
            </a:r>
            <a:r>
              <a:rPr lang="ru-RU" altLang="ru-RU" sz="1000" b="1" dirty="0">
                <a:solidFill>
                  <a:srgbClr val="006600"/>
                </a:solidFill>
                <a:latin typeface="Arial" pitchFamily="34" charset="0"/>
              </a:rPr>
              <a:t>; ДДБА – длительно действующие бета-2-агонисты; ДАИ – дозирующие аэрозольные ингаляторы; ДПИ – дозирующие порошковые ингаляторы; 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 l="21042" t="54565" r="54414" b="15208"/>
          <a:stretch>
            <a:fillRect/>
          </a:stretch>
        </p:blipFill>
        <p:spPr bwMode="auto">
          <a:xfrm>
            <a:off x="8604448" y="895690"/>
            <a:ext cx="46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4"/>
          <p:cNvSpPr/>
          <p:nvPr/>
        </p:nvSpPr>
        <p:spPr>
          <a:xfrm>
            <a:off x="407988" y="2307432"/>
            <a:ext cx="849312" cy="8512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3" name="Rectangle 26"/>
          <p:cNvSpPr/>
          <p:nvPr/>
        </p:nvSpPr>
        <p:spPr>
          <a:xfrm>
            <a:off x="407988" y="3209926"/>
            <a:ext cx="849312" cy="8501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4" name="Rectangle 6"/>
          <p:cNvSpPr/>
          <p:nvPr/>
        </p:nvSpPr>
        <p:spPr>
          <a:xfrm>
            <a:off x="395536" y="1419622"/>
            <a:ext cx="849312" cy="8512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3"/>
          <p:cNvSpPr/>
          <p:nvPr/>
        </p:nvSpPr>
        <p:spPr>
          <a:xfrm>
            <a:off x="4864100" y="2309813"/>
            <a:ext cx="3511550" cy="8501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6" name="Rectangle 24"/>
          <p:cNvSpPr/>
          <p:nvPr/>
        </p:nvSpPr>
        <p:spPr>
          <a:xfrm>
            <a:off x="1290638" y="2307432"/>
            <a:ext cx="3529012" cy="8512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7" name="Rectangle 25"/>
          <p:cNvSpPr/>
          <p:nvPr/>
        </p:nvSpPr>
        <p:spPr>
          <a:xfrm>
            <a:off x="4864100" y="3206353"/>
            <a:ext cx="3511550" cy="851297"/>
          </a:xfrm>
          <a:prstGeom prst="rect">
            <a:avLst/>
          </a:prstGeom>
          <a:solidFill>
            <a:srgbClr val="009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8" name="Rectangle 26"/>
          <p:cNvSpPr/>
          <p:nvPr/>
        </p:nvSpPr>
        <p:spPr>
          <a:xfrm>
            <a:off x="1293814" y="3209926"/>
            <a:ext cx="3527425" cy="85010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9" name="Rectangle 10"/>
          <p:cNvSpPr/>
          <p:nvPr/>
        </p:nvSpPr>
        <p:spPr>
          <a:xfrm>
            <a:off x="4864100" y="1412082"/>
            <a:ext cx="3511550" cy="85010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6"/>
          <p:cNvSpPr/>
          <p:nvPr/>
        </p:nvSpPr>
        <p:spPr>
          <a:xfrm>
            <a:off x="1515641" y="1352890"/>
            <a:ext cx="3529012" cy="8512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6"/>
          <p:cNvSpPr txBox="1">
            <a:spLocks noChangeArrowheads="1"/>
          </p:cNvSpPr>
          <p:nvPr/>
        </p:nvSpPr>
        <p:spPr bwMode="auto">
          <a:xfrm>
            <a:off x="4864101" y="1039416"/>
            <a:ext cx="3611563" cy="332184"/>
          </a:xfrm>
          <a:prstGeom prst="rect">
            <a:avLst/>
          </a:prstGeom>
          <a:solidFill>
            <a:srgbClr val="084C7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1600" b="1">
                <a:solidFill>
                  <a:schemeClr val="bg1"/>
                </a:solidFill>
                <a:latin typeface="Arial" pitchFamily="34" charset="0"/>
              </a:rPr>
              <a:t>ДПИ</a:t>
            </a:r>
            <a:endParaRPr lang="en-GB" altLang="ru-RU" sz="1600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0638" y="1039416"/>
            <a:ext cx="3529012" cy="33218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+mn-cs"/>
              </a:rPr>
              <a:t>ДАИ</a:t>
            </a:r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cs typeface="+mn-cs"/>
            </a:endParaRPr>
          </a:p>
        </p:txBody>
      </p:sp>
      <p:pic>
        <p:nvPicPr>
          <p:cNvPr id="23" name="Picture 15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95851" y="2312194"/>
            <a:ext cx="3636963" cy="8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0"/>
          <p:cNvSpPr/>
          <p:nvPr/>
        </p:nvSpPr>
        <p:spPr>
          <a:xfrm>
            <a:off x="458788" y="1408510"/>
            <a:ext cx="755650" cy="8512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ИГКС</a:t>
            </a:r>
            <a:endParaRPr lang="en-GB" sz="1400" b="1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9"/>
          <p:cNvSpPr/>
          <p:nvPr/>
        </p:nvSpPr>
        <p:spPr>
          <a:xfrm>
            <a:off x="458788" y="2296716"/>
            <a:ext cx="755650" cy="8512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ДДБА</a:t>
            </a:r>
            <a:endParaRPr lang="en-GB" sz="1400" b="1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30"/>
          <p:cNvSpPr/>
          <p:nvPr/>
        </p:nvSpPr>
        <p:spPr>
          <a:xfrm>
            <a:off x="549275" y="3207544"/>
            <a:ext cx="757238" cy="8512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47789" y="1393032"/>
            <a:ext cx="3457575" cy="85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1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714" y="2299098"/>
            <a:ext cx="2592387" cy="85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58900" y="3201592"/>
            <a:ext cx="3455988" cy="85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9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02201" y="1397794"/>
            <a:ext cx="2601913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27"/>
          <p:cNvSpPr txBox="1">
            <a:spLocks noChangeArrowheads="1"/>
          </p:cNvSpPr>
          <p:nvPr/>
        </p:nvSpPr>
        <p:spPr bwMode="auto">
          <a:xfrm>
            <a:off x="528638" y="3374232"/>
            <a:ext cx="6159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altLang="ru-RU" sz="1200" b="1" dirty="0">
                <a:solidFill>
                  <a:srgbClr val="006600"/>
                </a:solidFill>
                <a:latin typeface="Arial" pitchFamily="34" charset="0"/>
              </a:rPr>
              <a:t>ИГКС</a:t>
            </a:r>
          </a:p>
          <a:p>
            <a:pPr algn="ctr">
              <a:lnSpc>
                <a:spcPts val="1600"/>
              </a:lnSpc>
            </a:pPr>
            <a:r>
              <a:rPr lang="ru-RU" altLang="ru-RU" sz="1200" b="1" dirty="0">
                <a:solidFill>
                  <a:srgbClr val="006600"/>
                </a:solidFill>
                <a:latin typeface="Arial" pitchFamily="34" charset="0"/>
              </a:rPr>
              <a:t>+</a:t>
            </a:r>
          </a:p>
          <a:p>
            <a:pPr algn="ctr">
              <a:lnSpc>
                <a:spcPts val="1600"/>
              </a:lnSpc>
            </a:pPr>
            <a:r>
              <a:rPr lang="ru-RU" altLang="ru-RU" sz="1200" b="1" dirty="0">
                <a:solidFill>
                  <a:srgbClr val="006600"/>
                </a:solidFill>
                <a:latin typeface="Arial" pitchFamily="34" charset="0"/>
              </a:rPr>
              <a:t>ДДБА</a:t>
            </a:r>
            <a:endParaRPr lang="en-GB" altLang="ru-RU" sz="1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32" name="Picture 31"/>
          <p:cNvPicPr>
            <a:picLocks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78713" y="1395413"/>
            <a:ext cx="1054100" cy="86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" name="Группа 33"/>
          <p:cNvGrpSpPr>
            <a:grpSpLocks/>
          </p:cNvGrpSpPr>
          <p:nvPr/>
        </p:nvGrpSpPr>
        <p:grpSpPr bwMode="auto">
          <a:xfrm>
            <a:off x="4902200" y="3200401"/>
            <a:ext cx="3760788" cy="850106"/>
            <a:chOff x="6524318" y="4266955"/>
            <a:chExt cx="4703974" cy="1133550"/>
          </a:xfrm>
        </p:grpSpPr>
        <p:pic>
          <p:nvPicPr>
            <p:cNvPr id="34" name="Picture 22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524318" y="4266955"/>
              <a:ext cx="2307293" cy="1133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17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9805506" y="4266955"/>
              <a:ext cx="1422786" cy="112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28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8821118" y="4266955"/>
              <a:ext cx="1163640" cy="1133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9" y="4700052"/>
            <a:ext cx="7524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392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24216" y="91962"/>
            <a:ext cx="6712280" cy="507831"/>
          </a:xfrm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rgbClr val="D56509"/>
                </a:solidFill>
              </a:rPr>
              <a:t>ТРЕБОВАНИЯ К ИДЕАЛЬНОМУ ИНГАЛЯТОРУ</a:t>
            </a:r>
            <a:endParaRPr lang="ru-RU" sz="2700" b="1" spc="-30" dirty="0">
              <a:solidFill>
                <a:srgbClr val="D56509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1940" y="915566"/>
            <a:ext cx="372998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ctr">
              <a:lnSpc>
                <a:spcPct val="90000"/>
              </a:lnSpc>
              <a:spcBef>
                <a:spcPts val="1000"/>
              </a:spcBef>
            </a:pPr>
            <a:r>
              <a:rPr lang="ru-RU" altLang="ru-RU" sz="2400" b="1" dirty="0">
                <a:solidFill>
                  <a:srgbClr val="D56509"/>
                </a:solidFill>
                <a:latin typeface="Arial" pitchFamily="34" charset="0"/>
              </a:rPr>
              <a:t>Врачи</a:t>
            </a:r>
          </a:p>
          <a:p>
            <a:pPr indent="-228600"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9B4A07"/>
                </a:solidFill>
              </a:rPr>
              <a:t>Легко научить правильно </a:t>
            </a:r>
            <a:r>
              <a:rPr lang="ru-RU" altLang="ru-RU" b="1" dirty="0" smtClean="0">
                <a:solidFill>
                  <a:srgbClr val="9B4A07"/>
                </a:solidFill>
              </a:rPr>
              <a:t>использовать</a:t>
            </a:r>
            <a:endParaRPr lang="ru-RU" altLang="ru-RU" b="1" dirty="0">
              <a:solidFill>
                <a:srgbClr val="9B4A07"/>
              </a:solidFill>
            </a:endParaRPr>
          </a:p>
          <a:p>
            <a:pPr indent="-228600"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006600"/>
                </a:solidFill>
              </a:rPr>
              <a:t>Надежность и стабильность доставки препарата в дыхательные </a:t>
            </a:r>
            <a:r>
              <a:rPr lang="ru-RU" altLang="ru-RU" b="1" dirty="0" smtClean="0">
                <a:solidFill>
                  <a:srgbClr val="006600"/>
                </a:solidFill>
              </a:rPr>
              <a:t>пути</a:t>
            </a:r>
            <a:endParaRPr lang="ru-RU" altLang="ru-RU" b="1" dirty="0">
              <a:solidFill>
                <a:srgbClr val="006600"/>
              </a:solidFill>
            </a:endParaRPr>
          </a:p>
          <a:p>
            <a:pPr indent="-228600"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006600"/>
                </a:solidFill>
              </a:rPr>
              <a:t>Широкий выбор препаратов, </a:t>
            </a:r>
            <a:br>
              <a:rPr lang="ru-RU" altLang="ru-RU" b="1" dirty="0">
                <a:solidFill>
                  <a:srgbClr val="006600"/>
                </a:solidFill>
              </a:rPr>
            </a:br>
            <a:r>
              <a:rPr lang="ru-RU" altLang="ru-RU" b="1" dirty="0">
                <a:solidFill>
                  <a:srgbClr val="006600"/>
                </a:solidFill>
              </a:rPr>
              <a:t>используемых в одной и той же ингаляционной </a:t>
            </a:r>
            <a:r>
              <a:rPr lang="ru-RU" altLang="ru-RU" b="1" dirty="0" smtClean="0">
                <a:solidFill>
                  <a:srgbClr val="006600"/>
                </a:solidFill>
              </a:rPr>
              <a:t>системе</a:t>
            </a:r>
            <a:endParaRPr lang="en-US" altLang="ru-RU" b="1" dirty="0">
              <a:solidFill>
                <a:srgbClr val="006600"/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139952" y="843558"/>
            <a:ext cx="4608512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ctr">
              <a:lnSpc>
                <a:spcPct val="90000"/>
              </a:lnSpc>
              <a:spcBef>
                <a:spcPts val="600"/>
              </a:spcBef>
            </a:pPr>
            <a:r>
              <a:rPr lang="ru-RU" altLang="ru-RU" sz="2400" b="1" dirty="0">
                <a:solidFill>
                  <a:srgbClr val="D56509"/>
                </a:solidFill>
                <a:latin typeface="Arial" pitchFamily="34" charset="0"/>
              </a:rPr>
              <a:t>Пациенты</a:t>
            </a:r>
          </a:p>
          <a:p>
            <a:pPr indent="-228600">
              <a:lnSpc>
                <a:spcPts val="86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9B4A07"/>
                </a:solidFill>
              </a:rPr>
              <a:t>Легко </a:t>
            </a:r>
            <a:r>
              <a:rPr lang="ru-RU" altLang="ru-RU" b="1" dirty="0" smtClean="0">
                <a:solidFill>
                  <a:srgbClr val="9B4A07"/>
                </a:solidFill>
              </a:rPr>
              <a:t>использовать</a:t>
            </a:r>
            <a:endParaRPr lang="ru-RU" altLang="ru-RU" b="1" dirty="0">
              <a:solidFill>
                <a:srgbClr val="9B4A07"/>
              </a:solidFill>
            </a:endParaRPr>
          </a:p>
          <a:p>
            <a:pPr indent="-228600">
              <a:lnSpc>
                <a:spcPts val="86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006600"/>
                </a:solidFill>
              </a:rPr>
              <a:t>Размер </a:t>
            </a:r>
            <a:r>
              <a:rPr lang="ru-RU" altLang="ru-RU" b="1" dirty="0" smtClean="0">
                <a:solidFill>
                  <a:srgbClr val="006600"/>
                </a:solidFill>
              </a:rPr>
              <a:t>ингалятора</a:t>
            </a:r>
            <a:endParaRPr lang="ru-RU" altLang="ru-RU" b="1" dirty="0">
              <a:solidFill>
                <a:srgbClr val="006600"/>
              </a:solidFill>
            </a:endParaRPr>
          </a:p>
          <a:p>
            <a:pPr indent="-228600">
              <a:lnSpc>
                <a:spcPts val="86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006600"/>
                </a:solidFill>
              </a:rPr>
              <a:t>Понимание инструкции по </a:t>
            </a:r>
            <a:r>
              <a:rPr lang="ru-RU" altLang="ru-RU" b="1" dirty="0" smtClean="0">
                <a:solidFill>
                  <a:srgbClr val="006600"/>
                </a:solidFill>
              </a:rPr>
              <a:t>применению</a:t>
            </a:r>
            <a:endParaRPr lang="ru-RU" altLang="ru-RU" b="1" dirty="0">
              <a:solidFill>
                <a:srgbClr val="006600"/>
              </a:solidFill>
            </a:endParaRPr>
          </a:p>
          <a:p>
            <a:pPr indent="-228600">
              <a:lnSpc>
                <a:spcPts val="86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006600"/>
                </a:solidFill>
              </a:rPr>
              <a:t>Привлекательность и </a:t>
            </a:r>
            <a:r>
              <a:rPr lang="ru-RU" altLang="ru-RU" b="1" dirty="0" smtClean="0">
                <a:solidFill>
                  <a:srgbClr val="006600"/>
                </a:solidFill>
              </a:rPr>
              <a:t>дизайн</a:t>
            </a:r>
            <a:endParaRPr lang="ru-RU" altLang="ru-RU" b="1" dirty="0">
              <a:solidFill>
                <a:srgbClr val="006600"/>
              </a:solidFill>
            </a:endParaRPr>
          </a:p>
          <a:p>
            <a:pPr indent="-228600">
              <a:lnSpc>
                <a:spcPts val="86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006600"/>
                </a:solidFill>
              </a:rPr>
              <a:t>Удобный </a:t>
            </a:r>
            <a:r>
              <a:rPr lang="ru-RU" altLang="ru-RU" b="1" dirty="0" smtClean="0">
                <a:solidFill>
                  <a:srgbClr val="006600"/>
                </a:solidFill>
              </a:rPr>
              <a:t>загубник</a:t>
            </a:r>
            <a:endParaRPr lang="ru-RU" altLang="ru-RU" b="1" dirty="0">
              <a:solidFill>
                <a:srgbClr val="006600"/>
              </a:solidFill>
            </a:endParaRPr>
          </a:p>
          <a:p>
            <a:pPr indent="-228600">
              <a:lnSpc>
                <a:spcPts val="86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 smtClean="0">
                <a:solidFill>
                  <a:srgbClr val="006600"/>
                </a:solidFill>
              </a:rPr>
              <a:t>Гигиеничность</a:t>
            </a:r>
            <a:endParaRPr lang="ru-RU" altLang="ru-RU" b="1" dirty="0">
              <a:solidFill>
                <a:srgbClr val="006600"/>
              </a:solidFill>
            </a:endParaRPr>
          </a:p>
          <a:p>
            <a:pPr indent="-228600">
              <a:lnSpc>
                <a:spcPts val="86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006600"/>
                </a:solidFill>
              </a:rPr>
              <a:t>Легко носить с </a:t>
            </a:r>
            <a:r>
              <a:rPr lang="ru-RU" altLang="ru-RU" b="1" dirty="0" smtClean="0">
                <a:solidFill>
                  <a:srgbClr val="006600"/>
                </a:solidFill>
              </a:rPr>
              <a:t>собой</a:t>
            </a:r>
            <a:endParaRPr lang="ru-RU" altLang="ru-RU" b="1" dirty="0">
              <a:solidFill>
                <a:srgbClr val="006600"/>
              </a:solidFill>
            </a:endParaRPr>
          </a:p>
          <a:p>
            <a:pPr indent="-228600">
              <a:lnSpc>
                <a:spcPts val="86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006600"/>
                </a:solidFill>
              </a:rPr>
              <a:t>Ощущение принятой </a:t>
            </a:r>
            <a:r>
              <a:rPr lang="ru-RU" altLang="ru-RU" b="1" dirty="0" smtClean="0">
                <a:solidFill>
                  <a:srgbClr val="006600"/>
                </a:solidFill>
              </a:rPr>
              <a:t>дозы</a:t>
            </a:r>
            <a:endParaRPr lang="ru-RU" altLang="ru-RU" b="1" dirty="0">
              <a:solidFill>
                <a:srgbClr val="006600"/>
              </a:solidFill>
            </a:endParaRPr>
          </a:p>
          <a:p>
            <a:pPr indent="-228600">
              <a:lnSpc>
                <a:spcPts val="860"/>
              </a:lnSpc>
              <a:spcBef>
                <a:spcPts val="1200"/>
              </a:spcBef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ru-RU" altLang="ru-RU" b="1" dirty="0">
                <a:solidFill>
                  <a:srgbClr val="006600"/>
                </a:solidFill>
              </a:rPr>
              <a:t>Контроль </a:t>
            </a:r>
            <a:r>
              <a:rPr lang="ru-RU" altLang="ru-RU" b="1" dirty="0" smtClean="0">
                <a:solidFill>
                  <a:srgbClr val="006600"/>
                </a:solidFill>
              </a:rPr>
              <a:t>доз</a:t>
            </a:r>
            <a:endParaRPr lang="ru-RU" altLang="ru-RU" b="1" dirty="0">
              <a:solidFill>
                <a:srgbClr val="006600"/>
              </a:solidFill>
            </a:endParaRPr>
          </a:p>
        </p:txBody>
      </p:sp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3" cstate="print"/>
          <a:srcRect l="21042" t="54565" r="54414" b="15208"/>
          <a:stretch>
            <a:fillRect/>
          </a:stretch>
        </p:blipFill>
        <p:spPr bwMode="auto">
          <a:xfrm>
            <a:off x="8662988" y="915566"/>
            <a:ext cx="46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Группа 6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0" name="Рисунок 9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 descr="D:\Документы\Эмблемы\ОПСА\эмблема.png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 advAuto="0"/>
      <p:bldP spid="9" grpId="0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CBB43B-E2EF-4726-B50E-765E708C592C}" type="slidenum">
              <a:rPr lang="ru-RU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196851" y="4414838"/>
            <a:ext cx="1019175" cy="25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1" tIns="34285" rIns="68571" bIns="34285">
            <a:spAutoFit/>
          </a:bodyPr>
          <a:lstStyle/>
          <a:p>
            <a:r>
              <a:rPr lang="en-US" altLang="ru-RU" sz="1200">
                <a:latin typeface="Arial" pitchFamily="34" charset="0"/>
              </a:rPr>
              <a:t>GINA, 2016</a:t>
            </a:r>
            <a:endParaRPr lang="ru-RU" altLang="ru-RU" sz="1200">
              <a:latin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59632" y="843558"/>
            <a:ext cx="30099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endParaRPr lang="en-US" altLang="ru-RU" sz="16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572000" y="843558"/>
            <a:ext cx="3313112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600"/>
              </a:spcBef>
            </a:pPr>
            <a:endParaRPr lang="ru-RU" altLang="ru-RU" sz="1600" b="1" dirty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3" cstate="print"/>
          <a:srcRect l="21042" t="54565" r="54414" b="15208"/>
          <a:stretch>
            <a:fillRect/>
          </a:stretch>
        </p:blipFill>
        <p:spPr bwMode="auto">
          <a:xfrm>
            <a:off x="8612654" y="902990"/>
            <a:ext cx="46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43400" y="987574"/>
            <a:ext cx="54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-40" dirty="0" smtClean="0">
                <a:solidFill>
                  <a:srgbClr val="006600"/>
                </a:solidFill>
              </a:rPr>
              <a:t>должен быть удобным для использования, </a:t>
            </a:r>
            <a:br>
              <a:rPr lang="ru-RU" sz="2400" b="1" spc="-40" dirty="0" smtClean="0">
                <a:solidFill>
                  <a:srgbClr val="006600"/>
                </a:solidFill>
              </a:rPr>
            </a:br>
            <a:r>
              <a:rPr lang="ru-RU" sz="2400" b="1" spc="-40" dirty="0" smtClean="0">
                <a:solidFill>
                  <a:srgbClr val="006600"/>
                </a:solidFill>
              </a:rPr>
              <a:t>доставлять оптимальную дозу лекарства независимо от корректности ингаляционных навыков пользователя и возможности его инспираторного усилия, быть понятным без сложных повторяющихся тренингов </a:t>
            </a:r>
            <a:br>
              <a:rPr lang="ru-RU" sz="2400" b="1" spc="-40" dirty="0" smtClean="0">
                <a:solidFill>
                  <a:srgbClr val="006600"/>
                </a:solidFill>
              </a:rPr>
            </a:br>
            <a:r>
              <a:rPr lang="ru-RU" sz="2400" b="1" spc="-40" dirty="0" smtClean="0">
                <a:solidFill>
                  <a:srgbClr val="006600"/>
                </a:solidFill>
              </a:rPr>
              <a:t>и независимым от условий внешней среды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1" name="Рисунок 10" descr="C:\Users\kga\Pictures\Картинки\little-doctor-ld-207u.jpg"/>
          <p:cNvPicPr/>
          <p:nvPr/>
        </p:nvPicPr>
        <p:blipFill>
          <a:blip r:embed="rId4" cstate="print"/>
          <a:srcRect t="44872" r="67608" b="1198"/>
          <a:stretch>
            <a:fillRect/>
          </a:stretch>
        </p:blipFill>
        <p:spPr bwMode="auto">
          <a:xfrm>
            <a:off x="467544" y="1131590"/>
            <a:ext cx="2736304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Рисунок 15" descr="D:\Документы\Эмблемы\ОПСА\эмблема.png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Заголовок 3"/>
          <p:cNvSpPr>
            <a:spLocks noGrp="1"/>
          </p:cNvSpPr>
          <p:nvPr>
            <p:ph type="title"/>
          </p:nvPr>
        </p:nvSpPr>
        <p:spPr>
          <a:xfrm>
            <a:off x="2324216" y="91962"/>
            <a:ext cx="6712280" cy="507831"/>
          </a:xfrm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rgbClr val="D56509"/>
                </a:solidFill>
              </a:rPr>
              <a:t>ТРЕБОВАНИЯ К ИДЕАЛЬНОМУ ИНГАЛЯТОРУ</a:t>
            </a:r>
            <a:endParaRPr lang="ru-RU" sz="2700" b="1" spc="-30" dirty="0">
              <a:solidFill>
                <a:srgbClr val="D5650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5F79C-1F02-4569-BBA3-E3E669E84B22}" type="slidenum">
              <a:rPr lang="ru-RU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22531" name="Rectangle 10"/>
          <p:cNvSpPr>
            <a:spLocks noChangeArrowheads="1"/>
          </p:cNvSpPr>
          <p:nvPr/>
        </p:nvSpPr>
        <p:spPr bwMode="auto">
          <a:xfrm>
            <a:off x="179389" y="4542235"/>
            <a:ext cx="661828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ru-RU" sz="800" baseline="3000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fr-FR" altLang="ru-RU" sz="800">
                <a:solidFill>
                  <a:srgbClr val="000000"/>
                </a:solidFill>
                <a:latin typeface="Arial" pitchFamily="34" charset="0"/>
              </a:rPr>
              <a:t>Roche N et al. EMJ Respir 2013;1:64–71</a:t>
            </a:r>
            <a:endParaRPr lang="en-US" altLang="ru-RU" sz="800">
              <a:solidFill>
                <a:srgbClr val="0000F2"/>
              </a:solidFill>
            </a:endParaRPr>
          </a:p>
        </p:txBody>
      </p:sp>
      <p:graphicFrame>
        <p:nvGraphicFramePr>
          <p:cNvPr id="7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62881"/>
              </p:ext>
            </p:extLst>
          </p:nvPr>
        </p:nvGraphicFramePr>
        <p:xfrm>
          <a:off x="107504" y="843558"/>
          <a:ext cx="8640960" cy="423388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08558">
                  <a:extLst>
                    <a:ext uri="{9D8B030D-6E8A-4147-A177-3AD203B41FA5}"/>
                  </a:extLst>
                </a:gridCol>
                <a:gridCol w="5732402">
                  <a:extLst>
                    <a:ext uri="{9D8B030D-6E8A-4147-A177-3AD203B41FA5}"/>
                  </a:extLst>
                </a:gridCol>
              </a:tblGrid>
              <a:tr h="32471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Критерии</a:t>
                      </a:r>
                      <a:endParaRPr lang="en-GB" sz="1800" b="1" kern="1200" dirty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Желаемые характеристики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ингалятора</a:t>
                      </a:r>
                      <a:endParaRPr lang="en-GB" sz="1800" b="1" kern="1200" dirty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247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  <a:t>Общий вид, дизайн</a:t>
                      </a:r>
                      <a:endParaRPr lang="en-GB" sz="1400" b="1" kern="1200" dirty="0">
                        <a:solidFill>
                          <a:srgbClr val="9B4A0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  <a:t>Привлекательный, удобный, понятный</a:t>
                      </a:r>
                      <a:endParaRPr lang="en-GB" sz="1400" b="1" kern="1200" dirty="0">
                        <a:solidFill>
                          <a:srgbClr val="9B4A0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463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Необходимость отдельных действий по подготовке дозы</a:t>
                      </a:r>
                      <a:endParaRPr lang="en-GB" sz="14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Не требуется</a:t>
                      </a:r>
                      <a:endParaRPr lang="en-GB" sz="14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463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  <a:t>Координация между активацией и вдохом</a:t>
                      </a:r>
                      <a:endParaRPr lang="en-GB" sz="1400" b="1" kern="1200" dirty="0">
                        <a:solidFill>
                          <a:srgbClr val="9B4A0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  <a:t>Не требуется</a:t>
                      </a:r>
                      <a:endParaRPr lang="en-GB" sz="1400" b="1" kern="1200" dirty="0">
                        <a:solidFill>
                          <a:srgbClr val="9B4A0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5125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Значение ошибок ингаляционной техники на доставку дозы</a:t>
                      </a:r>
                      <a:endParaRPr lang="en-GB" sz="14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Нет, минимальное</a:t>
                      </a:r>
                      <a:endParaRPr lang="en-GB" sz="14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8529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  <a:t>Стабильность дозирования</a:t>
                      </a:r>
                      <a:endParaRPr lang="en-GB" sz="1400" b="1" kern="1200" dirty="0">
                        <a:solidFill>
                          <a:srgbClr val="9B4A0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  <a:t>Точное отмеривание на протяжении всего срока службы, независящее от гравитации </a:t>
                      </a:r>
                      <a:b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  <a:t>и положения устройств в пространстве, температуры, влажности и других условий</a:t>
                      </a:r>
                      <a:endParaRPr lang="en-GB" sz="1400" b="1" kern="1200" dirty="0">
                        <a:solidFill>
                          <a:srgbClr val="9B4A0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667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Счетчик доз</a:t>
                      </a:r>
                      <a:endParaRPr lang="en-GB" sz="14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Точный, отражающий актуальную информацию сразу после манипуляции</a:t>
                      </a:r>
                      <a:endParaRPr lang="en-GB" sz="14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54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  <a:t>Восприятие доставки дозы</a:t>
                      </a:r>
                      <a:endParaRPr lang="en-GB" sz="1400" b="1" kern="1200" dirty="0">
                        <a:solidFill>
                          <a:srgbClr val="9B4A0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9B4A07"/>
                          </a:solidFill>
                          <a:latin typeface="+mn-lt"/>
                          <a:ea typeface="+mn-ea"/>
                          <a:cs typeface="+mn-cs"/>
                        </a:rPr>
                        <a:t>Ясное, не базирующееся на неприятных вкусовых ощущениях</a:t>
                      </a:r>
                      <a:endParaRPr lang="en-GB" sz="1400" b="1" kern="1200" dirty="0">
                        <a:solidFill>
                          <a:srgbClr val="9B4A07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5125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Механизм обратной связи</a:t>
                      </a:r>
                      <a:endParaRPr lang="en-GB" sz="14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Подтверждение того, что доза была </a:t>
                      </a:r>
                      <a:r>
                        <a:rPr lang="ru-RU" sz="1400" b="1" kern="1200" dirty="0" err="1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ингалирована</a:t>
                      </a:r>
                      <a:r>
                        <a:rPr lang="ru-RU" sz="1400" b="1" kern="1200" dirty="0">
                          <a:solidFill>
                            <a:srgbClr val="006600"/>
                          </a:solidFill>
                          <a:latin typeface="+mn-lt"/>
                          <a:ea typeface="+mn-ea"/>
                          <a:cs typeface="+mn-cs"/>
                        </a:rPr>
                        <a:t>, техника была корректной и напоминает о необходимости приема следующей дозы</a:t>
                      </a:r>
                      <a:endParaRPr lang="en-GB" sz="1400" b="1" kern="1200" dirty="0">
                        <a:solidFill>
                          <a:srgbClr val="00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5" marR="68575" marT="34271" marB="3427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22565" name="Picture 2"/>
          <p:cNvPicPr>
            <a:picLocks noChangeAspect="1" noChangeArrowheads="1"/>
          </p:cNvPicPr>
          <p:nvPr/>
        </p:nvPicPr>
        <p:blipFill>
          <a:blip r:embed="rId3" cstate="print"/>
          <a:srcRect l="21042" t="54565" r="54414" b="15208"/>
          <a:stretch>
            <a:fillRect/>
          </a:stretch>
        </p:blipFill>
        <p:spPr bwMode="auto">
          <a:xfrm>
            <a:off x="8676456" y="843558"/>
            <a:ext cx="46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6" name="Rectangle 8"/>
          <p:cNvSpPr>
            <a:spLocks noChangeArrowheads="1"/>
          </p:cNvSpPr>
          <p:nvPr/>
        </p:nvSpPr>
        <p:spPr bwMode="auto">
          <a:xfrm>
            <a:off x="1268413" y="4994673"/>
            <a:ext cx="97654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700">
                <a:solidFill>
                  <a:srgbClr val="555555"/>
                </a:solidFill>
              </a:rPr>
              <a:t>DUOR-RU-00012-DOK</a:t>
            </a:r>
            <a:endParaRPr lang="ru-RU" altLang="ru-RU" sz="700"/>
          </a:p>
        </p:txBody>
      </p:sp>
      <p:grpSp>
        <p:nvGrpSpPr>
          <p:cNvPr id="9" name="Группа 8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0" name="Рисунок 9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 descr="D:\Документы\Эмблемы\ОПСА\эмблема.png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Заголовок 3"/>
          <p:cNvSpPr>
            <a:spLocks noGrp="1"/>
          </p:cNvSpPr>
          <p:nvPr>
            <p:ph type="title"/>
          </p:nvPr>
        </p:nvSpPr>
        <p:spPr>
          <a:xfrm>
            <a:off x="2324216" y="91962"/>
            <a:ext cx="6712280" cy="507831"/>
          </a:xfrm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rgbClr val="D56509"/>
                </a:solidFill>
              </a:rPr>
              <a:t>ТРЕБОВАНИЯ К ИДЕАЛЬНОМУ ИНГАЛЯТОРУ</a:t>
            </a:r>
            <a:endParaRPr lang="ru-RU" sz="2700" b="1" spc="-30" dirty="0">
              <a:solidFill>
                <a:srgbClr val="D5650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guybutlerphotography.com/EEGDemoConstruction/wp-content/uploads/2013/01/researchinreallife-1024x102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51" y="4508897"/>
            <a:ext cx="766763" cy="575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15616" y="4227934"/>
            <a:ext cx="7561262" cy="738664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i="1" dirty="0">
                <a:solidFill>
                  <a:srgbClr val="006600"/>
                </a:solidFill>
              </a:rPr>
              <a:t>Включение в оценку этих пациентов, совершающих ошибки, приведёт к снижению эффективности при применении тех ингаляторов, для которых наиболее характерны ошибки или препаратов, которые применяются с их помощью</a:t>
            </a:r>
            <a:endParaRPr lang="en-GB" altLang="ru-RU" sz="1400" b="1" i="1" dirty="0">
              <a:solidFill>
                <a:srgbClr val="006600"/>
              </a:solidFill>
            </a:endParaRPr>
          </a:p>
        </p:txBody>
      </p:sp>
      <p:graphicFrame>
        <p:nvGraphicFramePr>
          <p:cNvPr id="23557" name="Chart 10"/>
          <p:cNvGraphicFramePr>
            <a:graphicFrameLocks/>
          </p:cNvGraphicFramePr>
          <p:nvPr/>
        </p:nvGraphicFramePr>
        <p:xfrm>
          <a:off x="417514" y="913210"/>
          <a:ext cx="8308975" cy="3313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5" imgW="8315665" imgH="4419983" progId="Excel.Sheet.8">
                  <p:embed/>
                </p:oleObj>
              </mc:Choice>
              <mc:Fallback>
                <p:oleObj r:id="rId5" imgW="8315665" imgH="4419983" progId="Excel.Sheet.8">
                  <p:embed/>
                  <p:pic>
                    <p:nvPicPr>
                      <p:cNvPr id="0" name="Chart 1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4" y="913210"/>
                        <a:ext cx="8308975" cy="33135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Title 1"/>
          <p:cNvSpPr>
            <a:spLocks noGrp="1"/>
          </p:cNvSpPr>
          <p:nvPr>
            <p:ph type="title"/>
          </p:nvPr>
        </p:nvSpPr>
        <p:spPr>
          <a:xfrm>
            <a:off x="2231696" y="-82036"/>
            <a:ext cx="6912120" cy="97274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2200" b="1" dirty="0" smtClean="0">
                <a:solidFill>
                  <a:srgbClr val="D56509"/>
                </a:solidFill>
              </a:rPr>
              <a:t>Методика ингаляции</a:t>
            </a:r>
            <a:r>
              <a:rPr lang="en-GB" altLang="ru-RU" sz="2200" b="1" dirty="0" smtClean="0">
                <a:solidFill>
                  <a:srgbClr val="D56509"/>
                </a:solidFill>
              </a:rPr>
              <a:t>: </a:t>
            </a:r>
            <a:r>
              <a:rPr lang="ru-RU" altLang="ru-RU" sz="2200" b="1" dirty="0" smtClean="0">
                <a:solidFill>
                  <a:srgbClr val="D56509"/>
                </a:solidFill>
              </a:rPr>
              <a:t>какова доля пациентов, допускающих не менее одной потенциально серьёзной ошибки</a:t>
            </a:r>
            <a:r>
              <a:rPr lang="en-GB" altLang="ru-RU" sz="2200" b="1" dirty="0" smtClean="0">
                <a:solidFill>
                  <a:srgbClr val="D56509"/>
                </a:solidFill>
              </a:rPr>
              <a:t>?*</a:t>
            </a:r>
          </a:p>
        </p:txBody>
      </p:sp>
      <p:sp>
        <p:nvSpPr>
          <p:cNvPr id="23559" name="TextBox 11"/>
          <p:cNvSpPr txBox="1">
            <a:spLocks noChangeArrowheads="1"/>
          </p:cNvSpPr>
          <p:nvPr/>
        </p:nvSpPr>
        <p:spPr bwMode="auto">
          <a:xfrm>
            <a:off x="3131840" y="771550"/>
            <a:ext cx="39611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000" b="1" dirty="0"/>
              <a:t>Всего пациентов  с БА: </a:t>
            </a:r>
            <a:r>
              <a:rPr lang="en-GB" altLang="ru-RU" sz="2000" b="1" dirty="0"/>
              <a:t>n=3654</a:t>
            </a:r>
          </a:p>
        </p:txBody>
      </p:sp>
      <p:sp>
        <p:nvSpPr>
          <p:cNvPr id="20" name="TextBox 19">
            <a:extLst>
              <a:ext uri="{FF2B5EF4-FFF2-40B4-BE49-F238E27FC236}"/>
            </a:extLst>
          </p:cNvPr>
          <p:cNvSpPr txBox="1"/>
          <p:nvPr/>
        </p:nvSpPr>
        <p:spPr>
          <a:xfrm>
            <a:off x="971550" y="4956572"/>
            <a:ext cx="2762295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schemeClr val="bg1"/>
                </a:solidFill>
                <a:latin typeface="+mj-lt"/>
                <a:cs typeface="Arial" charset="0"/>
              </a:rPr>
              <a:t>Price D, </a:t>
            </a:r>
            <a:r>
              <a:rPr lang="en-GB" sz="1000" i="1" dirty="0">
                <a:solidFill>
                  <a:schemeClr val="bg1"/>
                </a:solidFill>
                <a:latin typeface="+mj-lt"/>
                <a:cs typeface="Arial" charset="0"/>
              </a:rPr>
              <a:t>et al. </a:t>
            </a:r>
            <a:r>
              <a:rPr lang="en-GB" sz="1000" dirty="0">
                <a:solidFill>
                  <a:schemeClr val="bg1"/>
                </a:solidFill>
                <a:latin typeface="+mj-lt"/>
                <a:cs typeface="Arial" charset="0"/>
              </a:rPr>
              <a:t>2014 </a:t>
            </a:r>
            <a:r>
              <a:rPr lang="ru-RU" sz="1000" dirty="0">
                <a:solidFill>
                  <a:schemeClr val="bg1"/>
                </a:solidFill>
                <a:latin typeface="+mj-lt"/>
                <a:cs typeface="Arial" charset="0"/>
              </a:rPr>
              <a:t>Представлено на </a:t>
            </a:r>
            <a:r>
              <a:rPr lang="en-GB" sz="1000" dirty="0">
                <a:solidFill>
                  <a:schemeClr val="bg1"/>
                </a:solidFill>
                <a:latin typeface="+mj-lt"/>
                <a:cs typeface="Arial" charset="0"/>
              </a:rPr>
              <a:t>IPCRG 2014</a:t>
            </a:r>
          </a:p>
        </p:txBody>
      </p:sp>
      <p:sp>
        <p:nvSpPr>
          <p:cNvPr id="9" name="Rectangle 1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7718426" y="4968464"/>
            <a:ext cx="142539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SYM_577 801 011_26/11/2014</a:t>
            </a:r>
            <a:endParaRPr lang="en-US" sz="1050" dirty="0">
              <a:solidFill>
                <a:schemeClr val="bg1"/>
              </a:solidFill>
              <a:latin typeface="Arial" pitchFamily="34" charset="0"/>
              <a:cs typeface="Arial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1" name="Рисунок 10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Рисунок 13" descr="D:\Документы\Эмблемы\ОПСА\эмблема.png"/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123728" y="114767"/>
            <a:ext cx="6804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D56509"/>
                </a:solidFill>
              </a:rPr>
              <a:t>ОПРЕДЕЛЕНИЕ:</a:t>
            </a:r>
            <a:endParaRPr lang="ru-RU" sz="3200" b="1" dirty="0" smtClean="0">
              <a:solidFill>
                <a:srgbClr val="D56509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906222"/>
            <a:ext cx="885698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600" b="1" dirty="0" smtClean="0">
                <a:solidFill>
                  <a:srgbClr val="006600"/>
                </a:solidFill>
              </a:rPr>
              <a:t>Бронхиальная 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астма (БА) является гетерогенным заболеванием, характеризующимся хроническим воспалением дыхательных путей, наличием респираторных симптомов, таких как свистящие хрипы, одышка, заложенность в груди и кашель, которые варьируют по времени и интенсивности, и проявляются вместе с вариабельной обструкцией дыхательных путей</a:t>
            </a:r>
            <a:endParaRPr lang="ru-RU" sz="2600" b="1" dirty="0">
              <a:solidFill>
                <a:srgbClr val="329632"/>
              </a:solidFill>
            </a:endParaRPr>
          </a:p>
        </p:txBody>
      </p:sp>
      <p:sp>
        <p:nvSpPr>
          <p:cNvPr id="9" name="Прямоугольник 1"/>
          <p:cNvSpPr>
            <a:spLocks noChangeArrowheads="1"/>
          </p:cNvSpPr>
          <p:nvPr/>
        </p:nvSpPr>
        <p:spPr bwMode="auto">
          <a:xfrm>
            <a:off x="72008" y="3795886"/>
            <a:ext cx="903649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/>
              <a:t>Бронхиальная астма. </a:t>
            </a:r>
            <a:r>
              <a:rPr lang="ru-RU" sz="1400" dirty="0"/>
              <a:t>Клинические рекомендации. </a:t>
            </a:r>
          </a:p>
          <a:p>
            <a:r>
              <a:rPr lang="ru-RU" sz="1400" dirty="0"/>
              <a:t>Профессиональные ассоциации: МОО </a:t>
            </a:r>
            <a:r>
              <a:rPr lang="ru-RU" sz="1400" dirty="0" smtClean="0"/>
              <a:t>Российское </a:t>
            </a:r>
            <a:r>
              <a:rPr lang="ru-RU" sz="1400" dirty="0"/>
              <a:t>респираторное общество, </a:t>
            </a:r>
            <a:endParaRPr lang="ru-RU" sz="1400" dirty="0" smtClean="0"/>
          </a:p>
          <a:p>
            <a:r>
              <a:rPr lang="ru-RU" sz="1400" dirty="0" smtClean="0"/>
              <a:t> Российская </a:t>
            </a:r>
            <a:r>
              <a:rPr lang="ru-RU" sz="1400" dirty="0"/>
              <a:t>ассоциация аллергологов и клинических иммунологов </a:t>
            </a:r>
          </a:p>
          <a:p>
            <a:r>
              <a:rPr lang="ru-RU" sz="1400" b="1" dirty="0"/>
              <a:t>Согласованы </a:t>
            </a:r>
            <a:endParaRPr lang="ru-RU" sz="1400" dirty="0"/>
          </a:p>
          <a:p>
            <a:r>
              <a:rPr lang="en-US" sz="1400" dirty="0"/>
              <a:t>ID: URL: </a:t>
            </a:r>
          </a:p>
          <a:p>
            <a:r>
              <a:rPr lang="ru-RU" sz="1400" dirty="0"/>
              <a:t>МКБ 10: J.45, J.46</a:t>
            </a:r>
            <a:r>
              <a:rPr lang="ru-RU" sz="1400" b="1" dirty="0"/>
              <a:t>О </a:t>
            </a:r>
            <a:r>
              <a:rPr lang="ru-RU" sz="1400" dirty="0"/>
              <a:t>Год утверждения (частота пересмотра): </a:t>
            </a:r>
            <a:r>
              <a:rPr lang="ru-RU" sz="1400" b="1" dirty="0"/>
              <a:t>2018 (пересмотр каждые 3 года) </a:t>
            </a:r>
            <a:endParaRPr lang="ru-RU" sz="1400" dirty="0"/>
          </a:p>
          <a:p>
            <a:endParaRPr lang="ru-RU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44962" y="51470"/>
            <a:ext cx="6899038" cy="707886"/>
          </a:xfrm>
        </p:spPr>
        <p:txBody>
          <a:bodyPr wrap="square" rtlCol="0">
            <a:spAutoFit/>
          </a:bodyPr>
          <a:lstStyle/>
          <a:p>
            <a:pPr fontAlgn="auto">
              <a:lnSpc>
                <a:spcPts val="2360"/>
              </a:lnSpc>
              <a:spcAft>
                <a:spcPts val="0"/>
              </a:spcAft>
              <a:defRPr/>
            </a:pPr>
            <a:r>
              <a:rPr lang="ru-RU" sz="2200" b="1" spc="-30" dirty="0">
                <a:solidFill>
                  <a:srgbClr val="D56509"/>
                </a:solidFill>
              </a:rPr>
              <a:t>Процент пациентов, совершающих критичные ошибки</a:t>
            </a:r>
            <a:r>
              <a:rPr lang="ru-RU" sz="2200" b="1" spc="-30" baseline="20000" dirty="0">
                <a:solidFill>
                  <a:srgbClr val="D56509"/>
                </a:solidFill>
              </a:rPr>
              <a:t>1</a:t>
            </a:r>
            <a:r>
              <a:rPr lang="ru-RU" sz="2200" b="1" spc="-30" dirty="0">
                <a:solidFill>
                  <a:srgbClr val="D56509"/>
                </a:solidFill>
              </a:rPr>
              <a:t> </a:t>
            </a:r>
            <a:r>
              <a:rPr lang="ru-RU" sz="2200" b="1" spc="-30" dirty="0" smtClean="0">
                <a:solidFill>
                  <a:srgbClr val="D56509"/>
                </a:solidFill>
              </a:rPr>
              <a:t>при </a:t>
            </a:r>
            <a:r>
              <a:rPr lang="ru-RU" sz="2200" b="1" spc="-30" dirty="0">
                <a:solidFill>
                  <a:srgbClr val="D56509"/>
                </a:solidFill>
              </a:rPr>
              <a:t>выполнении ингаляционного маневра с ДПИ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ADD336-3064-42BF-AD04-1919DE088BEB}" type="slidenum">
              <a:rPr lang="ru-RU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24580" name="Rectangle 10"/>
          <p:cNvSpPr>
            <a:spLocks noChangeArrowheads="1"/>
          </p:cNvSpPr>
          <p:nvPr/>
        </p:nvSpPr>
        <p:spPr bwMode="auto">
          <a:xfrm>
            <a:off x="468313" y="4675585"/>
            <a:ext cx="59039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800">
                <a:solidFill>
                  <a:srgbClr val="000000"/>
                </a:solidFill>
                <a:latin typeface="Arial" pitchFamily="34" charset="0"/>
              </a:rPr>
              <a:t>The steps are described in a similar way to those recommended by Laube et al. (2011)</a:t>
            </a:r>
          </a:p>
          <a:p>
            <a:r>
              <a:rPr lang="en-US" altLang="ru-RU" sz="800">
                <a:solidFill>
                  <a:srgbClr val="000000"/>
                </a:solidFill>
                <a:latin typeface="Arial" pitchFamily="34" charset="0"/>
              </a:rPr>
              <a:t>Sanchis J, Corrigan C, Levy M, Viejo J. Respir Med. 2013;107:495–502.</a:t>
            </a:r>
            <a:endParaRPr lang="en-US" altLang="ru-RU" sz="800">
              <a:solidFill>
                <a:srgbClr val="0000F2"/>
              </a:solidFill>
            </a:endParaRPr>
          </a:p>
        </p:txBody>
      </p:sp>
      <p:graphicFrame>
        <p:nvGraphicFramePr>
          <p:cNvPr id="1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9483159"/>
              </p:ext>
            </p:extLst>
          </p:nvPr>
        </p:nvGraphicFramePr>
        <p:xfrm>
          <a:off x="323851" y="843559"/>
          <a:ext cx="8339461" cy="4146048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705800">
                  <a:extLst>
                    <a:ext uri="{9D8B030D-6E8A-4147-A177-3AD203B41FA5}"/>
                  </a:extLst>
                </a:gridCol>
                <a:gridCol w="1105610">
                  <a:extLst>
                    <a:ext uri="{9D8B030D-6E8A-4147-A177-3AD203B41FA5}"/>
                  </a:extLst>
                </a:gridCol>
                <a:gridCol w="1105610">
                  <a:extLst>
                    <a:ext uri="{9D8B030D-6E8A-4147-A177-3AD203B41FA5}"/>
                  </a:extLst>
                </a:gridCol>
                <a:gridCol w="1105610">
                  <a:extLst>
                    <a:ext uri="{9D8B030D-6E8A-4147-A177-3AD203B41FA5}"/>
                  </a:extLst>
                </a:gridCol>
                <a:gridCol w="1105610">
                  <a:extLst>
                    <a:ext uri="{9D8B030D-6E8A-4147-A177-3AD203B41FA5}"/>
                  </a:extLst>
                </a:gridCol>
                <a:gridCol w="1231175">
                  <a:extLst>
                    <a:ext uri="{9D8B030D-6E8A-4147-A177-3AD203B41FA5}"/>
                  </a:extLst>
                </a:gridCol>
                <a:gridCol w="980046">
                  <a:extLst>
                    <a:ext uri="{9D8B030D-6E8A-4147-A177-3AD203B41FA5}"/>
                  </a:extLst>
                </a:gridCol>
              </a:tblGrid>
              <a:tr h="677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Ошибки</a:t>
                      </a:r>
                      <a:endParaRPr lang="en-GB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48507" marR="648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2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Турбухалер</a:t>
                      </a:r>
                      <a:endParaRPr lang="en-GB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2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Мультидиск</a:t>
                      </a:r>
                      <a:endParaRPr lang="en-GB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Ротохалер</a:t>
                      </a:r>
                      <a:endParaRPr lang="en-GB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Дискхалер</a:t>
                      </a:r>
                      <a:endParaRPr lang="en-GB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Аэролайзер</a:t>
                      </a:r>
                      <a:r>
                        <a:rPr lang="ru-RU" sz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/ </a:t>
                      </a:r>
                      <a:r>
                        <a:rPr lang="ru-RU" sz="1200" baseline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циклехалер</a:t>
                      </a:r>
                      <a:endParaRPr lang="en-GB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Все ДПИ</a:t>
                      </a:r>
                      <a:endParaRPr lang="en-GB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6637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200" b="1" dirty="0">
                          <a:solidFill>
                            <a:srgbClr val="9B4A07"/>
                          </a:solidFill>
                        </a:rPr>
                        <a:t>Положения ингалятора в пространстве</a:t>
                      </a:r>
                      <a:endParaRPr lang="en-GB" sz="1200" b="1" dirty="0">
                        <a:solidFill>
                          <a:srgbClr val="9B4A07"/>
                        </a:solidFill>
                      </a:endParaRPr>
                    </a:p>
                  </a:txBody>
                  <a:tcPr marL="148507" marR="648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7–31%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7%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3–37%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15%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0–9%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–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4620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200" b="1" dirty="0">
                          <a:solidFill>
                            <a:srgbClr val="006600"/>
                          </a:solidFill>
                        </a:rPr>
                        <a:t>Подготовки (активации)</a:t>
                      </a:r>
                      <a:endParaRPr lang="en-GB" sz="1200" b="1" dirty="0">
                        <a:solidFill>
                          <a:srgbClr val="006600"/>
                        </a:solidFill>
                      </a:endParaRPr>
                    </a:p>
                  </a:txBody>
                  <a:tcPr marL="148507" marR="648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0–33%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3%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0–3%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2–</a:t>
                      </a:r>
                      <a:r>
                        <a:rPr lang="en-GB" sz="1200" b="1" baseline="0" dirty="0">
                          <a:solidFill>
                            <a:srgbClr val="006600"/>
                          </a:solidFill>
                        </a:rPr>
                        <a:t>4%</a:t>
                      </a:r>
                      <a:endParaRPr lang="en-GB" sz="1200" b="1" dirty="0">
                        <a:solidFill>
                          <a:srgbClr val="006600"/>
                        </a:solidFill>
                      </a:endParaRP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1–10%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14%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4620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200" b="1" dirty="0">
                          <a:solidFill>
                            <a:srgbClr val="9B4A07"/>
                          </a:solidFill>
                        </a:rPr>
                        <a:t>Загубник не между губами</a:t>
                      </a:r>
                      <a:endParaRPr lang="en-GB" sz="1200" b="1" dirty="0">
                        <a:solidFill>
                          <a:srgbClr val="9B4A07"/>
                        </a:solidFill>
                      </a:endParaRPr>
                    </a:p>
                  </a:txBody>
                  <a:tcPr marL="148507" marR="648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0–28%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2%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4–29%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4–15%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0–1%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4%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677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200" b="1" dirty="0" err="1" smtClean="0">
                          <a:solidFill>
                            <a:srgbClr val="006600"/>
                          </a:solidFill>
                        </a:rPr>
                        <a:t>Нефорсирован-ный</a:t>
                      </a:r>
                      <a:r>
                        <a:rPr lang="ru-RU" sz="1200" b="1" baseline="0" dirty="0" smtClean="0">
                          <a:solidFill>
                            <a:srgbClr val="006600"/>
                          </a:solidFill>
                        </a:rPr>
                        <a:t> </a:t>
                      </a:r>
                      <a:r>
                        <a:rPr lang="ru-RU" sz="1200" b="1" baseline="0" dirty="0">
                          <a:solidFill>
                            <a:srgbClr val="006600"/>
                          </a:solidFill>
                        </a:rPr>
                        <a:t>и </a:t>
                      </a:r>
                      <a:r>
                        <a:rPr lang="ru-RU" sz="1200" b="1" baseline="0" dirty="0" smtClean="0">
                          <a:solidFill>
                            <a:srgbClr val="006600"/>
                          </a:solidFill>
                        </a:rPr>
                        <a:t>неглубокий </a:t>
                      </a:r>
                      <a:r>
                        <a:rPr lang="ru-RU" sz="1200" b="1" baseline="0" dirty="0">
                          <a:solidFill>
                            <a:srgbClr val="006600"/>
                          </a:solidFill>
                        </a:rPr>
                        <a:t>вдох</a:t>
                      </a:r>
                      <a:endParaRPr lang="en-GB" sz="1200" b="1" dirty="0">
                        <a:solidFill>
                          <a:srgbClr val="006600"/>
                        </a:solidFill>
                      </a:endParaRPr>
                    </a:p>
                  </a:txBody>
                  <a:tcPr marL="148507" marR="648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2–55%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–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1–10%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2–37%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0%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19%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677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200" b="1" baseline="0" dirty="0">
                          <a:solidFill>
                            <a:srgbClr val="9B4A07"/>
                          </a:solidFill>
                        </a:rPr>
                        <a:t>Не задерживают дыхание </a:t>
                      </a:r>
                      <a:r>
                        <a:rPr lang="en-GB" sz="1200" b="1" baseline="0" dirty="0">
                          <a:solidFill>
                            <a:srgbClr val="9B4A07"/>
                          </a:solidFill>
                        </a:rPr>
                        <a:t>(5–10s)</a:t>
                      </a:r>
                      <a:endParaRPr lang="en-GB" sz="1200" b="1" dirty="0">
                        <a:solidFill>
                          <a:srgbClr val="9B4A07"/>
                        </a:solidFill>
                      </a:endParaRPr>
                    </a:p>
                  </a:txBody>
                  <a:tcPr marL="148507" marR="648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8–68%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26%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34–54%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2–37%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28–30%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9B4A07"/>
                          </a:solidFill>
                        </a:rPr>
                        <a:t>53%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5261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200" b="1" dirty="0">
                          <a:solidFill>
                            <a:srgbClr val="006600"/>
                          </a:solidFill>
                        </a:rPr>
                        <a:t>Существенные критичные ошибки</a:t>
                      </a:r>
                      <a:endParaRPr lang="en-GB" sz="1200" b="1" dirty="0">
                        <a:solidFill>
                          <a:srgbClr val="006600"/>
                        </a:solidFill>
                      </a:endParaRPr>
                    </a:p>
                  </a:txBody>
                  <a:tcPr marL="148507" marR="648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4–35%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6–27%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200" b="1" dirty="0">
                          <a:solidFill>
                            <a:srgbClr val="006600"/>
                          </a:solidFill>
                        </a:rPr>
                        <a:t>от </a:t>
                      </a: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21% </a:t>
                      </a:r>
                      <a:r>
                        <a:rPr lang="ru-RU" sz="1200" b="1" dirty="0">
                          <a:solidFill>
                            <a:srgbClr val="006600"/>
                          </a:solidFill>
                        </a:rPr>
                        <a:t/>
                      </a:r>
                      <a:br>
                        <a:rPr lang="ru-RU" sz="1200" b="1" dirty="0">
                          <a:solidFill>
                            <a:srgbClr val="006600"/>
                          </a:solidFill>
                        </a:rPr>
                      </a:br>
                      <a:r>
                        <a:rPr lang="ru-RU" sz="1200" b="1" dirty="0">
                          <a:solidFill>
                            <a:srgbClr val="006600"/>
                          </a:solidFill>
                        </a:rPr>
                        <a:t>до </a:t>
                      </a: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&gt;32%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4–19%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0–12%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en-GB" sz="1200" b="1" dirty="0">
                          <a:solidFill>
                            <a:srgbClr val="006600"/>
                          </a:solidFill>
                        </a:rPr>
                        <a:t>14–19%</a:t>
                      </a:r>
                    </a:p>
                  </a:txBody>
                  <a:tcPr marL="54003" marR="54003" marT="34207" marB="342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24660" name="Picture 2"/>
          <p:cNvPicPr>
            <a:picLocks noChangeAspect="1" noChangeArrowheads="1"/>
          </p:cNvPicPr>
          <p:nvPr/>
        </p:nvPicPr>
        <p:blipFill>
          <a:blip r:embed="rId3" cstate="print"/>
          <a:srcRect l="21042" t="54565" r="54414" b="15208"/>
          <a:stretch>
            <a:fillRect/>
          </a:stretch>
        </p:blipFill>
        <p:spPr bwMode="auto">
          <a:xfrm>
            <a:off x="8682038" y="818406"/>
            <a:ext cx="46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61" name="Rectangle 7"/>
          <p:cNvSpPr>
            <a:spLocks noChangeArrowheads="1"/>
          </p:cNvSpPr>
          <p:nvPr/>
        </p:nvSpPr>
        <p:spPr bwMode="auto">
          <a:xfrm>
            <a:off x="1268413" y="4994673"/>
            <a:ext cx="97654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700">
                <a:solidFill>
                  <a:srgbClr val="555555"/>
                </a:solidFill>
              </a:rPr>
              <a:t>DUOR-RU-00012-DOK</a:t>
            </a:r>
            <a:endParaRPr lang="ru-RU" altLang="ru-RU" sz="700"/>
          </a:p>
        </p:txBody>
      </p:sp>
      <p:grpSp>
        <p:nvGrpSpPr>
          <p:cNvPr id="8" name="Группа 7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9" name="Рисунок 8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Рисунок 11" descr="D:\Документы\Эмблемы\ОПСА\эмблема.png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7" descr="12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79662"/>
            <a:ext cx="6507163" cy="270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3" name="Заголовок 3"/>
          <p:cNvSpPr>
            <a:spLocks noGrp="1"/>
          </p:cNvSpPr>
          <p:nvPr>
            <p:ph type="title"/>
          </p:nvPr>
        </p:nvSpPr>
        <p:spPr>
          <a:xfrm>
            <a:off x="2205299" y="6007"/>
            <a:ext cx="6938701" cy="818557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ru-RU" altLang="ru-RU" sz="2200" b="1" spc="-30" dirty="0">
                <a:solidFill>
                  <a:srgbClr val="D56509"/>
                </a:solidFill>
              </a:rPr>
              <a:t>Пациенты испытывают сложности с обучением корректной ингаляционной технике при использовании современных ингаляторов</a:t>
            </a:r>
          </a:p>
        </p:txBody>
      </p:sp>
      <p:sp>
        <p:nvSpPr>
          <p:cNvPr id="25606" name="TextBox 13"/>
          <p:cNvSpPr txBox="1">
            <a:spLocks noChangeArrowheads="1"/>
          </p:cNvSpPr>
          <p:nvPr/>
        </p:nvSpPr>
        <p:spPr bwMode="auto">
          <a:xfrm>
            <a:off x="35496" y="771550"/>
            <a:ext cx="85554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Подробное клиническое наблюдение больных астмой (n=1,291), использующих ДАИ, выполненное в период с апреля по июнь 2008г. </a:t>
            </a:r>
            <a:endParaRPr lang="ru-RU" altLang="ru-RU" b="1" dirty="0" smtClean="0">
              <a:solidFill>
                <a:srgbClr val="006600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/>
            <a:r>
              <a:rPr lang="ru-RU" altLang="ru-RU" b="1" dirty="0" smtClean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в </a:t>
            </a:r>
            <a:r>
              <a:rPr lang="ru-RU" altLang="ru-RU" b="1" dirty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Великобритании</a:t>
            </a:r>
            <a:endParaRPr lang="en-GB" altLang="ru-RU" b="1" dirty="0">
              <a:solidFill>
                <a:srgbClr val="0066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7" name="TextBox 10"/>
          <p:cNvSpPr txBox="1">
            <a:spLocks noChangeArrowheads="1"/>
          </p:cNvSpPr>
          <p:nvPr/>
        </p:nvSpPr>
        <p:spPr bwMode="auto">
          <a:xfrm>
            <a:off x="2555776" y="4443958"/>
            <a:ext cx="5016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en-GB" altLang="ru-RU" sz="1200" dirty="0"/>
              <a:t>AIM = Aerosol inhalation monitor</a:t>
            </a:r>
            <a:r>
              <a:rPr lang="ru-RU" altLang="ru-RU" sz="1200" dirty="0"/>
              <a:t> </a:t>
            </a:r>
            <a:endParaRPr lang="en-GB" altLang="ru-RU" sz="1200" dirty="0"/>
          </a:p>
        </p:txBody>
      </p:sp>
      <p:pic>
        <p:nvPicPr>
          <p:cNvPr id="25608" name="Picture 2"/>
          <p:cNvPicPr>
            <a:picLocks noChangeAspect="1" noChangeArrowheads="1"/>
          </p:cNvPicPr>
          <p:nvPr/>
        </p:nvPicPr>
        <p:blipFill>
          <a:blip r:embed="rId3" cstate="print"/>
          <a:srcRect l="21042" t="54565" r="54414" b="15208"/>
          <a:stretch>
            <a:fillRect/>
          </a:stretch>
        </p:blipFill>
        <p:spPr bwMode="auto">
          <a:xfrm>
            <a:off x="8662988" y="818406"/>
            <a:ext cx="46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10"/>
          <p:cNvSpPr>
            <a:spLocks noChangeArrowheads="1"/>
          </p:cNvSpPr>
          <p:nvPr/>
        </p:nvSpPr>
        <p:spPr bwMode="auto">
          <a:xfrm>
            <a:off x="1196405" y="4634633"/>
            <a:ext cx="97654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 sz="700">
                <a:solidFill>
                  <a:srgbClr val="555555"/>
                </a:solidFill>
              </a:rPr>
              <a:t>DUOR-RU-00012-DOK</a:t>
            </a:r>
            <a:endParaRPr lang="ru-RU" altLang="ru-RU" sz="700"/>
          </a:p>
        </p:txBody>
      </p:sp>
      <p:sp>
        <p:nvSpPr>
          <p:cNvPr id="11" name="TextBox 10"/>
          <p:cNvSpPr txBox="1"/>
          <p:nvPr/>
        </p:nvSpPr>
        <p:spPr>
          <a:xfrm>
            <a:off x="395536" y="2139702"/>
            <a:ext cx="2903363" cy="175432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</a:rPr>
              <a:t>% пациентов,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проваливших оценку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ингаляционной техники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с использованием</a:t>
            </a:r>
          </a:p>
          <a:p>
            <a:pPr algn="ctr"/>
            <a:r>
              <a:rPr lang="en-US" b="1" dirty="0" smtClean="0">
                <a:solidFill>
                  <a:srgbClr val="006600"/>
                </a:solidFill>
              </a:rPr>
              <a:t>AIM</a:t>
            </a:r>
            <a:r>
              <a:rPr lang="ru-RU" b="1" dirty="0" smtClean="0">
                <a:solidFill>
                  <a:srgbClr val="006600"/>
                </a:solidFill>
              </a:rPr>
              <a:t> теста </a:t>
            </a:r>
          </a:p>
          <a:p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2" name="Рисунок 11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Рисунок 14" descr="D:\Документы\Эмблемы\ОПСА\эмблема.png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52092" y="-92546"/>
            <a:ext cx="6891908" cy="892552"/>
          </a:xfrm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600" b="1" spc="-30" dirty="0">
                <a:solidFill>
                  <a:srgbClr val="E77041"/>
                </a:solidFill>
              </a:rPr>
              <a:t>Удовлетворенность ингалятором улучшает приверженность </a:t>
            </a:r>
            <a:r>
              <a:rPr lang="ru-RU" sz="2600" b="1" spc="-30" dirty="0" smtClean="0">
                <a:solidFill>
                  <a:srgbClr val="E77041"/>
                </a:solidFill>
              </a:rPr>
              <a:t>пациентов </a:t>
            </a:r>
            <a:r>
              <a:rPr lang="ru-RU" sz="2600" b="1" spc="-30" dirty="0">
                <a:solidFill>
                  <a:srgbClr val="E77041"/>
                </a:solidFill>
              </a:rPr>
              <a:t>ХОБЛ лечению</a:t>
            </a:r>
          </a:p>
        </p:txBody>
      </p:sp>
      <p:sp>
        <p:nvSpPr>
          <p:cNvPr id="26629" name="TextBox 8"/>
          <p:cNvSpPr txBox="1">
            <a:spLocks noChangeArrowheads="1"/>
          </p:cNvSpPr>
          <p:nvPr/>
        </p:nvSpPr>
        <p:spPr bwMode="auto">
          <a:xfrm>
            <a:off x="251520" y="4589502"/>
            <a:ext cx="86995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ru-RU" altLang="ru-RU" sz="1000" dirty="0">
                <a:latin typeface="Arial" pitchFamily="34" charset="0"/>
              </a:rPr>
              <a:t>**Оценка врачом – 1 = ‘</a:t>
            </a:r>
            <a:r>
              <a:rPr lang="ru-RU" altLang="ru-RU" sz="1000" dirty="0" err="1">
                <a:latin typeface="Arial" pitchFamily="34" charset="0"/>
              </a:rPr>
              <a:t>некомплаентен</a:t>
            </a:r>
            <a:r>
              <a:rPr lang="ru-RU" altLang="ru-RU" sz="1000" dirty="0">
                <a:latin typeface="Arial" pitchFamily="34" charset="0"/>
              </a:rPr>
              <a:t>’ </a:t>
            </a:r>
            <a:r>
              <a:rPr lang="ru-RU" altLang="ru-RU" sz="1000" dirty="0" err="1">
                <a:latin typeface="Arial" pitchFamily="34" charset="0"/>
              </a:rPr>
              <a:t>and</a:t>
            </a:r>
            <a:r>
              <a:rPr lang="ru-RU" altLang="ru-RU" sz="1000" dirty="0">
                <a:latin typeface="Arial" pitchFamily="34" charset="0"/>
              </a:rPr>
              <a:t> 5 = ‘полностью </a:t>
            </a:r>
            <a:r>
              <a:rPr lang="ru-RU" altLang="ru-RU" sz="1000" dirty="0" err="1">
                <a:latin typeface="Arial" pitchFamily="34" charset="0"/>
              </a:rPr>
              <a:t>комплаентен</a:t>
            </a:r>
            <a:r>
              <a:rPr lang="ru-RU" altLang="ru-RU" sz="1000" dirty="0">
                <a:latin typeface="Arial" pitchFamily="34" charset="0"/>
              </a:rPr>
              <a:t>’; </a:t>
            </a:r>
          </a:p>
          <a:p>
            <a:r>
              <a:rPr lang="ru-RU" altLang="ru-RU" sz="1000" dirty="0">
                <a:latin typeface="Arial" pitchFamily="34" charset="0"/>
              </a:rPr>
              <a:t>***Оценка пациентом – 1 = ‘не удовлетворен’ и 7 = ‘полностью удовлетворен’</a:t>
            </a:r>
          </a:p>
          <a:p>
            <a:r>
              <a:rPr lang="ru-RU" altLang="ru-RU" sz="1000" dirty="0">
                <a:latin typeface="Arial" pitchFamily="34" charset="0"/>
              </a:rPr>
              <a:t>R2 = </a:t>
            </a:r>
            <a:r>
              <a:rPr lang="ru-RU" altLang="ru-RU" sz="1000" dirty="0" err="1">
                <a:latin typeface="Arial" pitchFamily="34" charset="0"/>
              </a:rPr>
              <a:t>Coefficient</a:t>
            </a:r>
            <a:r>
              <a:rPr lang="ru-RU" altLang="ru-RU" sz="1000" dirty="0">
                <a:latin typeface="Arial" pitchFamily="34" charset="0"/>
              </a:rPr>
              <a:t> </a:t>
            </a:r>
            <a:r>
              <a:rPr lang="ru-RU" altLang="ru-RU" sz="1000" dirty="0" err="1">
                <a:latin typeface="Arial" pitchFamily="34" charset="0"/>
              </a:rPr>
              <a:t>of</a:t>
            </a:r>
            <a:r>
              <a:rPr lang="ru-RU" altLang="ru-RU" sz="1000" dirty="0">
                <a:latin typeface="Arial" pitchFamily="34" charset="0"/>
              </a:rPr>
              <a:t> </a:t>
            </a:r>
            <a:r>
              <a:rPr lang="ru-RU" altLang="ru-RU" sz="1000" dirty="0" err="1">
                <a:latin typeface="Arial" pitchFamily="34" charset="0"/>
              </a:rPr>
              <a:t>determination</a:t>
            </a:r>
            <a:endParaRPr lang="en-GB" altLang="ru-RU" sz="1000" dirty="0">
              <a:latin typeface="Arial" pitchFamily="34" charset="0"/>
            </a:endParaRPr>
          </a:p>
        </p:txBody>
      </p:sp>
      <p:sp>
        <p:nvSpPr>
          <p:cNvPr id="26630" name="TextBox 13"/>
          <p:cNvSpPr txBox="1">
            <a:spLocks noChangeArrowheads="1"/>
          </p:cNvSpPr>
          <p:nvPr/>
        </p:nvSpPr>
        <p:spPr bwMode="auto">
          <a:xfrm>
            <a:off x="2195736" y="843558"/>
            <a:ext cx="66344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400" b="1" dirty="0" err="1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Мультинациональный</a:t>
            </a:r>
            <a:r>
              <a:rPr lang="ru-RU" altLang="ru-RU" sz="1400" b="1" dirty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ru-RU" altLang="ru-RU" sz="1400" b="1" dirty="0" err="1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кросс-секционный</a:t>
            </a:r>
            <a:r>
              <a:rPr lang="ru-RU" altLang="ru-RU" sz="1400" b="1" dirty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, опрос в реальных условиях больных ХОБЛ (n=954), проведенный с июня по сентябрь 2009г. во Франции, Германии, Испании, Италии, Великобритании</a:t>
            </a:r>
            <a:endParaRPr lang="en-GB" altLang="ru-RU" sz="1400" b="1" dirty="0">
              <a:solidFill>
                <a:srgbClr val="0066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pSp>
        <p:nvGrpSpPr>
          <p:cNvPr id="2" name="Группа 19"/>
          <p:cNvGrpSpPr>
            <a:grpSpLocks/>
          </p:cNvGrpSpPr>
          <p:nvPr/>
        </p:nvGrpSpPr>
        <p:grpSpPr bwMode="auto">
          <a:xfrm>
            <a:off x="539552" y="1491628"/>
            <a:ext cx="1712540" cy="2128332"/>
            <a:chOff x="169217" y="1828304"/>
            <a:chExt cx="2283445" cy="2837788"/>
          </a:xfrm>
        </p:grpSpPr>
        <p:sp>
          <p:nvSpPr>
            <p:cNvPr id="16" name="Right Arrow 15"/>
            <p:cNvSpPr/>
            <p:nvPr/>
          </p:nvSpPr>
          <p:spPr>
            <a:xfrm rot="16200000">
              <a:off x="762083" y="2291585"/>
              <a:ext cx="1536177" cy="609616"/>
            </a:xfrm>
            <a:prstGeom prst="rightArrow">
              <a:avLst/>
            </a:prstGeom>
            <a:solidFill>
              <a:srgbClr val="E7704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40" name="TextBox 12"/>
            <p:cNvSpPr txBox="1">
              <a:spLocks noChangeArrowheads="1"/>
            </p:cNvSpPr>
            <p:nvPr/>
          </p:nvSpPr>
          <p:spPr bwMode="auto">
            <a:xfrm>
              <a:off x="169217" y="3311869"/>
              <a:ext cx="2283445" cy="1354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altLang="ru-RU" sz="1200" b="1" dirty="0">
                  <a:solidFill>
                    <a:srgbClr val="006600"/>
                  </a:solidFill>
                  <a:latin typeface="Arial" pitchFamily="34" charset="0"/>
                </a:rPr>
                <a:t>Увеличение </a:t>
              </a:r>
              <a:r>
                <a:rPr lang="ru-RU" altLang="ru-RU" sz="1200" b="1" dirty="0" err="1">
                  <a:solidFill>
                    <a:srgbClr val="006600"/>
                  </a:solidFill>
                  <a:latin typeface="Arial" pitchFamily="34" charset="0"/>
                </a:rPr>
                <a:t>пациентской</a:t>
              </a:r>
              <a:r>
                <a:rPr lang="ru-RU" altLang="ru-RU" sz="1200" b="1" dirty="0">
                  <a:solidFill>
                    <a:srgbClr val="006600"/>
                  </a:solidFill>
                  <a:latin typeface="Arial" pitchFamily="34" charset="0"/>
                </a:rPr>
                <a:t> приверженности</a:t>
              </a:r>
              <a:r>
                <a:rPr lang="en-GB" altLang="ru-RU" sz="1200" b="1" baseline="30000" dirty="0">
                  <a:solidFill>
                    <a:srgbClr val="006600"/>
                  </a:solidFill>
                  <a:latin typeface="Arial" pitchFamily="34" charset="0"/>
                </a:rPr>
                <a:t>1</a:t>
              </a:r>
            </a:p>
            <a:p>
              <a:pPr algn="ctr"/>
              <a:r>
                <a:rPr lang="en-GB" altLang="ru-RU" sz="1200" b="1" dirty="0">
                  <a:solidFill>
                    <a:srgbClr val="006600"/>
                  </a:solidFill>
                  <a:latin typeface="Arial" pitchFamily="34" charset="0"/>
                </a:rPr>
                <a:t>(</a:t>
              </a:r>
              <a:r>
                <a:rPr lang="ru-RU" altLang="ru-RU" sz="1200" b="1" dirty="0">
                  <a:solidFill>
                    <a:srgbClr val="006600"/>
                  </a:solidFill>
                  <a:latin typeface="Arial" pitchFamily="34" charset="0"/>
                </a:rPr>
                <a:t>5-балльная шкала </a:t>
              </a:r>
              <a:r>
                <a:rPr lang="ru-RU" altLang="ru-RU" sz="1200" b="1" dirty="0" err="1">
                  <a:solidFill>
                    <a:srgbClr val="006600"/>
                  </a:solidFill>
                  <a:latin typeface="Arial" pitchFamily="34" charset="0"/>
                </a:rPr>
                <a:t>Лайкерта</a:t>
              </a:r>
              <a:r>
                <a:rPr lang="en-GB" altLang="ru-RU" sz="1200" b="1" dirty="0">
                  <a:solidFill>
                    <a:srgbClr val="006600"/>
                  </a:solidFill>
                  <a:latin typeface="Arial" pitchFamily="34" charset="0"/>
                </a:rPr>
                <a:t>**)</a:t>
              </a:r>
            </a:p>
          </p:txBody>
        </p:sp>
      </p:grpSp>
      <p:grpSp>
        <p:nvGrpSpPr>
          <p:cNvPr id="3" name="Группа 18"/>
          <p:cNvGrpSpPr>
            <a:grpSpLocks/>
          </p:cNvGrpSpPr>
          <p:nvPr/>
        </p:nvGrpSpPr>
        <p:grpSpPr bwMode="auto">
          <a:xfrm>
            <a:off x="2555776" y="3939902"/>
            <a:ext cx="4178425" cy="646331"/>
            <a:chOff x="3819003" y="4838629"/>
            <a:chExt cx="5571636" cy="959677"/>
          </a:xfrm>
        </p:grpSpPr>
        <p:sp>
          <p:nvSpPr>
            <p:cNvPr id="17" name="Right Arrow 16"/>
            <p:cNvSpPr/>
            <p:nvPr/>
          </p:nvSpPr>
          <p:spPr>
            <a:xfrm>
              <a:off x="7523604" y="4838629"/>
              <a:ext cx="1867035" cy="623529"/>
            </a:xfrm>
            <a:prstGeom prst="rightArrow">
              <a:avLst/>
            </a:prstGeom>
            <a:solidFill>
              <a:srgbClr val="E7704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38" name="TextBox 17"/>
            <p:cNvSpPr txBox="1">
              <a:spLocks noChangeArrowheads="1"/>
            </p:cNvSpPr>
            <p:nvPr/>
          </p:nvSpPr>
          <p:spPr bwMode="auto">
            <a:xfrm>
              <a:off x="3819003" y="4934829"/>
              <a:ext cx="4108338" cy="863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altLang="ru-RU" sz="1200" b="1" dirty="0">
                  <a:solidFill>
                    <a:srgbClr val="006600"/>
                  </a:solidFill>
                  <a:latin typeface="Arial" pitchFamily="34" charset="0"/>
                </a:rPr>
                <a:t>Увеличение удовлетворенности ингалятором</a:t>
              </a:r>
              <a:r>
                <a:rPr lang="en-GB" altLang="ru-RU" sz="1200" b="1" baseline="30000" dirty="0">
                  <a:solidFill>
                    <a:srgbClr val="006600"/>
                  </a:solidFill>
                  <a:latin typeface="Arial" pitchFamily="34" charset="0"/>
                </a:rPr>
                <a:t>1</a:t>
              </a:r>
            </a:p>
            <a:p>
              <a:pPr algn="ctr"/>
              <a:r>
                <a:rPr lang="en-GB" altLang="ru-RU" sz="1200" b="1" dirty="0">
                  <a:solidFill>
                    <a:srgbClr val="006600"/>
                  </a:solidFill>
                  <a:latin typeface="Arial" pitchFamily="34" charset="0"/>
                </a:rPr>
                <a:t>(7-</a:t>
              </a:r>
              <a:r>
                <a:rPr lang="ru-RU" altLang="ru-RU" sz="1200" b="1" dirty="0">
                  <a:solidFill>
                    <a:srgbClr val="006600"/>
                  </a:solidFill>
                  <a:latin typeface="Arial" pitchFamily="34" charset="0"/>
                </a:rPr>
                <a:t>балльная шкала </a:t>
              </a:r>
              <a:r>
                <a:rPr lang="ru-RU" altLang="ru-RU" sz="1200" b="1" dirty="0" err="1">
                  <a:solidFill>
                    <a:srgbClr val="006600"/>
                  </a:solidFill>
                  <a:latin typeface="Arial" pitchFamily="34" charset="0"/>
                </a:rPr>
                <a:t>Лайкерта</a:t>
              </a:r>
              <a:r>
                <a:rPr lang="en-GB" altLang="ru-RU" sz="1200" b="1" dirty="0">
                  <a:solidFill>
                    <a:srgbClr val="006600"/>
                  </a:solidFill>
                  <a:latin typeface="Arial" pitchFamily="34" charset="0"/>
                </a:rPr>
                <a:t>***)</a:t>
              </a:r>
            </a:p>
          </p:txBody>
        </p:sp>
      </p:grpSp>
      <p:pic>
        <p:nvPicPr>
          <p:cNvPr id="26633" name="Рисунок 20" descr="23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635646"/>
            <a:ext cx="4469483" cy="2223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34" name="TextBox 25"/>
          <p:cNvSpPr txBox="1">
            <a:spLocks noChangeArrowheads="1"/>
          </p:cNvSpPr>
          <p:nvPr/>
        </p:nvSpPr>
        <p:spPr bwMode="auto">
          <a:xfrm>
            <a:off x="2555776" y="1635646"/>
            <a:ext cx="24068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rgbClr val="9B4A07"/>
                </a:solidFill>
                <a:latin typeface="Arial" pitchFamily="34" charset="0"/>
              </a:rPr>
              <a:t>Корректированное значение</a:t>
            </a:r>
            <a:r>
              <a:rPr lang="en-GB" altLang="ru-RU" sz="1600" b="1" dirty="0">
                <a:solidFill>
                  <a:srgbClr val="9B4A07"/>
                </a:solidFill>
                <a:latin typeface="Arial" pitchFamily="34" charset="0"/>
              </a:rPr>
              <a:t> R</a:t>
            </a:r>
            <a:r>
              <a:rPr lang="en-GB" altLang="ru-RU" sz="1600" b="1" baseline="30000" dirty="0">
                <a:solidFill>
                  <a:srgbClr val="9B4A07"/>
                </a:solidFill>
                <a:latin typeface="Arial" pitchFamily="34" charset="0"/>
              </a:rPr>
              <a:t>2</a:t>
            </a:r>
            <a:r>
              <a:rPr lang="en-GB" altLang="ru-RU" sz="1600" b="1" dirty="0">
                <a:solidFill>
                  <a:srgbClr val="9B4A07"/>
                </a:solidFill>
                <a:latin typeface="Arial" pitchFamily="34" charset="0"/>
              </a:rPr>
              <a:t>=0.087</a:t>
            </a:r>
          </a:p>
          <a:p>
            <a:r>
              <a:rPr lang="en-GB" altLang="ru-RU" sz="1600" b="1" dirty="0">
                <a:solidFill>
                  <a:srgbClr val="9B4A07"/>
                </a:solidFill>
                <a:latin typeface="Arial" pitchFamily="34" charset="0"/>
              </a:rPr>
              <a:t>p&lt;0.001</a:t>
            </a:r>
            <a:r>
              <a:rPr lang="en-GB" altLang="ru-RU" sz="1600" b="1" baseline="30000" dirty="0">
                <a:solidFill>
                  <a:srgbClr val="9B4A07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26635" name="Picture 2"/>
          <p:cNvPicPr>
            <a:picLocks noChangeAspect="1" noChangeArrowheads="1"/>
          </p:cNvPicPr>
          <p:nvPr/>
        </p:nvPicPr>
        <p:blipFill>
          <a:blip r:embed="rId4" cstate="print"/>
          <a:srcRect l="21042" t="54565" r="54414" b="15208"/>
          <a:stretch>
            <a:fillRect/>
          </a:stretch>
        </p:blipFill>
        <p:spPr bwMode="auto">
          <a:xfrm>
            <a:off x="8646542" y="843558"/>
            <a:ext cx="46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Группа 14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8" name="Рисунок 1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Рисунок 20" descr="D:\Документы\Эмблемы\ОПСА\эмблема.png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11560" y="4125958"/>
            <a:ext cx="8424936" cy="4320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6504" y="3260300"/>
            <a:ext cx="8439992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2036164"/>
            <a:ext cx="8424936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2195736" y="141404"/>
            <a:ext cx="6929977" cy="47505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D56509"/>
                </a:solidFill>
              </a:rPr>
              <a:t>ИНФОРМАЦИЯ О БРОНХИАЛЬНОЙ АСТМЕ</a:t>
            </a:r>
            <a:endParaRPr lang="ru-RU" sz="2800" b="1" dirty="0" smtClean="0">
              <a:solidFill>
                <a:srgbClr val="D5650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104" y="843558"/>
            <a:ext cx="9061896" cy="4248472"/>
          </a:xfrm>
        </p:spPr>
        <p:txBody>
          <a:bodyPr rtlCol="0">
            <a:normAutofit fontScale="85000" lnSpcReduction="1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D56509"/>
                </a:solidFill>
              </a:rPr>
              <a:t>Всем пациентам должна быть предоставлена ключевая информация по бронхиальной астме, адаптированная к уровню медицинской грамотности пациента</a:t>
            </a:r>
            <a:r>
              <a:rPr lang="ru-RU" sz="2400" b="1" dirty="0" smtClean="0">
                <a:solidFill>
                  <a:srgbClr val="D56509"/>
                </a:solidFill>
              </a:rPr>
              <a:t>: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i="1" dirty="0" smtClean="0">
              <a:solidFill>
                <a:srgbClr val="006600"/>
              </a:solidFill>
            </a:endParaRPr>
          </a:p>
          <a:p>
            <a:pPr marL="457200" indent="-457200" fontAlgn="auto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Вопросы диагностики бронхиальной астмы</a:t>
            </a:r>
          </a:p>
          <a:p>
            <a:pPr marL="457200" indent="-457200" fontAlgn="auto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Обоснование назначенной терапии и разница между препаратами неотложной помощи и препаратами для контроля заболевания</a:t>
            </a:r>
          </a:p>
          <a:p>
            <a:pPr marL="457200" indent="-457200" fontAlgn="auto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Возможные побочные эффекты лекарственных средств</a:t>
            </a:r>
          </a:p>
          <a:p>
            <a:pPr marL="457200" indent="-457200" fontAlgn="auto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Профилактика симптомов и обострений</a:t>
            </a:r>
          </a:p>
          <a:p>
            <a:pPr marL="457200" indent="-457200" fontAlgn="auto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Как распознать ухудшение БА и какие действия предпринять в этом случае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Лечение сопутствующих заболеваний</a:t>
            </a:r>
            <a:endParaRPr lang="ru-RU" sz="2400" b="1" dirty="0">
              <a:solidFill>
                <a:srgbClr val="006600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8" name="Рисунок 7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2859782"/>
            <a:ext cx="7848872" cy="10801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231696" y="123478"/>
            <a:ext cx="6912304" cy="475059"/>
          </a:xfrm>
        </p:spPr>
        <p:txBody>
          <a:bodyPr>
            <a:noAutofit/>
          </a:bodyPr>
          <a:lstStyle/>
          <a:p>
            <a:r>
              <a:rPr lang="ru-RU" sz="2700" b="1" dirty="0" smtClean="0">
                <a:solidFill>
                  <a:srgbClr val="D56509"/>
                </a:solidFill>
              </a:rPr>
              <a:t>ОБУЧЕНИЕ УПРАВЛЯЕМОМУ САМОВЕДЕНИЮ</a:t>
            </a:r>
            <a:endParaRPr lang="ru-RU" sz="2700" b="1" dirty="0" smtClean="0">
              <a:solidFill>
                <a:srgbClr val="D5650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112" y="926752"/>
            <a:ext cx="8810376" cy="4093270"/>
          </a:xfrm>
        </p:spPr>
        <p:txBody>
          <a:bodyPr rtlCol="0">
            <a:normAutofit lnSpcReduction="1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rgbClr val="D56509"/>
                </a:solidFill>
              </a:rPr>
              <a:t>Основные компоненты эффективного управляемого </a:t>
            </a:r>
            <a:r>
              <a:rPr lang="ru-RU" sz="2600" b="1" dirty="0" err="1" smtClean="0">
                <a:solidFill>
                  <a:srgbClr val="D56509"/>
                </a:solidFill>
              </a:rPr>
              <a:t>самоведения</a:t>
            </a:r>
            <a:r>
              <a:rPr lang="ru-RU" sz="2600" b="1" dirty="0" smtClean="0">
                <a:solidFill>
                  <a:srgbClr val="D56509"/>
                </a:solidFill>
              </a:rPr>
              <a:t>: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b="1" dirty="0" smtClean="0">
              <a:solidFill>
                <a:srgbClr val="D56509"/>
              </a:solidFill>
            </a:endParaRPr>
          </a:p>
          <a:p>
            <a:pPr marL="457200" indent="-457200" fontAlgn="auto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Самостоятельный </a:t>
            </a:r>
            <a:r>
              <a:rPr lang="ru-RU" sz="2400" b="1" dirty="0" smtClean="0">
                <a:solidFill>
                  <a:srgbClr val="006600"/>
                </a:solidFill>
              </a:rPr>
              <a:t>контроль симптомов и/или пиковой скорости выдоха (ПСВ)</a:t>
            </a:r>
          </a:p>
          <a:p>
            <a:pPr marL="457200" indent="-457200" fontAlgn="auto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Наличие письменного плана действий при БА, в котором указано, как распознать ухудшение симптомов и как действовать в этом случае</a:t>
            </a:r>
          </a:p>
          <a:p>
            <a:pPr marL="457200" indent="-457200" fontAlgn="auto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Регулярная оценка уровня контроля БА  (АСТ-тест, </a:t>
            </a:r>
            <a:r>
              <a:rPr lang="en-US" sz="2400" b="1" dirty="0" smtClean="0">
                <a:solidFill>
                  <a:srgbClr val="006600"/>
                </a:solidFill>
              </a:rPr>
              <a:t>ACQ</a:t>
            </a:r>
            <a:r>
              <a:rPr lang="ru-RU" sz="2400" b="1" dirty="0" smtClean="0">
                <a:solidFill>
                  <a:srgbClr val="006600"/>
                </a:solidFill>
              </a:rPr>
              <a:t>-тест), терапии и навыков пациента</a:t>
            </a:r>
            <a:endParaRPr lang="ru-RU" sz="2400" b="1" dirty="0">
              <a:solidFill>
                <a:srgbClr val="0066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6" name="Рисунок 5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Рисунок 8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7744" y="123478"/>
            <a:ext cx="6357144" cy="53935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D56509"/>
                </a:solidFill>
              </a:rPr>
              <a:t>ПИКФЛОУМЕТРИЯ</a:t>
            </a:r>
            <a:endParaRPr lang="ru-RU" sz="3600" b="1" dirty="0" smtClean="0">
              <a:solidFill>
                <a:srgbClr val="D56509"/>
              </a:solidFill>
            </a:endParaRPr>
          </a:p>
        </p:txBody>
      </p:sp>
      <p:pic>
        <p:nvPicPr>
          <p:cNvPr id="29699" name="Picture 7"/>
          <p:cNvPicPr>
            <a:picLocks noChangeAspect="1" noChangeArrowheads="1"/>
          </p:cNvPicPr>
          <p:nvPr/>
        </p:nvPicPr>
        <p:blipFill>
          <a:blip r:embed="rId2" cstate="print">
            <a:lum bright="-54000" contrast="66000"/>
          </a:blip>
          <a:srcRect l="5649" t="2460" r="6554" b="3334"/>
          <a:stretch>
            <a:fillRect/>
          </a:stretch>
        </p:blipFill>
        <p:spPr bwMode="auto">
          <a:xfrm>
            <a:off x="323850" y="1168004"/>
            <a:ext cx="3887788" cy="3725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0" name="Picture 7"/>
          <p:cNvPicPr>
            <a:picLocks noChangeAspect="1" noChangeArrowheads="1"/>
          </p:cNvPicPr>
          <p:nvPr/>
        </p:nvPicPr>
        <p:blipFill>
          <a:blip r:embed="rId3" cstate="print"/>
          <a:srcRect l="1551" r="6910"/>
          <a:stretch>
            <a:fillRect/>
          </a:stretch>
        </p:blipFill>
        <p:spPr bwMode="auto">
          <a:xfrm>
            <a:off x="4572000" y="1131590"/>
            <a:ext cx="4248472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Группа 4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6" name="Рисунок 5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Рисунок 8" descr="D:\Документы\Эмблемы\ОПСА\эмблема.png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2391320" y="51470"/>
            <a:ext cx="6285136" cy="465535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D56509"/>
                </a:solidFill>
              </a:rPr>
              <a:t>ASTHMA-MONITOR</a:t>
            </a:r>
            <a:endParaRPr lang="ru-RU" sz="3600" b="1" dirty="0" smtClean="0">
              <a:solidFill>
                <a:srgbClr val="D56509"/>
              </a:solidFill>
            </a:endParaRPr>
          </a:p>
        </p:txBody>
      </p:sp>
      <p:pic>
        <p:nvPicPr>
          <p:cNvPr id="30723" name="Picture 6" descr="Астма_мониторировани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3824"/>
          <a:stretch>
            <a:fillRect/>
          </a:stretch>
        </p:blipFill>
        <p:spPr>
          <a:xfrm>
            <a:off x="1547664" y="915566"/>
            <a:ext cx="6368207" cy="2828686"/>
          </a:xfrm>
        </p:spPr>
      </p:pic>
      <p:sp>
        <p:nvSpPr>
          <p:cNvPr id="30724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107504" y="3790627"/>
            <a:ext cx="9061896" cy="1445419"/>
          </a:xfrm>
        </p:spPr>
        <p:txBody>
          <a:bodyPr>
            <a:normAutofit/>
          </a:bodyPr>
          <a:lstStyle/>
          <a:p>
            <a:pPr marL="179388" indent="-179388">
              <a:lnSpc>
                <a:spcPct val="80000"/>
              </a:lnSpc>
            </a:pPr>
            <a:r>
              <a:rPr lang="ru-RU" sz="1800" b="1" dirty="0" smtClean="0">
                <a:solidFill>
                  <a:srgbClr val="006600"/>
                </a:solidFill>
              </a:rPr>
              <a:t>Суточное </a:t>
            </a:r>
            <a:r>
              <a:rPr lang="ru-RU" sz="1800" b="1" dirty="0" err="1" smtClean="0">
                <a:solidFill>
                  <a:srgbClr val="006600"/>
                </a:solidFill>
              </a:rPr>
              <a:t>мониторирование</a:t>
            </a:r>
            <a:r>
              <a:rPr lang="ru-RU" sz="1800" b="1" dirty="0" smtClean="0">
                <a:solidFill>
                  <a:srgbClr val="006600"/>
                </a:solidFill>
              </a:rPr>
              <a:t> ПСВ или ОФВ</a:t>
            </a:r>
            <a:r>
              <a:rPr lang="ru-RU" sz="1800" b="1" baseline="-25000" dirty="0" smtClean="0">
                <a:solidFill>
                  <a:srgbClr val="006600"/>
                </a:solidFill>
              </a:rPr>
              <a:t>1</a:t>
            </a:r>
          </a:p>
          <a:p>
            <a:pPr marL="179388" indent="-179388">
              <a:lnSpc>
                <a:spcPct val="80000"/>
              </a:lnSpc>
            </a:pPr>
            <a:r>
              <a:rPr lang="ru-RU" sz="1800" b="1" dirty="0" smtClean="0">
                <a:solidFill>
                  <a:srgbClr val="006600"/>
                </a:solidFill>
              </a:rPr>
              <a:t>Дифференциальная диагностика бронхиальной астмы и ХОБЛ</a:t>
            </a:r>
          </a:p>
          <a:p>
            <a:pPr marL="179388" indent="-179388">
              <a:lnSpc>
                <a:spcPct val="80000"/>
              </a:lnSpc>
            </a:pPr>
            <a:r>
              <a:rPr lang="ru-RU" sz="1800" b="1" dirty="0" smtClean="0">
                <a:solidFill>
                  <a:srgbClr val="006600"/>
                </a:solidFill>
              </a:rPr>
              <a:t>Индивидуальное </a:t>
            </a:r>
            <a:r>
              <a:rPr lang="ru-RU" sz="1800" b="1" dirty="0" err="1" smtClean="0">
                <a:solidFill>
                  <a:srgbClr val="006600"/>
                </a:solidFill>
              </a:rPr>
              <a:t>мониторирование</a:t>
            </a:r>
            <a:r>
              <a:rPr lang="ru-RU" sz="1800" b="1" dirty="0" smtClean="0">
                <a:solidFill>
                  <a:srgbClr val="006600"/>
                </a:solidFill>
              </a:rPr>
              <a:t> ПСВ или ОФВ</a:t>
            </a:r>
            <a:r>
              <a:rPr lang="ru-RU" sz="1800" b="1" baseline="-25000" dirty="0" smtClean="0">
                <a:solidFill>
                  <a:srgbClr val="006600"/>
                </a:solidFill>
              </a:rPr>
              <a:t>1 </a:t>
            </a:r>
            <a:r>
              <a:rPr lang="ru-RU" sz="1800" b="1" dirty="0" smtClean="0">
                <a:solidFill>
                  <a:srgbClr val="006600"/>
                </a:solidFill>
              </a:rPr>
              <a:t>возможно в течение 1 мес. и более</a:t>
            </a:r>
          </a:p>
          <a:p>
            <a:pPr marL="179388" indent="-179388">
              <a:lnSpc>
                <a:spcPct val="80000"/>
              </a:lnSpc>
            </a:pPr>
            <a:r>
              <a:rPr lang="ru-RU" sz="1800" b="1" dirty="0" smtClean="0">
                <a:solidFill>
                  <a:srgbClr val="006600"/>
                </a:solidFill>
              </a:rPr>
              <a:t>Сохранение результатов в базе данных, возможен последующий анализ и распечатка данных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6" name="Рисунок 5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Рисунок 8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b="24552"/>
          <a:stretch>
            <a:fillRect/>
          </a:stretch>
        </p:blipFill>
        <p:spPr bwMode="auto">
          <a:xfrm>
            <a:off x="1763688" y="843558"/>
            <a:ext cx="6048672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31696" y="51470"/>
            <a:ext cx="6912304" cy="53935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5650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ПЛАН ПО ЛЕЧЕНИЮ АСТМЫ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D5650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58599" b="12845"/>
          <a:stretch>
            <a:fillRect/>
          </a:stretch>
        </p:blipFill>
        <p:spPr bwMode="auto">
          <a:xfrm>
            <a:off x="1763688" y="3435846"/>
            <a:ext cx="60486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Группа 4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6" name="Рисунок 5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Рисунок 8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 l="8196" t="26669" r="4101" b="3696"/>
          <a:stretch>
            <a:fillRect/>
          </a:stretch>
        </p:blipFill>
        <p:spPr bwMode="auto">
          <a:xfrm>
            <a:off x="827584" y="1059582"/>
            <a:ext cx="7704856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95736" y="-20538"/>
            <a:ext cx="6730388" cy="8572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000" b="1" dirty="0" smtClean="0">
                <a:solidFill>
                  <a:srgbClr val="D56509"/>
                </a:solidFill>
              </a:rPr>
              <a:t>НАИБОЛЕЕ ПОПУЛЯРНЫЕ ТЕСТЫ </a:t>
            </a:r>
            <a:br>
              <a:rPr lang="ru-RU" sz="3000" b="1" dirty="0" smtClean="0">
                <a:solidFill>
                  <a:srgbClr val="D56509"/>
                </a:solidFill>
              </a:rPr>
            </a:br>
            <a:r>
              <a:rPr lang="ru-RU" sz="3000" b="1" dirty="0" smtClean="0">
                <a:solidFill>
                  <a:srgbClr val="D56509"/>
                </a:solidFill>
              </a:rPr>
              <a:t>ОЦЕНКИ КОНТРОЛЯ АСТМЫ</a:t>
            </a:r>
            <a:endParaRPr lang="ru-RU" sz="3000" b="1" dirty="0" smtClean="0">
              <a:solidFill>
                <a:srgbClr val="D56509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7" name="Рисунок 6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Рисунок 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4" descr="22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31590"/>
            <a:ext cx="6350323" cy="3131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0172" y="80915"/>
            <a:ext cx="6920340" cy="690638"/>
          </a:xfrm>
        </p:spPr>
        <p:txBody>
          <a:bodyPr wrap="square" rtlCol="0">
            <a:sp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D56509"/>
                </a:solidFill>
              </a:rPr>
              <a:t>УЛУЧШЕНИЕ ПРИВЕРЖЕННОСТИ ТЕРАПИИ АСТМЫ МОЖЕТ УЛУЧШИТЬ ИСХОДЫ ЗАБОЛЕВАНИЯ</a:t>
            </a:r>
            <a:endParaRPr lang="ru-RU" sz="2400" b="1" spc="-50" dirty="0">
              <a:solidFill>
                <a:srgbClr val="D56509"/>
              </a:solidFill>
            </a:endParaRPr>
          </a:p>
        </p:txBody>
      </p:sp>
      <p:sp>
        <p:nvSpPr>
          <p:cNvPr id="33798" name="TextBox 8"/>
          <p:cNvSpPr txBox="1">
            <a:spLocks noChangeArrowheads="1"/>
          </p:cNvSpPr>
          <p:nvPr/>
        </p:nvSpPr>
        <p:spPr bwMode="auto">
          <a:xfrm>
            <a:off x="251520" y="4897279"/>
            <a:ext cx="85026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en-US" altLang="ru-RU" sz="1000" dirty="0">
                <a:latin typeface="Arial" pitchFamily="34" charset="0"/>
              </a:rPr>
              <a:t>ED = Emergency department; MPR = Medication possession ratio; OR = Odds ratio; SABA = Short-acting β2 agonist; US = United States</a:t>
            </a:r>
            <a:endParaRPr lang="en-GB" altLang="ru-RU" sz="1000" dirty="0">
              <a:latin typeface="Arial" pitchFamily="34" charset="0"/>
            </a:endParaRPr>
          </a:p>
        </p:txBody>
      </p:sp>
      <p:sp>
        <p:nvSpPr>
          <p:cNvPr id="33799" name="TextBox 13"/>
          <p:cNvSpPr txBox="1">
            <a:spLocks noChangeArrowheads="1"/>
          </p:cNvSpPr>
          <p:nvPr/>
        </p:nvSpPr>
        <p:spPr bwMode="auto">
          <a:xfrm>
            <a:off x="107504" y="1347614"/>
            <a:ext cx="20162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Ретроспективный анализ</a:t>
            </a:r>
          </a:p>
          <a:p>
            <a:r>
              <a:rPr lang="ru-RU" altLang="ru-RU" sz="1600" b="1" dirty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Больные астмой (n=12,907) </a:t>
            </a:r>
          </a:p>
          <a:p>
            <a:r>
              <a:rPr lang="ru-RU" altLang="ru-RU" sz="1600" b="1" dirty="0">
                <a:solidFill>
                  <a:srgbClr val="006600"/>
                </a:solidFill>
                <a:latin typeface="Arial" pitchFamily="34" charset="0"/>
                <a:ea typeface="ＭＳ Ｐゴシック" pitchFamily="34" charset="-128"/>
              </a:rPr>
              <a:t>США</a:t>
            </a:r>
            <a:endParaRPr lang="en-GB" altLang="ru-RU" sz="1600" b="1" dirty="0">
              <a:solidFill>
                <a:srgbClr val="0066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2" name="Right Arrow 7"/>
          <p:cNvSpPr/>
          <p:nvPr/>
        </p:nvSpPr>
        <p:spPr>
          <a:xfrm rot="5400000" flipV="1">
            <a:off x="7603455" y="2996680"/>
            <a:ext cx="967979" cy="838200"/>
          </a:xfrm>
          <a:prstGeom prst="rightArrow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01" name="TextBox 1"/>
          <p:cNvSpPr txBox="1">
            <a:spLocks noChangeArrowheads="1"/>
          </p:cNvSpPr>
          <p:nvPr/>
        </p:nvSpPr>
        <p:spPr bwMode="auto">
          <a:xfrm>
            <a:off x="7524328" y="2067694"/>
            <a:ext cx="1619672" cy="835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200" b="1" dirty="0">
                <a:solidFill>
                  <a:srgbClr val="006600"/>
                </a:solidFill>
                <a:latin typeface="Arial" pitchFamily="34" charset="0"/>
              </a:rPr>
              <a:t>Уменьшение потребности </a:t>
            </a:r>
            <a:br>
              <a:rPr lang="ru-RU" altLang="ru-RU" sz="1200" b="1" dirty="0">
                <a:solidFill>
                  <a:srgbClr val="006600"/>
                </a:solidFill>
                <a:latin typeface="Arial" pitchFamily="34" charset="0"/>
              </a:rPr>
            </a:br>
            <a:r>
              <a:rPr lang="ru-RU" altLang="ru-RU" sz="1200" b="1" dirty="0">
                <a:solidFill>
                  <a:srgbClr val="006600"/>
                </a:solidFill>
                <a:latin typeface="Arial" pitchFamily="34" charset="0"/>
              </a:rPr>
              <a:t>в ресурсах здравоохранения</a:t>
            </a:r>
            <a:endParaRPr lang="en-GB" altLang="ru-RU" sz="1200" b="1" dirty="0">
              <a:solidFill>
                <a:srgbClr val="006600"/>
              </a:solidFill>
              <a:latin typeface="Arial" pitchFamily="34" charset="0"/>
            </a:endParaRPr>
          </a:p>
          <a:p>
            <a:pPr algn="ctr"/>
            <a:endParaRPr lang="en-GB" altLang="ru-RU" sz="1200" baseline="30000" dirty="0">
              <a:latin typeface="Arial" pitchFamily="34" charset="0"/>
            </a:endParaRPr>
          </a:p>
        </p:txBody>
      </p:sp>
      <p:grpSp>
        <p:nvGrpSpPr>
          <p:cNvPr id="2" name="Группа 25"/>
          <p:cNvGrpSpPr>
            <a:grpSpLocks/>
          </p:cNvGrpSpPr>
          <p:nvPr/>
        </p:nvGrpSpPr>
        <p:grpSpPr bwMode="auto">
          <a:xfrm>
            <a:off x="251520" y="4227936"/>
            <a:ext cx="8712968" cy="587467"/>
            <a:chOff x="-945669" y="4396019"/>
            <a:chExt cx="11616037" cy="784330"/>
          </a:xfrm>
        </p:grpSpPr>
        <p:sp>
          <p:nvSpPr>
            <p:cNvPr id="24" name="Right Arrow 11"/>
            <p:cNvSpPr/>
            <p:nvPr/>
          </p:nvSpPr>
          <p:spPr>
            <a:xfrm flipV="1">
              <a:off x="1358338" y="4396019"/>
              <a:ext cx="7454096" cy="612000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06" name="TextBox 1"/>
            <p:cNvSpPr txBox="1">
              <a:spLocks noChangeArrowheads="1"/>
            </p:cNvSpPr>
            <p:nvPr/>
          </p:nvSpPr>
          <p:spPr bwMode="auto">
            <a:xfrm>
              <a:off x="-945669" y="4876707"/>
              <a:ext cx="11616037" cy="303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1600" b="1" dirty="0">
                  <a:solidFill>
                    <a:srgbClr val="006600"/>
                  </a:solidFill>
                  <a:latin typeface="Arial" pitchFamily="34" charset="0"/>
                </a:rPr>
                <a:t>Увеличение приверженности </a:t>
              </a:r>
              <a:r>
                <a:rPr lang="en-GB" altLang="ru-RU" sz="1600" b="1" dirty="0">
                  <a:solidFill>
                    <a:srgbClr val="006600"/>
                  </a:solidFill>
                  <a:latin typeface="Arial" pitchFamily="34" charset="0"/>
                </a:rPr>
                <a:t>(p&lt;0.05 </a:t>
              </a:r>
              <a:r>
                <a:rPr lang="ru-RU" altLang="ru-RU" sz="1600" b="1" dirty="0">
                  <a:solidFill>
                    <a:srgbClr val="006600"/>
                  </a:solidFill>
                  <a:latin typeface="Arial" pitchFamily="34" charset="0"/>
                </a:rPr>
                <a:t>для</a:t>
              </a:r>
              <a:r>
                <a:rPr lang="en-GB" altLang="ru-RU" sz="1600" b="1" dirty="0">
                  <a:solidFill>
                    <a:srgbClr val="006600"/>
                  </a:solidFill>
                  <a:latin typeface="Arial" pitchFamily="34" charset="0"/>
                </a:rPr>
                <a:t> 25% </a:t>
              </a:r>
              <a:r>
                <a:rPr lang="ru-RU" altLang="ru-RU" sz="1600" b="1" dirty="0">
                  <a:solidFill>
                    <a:srgbClr val="006600"/>
                  </a:solidFill>
                  <a:latin typeface="Arial" pitchFamily="34" charset="0"/>
                </a:rPr>
                <a:t>увеличения</a:t>
              </a:r>
              <a:r>
                <a:rPr lang="en-GB" altLang="ru-RU" sz="1600" b="1" dirty="0">
                  <a:solidFill>
                    <a:srgbClr val="006600"/>
                  </a:solidFill>
                  <a:latin typeface="Arial" pitchFamily="34" charset="0"/>
                </a:rPr>
                <a:t>)</a:t>
              </a:r>
            </a:p>
          </p:txBody>
        </p:sp>
      </p:grpSp>
      <p:pic>
        <p:nvPicPr>
          <p:cNvPr id="33803" name="Picture 2"/>
          <p:cNvPicPr>
            <a:picLocks noChangeAspect="1" noChangeArrowheads="1"/>
          </p:cNvPicPr>
          <p:nvPr/>
        </p:nvPicPr>
        <p:blipFill>
          <a:blip r:embed="rId4" cstate="print"/>
          <a:srcRect l="21042" t="54565" r="54414" b="15208"/>
          <a:stretch>
            <a:fillRect/>
          </a:stretch>
        </p:blipFill>
        <p:spPr bwMode="auto">
          <a:xfrm>
            <a:off x="8662988" y="818406"/>
            <a:ext cx="46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12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4" name="Рисунок 13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Рисунок 16" descr="D:\Документы\Эмблемы\ОПСА\эмблема.png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231697" y="-92546"/>
            <a:ext cx="6912304" cy="857250"/>
          </a:xfrm>
        </p:spPr>
        <p:txBody>
          <a:bodyPr>
            <a:noAutofit/>
          </a:bodyPr>
          <a:lstStyle/>
          <a:p>
            <a:r>
              <a:rPr lang="ru-RU" altLang="ru-RU" sz="2400" b="1" dirty="0" smtClean="0">
                <a:solidFill>
                  <a:srgbClr val="D56509"/>
                </a:solidFill>
                <a:latin typeface="+mn-lt"/>
                <a:ea typeface="+mn-ea"/>
                <a:cs typeface="+mn-cs"/>
              </a:rPr>
              <a:t>БРОНХИАЛЬНАЯ АСТМА  – ГЕТЕРОГЕННОЕ ХРОНИЧЕСКОЕ ВОСПАЛИТЕЛЬНОЕ ЗАБОЛЕВАНИЕ</a:t>
            </a:r>
            <a:endParaRPr lang="en-US" altLang="ru-RU" sz="2400" b="1" dirty="0" smtClean="0">
              <a:solidFill>
                <a:srgbClr val="D5650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395536" y="4018707"/>
            <a:ext cx="8532440" cy="1001315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2600" b="1" dirty="0" smtClean="0">
                <a:solidFill>
                  <a:srgbClr val="006600"/>
                </a:solidFill>
              </a:rPr>
              <a:t>Повторяющиеся эпизоды свистящих хрипов; одышка, чувство заложенности в груди, кашель, особенно по ночам и ранним утром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4" y="1545431"/>
            <a:ext cx="3557587" cy="154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622680" y="987574"/>
            <a:ext cx="17812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en-US" sz="2400" b="1" dirty="0" smtClean="0">
                <a:solidFill>
                  <a:srgbClr val="006600"/>
                </a:solidFill>
                <a:latin typeface="+mn-lt"/>
                <a:cs typeface="+mn-cs"/>
              </a:rPr>
              <a:t>Воспаление</a:t>
            </a:r>
            <a:endParaRPr lang="ru-RU" altLang="en-US" sz="24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8198" name="TextBox 4"/>
          <p:cNvSpPr txBox="1">
            <a:spLocks noChangeArrowheads="1"/>
          </p:cNvSpPr>
          <p:nvPr/>
        </p:nvSpPr>
        <p:spPr bwMode="auto">
          <a:xfrm>
            <a:off x="531813" y="1902619"/>
            <a:ext cx="2311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en-US" sz="2400" b="1" dirty="0" err="1" smtClean="0">
                <a:solidFill>
                  <a:srgbClr val="006600"/>
                </a:solidFill>
              </a:rPr>
              <a:t>Гиперреактив</a:t>
            </a:r>
            <a:r>
              <a:rPr lang="ru-RU" altLang="en-US" sz="2400" b="1" dirty="0" smtClean="0">
                <a:solidFill>
                  <a:srgbClr val="006600"/>
                </a:solidFill>
              </a:rPr>
              <a:t>-</a:t>
            </a:r>
          </a:p>
          <a:p>
            <a:pPr algn="r"/>
            <a:r>
              <a:rPr lang="ru-RU" altLang="en-US" sz="2400" b="1" dirty="0" err="1" smtClean="0">
                <a:solidFill>
                  <a:srgbClr val="006600"/>
                </a:solidFill>
              </a:rPr>
              <a:t>ность</a:t>
            </a:r>
            <a:r>
              <a:rPr lang="ru-RU" altLang="en-US" sz="2400" b="1" dirty="0" smtClean="0">
                <a:solidFill>
                  <a:srgbClr val="006600"/>
                </a:solidFill>
              </a:rPr>
              <a:t> </a:t>
            </a:r>
            <a:r>
              <a:rPr lang="ru-RU" altLang="en-US" sz="2400" b="1" dirty="0">
                <a:solidFill>
                  <a:srgbClr val="006600"/>
                </a:solidFill>
              </a:rPr>
              <a:t>бронхов</a:t>
            </a:r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6372200" y="1779662"/>
            <a:ext cx="28638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en-US" sz="2400" b="1" dirty="0">
                <a:solidFill>
                  <a:srgbClr val="006600"/>
                </a:solidFill>
              </a:rPr>
              <a:t>Обструкция дыхательных </a:t>
            </a:r>
          </a:p>
          <a:p>
            <a:r>
              <a:rPr lang="ru-RU" altLang="en-US" sz="2400" b="1" dirty="0">
                <a:solidFill>
                  <a:srgbClr val="006600"/>
                </a:solidFill>
              </a:rPr>
              <a:t>путей</a:t>
            </a:r>
          </a:p>
        </p:txBody>
      </p:sp>
      <p:sp>
        <p:nvSpPr>
          <p:cNvPr id="8200" name="TextBox 7"/>
          <p:cNvSpPr txBox="1">
            <a:spLocks noChangeArrowheads="1"/>
          </p:cNvSpPr>
          <p:nvPr/>
        </p:nvSpPr>
        <p:spPr bwMode="auto">
          <a:xfrm>
            <a:off x="2987824" y="3514651"/>
            <a:ext cx="281737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en-US" sz="2600" b="1" dirty="0">
                <a:solidFill>
                  <a:srgbClr val="D56509"/>
                </a:solidFill>
              </a:rPr>
              <a:t>Симптомы астмы:</a:t>
            </a:r>
          </a:p>
        </p:txBody>
      </p:sp>
      <p:sp>
        <p:nvSpPr>
          <p:cNvPr id="12" name="Выгнутая влево стрелка 10"/>
          <p:cNvSpPr/>
          <p:nvPr/>
        </p:nvSpPr>
        <p:spPr>
          <a:xfrm>
            <a:off x="251520" y="1275606"/>
            <a:ext cx="1873250" cy="2254994"/>
          </a:xfrm>
          <a:prstGeom prst="curved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право стрелка 11"/>
          <p:cNvSpPr/>
          <p:nvPr/>
        </p:nvSpPr>
        <p:spPr>
          <a:xfrm>
            <a:off x="7127875" y="1275606"/>
            <a:ext cx="1727200" cy="2185542"/>
          </a:xfrm>
          <a:prstGeom prst="curvedLef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4" name="Рисунок 13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Рисунок 16" descr="D:\Документы\Эмблемы\ОПСА\эмблема.png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395536" y="2139702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800" b="1" dirty="0" smtClean="0">
                <a:solidFill>
                  <a:srgbClr val="006600"/>
                </a:solidFill>
              </a:rPr>
              <a:t>БЛАГОДАРЮ ЗА ВНИМАНИЕ! </a:t>
            </a:r>
            <a:endParaRPr lang="ru-RU" sz="4800" b="1" dirty="0">
              <a:solidFill>
                <a:srgbClr val="0066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1694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60" b="1" dirty="0" smtClean="0">
                <a:solidFill>
                  <a:srgbClr val="D56509"/>
                </a:solidFill>
              </a:rPr>
              <a:t>V </a:t>
            </a:r>
            <a:r>
              <a:rPr lang="ru-RU" sz="1560" b="1" dirty="0" smtClean="0">
                <a:solidFill>
                  <a:srgbClr val="D56509"/>
                </a:solidFill>
              </a:rPr>
              <a:t>Международный саммит медицинских сестер</a:t>
            </a:r>
          </a:p>
          <a:p>
            <a:pPr algn="ctr"/>
            <a:r>
              <a:rPr lang="ru-RU" sz="1560" b="1" dirty="0">
                <a:solidFill>
                  <a:srgbClr val="D56509"/>
                </a:solidFill>
              </a:rPr>
              <a:t>«Роль медицинской сестры в </a:t>
            </a:r>
            <a:r>
              <a:rPr lang="ru-RU" sz="1560" b="1" dirty="0" smtClean="0">
                <a:solidFill>
                  <a:srgbClr val="D56509"/>
                </a:solidFill>
              </a:rPr>
              <a:t>противостоянии хроническим </a:t>
            </a:r>
            <a:r>
              <a:rPr lang="ru-RU" sz="1560" b="1" dirty="0">
                <a:solidFill>
                  <a:srgbClr val="D56509"/>
                </a:solidFill>
              </a:rPr>
              <a:t>заболеваниям</a:t>
            </a:r>
            <a:r>
              <a:rPr lang="ru-RU" sz="1560" b="1" dirty="0" smtClean="0">
                <a:solidFill>
                  <a:srgbClr val="D56509"/>
                </a:solidFill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rgbClr val="D56509"/>
                </a:solidFill>
              </a:rPr>
              <a:t>22 мая 2019 г. Омск</a:t>
            </a:r>
            <a:r>
              <a:rPr lang="ru-RU" sz="1560" b="1" dirty="0" smtClean="0">
                <a:solidFill>
                  <a:srgbClr val="D56509"/>
                </a:solidFill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148898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2105" y="627534"/>
            <a:ext cx="9061896" cy="1126331"/>
          </a:xfrm>
          <a:extLst/>
        </p:spPr>
        <p:txBody>
          <a:bodyPr rtlCol="0">
            <a:noAutofit/>
          </a:bodyPr>
          <a:lstStyle/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600" b="1" dirty="0">
                <a:solidFill>
                  <a:srgbClr val="D56509"/>
                </a:solidFill>
                <a:latin typeface="+mn-lt"/>
              </a:rPr>
              <a:t>Истинная распространенность бронхиальной </a:t>
            </a:r>
            <a:r>
              <a:rPr lang="ru-RU" sz="2600" b="1" dirty="0" smtClean="0">
                <a:solidFill>
                  <a:srgbClr val="D56509"/>
                </a:solidFill>
                <a:latin typeface="+mn-lt"/>
              </a:rPr>
              <a:t>астмы в </a:t>
            </a:r>
            <a:r>
              <a:rPr lang="ru-RU" sz="2600" b="1" dirty="0">
                <a:solidFill>
                  <a:srgbClr val="D56509"/>
                </a:solidFill>
                <a:latin typeface="+mn-lt"/>
              </a:rPr>
              <a:t>России существенно выше официально </a:t>
            </a:r>
            <a:r>
              <a:rPr lang="ru-RU" sz="2600" b="1" dirty="0" smtClean="0">
                <a:solidFill>
                  <a:srgbClr val="D56509"/>
                </a:solidFill>
                <a:latin typeface="+mn-lt"/>
              </a:rPr>
              <a:t>зарегистрированной</a:t>
            </a:r>
            <a:endParaRPr lang="ru-RU" sz="2600" b="1" dirty="0">
              <a:solidFill>
                <a:srgbClr val="D56509"/>
              </a:solidFill>
              <a:latin typeface="+mn-lt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83568" y="1707654"/>
            <a:ext cx="8280920" cy="2970610"/>
          </a:xfrm>
        </p:spPr>
        <p:txBody>
          <a:bodyPr rtlCol="0">
            <a:normAutofit fontScale="25000" lnSpcReduction="20000"/>
          </a:bodyPr>
          <a:lstStyle/>
          <a:p>
            <a:pPr marL="0" indent="0" fontAlgn="auto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Официально </a:t>
            </a:r>
            <a:r>
              <a:rPr lang="ru-RU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диагноз установлен </a:t>
            </a: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примерно</a:t>
            </a:r>
            <a:b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</a:b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у </a:t>
            </a:r>
            <a:r>
              <a:rPr lang="ru-RU" sz="8000" b="1" i="1" dirty="0" smtClean="0">
                <a:solidFill>
                  <a:srgbClr val="D56509"/>
                </a:solidFill>
                <a:cs typeface="Arial" panose="020B0604020202020204" pitchFamily="34" charset="0"/>
              </a:rPr>
              <a:t>1 </a:t>
            </a:r>
            <a:r>
              <a:rPr lang="ru-RU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из </a:t>
            </a:r>
            <a:r>
              <a:rPr lang="ru-RU" sz="8000" b="1" i="1" dirty="0" smtClean="0">
                <a:solidFill>
                  <a:srgbClr val="D56509"/>
                </a:solidFill>
                <a:cs typeface="Arial" panose="020B0604020202020204" pitchFamily="34" charset="0"/>
              </a:rPr>
              <a:t>6 </a:t>
            </a:r>
            <a:r>
              <a:rPr lang="ru-RU" sz="8000" b="1" dirty="0">
                <a:solidFill>
                  <a:srgbClr val="D56509"/>
                </a:solidFill>
                <a:cs typeface="Arial" panose="020B0604020202020204" pitchFamily="34" charset="0"/>
              </a:rPr>
              <a:t>пациентов </a:t>
            </a:r>
            <a:r>
              <a:rPr lang="ru-RU" sz="8000" b="1" dirty="0">
                <a:solidFill>
                  <a:srgbClr val="006600"/>
                </a:solidFill>
                <a:cs typeface="Arial" panose="020B0604020202020204" pitchFamily="34" charset="0"/>
              </a:rPr>
              <a:t>или </a:t>
            </a:r>
            <a:r>
              <a:rPr lang="ru-RU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1,3 млн.</a:t>
            </a:r>
            <a:r>
              <a:rPr lang="ru-RU" sz="80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ru-RU" sz="8000" b="1" dirty="0">
                <a:solidFill>
                  <a:srgbClr val="D56509"/>
                </a:solidFill>
                <a:cs typeface="Arial" panose="020B0604020202020204" pitchFamily="34" charset="0"/>
              </a:rPr>
              <a:t>человек </a:t>
            </a:r>
            <a:r>
              <a:rPr lang="ru-RU" sz="8000" b="1" dirty="0">
                <a:solidFill>
                  <a:srgbClr val="006600"/>
                </a:solidFill>
                <a:cs typeface="Arial" panose="020B0604020202020204" pitchFamily="34" charset="0"/>
              </a:rPr>
              <a:t/>
            </a:r>
            <a:br>
              <a:rPr lang="ru-RU" sz="8000" b="1" dirty="0">
                <a:solidFill>
                  <a:srgbClr val="006600"/>
                </a:solidFill>
                <a:cs typeface="Arial" panose="020B0604020202020204" pitchFamily="34" charset="0"/>
              </a:rPr>
            </a:b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(по </a:t>
            </a:r>
            <a:r>
              <a:rPr lang="ru-RU" sz="8000" b="1" dirty="0">
                <a:solidFill>
                  <a:srgbClr val="006600"/>
                </a:solidFill>
                <a:cs typeface="Arial" panose="020B0604020202020204" pitchFamily="34" charset="0"/>
              </a:rPr>
              <a:t>данным обращений за медицинской </a:t>
            </a: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помощью)</a:t>
            </a:r>
          </a:p>
          <a:p>
            <a:pPr marL="0" indent="0" fontAlgn="auto">
              <a:spcAft>
                <a:spcPts val="0"/>
              </a:spcAft>
              <a:buClr>
                <a:srgbClr val="FF0000"/>
              </a:buClr>
              <a:buNone/>
              <a:defRPr/>
            </a:pPr>
            <a:endParaRPr lang="ru-RU" sz="8000" b="1" dirty="0">
              <a:solidFill>
                <a:srgbClr val="006600"/>
              </a:solidFill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Распространенность БА в России: </a:t>
            </a:r>
            <a:r>
              <a:rPr lang="ru-RU" sz="8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ru-RU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5%</a:t>
            </a:r>
            <a:r>
              <a:rPr lang="ru-RU" sz="8000" b="1" dirty="0" smtClean="0">
                <a:solidFill>
                  <a:srgbClr val="D56509"/>
                </a:solidFill>
                <a:cs typeface="Arial" panose="020B0604020202020204" pitchFamily="34" charset="0"/>
              </a:rPr>
              <a:t> среди взрослых</a:t>
            </a: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/>
            </a:r>
            <a:b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</a:b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и </a:t>
            </a:r>
            <a:r>
              <a:rPr lang="ru-RU" sz="8000" b="1" i="1" dirty="0" smtClean="0">
                <a:solidFill>
                  <a:srgbClr val="D56509"/>
                </a:solidFill>
                <a:cs typeface="Arial" panose="020B0604020202020204" pitchFamily="34" charset="0"/>
              </a:rPr>
              <a:t>5-10</a:t>
            </a:r>
            <a:r>
              <a:rPr lang="ru-RU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%</a:t>
            </a:r>
            <a:r>
              <a:rPr lang="ru-RU" sz="8000" b="1" dirty="0" smtClean="0">
                <a:solidFill>
                  <a:srgbClr val="D56509"/>
                </a:solidFill>
                <a:cs typeface="Arial" panose="020B0604020202020204" pitchFamily="34" charset="0"/>
              </a:rPr>
              <a:t> среди детей </a:t>
            </a: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(по оценкам экспертов)</a:t>
            </a:r>
            <a:b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</a:b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</a:t>
            </a:r>
          </a:p>
          <a:p>
            <a:pPr marL="0" indent="0" fontAlgn="auto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sz="8000" b="1" i="1" dirty="0" smtClean="0">
                <a:solidFill>
                  <a:srgbClr val="006600"/>
                </a:solidFill>
                <a:cs typeface="Arial" panose="020B0604020202020204" pitchFamily="34" charset="0"/>
              </a:rPr>
              <a:t> Всего </a:t>
            </a:r>
            <a:r>
              <a:rPr lang="en-US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~ </a:t>
            </a:r>
            <a:r>
              <a:rPr lang="ru-RU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7 млн. </a:t>
            </a:r>
            <a:r>
              <a:rPr lang="ru-RU" sz="8000" b="1" dirty="0" smtClean="0">
                <a:solidFill>
                  <a:srgbClr val="D56509"/>
                </a:solidFill>
                <a:cs typeface="Arial" panose="020B0604020202020204" pitchFamily="34" charset="0"/>
              </a:rPr>
              <a:t>человек </a:t>
            </a: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с астмой, в т.ч. </a:t>
            </a:r>
            <a:r>
              <a:rPr lang="en-US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~ </a:t>
            </a:r>
            <a:r>
              <a:rPr lang="ru-RU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1 млн. – тяжелая </a:t>
            </a:r>
            <a:r>
              <a:rPr lang="ru-RU" sz="8000" b="1" i="1" dirty="0" smtClean="0">
                <a:solidFill>
                  <a:srgbClr val="D56509"/>
                </a:solidFill>
                <a:cs typeface="Arial" panose="020B0604020202020204" pitchFamily="34" charset="0"/>
              </a:rPr>
              <a:t>БА </a:t>
            </a: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(по оценкам экспертов)</a:t>
            </a:r>
          </a:p>
          <a:p>
            <a:pPr marL="0" indent="0" fontAlgn="auto">
              <a:spcAft>
                <a:spcPts val="0"/>
              </a:spcAft>
              <a:buClr>
                <a:srgbClr val="FF0000"/>
              </a:buClr>
              <a:buNone/>
              <a:defRPr/>
            </a:pPr>
            <a:endParaRPr lang="ru-RU" sz="8000" b="1" dirty="0">
              <a:solidFill>
                <a:srgbClr val="006600"/>
              </a:solidFill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Clr>
                <a:srgbClr val="FF0000"/>
              </a:buClr>
              <a:buNone/>
              <a:defRPr/>
            </a:pPr>
            <a:r>
              <a:rPr lang="ru-RU" sz="8000" b="1" dirty="0" smtClean="0">
                <a:solidFill>
                  <a:srgbClr val="006600"/>
                </a:solidFill>
                <a:cs typeface="Arial" panose="020B0604020202020204" pitchFamily="34" charset="0"/>
              </a:rPr>
              <a:t> Поздняя </a:t>
            </a:r>
            <a:r>
              <a:rPr lang="ru-RU" sz="8000" b="1" dirty="0">
                <a:solidFill>
                  <a:srgbClr val="006600"/>
                </a:solidFill>
                <a:cs typeface="Arial" panose="020B0604020202020204" pitchFamily="34" charset="0"/>
              </a:rPr>
              <a:t>диагностика у </a:t>
            </a:r>
            <a:r>
              <a:rPr lang="ru-RU" sz="8000" b="1" i="1" dirty="0">
                <a:solidFill>
                  <a:srgbClr val="D56509"/>
                </a:solidFill>
                <a:cs typeface="Arial" panose="020B0604020202020204" pitchFamily="34" charset="0"/>
              </a:rPr>
              <a:t>3 из 5 </a:t>
            </a:r>
            <a:r>
              <a:rPr lang="ru-RU" sz="8000" b="1" dirty="0">
                <a:solidFill>
                  <a:srgbClr val="D56509"/>
                </a:solidFill>
                <a:cs typeface="Arial" panose="020B0604020202020204" pitchFamily="34" charset="0"/>
              </a:rPr>
              <a:t>пациентов </a:t>
            </a:r>
          </a:p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sz="80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334964" y="4866085"/>
            <a:ext cx="8809037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900" b="1" dirty="0"/>
              <a:t>Федеральная целевая программа  </a:t>
            </a:r>
            <a:r>
              <a:rPr lang="en-US" altLang="ru-RU" sz="900" b="1" dirty="0"/>
              <a:t>“</a:t>
            </a:r>
            <a:r>
              <a:rPr lang="ru-RU" altLang="ru-RU" sz="900" b="1" dirty="0"/>
              <a:t>Бронхиальная астма</a:t>
            </a:r>
            <a:r>
              <a:rPr lang="en-US" altLang="ru-RU" sz="900" b="1" dirty="0"/>
              <a:t>”</a:t>
            </a:r>
            <a:r>
              <a:rPr lang="ru-RU" altLang="ru-RU" sz="900" b="1" dirty="0"/>
              <a:t> 2011-2015, Министерство здравоохранения и социального развития Российской Федерации, Москва 2009г.</a:t>
            </a:r>
          </a:p>
          <a:p>
            <a:endParaRPr lang="ru-RU" altLang="ru-RU" sz="800" dirty="0"/>
          </a:p>
        </p:txBody>
      </p:sp>
      <p:pic>
        <p:nvPicPr>
          <p:cNvPr id="5" name="Picture 9" descr="feed-icon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7654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feed-icon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59782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feed-icon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79862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feed-icon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443958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0" name="Рисунок 9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itle 1"/>
          <p:cNvSpPr txBox="1">
            <a:spLocks/>
          </p:cNvSpPr>
          <p:nvPr/>
        </p:nvSpPr>
        <p:spPr>
          <a:xfrm>
            <a:off x="2195736" y="-20538"/>
            <a:ext cx="6912304" cy="723507"/>
          </a:xfrm>
          <a:prstGeom prst="rect">
            <a:avLst/>
          </a:prstGeom>
          <a:ex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ru-RU" sz="3200" b="1" dirty="0" smtClean="0">
                <a:solidFill>
                  <a:srgbClr val="D56509"/>
                </a:solidFill>
                <a:latin typeface="+mn-lt"/>
              </a:rPr>
              <a:t>БРОНХИАЛЬНАЯ АСТМА В РОССИИ</a:t>
            </a:r>
            <a:endParaRPr lang="ru-RU" sz="3200" b="1" dirty="0">
              <a:solidFill>
                <a:srgbClr val="D56509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736" y="144066"/>
            <a:ext cx="6732240" cy="503634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dirty="0" smtClean="0">
                <a:solidFill>
                  <a:srgbClr val="D56509"/>
                </a:solidFill>
              </a:rPr>
              <a:t>ЛЕЧЕНИЕ ПАЦИЕНТОВ С БА</a:t>
            </a:r>
            <a:r>
              <a:rPr lang="ru-RU" sz="2500" smtClean="0">
                <a:solidFill>
                  <a:srgbClr val="D56509"/>
                </a:solidFill>
              </a:rPr>
              <a:t>: </a:t>
            </a:r>
            <a:br>
              <a:rPr lang="ru-RU" sz="2500" smtClean="0">
                <a:solidFill>
                  <a:srgbClr val="D56509"/>
                </a:solidFill>
              </a:rPr>
            </a:br>
            <a:r>
              <a:rPr lang="ru-RU" sz="2500" smtClean="0">
                <a:solidFill>
                  <a:srgbClr val="D56509"/>
                </a:solidFill>
              </a:rPr>
              <a:t>ОБЩИЕ </a:t>
            </a:r>
            <a:r>
              <a:rPr lang="ru-RU" sz="2500" dirty="0" smtClean="0">
                <a:solidFill>
                  <a:srgbClr val="D56509"/>
                </a:solidFill>
              </a:rPr>
              <a:t>ПРИНЦИПЫ</a:t>
            </a:r>
            <a:endParaRPr lang="en-US" sz="2500" dirty="0">
              <a:solidFill>
                <a:srgbClr val="D56509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8639" y="777479"/>
            <a:ext cx="8378825" cy="1982390"/>
          </a:xfrm>
        </p:spPr>
        <p:txBody>
          <a:bodyPr rtlCol="0">
            <a:noAutofit/>
          </a:bodyPr>
          <a:lstStyle/>
          <a:p>
            <a:pPr marL="630238" lvl="1" indent="-20638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6600"/>
                </a:solidFill>
              </a:rPr>
              <a:t>Долгосрочные цели - </a:t>
            </a:r>
            <a:r>
              <a:rPr lang="ru-RU" sz="1800" b="1" dirty="0">
                <a:solidFill>
                  <a:srgbClr val="D56509"/>
                </a:solidFill>
              </a:rPr>
              <a:t>снижение риска обострений</a:t>
            </a:r>
            <a:r>
              <a:rPr lang="en-US" sz="1800" b="1" dirty="0">
                <a:solidFill>
                  <a:srgbClr val="D56509"/>
                </a:solidFill>
              </a:rPr>
              <a:t> </a:t>
            </a:r>
            <a:r>
              <a:rPr lang="ru-RU" sz="1800" b="1" dirty="0">
                <a:solidFill>
                  <a:srgbClr val="D56509"/>
                </a:solidFill>
              </a:rPr>
              <a:t>БА и достижение контроля над симптомами</a:t>
            </a:r>
          </a:p>
          <a:p>
            <a:pPr marL="630238" lvl="1" indent="-20638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006600"/>
                </a:solidFill>
              </a:rPr>
              <a:t>Основная </a:t>
            </a:r>
            <a:r>
              <a:rPr lang="ru-RU" sz="1800" b="1" dirty="0">
                <a:solidFill>
                  <a:srgbClr val="006600"/>
                </a:solidFill>
              </a:rPr>
              <a:t>цель - уменьшение бремени БА для пациента, снижение риска смерти, связанной с БА и тяжелых обострений, повреждения дыхательных путей и развития побочных эффектов при приеме лекарственных препаратов</a:t>
            </a:r>
          </a:p>
          <a:p>
            <a:pPr marL="1066773" lvl="1" indent="-457189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006600"/>
                </a:solidFill>
              </a:rPr>
              <a:t>Определить </a:t>
            </a:r>
            <a:r>
              <a:rPr lang="ru-RU" sz="1800" b="1" dirty="0">
                <a:solidFill>
                  <a:srgbClr val="006600"/>
                </a:solidFill>
              </a:rPr>
              <a:t>цели пациента в отношении БА и ее лечения</a:t>
            </a:r>
            <a:endParaRPr lang="en-US" sz="1800" b="1" dirty="0">
              <a:solidFill>
                <a:srgbClr val="006600"/>
              </a:solidFill>
            </a:endParaRPr>
          </a:p>
        </p:txBody>
      </p:sp>
      <p:sp>
        <p:nvSpPr>
          <p:cNvPr id="10" name="Oval 9">
            <a:extLst>
              <a:ext uri="{FF2B5EF4-FFF2-40B4-BE49-F238E27FC236}"/>
            </a:extLst>
          </p:cNvPr>
          <p:cNvSpPr/>
          <p:nvPr/>
        </p:nvSpPr>
        <p:spPr>
          <a:xfrm>
            <a:off x="657846" y="825104"/>
            <a:ext cx="385762" cy="396478"/>
          </a:xfrm>
          <a:prstGeom prst="ellipse">
            <a:avLst/>
          </a:prstGeom>
          <a:solidFill>
            <a:schemeClr val="accent5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1</a:t>
            </a:r>
          </a:p>
        </p:txBody>
      </p:sp>
      <p:sp>
        <p:nvSpPr>
          <p:cNvPr id="11" name="Oval 10">
            <a:extLst>
              <a:ext uri="{FF2B5EF4-FFF2-40B4-BE49-F238E27FC236}"/>
            </a:extLst>
          </p:cNvPr>
          <p:cNvSpPr/>
          <p:nvPr/>
        </p:nvSpPr>
        <p:spPr>
          <a:xfrm>
            <a:off x="657846" y="1477566"/>
            <a:ext cx="385762" cy="396478"/>
          </a:xfrm>
          <a:prstGeom prst="ellipse">
            <a:avLst/>
          </a:prstGeom>
          <a:solidFill>
            <a:schemeClr val="accent3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2</a:t>
            </a:r>
          </a:p>
        </p:txBody>
      </p:sp>
      <p:sp>
        <p:nvSpPr>
          <p:cNvPr id="12" name="Oval 11">
            <a:extLst>
              <a:ext uri="{FF2B5EF4-FFF2-40B4-BE49-F238E27FC236}"/>
            </a:extLst>
          </p:cNvPr>
          <p:cNvSpPr/>
          <p:nvPr/>
        </p:nvSpPr>
        <p:spPr>
          <a:xfrm>
            <a:off x="657846" y="2357437"/>
            <a:ext cx="385762" cy="39647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3</a:t>
            </a:r>
          </a:p>
        </p:txBody>
      </p:sp>
      <p:sp>
        <p:nvSpPr>
          <p:cNvPr id="13" name="Rectangle 12">
            <a:extLst>
              <a:ext uri="{FF2B5EF4-FFF2-40B4-BE49-F238E27FC236}"/>
            </a:extLst>
          </p:cNvPr>
          <p:cNvSpPr/>
          <p:nvPr/>
        </p:nvSpPr>
        <p:spPr>
          <a:xfrm>
            <a:off x="107504" y="2859782"/>
            <a:ext cx="3482082" cy="2103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67" b="1" u="sng" dirty="0">
                <a:solidFill>
                  <a:srgbClr val="D56509"/>
                </a:solidFill>
                <a:latin typeface="+mn-lt"/>
                <a:cs typeface="Arial"/>
              </a:rPr>
              <a:t>Рекомендации на уровне популяции </a:t>
            </a:r>
            <a:r>
              <a:rPr lang="ru-RU" sz="1867" b="1" dirty="0">
                <a:solidFill>
                  <a:srgbClr val="D56509"/>
                </a:solidFill>
                <a:latin typeface="+mn-lt"/>
                <a:cs typeface="Arial"/>
              </a:rPr>
              <a:t>относительно «предпочтительного» варианта </a:t>
            </a:r>
            <a:r>
              <a:rPr lang="ru-RU" sz="1867" b="1" dirty="0">
                <a:solidFill>
                  <a:srgbClr val="006600"/>
                </a:solidFill>
                <a:latin typeface="+mn-lt"/>
                <a:cs typeface="Arial"/>
              </a:rPr>
              <a:t>терапии БА представляют собой лучшее лечение для большинства пациентов в популяции</a:t>
            </a:r>
            <a:endParaRPr lang="en-US" sz="1867" b="1" dirty="0">
              <a:solidFill>
                <a:srgbClr val="006600"/>
              </a:solidFill>
              <a:latin typeface="+mn-lt"/>
              <a:cs typeface="Arial"/>
            </a:endParaRPr>
          </a:p>
        </p:txBody>
      </p:sp>
      <p:sp>
        <p:nvSpPr>
          <p:cNvPr id="14" name="Rectangle 13">
            <a:extLst>
              <a:ext uri="{FF2B5EF4-FFF2-40B4-BE49-F238E27FC236}"/>
            </a:extLst>
          </p:cNvPr>
          <p:cNvSpPr/>
          <p:nvPr/>
        </p:nvSpPr>
        <p:spPr>
          <a:xfrm>
            <a:off x="4067944" y="2859782"/>
            <a:ext cx="5256584" cy="1816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67" b="1" dirty="0">
                <a:solidFill>
                  <a:srgbClr val="D56509"/>
                </a:solidFill>
                <a:latin typeface="+mn-lt"/>
                <a:cs typeface="Arial"/>
              </a:rPr>
              <a:t>Персонализированный подход к терапии должен учитывать:</a:t>
            </a:r>
          </a:p>
          <a:p>
            <a:pPr marL="380990" indent="-38099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67" b="1" dirty="0">
                <a:solidFill>
                  <a:srgbClr val="006600"/>
                </a:solidFill>
                <a:latin typeface="+mn-lt"/>
                <a:cs typeface="Arial"/>
              </a:rPr>
              <a:t>Индивидуальные характеристики</a:t>
            </a:r>
          </a:p>
          <a:p>
            <a:pPr marL="380990" indent="-38099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67" b="1" dirty="0">
                <a:solidFill>
                  <a:srgbClr val="006600"/>
                </a:solidFill>
                <a:latin typeface="+mn-lt"/>
                <a:cs typeface="Arial"/>
              </a:rPr>
              <a:t>Факторы риска</a:t>
            </a:r>
          </a:p>
          <a:p>
            <a:pPr marL="380990" indent="-38099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67" b="1" dirty="0">
                <a:solidFill>
                  <a:srgbClr val="006600"/>
                </a:solidFill>
                <a:latin typeface="+mn-lt"/>
                <a:cs typeface="Arial"/>
              </a:rPr>
              <a:t>Сопутствующие заболевания</a:t>
            </a:r>
          </a:p>
          <a:p>
            <a:pPr marL="380990" indent="-38099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67" b="1" dirty="0" smtClean="0">
                <a:solidFill>
                  <a:srgbClr val="006600"/>
                </a:solidFill>
                <a:latin typeface="+mn-lt"/>
                <a:cs typeface="Arial"/>
              </a:rPr>
              <a:t>Фенотипы</a:t>
            </a:r>
            <a:endParaRPr lang="ru-RU" sz="1867" b="1" dirty="0">
              <a:solidFill>
                <a:srgbClr val="006600"/>
              </a:solidFill>
              <a:latin typeface="+mn-lt"/>
              <a:cs typeface="Arial"/>
            </a:endParaRPr>
          </a:p>
        </p:txBody>
      </p:sp>
      <p:sp>
        <p:nvSpPr>
          <p:cNvPr id="2" name="Right Arrow 1">
            <a:extLst>
              <a:ext uri="{FF2B5EF4-FFF2-40B4-BE49-F238E27FC236}"/>
            </a:extLst>
          </p:cNvPr>
          <p:cNvSpPr/>
          <p:nvPr/>
        </p:nvSpPr>
        <p:spPr>
          <a:xfrm>
            <a:off x="3491880" y="3651870"/>
            <a:ext cx="554038" cy="534591"/>
          </a:xfrm>
          <a:prstGeom prst="rightArrow">
            <a:avLst/>
          </a:prstGeom>
          <a:solidFill>
            <a:srgbClr val="D56509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/>
          </a:p>
        </p:txBody>
      </p:sp>
      <p:sp>
        <p:nvSpPr>
          <p:cNvPr id="15" name="TextBox 14"/>
          <p:cNvSpPr txBox="1"/>
          <p:nvPr/>
        </p:nvSpPr>
        <p:spPr>
          <a:xfrm>
            <a:off x="3904489" y="4587974"/>
            <a:ext cx="5239511" cy="656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  <a:cs typeface="Arial"/>
              </a:rPr>
              <a:t>Что позволяет прогнозировать ответ на терапию</a:t>
            </a:r>
            <a:endParaRPr lang="en-US" b="1" dirty="0" smtClean="0">
              <a:solidFill>
                <a:srgbClr val="006600"/>
              </a:solidFill>
              <a:cs typeface="Arial"/>
            </a:endParaRPr>
          </a:p>
          <a:p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7" name="Рисунок 16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Рисунок 1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l="14760" t="1950" r="2118" b="55141"/>
          <a:stretch>
            <a:fillRect/>
          </a:stretch>
        </p:blipFill>
        <p:spPr bwMode="auto">
          <a:xfrm>
            <a:off x="323528" y="962671"/>
            <a:ext cx="8424862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Изображение 1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0000" y="1359745"/>
            <a:ext cx="2379663" cy="112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2572097" y="10440"/>
            <a:ext cx="53122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D56509"/>
                </a:solidFill>
                <a:latin typeface="+mj-lt"/>
                <a:ea typeface="+mj-ea"/>
                <a:cs typeface="+mj-cs"/>
              </a:rPr>
              <a:t>ЦИКЛ УПРАВЛЕНИЯ БА</a:t>
            </a:r>
            <a:endParaRPr lang="ru-RU" sz="3600" b="1" dirty="0">
              <a:solidFill>
                <a:srgbClr val="D5650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271" name="Rectangle 37"/>
          <p:cNvSpPr>
            <a:spLocks noChangeArrowheads="1"/>
          </p:cNvSpPr>
          <p:nvPr/>
        </p:nvSpPr>
        <p:spPr bwMode="auto">
          <a:xfrm>
            <a:off x="123826" y="4731990"/>
            <a:ext cx="9191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000">
                <a:sym typeface="Arial" pitchFamily="34" charset="0"/>
              </a:rPr>
              <a:t>1. </a:t>
            </a:r>
            <a:r>
              <a:rPr lang="ru-RU" altLang="ru-RU" sz="1000"/>
              <a:t>Глобальная стратегия профилактики и лечения Бронхиальной астмы </a:t>
            </a:r>
            <a:r>
              <a:rPr lang="en-US" altLang="ru-RU" sz="1000">
                <a:sym typeface="Arial" pitchFamily="34" charset="0"/>
              </a:rPr>
              <a:t>GINA. Global strategy for asthma management and prevention, 201</a:t>
            </a:r>
            <a:r>
              <a:rPr lang="ru-RU" altLang="ru-RU" sz="1000">
                <a:sym typeface="Arial" pitchFamily="34" charset="0"/>
              </a:rPr>
              <a:t>9</a:t>
            </a:r>
            <a:r>
              <a:rPr lang="en-US" altLang="ru-RU" sz="1000">
                <a:sym typeface="Arial" pitchFamily="34" charset="0"/>
              </a:rPr>
              <a:t>. </a:t>
            </a:r>
            <a:r>
              <a:rPr lang="en-GB" altLang="ru-RU" sz="1000"/>
              <a:t>Available at: http://www.ginasthma.org/uploads/users/files/GINA_Report_201</a:t>
            </a:r>
            <a:r>
              <a:rPr lang="ru-RU" altLang="ru-RU" sz="1000"/>
              <a:t>8</a:t>
            </a:r>
            <a:r>
              <a:rPr lang="en-GB" altLang="ru-RU" sz="1000"/>
              <a:t>.pdf</a:t>
            </a:r>
            <a:endParaRPr lang="en-US" altLang="ru-RU" sz="1000"/>
          </a:p>
        </p:txBody>
      </p:sp>
      <p:sp>
        <p:nvSpPr>
          <p:cNvPr id="43" name="Rectangle 42"/>
          <p:cNvSpPr/>
          <p:nvPr/>
        </p:nvSpPr>
        <p:spPr>
          <a:xfrm>
            <a:off x="5652120" y="2978895"/>
            <a:ext cx="3403600" cy="17530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B4A07"/>
                </a:solidFill>
              </a:rPr>
              <a:t>Противоастматические лекарственные препараты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B4A07"/>
                </a:solidFill>
              </a:rPr>
              <a:t>Не фармакологические стратегии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B4A07"/>
                </a:solidFill>
              </a:rPr>
              <a:t>Лечение модифицируемых</a:t>
            </a:r>
            <a:br>
              <a:rPr lang="ru-RU" sz="2000" b="1" dirty="0">
                <a:solidFill>
                  <a:srgbClr val="9B4A07"/>
                </a:solidFill>
              </a:rPr>
            </a:br>
            <a:r>
              <a:rPr lang="ru-RU" sz="2000" b="1" dirty="0">
                <a:solidFill>
                  <a:srgbClr val="9B4A07"/>
                </a:solidFill>
              </a:rPr>
              <a:t>факторов риска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076056" y="843557"/>
            <a:ext cx="3240360" cy="19913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</a:rPr>
              <a:t>Диагноз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</a:rPr>
              <a:t>Контроль симптомов и факторов риска (включая функцию легких)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</a:rPr>
              <a:t>Техника ингаляции и приверженность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</a:rPr>
              <a:t>Предпочтения пациента</a:t>
            </a:r>
          </a:p>
        </p:txBody>
      </p:sp>
      <p:sp>
        <p:nvSpPr>
          <p:cNvPr id="21" name="Прямоугольник 20"/>
          <p:cNvSpPr/>
          <p:nvPr/>
        </p:nvSpPr>
        <p:spPr>
          <a:xfrm rot="3240000">
            <a:off x="4325233" y="2500426"/>
            <a:ext cx="1230726" cy="19506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Оценка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51520" y="2449167"/>
            <a:ext cx="2558355" cy="18978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600"/>
                </a:solidFill>
              </a:rPr>
              <a:t>Симптомы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600"/>
                </a:solidFill>
              </a:rPr>
              <a:t>Обострения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600"/>
                </a:solidFill>
              </a:rPr>
              <a:t>Побочные эффекты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600"/>
                </a:solidFill>
              </a:rPr>
              <a:t>Удовлетворенность пациента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6600"/>
                </a:solidFill>
              </a:rPr>
              <a:t>Легочная функция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Рисунок 15" descr="D:\Документы\Эмблемы\ОПСА\эмблема.png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xtBox 1"/>
          <p:cNvSpPr txBox="1"/>
          <p:nvPr/>
        </p:nvSpPr>
        <p:spPr>
          <a:xfrm rot="19287493">
            <a:off x="2345029" y="1838053"/>
            <a:ext cx="1800200" cy="64633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Наблюдение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ответа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0649420">
            <a:off x="3473906" y="3708189"/>
            <a:ext cx="1800200" cy="646331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Подбор терапии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2"/>
          <p:cNvSpPr>
            <a:spLocks noChangeArrowheads="1"/>
          </p:cNvSpPr>
          <p:nvPr/>
        </p:nvSpPr>
        <p:spPr bwMode="auto">
          <a:xfrm>
            <a:off x="755650" y="4882754"/>
            <a:ext cx="2736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>
                <a:solidFill>
                  <a:srgbClr val="000000"/>
                </a:solidFill>
              </a:rPr>
              <a:t>GINA, 201</a:t>
            </a:r>
            <a:r>
              <a:rPr lang="ru-RU" sz="1200" i="1">
                <a:solidFill>
                  <a:srgbClr val="000000"/>
                </a:solidFill>
              </a:rPr>
              <a:t>8</a:t>
            </a:r>
            <a:r>
              <a:rPr lang="en-US" sz="1200" i="1">
                <a:solidFill>
                  <a:srgbClr val="000000"/>
                </a:solidFill>
              </a:rPr>
              <a:t>, www.ginasthma.org</a:t>
            </a:r>
          </a:p>
        </p:txBody>
      </p:sp>
      <p:graphicFrame>
        <p:nvGraphicFramePr>
          <p:cNvPr id="1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507412"/>
              </p:ext>
            </p:extLst>
          </p:nvPr>
        </p:nvGraphicFramePr>
        <p:xfrm>
          <a:off x="179512" y="934641"/>
          <a:ext cx="8784976" cy="371419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096344">
                  <a:extLst>
                    <a:ext uri="{9D8B030D-6E8A-4147-A177-3AD203B41FA5}"/>
                  </a:extLst>
                </a:gridCol>
                <a:gridCol w="1944216">
                  <a:extLst>
                    <a:ext uri="{9D8B030D-6E8A-4147-A177-3AD203B41FA5}"/>
                  </a:extLst>
                </a:gridCol>
                <a:gridCol w="1800200">
                  <a:extLst>
                    <a:ext uri="{9D8B030D-6E8A-4147-A177-3AD203B41FA5}"/>
                  </a:extLst>
                </a:gridCol>
                <a:gridCol w="1944216">
                  <a:extLst>
                    <a:ext uri="{9D8B030D-6E8A-4147-A177-3AD203B41FA5}"/>
                  </a:extLst>
                </a:gridCol>
              </a:tblGrid>
              <a:tr h="730734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Характеристика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Контролируемая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650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Частично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контролируемая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Неконтролируемая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/>
                </a:extLst>
              </a:tr>
              <a:tr h="5373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Дневные симптомы </a:t>
                      </a: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D56509"/>
                          </a:solidFill>
                          <a:effectLst/>
                        </a:rPr>
                        <a:t>более 2 раз неделю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D56509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Нет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1-2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признака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3-4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признака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/>
                </a:extLst>
              </a:tr>
              <a:tr h="730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D56509"/>
                          </a:solidFill>
                          <a:effectLst/>
                        </a:rPr>
                        <a:t>Ночные симптомы/ </a:t>
                      </a: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пробуждения из-за астмы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Нет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942887">
                <a:tc>
                  <a:txBody>
                    <a:bodyPr/>
                    <a:lstStyle/>
                    <a:p>
                      <a:pPr marL="0" marR="0" lvl="0" indent="14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Потребность в препаратах, купирующих приступ </a:t>
                      </a: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D56509"/>
                          </a:solidFill>
                          <a:effectLst/>
                        </a:rPr>
                        <a:t>более 2 раз в неделю*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D56509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Нет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30734">
                <a:tc>
                  <a:txBody>
                    <a:bodyPr/>
                    <a:lstStyle/>
                    <a:p>
                      <a:pPr marL="0" marR="0" lvl="0" indent="14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Ограничение</a:t>
                      </a: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D56509"/>
                          </a:solidFill>
                          <a:effectLst/>
                        </a:rPr>
                        <a:t>активности</a:t>
                      </a: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из-за астмы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</a:rPr>
                        <a:t>Нет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755651" y="4655626"/>
            <a:ext cx="7561263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300" dirty="0">
                <a:latin typeface="Arial" pitchFamily="34" charset="0"/>
              </a:rPr>
              <a:t>* </a:t>
            </a:r>
            <a:r>
              <a:rPr lang="ru-RU" sz="1300" b="1" dirty="0">
                <a:solidFill>
                  <a:srgbClr val="006600"/>
                </a:solidFill>
                <a:latin typeface="Arial" pitchFamily="34" charset="0"/>
              </a:rPr>
              <a:t>Исключая препараты, принимаемые профилактически перед физической нагрузкой</a:t>
            </a:r>
            <a:endParaRPr lang="en-US" sz="13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283016" y="0"/>
            <a:ext cx="6537456" cy="64702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D56509"/>
                </a:solidFill>
              </a:rPr>
              <a:t>УРОВНИ КОНТРОЛЯ АСТМЫ</a:t>
            </a:r>
            <a:endParaRPr lang="ru-RU" sz="3600" b="1" dirty="0">
              <a:solidFill>
                <a:srgbClr val="D56509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7" name="Рисунок 6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 descr="D:\Документы\Эмблемы\ОПСА\эмблема.pn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2"/>
          <p:cNvSpPr>
            <a:spLocks noGrp="1"/>
          </p:cNvSpPr>
          <p:nvPr>
            <p:ph type="title"/>
          </p:nvPr>
        </p:nvSpPr>
        <p:spPr>
          <a:xfrm>
            <a:off x="2231696" y="31983"/>
            <a:ext cx="6732792" cy="667559"/>
          </a:xfrm>
        </p:spPr>
        <p:txBody>
          <a:bodyPr/>
          <a:lstStyle/>
          <a:p>
            <a:r>
              <a:rPr lang="ru-RU" sz="3600" b="1" dirty="0" smtClean="0">
                <a:solidFill>
                  <a:srgbClr val="D56509"/>
                </a:solidFill>
                <a:cs typeface="Arial" pitchFamily="34" charset="0"/>
              </a:rPr>
              <a:t>КОНТРОЛЬ АСТМЫ В РОССИИ</a:t>
            </a:r>
            <a:endParaRPr lang="ru-RU" sz="3600" b="1" dirty="0" smtClean="0">
              <a:solidFill>
                <a:srgbClr val="D56509"/>
              </a:solidFill>
              <a:cs typeface="Arial" pitchFamily="34" charset="0"/>
            </a:endParaRPr>
          </a:p>
        </p:txBody>
      </p:sp>
      <p:sp>
        <p:nvSpPr>
          <p:cNvPr id="13316" name="Прямоугольник 10"/>
          <p:cNvSpPr>
            <a:spLocks noChangeArrowheads="1"/>
          </p:cNvSpPr>
          <p:nvPr/>
        </p:nvSpPr>
        <p:spPr bwMode="auto">
          <a:xfrm>
            <a:off x="35496" y="4731990"/>
            <a:ext cx="89543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 algn="just">
              <a:buFont typeface="Calibri" pitchFamily="34" charset="0"/>
              <a:buAutoNum type="arabicPeriod"/>
            </a:pPr>
            <a:r>
              <a:rPr lang="ru-RU" sz="1000" i="1" dirty="0">
                <a:latin typeface="Arial" pitchFamily="34" charset="0"/>
              </a:rPr>
              <a:t>Архипов В.В., Григорьева Е.В., </a:t>
            </a:r>
            <a:r>
              <a:rPr lang="ru-RU" sz="1000" i="1" dirty="0" err="1">
                <a:latin typeface="Arial" pitchFamily="34" charset="0"/>
              </a:rPr>
              <a:t>Гавришина</a:t>
            </a:r>
            <a:r>
              <a:rPr lang="ru-RU" sz="1000" i="1" dirty="0">
                <a:latin typeface="Arial" pitchFamily="34" charset="0"/>
              </a:rPr>
              <a:t> Е.В. Контроль над бронхиальной астмой в России: результаты многоцентрового наблюдательного исследования НИКА. Пульмонология. 2011, № 6, с. 87-93. DOI: 10.18093/0869-0189-2011-0-6-87-93.</a:t>
            </a:r>
          </a:p>
        </p:txBody>
      </p:sp>
      <p:graphicFrame>
        <p:nvGraphicFramePr>
          <p:cNvPr id="13317" name="Диаграмма 11"/>
          <p:cNvGraphicFramePr>
            <a:graphicFrameLocks/>
          </p:cNvGraphicFramePr>
          <p:nvPr/>
        </p:nvGraphicFramePr>
        <p:xfrm>
          <a:off x="1135063" y="913210"/>
          <a:ext cx="6781800" cy="3640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r:id="rId4" imgW="6785436" imgH="4852837" progId="Excel.Sheet.8">
                  <p:embed/>
                </p:oleObj>
              </mc:Choice>
              <mc:Fallback>
                <p:oleObj r:id="rId4" imgW="6785436" imgH="4852837" progId="Excel.Sheet.8">
                  <p:embed/>
                  <p:pic>
                    <p:nvPicPr>
                      <p:cNvPr id="0" name="Диаграмма 1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5063" y="913210"/>
                        <a:ext cx="6781800" cy="36409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Диаграмма 12"/>
          <p:cNvGraphicFramePr>
            <a:graphicFrameLocks/>
          </p:cNvGraphicFramePr>
          <p:nvPr/>
        </p:nvGraphicFramePr>
        <p:xfrm>
          <a:off x="5276850" y="987574"/>
          <a:ext cx="3687638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r:id="rId6" imgW="3529890" imgH="2847079" progId="Excel.Sheet.8">
                  <p:embed/>
                </p:oleObj>
              </mc:Choice>
              <mc:Fallback>
                <p:oleObj r:id="rId6" imgW="3529890" imgH="2847079" progId="Excel.Sheet.8">
                  <p:embed/>
                  <p:pic>
                    <p:nvPicPr>
                      <p:cNvPr id="0" name="Диаграмма 1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6850" y="987574"/>
                        <a:ext cx="3687638" cy="2808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Прямоугольник 13"/>
          <p:cNvSpPr>
            <a:spLocks noChangeArrowheads="1"/>
          </p:cNvSpPr>
          <p:nvPr/>
        </p:nvSpPr>
        <p:spPr bwMode="auto">
          <a:xfrm>
            <a:off x="5436096" y="1059582"/>
            <a:ext cx="3258888" cy="33855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/>
            <a:r>
              <a:rPr lang="ru-RU" sz="1600" b="1" dirty="0" smtClean="0">
                <a:solidFill>
                  <a:srgbClr val="006600"/>
                </a:solidFill>
                <a:latin typeface="Arial" pitchFamily="34" charset="0"/>
              </a:rPr>
              <a:t>Астма любой </a:t>
            </a:r>
            <a:r>
              <a:rPr lang="ru-RU" sz="1600" b="1" dirty="0">
                <a:solidFill>
                  <a:srgbClr val="006600"/>
                </a:solidFill>
                <a:latin typeface="Arial" pitchFamily="34" charset="0"/>
              </a:rPr>
              <a:t>тяжести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9" name="Рисунок 8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Рисунок 11" descr="D:\Документы\Эмблемы\ОПСА\эмблема.png"/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ChangeArrowheads="1"/>
          </p:cNvSpPr>
          <p:nvPr/>
        </p:nvSpPr>
        <p:spPr bwMode="auto">
          <a:xfrm>
            <a:off x="0" y="76557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006600"/>
                </a:solidFill>
              </a:rPr>
              <a:t>ПО МНЕНИЮ </a:t>
            </a:r>
            <a:r>
              <a:rPr lang="en-US" sz="1600" b="1" dirty="0">
                <a:solidFill>
                  <a:srgbClr val="006600"/>
                </a:solidFill>
              </a:rPr>
              <a:t>МЕЖДУНАРОДН</a:t>
            </a:r>
            <a:r>
              <a:rPr lang="ru-RU" sz="1600" b="1" dirty="0">
                <a:solidFill>
                  <a:srgbClr val="006600"/>
                </a:solidFill>
              </a:rPr>
              <a:t>ОЙ</a:t>
            </a:r>
            <a:r>
              <a:rPr lang="en-US" sz="1600" b="1" dirty="0">
                <a:solidFill>
                  <a:srgbClr val="006600"/>
                </a:solidFill>
              </a:rPr>
              <a:t> РЕСПИРАТОРН</a:t>
            </a:r>
            <a:r>
              <a:rPr lang="ru-RU" sz="1600" b="1" dirty="0">
                <a:solidFill>
                  <a:srgbClr val="006600"/>
                </a:solidFill>
              </a:rPr>
              <a:t>ОЙ</a:t>
            </a:r>
            <a:r>
              <a:rPr lang="en-US" sz="1600" b="1" dirty="0">
                <a:solidFill>
                  <a:srgbClr val="006600"/>
                </a:solidFill>
              </a:rPr>
              <a:t> ГРУПП</a:t>
            </a:r>
            <a:r>
              <a:rPr lang="ru-RU" sz="1600" b="1" dirty="0">
                <a:solidFill>
                  <a:srgbClr val="006600"/>
                </a:solidFill>
              </a:rPr>
              <a:t>Ы В </a:t>
            </a:r>
          </a:p>
          <a:p>
            <a:pPr algn="ctr"/>
            <a:r>
              <a:rPr lang="ru-RU" sz="1600" b="1" dirty="0">
                <a:solidFill>
                  <a:srgbClr val="006600"/>
                </a:solidFill>
              </a:rPr>
              <a:t>ОБЛАСТИ</a:t>
            </a:r>
            <a:r>
              <a:rPr lang="en-US" sz="1600" b="1" dirty="0">
                <a:solidFill>
                  <a:srgbClr val="006600"/>
                </a:solidFill>
              </a:rPr>
              <a:t> ПЕРВИЧНОЙ МЕДИЦИНСКОЙ ПОМОЩИ</a:t>
            </a:r>
            <a:r>
              <a:rPr lang="ru-RU" sz="1600" b="1" dirty="0">
                <a:solidFill>
                  <a:srgbClr val="006600"/>
                </a:solidFill>
              </a:rPr>
              <a:t> </a:t>
            </a:r>
            <a:r>
              <a:rPr lang="en-US" sz="1600" b="1" dirty="0">
                <a:solidFill>
                  <a:srgbClr val="006600"/>
                </a:solidFill>
              </a:rPr>
              <a:t>IPCRG</a:t>
            </a:r>
            <a:r>
              <a:rPr lang="ru-RU" sz="1600" b="1" dirty="0">
                <a:solidFill>
                  <a:srgbClr val="006600"/>
                </a:solidFill>
              </a:rPr>
              <a:t> </a:t>
            </a:r>
            <a:endParaRPr lang="en-US" sz="1600" b="1" dirty="0">
              <a:solidFill>
                <a:srgbClr val="006600"/>
              </a:solidFill>
            </a:endParaRPr>
          </a:p>
        </p:txBody>
      </p:sp>
      <p:sp>
        <p:nvSpPr>
          <p:cNvPr id="14339" name="TextBox 9"/>
          <p:cNvSpPr txBox="1">
            <a:spLocks noChangeArrowheads="1"/>
          </p:cNvSpPr>
          <p:nvPr/>
        </p:nvSpPr>
        <p:spPr bwMode="auto">
          <a:xfrm>
            <a:off x="82104" y="4702373"/>
            <a:ext cx="9061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/>
              <a:t>Haughney</a:t>
            </a:r>
            <a:r>
              <a:rPr lang="en-US" sz="1200" dirty="0"/>
              <a:t> J, Price D, Kaplan A, et al.: Achieving asthma control in practice: understanding the reasons for poor control. </a:t>
            </a:r>
            <a:r>
              <a:rPr lang="en-US" sz="1200" dirty="0" err="1"/>
              <a:t>Respir</a:t>
            </a:r>
            <a:r>
              <a:rPr lang="en-US" sz="1200" dirty="0"/>
              <a:t> Med 2008, 102(12):1681-93</a:t>
            </a:r>
            <a:endParaRPr lang="ru-RU" sz="1200" dirty="0"/>
          </a:p>
        </p:txBody>
      </p:sp>
      <p:sp>
        <p:nvSpPr>
          <p:cNvPr id="11" name="Rectangle 10"/>
          <p:cNvSpPr/>
          <p:nvPr/>
        </p:nvSpPr>
        <p:spPr>
          <a:xfrm>
            <a:off x="1403351" y="1272779"/>
            <a:ext cx="2036763" cy="1607344"/>
          </a:xfrm>
          <a:prstGeom prst="rect">
            <a:avLst/>
          </a:prstGeom>
          <a:noFill/>
          <a:ln>
            <a:solidFill>
              <a:srgbClr val="2363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12" name="Rectangle 11"/>
          <p:cNvSpPr/>
          <p:nvPr/>
        </p:nvSpPr>
        <p:spPr>
          <a:xfrm>
            <a:off x="3552825" y="1272779"/>
            <a:ext cx="2038350" cy="1607344"/>
          </a:xfrm>
          <a:prstGeom prst="rect">
            <a:avLst/>
          </a:prstGeom>
          <a:noFill/>
          <a:ln>
            <a:solidFill>
              <a:srgbClr val="2363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13" name="Rectangle 12"/>
          <p:cNvSpPr/>
          <p:nvPr/>
        </p:nvSpPr>
        <p:spPr>
          <a:xfrm>
            <a:off x="5703888" y="1272779"/>
            <a:ext cx="2036762" cy="1607344"/>
          </a:xfrm>
          <a:prstGeom prst="rect">
            <a:avLst/>
          </a:prstGeom>
          <a:noFill/>
          <a:ln>
            <a:solidFill>
              <a:srgbClr val="2363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14" name="Rectangle 13"/>
          <p:cNvSpPr/>
          <p:nvPr/>
        </p:nvSpPr>
        <p:spPr>
          <a:xfrm>
            <a:off x="1403351" y="2970610"/>
            <a:ext cx="2036763" cy="1606153"/>
          </a:xfrm>
          <a:prstGeom prst="rect">
            <a:avLst/>
          </a:prstGeom>
          <a:noFill/>
          <a:ln>
            <a:solidFill>
              <a:srgbClr val="2363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15" name="Rectangle 14"/>
          <p:cNvSpPr/>
          <p:nvPr/>
        </p:nvSpPr>
        <p:spPr>
          <a:xfrm>
            <a:off x="3552825" y="2970610"/>
            <a:ext cx="2038350" cy="1606153"/>
          </a:xfrm>
          <a:prstGeom prst="rect">
            <a:avLst/>
          </a:prstGeom>
          <a:noFill/>
          <a:ln>
            <a:solidFill>
              <a:srgbClr val="2363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16" name="Rectangle 15"/>
          <p:cNvSpPr/>
          <p:nvPr/>
        </p:nvSpPr>
        <p:spPr>
          <a:xfrm>
            <a:off x="5703888" y="2970610"/>
            <a:ext cx="2036762" cy="1606153"/>
          </a:xfrm>
          <a:prstGeom prst="rect">
            <a:avLst/>
          </a:prstGeom>
          <a:noFill/>
          <a:ln>
            <a:solidFill>
              <a:srgbClr val="2363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2082800" y="1366838"/>
            <a:ext cx="647700" cy="647700"/>
          </a:xfrm>
          <a:prstGeom prst="ellipse">
            <a:avLst/>
          </a:prstGeom>
          <a:solidFill>
            <a:srgbClr val="D565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4248150" y="1366838"/>
            <a:ext cx="647700" cy="647700"/>
          </a:xfrm>
          <a:prstGeom prst="ellipse">
            <a:avLst/>
          </a:prstGeom>
          <a:solidFill>
            <a:srgbClr val="D565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6423025" y="1366838"/>
            <a:ext cx="647700" cy="647700"/>
          </a:xfrm>
          <a:prstGeom prst="ellipse">
            <a:avLst/>
          </a:prstGeom>
          <a:solidFill>
            <a:srgbClr val="D565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2082800" y="3075385"/>
            <a:ext cx="647700" cy="647700"/>
          </a:xfrm>
          <a:prstGeom prst="ellipse">
            <a:avLst/>
          </a:prstGeom>
          <a:solidFill>
            <a:srgbClr val="D565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4248150" y="3075385"/>
            <a:ext cx="647700" cy="647700"/>
          </a:xfrm>
          <a:prstGeom prst="ellipse">
            <a:avLst/>
          </a:prstGeom>
          <a:solidFill>
            <a:srgbClr val="D565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6442075" y="3075385"/>
            <a:ext cx="647700" cy="647700"/>
          </a:xfrm>
          <a:prstGeom prst="ellipse">
            <a:avLst/>
          </a:prstGeom>
          <a:solidFill>
            <a:srgbClr val="D5650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sp>
        <p:nvSpPr>
          <p:cNvPr id="14352" name="Rectangle 28"/>
          <p:cNvSpPr>
            <a:spLocks noChangeArrowheads="1"/>
          </p:cNvSpPr>
          <p:nvPr/>
        </p:nvSpPr>
        <p:spPr bwMode="auto">
          <a:xfrm>
            <a:off x="1403351" y="2262188"/>
            <a:ext cx="2036763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03213" algn="ctr" eaLnBrk="0" hangingPunct="0">
              <a:lnSpc>
                <a:spcPct val="95000"/>
              </a:lnSpc>
              <a:spcBef>
                <a:spcPct val="10000"/>
              </a:spcBef>
              <a:spcAft>
                <a:spcPct val="25000"/>
              </a:spcAft>
              <a:buClr>
                <a:srgbClr val="000090"/>
              </a:buClr>
              <a:tabLst>
                <a:tab pos="150813" algn="l"/>
              </a:tabLst>
            </a:pPr>
            <a:r>
              <a:rPr lang="ru-RU" sz="1600" b="1" dirty="0">
                <a:solidFill>
                  <a:srgbClr val="006600"/>
                </a:solidFill>
              </a:rPr>
              <a:t>Неправильный диагноз</a:t>
            </a:r>
            <a:endParaRPr lang="en-US" sz="1600" b="1" dirty="0">
              <a:solidFill>
                <a:srgbClr val="006600"/>
              </a:solidFill>
            </a:endParaRPr>
          </a:p>
        </p:txBody>
      </p:sp>
      <p:sp>
        <p:nvSpPr>
          <p:cNvPr id="14353" name="Rectangle 29"/>
          <p:cNvSpPr>
            <a:spLocks noChangeArrowheads="1"/>
          </p:cNvSpPr>
          <p:nvPr/>
        </p:nvSpPr>
        <p:spPr bwMode="auto">
          <a:xfrm>
            <a:off x="3552825" y="2262187"/>
            <a:ext cx="2038350" cy="32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03213" algn="ctr" eaLnBrk="0" hangingPunct="0">
              <a:lnSpc>
                <a:spcPct val="95000"/>
              </a:lnSpc>
              <a:spcBef>
                <a:spcPct val="10000"/>
              </a:spcBef>
              <a:spcAft>
                <a:spcPct val="25000"/>
              </a:spcAft>
              <a:buClr>
                <a:srgbClr val="000090"/>
              </a:buClr>
              <a:tabLst>
                <a:tab pos="150813" algn="l"/>
              </a:tabLst>
            </a:pPr>
            <a:r>
              <a:rPr lang="ru-RU" sz="1600" b="1" dirty="0">
                <a:solidFill>
                  <a:srgbClr val="006600"/>
                </a:solidFill>
              </a:rPr>
              <a:t>Курение</a:t>
            </a:r>
            <a:endParaRPr lang="en-US" sz="1600" b="1" dirty="0">
              <a:solidFill>
                <a:srgbClr val="006600"/>
              </a:solidFill>
            </a:endParaRPr>
          </a:p>
        </p:txBody>
      </p:sp>
      <p:sp>
        <p:nvSpPr>
          <p:cNvPr id="14354" name="Rectangle 30"/>
          <p:cNvSpPr>
            <a:spLocks noChangeArrowheads="1"/>
          </p:cNvSpPr>
          <p:nvPr/>
        </p:nvSpPr>
        <p:spPr bwMode="auto">
          <a:xfrm>
            <a:off x="5703888" y="2271713"/>
            <a:ext cx="2036762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03213" algn="ctr" eaLnBrk="0" hangingPunct="0">
              <a:lnSpc>
                <a:spcPct val="95000"/>
              </a:lnSpc>
              <a:spcBef>
                <a:spcPct val="10000"/>
              </a:spcBef>
              <a:spcAft>
                <a:spcPct val="25000"/>
              </a:spcAft>
              <a:buClr>
                <a:srgbClr val="000090"/>
              </a:buClr>
              <a:tabLst>
                <a:tab pos="150813" algn="l"/>
              </a:tabLst>
            </a:pPr>
            <a:r>
              <a:rPr lang="ru-RU" sz="1600" b="1" dirty="0" err="1">
                <a:solidFill>
                  <a:srgbClr val="006600"/>
                </a:solidFill>
              </a:rPr>
              <a:t>Коморбидные</a:t>
            </a:r>
            <a:r>
              <a:rPr lang="ru-RU" sz="1600" b="1" dirty="0">
                <a:solidFill>
                  <a:srgbClr val="006600"/>
                </a:solidFill>
              </a:rPr>
              <a:t> состояния</a:t>
            </a:r>
          </a:p>
        </p:txBody>
      </p:sp>
      <p:sp>
        <p:nvSpPr>
          <p:cNvPr id="14355" name="Rectangle 31"/>
          <p:cNvSpPr>
            <a:spLocks noChangeArrowheads="1"/>
          </p:cNvSpPr>
          <p:nvPr/>
        </p:nvSpPr>
        <p:spPr bwMode="auto">
          <a:xfrm>
            <a:off x="1403351" y="3821906"/>
            <a:ext cx="2036763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03213" algn="ctr" eaLnBrk="0" hangingPunct="0">
              <a:lnSpc>
                <a:spcPct val="95000"/>
              </a:lnSpc>
              <a:spcBef>
                <a:spcPct val="10000"/>
              </a:spcBef>
              <a:spcAft>
                <a:spcPct val="25000"/>
              </a:spcAft>
              <a:buClr>
                <a:srgbClr val="000090"/>
              </a:buClr>
              <a:tabLst>
                <a:tab pos="150813" algn="l"/>
              </a:tabLst>
            </a:pPr>
            <a:r>
              <a:rPr lang="ru-RU" sz="1600" b="1" dirty="0">
                <a:solidFill>
                  <a:srgbClr val="006600"/>
                </a:solidFill>
              </a:rPr>
              <a:t>Низкая приверженность лечению</a:t>
            </a:r>
            <a:endParaRPr lang="en-US" sz="1600" b="1" dirty="0">
              <a:solidFill>
                <a:srgbClr val="006600"/>
              </a:solidFill>
            </a:endParaRPr>
          </a:p>
        </p:txBody>
      </p:sp>
      <p:sp>
        <p:nvSpPr>
          <p:cNvPr id="14356" name="Rectangle 32"/>
          <p:cNvSpPr>
            <a:spLocks noChangeArrowheads="1"/>
          </p:cNvSpPr>
          <p:nvPr/>
        </p:nvSpPr>
        <p:spPr bwMode="auto">
          <a:xfrm>
            <a:off x="3552825" y="3821906"/>
            <a:ext cx="2038350" cy="56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03213" algn="ctr" eaLnBrk="0" hangingPunct="0">
              <a:lnSpc>
                <a:spcPct val="95000"/>
              </a:lnSpc>
              <a:spcBef>
                <a:spcPct val="10000"/>
              </a:spcBef>
              <a:spcAft>
                <a:spcPct val="25000"/>
              </a:spcAft>
              <a:buClr>
                <a:srgbClr val="000090"/>
              </a:buClr>
              <a:tabLst>
                <a:tab pos="150813" algn="l"/>
              </a:tabLst>
            </a:pPr>
            <a:r>
              <a:rPr lang="ru-RU" sz="1600" b="1" dirty="0">
                <a:solidFill>
                  <a:srgbClr val="006600"/>
                </a:solidFill>
              </a:rPr>
              <a:t>Неправильная техника ингаляции</a:t>
            </a:r>
            <a:endParaRPr lang="en-US" sz="1600" b="1" dirty="0">
              <a:solidFill>
                <a:srgbClr val="006600"/>
              </a:solidFill>
            </a:endParaRPr>
          </a:p>
        </p:txBody>
      </p:sp>
      <p:sp>
        <p:nvSpPr>
          <p:cNvPr id="14357" name="Rectangle 33"/>
          <p:cNvSpPr>
            <a:spLocks noChangeArrowheads="1"/>
          </p:cNvSpPr>
          <p:nvPr/>
        </p:nvSpPr>
        <p:spPr bwMode="auto">
          <a:xfrm>
            <a:off x="5703888" y="3817144"/>
            <a:ext cx="2036762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03213" algn="ctr" eaLnBrk="0" hangingPunct="0">
              <a:lnSpc>
                <a:spcPct val="95000"/>
              </a:lnSpc>
              <a:spcBef>
                <a:spcPct val="10000"/>
              </a:spcBef>
              <a:spcAft>
                <a:spcPct val="25000"/>
              </a:spcAft>
              <a:buClr>
                <a:srgbClr val="000090"/>
              </a:buClr>
              <a:tabLst>
                <a:tab pos="150813" algn="l"/>
              </a:tabLst>
            </a:pPr>
            <a:r>
              <a:rPr lang="ru-RU" sz="1600" b="1" dirty="0">
                <a:solidFill>
                  <a:srgbClr val="006600"/>
                </a:solidFill>
              </a:rPr>
              <a:t>Индивидуальные вариации в ответе на </a:t>
            </a:r>
            <a:r>
              <a:rPr lang="ru-RU" sz="1600" b="1" dirty="0" smtClean="0">
                <a:solidFill>
                  <a:srgbClr val="006600"/>
                </a:solidFill>
              </a:rPr>
              <a:t>фармакотерапию</a:t>
            </a:r>
            <a:endParaRPr lang="ru-RU" sz="1600" b="1" dirty="0">
              <a:solidFill>
                <a:srgbClr val="006600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 rot="5400000">
            <a:off x="4572001" y="3515519"/>
            <a:ext cx="0" cy="612775"/>
          </a:xfrm>
          <a:prstGeom prst="line">
            <a:avLst/>
          </a:prstGeom>
          <a:ln w="3175" cmpd="sng">
            <a:solidFill>
              <a:srgbClr val="FFFF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59" name="Picture 4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2600" y="1409700"/>
            <a:ext cx="539750" cy="53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0" name="Picture 4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9950" y="1451373"/>
            <a:ext cx="539750" cy="54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1" name="Picture 5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0275" y="3213497"/>
            <a:ext cx="433388" cy="432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2" name="Picture 5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8638" y="3148013"/>
            <a:ext cx="468312" cy="46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3" name="Picture 46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3825" y="1434704"/>
            <a:ext cx="539750" cy="54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4" name="Picture 49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59539" y="3109913"/>
            <a:ext cx="631825" cy="631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Заголовок 50"/>
          <p:cNvSpPr>
            <a:spLocks noGrp="1"/>
          </p:cNvSpPr>
          <p:nvPr>
            <p:ph type="title"/>
          </p:nvPr>
        </p:nvSpPr>
        <p:spPr>
          <a:xfrm>
            <a:off x="2051720" y="123478"/>
            <a:ext cx="7128792" cy="50589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D56509"/>
                </a:solidFill>
              </a:rPr>
              <a:t>ПРИЧИНЫ ОТСУТСТВИЯ КОНТРОЛЯ</a:t>
            </a:r>
            <a:endParaRPr lang="ru-RU" sz="3200" dirty="0">
              <a:solidFill>
                <a:srgbClr val="D56509"/>
              </a:solidFill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31" name="Рисунок 30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Рисунок 33" descr="D:\Документы\Эмблемы\ОПСА\эмблема.png"/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1302</TotalTime>
  <Words>2227</Words>
  <Application>Microsoft Office PowerPoint</Application>
  <PresentationFormat>Экран (16:9)</PresentationFormat>
  <Paragraphs>377</Paragraphs>
  <Slides>30</Slides>
  <Notes>17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Муз. открытка</vt:lpstr>
      <vt:lpstr>Лист Microsoft Excel 97-2003</vt:lpstr>
      <vt:lpstr>think-cell Slide</vt:lpstr>
      <vt:lpstr>Презентация PowerPoint</vt:lpstr>
      <vt:lpstr>Презентация PowerPoint</vt:lpstr>
      <vt:lpstr>БРОНХИАЛЬНАЯ АСТМА  – ГЕТЕРОГЕННОЕ ХРОНИЧЕСКОЕ ВОСПАЛИТЕЛЬНОЕ ЗАБОЛЕВАНИЕ</vt:lpstr>
      <vt:lpstr>Истинная распространенность бронхиальной астмы в России существенно выше официально зарегистрированной</vt:lpstr>
      <vt:lpstr>ЛЕЧЕНИЕ ПАЦИЕНТОВ С БА:  ОБЩИЕ ПРИНЦИПЫ</vt:lpstr>
      <vt:lpstr>Презентация PowerPoint</vt:lpstr>
      <vt:lpstr>УРОВНИ КОНТРОЛЯ АСТМЫ</vt:lpstr>
      <vt:lpstr>КОНТРОЛЬ АСТМЫ В РОССИИ</vt:lpstr>
      <vt:lpstr>ПРИЧИНЫ ОТСУТСТВИЯ КОНТРОЛЯ</vt:lpstr>
      <vt:lpstr>АЛГОРИТМ ОБСЛЕДОВАНИЯ ПАЦИЕНТА  С ПОДОЗРЕНИЕМ НА БА</vt:lpstr>
      <vt:lpstr>ВОЗДЕЙСТВИЕ НА МОДИФИЦИРУЕМЫЕ ФАКТОРЫ РИСКА</vt:lpstr>
      <vt:lpstr>КОМОРБИДНЫЕ СОСТОЯНИЯ</vt:lpstr>
      <vt:lpstr>Основа лечения 3 – 5 ступени: комбинации ИГКС и ДДБА</vt:lpstr>
      <vt:lpstr>Уровень приверженности к терапии у больных БА  и ХОБЛ является наиболее низким в сравнении  с другими хроническими заболеваниями</vt:lpstr>
      <vt:lpstr>БОЛЬШОЕ КОЛИЧЕСТВО ИГКС И ДДБА ДОСТУПНО В НАСТОЯЩЕЕ ВРЕМЯ ДЛЯ ЛЕЧЕНИЯ БА И ХОБЛ</vt:lpstr>
      <vt:lpstr>ТРЕБОВАНИЯ К ИДЕАЛЬНОМУ ИНГАЛЯТОРУ</vt:lpstr>
      <vt:lpstr>ТРЕБОВАНИЯ К ИДЕАЛЬНОМУ ИНГАЛЯТОРУ</vt:lpstr>
      <vt:lpstr>ТРЕБОВАНИЯ К ИДЕАЛЬНОМУ ИНГАЛЯТОРУ</vt:lpstr>
      <vt:lpstr>Методика ингаляции: какова доля пациентов, допускающих не менее одной потенциально серьёзной ошибки?*</vt:lpstr>
      <vt:lpstr>Процент пациентов, совершающих критичные ошибки1 при выполнении ингаляционного маневра с ДПИ</vt:lpstr>
      <vt:lpstr>Пациенты испытывают сложности с обучением корректной ингаляционной технике при использовании современных ингаляторов</vt:lpstr>
      <vt:lpstr>Удовлетворенность ингалятором улучшает приверженность пациентов ХОБЛ лечению</vt:lpstr>
      <vt:lpstr>ИНФОРМАЦИЯ О БРОНХИАЛЬНОЙ АСТМЕ</vt:lpstr>
      <vt:lpstr>ОБУЧЕНИЕ УПРАВЛЯЕМОМУ САМОВЕДЕНИЮ</vt:lpstr>
      <vt:lpstr>ПИКФЛОУМЕТРИЯ</vt:lpstr>
      <vt:lpstr>ASTHMA-MONITOR</vt:lpstr>
      <vt:lpstr>Презентация PowerPoint</vt:lpstr>
      <vt:lpstr>НАИБОЛЕЕ ПОПУЛЯРНЫЕ ТЕСТЫ  ОЦЕНКИ КОНТРОЛЯ АСТМЫ</vt:lpstr>
      <vt:lpstr>УЛУЧШЕНИЕ ПРИВЕРЖЕННОСТИ ТЕРАПИИ АСТМЫ МОЖЕТ УЛУЧШИТЬ ИСХОДЫ ЗАБОЛЕВАНИЯ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195</cp:revision>
  <dcterms:created xsi:type="dcterms:W3CDTF">2017-01-31T17:35:41Z</dcterms:created>
  <dcterms:modified xsi:type="dcterms:W3CDTF">2019-05-15T10:46:11Z</dcterms:modified>
</cp:coreProperties>
</file>