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8" r:id="rId2"/>
    <p:sldId id="259" r:id="rId3"/>
    <p:sldId id="264" r:id="rId4"/>
    <p:sldId id="261" r:id="rId5"/>
    <p:sldId id="273" r:id="rId6"/>
    <p:sldId id="275" r:id="rId7"/>
    <p:sldId id="272" r:id="rId8"/>
    <p:sldId id="274" r:id="rId9"/>
    <p:sldId id="276" r:id="rId10"/>
    <p:sldId id="279" r:id="rId11"/>
    <p:sldId id="278" r:id="rId12"/>
    <p:sldId id="281" r:id="rId13"/>
    <p:sldId id="277" r:id="rId14"/>
    <p:sldId id="282" r:id="rId15"/>
    <p:sldId id="280" r:id="rId16"/>
    <p:sldId id="285" r:id="rId17"/>
    <p:sldId id="284" r:id="rId18"/>
    <p:sldId id="283" r:id="rId19"/>
    <p:sldId id="288" r:id="rId20"/>
    <p:sldId id="287" r:id="rId21"/>
    <p:sldId id="286" r:id="rId22"/>
    <p:sldId id="296" r:id="rId23"/>
    <p:sldId id="291" r:id="rId24"/>
    <p:sldId id="293" r:id="rId25"/>
    <p:sldId id="295" r:id="rId26"/>
    <p:sldId id="294" r:id="rId27"/>
    <p:sldId id="297" r:id="rId28"/>
    <p:sldId id="299" r:id="rId29"/>
    <p:sldId id="301" r:id="rId30"/>
    <p:sldId id="298" r:id="rId31"/>
    <p:sldId id="303" r:id="rId32"/>
    <p:sldId id="300" r:id="rId33"/>
    <p:sldId id="289" r:id="rId34"/>
    <p:sldId id="290" r:id="rId35"/>
    <p:sldId id="292" r:id="rId36"/>
    <p:sldId id="302" r:id="rId3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D56509"/>
    <a:srgbClr val="006600"/>
    <a:srgbClr val="E4E1CE"/>
    <a:srgbClr val="F20000"/>
    <a:srgbClr val="000099"/>
    <a:srgbClr val="CC0000"/>
    <a:srgbClr val="329632"/>
    <a:srgbClr val="339933"/>
    <a:srgbClr val="3F6E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118" d="100"/>
          <a:sy n="118" d="100"/>
        </p:scale>
        <p:origin x="-10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7711C-DBBD-4151-A254-FDF51DF66EE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D47F4-0D06-4D94-A573-289383FFA356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33CC"/>
              </a:solidFill>
            </a:rPr>
            <a:t>Наличие </a:t>
          </a:r>
          <a:r>
            <a:rPr lang="ru-RU" sz="1800" b="1" dirty="0" err="1" smtClean="0">
              <a:solidFill>
                <a:srgbClr val="0033CC"/>
              </a:solidFill>
            </a:rPr>
            <a:t>низкотравматических</a:t>
          </a:r>
          <a:r>
            <a:rPr lang="ru-RU" sz="1800" b="1" dirty="0" smtClean="0">
              <a:solidFill>
                <a:srgbClr val="0033CC"/>
              </a:solidFill>
            </a:rPr>
            <a:t> переломов крупных костей скелета (бедра, тела позвонка, множественных переломов) независимо от результатов денситометрии или FRAX (при условии исключения других заболеваний скелета) </a:t>
          </a:r>
          <a:r>
            <a:rPr lang="en-US" sz="1800" b="1" dirty="0" smtClean="0">
              <a:solidFill>
                <a:srgbClr val="0033CC"/>
              </a:solidFill>
            </a:rPr>
            <a:t>-</a:t>
          </a:r>
          <a:r>
            <a:rPr lang="ru-RU" sz="1800" b="1" dirty="0" smtClean="0">
              <a:solidFill>
                <a:srgbClr val="0033CC"/>
              </a:solidFill>
            </a:rPr>
            <a:t> уровень доказательности А. </a:t>
          </a:r>
          <a:endParaRPr lang="ru-RU" sz="1800" b="1" dirty="0">
            <a:solidFill>
              <a:srgbClr val="0033CC"/>
            </a:solidFill>
          </a:endParaRPr>
        </a:p>
      </dgm:t>
    </dgm:pt>
    <dgm:pt modelId="{2BE35446-9A1A-473C-B19B-9CE3B1C33DF1}" type="parTrans" cxnId="{82861821-4889-41D1-8042-07222CAB1AD7}">
      <dgm:prSet/>
      <dgm:spPr/>
      <dgm:t>
        <a:bodyPr/>
        <a:lstStyle/>
        <a:p>
          <a:endParaRPr lang="ru-RU" sz="1800" b="1"/>
        </a:p>
      </dgm:t>
    </dgm:pt>
    <dgm:pt modelId="{73483843-90EF-45C7-BA8C-9460A7665D10}" type="sibTrans" cxnId="{82861821-4889-41D1-8042-07222CAB1AD7}">
      <dgm:prSet/>
      <dgm:spPr/>
      <dgm:t>
        <a:bodyPr/>
        <a:lstStyle/>
        <a:p>
          <a:endParaRPr lang="ru-RU" sz="1800" b="1"/>
        </a:p>
      </dgm:t>
    </dgm:pt>
    <dgm:pt modelId="{98570488-4265-4AB8-B010-879E6F189A71}">
      <dgm:prSet custT="1"/>
      <dgm:spPr/>
      <dgm:t>
        <a:bodyPr/>
        <a:lstStyle/>
        <a:p>
          <a:pPr rtl="0"/>
          <a:r>
            <a:rPr lang="ru-RU" sz="1800" b="1" i="0" baseline="0" dirty="0" smtClean="0">
              <a:solidFill>
                <a:srgbClr val="0033CC"/>
              </a:solidFill>
            </a:rPr>
            <a:t>При снижении МПК на 2,5 и более стандартных отклонения (SD) по Т-критерию в шейке бедра и/или в поясничных позвонках  у женщин в </a:t>
          </a:r>
          <a:r>
            <a:rPr lang="ru-RU" sz="1800" b="1" i="0" baseline="0" dirty="0" err="1" smtClean="0">
              <a:solidFill>
                <a:srgbClr val="0033CC"/>
              </a:solidFill>
            </a:rPr>
            <a:t>постменопаузе</a:t>
          </a:r>
          <a:r>
            <a:rPr lang="ru-RU" sz="1800" b="1" i="0" baseline="0" dirty="0" smtClean="0">
              <a:solidFill>
                <a:srgbClr val="0033CC"/>
              </a:solidFill>
            </a:rPr>
            <a:t> и мужчин старше 50 лет </a:t>
          </a:r>
          <a:r>
            <a:rPr lang="en-US" sz="1800" b="1" i="0" baseline="0" dirty="0" smtClean="0">
              <a:solidFill>
                <a:srgbClr val="0033CC"/>
              </a:solidFill>
            </a:rPr>
            <a:t>-</a:t>
          </a:r>
          <a:r>
            <a:rPr lang="ru-RU" sz="1800" b="1" i="0" baseline="0" dirty="0" smtClean="0">
              <a:solidFill>
                <a:srgbClr val="0033CC"/>
              </a:solidFill>
            </a:rPr>
            <a:t> </a:t>
          </a:r>
          <a:r>
            <a:rPr lang="ru-RU" sz="1800" b="1" dirty="0" smtClean="0">
              <a:solidFill>
                <a:srgbClr val="0033CC"/>
              </a:solidFill>
            </a:rPr>
            <a:t>уровень доказательности А.</a:t>
          </a:r>
          <a:endParaRPr lang="ru-RU" sz="1800" b="1" dirty="0">
            <a:solidFill>
              <a:srgbClr val="0033CC"/>
            </a:solidFill>
          </a:endParaRPr>
        </a:p>
      </dgm:t>
    </dgm:pt>
    <dgm:pt modelId="{EF43B965-636A-443C-B064-ACB117EABE50}" type="parTrans" cxnId="{8D1DA2FA-FFE5-4E32-A1DD-06C35A6CC04B}">
      <dgm:prSet/>
      <dgm:spPr/>
      <dgm:t>
        <a:bodyPr/>
        <a:lstStyle/>
        <a:p>
          <a:endParaRPr lang="ru-RU" sz="1800" b="1"/>
        </a:p>
      </dgm:t>
    </dgm:pt>
    <dgm:pt modelId="{D14D63B9-59F5-4763-8DD7-6A95544B953F}" type="sibTrans" cxnId="{8D1DA2FA-FFE5-4E32-A1DD-06C35A6CC04B}">
      <dgm:prSet/>
      <dgm:spPr/>
      <dgm:t>
        <a:bodyPr/>
        <a:lstStyle/>
        <a:p>
          <a:endParaRPr lang="ru-RU" sz="1800" b="1"/>
        </a:p>
      </dgm:t>
    </dgm:pt>
    <dgm:pt modelId="{9DAB5D4F-9559-4838-9E9C-081A6BB5150F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0033CC"/>
              </a:solidFill>
            </a:rPr>
            <a:t>Высокая индивидуальная </a:t>
          </a:r>
          <a:r>
            <a:rPr lang="en-US" sz="1800" b="1" dirty="0" smtClean="0">
              <a:solidFill>
                <a:srgbClr val="0033CC"/>
              </a:solidFill>
            </a:rPr>
            <a:t>10-</a:t>
          </a:r>
          <a:r>
            <a:rPr lang="ru-RU" sz="1800" b="1" dirty="0" smtClean="0">
              <a:solidFill>
                <a:srgbClr val="0033CC"/>
              </a:solidFill>
            </a:rPr>
            <a:t>летняя вероятность </a:t>
          </a:r>
          <a:r>
            <a:rPr lang="ru-RU" sz="1800" b="1" dirty="0" err="1" smtClean="0">
              <a:solidFill>
                <a:srgbClr val="0033CC"/>
              </a:solidFill>
            </a:rPr>
            <a:t>низкотравматических</a:t>
          </a:r>
          <a:r>
            <a:rPr lang="ru-RU" sz="1800" b="1" dirty="0" smtClean="0">
              <a:solidFill>
                <a:srgbClr val="0033CC"/>
              </a:solidFill>
            </a:rPr>
            <a:t> переломов по </a:t>
          </a:r>
          <a:r>
            <a:rPr lang="en-US" sz="1800" b="1" dirty="0" smtClean="0">
              <a:solidFill>
                <a:srgbClr val="0033CC"/>
              </a:solidFill>
            </a:rPr>
            <a:t>FRAX</a:t>
          </a:r>
          <a:r>
            <a:rPr lang="ru-RU" sz="1800" b="1" dirty="0" smtClean="0">
              <a:solidFill>
                <a:srgbClr val="0033CC"/>
              </a:solidFill>
            </a:rPr>
            <a:t> </a:t>
          </a:r>
          <a:r>
            <a:rPr lang="en-US" sz="1800" b="1" dirty="0" smtClean="0">
              <a:solidFill>
                <a:srgbClr val="0033CC"/>
              </a:solidFill>
            </a:rPr>
            <a:t>-</a:t>
          </a:r>
          <a:r>
            <a:rPr lang="ru-RU" sz="1800" b="1" dirty="0" smtClean="0">
              <a:solidFill>
                <a:srgbClr val="0033CC"/>
              </a:solidFill>
            </a:rPr>
            <a:t> уровень доказательности С</a:t>
          </a:r>
          <a:endParaRPr lang="ru-RU" sz="1800" b="1" dirty="0">
            <a:solidFill>
              <a:srgbClr val="0033CC"/>
            </a:solidFill>
          </a:endParaRPr>
        </a:p>
      </dgm:t>
    </dgm:pt>
    <dgm:pt modelId="{E7261437-2098-466E-8A35-38C8F3F7BE2D}" type="parTrans" cxnId="{D6772D68-85BF-45B7-A095-EA6C8232DF2B}">
      <dgm:prSet/>
      <dgm:spPr/>
      <dgm:t>
        <a:bodyPr/>
        <a:lstStyle/>
        <a:p>
          <a:endParaRPr lang="ru-RU" sz="1800" b="1"/>
        </a:p>
      </dgm:t>
    </dgm:pt>
    <dgm:pt modelId="{C39F86E4-5594-461D-8EAF-5FFBBDB7A406}" type="sibTrans" cxnId="{D6772D68-85BF-45B7-A095-EA6C8232DF2B}">
      <dgm:prSet/>
      <dgm:spPr/>
      <dgm:t>
        <a:bodyPr/>
        <a:lstStyle/>
        <a:p>
          <a:endParaRPr lang="ru-RU" sz="1800" b="1"/>
        </a:p>
      </dgm:t>
    </dgm:pt>
    <dgm:pt modelId="{4D6A1137-C932-48ED-B188-D2A77ECF8F3E}" type="pres">
      <dgm:prSet presAssocID="{F797711C-DBBD-4151-A254-FDF51DF66EE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33777F-B954-4936-8752-EE3605A9B2A7}" type="pres">
      <dgm:prSet presAssocID="{B4CD47F4-0D06-4D94-A573-289383FFA356}" presName="circle1" presStyleLbl="node1" presStyleIdx="0" presStyleCnt="3"/>
      <dgm:spPr/>
    </dgm:pt>
    <dgm:pt modelId="{FE616FD3-D489-49A1-B252-1A08AA68BEFE}" type="pres">
      <dgm:prSet presAssocID="{B4CD47F4-0D06-4D94-A573-289383FFA356}" presName="space" presStyleCnt="0"/>
      <dgm:spPr/>
    </dgm:pt>
    <dgm:pt modelId="{1414D7B4-4CD9-4E78-AF76-DF8123757A31}" type="pres">
      <dgm:prSet presAssocID="{B4CD47F4-0D06-4D94-A573-289383FFA356}" presName="rect1" presStyleLbl="alignAcc1" presStyleIdx="0" presStyleCnt="3"/>
      <dgm:spPr/>
      <dgm:t>
        <a:bodyPr/>
        <a:lstStyle/>
        <a:p>
          <a:endParaRPr lang="ru-RU"/>
        </a:p>
      </dgm:t>
    </dgm:pt>
    <dgm:pt modelId="{5995FE80-2D04-4B68-9932-80F02640029D}" type="pres">
      <dgm:prSet presAssocID="{98570488-4265-4AB8-B010-879E6F189A71}" presName="vertSpace2" presStyleLbl="node1" presStyleIdx="0" presStyleCnt="3"/>
      <dgm:spPr/>
    </dgm:pt>
    <dgm:pt modelId="{EC3B231A-AAD7-4397-B766-8FD92684F292}" type="pres">
      <dgm:prSet presAssocID="{98570488-4265-4AB8-B010-879E6F189A71}" presName="circle2" presStyleLbl="node1" presStyleIdx="1" presStyleCnt="3"/>
      <dgm:spPr/>
    </dgm:pt>
    <dgm:pt modelId="{C76D2B0E-02E2-48B4-9783-88FE7CF5D3A0}" type="pres">
      <dgm:prSet presAssocID="{98570488-4265-4AB8-B010-879E6F189A71}" presName="rect2" presStyleLbl="alignAcc1" presStyleIdx="1" presStyleCnt="3" custScaleY="89541"/>
      <dgm:spPr/>
      <dgm:t>
        <a:bodyPr/>
        <a:lstStyle/>
        <a:p>
          <a:endParaRPr lang="ru-RU"/>
        </a:p>
      </dgm:t>
    </dgm:pt>
    <dgm:pt modelId="{2B04523D-78BA-441C-AF4B-E77EFA299770}" type="pres">
      <dgm:prSet presAssocID="{9DAB5D4F-9559-4838-9E9C-081A6BB5150F}" presName="vertSpace3" presStyleLbl="node1" presStyleIdx="1" presStyleCnt="3"/>
      <dgm:spPr/>
    </dgm:pt>
    <dgm:pt modelId="{BE060632-47A3-4487-94E9-852E154FD857}" type="pres">
      <dgm:prSet presAssocID="{9DAB5D4F-9559-4838-9E9C-081A6BB5150F}" presName="circle3" presStyleLbl="node1" presStyleIdx="2" presStyleCnt="3"/>
      <dgm:spPr/>
    </dgm:pt>
    <dgm:pt modelId="{ACE9834A-079B-4943-92FC-6A316CCEE326}" type="pres">
      <dgm:prSet presAssocID="{9DAB5D4F-9559-4838-9E9C-081A6BB5150F}" presName="rect3" presStyleLbl="alignAcc1" presStyleIdx="2" presStyleCnt="3" custLinFactNeighborX="256" custLinFactNeighborY="4082"/>
      <dgm:spPr/>
      <dgm:t>
        <a:bodyPr/>
        <a:lstStyle/>
        <a:p>
          <a:endParaRPr lang="ru-RU"/>
        </a:p>
      </dgm:t>
    </dgm:pt>
    <dgm:pt modelId="{5642EE01-C028-4BEB-972D-BC4343380270}" type="pres">
      <dgm:prSet presAssocID="{B4CD47F4-0D06-4D94-A573-289383FFA356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63B64-1512-4112-9F0F-BD2BB90955C2}" type="pres">
      <dgm:prSet presAssocID="{98570488-4265-4AB8-B010-879E6F189A71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B56C7E-E2AB-4B2E-86E2-0E157506442B}" type="pres">
      <dgm:prSet presAssocID="{9DAB5D4F-9559-4838-9E9C-081A6BB5150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A7568E-49DC-4BDC-8FCE-85F2479C7466}" type="presOf" srcId="{98570488-4265-4AB8-B010-879E6F189A71}" destId="{C76D2B0E-02E2-48B4-9783-88FE7CF5D3A0}" srcOrd="0" destOrd="0" presId="urn:microsoft.com/office/officeart/2005/8/layout/target3"/>
    <dgm:cxn modelId="{D6772D68-85BF-45B7-A095-EA6C8232DF2B}" srcId="{F797711C-DBBD-4151-A254-FDF51DF66EED}" destId="{9DAB5D4F-9559-4838-9E9C-081A6BB5150F}" srcOrd="2" destOrd="0" parTransId="{E7261437-2098-466E-8A35-38C8F3F7BE2D}" sibTransId="{C39F86E4-5594-461D-8EAF-5FFBBDB7A406}"/>
    <dgm:cxn modelId="{B1E4C779-A446-4204-B2BB-16C595A2C142}" type="presOf" srcId="{9DAB5D4F-9559-4838-9E9C-081A6BB5150F}" destId="{ACE9834A-079B-4943-92FC-6A316CCEE326}" srcOrd="0" destOrd="0" presId="urn:microsoft.com/office/officeart/2005/8/layout/target3"/>
    <dgm:cxn modelId="{E6F005F6-F4C8-4C78-A944-1254D7FCA275}" type="presOf" srcId="{B4CD47F4-0D06-4D94-A573-289383FFA356}" destId="{5642EE01-C028-4BEB-972D-BC4343380270}" srcOrd="1" destOrd="0" presId="urn:microsoft.com/office/officeart/2005/8/layout/target3"/>
    <dgm:cxn modelId="{B878DA19-85B3-48D1-89E9-7F2A13F64315}" type="presOf" srcId="{B4CD47F4-0D06-4D94-A573-289383FFA356}" destId="{1414D7B4-4CD9-4E78-AF76-DF8123757A31}" srcOrd="0" destOrd="0" presId="urn:microsoft.com/office/officeart/2005/8/layout/target3"/>
    <dgm:cxn modelId="{6D64DD26-4424-4BAA-920B-780C022F512F}" type="presOf" srcId="{98570488-4265-4AB8-B010-879E6F189A71}" destId="{D7463B64-1512-4112-9F0F-BD2BB90955C2}" srcOrd="1" destOrd="0" presId="urn:microsoft.com/office/officeart/2005/8/layout/target3"/>
    <dgm:cxn modelId="{82861821-4889-41D1-8042-07222CAB1AD7}" srcId="{F797711C-DBBD-4151-A254-FDF51DF66EED}" destId="{B4CD47F4-0D06-4D94-A573-289383FFA356}" srcOrd="0" destOrd="0" parTransId="{2BE35446-9A1A-473C-B19B-9CE3B1C33DF1}" sibTransId="{73483843-90EF-45C7-BA8C-9460A7665D10}"/>
    <dgm:cxn modelId="{2616391B-A283-4A5F-845A-4CCF53E421F1}" type="presOf" srcId="{F797711C-DBBD-4151-A254-FDF51DF66EED}" destId="{4D6A1137-C932-48ED-B188-D2A77ECF8F3E}" srcOrd="0" destOrd="0" presId="urn:microsoft.com/office/officeart/2005/8/layout/target3"/>
    <dgm:cxn modelId="{8D1DA2FA-FFE5-4E32-A1DD-06C35A6CC04B}" srcId="{F797711C-DBBD-4151-A254-FDF51DF66EED}" destId="{98570488-4265-4AB8-B010-879E6F189A71}" srcOrd="1" destOrd="0" parTransId="{EF43B965-636A-443C-B064-ACB117EABE50}" sibTransId="{D14D63B9-59F5-4763-8DD7-6A95544B953F}"/>
    <dgm:cxn modelId="{64A1DFAA-A582-474E-BE26-9901D496DA87}" type="presOf" srcId="{9DAB5D4F-9559-4838-9E9C-081A6BB5150F}" destId="{31B56C7E-E2AB-4B2E-86E2-0E157506442B}" srcOrd="1" destOrd="0" presId="urn:microsoft.com/office/officeart/2005/8/layout/target3"/>
    <dgm:cxn modelId="{6545B8DD-04F4-4731-A1D9-5B5BE0859A66}" type="presParOf" srcId="{4D6A1137-C932-48ED-B188-D2A77ECF8F3E}" destId="{D033777F-B954-4936-8752-EE3605A9B2A7}" srcOrd="0" destOrd="0" presId="urn:microsoft.com/office/officeart/2005/8/layout/target3"/>
    <dgm:cxn modelId="{DB71522E-7250-4313-886F-55CED5F3AFD3}" type="presParOf" srcId="{4D6A1137-C932-48ED-B188-D2A77ECF8F3E}" destId="{FE616FD3-D489-49A1-B252-1A08AA68BEFE}" srcOrd="1" destOrd="0" presId="urn:microsoft.com/office/officeart/2005/8/layout/target3"/>
    <dgm:cxn modelId="{82BBF505-32B6-43A6-9DF0-889789525D8A}" type="presParOf" srcId="{4D6A1137-C932-48ED-B188-D2A77ECF8F3E}" destId="{1414D7B4-4CD9-4E78-AF76-DF8123757A31}" srcOrd="2" destOrd="0" presId="urn:microsoft.com/office/officeart/2005/8/layout/target3"/>
    <dgm:cxn modelId="{03021041-4D61-47B4-A058-48AF0CA077E3}" type="presParOf" srcId="{4D6A1137-C932-48ED-B188-D2A77ECF8F3E}" destId="{5995FE80-2D04-4B68-9932-80F02640029D}" srcOrd="3" destOrd="0" presId="urn:microsoft.com/office/officeart/2005/8/layout/target3"/>
    <dgm:cxn modelId="{363F20B3-23D6-4A0B-A566-61F624A9D593}" type="presParOf" srcId="{4D6A1137-C932-48ED-B188-D2A77ECF8F3E}" destId="{EC3B231A-AAD7-4397-B766-8FD92684F292}" srcOrd="4" destOrd="0" presId="urn:microsoft.com/office/officeart/2005/8/layout/target3"/>
    <dgm:cxn modelId="{5C673A94-5817-4271-818E-7A53CAD2D5A0}" type="presParOf" srcId="{4D6A1137-C932-48ED-B188-D2A77ECF8F3E}" destId="{C76D2B0E-02E2-48B4-9783-88FE7CF5D3A0}" srcOrd="5" destOrd="0" presId="urn:microsoft.com/office/officeart/2005/8/layout/target3"/>
    <dgm:cxn modelId="{525526C3-BC80-48C0-811F-F9147DAAF1A3}" type="presParOf" srcId="{4D6A1137-C932-48ED-B188-D2A77ECF8F3E}" destId="{2B04523D-78BA-441C-AF4B-E77EFA299770}" srcOrd="6" destOrd="0" presId="urn:microsoft.com/office/officeart/2005/8/layout/target3"/>
    <dgm:cxn modelId="{6083D075-12C8-4E34-A690-706E60B86A3F}" type="presParOf" srcId="{4D6A1137-C932-48ED-B188-D2A77ECF8F3E}" destId="{BE060632-47A3-4487-94E9-852E154FD857}" srcOrd="7" destOrd="0" presId="urn:microsoft.com/office/officeart/2005/8/layout/target3"/>
    <dgm:cxn modelId="{DEEE8AF4-F949-4C98-92A1-69AB3190673D}" type="presParOf" srcId="{4D6A1137-C932-48ED-B188-D2A77ECF8F3E}" destId="{ACE9834A-079B-4943-92FC-6A316CCEE326}" srcOrd="8" destOrd="0" presId="urn:microsoft.com/office/officeart/2005/8/layout/target3"/>
    <dgm:cxn modelId="{800127D5-FB77-410D-A2B4-A410E93ACECC}" type="presParOf" srcId="{4D6A1137-C932-48ED-B188-D2A77ECF8F3E}" destId="{5642EE01-C028-4BEB-972D-BC4343380270}" srcOrd="9" destOrd="0" presId="urn:microsoft.com/office/officeart/2005/8/layout/target3"/>
    <dgm:cxn modelId="{97390E8D-2F17-4BBE-BF00-D45854CC61AB}" type="presParOf" srcId="{4D6A1137-C932-48ED-B188-D2A77ECF8F3E}" destId="{D7463B64-1512-4112-9F0F-BD2BB90955C2}" srcOrd="10" destOrd="0" presId="urn:microsoft.com/office/officeart/2005/8/layout/target3"/>
    <dgm:cxn modelId="{660F27C7-CDF7-4FD7-B9BA-EDD1477C9892}" type="presParOf" srcId="{4D6A1137-C932-48ED-B188-D2A77ECF8F3E}" destId="{31B56C7E-E2AB-4B2E-86E2-0E157506442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44656C-5DDC-4270-B0AE-34323D28C171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48BA79-E45F-45E1-B449-A0770FF0C17D}">
      <dgm:prSet/>
      <dgm:spPr/>
      <dgm:t>
        <a:bodyPr/>
        <a:lstStyle/>
        <a:p>
          <a:pPr rtl="0"/>
          <a:r>
            <a:rPr lang="ru-RU" b="1" dirty="0" smtClean="0"/>
            <a:t>     </a:t>
          </a:r>
          <a:r>
            <a:rPr lang="ru-RU" b="1" dirty="0" smtClean="0">
              <a:solidFill>
                <a:srgbClr val="0033CC"/>
              </a:solidFill>
            </a:rPr>
            <a:t>Коррекция факторов риска</a:t>
          </a:r>
          <a:r>
            <a:rPr lang="ru-RU" b="1" dirty="0" smtClean="0"/>
            <a:t>	</a:t>
          </a:r>
          <a:endParaRPr lang="ru-RU" b="1" dirty="0"/>
        </a:p>
      </dgm:t>
    </dgm:pt>
    <dgm:pt modelId="{9CE11F93-D934-4186-BB89-00C382AE4F78}" type="parTrans" cxnId="{C563CD4E-2B83-486E-A67B-AF9427DE1DD2}">
      <dgm:prSet/>
      <dgm:spPr/>
      <dgm:t>
        <a:bodyPr/>
        <a:lstStyle/>
        <a:p>
          <a:endParaRPr lang="ru-RU"/>
        </a:p>
      </dgm:t>
    </dgm:pt>
    <dgm:pt modelId="{3E242B63-4C5B-42EB-A74D-46B52CAE1DE9}" type="sibTrans" cxnId="{C563CD4E-2B83-486E-A67B-AF9427DE1DD2}">
      <dgm:prSet/>
      <dgm:spPr/>
      <dgm:t>
        <a:bodyPr/>
        <a:lstStyle/>
        <a:p>
          <a:endParaRPr lang="ru-RU"/>
        </a:p>
      </dgm:t>
    </dgm:pt>
    <dgm:pt modelId="{6047BC2F-C40C-4E42-849C-116656DC31EC}">
      <dgm:prSet/>
      <dgm:spPr/>
      <dgm:t>
        <a:bodyPr/>
        <a:lstStyle/>
        <a:p>
          <a:pPr rtl="0"/>
          <a:r>
            <a:rPr lang="ru-RU" b="1" dirty="0" smtClean="0">
              <a:solidFill>
                <a:srgbClr val="0033CC"/>
              </a:solidFill>
            </a:rPr>
            <a:t>Консервативное лечение</a:t>
          </a:r>
          <a:endParaRPr lang="ru-RU" b="1" dirty="0">
            <a:solidFill>
              <a:srgbClr val="0033CC"/>
            </a:solidFill>
          </a:endParaRPr>
        </a:p>
      </dgm:t>
    </dgm:pt>
    <dgm:pt modelId="{A53F8F94-8A2F-4016-9B10-D744F83FE685}" type="parTrans" cxnId="{55B92FC6-E984-4934-BEA3-EB1E5408E79F}">
      <dgm:prSet/>
      <dgm:spPr/>
      <dgm:t>
        <a:bodyPr/>
        <a:lstStyle/>
        <a:p>
          <a:endParaRPr lang="ru-RU"/>
        </a:p>
      </dgm:t>
    </dgm:pt>
    <dgm:pt modelId="{F055A881-CE6E-4960-895D-890D22278DE9}" type="sibTrans" cxnId="{55B92FC6-E984-4934-BEA3-EB1E5408E79F}">
      <dgm:prSet/>
      <dgm:spPr/>
      <dgm:t>
        <a:bodyPr/>
        <a:lstStyle/>
        <a:p>
          <a:endParaRPr lang="ru-RU"/>
        </a:p>
      </dgm:t>
    </dgm:pt>
    <dgm:pt modelId="{8180ECC6-450F-4B8C-9530-56991BFFC8AA}">
      <dgm:prSet/>
      <dgm:spPr/>
      <dgm:t>
        <a:bodyPr/>
        <a:lstStyle/>
        <a:p>
          <a:pPr rtl="0"/>
          <a:r>
            <a:rPr lang="ru-RU" b="1" dirty="0" smtClean="0">
              <a:solidFill>
                <a:srgbClr val="0033CC"/>
              </a:solidFill>
            </a:rPr>
            <a:t>Хирургическое лечение</a:t>
          </a:r>
          <a:endParaRPr lang="ru-RU" b="1" dirty="0">
            <a:solidFill>
              <a:srgbClr val="0033CC"/>
            </a:solidFill>
          </a:endParaRPr>
        </a:p>
      </dgm:t>
    </dgm:pt>
    <dgm:pt modelId="{D1FA66DE-7551-4DE6-8CC1-2A5F7EC6436A}" type="parTrans" cxnId="{03CD18E8-2A5B-4424-B378-3080D7B83099}">
      <dgm:prSet/>
      <dgm:spPr/>
      <dgm:t>
        <a:bodyPr/>
        <a:lstStyle/>
        <a:p>
          <a:endParaRPr lang="ru-RU"/>
        </a:p>
      </dgm:t>
    </dgm:pt>
    <dgm:pt modelId="{B193D686-EF3D-461B-A600-085C2CB36D01}" type="sibTrans" cxnId="{03CD18E8-2A5B-4424-B378-3080D7B83099}">
      <dgm:prSet/>
      <dgm:spPr/>
      <dgm:t>
        <a:bodyPr/>
        <a:lstStyle/>
        <a:p>
          <a:endParaRPr lang="ru-RU"/>
        </a:p>
      </dgm:t>
    </dgm:pt>
    <dgm:pt modelId="{90B3F6D7-A237-4006-81B2-E505257B76E4}" type="pres">
      <dgm:prSet presAssocID="{D444656C-5DDC-4270-B0AE-34323D28C17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98A115-F5FC-44F0-8B51-3A6B2848E074}" type="pres">
      <dgm:prSet presAssocID="{4248BA79-E45F-45E1-B449-A0770FF0C17D}" presName="circle1" presStyleLbl="node1" presStyleIdx="0" presStyleCnt="3"/>
      <dgm:spPr/>
    </dgm:pt>
    <dgm:pt modelId="{2965D6F2-C632-490F-8F6F-319420820C97}" type="pres">
      <dgm:prSet presAssocID="{4248BA79-E45F-45E1-B449-A0770FF0C17D}" presName="space" presStyleCnt="0"/>
      <dgm:spPr/>
    </dgm:pt>
    <dgm:pt modelId="{544B605D-5B47-4E56-BCAB-E3E902A63509}" type="pres">
      <dgm:prSet presAssocID="{4248BA79-E45F-45E1-B449-A0770FF0C17D}" presName="rect1" presStyleLbl="alignAcc1" presStyleIdx="0" presStyleCnt="3"/>
      <dgm:spPr/>
      <dgm:t>
        <a:bodyPr/>
        <a:lstStyle/>
        <a:p>
          <a:endParaRPr lang="ru-RU"/>
        </a:p>
      </dgm:t>
    </dgm:pt>
    <dgm:pt modelId="{BE0335B8-CC30-4642-BDEC-BA656C11EB58}" type="pres">
      <dgm:prSet presAssocID="{6047BC2F-C40C-4E42-849C-116656DC31EC}" presName="vertSpace2" presStyleLbl="node1" presStyleIdx="0" presStyleCnt="3"/>
      <dgm:spPr/>
    </dgm:pt>
    <dgm:pt modelId="{95A707DA-8506-462B-AD8A-9D29F71E0883}" type="pres">
      <dgm:prSet presAssocID="{6047BC2F-C40C-4E42-849C-116656DC31EC}" presName="circle2" presStyleLbl="node1" presStyleIdx="1" presStyleCnt="3"/>
      <dgm:spPr/>
    </dgm:pt>
    <dgm:pt modelId="{A5B3AFEA-14DF-4D68-8C42-ADA1E36A0D29}" type="pres">
      <dgm:prSet presAssocID="{6047BC2F-C40C-4E42-849C-116656DC31EC}" presName="rect2" presStyleLbl="alignAcc1" presStyleIdx="1" presStyleCnt="3"/>
      <dgm:spPr/>
      <dgm:t>
        <a:bodyPr/>
        <a:lstStyle/>
        <a:p>
          <a:endParaRPr lang="ru-RU"/>
        </a:p>
      </dgm:t>
    </dgm:pt>
    <dgm:pt modelId="{A479D712-D328-43A6-8A58-145B51D48466}" type="pres">
      <dgm:prSet presAssocID="{8180ECC6-450F-4B8C-9530-56991BFFC8AA}" presName="vertSpace3" presStyleLbl="node1" presStyleIdx="1" presStyleCnt="3"/>
      <dgm:spPr/>
    </dgm:pt>
    <dgm:pt modelId="{EE0BACE0-407B-4779-84BC-9858045B2B35}" type="pres">
      <dgm:prSet presAssocID="{8180ECC6-450F-4B8C-9530-56991BFFC8AA}" presName="circle3" presStyleLbl="node1" presStyleIdx="2" presStyleCnt="3"/>
      <dgm:spPr/>
    </dgm:pt>
    <dgm:pt modelId="{F5C68540-71FD-453A-A1C5-B066C3CDE401}" type="pres">
      <dgm:prSet presAssocID="{8180ECC6-450F-4B8C-9530-56991BFFC8AA}" presName="rect3" presStyleLbl="alignAcc1" presStyleIdx="2" presStyleCnt="3"/>
      <dgm:spPr/>
      <dgm:t>
        <a:bodyPr/>
        <a:lstStyle/>
        <a:p>
          <a:endParaRPr lang="ru-RU"/>
        </a:p>
      </dgm:t>
    </dgm:pt>
    <dgm:pt modelId="{A5591667-08EB-41AC-9C1B-540BCEB91AB5}" type="pres">
      <dgm:prSet presAssocID="{4248BA79-E45F-45E1-B449-A0770FF0C17D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B87C8-1AB8-4330-9CED-11224924C841}" type="pres">
      <dgm:prSet presAssocID="{6047BC2F-C40C-4E42-849C-116656DC31E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243FE-E8E5-4ACE-8EA4-50BACCE5EE71}" type="pres">
      <dgm:prSet presAssocID="{8180ECC6-450F-4B8C-9530-56991BFFC8AA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473B43-4B9E-4DDC-BF4D-480984B4F993}" type="presOf" srcId="{8180ECC6-450F-4B8C-9530-56991BFFC8AA}" destId="{134243FE-E8E5-4ACE-8EA4-50BACCE5EE71}" srcOrd="1" destOrd="0" presId="urn:microsoft.com/office/officeart/2005/8/layout/target3"/>
    <dgm:cxn modelId="{A096C2A8-4DF8-4F93-8F89-53FF14561079}" type="presOf" srcId="{6047BC2F-C40C-4E42-849C-116656DC31EC}" destId="{A5B3AFEA-14DF-4D68-8C42-ADA1E36A0D29}" srcOrd="0" destOrd="0" presId="urn:microsoft.com/office/officeart/2005/8/layout/target3"/>
    <dgm:cxn modelId="{C563CD4E-2B83-486E-A67B-AF9427DE1DD2}" srcId="{D444656C-5DDC-4270-B0AE-34323D28C171}" destId="{4248BA79-E45F-45E1-B449-A0770FF0C17D}" srcOrd="0" destOrd="0" parTransId="{9CE11F93-D934-4186-BB89-00C382AE4F78}" sibTransId="{3E242B63-4C5B-42EB-A74D-46B52CAE1DE9}"/>
    <dgm:cxn modelId="{2E4984DB-D98E-4C72-8BFE-3EFB46B8378B}" type="presOf" srcId="{4248BA79-E45F-45E1-B449-A0770FF0C17D}" destId="{A5591667-08EB-41AC-9C1B-540BCEB91AB5}" srcOrd="1" destOrd="0" presId="urn:microsoft.com/office/officeart/2005/8/layout/target3"/>
    <dgm:cxn modelId="{CB64870A-5AB7-4DA2-AD13-03926CA85CD1}" type="presOf" srcId="{6047BC2F-C40C-4E42-849C-116656DC31EC}" destId="{8D3B87C8-1AB8-4330-9CED-11224924C841}" srcOrd="1" destOrd="0" presId="urn:microsoft.com/office/officeart/2005/8/layout/target3"/>
    <dgm:cxn modelId="{A2611CE0-F062-43FE-82AF-B1B37ECEDAB7}" type="presOf" srcId="{4248BA79-E45F-45E1-B449-A0770FF0C17D}" destId="{544B605D-5B47-4E56-BCAB-E3E902A63509}" srcOrd="0" destOrd="0" presId="urn:microsoft.com/office/officeart/2005/8/layout/target3"/>
    <dgm:cxn modelId="{5BB16BAD-E1DE-491F-8E30-B56B1E067C1F}" type="presOf" srcId="{D444656C-5DDC-4270-B0AE-34323D28C171}" destId="{90B3F6D7-A237-4006-81B2-E505257B76E4}" srcOrd="0" destOrd="0" presId="urn:microsoft.com/office/officeart/2005/8/layout/target3"/>
    <dgm:cxn modelId="{55B92FC6-E984-4934-BEA3-EB1E5408E79F}" srcId="{D444656C-5DDC-4270-B0AE-34323D28C171}" destId="{6047BC2F-C40C-4E42-849C-116656DC31EC}" srcOrd="1" destOrd="0" parTransId="{A53F8F94-8A2F-4016-9B10-D744F83FE685}" sibTransId="{F055A881-CE6E-4960-895D-890D22278DE9}"/>
    <dgm:cxn modelId="{85EB3641-0A1B-48F4-9B05-8E9BCB5383DA}" type="presOf" srcId="{8180ECC6-450F-4B8C-9530-56991BFFC8AA}" destId="{F5C68540-71FD-453A-A1C5-B066C3CDE401}" srcOrd="0" destOrd="0" presId="urn:microsoft.com/office/officeart/2005/8/layout/target3"/>
    <dgm:cxn modelId="{03CD18E8-2A5B-4424-B378-3080D7B83099}" srcId="{D444656C-5DDC-4270-B0AE-34323D28C171}" destId="{8180ECC6-450F-4B8C-9530-56991BFFC8AA}" srcOrd="2" destOrd="0" parTransId="{D1FA66DE-7551-4DE6-8CC1-2A5F7EC6436A}" sibTransId="{B193D686-EF3D-461B-A600-085C2CB36D01}"/>
    <dgm:cxn modelId="{9440EF8B-473A-450D-A190-215EC42AE8D3}" type="presParOf" srcId="{90B3F6D7-A237-4006-81B2-E505257B76E4}" destId="{1398A115-F5FC-44F0-8B51-3A6B2848E074}" srcOrd="0" destOrd="0" presId="urn:microsoft.com/office/officeart/2005/8/layout/target3"/>
    <dgm:cxn modelId="{2791A9EC-EA82-48D6-904A-087F45E6A909}" type="presParOf" srcId="{90B3F6D7-A237-4006-81B2-E505257B76E4}" destId="{2965D6F2-C632-490F-8F6F-319420820C97}" srcOrd="1" destOrd="0" presId="urn:microsoft.com/office/officeart/2005/8/layout/target3"/>
    <dgm:cxn modelId="{1D37ABED-0706-4435-AFB3-526AD05E80EE}" type="presParOf" srcId="{90B3F6D7-A237-4006-81B2-E505257B76E4}" destId="{544B605D-5B47-4E56-BCAB-E3E902A63509}" srcOrd="2" destOrd="0" presId="urn:microsoft.com/office/officeart/2005/8/layout/target3"/>
    <dgm:cxn modelId="{29B7D2A7-2BB2-43CD-B178-47C48DEFA5DA}" type="presParOf" srcId="{90B3F6D7-A237-4006-81B2-E505257B76E4}" destId="{BE0335B8-CC30-4642-BDEC-BA656C11EB58}" srcOrd="3" destOrd="0" presId="urn:microsoft.com/office/officeart/2005/8/layout/target3"/>
    <dgm:cxn modelId="{4FAA29D9-B926-4CBE-93EA-B5742FFA1726}" type="presParOf" srcId="{90B3F6D7-A237-4006-81B2-E505257B76E4}" destId="{95A707DA-8506-462B-AD8A-9D29F71E0883}" srcOrd="4" destOrd="0" presId="urn:microsoft.com/office/officeart/2005/8/layout/target3"/>
    <dgm:cxn modelId="{EF6BD453-FAF7-42EE-9E41-61F5561482A4}" type="presParOf" srcId="{90B3F6D7-A237-4006-81B2-E505257B76E4}" destId="{A5B3AFEA-14DF-4D68-8C42-ADA1E36A0D29}" srcOrd="5" destOrd="0" presId="urn:microsoft.com/office/officeart/2005/8/layout/target3"/>
    <dgm:cxn modelId="{F0CCA15A-7449-417A-A8A5-343EEC17F0CB}" type="presParOf" srcId="{90B3F6D7-A237-4006-81B2-E505257B76E4}" destId="{A479D712-D328-43A6-8A58-145B51D48466}" srcOrd="6" destOrd="0" presId="urn:microsoft.com/office/officeart/2005/8/layout/target3"/>
    <dgm:cxn modelId="{CB153D33-A025-4360-99D0-F94BD96A5024}" type="presParOf" srcId="{90B3F6D7-A237-4006-81B2-E505257B76E4}" destId="{EE0BACE0-407B-4779-84BC-9858045B2B35}" srcOrd="7" destOrd="0" presId="urn:microsoft.com/office/officeart/2005/8/layout/target3"/>
    <dgm:cxn modelId="{76A8A116-4D2D-466F-BB53-8854CD9EEC6F}" type="presParOf" srcId="{90B3F6D7-A237-4006-81B2-E505257B76E4}" destId="{F5C68540-71FD-453A-A1C5-B066C3CDE401}" srcOrd="8" destOrd="0" presId="urn:microsoft.com/office/officeart/2005/8/layout/target3"/>
    <dgm:cxn modelId="{8CC8A2D2-F1B0-49A7-A793-ACF0BC814490}" type="presParOf" srcId="{90B3F6D7-A237-4006-81B2-E505257B76E4}" destId="{A5591667-08EB-41AC-9C1B-540BCEB91AB5}" srcOrd="9" destOrd="0" presId="urn:microsoft.com/office/officeart/2005/8/layout/target3"/>
    <dgm:cxn modelId="{63785F0E-C63C-4805-8CAA-B1EBAC979043}" type="presParOf" srcId="{90B3F6D7-A237-4006-81B2-E505257B76E4}" destId="{8D3B87C8-1AB8-4330-9CED-11224924C841}" srcOrd="10" destOrd="0" presId="urn:microsoft.com/office/officeart/2005/8/layout/target3"/>
    <dgm:cxn modelId="{1F855F98-0F91-493D-A5FA-398FF1AA081B}" type="presParOf" srcId="{90B3F6D7-A237-4006-81B2-E505257B76E4}" destId="{134243FE-E8E5-4ACE-8EA4-50BACCE5EE71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33777F-B954-4936-8752-EE3605A9B2A7}">
      <dsp:nvSpPr>
        <dsp:cNvPr id="0" name=""/>
        <dsp:cNvSpPr/>
      </dsp:nvSpPr>
      <dsp:spPr>
        <a:xfrm>
          <a:off x="0" y="0"/>
          <a:ext cx="3528391" cy="352839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14D7B4-4CD9-4E78-AF76-DF8123757A31}">
      <dsp:nvSpPr>
        <dsp:cNvPr id="0" name=""/>
        <dsp:cNvSpPr/>
      </dsp:nvSpPr>
      <dsp:spPr>
        <a:xfrm>
          <a:off x="1764195" y="0"/>
          <a:ext cx="7020780" cy="35283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33CC"/>
              </a:solidFill>
            </a:rPr>
            <a:t>Наличие </a:t>
          </a:r>
          <a:r>
            <a:rPr lang="ru-RU" sz="1800" b="1" kern="1200" dirty="0" err="1" smtClean="0">
              <a:solidFill>
                <a:srgbClr val="0033CC"/>
              </a:solidFill>
            </a:rPr>
            <a:t>низкотравматических</a:t>
          </a:r>
          <a:r>
            <a:rPr lang="ru-RU" sz="1800" b="1" kern="1200" dirty="0" smtClean="0">
              <a:solidFill>
                <a:srgbClr val="0033CC"/>
              </a:solidFill>
            </a:rPr>
            <a:t> переломов крупных костей скелета (бедра, тела позвонка, множественных переломов) независимо от результатов денситометрии или FRAX (при условии исключения других заболеваний скелета) </a:t>
          </a:r>
          <a:r>
            <a:rPr lang="en-US" sz="1800" b="1" kern="1200" dirty="0" smtClean="0">
              <a:solidFill>
                <a:srgbClr val="0033CC"/>
              </a:solidFill>
            </a:rPr>
            <a:t>-</a:t>
          </a:r>
          <a:r>
            <a:rPr lang="ru-RU" sz="1800" b="1" kern="1200" dirty="0" smtClean="0">
              <a:solidFill>
                <a:srgbClr val="0033CC"/>
              </a:solidFill>
            </a:rPr>
            <a:t> уровень доказательности А. </a:t>
          </a:r>
          <a:endParaRPr lang="ru-RU" sz="1800" b="1" kern="1200" dirty="0">
            <a:solidFill>
              <a:srgbClr val="0033CC"/>
            </a:solidFill>
          </a:endParaRPr>
        </a:p>
      </dsp:txBody>
      <dsp:txXfrm>
        <a:off x="1764195" y="0"/>
        <a:ext cx="7020780" cy="1058519"/>
      </dsp:txXfrm>
    </dsp:sp>
    <dsp:sp modelId="{EC3B231A-AAD7-4397-B766-8FD92684F292}">
      <dsp:nvSpPr>
        <dsp:cNvPr id="0" name=""/>
        <dsp:cNvSpPr/>
      </dsp:nvSpPr>
      <dsp:spPr>
        <a:xfrm>
          <a:off x="617469" y="1058519"/>
          <a:ext cx="2293452" cy="22934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D2B0E-02E2-48B4-9783-88FE7CF5D3A0}">
      <dsp:nvSpPr>
        <dsp:cNvPr id="0" name=""/>
        <dsp:cNvSpPr/>
      </dsp:nvSpPr>
      <dsp:spPr>
        <a:xfrm>
          <a:off x="1764195" y="1178455"/>
          <a:ext cx="7020780" cy="20535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baseline="0" dirty="0" smtClean="0">
              <a:solidFill>
                <a:srgbClr val="0033CC"/>
              </a:solidFill>
            </a:rPr>
            <a:t>При снижении МПК на 2,5 и более стандартных отклонения (SD) по Т-критерию в шейке бедра и/или в поясничных позвонках  у женщин в </a:t>
          </a:r>
          <a:r>
            <a:rPr lang="ru-RU" sz="1800" b="1" i="0" kern="1200" baseline="0" dirty="0" err="1" smtClean="0">
              <a:solidFill>
                <a:srgbClr val="0033CC"/>
              </a:solidFill>
            </a:rPr>
            <a:t>постменопаузе</a:t>
          </a:r>
          <a:r>
            <a:rPr lang="ru-RU" sz="1800" b="1" i="0" kern="1200" baseline="0" dirty="0" smtClean="0">
              <a:solidFill>
                <a:srgbClr val="0033CC"/>
              </a:solidFill>
            </a:rPr>
            <a:t> и мужчин старше 50 лет </a:t>
          </a:r>
          <a:r>
            <a:rPr lang="en-US" sz="1800" b="1" i="0" kern="1200" baseline="0" dirty="0" smtClean="0">
              <a:solidFill>
                <a:srgbClr val="0033CC"/>
              </a:solidFill>
            </a:rPr>
            <a:t>-</a:t>
          </a:r>
          <a:r>
            <a:rPr lang="ru-RU" sz="1800" b="1" i="0" kern="1200" baseline="0" dirty="0" smtClean="0">
              <a:solidFill>
                <a:srgbClr val="0033CC"/>
              </a:solidFill>
            </a:rPr>
            <a:t> </a:t>
          </a:r>
          <a:r>
            <a:rPr lang="ru-RU" sz="1800" b="1" kern="1200" dirty="0" smtClean="0">
              <a:solidFill>
                <a:srgbClr val="0033CC"/>
              </a:solidFill>
            </a:rPr>
            <a:t>уровень доказательности А.</a:t>
          </a:r>
          <a:endParaRPr lang="ru-RU" sz="1800" b="1" kern="1200" dirty="0">
            <a:solidFill>
              <a:srgbClr val="0033CC"/>
            </a:solidFill>
          </a:endParaRPr>
        </a:p>
      </dsp:txBody>
      <dsp:txXfrm>
        <a:off x="1764195" y="1178455"/>
        <a:ext cx="7020780" cy="947806"/>
      </dsp:txXfrm>
    </dsp:sp>
    <dsp:sp modelId="{BE060632-47A3-4487-94E9-852E154FD857}">
      <dsp:nvSpPr>
        <dsp:cNvPr id="0" name=""/>
        <dsp:cNvSpPr/>
      </dsp:nvSpPr>
      <dsp:spPr>
        <a:xfrm>
          <a:off x="1234937" y="2117036"/>
          <a:ext cx="1058516" cy="105851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9834A-079B-4943-92FC-6A316CCEE326}">
      <dsp:nvSpPr>
        <dsp:cNvPr id="0" name=""/>
        <dsp:cNvSpPr/>
      </dsp:nvSpPr>
      <dsp:spPr>
        <a:xfrm>
          <a:off x="1764196" y="2160244"/>
          <a:ext cx="7020780" cy="10585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33CC"/>
              </a:solidFill>
            </a:rPr>
            <a:t>Высокая индивидуальная </a:t>
          </a:r>
          <a:r>
            <a:rPr lang="en-US" sz="1800" b="1" kern="1200" dirty="0" smtClean="0">
              <a:solidFill>
                <a:srgbClr val="0033CC"/>
              </a:solidFill>
            </a:rPr>
            <a:t>10-</a:t>
          </a:r>
          <a:r>
            <a:rPr lang="ru-RU" sz="1800" b="1" kern="1200" dirty="0" smtClean="0">
              <a:solidFill>
                <a:srgbClr val="0033CC"/>
              </a:solidFill>
            </a:rPr>
            <a:t>летняя вероятность </a:t>
          </a:r>
          <a:r>
            <a:rPr lang="ru-RU" sz="1800" b="1" kern="1200" dirty="0" err="1" smtClean="0">
              <a:solidFill>
                <a:srgbClr val="0033CC"/>
              </a:solidFill>
            </a:rPr>
            <a:t>низкотравматических</a:t>
          </a:r>
          <a:r>
            <a:rPr lang="ru-RU" sz="1800" b="1" kern="1200" dirty="0" smtClean="0">
              <a:solidFill>
                <a:srgbClr val="0033CC"/>
              </a:solidFill>
            </a:rPr>
            <a:t> переломов по </a:t>
          </a:r>
          <a:r>
            <a:rPr lang="en-US" sz="1800" b="1" kern="1200" dirty="0" smtClean="0">
              <a:solidFill>
                <a:srgbClr val="0033CC"/>
              </a:solidFill>
            </a:rPr>
            <a:t>FRAX</a:t>
          </a:r>
          <a:r>
            <a:rPr lang="ru-RU" sz="1800" b="1" kern="1200" dirty="0" smtClean="0">
              <a:solidFill>
                <a:srgbClr val="0033CC"/>
              </a:solidFill>
            </a:rPr>
            <a:t> </a:t>
          </a:r>
          <a:r>
            <a:rPr lang="en-US" sz="1800" b="1" kern="1200" dirty="0" smtClean="0">
              <a:solidFill>
                <a:srgbClr val="0033CC"/>
              </a:solidFill>
            </a:rPr>
            <a:t>-</a:t>
          </a:r>
          <a:r>
            <a:rPr lang="ru-RU" sz="1800" b="1" kern="1200" dirty="0" smtClean="0">
              <a:solidFill>
                <a:srgbClr val="0033CC"/>
              </a:solidFill>
            </a:rPr>
            <a:t> уровень доказательности С</a:t>
          </a:r>
          <a:endParaRPr lang="ru-RU" sz="1800" b="1" kern="1200" dirty="0">
            <a:solidFill>
              <a:srgbClr val="0033CC"/>
            </a:solidFill>
          </a:endParaRPr>
        </a:p>
      </dsp:txBody>
      <dsp:txXfrm>
        <a:off x="1764196" y="2160244"/>
        <a:ext cx="7020780" cy="10585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98A115-F5FC-44F0-8B51-3A6B2848E074}">
      <dsp:nvSpPr>
        <dsp:cNvPr id="0" name=""/>
        <dsp:cNvSpPr/>
      </dsp:nvSpPr>
      <dsp:spPr>
        <a:xfrm>
          <a:off x="0" y="0"/>
          <a:ext cx="2690317" cy="269031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B605D-5B47-4E56-BCAB-E3E902A63509}">
      <dsp:nvSpPr>
        <dsp:cNvPr id="0" name=""/>
        <dsp:cNvSpPr/>
      </dsp:nvSpPr>
      <dsp:spPr>
        <a:xfrm>
          <a:off x="1345158" y="0"/>
          <a:ext cx="7249414" cy="26903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     </a:t>
          </a:r>
          <a:r>
            <a:rPr lang="ru-RU" sz="3700" b="1" kern="1200" dirty="0" smtClean="0">
              <a:solidFill>
                <a:srgbClr val="0033CC"/>
              </a:solidFill>
            </a:rPr>
            <a:t>Коррекция факторов риска</a:t>
          </a:r>
          <a:r>
            <a:rPr lang="ru-RU" sz="3700" b="1" kern="1200" dirty="0" smtClean="0"/>
            <a:t>	</a:t>
          </a:r>
          <a:endParaRPr lang="ru-RU" sz="3700" b="1" kern="1200" dirty="0"/>
        </a:p>
      </dsp:txBody>
      <dsp:txXfrm>
        <a:off x="1345158" y="0"/>
        <a:ext cx="7249414" cy="807096"/>
      </dsp:txXfrm>
    </dsp:sp>
    <dsp:sp modelId="{95A707DA-8506-462B-AD8A-9D29F71E0883}">
      <dsp:nvSpPr>
        <dsp:cNvPr id="0" name=""/>
        <dsp:cNvSpPr/>
      </dsp:nvSpPr>
      <dsp:spPr>
        <a:xfrm>
          <a:off x="470806" y="807096"/>
          <a:ext cx="1748704" cy="17487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B3AFEA-14DF-4D68-8C42-ADA1E36A0D29}">
      <dsp:nvSpPr>
        <dsp:cNvPr id="0" name=""/>
        <dsp:cNvSpPr/>
      </dsp:nvSpPr>
      <dsp:spPr>
        <a:xfrm>
          <a:off x="1345158" y="807096"/>
          <a:ext cx="7249414" cy="17487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>
              <a:solidFill>
                <a:srgbClr val="0033CC"/>
              </a:solidFill>
            </a:rPr>
            <a:t>Консервативное лечение</a:t>
          </a:r>
          <a:endParaRPr lang="ru-RU" sz="3700" b="1" kern="1200" dirty="0">
            <a:solidFill>
              <a:srgbClr val="0033CC"/>
            </a:solidFill>
          </a:endParaRPr>
        </a:p>
      </dsp:txBody>
      <dsp:txXfrm>
        <a:off x="1345158" y="807096"/>
        <a:ext cx="7249414" cy="807094"/>
      </dsp:txXfrm>
    </dsp:sp>
    <dsp:sp modelId="{EE0BACE0-407B-4779-84BC-9858045B2B35}">
      <dsp:nvSpPr>
        <dsp:cNvPr id="0" name=""/>
        <dsp:cNvSpPr/>
      </dsp:nvSpPr>
      <dsp:spPr>
        <a:xfrm>
          <a:off x="941611" y="1614191"/>
          <a:ext cx="807094" cy="8070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C68540-71FD-453A-A1C5-B066C3CDE401}">
      <dsp:nvSpPr>
        <dsp:cNvPr id="0" name=""/>
        <dsp:cNvSpPr/>
      </dsp:nvSpPr>
      <dsp:spPr>
        <a:xfrm>
          <a:off x="1345158" y="1614191"/>
          <a:ext cx="7249414" cy="8070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>
              <a:solidFill>
                <a:srgbClr val="0033CC"/>
              </a:solidFill>
            </a:rPr>
            <a:t>Хирургическое лечение</a:t>
          </a:r>
          <a:endParaRPr lang="ru-RU" sz="3700" b="1" kern="1200" dirty="0">
            <a:solidFill>
              <a:srgbClr val="0033CC"/>
            </a:solidFill>
          </a:endParaRPr>
        </a:p>
      </dsp:txBody>
      <dsp:txXfrm>
        <a:off x="1345158" y="1614191"/>
        <a:ext cx="7249414" cy="807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6.jpeg"/><Relationship Id="rId4" Type="http://schemas.openxmlformats.org/officeDocument/2006/relationships/image" Target="../media/image3.png"/><Relationship Id="rId9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2.pn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microsoft.com/office/2007/relationships/diagramDrawing" Target="../diagrams/drawing2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2.jpeg"/><Relationship Id="rId4" Type="http://schemas.openxmlformats.org/officeDocument/2006/relationships/image" Target="../media/image3.png"/><Relationship Id="rId9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30.jpeg"/><Relationship Id="rId5" Type="http://schemas.openxmlformats.org/officeDocument/2006/relationships/image" Target="../media/image4.png"/><Relationship Id="rId10" Type="http://schemas.openxmlformats.org/officeDocument/2006/relationships/image" Target="../media/image29.jpeg"/><Relationship Id="rId4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4.jpeg"/><Relationship Id="rId4" Type="http://schemas.openxmlformats.org/officeDocument/2006/relationships/image" Target="../media/image3.png"/><Relationship Id="rId9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4155926"/>
            <a:ext cx="78947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i="1" dirty="0" smtClean="0">
                <a:solidFill>
                  <a:srgbClr val="D56509"/>
                </a:solidFill>
              </a:rPr>
              <a:t>Т.В. </a:t>
            </a:r>
            <a:r>
              <a:rPr lang="ru-RU" b="1" i="1" dirty="0" err="1" smtClean="0">
                <a:solidFill>
                  <a:srgbClr val="D56509"/>
                </a:solidFill>
              </a:rPr>
              <a:t>Кропотина</a:t>
            </a:r>
            <a:r>
              <a:rPr lang="ru-RU" b="1" i="1" dirty="0" smtClean="0">
                <a:solidFill>
                  <a:srgbClr val="D56509"/>
                </a:solidFill>
              </a:rPr>
              <a:t>,</a:t>
            </a:r>
          </a:p>
          <a:p>
            <a:pPr algn="r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i="1" dirty="0" smtClean="0">
                <a:solidFill>
                  <a:srgbClr val="D56509"/>
                </a:solidFill>
              </a:rPr>
              <a:t>зам. гл. врача по терапии ОКБ, врач-ревматолог высшей </a:t>
            </a:r>
            <a:r>
              <a:rPr lang="ru-RU" b="1" i="1" dirty="0" err="1" smtClean="0">
                <a:solidFill>
                  <a:srgbClr val="D56509"/>
                </a:solidFill>
              </a:rPr>
              <a:t>квал</a:t>
            </a:r>
            <a:r>
              <a:rPr lang="ru-RU" b="1" i="1" dirty="0" smtClean="0">
                <a:solidFill>
                  <a:srgbClr val="D56509"/>
                </a:solidFill>
              </a:rPr>
              <a:t>. категории, к.м.н., главный внештатный ревматолог  МЗОО, Омск 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1162224" y="1655678"/>
            <a:ext cx="72262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33CC"/>
                </a:solidFill>
              </a:rPr>
              <a:t>ОСТЕОПОРОЗ: КЛИНИКА, ДИАГНОСТИКА, ЛЕЧЕНИЕ, ПРОФИЛАКТИКА ОСЛОЖНЕНИЙ</a:t>
            </a:r>
            <a:endParaRPr lang="ru-RU" sz="3500" b="1" dirty="0">
              <a:solidFill>
                <a:srgbClr val="0033CC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D56509"/>
                </a:solidFill>
              </a:rPr>
              <a:t>22 мая 2019 г. Омск</a:t>
            </a:r>
            <a:r>
              <a:rPr lang="ru-RU" sz="1560" b="1" dirty="0" smtClean="0">
                <a:solidFill>
                  <a:srgbClr val="D5650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979712" y="123478"/>
            <a:ext cx="73803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26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ФАКТОРЫ РИСКА ОСТЕОПОРОЗА</a:t>
            </a:r>
            <a:endParaRPr lang="ru-RU" sz="2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33899453"/>
              </p:ext>
            </p:extLst>
          </p:nvPr>
        </p:nvGraphicFramePr>
        <p:xfrm>
          <a:off x="1115616" y="771550"/>
          <a:ext cx="6784327" cy="4384548"/>
        </p:xfrm>
        <a:graphic>
          <a:graphicData uri="http://schemas.openxmlformats.org/drawingml/2006/table">
            <a:tbl>
              <a:tblPr firstRow="1" bandRow="1"/>
              <a:tblGrid>
                <a:gridCol w="4552079"/>
                <a:gridCol w="2232248"/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Фактор риска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Уровень доказательности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Возраст старше </a:t>
                      </a:r>
                      <a:r>
                        <a:rPr lang="en-US" altLang="ru-RU" sz="1300" b="1" dirty="0">
                          <a:solidFill>
                            <a:srgbClr val="0033CC"/>
                          </a:solidFill>
                        </a:rPr>
                        <a:t>65</a:t>
                      </a: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Низкая МПК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Женский пол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Наследственность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Низкая масса тела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 err="1">
                          <a:solidFill>
                            <a:srgbClr val="0033CC"/>
                          </a:solidFill>
                        </a:rPr>
                        <a:t>Гипогонадизм</a:t>
                      </a: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 у мужчин и женщин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Курение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Недостаточное потребление кальция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Дефицит витамина </a:t>
                      </a:r>
                      <a:r>
                        <a:rPr lang="en-US" altLang="ru-RU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Злоупотребление алкоголем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А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400" b="1" dirty="0">
                          <a:solidFill>
                            <a:srgbClr val="D5650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Низкая физическая активность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Иммобилизация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Европеоидная раса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Снижение СКФ </a:t>
                      </a:r>
                      <a:r>
                        <a:rPr lang="en-US" altLang="ru-RU" sz="1300" b="1" dirty="0">
                          <a:solidFill>
                            <a:srgbClr val="0033CC"/>
                          </a:solidFill>
                        </a:rPr>
                        <a:t>15-29</a:t>
                      </a: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 мл</a:t>
                      </a:r>
                      <a:r>
                        <a:rPr lang="en-US" altLang="ru-RU" sz="1300" b="1" dirty="0">
                          <a:solidFill>
                            <a:srgbClr val="0033CC"/>
                          </a:solidFill>
                        </a:rPr>
                        <a:t>/</a:t>
                      </a: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мин</a:t>
                      </a:r>
                      <a:r>
                        <a:rPr lang="en-US" altLang="ru-RU" sz="1300" b="1" dirty="0">
                          <a:solidFill>
                            <a:srgbClr val="0033CC"/>
                          </a:solidFill>
                        </a:rPr>
                        <a:t>/1,73</a:t>
                      </a: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 м</a:t>
                      </a:r>
                      <a:r>
                        <a:rPr lang="en-US" altLang="ru-RU" sz="1300" b="1" dirty="0">
                          <a:solidFill>
                            <a:srgbClr val="0033CC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</a:t>
                      </a:r>
                    </a:p>
                  </a:txBody>
                  <a:tcPr/>
                </a:tc>
              </a:tr>
              <a:tr h="24731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Высокий уровень </a:t>
                      </a:r>
                      <a:r>
                        <a:rPr lang="ru-RU" altLang="en-US" sz="1300" b="1" dirty="0" err="1">
                          <a:solidFill>
                            <a:srgbClr val="0033CC"/>
                          </a:solidFill>
                        </a:rPr>
                        <a:t>гомоцистеина</a:t>
                      </a:r>
                      <a:endParaRPr lang="ru-RU" altLang="en-US" sz="13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defRPr/>
                      </a:pPr>
                      <a:r>
                        <a:rPr lang="ru-RU" altLang="en-US" sz="1300" b="1" dirty="0">
                          <a:solidFill>
                            <a:srgbClr val="0033CC"/>
                          </a:solidFill>
                        </a:rPr>
                        <a:t>В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29408" y="133971"/>
            <a:ext cx="6419056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КЛИНИЧЕСКИЕ ПРОЯВЛЕНИЯ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2104" y="1008439"/>
            <a:ext cx="5544616" cy="4083591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Georgia" pitchFamily="18" charset="0"/>
              <a:buNone/>
            </a:pPr>
            <a:r>
              <a:rPr lang="ru-RU" b="1" dirty="0" smtClean="0">
                <a:solidFill>
                  <a:srgbClr val="0033CC"/>
                </a:solidFill>
              </a:rPr>
              <a:t>- компрессионные переломы позвонков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Georgia" pitchFamily="18" charset="0"/>
              <a:buNone/>
            </a:pPr>
            <a:r>
              <a:rPr lang="ru-RU" b="1" dirty="0" smtClean="0">
                <a:solidFill>
                  <a:srgbClr val="0033CC"/>
                </a:solidFill>
              </a:rPr>
              <a:t>- переломы дистального отдела предплечья (перелом </a:t>
            </a:r>
            <a:r>
              <a:rPr lang="ru-RU" b="1" dirty="0" err="1" smtClean="0">
                <a:solidFill>
                  <a:srgbClr val="0033CC"/>
                </a:solidFill>
              </a:rPr>
              <a:t>Коллеса</a:t>
            </a:r>
            <a:r>
              <a:rPr lang="ru-RU" b="1" dirty="0" smtClean="0">
                <a:solidFill>
                  <a:srgbClr val="0033CC"/>
                </a:solidFill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Georgia" pitchFamily="18" charset="0"/>
              <a:buNone/>
            </a:pPr>
            <a:r>
              <a:rPr lang="ru-RU" b="1" dirty="0" smtClean="0">
                <a:solidFill>
                  <a:srgbClr val="0033CC"/>
                </a:solidFill>
              </a:rPr>
              <a:t>- переломы проксимального отдела бедренной кости и проксимального отдела плечевой кости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41758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Georgia" pitchFamily="18" charset="0"/>
              <a:buNone/>
            </a:pPr>
            <a:endParaRPr lang="ru-RU" sz="2400" dirty="0" smtClean="0"/>
          </a:p>
        </p:txBody>
      </p:sp>
      <p:pic>
        <p:nvPicPr>
          <p:cNvPr id="13" name="Объект 2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5796136" y="1008439"/>
            <a:ext cx="3126220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92896" y="129427"/>
            <a:ext cx="6851104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КОМПРЕССИОННЫЕ ПЕРЕЛОМЫ</a:t>
            </a:r>
            <a:b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 ПОЗВОНКОВ</a:t>
            </a:r>
            <a:endParaRPr lang="ru-RU" sz="28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2104" y="945134"/>
            <a:ext cx="4896544" cy="4015264"/>
          </a:xfrm>
        </p:spPr>
        <p:txBody>
          <a:bodyPr>
            <a:normAutofit fontScale="55000" lnSpcReduction="20000"/>
          </a:bodyPr>
          <a:lstStyle/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боль в позвоночнике</a:t>
            </a:r>
            <a:endParaRPr lang="en-US" altLang="ru-RU" b="1" dirty="0" smtClean="0">
              <a:solidFill>
                <a:srgbClr val="0033CC"/>
              </a:solidFill>
            </a:endParaRP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снижение роста на 2 см и более за 3 года или на 4 см и  более за жизнь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наличие складок кожи на спине и боках (симптом «лишней кожи») 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уменьшение расстояния между реберными дугами и гребнями подвздошных костей меньше ширины 2 пальцев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невозможность полностью распрямиться, появление расстояния от стены до затылка</a:t>
            </a:r>
            <a:endParaRPr lang="en-US" altLang="ru-RU" b="1" dirty="0" smtClean="0">
              <a:solidFill>
                <a:srgbClr val="0033CC"/>
              </a:solidFill>
            </a:endParaRP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выпячивание передней брюшной стенки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5791096" y="915566"/>
            <a:ext cx="1733232" cy="2088232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8" cstate="print"/>
          <a:stretch>
            <a:fillRect/>
          </a:stretch>
        </p:blipFill>
        <p:spPr>
          <a:xfrm>
            <a:off x="7667624" y="1419622"/>
            <a:ext cx="1440880" cy="2088232"/>
          </a:xfrm>
          <a:prstGeom prst="rect">
            <a:avLst/>
          </a:prstGeom>
        </p:spPr>
      </p:pic>
      <p:pic>
        <p:nvPicPr>
          <p:cNvPr id="12" name="Объект 2"/>
          <p:cNvPicPr>
            <a:picLocks noChangeAspect="1"/>
          </p:cNvPicPr>
          <p:nvPr/>
        </p:nvPicPr>
        <p:blipFill rotWithShape="1">
          <a:blip r:embed="rId9" cstate="print"/>
          <a:stretch>
            <a:fillRect/>
          </a:stretch>
        </p:blipFill>
        <p:spPr>
          <a:xfrm>
            <a:off x="4767614" y="3019089"/>
            <a:ext cx="2847354" cy="202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897360" y="205979"/>
            <a:ext cx="6923112" cy="34954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РЕНТГЕНОГРАФИЯ</a:t>
            </a:r>
            <a:endParaRPr lang="ru-RU" sz="40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 descr="ÐÐ°ÑÑÐ¸Ð½ÐºÐ¸ Ð¿Ð¾ Ð·Ð°Ð¿ÑÐ¾ÑÑ Ð¿ÐµÑÐµÐ»Ð¾Ð¼ ÐºÐ¾Ð»Ð»ÐµÑÐ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915566"/>
            <a:ext cx="2448271" cy="2005570"/>
          </a:xfrm>
          <a:prstGeom prst="rect">
            <a:avLst/>
          </a:prstGeom>
          <a:noFill/>
        </p:spPr>
      </p:pic>
      <p:pic>
        <p:nvPicPr>
          <p:cNvPr id="10246" name="Picture 6" descr="ÐÐ°ÑÑÐ¸Ð½ÐºÐ¸ Ð¿Ð¾ Ð·Ð°Ð¿ÑÐ¾ÑÑ Ð¿ÐµÑÐµÐ»Ð¾Ð¼ Ð»Ð¾Ð´ÑÐ¶ÐºÐ¸ ÑÐµÐ½ÑÐ³ÐµÐ½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90592" y="1059582"/>
            <a:ext cx="2430668" cy="3528392"/>
          </a:xfrm>
          <a:prstGeom prst="rect">
            <a:avLst/>
          </a:prstGeom>
          <a:noFill/>
        </p:spPr>
      </p:pic>
      <p:pic>
        <p:nvPicPr>
          <p:cNvPr id="10248" name="Picture 8" descr="ÐÐ°ÑÑÐ¸Ð½ÐºÐ¸ Ð¿Ð¾ Ð·Ð°Ð¿ÑÐ¾ÑÑ Ð¿ÐµÑÐµÐ»Ð¾Ð¼ Ð¿Ð»ÐµÑÐµÐ²Ð¾Ð¹ ÐºÐ¾ÑÑÐ¸ ÑÐµÐ½ÑÐ³ÐµÐ½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3147814"/>
            <a:ext cx="2588567" cy="1730526"/>
          </a:xfrm>
          <a:prstGeom prst="rect">
            <a:avLst/>
          </a:prstGeom>
          <a:noFill/>
        </p:spPr>
      </p:pic>
      <p:pic>
        <p:nvPicPr>
          <p:cNvPr id="9" name="Объект 2"/>
          <p:cNvPicPr>
            <a:picLocks noChangeAspect="1"/>
          </p:cNvPicPr>
          <p:nvPr/>
        </p:nvPicPr>
        <p:blipFill rotWithShape="1">
          <a:blip r:embed="rId10" cstate="print"/>
          <a:stretch>
            <a:fillRect/>
          </a:stretch>
        </p:blipFill>
        <p:spPr>
          <a:xfrm>
            <a:off x="755576" y="1006206"/>
            <a:ext cx="2291359" cy="358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076872" y="0"/>
            <a:ext cx="7067128" cy="69954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25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ДВУХЭНЕРГЕТИЧЕСКАЯ РЕНТГЕНОВСКАЯ АБСОРЦИОМЕТРИЯ (DXA)</a:t>
            </a:r>
            <a:endParaRPr lang="ru-RU" sz="25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-36512" y="924114"/>
            <a:ext cx="5426000" cy="4095908"/>
          </a:xfrm>
        </p:spPr>
        <p:txBody>
          <a:bodyPr>
            <a:normAutofit fontScale="47500" lnSpcReduction="20000"/>
          </a:bodyPr>
          <a:lstStyle/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sz="3800" b="1" dirty="0" smtClean="0">
                <a:solidFill>
                  <a:srgbClr val="0033CC"/>
                </a:solidFill>
              </a:rPr>
              <a:t>Женщины в </a:t>
            </a:r>
            <a:r>
              <a:rPr lang="ru-RU" altLang="en-US" sz="3800" b="1" dirty="0" err="1" smtClean="0">
                <a:solidFill>
                  <a:srgbClr val="0033CC"/>
                </a:solidFill>
              </a:rPr>
              <a:t>постменопаузе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и мужчины старше 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50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лет с высоким и средним риском переломов в течение 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10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лет 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по 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FRAX)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sz="3800" b="1" dirty="0" smtClean="0">
                <a:solidFill>
                  <a:srgbClr val="0033CC"/>
                </a:solidFill>
              </a:rPr>
              <a:t>Пациенты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перенесшие </a:t>
            </a:r>
            <a:r>
              <a:rPr lang="ru-RU" altLang="en-US" sz="3800" b="1" dirty="0" err="1" smtClean="0">
                <a:solidFill>
                  <a:srgbClr val="0033CC"/>
                </a:solidFill>
              </a:rPr>
              <a:t>низкотравматический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перелом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sz="3800" b="1" dirty="0" smtClean="0">
                <a:solidFill>
                  <a:srgbClr val="0033CC"/>
                </a:solidFill>
              </a:rPr>
              <a:t>Пациенты с заболеваниями и состояниями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при которых может развиваться вторичный </a:t>
            </a:r>
            <a:r>
              <a:rPr lang="ru-RU" altLang="en-US" sz="3800" b="1" dirty="0" err="1" smtClean="0">
                <a:solidFill>
                  <a:srgbClr val="0033CC"/>
                </a:solidFill>
              </a:rPr>
              <a:t>остеопороз</a:t>
            </a:r>
            <a:endParaRPr lang="ru-RU" altLang="en-US" sz="3800" b="1" dirty="0" smtClean="0">
              <a:solidFill>
                <a:srgbClr val="0033CC"/>
              </a:solidFill>
            </a:endParaRP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sz="3800" b="1" dirty="0" smtClean="0">
                <a:solidFill>
                  <a:srgbClr val="0033CC"/>
                </a:solidFill>
              </a:rPr>
              <a:t>Длительный прием препаратов</a:t>
            </a:r>
            <a:r>
              <a:rPr lang="en-US" altLang="ru-RU" sz="3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3800" b="1" dirty="0" smtClean="0">
                <a:solidFill>
                  <a:srgbClr val="0033CC"/>
                </a:solidFill>
              </a:rPr>
              <a:t>    способствующих развитию остеопороза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tabLst>
                <a:tab pos="179388" algn="l"/>
              </a:tabLst>
              <a:defRPr/>
            </a:pPr>
            <a:r>
              <a:rPr lang="ru-RU" altLang="en-US" sz="3800" b="1" dirty="0" smtClean="0">
                <a:solidFill>
                  <a:srgbClr val="0033CC"/>
                </a:solidFill>
              </a:rPr>
              <a:t>Оценка эффективности терапии остеопороза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9" name="Объект 2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5652120" y="987574"/>
            <a:ext cx="3204972" cy="2325061"/>
          </a:xfrm>
          <a:prstGeom prst="rect">
            <a:avLst/>
          </a:prstGeom>
        </p:spPr>
      </p:pic>
      <p:graphicFrame>
        <p:nvGraphicFramePr>
          <p:cNvPr id="11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1430129"/>
              </p:ext>
            </p:extLst>
          </p:nvPr>
        </p:nvGraphicFramePr>
        <p:xfrm>
          <a:off x="4786019" y="3435846"/>
          <a:ext cx="4355976" cy="1554480"/>
        </p:xfrm>
        <a:graphic>
          <a:graphicData uri="http://schemas.openxmlformats.org/drawingml/2006/table">
            <a:tbl>
              <a:tblPr firstRow="1" bandRow="1"/>
              <a:tblGrid>
                <a:gridCol w="1463337"/>
                <a:gridCol w="2892639"/>
              </a:tblGrid>
              <a:tr h="20801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Состояние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Т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критерий</a:t>
                      </a:r>
                    </a:p>
                  </a:txBody>
                  <a:tcPr/>
                </a:tc>
              </a:tr>
              <a:tr h="20801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Норма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от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+2,5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до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-1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SD</a:t>
                      </a:r>
                    </a:p>
                  </a:txBody>
                  <a:tcPr/>
                </a:tc>
              </a:tr>
              <a:tr h="20801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>
                          <a:solidFill>
                            <a:srgbClr val="0033CC"/>
                          </a:solidFill>
                        </a:rPr>
                        <a:t>Остеопения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от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-1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до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-2,5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SD</a:t>
                      </a:r>
                    </a:p>
                  </a:txBody>
                  <a:tcPr/>
                </a:tc>
              </a:tr>
              <a:tr h="20801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>
                          <a:solidFill>
                            <a:srgbClr val="0033CC"/>
                          </a:solidFill>
                        </a:rPr>
                        <a:t>Остеопороз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от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-2,5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SD 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и ниже</a:t>
                      </a:r>
                    </a:p>
                  </a:txBody>
                  <a:tcPr/>
                </a:tc>
              </a:tr>
              <a:tr h="20801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Тяжелый </a:t>
                      </a:r>
                      <a:r>
                        <a:rPr lang="ru-RU" altLang="en-US" sz="1200" b="1" dirty="0" err="1">
                          <a:solidFill>
                            <a:srgbClr val="0033CC"/>
                          </a:solidFill>
                        </a:rPr>
                        <a:t>остеопороз</a:t>
                      </a:r>
                      <a:endParaRPr lang="ru-RU" altLang="en-US" sz="1200" b="1" dirty="0">
                        <a:solidFill>
                          <a:srgbClr val="0033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от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-2,5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SD 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и ниже </a:t>
                      </a:r>
                      <a:r>
                        <a:rPr lang="en-US" altLang="ru-RU" sz="1200" b="1" dirty="0">
                          <a:solidFill>
                            <a:srgbClr val="0033CC"/>
                          </a:solidFill>
                        </a:rPr>
                        <a:t>+</a:t>
                      </a:r>
                      <a:r>
                        <a:rPr lang="ru-RU" altLang="en-US" sz="1200" b="1" dirty="0">
                          <a:solidFill>
                            <a:srgbClr val="0033CC"/>
                          </a:solidFill>
                        </a:rPr>
                        <a:t> перелом в анамнезе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033696" y="133971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ДИАГНОЗ ОСТЕОПОРОЗА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06591981"/>
              </p:ext>
            </p:extLst>
          </p:nvPr>
        </p:nvGraphicFramePr>
        <p:xfrm>
          <a:off x="251520" y="1131590"/>
          <a:ext cx="878497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Объект 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42201" y="915566"/>
            <a:ext cx="5364640" cy="4023480"/>
          </a:xfrm>
          <a:prstGeom prst="rect">
            <a:avLst/>
          </a:prstGeom>
        </p:spPr>
      </p:pic>
      <p:sp>
        <p:nvSpPr>
          <p:cNvPr id="9" name="Заголовок 9"/>
          <p:cNvSpPr txBox="1">
            <a:spLocks/>
          </p:cNvSpPr>
          <p:nvPr/>
        </p:nvSpPr>
        <p:spPr>
          <a:xfrm>
            <a:off x="2149896" y="133971"/>
            <a:ext cx="7030616" cy="493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 ОЦЕНКИ РИСКА ПЕРЕЛОМА</a:t>
            </a:r>
            <a:endParaRPr lang="ru-RU" sz="28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31695" y="133971"/>
            <a:ext cx="6760653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ЛЕЧЕНИЕ ОСТЕОПОРОЗА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5163361"/>
              </p:ext>
            </p:extLst>
          </p:nvPr>
        </p:nvGraphicFramePr>
        <p:xfrm>
          <a:off x="323528" y="1347614"/>
          <a:ext cx="8594573" cy="2690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13384" y="143255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КОРРЕКЦИЯ ФАКТОРОВ РИСКА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090354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 algn="just">
              <a:buFont typeface="Georgia" pitchFamily="18" charset="0"/>
              <a:buNone/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Модифицируемые факторы риска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Системный прием ГК более трех месяцев (А)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err="1" smtClean="0">
                <a:solidFill>
                  <a:srgbClr val="0033CC"/>
                </a:solidFill>
                <a:cs typeface="Times New Roman" pitchFamily="18" charset="0"/>
              </a:rPr>
              <a:t>Табакокурение</a:t>
            </a: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 (А)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Недостаточное потребление кальция (А)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Дефицит витамина </a:t>
            </a:r>
            <a:r>
              <a:rPr lang="en-US" sz="3000" b="1" dirty="0" smtClean="0">
                <a:solidFill>
                  <a:srgbClr val="0033CC"/>
                </a:solidFill>
                <a:cs typeface="Times New Roman" pitchFamily="18" charset="0"/>
              </a:rPr>
              <a:t>D</a:t>
            </a: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 (А)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Злоупотребление алкоголем (А)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Низкая физическая активность (В)</a:t>
            </a:r>
          </a:p>
          <a:p>
            <a:pPr marL="114300" indent="-114300" algn="just">
              <a:tabLst>
                <a:tab pos="449263" algn="l"/>
                <a:tab pos="4114800" algn="l"/>
              </a:tabLst>
            </a:pPr>
            <a:r>
              <a:rPr lang="ru-RU" sz="3000" b="1" dirty="0" smtClean="0">
                <a:solidFill>
                  <a:srgbClr val="0033CC"/>
                </a:solidFill>
                <a:cs typeface="Times New Roman" pitchFamily="18" charset="0"/>
              </a:rPr>
              <a:t>Длительная иммобилизация (В)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85392" y="133971"/>
            <a:ext cx="6995120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НЕМЕДИКАМЕНТОЗНАЯ ТЕРАПИЯ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1005" y="864097"/>
            <a:ext cx="8945491" cy="4227933"/>
          </a:xfrm>
        </p:spPr>
        <p:txBody>
          <a:bodyPr>
            <a:noAutofit/>
          </a:bodyPr>
          <a:lstStyle/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Является обязательной частью лечения ОП (</a:t>
            </a:r>
            <a:r>
              <a:rPr lang="en-US" sz="1700" b="1" dirty="0" smtClean="0">
                <a:solidFill>
                  <a:srgbClr val="0033CC"/>
                </a:solidFill>
              </a:rPr>
              <a:t>D</a:t>
            </a:r>
            <a:r>
              <a:rPr lang="ru-RU" sz="17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ходьба и физические упражнения (</a:t>
            </a:r>
            <a:r>
              <a:rPr lang="ru-RU" sz="1700" b="1" dirty="0" err="1" smtClean="0">
                <a:solidFill>
                  <a:srgbClr val="0033CC"/>
                </a:solidFill>
              </a:rPr>
              <a:t>упражнения</a:t>
            </a:r>
            <a:r>
              <a:rPr lang="ru-RU" sz="1700" b="1" dirty="0" smtClean="0">
                <a:solidFill>
                  <a:srgbClr val="0033CC"/>
                </a:solidFill>
              </a:rPr>
              <a:t> с нагрузкой весом тела, силовые упражнения и тренировка равновесия) (В)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прыжки и бег противопоказаны (</a:t>
            </a:r>
            <a:r>
              <a:rPr lang="en-US" sz="1700" b="1" dirty="0" smtClean="0">
                <a:solidFill>
                  <a:srgbClr val="0033CC"/>
                </a:solidFill>
              </a:rPr>
              <a:t>D</a:t>
            </a:r>
            <a:r>
              <a:rPr lang="ru-RU" sz="17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коррекция питания (продукты, богатые кальцием) (</a:t>
            </a:r>
            <a:r>
              <a:rPr lang="en-US" sz="1700" b="1" dirty="0" smtClean="0">
                <a:solidFill>
                  <a:srgbClr val="0033CC"/>
                </a:solidFill>
              </a:rPr>
              <a:t>D</a:t>
            </a:r>
            <a:r>
              <a:rPr lang="ru-RU" sz="17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отказ от курения и злоупотребления алкоголем (</a:t>
            </a:r>
            <a:r>
              <a:rPr lang="en-US" sz="1700" b="1" dirty="0" smtClean="0">
                <a:solidFill>
                  <a:srgbClr val="0033CC"/>
                </a:solidFill>
              </a:rPr>
              <a:t>D</a:t>
            </a:r>
            <a:r>
              <a:rPr lang="ru-RU" sz="17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образовательные программы («Школа здоровья для пациентов с </a:t>
            </a:r>
            <a:r>
              <a:rPr lang="ru-RU" sz="1700" b="1" dirty="0" err="1" smtClean="0">
                <a:solidFill>
                  <a:srgbClr val="0033CC"/>
                </a:solidFill>
              </a:rPr>
              <a:t>остеопорозом</a:t>
            </a:r>
            <a:r>
              <a:rPr lang="ru-RU" sz="1700" b="1" dirty="0" smtClean="0">
                <a:solidFill>
                  <a:srgbClr val="0033CC"/>
                </a:solidFill>
              </a:rPr>
              <a:t>») (В)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Ношение жестких и полужестких корсетов для снижения выраженности болевого синдрома  после перелома позвонка (А). Длительное ношение корсета может привести к слабости мышц спины и, как следствие, к плохим отдаленным результатам (</a:t>
            </a:r>
            <a:r>
              <a:rPr lang="en-US" sz="1700" b="1" dirty="0" smtClean="0">
                <a:solidFill>
                  <a:srgbClr val="0033CC"/>
                </a:solidFill>
              </a:rPr>
              <a:t>D</a:t>
            </a:r>
            <a:r>
              <a:rPr lang="ru-RU" sz="17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  <a:buChar char="•"/>
              <a:defRPr/>
            </a:pPr>
            <a:r>
              <a:rPr lang="ru-RU" sz="1700" b="1" dirty="0" smtClean="0">
                <a:solidFill>
                  <a:srgbClr val="0033CC"/>
                </a:solidFill>
              </a:rPr>
              <a:t>Постоянное ношение протекторов бедра пациентами, имеющими высокий риск развития перелома проксимального отдела бедра и имеющими факторы риска падений (В</a:t>
            </a:r>
            <a:r>
              <a:rPr lang="ru-RU" sz="1700" dirty="0" smtClean="0">
                <a:solidFill>
                  <a:srgbClr val="0033C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8300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5741" y="1203598"/>
            <a:ext cx="82947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Остеопороз</a:t>
            </a:r>
            <a:r>
              <a:rPr lang="ru-RU" sz="3200" b="1" dirty="0" smtClean="0">
                <a:solidFill>
                  <a:srgbClr val="D56509"/>
                </a:solidFill>
              </a:rPr>
              <a:t> </a:t>
            </a:r>
            <a:r>
              <a:rPr lang="ru-RU" sz="3200" dirty="0" smtClean="0">
                <a:solidFill>
                  <a:srgbClr val="D56509"/>
                </a:solidFill>
              </a:rPr>
              <a:t>–</a:t>
            </a:r>
            <a:r>
              <a:rPr lang="ru-RU" sz="3200" dirty="0" smtClean="0">
                <a:solidFill>
                  <a:srgbClr val="006600"/>
                </a:solidFill>
              </a:rPr>
              <a:t> </a:t>
            </a:r>
            <a:r>
              <a:rPr lang="ru-RU" sz="3200" b="1" dirty="0" smtClean="0">
                <a:solidFill>
                  <a:srgbClr val="0033CC"/>
                </a:solidFill>
              </a:rPr>
              <a:t>системное заболевание скелета, характеризующееся снижением массы костной ткани и нарушением ее качества (</a:t>
            </a:r>
            <a:r>
              <a:rPr lang="ru-RU" sz="3200" b="1" dirty="0" err="1" smtClean="0">
                <a:solidFill>
                  <a:srgbClr val="0033CC"/>
                </a:solidFill>
              </a:rPr>
              <a:t>микроархитектоники</a:t>
            </a:r>
            <a:r>
              <a:rPr lang="ru-RU" sz="3200" b="1" dirty="0" smtClean="0">
                <a:solidFill>
                  <a:srgbClr val="0033CC"/>
                </a:solidFill>
              </a:rPr>
              <a:t>), приводящее к хрупкости костей, которая проявляется переломами при незначительной травме. </a:t>
            </a:r>
          </a:p>
        </p:txBody>
      </p:sp>
    </p:spTree>
    <p:extLst>
      <p:ext uri="{BB962C8B-B14F-4D97-AF65-F5344CB8AC3E}">
        <p14:creationId xmlns:p14="http://schemas.microsoft.com/office/powerpoint/2010/main" xmlns="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496" y="936105"/>
            <a:ext cx="9108504" cy="4155925"/>
          </a:xfrm>
        </p:spPr>
        <p:txBody>
          <a:bodyPr vert="horz" lIns="91440" tIns="45720" rIns="91440" bIns="45720" rtlCol="0">
            <a:noAutofit/>
          </a:bodyPr>
          <a:lstStyle/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Мануальная терапия при </a:t>
            </a:r>
            <a:r>
              <a:rPr lang="ru-RU" sz="1700" b="1" dirty="0" err="1">
                <a:solidFill>
                  <a:srgbClr val="0033CC"/>
                </a:solidFill>
              </a:rPr>
              <a:t>остеопорозе</a:t>
            </a:r>
            <a:r>
              <a:rPr lang="ru-RU" sz="1700" b="1" dirty="0">
                <a:solidFill>
                  <a:srgbClr val="0033CC"/>
                </a:solidFill>
              </a:rPr>
              <a:t> позвоночника противопоказана в связи с высоким риском переломов позвонков (</a:t>
            </a:r>
            <a:r>
              <a:rPr lang="en-US" sz="1700" b="1" dirty="0">
                <a:solidFill>
                  <a:srgbClr val="0033CC"/>
                </a:solidFill>
              </a:rPr>
              <a:t>D</a:t>
            </a:r>
            <a:r>
              <a:rPr lang="ru-RU" sz="1700" b="1" dirty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при высоком риске падений – мероприятия, направленные на снижение риска падений (</a:t>
            </a:r>
            <a:r>
              <a:rPr lang="en-US" sz="1700" b="1" dirty="0">
                <a:solidFill>
                  <a:srgbClr val="0033CC"/>
                </a:solidFill>
              </a:rPr>
              <a:t>D</a:t>
            </a:r>
            <a:r>
              <a:rPr lang="ru-RU" sz="1700" b="1" dirty="0">
                <a:solidFill>
                  <a:srgbClr val="0033CC"/>
                </a:solidFill>
              </a:rPr>
              <a:t>): 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лечение сопутствующих заболеваний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коррекция зрения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коррекция принимаемых медикаментов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оценка и изменение домашней обстановки (сделать её более безопасной)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обучение правильному стереотипу движений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пользование тростью 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устойчивая обувь на низком каблуке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r>
              <a:rPr lang="ru-RU" sz="1700" b="1" dirty="0">
                <a:solidFill>
                  <a:srgbClr val="0033CC"/>
                </a:solidFill>
              </a:rPr>
              <a:t>физические упражнения на координацию и тренировку равновесия.</a:t>
            </a:r>
          </a:p>
          <a:p>
            <a:pPr marL="179388" indent="-179388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C00000"/>
              </a:buClr>
              <a:buFont typeface="Georgia"/>
            </a:pPr>
            <a:endParaRPr lang="ru-RU" sz="1700" b="1" dirty="0"/>
          </a:p>
        </p:txBody>
      </p:sp>
      <p:sp>
        <p:nvSpPr>
          <p:cNvPr id="11" name="Заголовок 9"/>
          <p:cNvSpPr>
            <a:spLocks noGrp="1"/>
          </p:cNvSpPr>
          <p:nvPr>
            <p:ph type="title"/>
          </p:nvPr>
        </p:nvSpPr>
        <p:spPr>
          <a:xfrm>
            <a:off x="2185392" y="133971"/>
            <a:ext cx="6995120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НЕМЕДИКАМЕНТОЗНАЯ ТЕРАПИЯ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39752" y="133971"/>
            <a:ext cx="6491064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131590"/>
            <a:ext cx="2592288" cy="1723872"/>
          </a:xfrm>
          <a:prstGeom prst="rect">
            <a:avLst/>
          </a:prstGeom>
          <a:noFill/>
        </p:spPr>
      </p:pic>
      <p:pic>
        <p:nvPicPr>
          <p:cNvPr id="1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1203598"/>
            <a:ext cx="2952328" cy="164626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1520" y="1131590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остроты зрения и использование очков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1059582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Улучшение прикроватного и общего освещения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5780" name="Picture 4" descr="ÐÐ°ÑÑÐ¸Ð½ÐºÐ¸ Ð¿Ð¾ Ð·Ð°Ð¿ÑÐ¾ÑÑ ÐºÐ¾Ð¾ÑÐ´Ð¸Ð½Ð°ÑÐ¸Ñ Ð´Ð²Ð¸Ð¶ÐµÐ½Ð¸Ð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3075806"/>
            <a:ext cx="2736304" cy="1887106"/>
          </a:xfrm>
          <a:prstGeom prst="rect">
            <a:avLst/>
          </a:prstGeom>
          <a:noFill/>
        </p:spPr>
      </p:pic>
      <p:pic>
        <p:nvPicPr>
          <p:cNvPr id="75782" name="Picture 6" descr="ÐÐ°ÑÑÐ¸Ð½ÐºÐ¸ Ð¿Ð¾ Ð·Ð°Ð¿ÑÐ¾ÑÑ ÑÐµÑÑ Ð²ÑÑÐ°Ð½Ñ Ð¸ Ð¸Ð´Ð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24061" y="3075806"/>
            <a:ext cx="2544283" cy="1908213"/>
          </a:xfrm>
          <a:prstGeom prst="rect">
            <a:avLst/>
          </a:prstGeom>
          <a:noFill/>
        </p:spPr>
      </p:pic>
      <p:sp>
        <p:nvSpPr>
          <p:cNvPr id="19" name="Стрелка вправо 18"/>
          <p:cNvSpPr/>
          <p:nvPr/>
        </p:nvSpPr>
        <p:spPr>
          <a:xfrm>
            <a:off x="3995936" y="3867894"/>
            <a:ext cx="936104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627784" y="51470"/>
            <a:ext cx="6131024" cy="63757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987574"/>
            <a:ext cx="4038600" cy="3394472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33CC"/>
                </a:solidFill>
              </a:rPr>
              <a:t>Контроль АД</a:t>
            </a:r>
            <a:endParaRPr lang="ru-RU" sz="3000" b="1" dirty="0">
              <a:solidFill>
                <a:srgbClr val="0033CC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006280" y="987574"/>
            <a:ext cx="5030216" cy="3463033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33CC"/>
                </a:solidFill>
              </a:rPr>
              <a:t>Прием седативных, психотропных препаратов</a:t>
            </a:r>
          </a:p>
          <a:p>
            <a:endParaRPr lang="ru-RU" sz="3000" b="1" dirty="0"/>
          </a:p>
        </p:txBody>
      </p:sp>
      <p:pic>
        <p:nvPicPr>
          <p:cNvPr id="1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3596" y="1851670"/>
            <a:ext cx="3246276" cy="1859165"/>
          </a:xfrm>
          <a:prstGeom prst="rect">
            <a:avLst/>
          </a:prstGeom>
          <a:noFill/>
        </p:spPr>
      </p:pic>
      <p:pic>
        <p:nvPicPr>
          <p:cNvPr id="1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2139702"/>
            <a:ext cx="2680963" cy="1872207"/>
          </a:xfrm>
          <a:prstGeom prst="rect">
            <a:avLst/>
          </a:prstGeom>
          <a:noFill/>
        </p:spPr>
      </p:pic>
      <p:pic>
        <p:nvPicPr>
          <p:cNvPr id="14" name="Picture 2" descr="ÐÐ°ÑÑÐ¸Ð½ÐºÐ¸ Ð¿Ð¾ Ð·Ð°Ð¿ÑÐ¾ÑÑ Ð³Ð¾Ð»Ð¾Ð²Ð¾ÐºÑÑÐ¶ÐµÐ½Ð¸Ðµ Ð¿ÑÐ¸ÑÐ¸Ð½Ñ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97615" y="2787774"/>
            <a:ext cx="2710889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555776" y="125040"/>
            <a:ext cx="6131024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97159" y="915566"/>
            <a:ext cx="6318641" cy="3394472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33CC"/>
                </a:solidFill>
              </a:rPr>
              <a:t>Использование вспомогательных средств</a:t>
            </a:r>
            <a:endParaRPr lang="ru-RU" sz="3000" b="1" dirty="0">
              <a:solidFill>
                <a:srgbClr val="0033CC"/>
              </a:solidFill>
            </a:endParaRPr>
          </a:p>
        </p:txBody>
      </p:sp>
      <p:pic>
        <p:nvPicPr>
          <p:cNvPr id="11" name="Picture 8" descr="ÐÐ°ÑÑÐ¸Ð½ÐºÐ¸ Ð¿Ð¾ Ð·Ð°Ð¿ÑÐ¾ÑÑ Ð¿ÑÐµÐ´ÑÐ¿ÑÐµÐ¶Ð´ÐµÐ½Ð¸Ðµ Ð¿Ð°Ð´ÐµÐ½Ð¸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934318"/>
            <a:ext cx="2362200" cy="1933576"/>
          </a:xfrm>
          <a:prstGeom prst="rect">
            <a:avLst/>
          </a:prstGeom>
          <a:noFill/>
        </p:spPr>
      </p:pic>
      <p:pic>
        <p:nvPicPr>
          <p:cNvPr id="12" name="Picture 4" descr="ÐÐ°ÑÑÐ¸Ð½ÐºÐ¸ Ð¿Ð¾ Ð·Ð°Ð¿ÑÐ¾ÑÑ Ð¿ÑÐµÐ´ÑÐ¿ÑÐµÐ¶Ð´ÐµÐ½Ð¸Ðµ Ð¿Ð°Ð´ÐµÐ½Ð¸Ð¹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1131590"/>
            <a:ext cx="2305571" cy="3394075"/>
          </a:xfrm>
          <a:prstGeom prst="rect">
            <a:avLst/>
          </a:prstGeom>
          <a:noFill/>
        </p:spPr>
      </p:pic>
      <p:pic>
        <p:nvPicPr>
          <p:cNvPr id="6553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1635646"/>
            <a:ext cx="1915809" cy="1800200"/>
          </a:xfrm>
          <a:prstGeom prst="rect">
            <a:avLst/>
          </a:prstGeom>
          <a:noFill/>
        </p:spPr>
      </p:pic>
      <p:pic>
        <p:nvPicPr>
          <p:cNvPr id="65540" name="Picture 4" descr="ÐÐ°ÑÑÐ¸Ð½ÐºÐ¸ Ð¿Ð¾ Ð·Ð°Ð¿ÑÐ¾ÑÑ Ð²ÑÐ¿Ð¾Ð¼Ð¾Ð³Ð°ÑÐµÐ»ÑÐ½ÑÐµ ÑÑÐµÐ´ÑÑÐ²Ð° Ð¿ÐµÑÐµÐ´Ð²Ð¸Ð¶ÐµÐ½Ð¸Ñ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3291830"/>
            <a:ext cx="1728192" cy="1728192"/>
          </a:xfrm>
          <a:prstGeom prst="rect">
            <a:avLst/>
          </a:prstGeom>
          <a:noFill/>
        </p:spPr>
      </p:pic>
      <p:pic>
        <p:nvPicPr>
          <p:cNvPr id="65542" name="Picture 6" descr="ÐÐ°ÑÑÐ¸Ð½ÐºÐ¸ Ð¿Ð¾ Ð·Ð°Ð¿ÑÐ¾ÑÑ Ð²ÑÐ¿Ð¾Ð¼Ð¾Ð³Ð°ÑÐµÐ»ÑÐ½ÑÐµ ÑÑÐµÐ´ÑÑÐ²Ð° Ð¿ÐµÑÐµÐ´Ð²Ð¸Ð¶ÐµÐ½Ð¸Ñ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15816" y="3003798"/>
            <a:ext cx="1728192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13384" y="36563"/>
            <a:ext cx="6707088" cy="63757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496" y="915566"/>
            <a:ext cx="4830688" cy="3394472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33CC"/>
                </a:solidFill>
              </a:rPr>
              <a:t>Освобождение проходов, перестановка мебели, затрудняющей движений</a:t>
            </a:r>
            <a:endParaRPr lang="ru-RU" sz="3000" b="1" dirty="0">
              <a:solidFill>
                <a:srgbClr val="0033CC"/>
              </a:solidFill>
            </a:endParaRPr>
          </a:p>
        </p:txBody>
      </p:sp>
      <p:pic>
        <p:nvPicPr>
          <p:cNvPr id="11" name="Picture 12" descr="ÐÐ°ÑÑÐ¸Ð½ÐºÐ¸ Ð¿Ð¾ Ð·Ð°Ð¿ÑÐ¾ÑÑ Ð¿ÑÐµÐ´ÑÐ¿ÑÐµÐ¶Ð´ÐµÐ½Ð¸Ðµ Ð¿Ð°Ð´ÐµÐ½Ð¸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9014" y="3651870"/>
            <a:ext cx="3798200" cy="1362990"/>
          </a:xfrm>
          <a:prstGeom prst="rect">
            <a:avLst/>
          </a:prstGeom>
          <a:noFill/>
        </p:spPr>
      </p:pic>
      <p:pic>
        <p:nvPicPr>
          <p:cNvPr id="12" name="Picture 6" descr="ÐÐ°ÑÑÐ¸Ð½ÐºÐ¸ Ð¿Ð¾ Ð·Ð°Ð¿ÑÐ¾ÑÑ Ð¿ÑÐµÐ´ÑÐ¿ÑÐµÐ¶Ð´ÐµÐ½Ð¸Ðµ Ð¿Ð°Ð´ÐµÐ½Ð¸Ð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733165"/>
            <a:ext cx="2847975" cy="1600200"/>
          </a:xfrm>
          <a:prstGeom prst="rect">
            <a:avLst/>
          </a:prstGeom>
          <a:noFill/>
        </p:spPr>
      </p:pic>
      <p:pic>
        <p:nvPicPr>
          <p:cNvPr id="1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18129" y="3003798"/>
            <a:ext cx="2619375" cy="1743076"/>
          </a:xfrm>
          <a:prstGeom prst="rect">
            <a:avLst/>
          </a:prstGeom>
          <a:noFill/>
        </p:spPr>
      </p:pic>
      <p:pic>
        <p:nvPicPr>
          <p:cNvPr id="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931339"/>
            <a:ext cx="2868646" cy="2151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23728" y="119080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10" descr="ÐÐ°ÑÑÐ¸Ð½ÐºÐ¸ Ð¿Ð¾ Ð·Ð°Ð¿ÑÐ¾ÑÑ Ð¿ÑÐµÐ´ÑÐ¿ÑÐµÐ¶Ð´ÐµÐ½Ð¸Ðµ Ð¿Ð°Ð´ÐµÐ½Ð¸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941680"/>
            <a:ext cx="3243797" cy="3862318"/>
          </a:xfrm>
          <a:prstGeom prst="rect">
            <a:avLst/>
          </a:prstGeom>
          <a:noFill/>
        </p:spPr>
      </p:pic>
      <p:pic>
        <p:nvPicPr>
          <p:cNvPr id="9" name="Picture 2" descr="http://balashover.ru/picture/upload/images/ea2c3aca74940a95b857e2b95082506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952717"/>
            <a:ext cx="3851281" cy="3851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11760" y="-50506"/>
            <a:ext cx="6429400" cy="6946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07504" y="987574"/>
            <a:ext cx="5472608" cy="3394472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33CC"/>
                </a:solidFill>
              </a:rPr>
              <a:t>Ограничение передвижения без сопровождения</a:t>
            </a:r>
            <a:endParaRPr lang="ru-RU" sz="3000" b="1" dirty="0">
              <a:solidFill>
                <a:srgbClr val="0033CC"/>
              </a:solidFill>
            </a:endParaRPr>
          </a:p>
        </p:txBody>
      </p:sp>
      <p:pic>
        <p:nvPicPr>
          <p:cNvPr id="60418" name="Picture 2" descr="ÐÐ°ÑÑÐ¸Ð½ÐºÐ¸ Ð¿Ð¾ Ð·Ð°Ð¿ÑÐ¾ÑÑ ÑÐ¾Ð¿ÑÐ¾Ð²Ð¾Ð¶Ð´ÐµÐ½Ð¸Ðµ Ð¿Ð¾Ð¶Ð¸Ð»ÑÑ Ð»ÑÐ´ÐµÐ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4984" y="2427734"/>
            <a:ext cx="3813423" cy="2232248"/>
          </a:xfrm>
          <a:prstGeom prst="rect">
            <a:avLst/>
          </a:prstGeom>
          <a:noFill/>
        </p:spPr>
      </p:pic>
      <p:pic>
        <p:nvPicPr>
          <p:cNvPr id="60420" name="Picture 4" descr="ÐÐ°ÑÑÐ¸Ð½ÐºÐ¸ Ð¿Ð¾ Ð·Ð°Ð¿ÑÐ¾ÑÑ ÑÐ¾Ð¿ÑÐ¾Ð²Ð¾Ð¶Ð´ÐµÐ½Ð¸Ðµ Ð¿Ð¾Ð¶Ð¸Ð»ÑÑ Ð»ÑÐ´ÐµÐ¹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2571750"/>
            <a:ext cx="3619500" cy="2409826"/>
          </a:xfrm>
          <a:prstGeom prst="rect">
            <a:avLst/>
          </a:prstGeom>
          <a:noFill/>
        </p:spPr>
      </p:pic>
      <p:pic>
        <p:nvPicPr>
          <p:cNvPr id="8" name="Picture 2" descr="ÐÐ°ÑÑÐ¸Ð½ÐºÐ¸ Ð¿Ð¾ Ð·Ð°Ð¿ÑÐ¾ÑÑ Ð¿ÑÐµÐ´ÑÐ¿ÑÐµÐ¶Ð´ÐµÐ½Ð¸Ðµ Ð¿Ð°Ð´ÐµÐ½Ð¸Ð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843558"/>
            <a:ext cx="2232248" cy="19359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85392" y="133988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 В СТАЦИОНАРЕ</a:t>
            </a:r>
            <a:endParaRPr lang="ru-RU" sz="2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74" name="Picture 2" descr="ÐÐµÑÐ¾Ð´Ñ Ð¾ÑÐµÐ½ÐºÐ¸ ÑÐ¸ÑÐºÐ° Ð¿Ð°Ð´ÐµÐ½Ð¸Ñ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987574"/>
            <a:ext cx="5337175" cy="40028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0178" name="Picture 2" descr="Ð¨ÐºÐ°Ð»Ð° Ð¿Ð°Ð´ÐµÐ½Ð¸Ð¹ ÐÐ¾ÑÑÐµ (Morse Fall Scale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3728" y="972108"/>
            <a:ext cx="5397219" cy="4047914"/>
          </a:xfrm>
          <a:prstGeom prst="rect">
            <a:avLst/>
          </a:prstGeom>
          <a:noFill/>
        </p:spPr>
      </p:pic>
      <p:sp>
        <p:nvSpPr>
          <p:cNvPr id="9" name="Заголовок 9"/>
          <p:cNvSpPr txBox="1">
            <a:spLocks/>
          </p:cNvSpPr>
          <p:nvPr/>
        </p:nvSpPr>
        <p:spPr>
          <a:xfrm>
            <a:off x="2185392" y="133988"/>
            <a:ext cx="6923112" cy="493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ПАДЕНИЙ В СТАЦИОНАРЕ</a:t>
            </a:r>
            <a:endParaRPr lang="ru-RU" sz="27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339752" y="133971"/>
            <a:ext cx="6696744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ПРЕПАРАТЫ ДЛЯ ЛЕЧЕНИЯ ОСТЕОПОРОЗА</a:t>
            </a:r>
            <a:endParaRPr lang="ru-RU" sz="28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7504" y="915566"/>
            <a:ext cx="8784976" cy="4104456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en-US" altLang="ru-RU" sz="1800" b="1" dirty="0" smtClean="0">
                <a:solidFill>
                  <a:srgbClr val="D56509"/>
                </a:solidFill>
              </a:rPr>
              <a:t>I.</a:t>
            </a:r>
            <a:r>
              <a:rPr lang="ru-RU" altLang="en-US" sz="1800" b="1" dirty="0" smtClean="0"/>
              <a:t> </a:t>
            </a:r>
            <a:r>
              <a:rPr lang="ru-RU" altLang="en-US" sz="18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Антирезорбтивные</a:t>
            </a:r>
            <a:r>
              <a:rPr lang="ru-RU" altLang="en-US" sz="1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препараты</a:t>
            </a:r>
          </a:p>
          <a:p>
            <a:pPr lvl="1">
              <a:buNone/>
              <a:defRPr/>
            </a:pPr>
            <a:r>
              <a:rPr lang="en-US" altLang="ru-RU" sz="1800" b="1" dirty="0" smtClean="0">
                <a:solidFill>
                  <a:srgbClr val="0033CC"/>
                </a:solidFill>
              </a:rPr>
              <a:t>1.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Бисфосфонаты</a:t>
            </a:r>
            <a:endParaRPr lang="ru-RU" altLang="en-US" sz="1800" b="1" dirty="0" smtClean="0">
              <a:solidFill>
                <a:srgbClr val="0033CC"/>
              </a:solidFill>
            </a:endParaRPr>
          </a:p>
          <a:p>
            <a:pPr lvl="2" latinLnBrk="1">
              <a:buFont typeface="Arial"/>
              <a:buChar char="•"/>
              <a:defRPr/>
            </a:pPr>
            <a:r>
              <a:rPr lang="ru-RU" altLang="en-US" sz="1800" b="1" dirty="0" err="1" smtClean="0">
                <a:solidFill>
                  <a:srgbClr val="0033CC"/>
                </a:solidFill>
                <a:ea typeface="Times New Roman"/>
                <a:cs typeface="Times New Roman"/>
              </a:rPr>
              <a:t>алендроновая</a:t>
            </a:r>
            <a:r>
              <a:rPr lang="ru-RU" altLang="en-US" sz="18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 кислота</a:t>
            </a:r>
          </a:p>
          <a:p>
            <a:pPr lvl="2" latinLnBrk="1">
              <a:buFont typeface="Arial"/>
              <a:buChar char="•"/>
              <a:defRPr/>
            </a:pPr>
            <a:r>
              <a:rPr lang="ru-RU" altLang="en-US" sz="1800" b="1" dirty="0" err="1" smtClean="0">
                <a:solidFill>
                  <a:srgbClr val="0033CC"/>
                </a:solidFill>
                <a:ea typeface="Times New Roman"/>
                <a:cs typeface="Times New Roman"/>
              </a:rPr>
              <a:t>ризендроновая</a:t>
            </a:r>
            <a:r>
              <a:rPr lang="ru-RU" altLang="en-US" sz="18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 кислота</a:t>
            </a:r>
          </a:p>
          <a:p>
            <a:pPr lvl="2" latinLnBrk="1">
              <a:buFont typeface="Arial"/>
              <a:buChar char="•"/>
              <a:defRPr/>
            </a:pPr>
            <a:r>
              <a:rPr lang="ru-RU" altLang="en-US" sz="1800" b="1" dirty="0" err="1" smtClean="0">
                <a:solidFill>
                  <a:srgbClr val="0033CC"/>
                </a:solidFill>
                <a:ea typeface="Times New Roman"/>
                <a:cs typeface="Times New Roman"/>
              </a:rPr>
              <a:t>ибандроновая</a:t>
            </a:r>
            <a:r>
              <a:rPr lang="ru-RU" altLang="en-US" sz="18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 кислота</a:t>
            </a:r>
          </a:p>
          <a:p>
            <a:pPr lvl="2" latinLnBrk="1">
              <a:buFont typeface="Arial"/>
              <a:buChar char="•"/>
              <a:defRPr/>
            </a:pPr>
            <a:r>
              <a:rPr lang="ru-RU" altLang="en-US" sz="1800" b="1" dirty="0" err="1" smtClean="0">
                <a:solidFill>
                  <a:srgbClr val="0033CC"/>
                </a:solidFill>
                <a:ea typeface="Times New Roman"/>
                <a:cs typeface="Times New Roman"/>
              </a:rPr>
              <a:t>золендроновая</a:t>
            </a:r>
            <a:r>
              <a:rPr lang="ru-RU" altLang="en-US" sz="18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 кислота</a:t>
            </a:r>
          </a:p>
          <a:p>
            <a:pPr marL="720090" lvl="2" latinLnBrk="1">
              <a:buNone/>
              <a:defRPr/>
            </a:pPr>
            <a:r>
              <a:rPr lang="en-US" altLang="ru-RU" sz="1800" b="1" dirty="0" smtClean="0">
                <a:solidFill>
                  <a:srgbClr val="0033CC"/>
                </a:solidFill>
              </a:rPr>
              <a:t>2.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Антитело к </a:t>
            </a:r>
            <a:r>
              <a:rPr lang="en-US" altLang="en-US" sz="1800" b="1" dirty="0" smtClean="0">
                <a:solidFill>
                  <a:srgbClr val="0033CC"/>
                </a:solidFill>
              </a:rPr>
              <a:t>RANKL –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деносумаб</a:t>
            </a:r>
            <a:endParaRPr lang="ru-RU" altLang="en-US" sz="1800" b="1" dirty="0" smtClean="0">
              <a:solidFill>
                <a:srgbClr val="0033CC"/>
              </a:solidFill>
            </a:endParaRPr>
          </a:p>
          <a:p>
            <a:pPr marL="720090" lvl="2" latinLnBrk="1">
              <a:buNone/>
              <a:defRPr/>
            </a:pPr>
            <a:endParaRPr lang="ru-RU" altLang="en-US" sz="1000" b="1" dirty="0" smtClean="0"/>
          </a:p>
          <a:p>
            <a:pPr marL="0" lvl="2" indent="131445" latinLnBrk="1">
              <a:buNone/>
              <a:defRPr/>
            </a:pPr>
            <a:r>
              <a:rPr lang="en-US" altLang="ru-RU" sz="1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</a:t>
            </a:r>
            <a:r>
              <a:rPr lang="ru-RU" altLang="en-US" sz="1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Анаболические препараты</a:t>
            </a:r>
          </a:p>
          <a:p>
            <a:pPr marL="0" lvl="2" indent="131445" latinLnBrk="1">
              <a:buNone/>
              <a:defRPr/>
            </a:pPr>
            <a:r>
              <a:rPr lang="en-US" altLang="ru-RU" sz="1800" b="1" dirty="0" smtClean="0">
                <a:solidFill>
                  <a:srgbClr val="0033CC"/>
                </a:solidFill>
              </a:rPr>
              <a:t>   1.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Фрагменты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паратгормона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(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терипаратид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абалопаратид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)</a:t>
            </a:r>
            <a:endParaRPr lang="en-US" altLang="en-US" sz="1800" b="1" dirty="0" smtClean="0">
              <a:solidFill>
                <a:srgbClr val="0033CC"/>
              </a:solidFill>
            </a:endParaRPr>
          </a:p>
          <a:p>
            <a:pPr marL="0" lvl="2" indent="131445">
              <a:buNone/>
              <a:defRPr/>
            </a:pPr>
            <a:r>
              <a:rPr lang="en-US" altLang="en-US" sz="1800" b="1" dirty="0" smtClean="0">
                <a:solidFill>
                  <a:srgbClr val="0033CC"/>
                </a:solidFill>
              </a:rPr>
              <a:t>   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2. Ингибитор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склеростина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–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ромосозумаб</a:t>
            </a:r>
            <a:endParaRPr lang="ru-RU" altLang="en-US" sz="1800" b="1" dirty="0" smtClean="0">
              <a:solidFill>
                <a:srgbClr val="0033CC"/>
              </a:solidFill>
            </a:endParaRPr>
          </a:p>
          <a:p>
            <a:pPr marL="0" lvl="2" indent="131445">
              <a:buNone/>
              <a:defRPr/>
            </a:pPr>
            <a:endParaRPr lang="ru-RU" altLang="en-US" sz="1000" b="1" dirty="0" smtClean="0"/>
          </a:p>
          <a:p>
            <a:pPr marL="0" lvl="2" indent="131445">
              <a:buNone/>
              <a:defRPr/>
            </a:pPr>
            <a:r>
              <a:rPr lang="en-US" altLang="ru-RU" sz="1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</a:t>
            </a:r>
            <a:r>
              <a:rPr lang="ru-RU" altLang="en-US" sz="1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Стронция </a:t>
            </a:r>
            <a:r>
              <a:rPr lang="ru-RU" altLang="en-US" sz="18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ранелат</a:t>
            </a:r>
            <a:endParaRPr lang="ru-RU" altLang="en-US" sz="18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2" indent="131445">
              <a:buNone/>
              <a:defRPr/>
            </a:pPr>
            <a:endParaRPr lang="ru-RU" altLang="en-US" sz="1800" b="1" dirty="0" smtClean="0">
              <a:solidFill>
                <a:srgbClr val="C00000"/>
              </a:solidFill>
            </a:endParaRPr>
          </a:p>
          <a:p>
            <a:pPr marL="0" lvl="2" indent="131445">
              <a:buNone/>
              <a:defRPr/>
            </a:pPr>
            <a:r>
              <a:rPr lang="en-US" altLang="ru-RU" sz="1800" b="1" dirty="0" smtClean="0"/>
              <a:t>IV.</a:t>
            </a:r>
            <a:r>
              <a:rPr lang="ru-RU" altLang="en-US" sz="1800" b="1" dirty="0" smtClean="0"/>
              <a:t> </a:t>
            </a:r>
            <a:r>
              <a:rPr lang="ru-RU" altLang="en-US" sz="1800" b="1" dirty="0" smtClean="0">
                <a:solidFill>
                  <a:srgbClr val="C00000"/>
                </a:solidFill>
              </a:rPr>
              <a:t>Препараты кальция карбоната и витамина </a:t>
            </a:r>
            <a:r>
              <a:rPr lang="en-US" altLang="ru-RU" sz="1800" b="1" dirty="0" smtClean="0">
                <a:solidFill>
                  <a:srgbClr val="C00000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051720" y="123478"/>
            <a:ext cx="7139136" cy="493563"/>
          </a:xfrm>
        </p:spPr>
        <p:txBody>
          <a:bodyPr>
            <a:normAutofit fontScale="90000"/>
          </a:bodyPr>
          <a:lstStyle/>
          <a:p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РЕМОДЕЛИРОВАНИЕ КОСТНОЙ ТКАНИ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2"/>
          <p:cNvPicPr>
            <a:picLocks noGrp="1" noChangeAspect="1"/>
          </p:cNvPicPr>
          <p:nvPr>
            <p:ph idx="4294967295"/>
          </p:nvPr>
        </p:nvPicPr>
        <p:blipFill rotWithShape="1">
          <a:blip r:embed="rId7" cstate="print"/>
          <a:stretch>
            <a:fillRect/>
          </a:stretch>
        </p:blipFill>
        <p:spPr>
          <a:xfrm>
            <a:off x="121332" y="1140975"/>
            <a:ext cx="8901333" cy="323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65368" y="205979"/>
            <a:ext cx="6671128" cy="421555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ПРЕПАРАТЫ КАЛЬЦИЯ И ВИТАМИНА </a:t>
            </a:r>
            <a:r>
              <a:rPr lang="en-US" altLang="ru-RU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30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07504" y="1059582"/>
            <a:ext cx="8928992" cy="3960440"/>
          </a:xfrm>
        </p:spPr>
        <p:txBody>
          <a:bodyPr>
            <a:normAutofit/>
          </a:bodyPr>
          <a:lstStyle/>
          <a:p>
            <a:pPr marL="273050" indent="-273050">
              <a:lnSpc>
                <a:spcPct val="11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defRPr/>
            </a:pPr>
            <a:r>
              <a:rPr lang="ru-RU" altLang="en-US" sz="2700" b="1" dirty="0" smtClean="0">
                <a:solidFill>
                  <a:srgbClr val="0033CC"/>
                </a:solidFill>
              </a:rPr>
              <a:t>Все препараты для терапии остеопороза должны назначаться в сочетании с препаратами кальция (500-1000 мг в сутки) и витамина D (минимум 800 МЕ в сутки</a:t>
            </a:r>
          </a:p>
          <a:p>
            <a:pPr marL="273050" indent="-273050">
              <a:lnSpc>
                <a:spcPct val="11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defRPr/>
            </a:pPr>
            <a:r>
              <a:rPr lang="ru-RU" altLang="en-US" sz="2700" b="1" dirty="0" smtClean="0">
                <a:solidFill>
                  <a:srgbClr val="0033CC"/>
                </a:solidFill>
              </a:rPr>
              <a:t>Вместо </a:t>
            </a:r>
            <a:r>
              <a:rPr lang="ru-RU" altLang="en-US" sz="2700" b="1" dirty="0" err="1" smtClean="0">
                <a:solidFill>
                  <a:srgbClr val="0033CC"/>
                </a:solidFill>
              </a:rPr>
              <a:t>нативного</a:t>
            </a:r>
            <a:r>
              <a:rPr lang="ru-RU" altLang="en-US" sz="2700" b="1" dirty="0" smtClean="0">
                <a:solidFill>
                  <a:srgbClr val="0033CC"/>
                </a:solidFill>
              </a:rPr>
              <a:t> витамина </a:t>
            </a:r>
            <a:r>
              <a:rPr lang="en-US" altLang="ru-RU" sz="2700" b="1" dirty="0" smtClean="0">
                <a:solidFill>
                  <a:srgbClr val="0033CC"/>
                </a:solidFill>
              </a:rPr>
              <a:t>D (</a:t>
            </a:r>
            <a:r>
              <a:rPr lang="ru-RU" altLang="en-US" sz="2700" b="1" dirty="0" err="1" smtClean="0">
                <a:solidFill>
                  <a:srgbClr val="0033CC"/>
                </a:solidFill>
              </a:rPr>
              <a:t>колекальциферола</a:t>
            </a:r>
            <a:r>
              <a:rPr lang="en-US" altLang="ru-RU" sz="2700" b="1" dirty="0" smtClean="0">
                <a:solidFill>
                  <a:srgbClr val="0033CC"/>
                </a:solidFill>
              </a:rPr>
              <a:t>)</a:t>
            </a:r>
            <a:r>
              <a:rPr lang="ru-RU" altLang="en-US" sz="2700" b="1" dirty="0" smtClean="0">
                <a:solidFill>
                  <a:srgbClr val="0033CC"/>
                </a:solidFill>
              </a:rPr>
              <a:t> можно использовать </a:t>
            </a:r>
            <a:r>
              <a:rPr lang="ru-RU" altLang="en-US" sz="2700" b="1" dirty="0" err="1" smtClean="0">
                <a:solidFill>
                  <a:srgbClr val="0033CC"/>
                </a:solidFill>
              </a:rPr>
              <a:t>альфакальцидол</a:t>
            </a:r>
            <a:r>
              <a:rPr lang="ru-RU" altLang="en-US" sz="2700" b="1" dirty="0" smtClean="0">
                <a:solidFill>
                  <a:srgbClr val="0033CC"/>
                </a:solidFill>
              </a:rPr>
              <a:t> в дозе </a:t>
            </a:r>
            <a:r>
              <a:rPr lang="en-US" altLang="ru-RU" sz="2700" b="1" dirty="0" smtClean="0">
                <a:solidFill>
                  <a:srgbClr val="0033CC"/>
                </a:solidFill>
              </a:rPr>
              <a:t>1</a:t>
            </a:r>
            <a:r>
              <a:rPr lang="ru-RU" altLang="en-US" sz="2700" b="1" dirty="0" smtClean="0">
                <a:solidFill>
                  <a:srgbClr val="0033CC"/>
                </a:solidFill>
              </a:rPr>
              <a:t> мкг</a:t>
            </a:r>
            <a:r>
              <a:rPr lang="en-US" altLang="ru-RU" sz="2700" b="1" dirty="0" smtClean="0">
                <a:solidFill>
                  <a:srgbClr val="0033CC"/>
                </a:solidFill>
              </a:rPr>
              <a:t>/</a:t>
            </a:r>
            <a:r>
              <a:rPr lang="ru-RU" altLang="en-US" sz="2700" b="1" dirty="0" err="1" smtClean="0">
                <a:solidFill>
                  <a:srgbClr val="0033CC"/>
                </a:solidFill>
              </a:rPr>
              <a:t>сут</a:t>
            </a:r>
            <a:r>
              <a:rPr lang="ru-RU" altLang="en-US" sz="2700" b="1" dirty="0">
                <a:solidFill>
                  <a:srgbClr val="0033CC"/>
                </a:solidFill>
              </a:rPr>
              <a:t>.</a:t>
            </a:r>
            <a:endParaRPr lang="ru-RU" altLang="en-US" sz="2700" b="1" dirty="0" smtClean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033696" y="134170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ТЕРАПИЯ ОСТЕОПОРОЗА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4121" y="900268"/>
            <a:ext cx="6548239" cy="411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93360" y="61963"/>
            <a:ext cx="6815144" cy="63757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ЭФФЕКТИВНОСТИ ТЕРАПИИ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2104" y="987574"/>
            <a:ext cx="8856984" cy="3816424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Снижение количества переломов</a:t>
            </a: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Улучшение показателей МПК по денситометрии</a:t>
            </a: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Изменение маркеров костного </a:t>
            </a:r>
            <a:r>
              <a:rPr lang="ru-RU" altLang="en-US" b="1" dirty="0" err="1" smtClean="0">
                <a:solidFill>
                  <a:srgbClr val="0033CC"/>
                </a:solidFill>
              </a:rPr>
              <a:t>ремоделирования</a:t>
            </a:r>
            <a:endParaRPr lang="ru-RU" altLang="en-US" b="1" dirty="0" smtClean="0">
              <a:solidFill>
                <a:srgbClr val="0033CC"/>
              </a:solidFill>
            </a:endParaRP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Терапия приостанавливается</a:t>
            </a:r>
            <a:r>
              <a:rPr lang="en-US" altLang="ru-RU" b="1" dirty="0" smtClean="0">
                <a:solidFill>
                  <a:srgbClr val="0033CC"/>
                </a:solidFill>
              </a:rPr>
              <a:t>,</a:t>
            </a:r>
            <a:r>
              <a:rPr lang="ru-RU" altLang="en-US" b="1" dirty="0" smtClean="0">
                <a:solidFill>
                  <a:srgbClr val="0033CC"/>
                </a:solidFill>
              </a:rPr>
              <a:t> если Т</a:t>
            </a:r>
            <a:r>
              <a:rPr lang="en-US" altLang="ru-RU" b="1" dirty="0" smtClean="0">
                <a:solidFill>
                  <a:srgbClr val="0033CC"/>
                </a:solidFill>
              </a:rPr>
              <a:t>-</a:t>
            </a:r>
            <a:r>
              <a:rPr lang="ru-RU" altLang="en-US" b="1" dirty="0" smtClean="0">
                <a:solidFill>
                  <a:srgbClr val="0033CC"/>
                </a:solidFill>
              </a:rPr>
              <a:t>критерий в шейке бедра </a:t>
            </a:r>
            <a:r>
              <a:rPr lang="en-US" altLang="ru-RU" b="1" dirty="0" smtClean="0">
                <a:solidFill>
                  <a:srgbClr val="0033CC"/>
                </a:solidFill>
              </a:rPr>
              <a:t>-2,0</a:t>
            </a:r>
            <a:r>
              <a:rPr lang="ru-RU" altLang="en-US" b="1" dirty="0" smtClean="0">
                <a:solidFill>
                  <a:srgbClr val="0033CC"/>
                </a:solidFill>
              </a:rPr>
              <a:t> и лучше и нет новых пере</a:t>
            </a:r>
            <a:r>
              <a:rPr lang="ru-RU" altLang="en-US" b="1" dirty="0" smtClean="0"/>
              <a:t>ломов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1835696" y="915566"/>
            <a:ext cx="5584542" cy="41057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9264" y="0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ОСТЕОПОРОЗА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87550" y="133971"/>
            <a:ext cx="6923112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ОСТЕОПОРОЗА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2287" y="1131590"/>
            <a:ext cx="4535029" cy="3816424"/>
          </a:xfrm>
        </p:spPr>
        <p:txBody>
          <a:bodyPr>
            <a:normAutofit fontScale="62500" lnSpcReduction="20000"/>
          </a:bodyPr>
          <a:lstStyle/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Достаточное поступление витамина </a:t>
            </a:r>
            <a:r>
              <a:rPr lang="en-US" altLang="ru-RU" b="1" dirty="0" smtClean="0">
                <a:solidFill>
                  <a:srgbClr val="0033CC"/>
                </a:solidFill>
              </a:rPr>
              <a:t>D</a:t>
            </a:r>
            <a:r>
              <a:rPr lang="ru-RU" altLang="en-US" b="1" dirty="0" smtClean="0">
                <a:solidFill>
                  <a:srgbClr val="0033CC"/>
                </a:solidFill>
              </a:rPr>
              <a:t> и кальция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Достаточная физическая активность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Отказ от вредных привычек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Коррекция других факторов риска остеопороза</a:t>
            </a:r>
          </a:p>
          <a:p>
            <a:pPr marL="179388" indent="-179388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defRPr/>
            </a:pPr>
            <a:r>
              <a:rPr lang="ru-RU" altLang="en-US" b="1" dirty="0" smtClean="0">
                <a:solidFill>
                  <a:srgbClr val="0033CC"/>
                </a:solidFill>
              </a:rPr>
              <a:t>Менопаузальная ЗГТ у женщин до </a:t>
            </a:r>
            <a:r>
              <a:rPr lang="en-US" altLang="ru-RU" b="1" dirty="0" smtClean="0">
                <a:solidFill>
                  <a:srgbClr val="0033CC"/>
                </a:solidFill>
              </a:rPr>
              <a:t>60</a:t>
            </a:r>
            <a:r>
              <a:rPr lang="ru-RU" altLang="en-US" b="1" dirty="0" smtClean="0">
                <a:solidFill>
                  <a:srgbClr val="0033CC"/>
                </a:solidFill>
              </a:rPr>
              <a:t> лет при  длительности менопаузы до </a:t>
            </a:r>
            <a:r>
              <a:rPr lang="en-US" altLang="ru-RU" b="1" dirty="0" smtClean="0">
                <a:solidFill>
                  <a:srgbClr val="0033CC"/>
                </a:solidFill>
              </a:rPr>
              <a:t>10</a:t>
            </a:r>
            <a:r>
              <a:rPr lang="ru-RU" altLang="en-US" b="1" dirty="0" smtClean="0">
                <a:solidFill>
                  <a:srgbClr val="0033CC"/>
                </a:solidFill>
              </a:rPr>
              <a:t> лет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4637317" y="1275606"/>
            <a:ext cx="439917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2"/>
          <p:cNvPicPr>
            <a:picLocks noChangeAspect="1"/>
          </p:cNvPicPr>
          <p:nvPr/>
        </p:nvPicPr>
        <p:blipFill rotWithShape="1">
          <a:blip r:embed="rId2" cstate="print"/>
          <a:stretch>
            <a:fillRect/>
          </a:stretch>
        </p:blipFill>
        <p:spPr>
          <a:xfrm>
            <a:off x="-33338" y="0"/>
            <a:ext cx="9177338" cy="5144882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033696" y="143255"/>
            <a:ext cx="6923112" cy="493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altLang="en-US" sz="4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en-US" altLang="ru-RU" sz="4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0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2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677766" y="987574"/>
            <a:ext cx="8070698" cy="388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67744" y="123479"/>
            <a:ext cx="6876256" cy="504888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КОСТНОЙ ТКАНИ В НОРМЕ </a:t>
            </a:r>
            <a:r>
              <a:rPr 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ПРИ ОСТЕОПОРОЗЕ </a:t>
            </a:r>
            <a:endParaRPr lang="ru-RU" sz="2200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Объект 2"/>
          <p:cNvPicPr>
            <a:picLocks noChangeAspect="1"/>
          </p:cNvPicPr>
          <p:nvPr/>
        </p:nvPicPr>
        <p:blipFill rotWithShape="1">
          <a:blip r:embed="rId7" cstate="print"/>
          <a:srcRect b="24356"/>
          <a:stretch/>
        </p:blipFill>
        <p:spPr>
          <a:xfrm>
            <a:off x="251520" y="1203598"/>
            <a:ext cx="8712968" cy="3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31696" y="98059"/>
            <a:ext cx="6912304" cy="565571"/>
          </a:xfrm>
        </p:spPr>
        <p:txBody>
          <a:bodyPr>
            <a:noAutofit/>
          </a:bodyPr>
          <a:lstStyle/>
          <a:p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ОСТЕОПОРОЗ – «ЭПИДЕМИЯ» </a:t>
            </a:r>
            <a:r>
              <a:rPr lang="en-US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 </a:t>
            </a:r>
            <a:r>
              <a:rPr lang="ru-RU" alt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ВЕКА</a:t>
            </a:r>
            <a:endParaRPr lang="ru-RU" sz="28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1030" y="915566"/>
            <a:ext cx="896296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altLang="en-US" sz="2800" b="1" dirty="0" smtClean="0">
                <a:solidFill>
                  <a:srgbClr val="0033CC"/>
                </a:solidFill>
              </a:rPr>
              <a:t>В России остеопорозом страдают около 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14</a:t>
            </a:r>
            <a:r>
              <a:rPr lang="ru-RU" altLang="en-US" sz="2800" b="1" dirty="0" smtClean="0">
                <a:solidFill>
                  <a:srgbClr val="0033CC"/>
                </a:solidFill>
              </a:rPr>
              <a:t> млн. чел.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2800" b="1" dirty="0" smtClean="0">
                <a:solidFill>
                  <a:srgbClr val="0033CC"/>
                </a:solidFill>
              </a:rPr>
              <a:t> </a:t>
            </a:r>
          </a:p>
          <a:p>
            <a:pPr>
              <a:buNone/>
              <a:defRPr/>
            </a:pPr>
            <a:r>
              <a:rPr lang="ru-RU" altLang="en-US" sz="2800" b="1" dirty="0" smtClean="0">
                <a:solidFill>
                  <a:srgbClr val="0033CC"/>
                </a:solidFill>
              </a:rPr>
              <a:t>у 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20</a:t>
            </a:r>
            <a:r>
              <a:rPr lang="ru-RU" altLang="en-US" sz="2800" b="1" dirty="0" smtClean="0">
                <a:solidFill>
                  <a:srgbClr val="0033CC"/>
                </a:solidFill>
              </a:rPr>
              <a:t> млн. человек 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-</a:t>
            </a:r>
            <a:r>
              <a:rPr lang="ru-RU" altLang="en-US" sz="2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2800" b="1" dirty="0" err="1" smtClean="0">
                <a:solidFill>
                  <a:srgbClr val="0033CC"/>
                </a:solidFill>
              </a:rPr>
              <a:t>остеопения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.</a:t>
            </a:r>
          </a:p>
          <a:p>
            <a:pPr>
              <a:buNone/>
              <a:defRPr/>
            </a:pPr>
            <a:endParaRPr lang="ru-RU" altLang="en-US" sz="2800" b="1" dirty="0" smtClean="0">
              <a:solidFill>
                <a:srgbClr val="0033CC"/>
              </a:solidFill>
            </a:endParaRPr>
          </a:p>
          <a:p>
            <a:pPr>
              <a:buNone/>
              <a:defRPr/>
            </a:pPr>
            <a:r>
              <a:rPr lang="ru-RU" altLang="en-US" sz="2800" b="1" dirty="0" smtClean="0">
                <a:solidFill>
                  <a:srgbClr val="0033CC"/>
                </a:solidFill>
              </a:rPr>
              <a:t>Распространенность остеопороза </a:t>
            </a:r>
          </a:p>
          <a:p>
            <a:pPr>
              <a:buNone/>
              <a:defRPr/>
            </a:pPr>
            <a:r>
              <a:rPr lang="ru-RU" altLang="en-US" sz="2800" b="1" dirty="0" smtClean="0">
                <a:solidFill>
                  <a:srgbClr val="0033CC"/>
                </a:solidFill>
              </a:rPr>
              <a:t>      у лиц старше 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50</a:t>
            </a:r>
            <a:r>
              <a:rPr lang="ru-RU" altLang="en-US" sz="2800" b="1" dirty="0" smtClean="0">
                <a:solidFill>
                  <a:srgbClr val="0033CC"/>
                </a:solidFill>
              </a:rPr>
              <a:t> лет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:</a:t>
            </a:r>
          </a:p>
          <a:p>
            <a:pPr lvl="1">
              <a:defRPr/>
            </a:pPr>
            <a:r>
              <a:rPr lang="en-US" altLang="ru-RU" sz="2500" b="1" dirty="0" smtClean="0">
                <a:solidFill>
                  <a:srgbClr val="0033CC"/>
                </a:solidFill>
              </a:rPr>
              <a:t>34%</a:t>
            </a:r>
            <a:r>
              <a:rPr lang="ru-RU" altLang="en-US" sz="2500" b="1" dirty="0" smtClean="0">
                <a:solidFill>
                  <a:srgbClr val="0033CC"/>
                </a:solidFill>
              </a:rPr>
              <a:t> женщин      </a:t>
            </a:r>
            <a:r>
              <a:rPr lang="en-US" altLang="ru-RU" sz="2500" b="1" dirty="0" smtClean="0">
                <a:solidFill>
                  <a:srgbClr val="0033CC"/>
                </a:solidFill>
              </a:rPr>
              <a:t>27%</a:t>
            </a:r>
            <a:r>
              <a:rPr lang="ru-RU" altLang="en-US" sz="2500" b="1" dirty="0" smtClean="0">
                <a:solidFill>
                  <a:srgbClr val="0033CC"/>
                </a:solidFill>
              </a:rPr>
              <a:t> мужчин</a:t>
            </a:r>
          </a:p>
          <a:p>
            <a:pPr marL="0" lvl="1">
              <a:defRPr/>
            </a:pPr>
            <a:endParaRPr lang="ru-RU" altLang="en-US" sz="2000" b="1" dirty="0">
              <a:solidFill>
                <a:srgbClr val="0033CC"/>
              </a:solidFill>
            </a:endParaRPr>
          </a:p>
          <a:p>
            <a:pPr marL="0" lvl="1">
              <a:defRPr/>
            </a:pPr>
            <a:r>
              <a:rPr lang="ru-RU" altLang="en-US" sz="2800" b="1" dirty="0" smtClean="0">
                <a:solidFill>
                  <a:srgbClr val="0033CC"/>
                </a:solidFill>
              </a:rPr>
              <a:t>Распространенность </a:t>
            </a:r>
            <a:r>
              <a:rPr lang="ru-RU" altLang="en-US" sz="2800" b="1" dirty="0" err="1" smtClean="0">
                <a:solidFill>
                  <a:srgbClr val="0033CC"/>
                </a:solidFill>
              </a:rPr>
              <a:t>остеопении</a:t>
            </a:r>
            <a:r>
              <a:rPr lang="en-US" altLang="ru-RU" sz="2800" b="1" dirty="0" smtClean="0">
                <a:solidFill>
                  <a:srgbClr val="0033CC"/>
                </a:solidFill>
              </a:rPr>
              <a:t>:</a:t>
            </a:r>
          </a:p>
          <a:p>
            <a:pPr lvl="1">
              <a:buNone/>
              <a:defRPr/>
            </a:pPr>
            <a:r>
              <a:rPr lang="en-US" altLang="ru-RU" sz="2500" b="1" dirty="0" smtClean="0">
                <a:solidFill>
                  <a:srgbClr val="0033CC"/>
                </a:solidFill>
              </a:rPr>
              <a:t>43%</a:t>
            </a:r>
            <a:r>
              <a:rPr lang="ru-RU" altLang="en-US" sz="2500" b="1" dirty="0" smtClean="0">
                <a:solidFill>
                  <a:srgbClr val="0033CC"/>
                </a:solidFill>
              </a:rPr>
              <a:t> женщин      </a:t>
            </a:r>
            <a:r>
              <a:rPr lang="en-US" altLang="ru-RU" sz="2500" b="1" dirty="0" smtClean="0">
                <a:solidFill>
                  <a:srgbClr val="0033CC"/>
                </a:solidFill>
              </a:rPr>
              <a:t>44%</a:t>
            </a:r>
            <a:r>
              <a:rPr lang="ru-RU" altLang="en-US" sz="2500" b="1" dirty="0" smtClean="0">
                <a:solidFill>
                  <a:srgbClr val="0033CC"/>
                </a:solidFill>
              </a:rPr>
              <a:t> мужчин </a:t>
            </a:r>
            <a:endParaRPr lang="ru-RU" altLang="en-US" sz="2500" b="1" dirty="0">
              <a:solidFill>
                <a:srgbClr val="0033CC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/>
          <a:stretch>
            <a:fillRect/>
          </a:stretch>
        </p:blipFill>
        <p:spPr>
          <a:xfrm>
            <a:off x="6948264" y="1635646"/>
            <a:ext cx="208823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058286" y="123478"/>
            <a:ext cx="6923112" cy="565571"/>
          </a:xfrm>
        </p:spPr>
        <p:txBody>
          <a:bodyPr>
            <a:noAutofit/>
          </a:bodyPr>
          <a:lstStyle/>
          <a:p>
            <a:r>
              <a:rPr lang="ru-RU" altLang="en-US" sz="3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ЗНАЧИМОСТЬ</a:t>
            </a:r>
            <a:endParaRPr lang="ru-RU" sz="32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860" y="771550"/>
            <a:ext cx="9075140" cy="3394472"/>
          </a:xfrm>
        </p:spPr>
        <p:txBody>
          <a:bodyPr>
            <a:noAutofit/>
          </a:bodyPr>
          <a:lstStyle/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2200" b="1" dirty="0" smtClean="0">
                <a:solidFill>
                  <a:srgbClr val="0033CC"/>
                </a:solidFill>
              </a:rPr>
              <a:t>Высокий уровень нетрудоспособности</a:t>
            </a:r>
            <a:r>
              <a:rPr lang="en-US" altLang="ru-RU" sz="22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2200" b="1" dirty="0" smtClean="0">
                <a:solidFill>
                  <a:srgbClr val="0033CC"/>
                </a:solidFill>
              </a:rPr>
              <a:t> включая инвалидность и смертность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2200" b="1" dirty="0" smtClean="0">
                <a:solidFill>
                  <a:srgbClr val="0033CC"/>
                </a:solidFill>
              </a:rPr>
              <a:t>В РФ каждую минуту происходит 7 переломов позвонков, каждые              5 минут – перелом бедра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2200" b="1" dirty="0" smtClean="0">
                <a:solidFill>
                  <a:srgbClr val="0033CC"/>
                </a:solidFill>
              </a:rPr>
              <a:t>Смертность в течение первого года после перелома шейки бедра составляет от </a:t>
            </a:r>
            <a:r>
              <a:rPr lang="en-US" altLang="ru-RU" sz="2200" b="1" dirty="0" smtClean="0">
                <a:solidFill>
                  <a:srgbClr val="0033CC"/>
                </a:solidFill>
              </a:rPr>
              <a:t>12</a:t>
            </a:r>
            <a:r>
              <a:rPr lang="ru-RU" altLang="en-US" sz="2200" b="1" dirty="0" smtClean="0">
                <a:solidFill>
                  <a:srgbClr val="0033CC"/>
                </a:solidFill>
              </a:rPr>
              <a:t> до </a:t>
            </a:r>
            <a:r>
              <a:rPr lang="en-US" altLang="ru-RU" sz="2200" b="1" dirty="0" smtClean="0">
                <a:solidFill>
                  <a:srgbClr val="0033CC"/>
                </a:solidFill>
              </a:rPr>
              <a:t>40%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2200" b="1" dirty="0" smtClean="0">
                <a:solidFill>
                  <a:srgbClr val="0033CC"/>
                </a:solidFill>
              </a:rPr>
              <a:t>Усредненная стоимость 1 года лечения остеопороза, осложненного переломом, составляет 61151 рублей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2200" b="1" dirty="0" smtClean="0">
                <a:solidFill>
                  <a:srgbClr val="0033CC"/>
                </a:solidFill>
              </a:rPr>
              <a:t>Прямые медицинские затраты на лечение </a:t>
            </a:r>
            <a:r>
              <a:rPr lang="ru-RU" altLang="en-US" sz="2200" b="1" dirty="0" err="1" smtClean="0">
                <a:solidFill>
                  <a:srgbClr val="0033CC"/>
                </a:solidFill>
              </a:rPr>
              <a:t>низкотравматических</a:t>
            </a:r>
            <a:r>
              <a:rPr lang="ru-RU" altLang="en-US" sz="2200" b="1" dirty="0" smtClean="0">
                <a:solidFill>
                  <a:srgbClr val="0033CC"/>
                </a:solidFill>
              </a:rPr>
              <a:t> переломов пяти основных локализаций за один год могут достигать около 25 млрд. руб.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39752" y="129427"/>
            <a:ext cx="6347048" cy="56557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2104" y="987574"/>
            <a:ext cx="8954392" cy="3816424"/>
          </a:xfrm>
        </p:spPr>
        <p:txBody>
          <a:bodyPr>
            <a:normAutofit fontScale="70000" lnSpcReduction="20000"/>
          </a:bodyPr>
          <a:lstStyle/>
          <a:p>
            <a:pPr marL="179388" indent="-179388">
              <a:lnSpc>
                <a:spcPct val="120000"/>
              </a:lnSpc>
              <a:defRPr/>
            </a:pPr>
            <a:r>
              <a:rPr lang="ru-RU" altLang="en-US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Первичный</a:t>
            </a:r>
          </a:p>
          <a:p>
            <a:pPr marL="357188" lvl="1" indent="-177800" latinLnBrk="1">
              <a:lnSpc>
                <a:spcPct val="120000"/>
              </a:lnSpc>
              <a:buFont typeface="Arial"/>
              <a:buChar char="–"/>
              <a:defRPr/>
            </a:pP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у женщин в </a:t>
            </a:r>
            <a:r>
              <a:rPr lang="ru-RU" altLang="en-US" b="1" dirty="0" err="1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постменопаузе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(95%)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и у мужчин старше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50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лет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(80</a:t>
            </a:r>
            <a:r>
              <a:rPr lang="ru-RU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%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)</a:t>
            </a:r>
          </a:p>
          <a:p>
            <a:pPr marL="357188" lvl="1" indent="-177800" latinLnBrk="1">
              <a:lnSpc>
                <a:spcPct val="120000"/>
              </a:lnSpc>
              <a:buFont typeface="Arial"/>
              <a:buChar char="–"/>
              <a:defRPr/>
            </a:pPr>
            <a:r>
              <a:rPr lang="ru-RU" altLang="en-US" b="1" dirty="0" err="1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идиопатический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(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у женщин до менопаузы и у мужчин до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50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лет)</a:t>
            </a:r>
            <a:endParaRPr lang="en-US" altLang="ru-RU" b="1" dirty="0" smtClean="0">
              <a:solidFill>
                <a:srgbClr val="0033CC"/>
              </a:solidFill>
              <a:latin typeface="HCR Dotum"/>
              <a:cs typeface="Times New Roman"/>
            </a:endParaRPr>
          </a:p>
          <a:p>
            <a:pPr marL="357188" lvl="1" indent="-177800" latinLnBrk="1">
              <a:lnSpc>
                <a:spcPct val="120000"/>
              </a:lnSpc>
              <a:buFont typeface="Arial"/>
              <a:buChar char="–"/>
              <a:defRPr/>
            </a:pPr>
            <a:r>
              <a:rPr lang="ru-RU" altLang="en-US" b="1" dirty="0" err="1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ювенильный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(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до 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cs typeface="Times New Roman"/>
              </a:rPr>
              <a:t>18</a:t>
            </a: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 лет</a:t>
            </a:r>
            <a:r>
              <a:rPr lang="en-US" altLang="ru-RU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)</a:t>
            </a:r>
            <a:endParaRPr lang="ru-RU" altLang="ru-RU" b="1" dirty="0" smtClean="0">
              <a:solidFill>
                <a:srgbClr val="0033CC"/>
              </a:solidFill>
              <a:latin typeface="HCR Dotum"/>
              <a:ea typeface="Times New Roman"/>
              <a:cs typeface="Times New Roman"/>
            </a:endParaRPr>
          </a:p>
          <a:p>
            <a:pPr marL="179388" lvl="1" indent="0" latinLnBrk="1">
              <a:lnSpc>
                <a:spcPct val="120000"/>
              </a:lnSpc>
              <a:buNone/>
              <a:defRPr/>
            </a:pPr>
            <a:endParaRPr lang="en-US" altLang="ru-RU" b="1" dirty="0" smtClean="0">
              <a:solidFill>
                <a:srgbClr val="000000"/>
              </a:solidFill>
              <a:latin typeface="HCR Dotum"/>
              <a:ea typeface="Times New Roman"/>
              <a:cs typeface="Times New Roman"/>
            </a:endParaRPr>
          </a:p>
          <a:p>
            <a:pPr marL="179388" indent="-179388">
              <a:lnSpc>
                <a:spcPct val="120000"/>
              </a:lnSpc>
              <a:defRPr/>
            </a:pPr>
            <a:r>
              <a:rPr lang="ru-RU" altLang="en-US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Вторичный</a:t>
            </a:r>
            <a:r>
              <a:rPr lang="ru-RU" altLang="en-US" b="1" dirty="0" smtClean="0"/>
              <a:t> </a:t>
            </a:r>
            <a:r>
              <a:rPr lang="en-US" altLang="ru-RU" b="1" dirty="0" smtClean="0">
                <a:solidFill>
                  <a:srgbClr val="0033CC"/>
                </a:solidFill>
              </a:rPr>
              <a:t>(5%</a:t>
            </a:r>
            <a:r>
              <a:rPr lang="ru-RU" altLang="en-US" b="1" dirty="0" smtClean="0">
                <a:solidFill>
                  <a:srgbClr val="0033CC"/>
                </a:solidFill>
              </a:rPr>
              <a:t> у женщин и </a:t>
            </a:r>
            <a:r>
              <a:rPr lang="en-US" altLang="ru-RU" b="1" dirty="0" smtClean="0">
                <a:solidFill>
                  <a:srgbClr val="0033CC"/>
                </a:solidFill>
              </a:rPr>
              <a:t>20%</a:t>
            </a:r>
            <a:r>
              <a:rPr lang="ru-RU" altLang="en-US" b="1" dirty="0" smtClean="0">
                <a:solidFill>
                  <a:srgbClr val="0033CC"/>
                </a:solidFill>
              </a:rPr>
              <a:t> у мужчин</a:t>
            </a:r>
            <a:r>
              <a:rPr lang="en-US" altLang="ru-RU" b="1" dirty="0" smtClean="0">
                <a:solidFill>
                  <a:srgbClr val="0033CC"/>
                </a:solidFill>
              </a:rPr>
              <a:t>)</a:t>
            </a:r>
          </a:p>
          <a:p>
            <a:pPr marL="357188" lvl="1" indent="-179388" latinLnBrk="1">
              <a:lnSpc>
                <a:spcPct val="120000"/>
              </a:lnSpc>
              <a:buFont typeface="Arial"/>
              <a:buChar char="–"/>
              <a:defRPr/>
            </a:pP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различные заболевания и состояния</a:t>
            </a:r>
          </a:p>
          <a:p>
            <a:pPr marL="357188" lvl="1" indent="-179388" latinLnBrk="1">
              <a:lnSpc>
                <a:spcPct val="120000"/>
              </a:lnSpc>
              <a:buFont typeface="Arial"/>
              <a:buChar char="–"/>
              <a:defRPr/>
            </a:pPr>
            <a:r>
              <a:rPr lang="ru-RU" altLang="en-US" b="1" dirty="0" smtClean="0">
                <a:solidFill>
                  <a:srgbClr val="0033CC"/>
                </a:solidFill>
                <a:latin typeface="HCR Dotum"/>
                <a:ea typeface="Times New Roman"/>
                <a:cs typeface="Times New Roman"/>
              </a:rPr>
              <a:t>прием лекарственных препаратов</a:t>
            </a:r>
          </a:p>
          <a:p>
            <a:pPr marL="177800" lvl="1" indent="0" latinLnBrk="1">
              <a:lnSpc>
                <a:spcPct val="120000"/>
              </a:lnSpc>
              <a:buNone/>
              <a:defRPr/>
            </a:pPr>
            <a:endParaRPr lang="en-US" altLang="ru-RU" b="1" dirty="0" smtClean="0"/>
          </a:p>
          <a:p>
            <a:pPr marL="179388" indent="-179388">
              <a:lnSpc>
                <a:spcPct val="120000"/>
              </a:lnSpc>
              <a:defRPr/>
            </a:pPr>
            <a:r>
              <a:rPr lang="ru-RU" altLang="en-US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Смешанный</a:t>
            </a:r>
            <a:endParaRPr lang="en-US" altLang="ru-RU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932856" y="62162"/>
            <a:ext cx="7211144" cy="565571"/>
          </a:xfrm>
        </p:spPr>
        <p:txBody>
          <a:bodyPr>
            <a:noAutofit/>
          </a:bodyPr>
          <a:lstStyle/>
          <a:p>
            <a:r>
              <a:rPr lang="ru-RU" altLang="en-US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ВТОРИЧНЫЙ ОСТЕОПОРОЗ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496" y="987574"/>
            <a:ext cx="4320480" cy="3960440"/>
          </a:xfrm>
        </p:spPr>
        <p:txBody>
          <a:bodyPr>
            <a:noAutofit/>
          </a:bodyPr>
          <a:lstStyle/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Генетические заболевания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несовершенный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остеогенез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болезнь Гоше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синдром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Марфана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err="1" smtClean="0">
                <a:solidFill>
                  <a:srgbClr val="0033CC"/>
                </a:solidFill>
              </a:rPr>
              <a:t>Гипогонадные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состояния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пангипопитуитаризм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синдромы Тернера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Клайнфельтера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Эндокринные нарушения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СД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1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2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типа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тиреотоксикоз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гиперпаратиреоз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болезнь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Иценко-Кушинга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Патология ЖКТ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язвенный колит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болезнь Крона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целиакия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мальабсорбция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панкреатит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ПБЦ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755140" y="987574"/>
            <a:ext cx="4353364" cy="3960440"/>
          </a:xfrm>
        </p:spPr>
        <p:txBody>
          <a:bodyPr>
            <a:noAutofit/>
          </a:bodyPr>
          <a:lstStyle/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Гематологические нарушения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лейкозы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лимфомы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множественная миелома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Ревматические заболевания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ревматоидный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артрит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СКВ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анкилозирующий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спондилит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Неврологические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эпилепсия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болезнь Паркинсона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инсульт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мышечная дистрофия и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др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.)</a:t>
            </a:r>
          </a:p>
          <a:p>
            <a:pPr marL="179388" indent="-179388">
              <a:spcBef>
                <a:spcPts val="0"/>
              </a:spcBef>
              <a:spcAft>
                <a:spcPts val="1000"/>
              </a:spcAft>
              <a:buClr>
                <a:srgbClr val="C00000"/>
              </a:buClr>
              <a:defRPr/>
            </a:pPr>
            <a:r>
              <a:rPr lang="ru-RU" altLang="en-US" sz="1800" b="1" dirty="0" smtClean="0">
                <a:solidFill>
                  <a:srgbClr val="0033CC"/>
                </a:solidFill>
              </a:rPr>
              <a:t>Другие заболевания и состояния 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ВИЧ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-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инфекция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ХОБЛ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застойная сердечная недостаточность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алкоголизм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терминальная ХПН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,</a:t>
            </a:r>
            <a:r>
              <a:rPr lang="ru-RU" altLang="en-US" sz="1800" b="1" dirty="0" smtClean="0">
                <a:solidFill>
                  <a:srgbClr val="0033CC"/>
                </a:solidFill>
              </a:rPr>
              <a:t> </a:t>
            </a:r>
            <a:r>
              <a:rPr lang="ru-RU" altLang="en-US" sz="1800" b="1" dirty="0" err="1" smtClean="0">
                <a:solidFill>
                  <a:srgbClr val="0033CC"/>
                </a:solidFill>
              </a:rPr>
              <a:t>саркоидоз</a:t>
            </a:r>
            <a:r>
              <a:rPr lang="en-US" altLang="ru-RU" sz="1800" b="1" dirty="0" smtClean="0">
                <a:solidFill>
                  <a:srgbClr val="0033C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85392" y="123478"/>
            <a:ext cx="6923112" cy="493563"/>
          </a:xfrm>
        </p:spPr>
        <p:txBody>
          <a:bodyPr>
            <a:noAutofit/>
          </a:bodyPr>
          <a:lstStyle/>
          <a:p>
            <a:r>
              <a:rPr lang="ru-RU" altLang="en-US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ВТОРИЧНЫЙ ОСТЕОПОРОЗ</a:t>
            </a:r>
            <a:endParaRPr lang="ru-RU" sz="3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-36512" y="843558"/>
            <a:ext cx="3816424" cy="4104456"/>
          </a:xfrm>
        </p:spPr>
        <p:txBody>
          <a:bodyPr>
            <a:normAutofit/>
          </a:bodyPr>
          <a:lstStyle/>
          <a:p>
            <a:pPr marL="179388" indent="-179388">
              <a:buClr>
                <a:srgbClr val="C00000"/>
              </a:buClr>
              <a:defRPr/>
            </a:pPr>
            <a:r>
              <a:rPr lang="ru-RU" altLang="en-US" sz="1500" b="1" dirty="0" smtClean="0">
                <a:solidFill>
                  <a:srgbClr val="0033CC"/>
                </a:solidFill>
              </a:rPr>
              <a:t>Лекарственные препараты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:</a:t>
            </a:r>
          </a:p>
          <a:p>
            <a:pPr marL="536575" lvl="1" indent="-263525">
              <a:defRPr/>
            </a:pPr>
            <a:r>
              <a:rPr lang="ru-RU" altLang="en-US" sz="1500" b="1" dirty="0" err="1" smtClean="0">
                <a:solidFill>
                  <a:srgbClr val="0033CC"/>
                </a:solidFill>
              </a:rPr>
              <a:t>глюкокортикоиды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 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А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)</a:t>
            </a:r>
          </a:p>
          <a:p>
            <a:pPr marL="536575" lvl="1" indent="-263525">
              <a:defRPr/>
            </a:pPr>
            <a:r>
              <a:rPr lang="ru-RU" altLang="en-US" sz="1500" b="1" dirty="0" smtClean="0">
                <a:solidFill>
                  <a:srgbClr val="0033CC"/>
                </a:solidFill>
              </a:rPr>
              <a:t>бета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-</a:t>
            </a:r>
            <a:r>
              <a:rPr lang="ru-RU" altLang="en-US" sz="1500" b="1" dirty="0" err="1" smtClean="0">
                <a:solidFill>
                  <a:srgbClr val="0033CC"/>
                </a:solidFill>
              </a:rPr>
              <a:t>блокаторы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 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(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В</a:t>
            </a:r>
            <a:r>
              <a:rPr lang="en-US" altLang="ru-RU" sz="1500" b="1" dirty="0" smtClean="0">
                <a:solidFill>
                  <a:srgbClr val="0033CC"/>
                </a:solidFill>
              </a:rPr>
              <a:t>)</a:t>
            </a:r>
          </a:p>
          <a:p>
            <a:pPr marL="536575" lvl="1" indent="-263525" latinLnBrk="1">
              <a:buFont typeface="Arial"/>
              <a:buChar char="–"/>
              <a:defRPr/>
            </a:pPr>
            <a:r>
              <a:rPr lang="ru-RU" altLang="en-US" sz="15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психотропные препараты </a:t>
            </a:r>
            <a:r>
              <a:rPr lang="en-US" altLang="ru-RU" sz="1500" b="1" dirty="0" smtClean="0">
                <a:solidFill>
                  <a:srgbClr val="0033CC"/>
                </a:solidFill>
                <a:cs typeface="Times New Roman"/>
              </a:rPr>
              <a:t>(</a:t>
            </a:r>
            <a:r>
              <a:rPr lang="ru-RU" altLang="en-US" sz="1500" b="1" dirty="0" smtClean="0">
                <a:solidFill>
                  <a:srgbClr val="0033CC"/>
                </a:solidFill>
                <a:ea typeface="Times New Roman"/>
                <a:cs typeface="Times New Roman"/>
              </a:rPr>
              <a:t>В</a:t>
            </a:r>
            <a:r>
              <a:rPr lang="en-US" altLang="ru-RU" sz="1500" b="1" dirty="0" smtClean="0">
                <a:solidFill>
                  <a:srgbClr val="0033CC"/>
                </a:solidFill>
                <a:cs typeface="Times New Roman"/>
              </a:rPr>
              <a:t>)</a:t>
            </a:r>
            <a:endParaRPr lang="ru-RU" altLang="en-US" sz="1500" b="1" dirty="0" smtClean="0">
              <a:solidFill>
                <a:srgbClr val="0033CC"/>
              </a:solidFill>
            </a:endParaRPr>
          </a:p>
          <a:p>
            <a:pPr marL="536575" lvl="1" indent="-263525" latinLnBrk="1">
              <a:buFont typeface="Arial"/>
              <a:buChar char="–"/>
              <a:defRPr/>
            </a:pPr>
            <a:r>
              <a:rPr lang="ru-RU" altLang="en-US" sz="1500" b="1" dirty="0" smtClean="0">
                <a:solidFill>
                  <a:srgbClr val="0033CC"/>
                </a:solidFill>
              </a:rPr>
              <a:t>ингибиторы протонной помпы</a:t>
            </a:r>
          </a:p>
          <a:p>
            <a:pPr marL="536575" lvl="1" indent="-263525">
              <a:defRPr/>
            </a:pPr>
            <a:r>
              <a:rPr lang="ru-RU" altLang="en-US" sz="1500" b="1" dirty="0" err="1" smtClean="0">
                <a:solidFill>
                  <a:srgbClr val="0033CC"/>
                </a:solidFill>
              </a:rPr>
              <a:t>метотрексат</a:t>
            </a:r>
            <a:endParaRPr lang="ru-RU" altLang="en-US" sz="1500" b="1" dirty="0" smtClean="0">
              <a:solidFill>
                <a:srgbClr val="0033CC"/>
              </a:solidFill>
            </a:endParaRPr>
          </a:p>
          <a:p>
            <a:pPr marL="536575" lvl="1" indent="-263525">
              <a:defRPr/>
            </a:pPr>
            <a:r>
              <a:rPr lang="ru-RU" altLang="en-US" sz="1500" b="1" dirty="0" smtClean="0">
                <a:solidFill>
                  <a:srgbClr val="0033CC"/>
                </a:solidFill>
              </a:rPr>
              <a:t>гепарин</a:t>
            </a:r>
          </a:p>
          <a:p>
            <a:pPr marL="536575" lvl="1" indent="-263525">
              <a:defRPr/>
            </a:pPr>
            <a:r>
              <a:rPr lang="ru-RU" altLang="en-US" sz="1500" b="1" dirty="0" err="1" smtClean="0">
                <a:solidFill>
                  <a:srgbClr val="0033CC"/>
                </a:solidFill>
              </a:rPr>
              <a:t>алюминийсодержащие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 антациды</a:t>
            </a:r>
          </a:p>
          <a:p>
            <a:pPr marL="536575" lvl="1" indent="-263525">
              <a:defRPr/>
            </a:pPr>
            <a:r>
              <a:rPr lang="ru-RU" altLang="en-US" sz="1500" b="1" dirty="0" err="1" smtClean="0">
                <a:solidFill>
                  <a:srgbClr val="0033CC"/>
                </a:solidFill>
              </a:rPr>
              <a:t>тиреоидные</a:t>
            </a:r>
            <a:r>
              <a:rPr lang="ru-RU" altLang="en-US" sz="1500" b="1" dirty="0" smtClean="0">
                <a:solidFill>
                  <a:srgbClr val="0033CC"/>
                </a:solidFill>
              </a:rPr>
              <a:t> гормоны</a:t>
            </a:r>
          </a:p>
          <a:p>
            <a:pPr marL="536575" lvl="1" indent="-263525">
              <a:defRPr/>
            </a:pPr>
            <a:r>
              <a:rPr lang="ru-RU" altLang="en-US" sz="1500" b="1" dirty="0" smtClean="0">
                <a:solidFill>
                  <a:srgbClr val="0033CC"/>
                </a:solidFill>
              </a:rPr>
              <a:t>другие препараты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635896" y="771550"/>
            <a:ext cx="5508104" cy="3394472"/>
          </a:xfrm>
        </p:spPr>
        <p:txBody>
          <a:bodyPr>
            <a:noAutofit/>
          </a:bodyPr>
          <a:lstStyle/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Глюкокортикоидный </a:t>
            </a:r>
            <a:r>
              <a:rPr lang="ru-RU" sz="15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остеопороз</a:t>
            </a:r>
            <a:endParaRPr lang="ru-RU" sz="15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Чем выше доза СГК, тем больше риск развития переломов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Не существует «безопасной» дозы СГК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Наиболее высокий риск при приеме ГК в дозе ≥7,5 мг/</a:t>
            </a:r>
            <a:r>
              <a:rPr lang="ru-RU" sz="1500" b="1" dirty="0" err="1" smtClean="0">
                <a:solidFill>
                  <a:srgbClr val="0033CC"/>
                </a:solidFill>
              </a:rPr>
              <a:t>сут</a:t>
            </a:r>
            <a:r>
              <a:rPr lang="ru-RU" sz="1500" b="1" dirty="0" smtClean="0">
                <a:solidFill>
                  <a:srgbClr val="0033CC"/>
                </a:solidFill>
              </a:rPr>
              <a:t>.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Имеют значение суточная и суммарная доза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Наиболее выраженное снижение МПК – в первые 6 мес. терапии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В поясничном отделе позвоночника костная масса может </a:t>
            </a:r>
            <a:r>
              <a:rPr lang="ru-RU" sz="1500" b="1" dirty="0" err="1" smtClean="0">
                <a:solidFill>
                  <a:srgbClr val="0033CC"/>
                </a:solidFill>
              </a:rPr>
              <a:t>уменьшитьсяна</a:t>
            </a:r>
            <a:r>
              <a:rPr lang="ru-RU" sz="1500" b="1" dirty="0" smtClean="0">
                <a:solidFill>
                  <a:srgbClr val="0033CC"/>
                </a:solidFill>
              </a:rPr>
              <a:t> 30% за первые 6 мес. лечения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Риск переломов увеличивается при частых коротких курсах СГК (4 и более курса СГК средней продолжительностью 6,4 дня повышает риск переломов различной локализации на 32%, риск перелома шейки бедра в 2 раза)</a:t>
            </a:r>
          </a:p>
          <a:p>
            <a:pPr marL="179388" indent="-179388">
              <a:buClr>
                <a:srgbClr val="C00000"/>
              </a:buClr>
            </a:pPr>
            <a:r>
              <a:rPr lang="ru-RU" sz="1500" b="1" dirty="0" smtClean="0">
                <a:solidFill>
                  <a:srgbClr val="0033CC"/>
                </a:solidFill>
              </a:rPr>
              <a:t>При лечении высокими дозами </a:t>
            </a:r>
            <a:r>
              <a:rPr lang="ru-RU" sz="1500" b="1" dirty="0" err="1" smtClean="0">
                <a:solidFill>
                  <a:srgbClr val="0033CC"/>
                </a:solidFill>
              </a:rPr>
              <a:t>иГКС</a:t>
            </a:r>
            <a:r>
              <a:rPr lang="ru-RU" sz="1500" b="1" dirty="0" smtClean="0">
                <a:solidFill>
                  <a:srgbClr val="0033CC"/>
                </a:solidFill>
              </a:rPr>
              <a:t> отмечено снижение МПК и умеренное увеличение риска переломов, но не ясно, связано это с ИГК или с тяжелым течением ХОБЛ и БА.</a:t>
            </a:r>
          </a:p>
        </p:txBody>
      </p:sp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2041</TotalTime>
  <Words>1431</Words>
  <Application>Microsoft Office PowerPoint</Application>
  <PresentationFormat>Экран (16:9)</PresentationFormat>
  <Paragraphs>248</Paragraphs>
  <Slides>36</Slides>
  <Notes>35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Муз. открытка</vt:lpstr>
      <vt:lpstr>Слайд 1</vt:lpstr>
      <vt:lpstr>Слайд 2</vt:lpstr>
      <vt:lpstr>РЕМОДЕЛИРОВАНИЕ КОСТНОЙ ТКАНИ</vt:lpstr>
      <vt:lpstr>ВИД КОСТНОЙ ТКАНИ В НОРМЕ И ПРИ ОСТЕОПОРОЗЕ </vt:lpstr>
      <vt:lpstr>ОСТЕОПОРОЗ – «ЭПИДЕМИЯ» XXI ВЕКА</vt:lpstr>
      <vt:lpstr>СОЦИАЛЬНАЯ ЗНАЧИМОСТЬ</vt:lpstr>
      <vt:lpstr>КЛАССИФИКАЦИЯ</vt:lpstr>
      <vt:lpstr>ВТОРИЧНЫЙ ОСТЕОПОРОЗ</vt:lpstr>
      <vt:lpstr>ВТОРИЧНЫЙ ОСТЕОПОРОЗ</vt:lpstr>
      <vt:lpstr>ОСНОВНЫЕ ФАКТОРЫ РИСКА ОСТЕОПОРОЗА</vt:lpstr>
      <vt:lpstr>КЛИНИЧЕСКИЕ ПРОЯВЛЕНИЯ</vt:lpstr>
      <vt:lpstr>КОМПРЕССИОННЫЕ ПЕРЕЛОМЫ  ТЕЛ ПОЗВОНКОВ</vt:lpstr>
      <vt:lpstr>РЕНТГЕНОГРАФИЯ</vt:lpstr>
      <vt:lpstr>ДВУХЭНЕРГЕТИЧЕСКАЯ РЕНТГЕНОВСКАЯ АБСОРЦИОМЕТРИЯ (DXA)</vt:lpstr>
      <vt:lpstr>ДИАГНОЗ ОСТЕОПОРОЗА</vt:lpstr>
      <vt:lpstr>Слайд 16</vt:lpstr>
      <vt:lpstr>ЛЕЧЕНИЕ ОСТЕОПОРОЗА</vt:lpstr>
      <vt:lpstr>КОРРЕКЦИЯ ФАКТОРОВ РИСКА</vt:lpstr>
      <vt:lpstr>НЕМЕДИКАМЕНТОЗНАЯ ТЕРАПИЯ</vt:lpstr>
      <vt:lpstr>НЕМЕДИКАМЕНТОЗНАЯ ТЕРАПИЯ</vt:lpstr>
      <vt:lpstr>ПРОФИЛАКТИКА ПАДЕНИЙ</vt:lpstr>
      <vt:lpstr>ПРОФИЛАКТИКА ПАДЕНИЙ</vt:lpstr>
      <vt:lpstr>ПРОФИЛАКТИКА ПАДЕНИЙ</vt:lpstr>
      <vt:lpstr>ПРОФИЛАКТИКА ПАДЕНИЙ</vt:lpstr>
      <vt:lpstr>ПРОФИЛАКТИКА ПАДЕНИЙ</vt:lpstr>
      <vt:lpstr>ПРОФИЛАКТИКА ПАДЕНИЙ</vt:lpstr>
      <vt:lpstr>ПРОФИЛАКТИКА ПАДЕНИЙ В СТАЦИОНАРЕ</vt:lpstr>
      <vt:lpstr>Слайд 28</vt:lpstr>
      <vt:lpstr>ПРЕПАРАТЫ ДЛЯ ЛЕЧЕНИЯ ОСТЕОПОРОЗА</vt:lpstr>
      <vt:lpstr>ПРЕПАРАТЫ КАЛЬЦИЯ И ВИТАМИНА D</vt:lpstr>
      <vt:lpstr>ТЕРАПИЯ ОСТЕОПОРОЗА</vt:lpstr>
      <vt:lpstr>ОЦЕНКА ЭФФЕКТИВНОСТИ ТЕРАПИИ</vt:lpstr>
      <vt:lpstr>Слайд 33</vt:lpstr>
      <vt:lpstr>ПРОФИЛАКТИКА ОСТЕОПОРОЗА</vt:lpstr>
      <vt:lpstr>Слайд 35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170</cp:revision>
  <dcterms:created xsi:type="dcterms:W3CDTF">2017-01-31T17:35:41Z</dcterms:created>
  <dcterms:modified xsi:type="dcterms:W3CDTF">2019-05-16T15:12:26Z</dcterms:modified>
</cp:coreProperties>
</file>