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58" r:id="rId3"/>
    <p:sldId id="259" r:id="rId4"/>
    <p:sldId id="394" r:id="rId5"/>
    <p:sldId id="264" r:id="rId6"/>
    <p:sldId id="395" r:id="rId7"/>
    <p:sldId id="261" r:id="rId8"/>
    <p:sldId id="268" r:id="rId9"/>
    <p:sldId id="270" r:id="rId10"/>
    <p:sldId id="369" r:id="rId11"/>
    <p:sldId id="265" r:id="rId12"/>
    <p:sldId id="266" r:id="rId13"/>
    <p:sldId id="271" r:id="rId14"/>
    <p:sldId id="272" r:id="rId15"/>
    <p:sldId id="274" r:id="rId16"/>
    <p:sldId id="273" r:id="rId17"/>
    <p:sldId id="279" r:id="rId18"/>
    <p:sldId id="275" r:id="rId19"/>
    <p:sldId id="276" r:id="rId20"/>
    <p:sldId id="277" r:id="rId21"/>
    <p:sldId id="278" r:id="rId22"/>
    <p:sldId id="385" r:id="rId23"/>
    <p:sldId id="386" r:id="rId24"/>
    <p:sldId id="280" r:id="rId25"/>
    <p:sldId id="281" r:id="rId26"/>
    <p:sldId id="286" r:id="rId27"/>
    <p:sldId id="287" r:id="rId28"/>
    <p:sldId id="288" r:id="rId29"/>
    <p:sldId id="389" r:id="rId30"/>
    <p:sldId id="294" r:id="rId31"/>
    <p:sldId id="295" r:id="rId32"/>
    <p:sldId id="301" r:id="rId33"/>
    <p:sldId id="396" r:id="rId34"/>
    <p:sldId id="390" r:id="rId35"/>
    <p:sldId id="387" r:id="rId36"/>
    <p:sldId id="291" r:id="rId37"/>
    <p:sldId id="388" r:id="rId38"/>
    <p:sldId id="305" r:id="rId39"/>
    <p:sldId id="307" r:id="rId40"/>
    <p:sldId id="308" r:id="rId41"/>
    <p:sldId id="311" r:id="rId42"/>
    <p:sldId id="312" r:id="rId43"/>
    <p:sldId id="309" r:id="rId44"/>
    <p:sldId id="368" r:id="rId45"/>
    <p:sldId id="391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14" autoAdjust="0"/>
    <p:restoredTop sz="92414" autoAdjust="0"/>
  </p:normalViewPr>
  <p:slideViewPr>
    <p:cSldViewPr snapToGrid="0">
      <p:cViewPr varScale="1">
        <p:scale>
          <a:sx n="70" d="100"/>
          <a:sy n="70" d="100"/>
        </p:scale>
        <p:origin x="-852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349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79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224F5-DA6A-4D25-9522-7D1E82C57E35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49EFA-7860-40A9-AE3A-D1E99E2387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690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9EFA-7860-40A9-AE3A-D1E99E23873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786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9EFA-7860-40A9-AE3A-D1E99E2387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6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9EFA-7860-40A9-AE3A-D1E99E2387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435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678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>
              <a:cs typeface="Arial" panose="020B0604020202020204" pitchFamily="34" charset="0"/>
            </a:endParaRPr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3D6998E-02BC-4586-B696-736B3908AAA7}" type="slidenum">
              <a:rPr lang="ru-RU" altLang="ru-RU"/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50886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9EFA-7860-40A9-AE3A-D1E99E238739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582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9EFA-7860-40A9-AE3A-D1E99E238739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49EFA-7860-40A9-AE3A-D1E99E238739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410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005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097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871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9/10/2019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8811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rgbClr val="00007E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9/10/2019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35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455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204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544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3048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215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5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2933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3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74553-9CA1-46E3-A411-AA29D7655928}" type="datetimeFigureOut">
              <a:rPr lang="ru-RU" smtClean="0"/>
              <a:pPr/>
              <a:t>10.09.2019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7B0C6-0DD9-4A6A-924C-77ED58F05FE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316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5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31.png"/><Relationship Id="rId7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82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619818" y="1803717"/>
            <a:ext cx="11281030" cy="12926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4200" b="1" spc="-5" dirty="0">
                <a:latin typeface="+mn-lt"/>
              </a:rPr>
              <a:t>КАТЕТЕРИЗАЦИЯ</a:t>
            </a:r>
            <a:r>
              <a:rPr sz="4200" b="1" spc="-65" dirty="0">
                <a:latin typeface="+mn-lt"/>
              </a:rPr>
              <a:t> </a:t>
            </a:r>
            <a:r>
              <a:rPr sz="4200" b="1" dirty="0">
                <a:latin typeface="+mn-lt"/>
              </a:rPr>
              <a:t>КРОВЕНОСНЫХ </a:t>
            </a:r>
            <a:r>
              <a:rPr sz="4200" b="1" dirty="0" smtClean="0">
                <a:latin typeface="+mn-lt"/>
              </a:rPr>
              <a:t>СОСУДОВ</a:t>
            </a:r>
            <a:r>
              <a:rPr lang="ru-RU" sz="4200" b="1" dirty="0" smtClean="0">
                <a:latin typeface="+mn-lt"/>
              </a:rPr>
              <a:t>. </a:t>
            </a:r>
            <a:br>
              <a:rPr lang="ru-RU" sz="4200" b="1" dirty="0" smtClean="0">
                <a:latin typeface="+mn-lt"/>
              </a:rPr>
            </a:br>
            <a:r>
              <a:rPr lang="ru-RU" sz="4200" b="1" dirty="0" smtClean="0">
                <a:latin typeface="+mn-lt"/>
              </a:rPr>
              <a:t>УХОД ЗА ВНУТРИВЕННЫМИ КАТЕТЕРАМИ</a:t>
            </a:r>
            <a:endParaRPr sz="4200" b="1" spc="-5" dirty="0">
              <a:latin typeface="+mn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92956" y="5036154"/>
            <a:ext cx="1619631" cy="15427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536750" y="5036193"/>
            <a:ext cx="1688973" cy="15567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24335" y="5036154"/>
            <a:ext cx="3312413" cy="15538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12587" y="5047203"/>
            <a:ext cx="2497006" cy="15427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92740" y="5036154"/>
            <a:ext cx="1440180" cy="15427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17" y="217131"/>
            <a:ext cx="1274086" cy="1202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254929" y="482354"/>
            <a:ext cx="940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БЮДЖЕТНОЕ УЧРЕЖДЕНИЕ ДОПОЛНИТЕЛЬНОГО ПРОФЕССИОНАЛЬНОГО ОБРАЗОВАНИЯ </a:t>
            </a:r>
            <a:r>
              <a:rPr lang="ru-RU" dirty="0" smtClean="0"/>
              <a:t>ОМСКОЙ </a:t>
            </a:r>
            <a:r>
              <a:rPr lang="ru-RU" dirty="0"/>
              <a:t>ОБЛАСТИ ЦЕНТР ПОВЫШЕНИЯ КВАЛИФИКАЦИИ РАБОТНИКОВ ЗДРАВООХРАНЕНИЯ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36748" y="3476122"/>
            <a:ext cx="6436884" cy="13542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buFont typeface="Arial" panose="020B0604020202020204" pitchFamily="34" charset="0"/>
              <a:buNone/>
            </a:pPr>
            <a:r>
              <a:rPr lang="ru-RU" sz="2200" b="1" spc="-5" dirty="0"/>
              <a:t>А.Ю. Смагин, </a:t>
            </a:r>
          </a:p>
          <a:p>
            <a:pPr marR="5080" algn="r">
              <a:buFont typeface="Arial" panose="020B0604020202020204" pitchFamily="34" charset="0"/>
              <a:buNone/>
            </a:pPr>
            <a:r>
              <a:rPr lang="ru-RU" sz="2200" b="1" spc="-5" dirty="0"/>
              <a:t>к.м.н., профессор РАЕ, врач-анестезиолог-реаниматолог, педиатр, неонатолог, руководитель </a:t>
            </a:r>
            <a:r>
              <a:rPr lang="ru-RU" sz="2200" b="1" spc="-5" dirty="0" err="1"/>
              <a:t>симуляционно-тренингового</a:t>
            </a:r>
            <a:r>
              <a:rPr lang="ru-RU" sz="2200" b="1" spc="-5" dirty="0"/>
              <a:t> центра ЦПК РЗ, г. Омск</a:t>
            </a:r>
          </a:p>
        </p:txBody>
      </p:sp>
    </p:spTree>
    <p:extLst>
      <p:ext uri="{BB962C8B-B14F-4D97-AF65-F5344CB8AC3E}">
        <p14:creationId xmlns:p14="http://schemas.microsoft.com/office/powerpoint/2010/main" val="375576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иния в ОРИТН 0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6900"/>
          <a:stretch>
            <a:fillRect/>
          </a:stretch>
        </p:blipFill>
        <p:spPr>
          <a:xfrm>
            <a:off x="635459" y="132347"/>
            <a:ext cx="10828924" cy="6725653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6137" y="505604"/>
            <a:ext cx="7920705" cy="1651670"/>
          </a:xfrm>
          <a:solidFill>
            <a:schemeClr val="bg1">
              <a:alpha val="88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Отделение реанимации и интенсивной терапии для новорожденных</a:t>
            </a:r>
          </a:p>
        </p:txBody>
      </p:sp>
    </p:spTree>
    <p:extLst>
      <p:ext uri="{BB962C8B-B14F-4D97-AF65-F5344CB8AC3E}">
        <p14:creationId xmlns:p14="http://schemas.microsoft.com/office/powerpoint/2010/main" val="276383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775703" y="2904745"/>
            <a:ext cx="896112" cy="12313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830490" y="1859154"/>
            <a:ext cx="8833346" cy="1538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/>
            <a:r>
              <a:rPr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КАТЕТЕРИЗАЦИЯ</a:t>
            </a:r>
            <a:endParaRPr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Comic Sans MS"/>
            </a:endParaRPr>
          </a:p>
          <a:p>
            <a:pPr marL="12700" algn="ctr"/>
            <a:r>
              <a:rPr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ПЕРЕФЕРИЧЕСКОЙ</a:t>
            </a:r>
            <a:r>
              <a:rPr sz="5000" b="1" spc="-8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 </a:t>
            </a:r>
            <a:r>
              <a:rPr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ВЕНЫ</a:t>
            </a:r>
          </a:p>
        </p:txBody>
      </p:sp>
      <p:sp>
        <p:nvSpPr>
          <p:cNvPr id="6" name="object 6"/>
          <p:cNvSpPr/>
          <p:nvPr/>
        </p:nvSpPr>
        <p:spPr>
          <a:xfrm>
            <a:off x="6857488" y="3852010"/>
            <a:ext cx="2028000" cy="1799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53922" y="3851154"/>
            <a:ext cx="2114782" cy="18155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13889" y="3851335"/>
            <a:ext cx="4218176" cy="18120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844544" y="3867565"/>
            <a:ext cx="3287385" cy="1799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286" y="3848669"/>
            <a:ext cx="1803204" cy="1799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41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976" y="3937938"/>
            <a:ext cx="3347180" cy="244065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201" y="183013"/>
            <a:ext cx="8140321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594995" algn="ctr">
              <a:lnSpc>
                <a:spcPct val="100000"/>
              </a:lnSpc>
            </a:pP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</a:t>
            </a:r>
            <a:r>
              <a:rPr sz="48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7587" y="1108140"/>
            <a:ext cx="8348505" cy="2346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lnSpc>
                <a:spcPts val="3420"/>
              </a:lnSpc>
              <a:buFont typeface="Wingdings"/>
              <a:buChar char=""/>
              <a:tabLst>
                <a:tab pos="287020" algn="l"/>
              </a:tabLst>
            </a:pPr>
            <a:r>
              <a:rPr lang="ru-RU" sz="2500" dirty="0" smtClean="0">
                <a:cs typeface="Comic Sans MS"/>
              </a:rPr>
              <a:t>Р</a:t>
            </a:r>
            <a:r>
              <a:rPr sz="2500" dirty="0" err="1" smtClean="0">
                <a:cs typeface="Comic Sans MS"/>
              </a:rPr>
              <a:t>азмер</a:t>
            </a:r>
            <a:r>
              <a:rPr sz="250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периферического </a:t>
            </a:r>
            <a:r>
              <a:rPr sz="2500" dirty="0">
                <a:cs typeface="Comic Sans MS"/>
              </a:rPr>
              <a:t>катетера </a:t>
            </a:r>
            <a:r>
              <a:rPr lang="ru-RU" sz="2500" dirty="0">
                <a:cs typeface="Comic Sans MS"/>
              </a:rPr>
              <a:t>–</a:t>
            </a:r>
            <a:r>
              <a:rPr sz="2500" spc="-75" dirty="0">
                <a:cs typeface="Comic Sans MS"/>
              </a:rPr>
              <a:t> </a:t>
            </a:r>
            <a:r>
              <a:rPr sz="2500" dirty="0">
                <a:cs typeface="Comic Sans MS"/>
              </a:rPr>
              <a:t>GA</a:t>
            </a:r>
            <a:r>
              <a:rPr lang="ru-RU" sz="2500" dirty="0">
                <a:cs typeface="Comic Sans MS"/>
              </a:rPr>
              <a:t> </a:t>
            </a:r>
            <a:r>
              <a:rPr sz="2500" dirty="0" smtClean="0">
                <a:cs typeface="Comic Sans MS"/>
              </a:rPr>
              <a:t>2</a:t>
            </a:r>
            <a:r>
              <a:rPr lang="ru-RU" sz="2500" dirty="0" smtClean="0">
                <a:cs typeface="Comic Sans MS"/>
              </a:rPr>
              <a:t>2</a:t>
            </a:r>
            <a:r>
              <a:rPr sz="2500" dirty="0" smtClean="0">
                <a:cs typeface="Comic Sans MS"/>
              </a:rPr>
              <a:t>-2</a:t>
            </a:r>
            <a:r>
              <a:rPr lang="ru-RU" sz="2500" dirty="0" smtClean="0">
                <a:cs typeface="Comic Sans MS"/>
              </a:rPr>
              <a:t>4</a:t>
            </a:r>
            <a:r>
              <a:rPr sz="2500" dirty="0" smtClean="0">
                <a:cs typeface="Comic Sans MS"/>
              </a:rPr>
              <a:t>;</a:t>
            </a:r>
            <a:endParaRPr sz="2500" dirty="0">
              <a:cs typeface="Comic Sans MS"/>
            </a:endParaRPr>
          </a:p>
          <a:p>
            <a:pPr marL="287020" marR="5080" indent="-274320">
              <a:lnSpc>
                <a:spcPct val="90000"/>
              </a:lnSpc>
              <a:spcBef>
                <a:spcPts val="720"/>
              </a:spcBef>
              <a:buFont typeface="Wingdings"/>
              <a:buChar char=""/>
              <a:tabLst>
                <a:tab pos="287020" algn="l"/>
              </a:tabLst>
            </a:pPr>
            <a:r>
              <a:rPr lang="ru-RU" sz="2500" dirty="0">
                <a:cs typeface="Comic Sans MS"/>
              </a:rPr>
              <a:t>п</a:t>
            </a:r>
            <a:r>
              <a:rPr sz="2500" dirty="0" err="1" smtClean="0">
                <a:cs typeface="Comic Sans MS"/>
              </a:rPr>
              <a:t>еред</a:t>
            </a:r>
            <a:r>
              <a:rPr sz="2500" dirty="0" smtClean="0">
                <a:cs typeface="Comic Sans MS"/>
              </a:rPr>
              <a:t> </a:t>
            </a:r>
            <a:r>
              <a:rPr sz="2500" dirty="0">
                <a:cs typeface="Comic Sans MS"/>
              </a:rPr>
              <a:t>процедурой </a:t>
            </a:r>
            <a:r>
              <a:rPr sz="2500" dirty="0" err="1">
                <a:cs typeface="Comic Sans MS"/>
              </a:rPr>
              <a:t>согреть</a:t>
            </a:r>
            <a:r>
              <a:rPr sz="2500" dirty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руку</a:t>
            </a:r>
            <a:r>
              <a:rPr lang="ru-RU" sz="2500" dirty="0">
                <a:cs typeface="Comic Sans MS"/>
              </a:rPr>
              <a:t> </a:t>
            </a:r>
            <a:r>
              <a:rPr lang="ru-RU" sz="2500" dirty="0" smtClean="0">
                <a:cs typeface="Comic Sans MS"/>
              </a:rPr>
              <a:t>или</a:t>
            </a:r>
            <a:r>
              <a:rPr sz="2500" dirty="0" smtClean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ногу</a:t>
            </a:r>
            <a:r>
              <a:rPr sz="2500" dirty="0" smtClean="0">
                <a:cs typeface="Comic Sans MS"/>
              </a:rPr>
              <a:t> </a:t>
            </a:r>
            <a:r>
              <a:rPr lang="ru-RU" sz="2500" dirty="0" smtClean="0">
                <a:cs typeface="Comic Sans MS"/>
              </a:rPr>
              <a:t>ребенка с целью </a:t>
            </a:r>
            <a:r>
              <a:rPr sz="2500" spc="-5" dirty="0" err="1" smtClean="0">
                <a:cs typeface="Comic Sans MS"/>
              </a:rPr>
              <a:t>расшир</a:t>
            </a:r>
            <a:r>
              <a:rPr lang="ru-RU" sz="2500" spc="-5" dirty="0" err="1" smtClean="0">
                <a:cs typeface="Comic Sans MS"/>
              </a:rPr>
              <a:t>ения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 err="1" smtClean="0">
                <a:cs typeface="Comic Sans MS"/>
              </a:rPr>
              <a:t>периферическ</a:t>
            </a:r>
            <a:r>
              <a:rPr lang="ru-RU" sz="2500" spc="-5" dirty="0" smtClean="0">
                <a:cs typeface="Comic Sans MS"/>
              </a:rPr>
              <a:t>ой</a:t>
            </a:r>
            <a:r>
              <a:rPr sz="2500" spc="-60" dirty="0" smtClean="0">
                <a:cs typeface="Comic Sans MS"/>
              </a:rPr>
              <a:t> </a:t>
            </a:r>
            <a:r>
              <a:rPr sz="2500" dirty="0">
                <a:cs typeface="Comic Sans MS"/>
              </a:rPr>
              <a:t>вены;</a:t>
            </a:r>
          </a:p>
          <a:p>
            <a:pPr marL="287020" marR="368300" indent="-274320">
              <a:lnSpc>
                <a:spcPct val="90000"/>
              </a:lnSpc>
              <a:spcBef>
                <a:spcPts val="720"/>
              </a:spcBef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>
                <a:cs typeface="Comic Sans MS"/>
              </a:rPr>
              <a:t>у</a:t>
            </a:r>
            <a:r>
              <a:rPr sz="2500" spc="-5" dirty="0" err="1" smtClean="0">
                <a:cs typeface="Comic Sans MS"/>
              </a:rPr>
              <a:t>бедиться</a:t>
            </a:r>
            <a:r>
              <a:rPr sz="2500" spc="-5" dirty="0">
                <a:cs typeface="Comic Sans MS"/>
              </a:rPr>
              <a:t>, </a:t>
            </a:r>
            <a:r>
              <a:rPr sz="2500" spc="-10" dirty="0">
                <a:cs typeface="Comic Sans MS"/>
              </a:rPr>
              <a:t>что </a:t>
            </a:r>
            <a:r>
              <a:rPr sz="2500" dirty="0">
                <a:cs typeface="Comic Sans MS"/>
              </a:rPr>
              <a:t>пунктируемый </a:t>
            </a:r>
            <a:r>
              <a:rPr sz="2500" spc="-5" dirty="0" err="1">
                <a:cs typeface="Comic Sans MS"/>
              </a:rPr>
              <a:t>сосуд</a:t>
            </a:r>
            <a:r>
              <a:rPr sz="2500" spc="-5" dirty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не</a:t>
            </a:r>
            <a:r>
              <a:rPr sz="250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является </a:t>
            </a:r>
            <a:r>
              <a:rPr sz="2500" dirty="0">
                <a:cs typeface="Comic Sans MS"/>
              </a:rPr>
              <a:t>артерией (проверить, нет </a:t>
            </a:r>
            <a:r>
              <a:rPr sz="2500" dirty="0" err="1">
                <a:cs typeface="Comic Sans MS"/>
              </a:rPr>
              <a:t>ли</a:t>
            </a:r>
            <a:r>
              <a:rPr sz="2500" dirty="0">
                <a:cs typeface="Comic Sans MS"/>
              </a:rPr>
              <a:t>  </a:t>
            </a:r>
            <a:r>
              <a:rPr sz="2500" dirty="0" err="1" smtClean="0">
                <a:cs typeface="Comic Sans MS"/>
              </a:rPr>
              <a:t>пульсации</a:t>
            </a:r>
            <a:r>
              <a:rPr lang="ru-RU" sz="2500" dirty="0" smtClean="0">
                <a:cs typeface="Comic Sans MS"/>
              </a:rPr>
              <a:t>,</a:t>
            </a:r>
            <a:r>
              <a:rPr sz="2500" dirty="0" smtClean="0">
                <a:cs typeface="Comic Sans MS"/>
              </a:rPr>
              <a:t> </a:t>
            </a:r>
            <a:r>
              <a:rPr sz="2500" dirty="0" err="1">
                <a:cs typeface="Comic Sans MS"/>
              </a:rPr>
              <a:t>или</a:t>
            </a:r>
            <a:r>
              <a:rPr sz="2500" dirty="0">
                <a:cs typeface="Comic Sans MS"/>
              </a:rPr>
              <a:t> </a:t>
            </a:r>
            <a:r>
              <a:rPr lang="ru-RU" sz="2500" dirty="0" smtClean="0">
                <a:cs typeface="Comic Sans MS"/>
              </a:rPr>
              <a:t>во время </a:t>
            </a:r>
            <a:r>
              <a:rPr sz="2500" dirty="0" err="1" smtClean="0">
                <a:cs typeface="Comic Sans MS"/>
              </a:rPr>
              <a:t>введени</a:t>
            </a:r>
            <a:r>
              <a:rPr lang="ru-RU" sz="2500" dirty="0" smtClean="0">
                <a:cs typeface="Comic Sans MS"/>
              </a:rPr>
              <a:t>я</a:t>
            </a:r>
            <a:r>
              <a:rPr sz="2500" dirty="0" smtClean="0">
                <a:cs typeface="Comic Sans MS"/>
              </a:rPr>
              <a:t>  </a:t>
            </a:r>
            <a:r>
              <a:rPr sz="2500" dirty="0">
                <a:cs typeface="Comic Sans MS"/>
              </a:rPr>
              <a:t>раствора кожа бледнеет </a:t>
            </a:r>
            <a:r>
              <a:rPr sz="2500" spc="-5" dirty="0">
                <a:cs typeface="Comic Sans MS"/>
              </a:rPr>
              <a:t>по </a:t>
            </a:r>
            <a:r>
              <a:rPr sz="2500" dirty="0" err="1">
                <a:cs typeface="Comic Sans MS"/>
              </a:rPr>
              <a:t>ходу</a:t>
            </a:r>
            <a:r>
              <a:rPr sz="2500" dirty="0">
                <a:cs typeface="Comic Sans MS"/>
              </a:rPr>
              <a:t> </a:t>
            </a:r>
            <a:r>
              <a:rPr sz="2500" spc="-5" dirty="0" err="1" smtClean="0">
                <a:cs typeface="Comic Sans MS"/>
              </a:rPr>
              <a:t>сосуда</a:t>
            </a:r>
            <a:r>
              <a:rPr sz="2500" spc="-5" dirty="0" smtClean="0">
                <a:cs typeface="Comic Sans MS"/>
              </a:rPr>
              <a:t>)</a:t>
            </a:r>
            <a:r>
              <a:rPr lang="ru-RU" sz="2500" spc="-5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" t="58648" r="75605" b="10567"/>
          <a:stretch/>
        </p:blipFill>
        <p:spPr>
          <a:xfrm>
            <a:off x="8669868" y="183013"/>
            <a:ext cx="3358444" cy="375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0" b="12387"/>
          <a:stretch/>
        </p:blipFill>
        <p:spPr>
          <a:xfrm>
            <a:off x="7653867" y="4147037"/>
            <a:ext cx="4374445" cy="2441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Объект 9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4" y="3814352"/>
            <a:ext cx="4941711" cy="2773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2873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1710" y="133768"/>
            <a:ext cx="8597881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</a:t>
            </a:r>
            <a:r>
              <a:rPr sz="4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7251" y="1171861"/>
            <a:ext cx="12031101" cy="52629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buFont typeface="Wingdings"/>
              <a:buChar char=""/>
              <a:tabLst>
                <a:tab pos="287020" algn="l"/>
              </a:tabLst>
            </a:pPr>
            <a:r>
              <a:rPr sz="2700" u="sng" dirty="0">
                <a:cs typeface="Comic Sans MS"/>
              </a:rPr>
              <a:t>Никогда не </a:t>
            </a:r>
            <a:r>
              <a:rPr sz="2700" u="sng" dirty="0" err="1">
                <a:cs typeface="Comic Sans MS"/>
              </a:rPr>
              <a:t>вводить</a:t>
            </a:r>
            <a:r>
              <a:rPr sz="2700" u="sng" spc="-145" dirty="0">
                <a:cs typeface="Comic Sans MS"/>
              </a:rPr>
              <a:t> </a:t>
            </a:r>
            <a:r>
              <a:rPr sz="2700" u="sng" dirty="0" err="1" smtClean="0">
                <a:cs typeface="Comic Sans MS"/>
              </a:rPr>
              <a:t>вместе</a:t>
            </a:r>
            <a:r>
              <a:rPr lang="ru-RU" sz="2700" u="sng" dirty="0" smtClean="0">
                <a:cs typeface="Comic Sans MS"/>
              </a:rPr>
              <a:t> сочетание лекарственных препаратов из-за опасности выпадения в осадок:</a:t>
            </a:r>
            <a:endParaRPr sz="2700" u="sng" dirty="0">
              <a:cs typeface="Comic Sans MS"/>
            </a:endParaRP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700" dirty="0">
                <a:cs typeface="Comic Sans MS"/>
              </a:rPr>
              <a:t>к</a:t>
            </a:r>
            <a:r>
              <a:rPr sz="2700" dirty="0" err="1" smtClean="0">
                <a:cs typeface="Comic Sans MS"/>
              </a:rPr>
              <a:t>альци</a:t>
            </a:r>
            <a:r>
              <a:rPr lang="ru-RU" sz="2700" dirty="0" smtClean="0">
                <a:cs typeface="Comic Sans MS"/>
              </a:rPr>
              <a:t>я глюконат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и </a:t>
            </a:r>
            <a:r>
              <a:rPr sz="2700" spc="-5" dirty="0">
                <a:cs typeface="Comic Sans MS"/>
              </a:rPr>
              <a:t>бикарбонат</a:t>
            </a:r>
            <a:r>
              <a:rPr sz="2700" spc="-120" dirty="0">
                <a:cs typeface="Comic Sans MS"/>
              </a:rPr>
              <a:t> </a:t>
            </a:r>
            <a:r>
              <a:rPr sz="2700" dirty="0">
                <a:cs typeface="Comic Sans MS"/>
              </a:rPr>
              <a:t>натрия;</a:t>
            </a: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700" dirty="0" smtClean="0">
                <a:cs typeface="Comic Sans MS"/>
              </a:rPr>
              <a:t>д</a:t>
            </a:r>
            <a:r>
              <a:rPr sz="2700" dirty="0" smtClean="0">
                <a:cs typeface="Comic Sans MS"/>
              </a:rPr>
              <a:t>о</a:t>
            </a:r>
            <a:r>
              <a:rPr lang="ru-RU" sz="2700" dirty="0" smtClean="0">
                <a:cs typeface="Comic Sans MS"/>
              </a:rPr>
              <a:t>п</a:t>
            </a:r>
            <a:r>
              <a:rPr sz="2700" dirty="0" err="1" smtClean="0">
                <a:cs typeface="Comic Sans MS"/>
              </a:rPr>
              <a:t>амин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и </a:t>
            </a:r>
            <a:r>
              <a:rPr sz="2700" spc="-5" dirty="0">
                <a:cs typeface="Comic Sans MS"/>
              </a:rPr>
              <a:t>бикарбонат</a:t>
            </a:r>
            <a:r>
              <a:rPr sz="2700" spc="-145" dirty="0">
                <a:cs typeface="Comic Sans MS"/>
              </a:rPr>
              <a:t> </a:t>
            </a:r>
            <a:r>
              <a:rPr sz="2700" dirty="0">
                <a:cs typeface="Comic Sans MS"/>
              </a:rPr>
              <a:t>натрия;</a:t>
            </a:r>
          </a:p>
          <a:p>
            <a:pPr marL="561340" marR="508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700" dirty="0">
                <a:cs typeface="Comic Sans MS"/>
              </a:rPr>
              <a:t>р</a:t>
            </a:r>
            <a:r>
              <a:rPr lang="ru-RU" sz="2700" dirty="0" smtClean="0">
                <a:cs typeface="Comic Sans MS"/>
              </a:rPr>
              <a:t>астворы содержащие соли кальция</a:t>
            </a:r>
            <a:r>
              <a:rPr sz="2700" dirty="0" smtClean="0">
                <a:cs typeface="Comic Sans MS"/>
              </a:rPr>
              <a:t>, </a:t>
            </a:r>
            <a:r>
              <a:rPr sz="2700" spc="-5" dirty="0">
                <a:cs typeface="Comic Sans MS"/>
              </a:rPr>
              <a:t>внутривенные </a:t>
            </a:r>
            <a:r>
              <a:rPr sz="2700" dirty="0">
                <a:cs typeface="Comic Sans MS"/>
              </a:rPr>
              <a:t>эмульсии и </a:t>
            </a:r>
            <a:r>
              <a:rPr sz="2700" dirty="0" err="1" smtClean="0">
                <a:cs typeface="Comic Sans MS"/>
              </a:rPr>
              <a:t>гепарин</a:t>
            </a:r>
            <a:r>
              <a:rPr lang="ru-RU" sz="2700" dirty="0" smtClean="0">
                <a:cs typeface="Comic Sans MS"/>
              </a:rPr>
              <a:t>;</a:t>
            </a:r>
            <a:endParaRPr lang="ru-RU" sz="2700" spc="-125" dirty="0">
              <a:cs typeface="Comic Sans MS"/>
            </a:endParaRPr>
          </a:p>
          <a:p>
            <a:pPr marL="561340" marR="508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700" spc="-5" dirty="0">
                <a:cs typeface="Comic Sans MS"/>
              </a:rPr>
              <a:t>с</a:t>
            </a:r>
            <a:r>
              <a:rPr lang="ru-RU" sz="2700" spc="-5" dirty="0" smtClean="0">
                <a:cs typeface="Comic Sans MS"/>
              </a:rPr>
              <a:t>ернокислую магнезию </a:t>
            </a:r>
            <a:r>
              <a:rPr lang="ru-RU" sz="2700" spc="-5" dirty="0">
                <a:cs typeface="Comic Sans MS"/>
              </a:rPr>
              <a:t>и тиопентал </a:t>
            </a:r>
            <a:r>
              <a:rPr lang="ru-RU" sz="2700" spc="-5" dirty="0" smtClean="0">
                <a:cs typeface="Comic Sans MS"/>
              </a:rPr>
              <a:t>натрия.</a:t>
            </a:r>
          </a:p>
          <a:p>
            <a:pPr marL="287020" marR="5080" lvl="1">
              <a:spcBef>
                <a:spcPts val="625"/>
              </a:spcBef>
              <a:tabLst>
                <a:tab pos="561975" algn="l"/>
              </a:tabLst>
            </a:pPr>
            <a:endParaRPr sz="2700" dirty="0">
              <a:cs typeface="Comic Sans MS"/>
            </a:endParaRPr>
          </a:p>
          <a:p>
            <a:pPr marL="287020" indent="-274320">
              <a:spcBef>
                <a:spcPts val="625"/>
              </a:spcBef>
              <a:buFont typeface="Wingdings"/>
              <a:buChar char=""/>
              <a:tabLst>
                <a:tab pos="287020" algn="l"/>
              </a:tabLst>
            </a:pPr>
            <a:r>
              <a:rPr sz="2700" u="sng" dirty="0">
                <a:cs typeface="Comic Sans MS"/>
              </a:rPr>
              <a:t>Не </a:t>
            </a:r>
            <a:r>
              <a:rPr sz="2700" u="sng" spc="-5" dirty="0" err="1">
                <a:cs typeface="Comic Sans MS"/>
              </a:rPr>
              <a:t>вводить</a:t>
            </a:r>
            <a:r>
              <a:rPr sz="2700" u="sng" spc="-5" dirty="0">
                <a:cs typeface="Comic Sans MS"/>
              </a:rPr>
              <a:t> </a:t>
            </a:r>
            <a:r>
              <a:rPr lang="ru-RU" sz="2700" u="sng" spc="-5" dirty="0" smtClean="0">
                <a:cs typeface="Comic Sans MS"/>
              </a:rPr>
              <a:t>в </a:t>
            </a:r>
            <a:r>
              <a:rPr sz="2700" u="sng" dirty="0" err="1" smtClean="0">
                <a:cs typeface="Comic Sans MS"/>
              </a:rPr>
              <a:t>периферическую</a:t>
            </a:r>
            <a:r>
              <a:rPr sz="2700" u="sng" spc="-105" dirty="0" smtClean="0">
                <a:cs typeface="Comic Sans MS"/>
              </a:rPr>
              <a:t> </a:t>
            </a:r>
            <a:r>
              <a:rPr sz="2700" u="sng" dirty="0">
                <a:cs typeface="Comic Sans MS"/>
              </a:rPr>
              <a:t>вену:</a:t>
            </a:r>
          </a:p>
          <a:p>
            <a:pPr marL="687705" lvl="1" indent="-274320">
              <a:spcBef>
                <a:spcPts val="625"/>
              </a:spcBef>
              <a:buFont typeface="Wingdings"/>
              <a:buChar char=""/>
              <a:tabLst>
                <a:tab pos="688340" algn="l"/>
              </a:tabLst>
            </a:pPr>
            <a:r>
              <a:rPr lang="ru-RU" sz="2700" dirty="0">
                <a:cs typeface="Comic Sans MS"/>
              </a:rPr>
              <a:t>р</a:t>
            </a:r>
            <a:r>
              <a:rPr lang="ru-RU" sz="2700" dirty="0" smtClean="0">
                <a:cs typeface="Comic Sans MS"/>
              </a:rPr>
              <a:t>аствор </a:t>
            </a:r>
            <a:r>
              <a:rPr sz="2700" dirty="0" err="1" smtClean="0">
                <a:cs typeface="Comic Sans MS"/>
              </a:rPr>
              <a:t>глюкоз</a:t>
            </a:r>
            <a:r>
              <a:rPr lang="ru-RU" sz="2700" dirty="0" smtClean="0">
                <a:cs typeface="Comic Sans MS"/>
              </a:rPr>
              <a:t>ы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&gt;</a:t>
            </a:r>
            <a:r>
              <a:rPr sz="2700" spc="-90" dirty="0">
                <a:cs typeface="Comic Sans MS"/>
              </a:rPr>
              <a:t> </a:t>
            </a:r>
            <a:r>
              <a:rPr sz="2700" spc="-5" dirty="0">
                <a:cs typeface="Comic Sans MS"/>
              </a:rPr>
              <a:t>12,5%;</a:t>
            </a:r>
            <a:endParaRPr sz="2700" dirty="0">
              <a:cs typeface="Comic Sans MS"/>
            </a:endParaRPr>
          </a:p>
          <a:p>
            <a:pPr marL="687705" lvl="1" indent="-274320">
              <a:spcBef>
                <a:spcPts val="625"/>
              </a:spcBef>
              <a:buFont typeface="Wingdings"/>
              <a:buChar char=""/>
              <a:tabLst>
                <a:tab pos="688340" algn="l"/>
              </a:tabLst>
            </a:pPr>
            <a:r>
              <a:rPr sz="2700" dirty="0" err="1">
                <a:cs typeface="Comic Sans MS"/>
              </a:rPr>
              <a:t>хлорид</a:t>
            </a:r>
            <a:r>
              <a:rPr sz="2700" spc="-95" dirty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кал</a:t>
            </a:r>
            <a:r>
              <a:rPr lang="ru-RU" sz="2700" dirty="0" smtClean="0">
                <a:cs typeface="Comic Sans MS"/>
              </a:rPr>
              <a:t>ьци</a:t>
            </a:r>
            <a:r>
              <a:rPr sz="2700" dirty="0" smtClean="0">
                <a:cs typeface="Comic Sans MS"/>
              </a:rPr>
              <a:t>я</a:t>
            </a:r>
            <a:r>
              <a:rPr sz="2700" dirty="0">
                <a:cs typeface="Comic Sans MS"/>
              </a:rPr>
              <a:t>;</a:t>
            </a:r>
          </a:p>
          <a:p>
            <a:pPr marL="687705" marR="1130300" lvl="1" indent="-274320">
              <a:spcBef>
                <a:spcPts val="625"/>
              </a:spcBef>
              <a:buFont typeface="Wingdings"/>
              <a:buChar char=""/>
              <a:tabLst>
                <a:tab pos="688340" algn="l"/>
              </a:tabLst>
            </a:pPr>
            <a:r>
              <a:rPr sz="2700" dirty="0">
                <a:cs typeface="Comic Sans MS"/>
              </a:rPr>
              <a:t>вазоактивные медикаменты</a:t>
            </a:r>
            <a:r>
              <a:rPr sz="2700" spc="-160" dirty="0">
                <a:cs typeface="Comic Sans MS"/>
              </a:rPr>
              <a:t> </a:t>
            </a:r>
            <a:r>
              <a:rPr sz="2700" dirty="0">
                <a:cs typeface="Comic Sans MS"/>
              </a:rPr>
              <a:t>(</a:t>
            </a:r>
            <a:r>
              <a:rPr sz="2700" dirty="0" err="1">
                <a:cs typeface="Comic Sans MS"/>
              </a:rPr>
              <a:t>дофамин</a:t>
            </a:r>
            <a:r>
              <a:rPr sz="2700" dirty="0" smtClean="0">
                <a:cs typeface="Comic Sans MS"/>
              </a:rPr>
              <a:t>,</a:t>
            </a:r>
            <a:r>
              <a:rPr lang="ru-RU" sz="2700" dirty="0" smtClean="0">
                <a:cs typeface="Comic Sans MS"/>
              </a:rPr>
              <a:t> добутамин, </a:t>
            </a:r>
            <a:r>
              <a:rPr sz="2700" dirty="0" err="1" smtClean="0">
                <a:cs typeface="Comic Sans MS"/>
              </a:rPr>
              <a:t>адреналин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и</a:t>
            </a:r>
            <a:r>
              <a:rPr sz="2700" spc="-135" dirty="0">
                <a:cs typeface="Comic Sans MS"/>
              </a:rPr>
              <a:t> </a:t>
            </a:r>
            <a:r>
              <a:rPr sz="2700" dirty="0" err="1">
                <a:cs typeface="Comic Sans MS"/>
              </a:rPr>
              <a:t>др</a:t>
            </a:r>
            <a:r>
              <a:rPr sz="2700" dirty="0" smtClean="0">
                <a:cs typeface="Comic Sans MS"/>
              </a:rPr>
              <a:t>.)</a:t>
            </a:r>
            <a:r>
              <a:rPr lang="ru-RU" sz="2700" dirty="0" smtClean="0">
                <a:cs typeface="Comic Sans MS"/>
              </a:rPr>
              <a:t>.</a:t>
            </a:r>
            <a:endParaRPr sz="2700" dirty="0"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30275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22832" y="1831231"/>
            <a:ext cx="11982733" cy="13542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/>
            <a:r>
              <a:rPr sz="44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КАТЕТЕРИЗАЦИЯ ЦЕНТРАЛЬН</a:t>
            </a:r>
            <a:r>
              <a:rPr lang="ru-RU" sz="44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ОГО СОСУДА </a:t>
            </a:r>
          </a:p>
          <a:p>
            <a:pPr marL="12700" marR="5080" algn="ctr"/>
            <a:r>
              <a:rPr lang="ru-RU" sz="44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ЧЕРЕЗ ПЕРИФЕРИЧЕСКИЕ ВЕНЫ</a:t>
            </a:r>
            <a:endParaRPr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omic Sans M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0" y="3677919"/>
            <a:ext cx="12105565" cy="1822127"/>
            <a:chOff x="1334459" y="5329300"/>
            <a:chExt cx="9665525" cy="1370774"/>
          </a:xfrm>
        </p:grpSpPr>
        <p:sp>
          <p:nvSpPr>
            <p:cNvPr id="5" name="object 5"/>
            <p:cNvSpPr/>
            <p:nvPr/>
          </p:nvSpPr>
          <p:spPr>
            <a:xfrm>
              <a:off x="2603381" y="5329300"/>
              <a:ext cx="6277609" cy="137077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80990" y="5329300"/>
              <a:ext cx="2118994" cy="1358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34459" y="5329352"/>
              <a:ext cx="1372234" cy="13583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4270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0640" y="1116686"/>
            <a:ext cx="3384550" cy="22510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035621" y="92333"/>
            <a:ext cx="9553867" cy="11695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38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Периферический</a:t>
            </a:r>
            <a:r>
              <a:rPr sz="38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800" b="1" spc="-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центральный</a:t>
            </a:r>
            <a:r>
              <a:rPr lang="ru-RU" sz="38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800" b="1" spc="-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венозный</a:t>
            </a:r>
            <a:r>
              <a:rPr sz="38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8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</a:t>
            </a:r>
            <a:r>
              <a:rPr sz="3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8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(ПЦВК)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022315" y="1431275"/>
            <a:ext cx="3047404" cy="20077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5080" indent="-274320">
              <a:lnSpc>
                <a:spcPct val="120100"/>
              </a:lnSpc>
              <a:buFont typeface="Wingdings"/>
              <a:buChar char=""/>
              <a:tabLst>
                <a:tab pos="287020" algn="l"/>
              </a:tabLst>
            </a:pPr>
            <a:r>
              <a:rPr sz="2700" spc="-5" dirty="0">
                <a:cs typeface="Comic Sans MS"/>
              </a:rPr>
              <a:t>Fr. 1 - для глубоко  недоношенных,</a:t>
            </a:r>
            <a:endParaRPr sz="2700" dirty="0">
              <a:cs typeface="Comic Sans MS"/>
            </a:endParaRPr>
          </a:p>
          <a:p>
            <a:pPr marL="287020" indent="-274320">
              <a:spcBef>
                <a:spcPts val="670"/>
              </a:spcBef>
              <a:buFont typeface="Wingdings"/>
              <a:buChar char=""/>
              <a:tabLst>
                <a:tab pos="287020" algn="l"/>
              </a:tabLst>
            </a:pPr>
            <a:r>
              <a:rPr sz="2700" spc="-5" dirty="0">
                <a:cs typeface="Comic Sans MS"/>
              </a:rPr>
              <a:t>Fr. 2 - для</a:t>
            </a:r>
            <a:r>
              <a:rPr sz="2700" spc="-20" dirty="0">
                <a:cs typeface="Comic Sans MS"/>
              </a:rPr>
              <a:t> </a:t>
            </a:r>
            <a:r>
              <a:rPr sz="2700" spc="-5" dirty="0">
                <a:cs typeface="Comic Sans MS"/>
              </a:rPr>
              <a:t>более</a:t>
            </a:r>
            <a:endParaRPr sz="2700" dirty="0">
              <a:cs typeface="Comic Sans MS"/>
            </a:endParaRPr>
          </a:p>
          <a:p>
            <a:pPr marL="286385">
              <a:spcBef>
                <a:spcPts val="675"/>
              </a:spcBef>
            </a:pPr>
            <a:r>
              <a:rPr sz="2700" spc="-5" dirty="0">
                <a:cs typeface="Comic Sans MS"/>
              </a:rPr>
              <a:t>зрелых</a:t>
            </a:r>
            <a:r>
              <a:rPr sz="2700" spc="-50" dirty="0">
                <a:cs typeface="Comic Sans MS"/>
              </a:rPr>
              <a:t> </a:t>
            </a:r>
            <a:r>
              <a:rPr sz="2700" spc="-5" dirty="0">
                <a:cs typeface="Comic Sans MS"/>
              </a:rPr>
              <a:t>детей;</a:t>
            </a:r>
            <a:endParaRPr sz="2700" dirty="0">
              <a:cs typeface="Comic Sans MS"/>
            </a:endParaRPr>
          </a:p>
        </p:txBody>
      </p:sp>
      <p:pic>
        <p:nvPicPr>
          <p:cNvPr id="7" name="Рисунок 6" descr="SANY2924.jpg"/>
          <p:cNvPicPr>
            <a:picLocks noChangeAspect="1"/>
          </p:cNvPicPr>
          <p:nvPr/>
        </p:nvPicPr>
        <p:blipFill rotWithShape="1">
          <a:blip r:embed="rId4" cstate="print"/>
          <a:srcRect l="16885" r="9678"/>
          <a:stretch/>
        </p:blipFill>
        <p:spPr>
          <a:xfrm>
            <a:off x="7110663" y="2242223"/>
            <a:ext cx="4894832" cy="4364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5" b="8867"/>
          <a:stretch/>
        </p:blipFill>
        <p:spPr>
          <a:xfrm>
            <a:off x="370640" y="3619901"/>
            <a:ext cx="6580682" cy="2986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98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306055" y="429768"/>
            <a:ext cx="737616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52601" y="258628"/>
            <a:ext cx="5523703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b="1" spc="-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Показания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6763" y="1216365"/>
            <a:ext cx="6770890" cy="5493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11176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700" dirty="0">
                <a:cs typeface="Comic Sans MS"/>
              </a:rPr>
              <a:t>Д</a:t>
            </a:r>
            <a:r>
              <a:rPr lang="ru-RU" sz="2700" dirty="0" smtClean="0">
                <a:cs typeface="Comic Sans MS"/>
              </a:rPr>
              <a:t>лительный </a:t>
            </a:r>
            <a:r>
              <a:rPr sz="2700" dirty="0" err="1" smtClean="0">
                <a:cs typeface="Comic Sans MS"/>
              </a:rPr>
              <a:t>внутривенный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доступ для </a:t>
            </a:r>
            <a:r>
              <a:rPr sz="2700" dirty="0" err="1">
                <a:cs typeface="Comic Sans MS"/>
              </a:rPr>
              <a:t>введения</a:t>
            </a:r>
            <a:r>
              <a:rPr sz="2700" dirty="0">
                <a:cs typeface="Comic Sans MS"/>
              </a:rPr>
              <a:t>  </a:t>
            </a:r>
            <a:r>
              <a:rPr sz="2700" dirty="0" err="1" smtClean="0">
                <a:cs typeface="Comic Sans MS"/>
              </a:rPr>
              <a:t>медикаментов</a:t>
            </a:r>
            <a:r>
              <a:rPr lang="ru-RU" sz="2700" spc="-5" dirty="0">
                <a:cs typeface="Comic Sans MS"/>
              </a:rPr>
              <a:t> </a:t>
            </a:r>
            <a:r>
              <a:rPr lang="ru-RU" sz="2700" spc="-5" dirty="0" smtClean="0">
                <a:cs typeface="Comic Sans MS"/>
              </a:rPr>
              <a:t>недоношенным с ОНМТ и ЭНМТ при рождении</a:t>
            </a:r>
            <a:r>
              <a:rPr sz="2700" spc="-5" dirty="0" smtClean="0">
                <a:cs typeface="Comic Sans MS"/>
              </a:rPr>
              <a:t>;</a:t>
            </a:r>
            <a:endParaRPr sz="2700" dirty="0">
              <a:cs typeface="Comic Sans MS"/>
            </a:endParaRPr>
          </a:p>
          <a:p>
            <a:pPr marL="28702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700" dirty="0">
                <a:cs typeface="Comic Sans MS"/>
              </a:rPr>
              <a:t>п</a:t>
            </a:r>
            <a:r>
              <a:rPr sz="2700" dirty="0" err="1" smtClean="0">
                <a:cs typeface="Comic Sans MS"/>
              </a:rPr>
              <a:t>родолжительное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парентеральное</a:t>
            </a:r>
            <a:r>
              <a:rPr sz="2700" spc="-110" dirty="0">
                <a:cs typeface="Comic Sans MS"/>
              </a:rPr>
              <a:t> </a:t>
            </a:r>
            <a:r>
              <a:rPr sz="2700" spc="-5" dirty="0">
                <a:cs typeface="Comic Sans MS"/>
              </a:rPr>
              <a:t>питание;</a:t>
            </a:r>
            <a:endParaRPr sz="2700" dirty="0">
              <a:cs typeface="Comic Sans MS"/>
            </a:endParaRPr>
          </a:p>
          <a:p>
            <a:pPr marL="287020" marR="260985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700" dirty="0">
                <a:cs typeface="Comic Sans MS"/>
              </a:rPr>
              <a:t>в</a:t>
            </a:r>
            <a:r>
              <a:rPr sz="2700" dirty="0" err="1" smtClean="0">
                <a:cs typeface="Comic Sans MS"/>
              </a:rPr>
              <a:t>ведение</a:t>
            </a:r>
            <a:r>
              <a:rPr sz="2700" dirty="0" smtClean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концентрированных</a:t>
            </a:r>
            <a:r>
              <a:rPr sz="2700" spc="-5" dirty="0" smtClean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растворов</a:t>
            </a:r>
            <a:r>
              <a:rPr lang="ru-RU" sz="2700" spc="-5" dirty="0" smtClean="0">
                <a:cs typeface="Comic Sans MS"/>
              </a:rPr>
              <a:t> глюкозы;</a:t>
            </a:r>
          </a:p>
          <a:p>
            <a:pPr marL="287020" marR="260985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700" spc="-5" dirty="0">
                <a:cs typeface="Comic Sans MS"/>
              </a:rPr>
              <a:t> </a:t>
            </a:r>
            <a:r>
              <a:rPr lang="ru-RU" sz="2700" spc="-5" dirty="0" smtClean="0">
                <a:cs typeface="Comic Sans MS"/>
              </a:rPr>
              <a:t>введение </a:t>
            </a:r>
            <a:r>
              <a:rPr sz="2700" dirty="0" err="1" smtClean="0">
                <a:cs typeface="Comic Sans MS"/>
              </a:rPr>
              <a:t>вазоактивных</a:t>
            </a:r>
            <a:r>
              <a:rPr sz="2700" spc="-5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и  </a:t>
            </a:r>
            <a:r>
              <a:rPr sz="2700" dirty="0" err="1">
                <a:cs typeface="Comic Sans MS"/>
              </a:rPr>
              <a:t>других</a:t>
            </a:r>
            <a:r>
              <a:rPr sz="2700" spc="-105" dirty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медикаментов</a:t>
            </a:r>
            <a:r>
              <a:rPr lang="ru-RU" sz="2700" dirty="0" smtClean="0">
                <a:cs typeface="Comic Sans MS"/>
              </a:rPr>
              <a:t> </a:t>
            </a:r>
            <a:r>
              <a:rPr lang="ru-RU" sz="2700" dirty="0" err="1" smtClean="0">
                <a:cs typeface="Comic Sans MS"/>
              </a:rPr>
              <a:t>предназначеных</a:t>
            </a:r>
            <a:r>
              <a:rPr lang="ru-RU" sz="2700" dirty="0" smtClean="0">
                <a:cs typeface="Comic Sans MS"/>
              </a:rPr>
              <a:t> только для центрального доступа</a:t>
            </a:r>
            <a:r>
              <a:rPr sz="2700" dirty="0" smtClean="0">
                <a:cs typeface="Comic Sans MS"/>
              </a:rPr>
              <a:t>;</a:t>
            </a:r>
            <a:endParaRPr sz="2700" dirty="0">
              <a:cs typeface="Comic Sans MS"/>
            </a:endParaRPr>
          </a:p>
          <a:p>
            <a:pPr marL="28702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  <a:tab pos="3468370" algn="l"/>
              </a:tabLst>
            </a:pPr>
            <a:r>
              <a:rPr lang="ru-RU" sz="2700" spc="-5" dirty="0">
                <a:cs typeface="Comic Sans MS"/>
              </a:rPr>
              <a:t>п</a:t>
            </a:r>
            <a:r>
              <a:rPr sz="2700" spc="-5" dirty="0" err="1" smtClean="0">
                <a:cs typeface="Comic Sans MS"/>
              </a:rPr>
              <a:t>родолжительно</a:t>
            </a:r>
            <a:r>
              <a:rPr lang="ru-RU" sz="2700" spc="-5" dirty="0">
                <a:cs typeface="Comic Sans MS"/>
              </a:rPr>
              <a:t>е </a:t>
            </a:r>
            <a:r>
              <a:rPr sz="2700" dirty="0" err="1">
                <a:cs typeface="Comic Sans MS"/>
              </a:rPr>
              <a:t>лечение</a:t>
            </a:r>
            <a:r>
              <a:rPr sz="2700" dirty="0">
                <a:cs typeface="Comic Sans MS"/>
              </a:rPr>
              <a:t> </a:t>
            </a:r>
            <a:r>
              <a:rPr sz="2700" spc="-5" dirty="0" err="1">
                <a:cs typeface="Comic Sans MS"/>
              </a:rPr>
              <a:t>антибиотиками</a:t>
            </a:r>
            <a:r>
              <a:rPr sz="2700" spc="-90" dirty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или</a:t>
            </a:r>
            <a:r>
              <a:rPr lang="ru-RU" sz="2700" dirty="0">
                <a:cs typeface="Comic Sans MS"/>
              </a:rPr>
              <a:t> </a:t>
            </a:r>
            <a:r>
              <a:rPr sz="2700" dirty="0" smtClean="0">
                <a:cs typeface="Comic Sans MS"/>
              </a:rPr>
              <a:t>противогрибковыми</a:t>
            </a:r>
            <a:r>
              <a:rPr sz="2700" spc="-135" dirty="0" smtClean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лекарствами</a:t>
            </a:r>
            <a:r>
              <a:rPr lang="ru-RU" sz="2700" dirty="0" smtClean="0">
                <a:cs typeface="Comic Sans MS"/>
              </a:rPr>
              <a:t>.</a:t>
            </a:r>
            <a:endParaRPr sz="2700" dirty="0">
              <a:cs typeface="Comic Sans M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9" t="35644" r="15938" b="13206"/>
          <a:stretch/>
        </p:blipFill>
        <p:spPr>
          <a:xfrm>
            <a:off x="7176304" y="225763"/>
            <a:ext cx="4665740" cy="3071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3" t="-204" r="56043" b="204"/>
          <a:stretch/>
        </p:blipFill>
        <p:spPr>
          <a:xfrm rot="16200000">
            <a:off x="7943528" y="2710571"/>
            <a:ext cx="3131298" cy="4665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667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255765" y="294131"/>
            <a:ext cx="737615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91258" y="294131"/>
            <a:ext cx="5569500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-1" y="1306066"/>
            <a:ext cx="7397087" cy="5292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buFont typeface="Wingdings"/>
              <a:buChar char=""/>
              <a:tabLst>
                <a:tab pos="355600" algn="l"/>
              </a:tabLst>
            </a:pPr>
            <a:r>
              <a:rPr sz="2600" u="heavy" dirty="0">
                <a:cs typeface="Comic Sans MS"/>
              </a:rPr>
              <a:t>Не</a:t>
            </a:r>
            <a:r>
              <a:rPr sz="2600" u="heavy" spc="-90" dirty="0">
                <a:cs typeface="Comic Sans MS"/>
              </a:rPr>
              <a:t> </a:t>
            </a:r>
            <a:r>
              <a:rPr sz="2600" u="heavy" dirty="0">
                <a:cs typeface="Comic Sans MS"/>
              </a:rPr>
              <a:t>рекомендуется:</a:t>
            </a:r>
            <a:endParaRPr sz="2600" dirty="0">
              <a:cs typeface="Comic Sans MS"/>
            </a:endParaRPr>
          </a:p>
          <a:p>
            <a:pPr marL="756285" marR="149225" lvl="1" indent="-286385">
              <a:lnSpc>
                <a:spcPts val="3020"/>
              </a:lnSpc>
              <a:spcBef>
                <a:spcPts val="735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600" spc="-5" dirty="0" smtClean="0">
                <a:cs typeface="Comic Sans MS"/>
              </a:rPr>
              <a:t>И</a:t>
            </a:r>
            <a:r>
              <a:rPr sz="2600" spc="-5" dirty="0" err="1" smtClean="0">
                <a:cs typeface="Comic Sans MS"/>
              </a:rPr>
              <a:t>спольз</a:t>
            </a:r>
            <a:r>
              <a:rPr lang="ru-RU" sz="2600" spc="-5" dirty="0" smtClean="0">
                <a:cs typeface="Comic Sans MS"/>
              </a:rPr>
              <a:t>овать катетер</a:t>
            </a:r>
            <a:r>
              <a:rPr sz="2600" spc="-5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для рутинного  забора</a:t>
            </a:r>
            <a:r>
              <a:rPr sz="2600" spc="-45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крови;</a:t>
            </a:r>
            <a:endParaRPr sz="2600" dirty="0">
              <a:cs typeface="Comic Sans MS"/>
            </a:endParaRPr>
          </a:p>
          <a:p>
            <a:pPr marL="756285" marR="1027430" lvl="1" indent="-286385">
              <a:lnSpc>
                <a:spcPts val="3030"/>
              </a:lnSpc>
              <a:spcBef>
                <a:spcPts val="665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600" spc="-5" dirty="0">
                <a:cs typeface="Comic Sans MS"/>
              </a:rPr>
              <a:t>п</a:t>
            </a:r>
            <a:r>
              <a:rPr sz="2600" spc="-5" dirty="0" err="1" smtClean="0">
                <a:cs typeface="Comic Sans MS"/>
              </a:rPr>
              <a:t>ерели</a:t>
            </a:r>
            <a:r>
              <a:rPr lang="ru-RU" sz="2600" spc="-5" dirty="0" err="1" smtClean="0">
                <a:cs typeface="Comic Sans MS"/>
              </a:rPr>
              <a:t>вать</a:t>
            </a:r>
            <a:r>
              <a:rPr sz="2600" spc="-5" dirty="0" smtClean="0">
                <a:cs typeface="Comic Sans MS"/>
              </a:rPr>
              <a:t> </a:t>
            </a:r>
            <a:r>
              <a:rPr lang="ru-RU" sz="2600" spc="-5" dirty="0" smtClean="0">
                <a:cs typeface="Comic Sans MS"/>
              </a:rPr>
              <a:t>кровь и </a:t>
            </a:r>
            <a:r>
              <a:rPr sz="2600" spc="-5" dirty="0" err="1" smtClean="0">
                <a:cs typeface="Comic Sans MS"/>
              </a:rPr>
              <a:t>препараты</a:t>
            </a:r>
            <a:r>
              <a:rPr sz="2600" spc="-5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крови из-за  опасности закупорки</a:t>
            </a:r>
            <a:r>
              <a:rPr sz="2600" spc="-10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катетера</a:t>
            </a:r>
            <a:r>
              <a:rPr sz="2600" dirty="0" smtClean="0">
                <a:cs typeface="Comic Sans MS"/>
              </a:rPr>
              <a:t>;</a:t>
            </a:r>
            <a:endParaRPr lang="ru-RU" sz="2600" dirty="0" smtClean="0">
              <a:cs typeface="Comic Sans MS"/>
            </a:endParaRPr>
          </a:p>
          <a:p>
            <a:pPr marL="756285" marR="1027430" lvl="1" indent="-286385">
              <a:lnSpc>
                <a:spcPts val="3030"/>
              </a:lnSpc>
              <a:spcBef>
                <a:spcPts val="665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600" dirty="0" smtClean="0">
                <a:cs typeface="Comic Sans MS"/>
              </a:rPr>
              <a:t>Проводить </a:t>
            </a:r>
            <a:r>
              <a:rPr lang="ru-RU" sz="2600" dirty="0" err="1" smtClean="0">
                <a:cs typeface="Comic Sans MS"/>
              </a:rPr>
              <a:t>инфузию</a:t>
            </a:r>
            <a:r>
              <a:rPr lang="ru-RU" sz="2600" dirty="0" smtClean="0">
                <a:cs typeface="Comic Sans MS"/>
              </a:rPr>
              <a:t> </a:t>
            </a:r>
            <a:r>
              <a:rPr lang="ru-RU" sz="2600" dirty="0" err="1" smtClean="0">
                <a:cs typeface="Comic Sans MS"/>
              </a:rPr>
              <a:t>негепаринизированных</a:t>
            </a:r>
            <a:r>
              <a:rPr lang="ru-RU" sz="2600" dirty="0" smtClean="0">
                <a:cs typeface="Comic Sans MS"/>
              </a:rPr>
              <a:t> растворов;</a:t>
            </a:r>
            <a:endParaRPr sz="2600" dirty="0">
              <a:cs typeface="Comic Sans MS"/>
            </a:endParaRPr>
          </a:p>
          <a:p>
            <a:pPr marL="756285" marR="5080" lvl="1" indent="-286385">
              <a:lnSpc>
                <a:spcPct val="90000"/>
              </a:lnSpc>
              <a:spcBef>
                <a:spcPts val="625"/>
              </a:spcBef>
              <a:buFont typeface="Wingdings"/>
              <a:buChar char=""/>
              <a:tabLst>
                <a:tab pos="756920" algn="l"/>
              </a:tabLst>
            </a:pPr>
            <a:r>
              <a:rPr sz="2600" spc="-5" dirty="0" err="1" smtClean="0">
                <a:cs typeface="Comic Sans MS"/>
              </a:rPr>
              <a:t>использовать</a:t>
            </a:r>
            <a:r>
              <a:rPr sz="2600" spc="-5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шприцы объемом </a:t>
            </a:r>
            <a:r>
              <a:rPr sz="2600" spc="5" dirty="0">
                <a:cs typeface="Comic Sans MS"/>
              </a:rPr>
              <a:t>1-2  </a:t>
            </a:r>
            <a:r>
              <a:rPr sz="2600" spc="-5" dirty="0">
                <a:cs typeface="Comic Sans MS"/>
              </a:rPr>
              <a:t>мл для болюсного введения жидкости!  </a:t>
            </a:r>
            <a:endParaRPr lang="ru-RU" sz="2600" spc="-5" dirty="0">
              <a:cs typeface="Comic Sans MS"/>
            </a:endParaRPr>
          </a:p>
          <a:p>
            <a:pPr marL="469900" marR="5080" lvl="1">
              <a:lnSpc>
                <a:spcPct val="90000"/>
              </a:lnSpc>
              <a:spcBef>
                <a:spcPts val="625"/>
              </a:spcBef>
              <a:tabLst>
                <a:tab pos="756920" algn="l"/>
              </a:tabLst>
            </a:pPr>
            <a:r>
              <a:rPr lang="en-US" sz="2600" b="1" spc="-5" dirty="0" smtClean="0">
                <a:cs typeface="Comic Sans MS"/>
              </a:rPr>
              <a:t>NB!</a:t>
            </a:r>
            <a:r>
              <a:rPr lang="en-US" sz="2600" spc="-5" dirty="0" smtClean="0">
                <a:cs typeface="Comic Sans MS"/>
              </a:rPr>
              <a:t> </a:t>
            </a:r>
            <a:r>
              <a:rPr sz="2600" spc="-5" dirty="0" smtClean="0">
                <a:cs typeface="Comic Sans MS"/>
              </a:rPr>
              <a:t>(1мл </a:t>
            </a:r>
            <a:r>
              <a:rPr sz="2600" spc="-5" dirty="0">
                <a:cs typeface="Comic Sans MS"/>
              </a:rPr>
              <a:t>туберкулиновый шприц создает  давление до 150 psi (7800 ммHg), при  непрерывной </a:t>
            </a:r>
            <a:r>
              <a:rPr sz="2600" spc="-10" dirty="0">
                <a:cs typeface="Comic Sans MS"/>
              </a:rPr>
              <a:t>инфузии </a:t>
            </a:r>
            <a:r>
              <a:rPr sz="2600" spc="-5" dirty="0">
                <a:cs typeface="Comic Sans MS"/>
              </a:rPr>
              <a:t>допускается  давление до 14.5 psi (750</a:t>
            </a:r>
            <a:r>
              <a:rPr sz="2600" spc="65" dirty="0">
                <a:cs typeface="Comic Sans MS"/>
              </a:rPr>
              <a:t> </a:t>
            </a:r>
            <a:r>
              <a:rPr sz="2600" spc="-5" dirty="0" err="1">
                <a:cs typeface="Comic Sans MS"/>
              </a:rPr>
              <a:t>ммHg</a:t>
            </a:r>
            <a:r>
              <a:rPr sz="2600" spc="-5" dirty="0" smtClean="0">
                <a:cs typeface="Comic Sans MS"/>
              </a:rPr>
              <a:t>)</a:t>
            </a:r>
            <a:r>
              <a:rPr lang="ru-RU" sz="2600" spc="-5" dirty="0">
                <a:cs typeface="Comic Sans MS"/>
              </a:rPr>
              <a:t>.</a:t>
            </a:r>
            <a:endParaRPr sz="2600" dirty="0">
              <a:cs typeface="Comic Sans M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2"/>
          <a:stretch/>
        </p:blipFill>
        <p:spPr>
          <a:xfrm>
            <a:off x="7523488" y="3791471"/>
            <a:ext cx="4352481" cy="276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0" descr="IMGP2751"/>
          <p:cNvPicPr>
            <a:picLocks noChangeAspect="1" noChangeArrowheads="1"/>
          </p:cNvPicPr>
          <p:nvPr/>
        </p:nvPicPr>
        <p:blipFill rotWithShape="1">
          <a:blip r:embed="rId5" cstate="print"/>
          <a:srcRect t="11095"/>
          <a:stretch/>
        </p:blipFill>
        <p:spPr bwMode="auto">
          <a:xfrm>
            <a:off x="7540978" y="420706"/>
            <a:ext cx="4334991" cy="2889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3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6746" y="250052"/>
            <a:ext cx="10272283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201930" algn="ctr">
              <a:lnSpc>
                <a:spcPct val="100000"/>
              </a:lnSpc>
            </a:pP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 длины введения</a:t>
            </a:r>
            <a:r>
              <a:rPr b="1" spc="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ПЦВК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20244" y="1345266"/>
            <a:ext cx="7962490" cy="4524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spcAft>
                <a:spcPts val="1800"/>
              </a:spcAft>
              <a:buFont typeface="Wingdings"/>
              <a:buChar char=""/>
              <a:tabLst>
                <a:tab pos="356235" algn="l"/>
              </a:tabLst>
            </a:pPr>
            <a:r>
              <a:rPr lang="ru-RU" sz="2400" dirty="0" smtClean="0"/>
              <a:t>Если </a:t>
            </a:r>
            <a:r>
              <a:rPr lang="ru-RU" sz="2400" dirty="0"/>
              <a:t>катетер ставится в вены руки, то конец катетера должен находится в верхней полой вене на уровне 4-5 ребра в средне-грудной проекции, или по ходу вены до 2\3 </a:t>
            </a:r>
            <a:r>
              <a:rPr lang="ru-RU" sz="2400" dirty="0" smtClean="0"/>
              <a:t>ключицы;</a:t>
            </a:r>
            <a:endParaRPr lang="ru-RU" sz="2400" dirty="0"/>
          </a:p>
          <a:p>
            <a:pPr marL="355600" indent="-342900">
              <a:spcAft>
                <a:spcPts val="1800"/>
              </a:spcAft>
              <a:buFont typeface="Wingdings"/>
              <a:buChar char=""/>
              <a:tabLst>
                <a:tab pos="356235" algn="l"/>
              </a:tabLst>
            </a:pPr>
            <a:r>
              <a:rPr lang="ru-RU" sz="2400" spc="-5" dirty="0" smtClean="0">
                <a:cs typeface="Comic Sans MS"/>
              </a:rPr>
              <a:t>е</a:t>
            </a:r>
            <a:r>
              <a:rPr sz="2400" spc="-5" dirty="0" err="1" smtClean="0">
                <a:cs typeface="Comic Sans MS"/>
              </a:rPr>
              <a:t>сли</a:t>
            </a:r>
            <a:r>
              <a:rPr sz="2400" spc="-5" dirty="0" smtClean="0">
                <a:cs typeface="Comic Sans MS"/>
              </a:rPr>
              <a:t> </a:t>
            </a:r>
            <a:r>
              <a:rPr sz="2400" dirty="0">
                <a:cs typeface="Comic Sans MS"/>
              </a:rPr>
              <a:t>ПЦВК вводится </a:t>
            </a:r>
            <a:r>
              <a:rPr sz="2400" dirty="0" err="1">
                <a:cs typeface="Comic Sans MS"/>
              </a:rPr>
              <a:t>через</a:t>
            </a:r>
            <a:r>
              <a:rPr sz="2400" dirty="0">
                <a:cs typeface="Comic Sans MS"/>
              </a:rPr>
              <a:t> </a:t>
            </a:r>
            <a:r>
              <a:rPr lang="ru-RU" sz="2400" dirty="0" smtClean="0">
                <a:cs typeface="Comic Sans MS"/>
              </a:rPr>
              <a:t>кубитальные вены</a:t>
            </a:r>
            <a:r>
              <a:rPr sz="2400" dirty="0" smtClean="0">
                <a:cs typeface="Comic Sans MS"/>
              </a:rPr>
              <a:t>,</a:t>
            </a:r>
            <a:r>
              <a:rPr lang="ru-RU" sz="2400" dirty="0" smtClean="0">
                <a:cs typeface="Comic Sans MS"/>
              </a:rPr>
              <a:t> </a:t>
            </a:r>
            <a:r>
              <a:rPr sz="2400" dirty="0" err="1">
                <a:cs typeface="Comic Sans MS"/>
              </a:rPr>
              <a:t>руку</a:t>
            </a:r>
            <a:r>
              <a:rPr sz="2400" dirty="0">
                <a:cs typeface="Comic Sans MS"/>
              </a:rPr>
              <a:t> </a:t>
            </a:r>
            <a:r>
              <a:rPr lang="ru-RU" sz="2400" dirty="0" smtClean="0">
                <a:cs typeface="Comic Sans MS"/>
              </a:rPr>
              <a:t>следует </a:t>
            </a:r>
            <a:r>
              <a:rPr sz="2400" dirty="0" err="1" smtClean="0">
                <a:cs typeface="Comic Sans MS"/>
              </a:rPr>
              <a:t>отвести</a:t>
            </a:r>
            <a:r>
              <a:rPr sz="2400" dirty="0" smtClean="0">
                <a:cs typeface="Comic Sans MS"/>
              </a:rPr>
              <a:t> </a:t>
            </a:r>
            <a:r>
              <a:rPr sz="2400" dirty="0" err="1">
                <a:cs typeface="Comic Sans MS"/>
              </a:rPr>
              <a:t>под</a:t>
            </a:r>
            <a:r>
              <a:rPr sz="2400" dirty="0">
                <a:cs typeface="Comic Sans MS"/>
              </a:rPr>
              <a:t> </a:t>
            </a:r>
            <a:r>
              <a:rPr lang="ru-RU" sz="2400" dirty="0" smtClean="0">
                <a:cs typeface="Comic Sans MS"/>
              </a:rPr>
              <a:t>углом </a:t>
            </a:r>
            <a:r>
              <a:rPr sz="2400" spc="5" dirty="0" smtClean="0">
                <a:cs typeface="Comic Sans MS"/>
              </a:rPr>
              <a:t>90</a:t>
            </a:r>
            <a:r>
              <a:rPr sz="2400" spc="7" baseline="25000" dirty="0" smtClean="0">
                <a:cs typeface="Comic Sans MS"/>
              </a:rPr>
              <a:t>О</a:t>
            </a:r>
            <a:r>
              <a:rPr sz="2400" dirty="0" smtClean="0">
                <a:cs typeface="Comic Sans MS"/>
              </a:rPr>
              <a:t>;</a:t>
            </a:r>
            <a:endParaRPr sz="2400" dirty="0">
              <a:cs typeface="Comic Sans MS"/>
            </a:endParaRPr>
          </a:p>
          <a:p>
            <a:pPr marL="355600" marR="5080" indent="-342900">
              <a:spcAft>
                <a:spcPts val="1800"/>
              </a:spcAft>
              <a:buFont typeface="Wingdings"/>
              <a:buChar char=""/>
              <a:tabLst>
                <a:tab pos="356235" algn="l"/>
              </a:tabLst>
            </a:pPr>
            <a:r>
              <a:rPr lang="ru-RU" sz="2400" spc="-5" dirty="0" smtClean="0">
                <a:cs typeface="Comic Sans MS"/>
              </a:rPr>
              <a:t>е</a:t>
            </a:r>
            <a:r>
              <a:rPr sz="2400" spc="-5" dirty="0" err="1" smtClean="0">
                <a:cs typeface="Comic Sans MS"/>
              </a:rPr>
              <a:t>сли</a:t>
            </a:r>
            <a:r>
              <a:rPr sz="2400" spc="-5" dirty="0" smtClean="0">
                <a:cs typeface="Comic Sans MS"/>
              </a:rPr>
              <a:t> </a:t>
            </a:r>
            <a:r>
              <a:rPr sz="2400" spc="-5" dirty="0">
                <a:cs typeface="Comic Sans MS"/>
              </a:rPr>
              <a:t>ПЦВК </a:t>
            </a:r>
            <a:r>
              <a:rPr sz="2400" dirty="0">
                <a:cs typeface="Comic Sans MS"/>
              </a:rPr>
              <a:t>вводится </a:t>
            </a:r>
            <a:r>
              <a:rPr sz="2400" spc="-5" dirty="0">
                <a:cs typeface="Comic Sans MS"/>
              </a:rPr>
              <a:t>через </a:t>
            </a:r>
            <a:r>
              <a:rPr sz="2400" dirty="0">
                <a:cs typeface="Comic Sans MS"/>
              </a:rPr>
              <a:t>вену ноги, </a:t>
            </a:r>
            <a:r>
              <a:rPr lang="ru-RU" sz="2400" dirty="0"/>
              <a:t>в нижнюю полую </a:t>
            </a:r>
            <a:r>
              <a:rPr lang="ru-RU" sz="2400" dirty="0" smtClean="0"/>
              <a:t>вену, </a:t>
            </a:r>
            <a:r>
              <a:rPr sz="2400" dirty="0" err="1" smtClean="0">
                <a:cs typeface="Comic Sans MS"/>
              </a:rPr>
              <a:t>необходимое</a:t>
            </a:r>
            <a:r>
              <a:rPr sz="2400" dirty="0" smtClean="0">
                <a:cs typeface="Comic Sans MS"/>
              </a:rPr>
              <a:t> </a:t>
            </a:r>
            <a:r>
              <a:rPr sz="2400" dirty="0">
                <a:cs typeface="Comic Sans MS"/>
              </a:rPr>
              <a:t>расстояние введения  </a:t>
            </a:r>
            <a:r>
              <a:rPr sz="2400" spc="-5" dirty="0">
                <a:cs typeface="Comic Sans MS"/>
              </a:rPr>
              <a:t>рассчитывается от места </a:t>
            </a:r>
            <a:r>
              <a:rPr sz="2400" dirty="0">
                <a:cs typeface="Comic Sans MS"/>
              </a:rPr>
              <a:t>вкола </a:t>
            </a:r>
            <a:r>
              <a:rPr sz="2400" spc="-5" dirty="0">
                <a:cs typeface="Comic Sans MS"/>
              </a:rPr>
              <a:t>по </a:t>
            </a:r>
            <a:r>
              <a:rPr sz="2400" dirty="0">
                <a:cs typeface="Comic Sans MS"/>
              </a:rPr>
              <a:t>ходу  вены до кольца пуповины и до  мечевидного </a:t>
            </a:r>
            <a:r>
              <a:rPr sz="2400" dirty="0" err="1">
                <a:cs typeface="Comic Sans MS"/>
              </a:rPr>
              <a:t>отростка</a:t>
            </a:r>
            <a:r>
              <a:rPr sz="2400" spc="-110" dirty="0">
                <a:cs typeface="Comic Sans MS"/>
              </a:rPr>
              <a:t> </a:t>
            </a:r>
            <a:r>
              <a:rPr sz="2400" dirty="0" err="1" smtClean="0">
                <a:cs typeface="Comic Sans MS"/>
              </a:rPr>
              <a:t>грудины</a:t>
            </a:r>
            <a:r>
              <a:rPr lang="ru-RU" sz="2400" dirty="0" smtClean="0">
                <a:cs typeface="Comic Sans MS"/>
              </a:rPr>
              <a:t>, или </a:t>
            </a:r>
            <a:r>
              <a:rPr lang="ru-RU" sz="2400" dirty="0" smtClean="0"/>
              <a:t>на </a:t>
            </a:r>
            <a:r>
              <a:rPr lang="ru-RU" sz="2400" dirty="0"/>
              <a:t>1-2 см выше купола </a:t>
            </a:r>
            <a:r>
              <a:rPr lang="ru-RU" sz="2400" dirty="0" smtClean="0"/>
              <a:t>диафрагмы</a:t>
            </a:r>
            <a:r>
              <a:rPr lang="ru-RU" sz="2400" dirty="0" smtClean="0">
                <a:cs typeface="Comic Sans MS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12650" y="6098883"/>
            <a:ext cx="505206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2567940" algn="l"/>
              </a:tabLst>
            </a:pPr>
            <a:r>
              <a:rPr spc="-5" dirty="0">
                <a:solidFill>
                  <a:srgbClr val="FF0000"/>
                </a:solidFill>
                <a:latin typeface="Comic Sans MS"/>
                <a:cs typeface="Comic Sans MS"/>
              </a:rPr>
              <a:t>National </a:t>
            </a:r>
            <a:r>
              <a:rPr spc="3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pc="-5" dirty="0">
                <a:solidFill>
                  <a:srgbClr val="FF0000"/>
                </a:solidFill>
                <a:latin typeface="Comic Sans MS"/>
                <a:cs typeface="Comic Sans MS"/>
              </a:rPr>
              <a:t>Assocation </a:t>
            </a:r>
            <a:r>
              <a:rPr spc="4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>
                <a:solidFill>
                  <a:srgbClr val="FF0000"/>
                </a:solidFill>
                <a:latin typeface="Comic Sans MS"/>
                <a:cs typeface="Comic Sans MS"/>
              </a:rPr>
              <a:t>of	Neonatal </a:t>
            </a:r>
            <a:r>
              <a:rPr spc="-5" dirty="0">
                <a:solidFill>
                  <a:srgbClr val="FF0000"/>
                </a:solidFill>
                <a:latin typeface="Comic Sans MS"/>
                <a:cs typeface="Comic Sans MS"/>
              </a:rPr>
              <a:t>Nurses,</a:t>
            </a:r>
            <a:r>
              <a:rPr spc="-9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>
                <a:solidFill>
                  <a:srgbClr val="FF0000"/>
                </a:solidFill>
                <a:latin typeface="Comic Sans MS"/>
                <a:cs typeface="Comic Sans MS"/>
              </a:rPr>
              <a:t>2007</a:t>
            </a:r>
          </a:p>
        </p:txBody>
      </p:sp>
      <p:pic>
        <p:nvPicPr>
          <p:cNvPr id="5" name="Picture 4" descr="линия 036cop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489" y="1217182"/>
            <a:ext cx="3699710" cy="5348496"/>
          </a:xfrm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097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6785811" y="1506198"/>
            <a:ext cx="5230903" cy="4364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4229" y="103363"/>
            <a:ext cx="7263481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r>
              <a:rPr b="1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14632" y="1369718"/>
            <a:ext cx="3274576" cy="504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245110" indent="-342900">
              <a:lnSpc>
                <a:spcPct val="90000"/>
              </a:lnSpc>
              <a:buFont typeface="Wingdings"/>
              <a:buChar char=""/>
              <a:tabLst>
                <a:tab pos="355600" algn="l"/>
              </a:tabLst>
            </a:pPr>
            <a:r>
              <a:rPr lang="ru-RU" sz="2600" spc="-5" dirty="0">
                <a:cs typeface="Comic Sans MS"/>
              </a:rPr>
              <a:t>Кончик </a:t>
            </a:r>
            <a:r>
              <a:rPr lang="ru-RU" sz="2600" dirty="0">
                <a:cs typeface="Comic Sans MS"/>
              </a:rPr>
              <a:t>катетера  </a:t>
            </a:r>
            <a:r>
              <a:rPr lang="ru-RU" sz="2600" spc="-5" dirty="0">
                <a:cs typeface="Comic Sans MS"/>
              </a:rPr>
              <a:t>должен</a:t>
            </a:r>
            <a:r>
              <a:rPr lang="ru-RU" sz="2600" spc="-50" dirty="0">
                <a:cs typeface="Comic Sans MS"/>
              </a:rPr>
              <a:t> </a:t>
            </a:r>
            <a:r>
              <a:rPr lang="ru-RU" sz="2600" spc="-5" dirty="0">
                <a:cs typeface="Comic Sans MS"/>
              </a:rPr>
              <a:t>находится  у входа в правое  предсердие.</a:t>
            </a:r>
            <a:endParaRPr lang="ru-RU" sz="2600" dirty="0">
              <a:cs typeface="Comic Sans MS"/>
            </a:endParaRPr>
          </a:p>
          <a:p>
            <a:pPr marL="355600" marR="245110" indent="-342900">
              <a:lnSpc>
                <a:spcPct val="90000"/>
              </a:lnSpc>
              <a:buFont typeface="Wingdings"/>
              <a:buChar char=""/>
              <a:tabLst>
                <a:tab pos="355600" algn="l"/>
              </a:tabLst>
            </a:pPr>
            <a:r>
              <a:rPr sz="2600" dirty="0" err="1" smtClean="0">
                <a:cs typeface="Comic Sans MS"/>
              </a:rPr>
              <a:t>Для</a:t>
            </a:r>
            <a:r>
              <a:rPr sz="2600" dirty="0" smtClean="0">
                <a:cs typeface="Comic Sans MS"/>
              </a:rPr>
              <a:t> </a:t>
            </a:r>
            <a:r>
              <a:rPr sz="2600" dirty="0">
                <a:cs typeface="Comic Sans MS"/>
              </a:rPr>
              <a:t>конторля  положения  </a:t>
            </a:r>
            <a:r>
              <a:rPr sz="2600" dirty="0" err="1">
                <a:cs typeface="Comic Sans MS"/>
              </a:rPr>
              <a:t>катетера</a:t>
            </a:r>
            <a:r>
              <a:rPr sz="2600" spc="-80" dirty="0">
                <a:cs typeface="Comic Sans MS"/>
              </a:rPr>
              <a:t> </a:t>
            </a:r>
            <a:r>
              <a:rPr lang="ru-RU" sz="2600" spc="-80" dirty="0" smtClean="0">
                <a:cs typeface="Comic Sans MS"/>
              </a:rPr>
              <a:t>следует </a:t>
            </a:r>
            <a:r>
              <a:rPr sz="2600" dirty="0" err="1" smtClean="0">
                <a:cs typeface="Comic Sans MS"/>
              </a:rPr>
              <a:t>сделать</a:t>
            </a:r>
            <a:r>
              <a:rPr sz="2600" dirty="0" smtClean="0">
                <a:cs typeface="Comic Sans MS"/>
              </a:rPr>
              <a:t>  </a:t>
            </a:r>
            <a:r>
              <a:rPr sz="2600" dirty="0">
                <a:cs typeface="Comic Sans MS"/>
              </a:rPr>
              <a:t>рентгеновский  снимок </a:t>
            </a:r>
            <a:r>
              <a:rPr sz="2600" dirty="0" err="1">
                <a:cs typeface="Comic Sans MS"/>
              </a:rPr>
              <a:t>грудной</a:t>
            </a:r>
            <a:r>
              <a:rPr sz="2600" dirty="0">
                <a:cs typeface="Comic Sans MS"/>
              </a:rPr>
              <a:t>  </a:t>
            </a:r>
            <a:r>
              <a:rPr sz="2600" dirty="0" err="1" smtClean="0">
                <a:cs typeface="Comic Sans MS"/>
              </a:rPr>
              <a:t>клетки</a:t>
            </a:r>
            <a:r>
              <a:rPr lang="ru-RU" sz="2600" dirty="0" smtClean="0">
                <a:cs typeface="Comic Sans MS"/>
              </a:rPr>
              <a:t> с контрастом, или под контролем ЭХОКГ</a:t>
            </a:r>
            <a:r>
              <a:rPr sz="2600" dirty="0" smtClean="0">
                <a:cs typeface="Comic Sans MS"/>
              </a:rPr>
              <a:t>;</a:t>
            </a:r>
            <a:endParaRPr lang="ru-RU" sz="2600" dirty="0" smtClean="0"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46909" y="1506198"/>
            <a:ext cx="3913122" cy="4764507"/>
          </a:xfrm>
          <a:prstGeom prst="rect">
            <a:avLst/>
          </a:prstGeom>
          <a:blipFill>
            <a:blip r:embed="rId3" cstate="print"/>
            <a:srcRect/>
            <a:stretch>
              <a:fillRect l="-2206" t="-3225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0161252" y="2990553"/>
            <a:ext cx="506100" cy="558445"/>
          </a:xfrm>
          <a:prstGeom prst="ellipse">
            <a:avLst/>
          </a:prstGeom>
          <a:noFill/>
          <a:ln w="635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965431" y="2990552"/>
            <a:ext cx="506100" cy="558445"/>
          </a:xfrm>
          <a:prstGeom prst="ellipse">
            <a:avLst/>
          </a:prstGeom>
          <a:noFill/>
          <a:ln w="635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32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9830" y="282007"/>
            <a:ext cx="5731190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  <a:endParaRPr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569" y="1520415"/>
            <a:ext cx="11464118" cy="984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buFont typeface="Wingdings"/>
              <a:buChar char=""/>
              <a:tabLst>
                <a:tab pos="356235" algn="l"/>
              </a:tabLst>
            </a:pPr>
            <a:r>
              <a:rPr lang="ru-RU" sz="3200" dirty="0" smtClean="0">
                <a:cs typeface="Comic Sans MS"/>
              </a:rPr>
              <a:t>Дети</a:t>
            </a:r>
            <a:r>
              <a:rPr sz="3200" dirty="0" smtClean="0">
                <a:cs typeface="Comic Sans MS"/>
              </a:rPr>
              <a:t>, </a:t>
            </a:r>
            <a:r>
              <a:rPr sz="3200" dirty="0">
                <a:cs typeface="Comic Sans MS"/>
              </a:rPr>
              <a:t>находящиеся в  </a:t>
            </a:r>
            <a:r>
              <a:rPr sz="3200" dirty="0" smtClean="0">
                <a:cs typeface="Comic Sans MS"/>
              </a:rPr>
              <a:t>отделени</a:t>
            </a:r>
            <a:r>
              <a:rPr lang="ru-RU" sz="3200" dirty="0" err="1" smtClean="0">
                <a:cs typeface="Comic Sans MS"/>
              </a:rPr>
              <a:t>ях</a:t>
            </a:r>
            <a:r>
              <a:rPr lang="ru-RU" sz="3200" dirty="0" smtClean="0">
                <a:cs typeface="Comic Sans MS"/>
              </a:rPr>
              <a:t> реанимации и</a:t>
            </a:r>
            <a:r>
              <a:rPr sz="3200" dirty="0" smtClean="0">
                <a:cs typeface="Comic Sans MS"/>
              </a:rPr>
              <a:t> </a:t>
            </a:r>
            <a:r>
              <a:rPr sz="3200" dirty="0">
                <a:cs typeface="Comic Sans MS"/>
              </a:rPr>
              <a:t>интенсивной терапии, </a:t>
            </a:r>
            <a:r>
              <a:rPr sz="3200" dirty="0" err="1" smtClean="0">
                <a:cs typeface="Comic Sans MS"/>
              </a:rPr>
              <a:t>нуждаются</a:t>
            </a:r>
            <a:r>
              <a:rPr sz="3200" dirty="0" smtClean="0">
                <a:cs typeface="Comic Sans MS"/>
              </a:rPr>
              <a:t> </a:t>
            </a:r>
            <a:r>
              <a:rPr sz="3200" dirty="0">
                <a:cs typeface="Comic Sans MS"/>
              </a:rPr>
              <a:t>во</a:t>
            </a:r>
            <a:r>
              <a:rPr sz="3200" spc="-50" dirty="0">
                <a:cs typeface="Comic Sans MS"/>
              </a:rPr>
              <a:t> </a:t>
            </a:r>
            <a:r>
              <a:rPr sz="3200" dirty="0">
                <a:cs typeface="Comic Sans MS"/>
              </a:rPr>
              <a:t>внутрисосудистом  доступе</a:t>
            </a:r>
            <a:r>
              <a:rPr sz="3200" spc="-75" dirty="0">
                <a:cs typeface="Comic Sans MS"/>
              </a:rPr>
              <a:t> </a:t>
            </a:r>
            <a:r>
              <a:rPr sz="3200" dirty="0">
                <a:cs typeface="Comic Sans MS"/>
              </a:rPr>
              <a:t>для: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07354" y="5458326"/>
            <a:ext cx="3246378" cy="1246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/>
            <a:r>
              <a:rPr sz="2700" spc="-5" dirty="0">
                <a:solidFill>
                  <a:srgbClr val="00007E"/>
                </a:solidFill>
                <a:latin typeface="Comic Sans MS"/>
                <a:cs typeface="Comic Sans MS"/>
              </a:rPr>
              <a:t>Проведения  п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арентерально</a:t>
            </a:r>
            <a:r>
              <a:rPr sz="2700" spc="5" dirty="0">
                <a:solidFill>
                  <a:srgbClr val="00007E"/>
                </a:solidFill>
                <a:latin typeface="Comic Sans MS"/>
                <a:cs typeface="Comic Sans MS"/>
              </a:rPr>
              <a:t>г</a:t>
            </a:r>
            <a:r>
              <a:rPr sz="2700" spc="-5" dirty="0">
                <a:solidFill>
                  <a:srgbClr val="00007E"/>
                </a:solidFill>
                <a:latin typeface="Comic Sans MS"/>
                <a:cs typeface="Comic Sans MS"/>
              </a:rPr>
              <a:t>о  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питания</a:t>
            </a:r>
            <a:endParaRPr sz="2700" dirty="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23046" y="5458326"/>
            <a:ext cx="1843329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160" algn="ctr"/>
            <a:r>
              <a:rPr sz="2700" spc="-5" dirty="0">
                <a:solidFill>
                  <a:srgbClr val="00007E"/>
                </a:solidFill>
                <a:latin typeface="Comic Sans MS"/>
                <a:cs typeface="Comic Sans MS"/>
              </a:rPr>
              <a:t>В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ведени</a:t>
            </a:r>
            <a:r>
              <a:rPr sz="2700" spc="-5" dirty="0">
                <a:solidFill>
                  <a:srgbClr val="00007E"/>
                </a:solidFill>
                <a:latin typeface="Comic Sans MS"/>
                <a:cs typeface="Comic Sans MS"/>
              </a:rPr>
              <a:t>я  </a:t>
            </a:r>
            <a:r>
              <a:rPr sz="2700" spc="-10" dirty="0">
                <a:solidFill>
                  <a:srgbClr val="00007E"/>
                </a:solidFill>
                <a:latin typeface="Comic Sans MS"/>
                <a:cs typeface="Comic Sans MS"/>
              </a:rPr>
              <a:t>ж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и</a:t>
            </a:r>
            <a:r>
              <a:rPr sz="2700" spc="-5" dirty="0">
                <a:solidFill>
                  <a:srgbClr val="00007E"/>
                </a:solidFill>
                <a:latin typeface="Comic Sans MS"/>
                <a:cs typeface="Comic Sans MS"/>
              </a:rPr>
              <a:t>дк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ости</a:t>
            </a:r>
            <a:endParaRPr sz="2700" dirty="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62184" y="5458327"/>
            <a:ext cx="2741194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74320" algn="ctr"/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Введения  медик</a:t>
            </a:r>
            <a:r>
              <a:rPr sz="2700" spc="5" dirty="0">
                <a:solidFill>
                  <a:srgbClr val="00007E"/>
                </a:solidFill>
                <a:latin typeface="Comic Sans MS"/>
                <a:cs typeface="Comic Sans MS"/>
              </a:rPr>
              <a:t>а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ментов</a:t>
            </a:r>
            <a:endParaRPr sz="2700" dirty="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86277" y="5473538"/>
            <a:ext cx="2501042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 algn="ctr"/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Инвазивного  мон</a:t>
            </a:r>
            <a:r>
              <a:rPr sz="2700" spc="5" dirty="0">
                <a:solidFill>
                  <a:srgbClr val="00007E"/>
                </a:solidFill>
                <a:latin typeface="Comic Sans MS"/>
                <a:cs typeface="Comic Sans MS"/>
              </a:rPr>
              <a:t>и</a:t>
            </a:r>
            <a:r>
              <a:rPr sz="2700" spc="-5" dirty="0">
                <a:solidFill>
                  <a:srgbClr val="00007E"/>
                </a:solidFill>
                <a:latin typeface="Comic Sans MS"/>
                <a:cs typeface="Comic Sans MS"/>
              </a:rPr>
              <a:t>т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орин</a:t>
            </a:r>
            <a:r>
              <a:rPr sz="2700" spc="5" dirty="0">
                <a:solidFill>
                  <a:srgbClr val="00007E"/>
                </a:solidFill>
                <a:latin typeface="Comic Sans MS"/>
                <a:cs typeface="Comic Sans MS"/>
              </a:rPr>
              <a:t>г</a:t>
            </a:r>
            <a:r>
              <a:rPr sz="2700" dirty="0">
                <a:solidFill>
                  <a:srgbClr val="00007E"/>
                </a:solidFill>
                <a:latin typeface="Comic Sans MS"/>
                <a:cs typeface="Comic Sans MS"/>
              </a:rPr>
              <a:t>а</a:t>
            </a:r>
            <a:endParaRPr sz="2700" dirty="0">
              <a:latin typeface="Comic Sans MS"/>
              <a:cs typeface="Comic Sans MS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832431" y="2754543"/>
            <a:ext cx="2289028" cy="2505476"/>
            <a:chOff x="3869646" y="3124940"/>
            <a:chExt cx="1843643" cy="2112885"/>
          </a:xfrm>
        </p:grpSpPr>
        <p:sp>
          <p:nvSpPr>
            <p:cNvPr id="8" name="object 8"/>
            <p:cNvSpPr/>
            <p:nvPr/>
          </p:nvSpPr>
          <p:spPr>
            <a:xfrm>
              <a:off x="3922967" y="3169328"/>
              <a:ext cx="1762363" cy="20684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869646" y="3124940"/>
              <a:ext cx="1843643" cy="2103882"/>
            </a:xfrm>
            <a:custGeom>
              <a:avLst/>
              <a:gdLst/>
              <a:ahLst/>
              <a:cxnLst/>
              <a:rect l="l" t="t" r="r" b="b"/>
              <a:pathLst>
                <a:path w="1522095" h="1953895">
                  <a:moveTo>
                    <a:pt x="0" y="1953768"/>
                  </a:moveTo>
                  <a:lnTo>
                    <a:pt x="1521714" y="1953768"/>
                  </a:lnTo>
                  <a:lnTo>
                    <a:pt x="1521714" y="0"/>
                  </a:lnTo>
                  <a:lnTo>
                    <a:pt x="0" y="0"/>
                  </a:lnTo>
                  <a:lnTo>
                    <a:pt x="0" y="1953768"/>
                  </a:lnTo>
                  <a:close/>
                </a:path>
              </a:pathLst>
            </a:custGeom>
            <a:ln w="9525">
              <a:solidFill>
                <a:srgbClr val="0000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091823" y="2750666"/>
            <a:ext cx="2068767" cy="2443113"/>
            <a:chOff x="1944725" y="3124940"/>
            <a:chExt cx="1666239" cy="2060294"/>
          </a:xfrm>
        </p:grpSpPr>
        <p:sp>
          <p:nvSpPr>
            <p:cNvPr id="10" name="object 10"/>
            <p:cNvSpPr/>
            <p:nvPr/>
          </p:nvSpPr>
          <p:spPr>
            <a:xfrm>
              <a:off x="1949487" y="3187083"/>
              <a:ext cx="1656207" cy="199326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44725" y="3124940"/>
              <a:ext cx="1666239" cy="2060294"/>
            </a:xfrm>
            <a:custGeom>
              <a:avLst/>
              <a:gdLst/>
              <a:ahLst/>
              <a:cxnLst/>
              <a:rect l="l" t="t" r="r" b="b"/>
              <a:pathLst>
                <a:path w="1666239" h="2198370">
                  <a:moveTo>
                    <a:pt x="0" y="2198243"/>
                  </a:moveTo>
                  <a:lnTo>
                    <a:pt x="1665732" y="2198243"/>
                  </a:lnTo>
                  <a:lnTo>
                    <a:pt x="1665732" y="0"/>
                  </a:lnTo>
                  <a:lnTo>
                    <a:pt x="0" y="0"/>
                  </a:lnTo>
                  <a:lnTo>
                    <a:pt x="0" y="2198243"/>
                  </a:lnTo>
                  <a:close/>
                </a:path>
              </a:pathLst>
            </a:custGeom>
            <a:ln w="9524">
              <a:solidFill>
                <a:srgbClr val="0000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587862" y="2814079"/>
            <a:ext cx="2343578" cy="2493778"/>
            <a:chOff x="5977241" y="3133818"/>
            <a:chExt cx="1887578" cy="2103020"/>
          </a:xfrm>
        </p:grpSpPr>
        <p:sp>
          <p:nvSpPr>
            <p:cNvPr id="12" name="object 12"/>
            <p:cNvSpPr/>
            <p:nvPr/>
          </p:nvSpPr>
          <p:spPr>
            <a:xfrm>
              <a:off x="5981938" y="3187082"/>
              <a:ext cx="1882881" cy="196484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977241" y="3133818"/>
              <a:ext cx="1887578" cy="2103020"/>
            </a:xfrm>
            <a:custGeom>
              <a:avLst/>
              <a:gdLst/>
              <a:ahLst/>
              <a:cxnLst/>
              <a:rect l="l" t="t" r="r" b="b"/>
              <a:pathLst>
                <a:path w="1725295" h="2098040">
                  <a:moveTo>
                    <a:pt x="0" y="2097786"/>
                  </a:moveTo>
                  <a:lnTo>
                    <a:pt x="1725167" y="2097786"/>
                  </a:lnTo>
                  <a:lnTo>
                    <a:pt x="1725167" y="0"/>
                  </a:lnTo>
                  <a:lnTo>
                    <a:pt x="0" y="0"/>
                  </a:lnTo>
                  <a:lnTo>
                    <a:pt x="0" y="2097786"/>
                  </a:lnTo>
                  <a:close/>
                </a:path>
              </a:pathLst>
            </a:custGeom>
            <a:ln w="9525">
              <a:solidFill>
                <a:srgbClr val="0000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340390" y="2797791"/>
            <a:ext cx="2246947" cy="2484422"/>
            <a:chOff x="8281402" y="3142695"/>
            <a:chExt cx="1809750" cy="2095130"/>
          </a:xfrm>
        </p:grpSpPr>
        <p:sp>
          <p:nvSpPr>
            <p:cNvPr id="14" name="object 14"/>
            <p:cNvSpPr/>
            <p:nvPr/>
          </p:nvSpPr>
          <p:spPr>
            <a:xfrm>
              <a:off x="8286229" y="3142695"/>
              <a:ext cx="1800225" cy="209513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281402" y="3160449"/>
              <a:ext cx="1809750" cy="2077376"/>
            </a:xfrm>
            <a:custGeom>
              <a:avLst/>
              <a:gdLst/>
              <a:ahLst/>
              <a:cxnLst/>
              <a:rect l="l" t="t" r="r" b="b"/>
              <a:pathLst>
                <a:path w="1809750" h="2098040">
                  <a:moveTo>
                    <a:pt x="0" y="2097786"/>
                  </a:moveTo>
                  <a:lnTo>
                    <a:pt x="1809750" y="2097786"/>
                  </a:lnTo>
                  <a:lnTo>
                    <a:pt x="1809750" y="0"/>
                  </a:lnTo>
                  <a:lnTo>
                    <a:pt x="0" y="0"/>
                  </a:lnTo>
                  <a:lnTo>
                    <a:pt x="0" y="2097786"/>
                  </a:lnTo>
                  <a:close/>
                </a:path>
              </a:pathLst>
            </a:custGeom>
            <a:ln w="9524">
              <a:solidFill>
                <a:srgbClr val="0000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4471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032147" y="2020618"/>
            <a:ext cx="7848600" cy="43919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16549" y="2836109"/>
            <a:ext cx="144780" cy="142875"/>
          </a:xfrm>
          <a:custGeom>
            <a:avLst/>
            <a:gdLst/>
            <a:ahLst/>
            <a:cxnLst/>
            <a:rect l="l" t="t" r="r" b="b"/>
            <a:pathLst>
              <a:path w="144780" h="142875">
                <a:moveTo>
                  <a:pt x="72262" y="0"/>
                </a:moveTo>
                <a:lnTo>
                  <a:pt x="44148" y="5615"/>
                </a:lnTo>
                <a:lnTo>
                  <a:pt x="21177" y="20923"/>
                </a:lnTo>
                <a:lnTo>
                  <a:pt x="5683" y="43612"/>
                </a:lnTo>
                <a:lnTo>
                  <a:pt x="0" y="71374"/>
                </a:lnTo>
                <a:lnTo>
                  <a:pt x="5683" y="99208"/>
                </a:lnTo>
                <a:lnTo>
                  <a:pt x="21177" y="121935"/>
                </a:lnTo>
                <a:lnTo>
                  <a:pt x="44148" y="137257"/>
                </a:lnTo>
                <a:lnTo>
                  <a:pt x="72262" y="142875"/>
                </a:lnTo>
                <a:lnTo>
                  <a:pt x="100377" y="137257"/>
                </a:lnTo>
                <a:lnTo>
                  <a:pt x="123348" y="121935"/>
                </a:lnTo>
                <a:lnTo>
                  <a:pt x="138842" y="99208"/>
                </a:lnTo>
                <a:lnTo>
                  <a:pt x="144525" y="71374"/>
                </a:lnTo>
                <a:lnTo>
                  <a:pt x="138842" y="43612"/>
                </a:lnTo>
                <a:lnTo>
                  <a:pt x="123348" y="20923"/>
                </a:lnTo>
                <a:lnTo>
                  <a:pt x="100377" y="5615"/>
                </a:lnTo>
                <a:lnTo>
                  <a:pt x="72262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928074" y="3194883"/>
            <a:ext cx="144780" cy="144780"/>
          </a:xfrm>
          <a:custGeom>
            <a:avLst/>
            <a:gdLst/>
            <a:ahLst/>
            <a:cxnLst/>
            <a:rect l="l" t="t" r="r" b="b"/>
            <a:pathLst>
              <a:path w="144779" h="144780">
                <a:moveTo>
                  <a:pt x="72262" y="0"/>
                </a:moveTo>
                <a:lnTo>
                  <a:pt x="44148" y="5683"/>
                </a:lnTo>
                <a:lnTo>
                  <a:pt x="21177" y="21177"/>
                </a:lnTo>
                <a:lnTo>
                  <a:pt x="5683" y="44148"/>
                </a:lnTo>
                <a:lnTo>
                  <a:pt x="0" y="72262"/>
                </a:lnTo>
                <a:lnTo>
                  <a:pt x="5683" y="100377"/>
                </a:lnTo>
                <a:lnTo>
                  <a:pt x="21177" y="123348"/>
                </a:lnTo>
                <a:lnTo>
                  <a:pt x="44148" y="138842"/>
                </a:lnTo>
                <a:lnTo>
                  <a:pt x="72262" y="144525"/>
                </a:lnTo>
                <a:lnTo>
                  <a:pt x="100377" y="138842"/>
                </a:lnTo>
                <a:lnTo>
                  <a:pt x="123348" y="123348"/>
                </a:lnTo>
                <a:lnTo>
                  <a:pt x="138842" y="100377"/>
                </a:lnTo>
                <a:lnTo>
                  <a:pt x="144525" y="72262"/>
                </a:lnTo>
                <a:lnTo>
                  <a:pt x="138842" y="44148"/>
                </a:lnTo>
                <a:lnTo>
                  <a:pt x="123348" y="21177"/>
                </a:lnTo>
                <a:lnTo>
                  <a:pt x="100377" y="5683"/>
                </a:lnTo>
                <a:lnTo>
                  <a:pt x="72262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291444" y="1226742"/>
            <a:ext cx="5650826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Bef>
                <a:spcPts val="730"/>
              </a:spcBef>
            </a:pPr>
            <a:r>
              <a:rPr sz="2600" b="1" dirty="0" err="1">
                <a:solidFill>
                  <a:srgbClr val="C00000"/>
                </a:solidFill>
                <a:cs typeface="Comic Sans MS"/>
              </a:rPr>
              <a:t>Неправильное</a:t>
            </a:r>
            <a:r>
              <a:rPr sz="2600" b="1" spc="-90" dirty="0">
                <a:solidFill>
                  <a:srgbClr val="C00000"/>
                </a:solidFill>
                <a:cs typeface="Comic Sans MS"/>
              </a:rPr>
              <a:t> </a:t>
            </a:r>
            <a:r>
              <a:rPr sz="2600" b="1" dirty="0">
                <a:solidFill>
                  <a:srgbClr val="C00000"/>
                </a:solidFill>
                <a:cs typeface="Comic Sans MS"/>
              </a:rPr>
              <a:t>положение</a:t>
            </a:r>
            <a:endParaRPr sz="2600" b="1" dirty="0"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sz="2600" b="1" dirty="0">
                <a:solidFill>
                  <a:srgbClr val="C00000"/>
                </a:solidFill>
                <a:cs typeface="Comic Sans MS"/>
              </a:rPr>
              <a:t>катетера</a:t>
            </a:r>
            <a:endParaRPr sz="2600" b="1" dirty="0">
              <a:cs typeface="Comic Sans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67599" y="1206590"/>
            <a:ext cx="4196892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600" b="1" dirty="0">
                <a:solidFill>
                  <a:srgbClr val="C00000"/>
                </a:solidFill>
                <a:cs typeface="Comic Sans MS"/>
              </a:rPr>
              <a:t>Правильное</a:t>
            </a:r>
            <a:r>
              <a:rPr sz="2600" b="1" spc="-85" dirty="0">
                <a:solidFill>
                  <a:srgbClr val="C00000"/>
                </a:solidFill>
                <a:cs typeface="Comic Sans MS"/>
              </a:rPr>
              <a:t> </a:t>
            </a:r>
            <a:r>
              <a:rPr sz="2600" b="1" dirty="0">
                <a:solidFill>
                  <a:srgbClr val="C00000"/>
                </a:solidFill>
                <a:cs typeface="Comic Sans MS"/>
              </a:rPr>
              <a:t>положение</a:t>
            </a:r>
            <a:endParaRPr sz="2600" b="1" dirty="0"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sz="2600" b="1" dirty="0">
                <a:solidFill>
                  <a:srgbClr val="C00000"/>
                </a:solidFill>
                <a:cs typeface="Comic Sans MS"/>
              </a:rPr>
              <a:t>катетера</a:t>
            </a:r>
            <a:endParaRPr sz="2600" b="1" dirty="0">
              <a:cs typeface="Comic Sans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008844" y="4059626"/>
            <a:ext cx="144145" cy="144145"/>
          </a:xfrm>
          <a:custGeom>
            <a:avLst/>
            <a:gdLst/>
            <a:ahLst/>
            <a:cxnLst/>
            <a:rect l="l" t="t" r="r" b="b"/>
            <a:pathLst>
              <a:path w="144145" h="144145">
                <a:moveTo>
                  <a:pt x="72008" y="0"/>
                </a:moveTo>
                <a:lnTo>
                  <a:pt x="43987" y="5661"/>
                </a:lnTo>
                <a:lnTo>
                  <a:pt x="21097" y="21097"/>
                </a:lnTo>
                <a:lnTo>
                  <a:pt x="5661" y="43987"/>
                </a:lnTo>
                <a:lnTo>
                  <a:pt x="0" y="72009"/>
                </a:lnTo>
                <a:lnTo>
                  <a:pt x="5661" y="100030"/>
                </a:lnTo>
                <a:lnTo>
                  <a:pt x="21097" y="122920"/>
                </a:lnTo>
                <a:lnTo>
                  <a:pt x="43987" y="138356"/>
                </a:lnTo>
                <a:lnTo>
                  <a:pt x="72008" y="144018"/>
                </a:lnTo>
                <a:lnTo>
                  <a:pt x="100030" y="138356"/>
                </a:lnTo>
                <a:lnTo>
                  <a:pt x="122920" y="122920"/>
                </a:lnTo>
                <a:lnTo>
                  <a:pt x="138356" y="100030"/>
                </a:lnTo>
                <a:lnTo>
                  <a:pt x="144018" y="72009"/>
                </a:lnTo>
                <a:lnTo>
                  <a:pt x="138356" y="43987"/>
                </a:lnTo>
                <a:lnTo>
                  <a:pt x="122920" y="21097"/>
                </a:lnTo>
                <a:lnTo>
                  <a:pt x="100030" y="5661"/>
                </a:lnTo>
                <a:lnTo>
                  <a:pt x="72008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936835" y="3339536"/>
            <a:ext cx="360045" cy="648335"/>
          </a:xfrm>
          <a:custGeom>
            <a:avLst/>
            <a:gdLst/>
            <a:ahLst/>
            <a:cxnLst/>
            <a:rect l="l" t="t" r="r" b="b"/>
            <a:pathLst>
              <a:path w="360045" h="648335">
                <a:moveTo>
                  <a:pt x="360045" y="468122"/>
                </a:moveTo>
                <a:lnTo>
                  <a:pt x="0" y="468122"/>
                </a:lnTo>
                <a:lnTo>
                  <a:pt x="179959" y="648081"/>
                </a:lnTo>
                <a:lnTo>
                  <a:pt x="360045" y="468122"/>
                </a:lnTo>
                <a:close/>
              </a:path>
              <a:path w="360045" h="648335">
                <a:moveTo>
                  <a:pt x="270002" y="0"/>
                </a:moveTo>
                <a:lnTo>
                  <a:pt x="90043" y="0"/>
                </a:lnTo>
                <a:lnTo>
                  <a:pt x="90043" y="468122"/>
                </a:lnTo>
                <a:lnTo>
                  <a:pt x="270002" y="468122"/>
                </a:lnTo>
                <a:lnTo>
                  <a:pt x="270002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1015692" y="96007"/>
            <a:ext cx="10515600" cy="70832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Положение </a:t>
            </a:r>
            <a:r>
              <a:rPr lang="ru-RU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катетера</a:t>
            </a:r>
            <a:endParaRPr lang="ru-RU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673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047233" y="294131"/>
            <a:ext cx="871727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64196" y="294131"/>
            <a:ext cx="737616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16223" y="0"/>
            <a:ext cx="4987892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  <a:tabLst>
                <a:tab pos="4410075" algn="l"/>
              </a:tabLs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Фиксация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ПЦВК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5096" y="1074767"/>
            <a:ext cx="6108000" cy="1600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115" marR="5080" indent="-272415">
              <a:buFont typeface="Wingdings"/>
              <a:buChar char=""/>
              <a:tabLst>
                <a:tab pos="299720" algn="l"/>
              </a:tabLst>
            </a:pPr>
            <a:r>
              <a:rPr sz="2600" spc="-5" dirty="0">
                <a:cs typeface="Comic Sans MS"/>
              </a:rPr>
              <a:t>Место ввода (укола) катетера,  если кровоточит, фиксировать  стерильной повязкой, а сам  катетер фиксировать  стерильным прозрачным  пластырем;</a:t>
            </a:r>
            <a:endParaRPr sz="2600" dirty="0"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71063" y="2832787"/>
            <a:ext cx="3816350" cy="24479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291459" y="4128517"/>
            <a:ext cx="3311525" cy="25209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1905" y="4268236"/>
            <a:ext cx="2144247" cy="22769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3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42752" y="3046007"/>
            <a:ext cx="4210155" cy="3499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Line 4"/>
          <p:cNvSpPr>
            <a:spLocks noChangeShapeType="1"/>
          </p:cNvSpPr>
          <p:nvPr/>
        </p:nvSpPr>
        <p:spPr bwMode="auto">
          <a:xfrm flipH="1" flipV="1">
            <a:off x="10923234" y="2667487"/>
            <a:ext cx="518797" cy="2265459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0214520" y="2177475"/>
            <a:ext cx="1684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53" tIns="45527" rIns="91053" bIns="45527">
            <a:spAutoFit/>
          </a:bodyPr>
          <a:lstStyle>
            <a:lvl1pPr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dirty="0">
                <a:latin typeface="+mn-lt"/>
              </a:rPr>
              <a:t>Кислород</a:t>
            </a:r>
            <a:endParaRPr lang="en-GB" altLang="ru-RU" sz="2800" dirty="0">
              <a:latin typeface="+mn-lt"/>
            </a:endParaRPr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 flipH="1" flipV="1">
            <a:off x="7046760" y="3472578"/>
            <a:ext cx="1443159" cy="105503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5882073" y="2948998"/>
            <a:ext cx="19065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53" tIns="45527" rIns="91053" bIns="45527">
            <a:spAutoFit/>
          </a:bodyPr>
          <a:lstStyle>
            <a:lvl1pPr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dirty="0">
                <a:latin typeface="+mn-lt"/>
              </a:rPr>
              <a:t>Водяные</a:t>
            </a:r>
            <a:r>
              <a:rPr lang="en-GB" altLang="ru-RU" sz="2800" dirty="0">
                <a:latin typeface="+mn-lt"/>
              </a:rPr>
              <a:t> </a:t>
            </a:r>
          </a:p>
          <a:p>
            <a:r>
              <a:rPr lang="ru-RU" altLang="ru-RU" sz="2800" dirty="0">
                <a:latin typeface="+mn-lt"/>
              </a:rPr>
              <a:t>пары</a:t>
            </a:r>
            <a:endParaRPr lang="en-GB" altLang="ru-RU" sz="2800" dirty="0">
              <a:latin typeface="+mn-lt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9141370" y="5960796"/>
            <a:ext cx="1073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53" tIns="45527" rIns="91053" bIns="45527">
            <a:spAutoFit/>
          </a:bodyPr>
          <a:lstStyle>
            <a:lvl1pPr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4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800" b="1" dirty="0">
                <a:latin typeface="+mn-lt"/>
              </a:rPr>
              <a:t>Кожа</a:t>
            </a:r>
            <a:endParaRPr lang="en-GB" altLang="ru-RU" sz="2800" b="1" dirty="0">
              <a:latin typeface="+mn-lt"/>
            </a:endParaRPr>
          </a:p>
        </p:txBody>
      </p:sp>
      <p:pic>
        <p:nvPicPr>
          <p:cNvPr id="1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tretch>
            <a:fillRect/>
          </a:stretch>
        </p:blipFill>
        <p:spPr>
          <a:xfrm>
            <a:off x="6685553" y="301418"/>
            <a:ext cx="3432518" cy="2574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639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847450" y="1755625"/>
            <a:ext cx="6659182" cy="1692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/>
            <a:r>
              <a:rPr sz="55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КАТЕТЕРИЗАЦИЯ  </a:t>
            </a:r>
            <a:r>
              <a:rPr lang="ru-RU" sz="55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ПУПОЧНОЙ ВЕНЫ</a:t>
            </a:r>
            <a:endParaRPr sz="5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Comic Sans M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0" y="4139502"/>
            <a:ext cx="12192000" cy="1879161"/>
            <a:chOff x="1334459" y="5329300"/>
            <a:chExt cx="9665525" cy="1370774"/>
          </a:xfrm>
        </p:grpSpPr>
        <p:sp>
          <p:nvSpPr>
            <p:cNvPr id="5" name="object 5"/>
            <p:cNvSpPr/>
            <p:nvPr/>
          </p:nvSpPr>
          <p:spPr>
            <a:xfrm>
              <a:off x="2603381" y="5329300"/>
              <a:ext cx="6277609" cy="137077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80990" y="5329300"/>
              <a:ext cx="2118994" cy="1358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34459" y="5329352"/>
              <a:ext cx="1372234" cy="13583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2845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50175" y="96308"/>
            <a:ext cx="7545593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b="1" spc="-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Показания</a:t>
            </a:r>
            <a:r>
              <a:rPr lang="ru-RU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КПВ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8088" y="918226"/>
            <a:ext cx="11939320" cy="2405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111760" indent="-274320">
              <a:lnSpc>
                <a:spcPct val="90000"/>
              </a:lnSpc>
              <a:buFont typeface="Wingdings"/>
              <a:buChar char=""/>
              <a:tabLst>
                <a:tab pos="287020" algn="l"/>
              </a:tabLst>
            </a:pPr>
            <a:r>
              <a:rPr lang="ru-RU" sz="2600" dirty="0" smtClean="0">
                <a:cs typeface="Comic Sans MS"/>
              </a:rPr>
              <a:t>Б</a:t>
            </a:r>
            <a:r>
              <a:rPr sz="2600" dirty="0" err="1" smtClean="0">
                <a:cs typeface="Comic Sans MS"/>
              </a:rPr>
              <a:t>ыстрый</a:t>
            </a:r>
            <a:r>
              <a:rPr sz="2600" dirty="0" smtClean="0">
                <a:cs typeface="Comic Sans MS"/>
              </a:rPr>
              <a:t> </a:t>
            </a:r>
            <a:r>
              <a:rPr sz="2600" dirty="0">
                <a:cs typeface="Comic Sans MS"/>
              </a:rPr>
              <a:t>внутривенный доступ для введения  медикаментов во </a:t>
            </a:r>
            <a:r>
              <a:rPr sz="2600" spc="-5" dirty="0" err="1">
                <a:cs typeface="Comic Sans MS"/>
              </a:rPr>
              <a:t>время</a:t>
            </a:r>
            <a:r>
              <a:rPr sz="2600" spc="-5" dirty="0">
                <a:cs typeface="Comic Sans MS"/>
              </a:rPr>
              <a:t> </a:t>
            </a:r>
            <a:r>
              <a:rPr sz="2600" dirty="0" err="1" smtClean="0">
                <a:cs typeface="Comic Sans MS"/>
              </a:rPr>
              <a:t>реанимации</a:t>
            </a:r>
            <a:r>
              <a:rPr lang="ru-RU" sz="2600" dirty="0" smtClean="0">
                <a:cs typeface="Comic Sans MS"/>
              </a:rPr>
              <a:t>;</a:t>
            </a:r>
            <a:endParaRPr sz="2600" dirty="0">
              <a:cs typeface="Comic Sans MS"/>
            </a:endParaRPr>
          </a:p>
          <a:p>
            <a:pPr marL="287020" marR="260985" indent="-274320">
              <a:lnSpc>
                <a:spcPts val="2810"/>
              </a:lnSpc>
              <a:spcBef>
                <a:spcPts val="665"/>
              </a:spcBef>
              <a:buFont typeface="Wingdings"/>
              <a:buChar char=""/>
              <a:tabLst>
                <a:tab pos="287020" algn="l"/>
              </a:tabLst>
            </a:pPr>
            <a:r>
              <a:rPr lang="ru-RU" sz="2600" dirty="0" smtClean="0">
                <a:cs typeface="Comic Sans MS"/>
              </a:rPr>
              <a:t>в</a:t>
            </a:r>
            <a:r>
              <a:rPr sz="2600" dirty="0" err="1" smtClean="0">
                <a:cs typeface="Comic Sans MS"/>
              </a:rPr>
              <a:t>ведение</a:t>
            </a:r>
            <a:r>
              <a:rPr sz="2600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инфузионных, </a:t>
            </a:r>
            <a:r>
              <a:rPr sz="2600" dirty="0">
                <a:cs typeface="Comic Sans MS"/>
              </a:rPr>
              <a:t>в </a:t>
            </a:r>
            <a:r>
              <a:rPr sz="2600" spc="-5" dirty="0">
                <a:cs typeface="Comic Sans MS"/>
              </a:rPr>
              <a:t>том числе  концентрированных растворов, </a:t>
            </a:r>
            <a:r>
              <a:rPr sz="2600" dirty="0">
                <a:cs typeface="Comic Sans MS"/>
              </a:rPr>
              <a:t>вазоактивных</a:t>
            </a:r>
            <a:r>
              <a:rPr sz="2600" spc="-50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и  других</a:t>
            </a:r>
            <a:r>
              <a:rPr sz="2600" spc="-10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медикаментов;</a:t>
            </a:r>
          </a:p>
          <a:p>
            <a:pPr marL="287020" indent="-274320">
              <a:spcBef>
                <a:spcPts val="310"/>
              </a:spcBef>
              <a:buFont typeface="Wingdings"/>
              <a:buChar char=""/>
              <a:tabLst>
                <a:tab pos="287020" algn="l"/>
              </a:tabLst>
            </a:pPr>
            <a:r>
              <a:rPr lang="ru-RU" sz="2600" spc="-5" dirty="0" smtClean="0">
                <a:cs typeface="Comic Sans MS"/>
              </a:rPr>
              <a:t>о</a:t>
            </a:r>
            <a:r>
              <a:rPr sz="2600" spc="-5" dirty="0" err="1" smtClean="0">
                <a:cs typeface="Comic Sans MS"/>
              </a:rPr>
              <a:t>бменно-заменное</a:t>
            </a:r>
            <a:r>
              <a:rPr sz="2600" spc="-5" dirty="0" smtClean="0">
                <a:cs typeface="Comic Sans MS"/>
              </a:rPr>
              <a:t> </a:t>
            </a:r>
            <a:r>
              <a:rPr sz="2600" dirty="0">
                <a:cs typeface="Comic Sans MS"/>
              </a:rPr>
              <a:t>переливание</a:t>
            </a:r>
            <a:r>
              <a:rPr sz="2600" spc="-6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крови;</a:t>
            </a:r>
          </a:p>
          <a:p>
            <a:pPr marL="287020" indent="-274320">
              <a:spcBef>
                <a:spcPts val="310"/>
              </a:spcBef>
              <a:buFont typeface="Wingdings"/>
              <a:buChar char=""/>
              <a:tabLst>
                <a:tab pos="287020" algn="l"/>
                <a:tab pos="5460365" algn="l"/>
              </a:tabLst>
            </a:pPr>
            <a:r>
              <a:rPr lang="ru-RU" sz="2600" dirty="0">
                <a:cs typeface="Comic Sans MS"/>
              </a:rPr>
              <a:t>м</a:t>
            </a:r>
            <a:r>
              <a:rPr sz="2600" dirty="0" err="1" smtClean="0">
                <a:cs typeface="Comic Sans MS"/>
              </a:rPr>
              <a:t>ногократный</a:t>
            </a:r>
            <a:r>
              <a:rPr sz="2600" dirty="0" smtClean="0">
                <a:cs typeface="Comic Sans MS"/>
              </a:rPr>
              <a:t>  </a:t>
            </a:r>
            <a:r>
              <a:rPr sz="2600" dirty="0">
                <a:cs typeface="Comic Sans MS"/>
              </a:rPr>
              <a:t>забор</a:t>
            </a:r>
            <a:r>
              <a:rPr sz="2600" spc="175" dirty="0">
                <a:cs typeface="Comic Sans MS"/>
              </a:rPr>
              <a:t> </a:t>
            </a:r>
            <a:r>
              <a:rPr sz="2600" dirty="0" err="1">
                <a:cs typeface="Comic Sans MS"/>
              </a:rPr>
              <a:t>крови</a:t>
            </a:r>
            <a:r>
              <a:rPr sz="2600" spc="520" dirty="0">
                <a:cs typeface="Comic Sans MS"/>
              </a:rPr>
              <a:t> </a:t>
            </a:r>
            <a:r>
              <a:rPr sz="2600" dirty="0" err="1">
                <a:cs typeface="Comic Sans MS"/>
              </a:rPr>
              <a:t>для</a:t>
            </a:r>
            <a:r>
              <a:rPr lang="ru-RU" sz="2600" dirty="0">
                <a:cs typeface="Comic Sans MS"/>
              </a:rPr>
              <a:t> </a:t>
            </a:r>
            <a:r>
              <a:rPr sz="2600" spc="-5" dirty="0" err="1" smtClean="0">
                <a:cs typeface="Comic Sans MS"/>
              </a:rPr>
              <a:t>анализов</a:t>
            </a:r>
            <a:r>
              <a:rPr lang="ru-RU" sz="2600" spc="-5" dirty="0" smtClean="0">
                <a:cs typeface="Comic Sans MS"/>
              </a:rPr>
              <a:t>.</a:t>
            </a:r>
            <a:endParaRPr sz="2600" dirty="0">
              <a:cs typeface="Comic Sans M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2" b="5513"/>
          <a:stretch/>
        </p:blipFill>
        <p:spPr>
          <a:xfrm>
            <a:off x="2418543" y="3479505"/>
            <a:ext cx="7008858" cy="3266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321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88792" y="332231"/>
            <a:ext cx="894588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41793" y="396240"/>
            <a:ext cx="819911" cy="11247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81426" y="57686"/>
            <a:ext cx="7913908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606550">
              <a:lnSpc>
                <a:spcPct val="100000"/>
              </a:lnSpc>
            </a:pPr>
            <a:r>
              <a:rPr b="1" spc="-5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b="1" spc="-2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b="1" spc="-5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</a:t>
            </a:r>
            <a:r>
              <a:rPr b="1" spc="-2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катетер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410200" y="3314700"/>
            <a:ext cx="537972" cy="7360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body" idx="1"/>
          </p:nvPr>
        </p:nvSpPr>
        <p:spPr>
          <a:xfrm>
            <a:off x="332773" y="1243778"/>
            <a:ext cx="5536407" cy="42725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lnSpc>
                <a:spcPts val="3190"/>
              </a:lnSpc>
              <a:buFont typeface="Wingdings"/>
              <a:buChar char=""/>
              <a:tabLst>
                <a:tab pos="287020" algn="l"/>
              </a:tabLst>
            </a:pPr>
            <a:r>
              <a:rPr sz="3000" spc="-5" dirty="0"/>
              <a:t>Виды</a:t>
            </a:r>
            <a:r>
              <a:rPr sz="3000" spc="-65" dirty="0"/>
              <a:t> </a:t>
            </a:r>
            <a:r>
              <a:rPr sz="3000" spc="-5" dirty="0"/>
              <a:t>пупочных</a:t>
            </a:r>
          </a:p>
          <a:p>
            <a:pPr marL="286385">
              <a:lnSpc>
                <a:spcPts val="3190"/>
              </a:lnSpc>
            </a:pPr>
            <a:r>
              <a:rPr sz="3000" dirty="0"/>
              <a:t>катетер</a:t>
            </a:r>
            <a:r>
              <a:rPr sz="3000" dirty="0">
                <a:cs typeface="Comic Sans MS"/>
              </a:rPr>
              <a:t>:</a:t>
            </a:r>
          </a:p>
          <a:p>
            <a:pPr marL="561340" lvl="1" indent="-274320">
              <a:lnSpc>
                <a:spcPct val="100000"/>
              </a:lnSpc>
              <a:spcBef>
                <a:spcPts val="334"/>
              </a:spcBef>
              <a:buFont typeface="Wingdings"/>
              <a:buChar char=""/>
              <a:tabLst>
                <a:tab pos="561340" algn="l"/>
              </a:tabLst>
            </a:pPr>
            <a:r>
              <a:rPr sz="3000" u="heavy" dirty="0" err="1">
                <a:cs typeface="Comic Sans MS"/>
              </a:rPr>
              <a:t>Венозные</a:t>
            </a:r>
            <a:r>
              <a:rPr sz="3000" u="heavy" spc="-110" dirty="0">
                <a:cs typeface="Comic Sans MS"/>
              </a:rPr>
              <a:t> </a:t>
            </a:r>
            <a:r>
              <a:rPr sz="3000" u="heavy" dirty="0" err="1">
                <a:cs typeface="Comic Sans MS"/>
              </a:rPr>
              <a:t>катетер</a:t>
            </a:r>
            <a:r>
              <a:rPr lang="ru-RU" sz="3000" u="heavy" dirty="0">
                <a:cs typeface="Comic Sans MS"/>
              </a:rPr>
              <a:t>ы</a:t>
            </a:r>
            <a:r>
              <a:rPr sz="3000" u="heavy" dirty="0">
                <a:cs typeface="Comic Sans MS"/>
              </a:rPr>
              <a:t>:</a:t>
            </a:r>
            <a:endParaRPr sz="3000" dirty="0">
              <a:cs typeface="Comic Sans MS"/>
            </a:endParaRPr>
          </a:p>
          <a:p>
            <a:pPr marL="561340" lvl="1" indent="-274320">
              <a:lnSpc>
                <a:spcPts val="2965"/>
              </a:lnSpc>
              <a:spcBef>
                <a:spcPts val="310"/>
              </a:spcBef>
              <a:buFont typeface="Wingdings"/>
              <a:buChar char=""/>
              <a:tabLst>
                <a:tab pos="561340" algn="l"/>
              </a:tabLst>
            </a:pPr>
            <a:r>
              <a:rPr sz="3000" dirty="0">
                <a:cs typeface="Comic Sans MS"/>
              </a:rPr>
              <a:t>Размер катетерa 5 Fr.</a:t>
            </a:r>
            <a:r>
              <a:rPr sz="3000" spc="-150" dirty="0">
                <a:cs typeface="Comic Sans MS"/>
              </a:rPr>
              <a:t> </a:t>
            </a:r>
            <a:r>
              <a:rPr sz="3000" dirty="0">
                <a:cs typeface="Comic Sans MS"/>
              </a:rPr>
              <a:t>=</a:t>
            </a:r>
            <a:r>
              <a:rPr lang="ru-RU" sz="3000" dirty="0">
                <a:cs typeface="Comic Sans MS"/>
              </a:rPr>
              <a:t> </a:t>
            </a:r>
            <a:r>
              <a:rPr sz="3000" spc="-5" dirty="0">
                <a:cs typeface="Comic Sans MS"/>
              </a:rPr>
              <a:t>1500</a:t>
            </a:r>
            <a:r>
              <a:rPr sz="3000" spc="-5" dirty="0"/>
              <a:t>г</a:t>
            </a:r>
            <a:endParaRPr sz="3000" dirty="0">
              <a:cs typeface="Comic Sans MS"/>
            </a:endParaRPr>
          </a:p>
          <a:p>
            <a:pPr marL="57785" indent="0">
              <a:lnSpc>
                <a:spcPct val="100000"/>
              </a:lnSpc>
              <a:spcBef>
                <a:spcPts val="310"/>
              </a:spcBef>
              <a:buNone/>
            </a:pPr>
            <a:r>
              <a:rPr lang="ru-RU" sz="3000" dirty="0">
                <a:cs typeface="Comic Sans MS"/>
              </a:rPr>
              <a:t>                          </a:t>
            </a:r>
            <a:r>
              <a:rPr sz="3000" spc="-5" dirty="0">
                <a:cs typeface="Comic Sans MS"/>
              </a:rPr>
              <a:t>3.5 </a:t>
            </a:r>
            <a:r>
              <a:rPr sz="3000" dirty="0">
                <a:cs typeface="Comic Sans MS"/>
              </a:rPr>
              <a:t>Fr. </a:t>
            </a:r>
            <a:r>
              <a:rPr sz="3000" spc="-5" dirty="0"/>
              <a:t>если </a:t>
            </a:r>
            <a:r>
              <a:rPr sz="3000" dirty="0">
                <a:cs typeface="Comic Sans MS"/>
              </a:rPr>
              <a:t>&lt;</a:t>
            </a:r>
            <a:r>
              <a:rPr sz="3000" spc="250" dirty="0">
                <a:cs typeface="Comic Sans MS"/>
              </a:rPr>
              <a:t> </a:t>
            </a:r>
            <a:r>
              <a:rPr sz="3000" spc="-5" dirty="0">
                <a:cs typeface="Comic Sans MS"/>
              </a:rPr>
              <a:t>1500</a:t>
            </a:r>
            <a:r>
              <a:rPr sz="3000" spc="-5" dirty="0"/>
              <a:t>г</a:t>
            </a:r>
            <a:endParaRPr sz="3000" dirty="0">
              <a:cs typeface="Comic Sans MS"/>
            </a:endParaRPr>
          </a:p>
          <a:p>
            <a:pPr marL="835660" lvl="2">
              <a:lnSpc>
                <a:spcPct val="100000"/>
              </a:lnSpc>
              <a:spcBef>
                <a:spcPts val="295"/>
              </a:spcBef>
              <a:buFont typeface="Wingdings"/>
              <a:buChar char=""/>
              <a:tabLst>
                <a:tab pos="835660" algn="l"/>
              </a:tabLst>
            </a:pPr>
            <a:r>
              <a:rPr sz="3000" spc="-5" dirty="0">
                <a:cs typeface="Comic Sans MS"/>
              </a:rPr>
              <a:t>Одноканальные;</a:t>
            </a:r>
            <a:endParaRPr sz="3000" dirty="0">
              <a:cs typeface="Comic Sans MS"/>
            </a:endParaRPr>
          </a:p>
          <a:p>
            <a:pPr marL="835660" lvl="2">
              <a:lnSpc>
                <a:spcPct val="100000"/>
              </a:lnSpc>
              <a:spcBef>
                <a:spcPts val="290"/>
              </a:spcBef>
              <a:buFont typeface="Wingdings"/>
              <a:buChar char=""/>
              <a:tabLst>
                <a:tab pos="835660" algn="l"/>
              </a:tabLst>
            </a:pPr>
            <a:r>
              <a:rPr sz="3000" spc="-5" dirty="0">
                <a:cs typeface="Comic Sans MS"/>
              </a:rPr>
              <a:t>Многоканальные;</a:t>
            </a:r>
            <a:endParaRPr sz="3000" dirty="0">
              <a:cs typeface="Comic Sans MS"/>
            </a:endParaRPr>
          </a:p>
          <a:p>
            <a:pPr marL="561340" lvl="1" indent="-274320">
              <a:lnSpc>
                <a:spcPct val="100000"/>
              </a:lnSpc>
              <a:spcBef>
                <a:spcPts val="305"/>
              </a:spcBef>
              <a:buFont typeface="Wingdings"/>
              <a:buChar char=""/>
              <a:tabLst>
                <a:tab pos="561340" algn="l"/>
              </a:tabLst>
            </a:pPr>
            <a:r>
              <a:rPr sz="3000" u="heavy" dirty="0">
                <a:cs typeface="Comic Sans MS"/>
              </a:rPr>
              <a:t>Артериальный</a:t>
            </a:r>
            <a:r>
              <a:rPr sz="3000" u="heavy" spc="-125" dirty="0">
                <a:cs typeface="Comic Sans MS"/>
              </a:rPr>
              <a:t> </a:t>
            </a:r>
            <a:r>
              <a:rPr sz="3000" u="heavy" dirty="0">
                <a:cs typeface="Comic Sans MS"/>
              </a:rPr>
              <a:t>катетер;</a:t>
            </a:r>
            <a:endParaRPr sz="3000" dirty="0">
              <a:cs typeface="Comic Sans MS"/>
            </a:endParaRPr>
          </a:p>
          <a:p>
            <a:pPr marL="962025" lvl="2" indent="-274320">
              <a:lnSpc>
                <a:spcPts val="2735"/>
              </a:lnSpc>
              <a:spcBef>
                <a:spcPts val="295"/>
              </a:spcBef>
              <a:buFont typeface="Wingdings"/>
              <a:buChar char=""/>
              <a:tabLst>
                <a:tab pos="962660" algn="l"/>
              </a:tabLst>
            </a:pPr>
            <a:r>
              <a:rPr sz="3000" spc="-5" dirty="0">
                <a:cs typeface="Comic Sans MS"/>
              </a:rPr>
              <a:t>Размер катетерa Fr.</a:t>
            </a:r>
            <a:r>
              <a:rPr sz="3000" spc="-40" dirty="0">
                <a:cs typeface="Comic Sans MS"/>
              </a:rPr>
              <a:t> </a:t>
            </a:r>
            <a:r>
              <a:rPr sz="3000" spc="-5" dirty="0">
                <a:cs typeface="Comic Sans MS"/>
              </a:rPr>
              <a:t>2.0</a:t>
            </a:r>
            <a:r>
              <a:rPr lang="ru-RU" sz="3000" dirty="0">
                <a:cs typeface="Comic Sans MS"/>
              </a:rPr>
              <a:t> </a:t>
            </a:r>
            <a:r>
              <a:rPr sz="3000" spc="-5" dirty="0"/>
              <a:t>–</a:t>
            </a:r>
            <a:r>
              <a:rPr sz="3000" spc="-100" dirty="0"/>
              <a:t> </a:t>
            </a:r>
            <a:r>
              <a:rPr sz="3000" spc="-5" dirty="0">
                <a:cs typeface="Comic Sans MS"/>
              </a:rPr>
              <a:t>3,5</a:t>
            </a:r>
            <a:endParaRPr sz="3000" dirty="0">
              <a:cs typeface="Comic Sans M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387974" y="1306322"/>
            <a:ext cx="2263774" cy="23764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24585" y="3774065"/>
            <a:ext cx="2341499" cy="23971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31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0030969" y="236220"/>
            <a:ext cx="637031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41448" y="294112"/>
            <a:ext cx="10673664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катетеризации пупочных</a:t>
            </a:r>
            <a:r>
              <a:rPr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bject 5"/>
          <p:cNvSpPr/>
          <p:nvPr/>
        </p:nvSpPr>
        <p:spPr>
          <a:xfrm>
            <a:off x="6204451" y="1705624"/>
            <a:ext cx="3528440" cy="33124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99625" y="1700799"/>
            <a:ext cx="3538220" cy="3322320"/>
          </a:xfrm>
          <a:custGeom>
            <a:avLst/>
            <a:gdLst/>
            <a:ahLst/>
            <a:cxnLst/>
            <a:rect l="l" t="t" r="r" b="b"/>
            <a:pathLst>
              <a:path w="3538220" h="3322320">
                <a:moveTo>
                  <a:pt x="0" y="3321939"/>
                </a:moveTo>
                <a:lnTo>
                  <a:pt x="3537966" y="3321939"/>
                </a:lnTo>
                <a:lnTo>
                  <a:pt x="3537966" y="0"/>
                </a:lnTo>
                <a:lnTo>
                  <a:pt x="0" y="0"/>
                </a:lnTo>
                <a:lnTo>
                  <a:pt x="0" y="3321939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38902" y="1705624"/>
            <a:ext cx="3705479" cy="33124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34140" y="1700799"/>
            <a:ext cx="3715385" cy="3322320"/>
          </a:xfrm>
          <a:custGeom>
            <a:avLst/>
            <a:gdLst/>
            <a:ahLst/>
            <a:cxnLst/>
            <a:rect l="l" t="t" r="r" b="b"/>
            <a:pathLst>
              <a:path w="3715385" h="3322320">
                <a:moveTo>
                  <a:pt x="0" y="3321939"/>
                </a:moveTo>
                <a:lnTo>
                  <a:pt x="3715004" y="3321939"/>
                </a:lnTo>
                <a:lnTo>
                  <a:pt x="3715004" y="0"/>
                </a:lnTo>
                <a:lnTo>
                  <a:pt x="0" y="0"/>
                </a:lnTo>
                <a:lnTo>
                  <a:pt x="0" y="3321939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99988" y="4585972"/>
            <a:ext cx="1728470" cy="369570"/>
          </a:xfrm>
          <a:custGeom>
            <a:avLst/>
            <a:gdLst/>
            <a:ahLst/>
            <a:cxnLst/>
            <a:rect l="l" t="t" r="r" b="b"/>
            <a:pathLst>
              <a:path w="1728470" h="369570">
                <a:moveTo>
                  <a:pt x="0" y="369328"/>
                </a:moveTo>
                <a:lnTo>
                  <a:pt x="1728215" y="369328"/>
                </a:lnTo>
                <a:lnTo>
                  <a:pt x="172821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349112" y="4557028"/>
            <a:ext cx="1248156" cy="5135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289420" y="4557028"/>
            <a:ext cx="406907" cy="5135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480888" y="4620403"/>
            <a:ext cx="96456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b="1" spc="-5" dirty="0">
                <a:solidFill>
                  <a:srgbClr val="00007E"/>
                </a:solidFill>
                <a:latin typeface="Comic Sans MS"/>
                <a:cs typeface="Comic Sans MS"/>
              </a:rPr>
              <a:t>Арт</a:t>
            </a:r>
            <a:r>
              <a:rPr b="1" dirty="0">
                <a:solidFill>
                  <a:srgbClr val="00007E"/>
                </a:solidFill>
                <a:latin typeface="Comic Sans MS"/>
                <a:cs typeface="Comic Sans MS"/>
              </a:rPr>
              <a:t>ерии</a:t>
            </a:r>
            <a:endParaRPr>
              <a:latin typeface="Comic Sans MS"/>
              <a:cs typeface="Comic Sans M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516497" y="3438413"/>
            <a:ext cx="845667" cy="5135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43801" y="3438413"/>
            <a:ext cx="406907" cy="5135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647942" y="3502675"/>
            <a:ext cx="55308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b="1" spc="-5" dirty="0">
                <a:solidFill>
                  <a:srgbClr val="00007E"/>
                </a:solidFill>
                <a:latin typeface="Comic Sans MS"/>
                <a:cs typeface="Comic Sans MS"/>
              </a:rPr>
              <a:t>В</a:t>
            </a:r>
            <a:r>
              <a:rPr b="1" dirty="0">
                <a:solidFill>
                  <a:srgbClr val="00007E"/>
                </a:solidFill>
                <a:latin typeface="Comic Sans MS"/>
                <a:cs typeface="Comic Sans MS"/>
              </a:rPr>
              <a:t>ена</a:t>
            </a:r>
            <a:endParaRPr>
              <a:latin typeface="Comic Sans MS"/>
              <a:cs typeface="Comic Sans M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121018" y="3615197"/>
            <a:ext cx="451484" cy="158115"/>
          </a:xfrm>
          <a:custGeom>
            <a:avLst/>
            <a:gdLst/>
            <a:ahLst/>
            <a:cxnLst/>
            <a:rect l="l" t="t" r="r" b="b"/>
            <a:pathLst>
              <a:path w="451485" h="158114">
                <a:moveTo>
                  <a:pt x="95504" y="28448"/>
                </a:moveTo>
                <a:lnTo>
                  <a:pt x="0" y="119125"/>
                </a:lnTo>
                <a:lnTo>
                  <a:pt x="125856" y="157606"/>
                </a:lnTo>
                <a:lnTo>
                  <a:pt x="133857" y="153415"/>
                </a:lnTo>
                <a:lnTo>
                  <a:pt x="136144" y="145795"/>
                </a:lnTo>
                <a:lnTo>
                  <a:pt x="138556" y="138302"/>
                </a:lnTo>
                <a:lnTo>
                  <a:pt x="134238" y="130301"/>
                </a:lnTo>
                <a:lnTo>
                  <a:pt x="121806" y="126491"/>
                </a:lnTo>
                <a:lnTo>
                  <a:pt x="30861" y="126491"/>
                </a:lnTo>
                <a:lnTo>
                  <a:pt x="24383" y="98678"/>
                </a:lnTo>
                <a:lnTo>
                  <a:pt x="75843" y="86588"/>
                </a:lnTo>
                <a:lnTo>
                  <a:pt x="115188" y="49275"/>
                </a:lnTo>
                <a:lnTo>
                  <a:pt x="115443" y="40258"/>
                </a:lnTo>
                <a:lnTo>
                  <a:pt x="104648" y="28701"/>
                </a:lnTo>
                <a:lnTo>
                  <a:pt x="95504" y="28448"/>
                </a:lnTo>
                <a:close/>
              </a:path>
              <a:path w="451485" h="158114">
                <a:moveTo>
                  <a:pt x="75843" y="86588"/>
                </a:moveTo>
                <a:lnTo>
                  <a:pt x="24383" y="98678"/>
                </a:lnTo>
                <a:lnTo>
                  <a:pt x="30861" y="126491"/>
                </a:lnTo>
                <a:lnTo>
                  <a:pt x="46000" y="122936"/>
                </a:lnTo>
                <a:lnTo>
                  <a:pt x="37464" y="122936"/>
                </a:lnTo>
                <a:lnTo>
                  <a:pt x="31876" y="98932"/>
                </a:lnTo>
                <a:lnTo>
                  <a:pt x="62808" y="98932"/>
                </a:lnTo>
                <a:lnTo>
                  <a:pt x="75843" y="86588"/>
                </a:lnTo>
                <a:close/>
              </a:path>
              <a:path w="451485" h="158114">
                <a:moveTo>
                  <a:pt x="82345" y="114399"/>
                </a:moveTo>
                <a:lnTo>
                  <a:pt x="30861" y="126491"/>
                </a:lnTo>
                <a:lnTo>
                  <a:pt x="121806" y="126491"/>
                </a:lnTo>
                <a:lnTo>
                  <a:pt x="82345" y="114399"/>
                </a:lnTo>
                <a:close/>
              </a:path>
              <a:path w="451485" h="158114">
                <a:moveTo>
                  <a:pt x="31876" y="98932"/>
                </a:moveTo>
                <a:lnTo>
                  <a:pt x="37464" y="122936"/>
                </a:lnTo>
                <a:lnTo>
                  <a:pt x="55247" y="106094"/>
                </a:lnTo>
                <a:lnTo>
                  <a:pt x="31876" y="98932"/>
                </a:lnTo>
                <a:close/>
              </a:path>
              <a:path w="451485" h="158114">
                <a:moveTo>
                  <a:pt x="55247" y="106094"/>
                </a:moveTo>
                <a:lnTo>
                  <a:pt x="37464" y="122936"/>
                </a:lnTo>
                <a:lnTo>
                  <a:pt x="46000" y="122936"/>
                </a:lnTo>
                <a:lnTo>
                  <a:pt x="82345" y="114399"/>
                </a:lnTo>
                <a:lnTo>
                  <a:pt x="55247" y="106094"/>
                </a:lnTo>
                <a:close/>
              </a:path>
              <a:path w="451485" h="158114">
                <a:moveTo>
                  <a:pt x="444373" y="0"/>
                </a:moveTo>
                <a:lnTo>
                  <a:pt x="75843" y="86588"/>
                </a:lnTo>
                <a:lnTo>
                  <a:pt x="55247" y="106094"/>
                </a:lnTo>
                <a:lnTo>
                  <a:pt x="82345" y="114399"/>
                </a:lnTo>
                <a:lnTo>
                  <a:pt x="450976" y="27812"/>
                </a:lnTo>
                <a:lnTo>
                  <a:pt x="444373" y="0"/>
                </a:lnTo>
                <a:close/>
              </a:path>
              <a:path w="451485" h="158114">
                <a:moveTo>
                  <a:pt x="62808" y="98932"/>
                </a:moveTo>
                <a:lnTo>
                  <a:pt x="31876" y="98932"/>
                </a:lnTo>
                <a:lnTo>
                  <a:pt x="55247" y="106094"/>
                </a:lnTo>
                <a:lnTo>
                  <a:pt x="62808" y="98932"/>
                </a:lnTo>
                <a:close/>
              </a:path>
            </a:pathLst>
          </a:custGeom>
          <a:solidFill>
            <a:srgbClr val="0000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28119" y="3896375"/>
            <a:ext cx="423545" cy="808355"/>
          </a:xfrm>
          <a:custGeom>
            <a:avLst/>
            <a:gdLst/>
            <a:ahLst/>
            <a:cxnLst/>
            <a:rect l="l" t="t" r="r" b="b"/>
            <a:pathLst>
              <a:path w="423544" h="808354">
                <a:moveTo>
                  <a:pt x="389714" y="50616"/>
                </a:moveTo>
                <a:lnTo>
                  <a:pt x="366048" y="66048"/>
                </a:lnTo>
                <a:lnTo>
                  <a:pt x="0" y="795401"/>
                </a:lnTo>
                <a:lnTo>
                  <a:pt x="25539" y="808227"/>
                </a:lnTo>
                <a:lnTo>
                  <a:pt x="391502" y="79021"/>
                </a:lnTo>
                <a:lnTo>
                  <a:pt x="389714" y="50616"/>
                </a:lnTo>
                <a:close/>
              </a:path>
              <a:path w="423544" h="808354">
                <a:moveTo>
                  <a:pt x="416414" y="18923"/>
                </a:moveTo>
                <a:lnTo>
                  <a:pt x="389699" y="18923"/>
                </a:lnTo>
                <a:lnTo>
                  <a:pt x="415226" y="31750"/>
                </a:lnTo>
                <a:lnTo>
                  <a:pt x="391502" y="79021"/>
                </a:lnTo>
                <a:lnTo>
                  <a:pt x="394906" y="133096"/>
                </a:lnTo>
                <a:lnTo>
                  <a:pt x="401764" y="139064"/>
                </a:lnTo>
                <a:lnTo>
                  <a:pt x="417512" y="138049"/>
                </a:lnTo>
                <a:lnTo>
                  <a:pt x="423481" y="131317"/>
                </a:lnTo>
                <a:lnTo>
                  <a:pt x="416414" y="18923"/>
                </a:lnTo>
                <a:close/>
              </a:path>
              <a:path w="423544" h="808354">
                <a:moveTo>
                  <a:pt x="415226" y="0"/>
                </a:moveTo>
                <a:lnTo>
                  <a:pt x="311467" y="67563"/>
                </a:lnTo>
                <a:lnTo>
                  <a:pt x="304863" y="71754"/>
                </a:lnTo>
                <a:lnTo>
                  <a:pt x="303085" y="80645"/>
                </a:lnTo>
                <a:lnTo>
                  <a:pt x="307403" y="87249"/>
                </a:lnTo>
                <a:lnTo>
                  <a:pt x="311594" y="93852"/>
                </a:lnTo>
                <a:lnTo>
                  <a:pt x="320484" y="95758"/>
                </a:lnTo>
                <a:lnTo>
                  <a:pt x="366048" y="66048"/>
                </a:lnTo>
                <a:lnTo>
                  <a:pt x="389699" y="18923"/>
                </a:lnTo>
                <a:lnTo>
                  <a:pt x="416414" y="18923"/>
                </a:lnTo>
                <a:lnTo>
                  <a:pt x="415226" y="0"/>
                </a:lnTo>
                <a:close/>
              </a:path>
              <a:path w="423544" h="808354">
                <a:moveTo>
                  <a:pt x="404105" y="26162"/>
                </a:moveTo>
                <a:lnTo>
                  <a:pt x="388175" y="26162"/>
                </a:lnTo>
                <a:lnTo>
                  <a:pt x="410273" y="37211"/>
                </a:lnTo>
                <a:lnTo>
                  <a:pt x="389714" y="50616"/>
                </a:lnTo>
                <a:lnTo>
                  <a:pt x="391502" y="79021"/>
                </a:lnTo>
                <a:lnTo>
                  <a:pt x="415226" y="31750"/>
                </a:lnTo>
                <a:lnTo>
                  <a:pt x="404105" y="26162"/>
                </a:lnTo>
                <a:close/>
              </a:path>
              <a:path w="423544" h="808354">
                <a:moveTo>
                  <a:pt x="389699" y="18923"/>
                </a:moveTo>
                <a:lnTo>
                  <a:pt x="366048" y="66048"/>
                </a:lnTo>
                <a:lnTo>
                  <a:pt x="389714" y="50616"/>
                </a:lnTo>
                <a:lnTo>
                  <a:pt x="388175" y="26162"/>
                </a:lnTo>
                <a:lnTo>
                  <a:pt x="404105" y="26162"/>
                </a:lnTo>
                <a:lnTo>
                  <a:pt x="389699" y="18923"/>
                </a:lnTo>
                <a:close/>
              </a:path>
              <a:path w="423544" h="808354">
                <a:moveTo>
                  <a:pt x="388175" y="26162"/>
                </a:moveTo>
                <a:lnTo>
                  <a:pt x="389714" y="50616"/>
                </a:lnTo>
                <a:lnTo>
                  <a:pt x="410273" y="37211"/>
                </a:lnTo>
                <a:lnTo>
                  <a:pt x="388175" y="26162"/>
                </a:lnTo>
                <a:close/>
              </a:path>
            </a:pathLst>
          </a:custGeom>
          <a:solidFill>
            <a:srgbClr val="0000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527065" y="3842272"/>
            <a:ext cx="272415" cy="859790"/>
          </a:xfrm>
          <a:custGeom>
            <a:avLst/>
            <a:gdLst/>
            <a:ahLst/>
            <a:cxnLst/>
            <a:rect l="l" t="t" r="r" b="b"/>
            <a:pathLst>
              <a:path w="272415" h="859789">
                <a:moveTo>
                  <a:pt x="222610" y="54826"/>
                </a:moveTo>
                <a:lnTo>
                  <a:pt x="202554" y="74991"/>
                </a:lnTo>
                <a:lnTo>
                  <a:pt x="0" y="852296"/>
                </a:lnTo>
                <a:lnTo>
                  <a:pt x="27647" y="859535"/>
                </a:lnTo>
                <a:lnTo>
                  <a:pt x="230246" y="82078"/>
                </a:lnTo>
                <a:lnTo>
                  <a:pt x="222610" y="54826"/>
                </a:lnTo>
                <a:close/>
              </a:path>
              <a:path w="272415" h="859789">
                <a:moveTo>
                  <a:pt x="243625" y="23875"/>
                </a:moveTo>
                <a:lnTo>
                  <a:pt x="215874" y="23875"/>
                </a:lnTo>
                <a:lnTo>
                  <a:pt x="243560" y="30987"/>
                </a:lnTo>
                <a:lnTo>
                  <a:pt x="230246" y="82078"/>
                </a:lnTo>
                <a:lnTo>
                  <a:pt x="242798" y="126873"/>
                </a:lnTo>
                <a:lnTo>
                  <a:pt x="244830" y="134492"/>
                </a:lnTo>
                <a:lnTo>
                  <a:pt x="252831" y="138937"/>
                </a:lnTo>
                <a:lnTo>
                  <a:pt x="267944" y="134619"/>
                </a:lnTo>
                <a:lnTo>
                  <a:pt x="272389" y="126745"/>
                </a:lnTo>
                <a:lnTo>
                  <a:pt x="270230" y="119125"/>
                </a:lnTo>
                <a:lnTo>
                  <a:pt x="243625" y="23875"/>
                </a:lnTo>
                <a:close/>
              </a:path>
              <a:path w="272415" h="859789">
                <a:moveTo>
                  <a:pt x="236956" y="0"/>
                </a:moveTo>
                <a:lnTo>
                  <a:pt x="144043" y="93344"/>
                </a:lnTo>
                <a:lnTo>
                  <a:pt x="144068" y="102362"/>
                </a:lnTo>
                <a:lnTo>
                  <a:pt x="149656" y="107950"/>
                </a:lnTo>
                <a:lnTo>
                  <a:pt x="155244" y="113411"/>
                </a:lnTo>
                <a:lnTo>
                  <a:pt x="164312" y="113411"/>
                </a:lnTo>
                <a:lnTo>
                  <a:pt x="169900" y="107823"/>
                </a:lnTo>
                <a:lnTo>
                  <a:pt x="202554" y="74991"/>
                </a:lnTo>
                <a:lnTo>
                  <a:pt x="215874" y="23875"/>
                </a:lnTo>
                <a:lnTo>
                  <a:pt x="243625" y="23875"/>
                </a:lnTo>
                <a:lnTo>
                  <a:pt x="236956" y="0"/>
                </a:lnTo>
                <a:close/>
              </a:path>
              <a:path w="272415" h="859789">
                <a:moveTo>
                  <a:pt x="243494" y="31241"/>
                </a:moveTo>
                <a:lnTo>
                  <a:pt x="216001" y="31241"/>
                </a:lnTo>
                <a:lnTo>
                  <a:pt x="239877" y="37464"/>
                </a:lnTo>
                <a:lnTo>
                  <a:pt x="222610" y="54826"/>
                </a:lnTo>
                <a:lnTo>
                  <a:pt x="230246" y="82078"/>
                </a:lnTo>
                <a:lnTo>
                  <a:pt x="243494" y="31241"/>
                </a:lnTo>
                <a:close/>
              </a:path>
              <a:path w="272415" h="859789">
                <a:moveTo>
                  <a:pt x="215874" y="23875"/>
                </a:moveTo>
                <a:lnTo>
                  <a:pt x="202554" y="74991"/>
                </a:lnTo>
                <a:lnTo>
                  <a:pt x="222610" y="54826"/>
                </a:lnTo>
                <a:lnTo>
                  <a:pt x="216001" y="31241"/>
                </a:lnTo>
                <a:lnTo>
                  <a:pt x="243494" y="31241"/>
                </a:lnTo>
                <a:lnTo>
                  <a:pt x="243560" y="30987"/>
                </a:lnTo>
                <a:lnTo>
                  <a:pt x="215874" y="23875"/>
                </a:lnTo>
                <a:close/>
              </a:path>
              <a:path w="272415" h="859789">
                <a:moveTo>
                  <a:pt x="216001" y="31241"/>
                </a:moveTo>
                <a:lnTo>
                  <a:pt x="222610" y="54826"/>
                </a:lnTo>
                <a:lnTo>
                  <a:pt x="239877" y="37464"/>
                </a:lnTo>
                <a:lnTo>
                  <a:pt x="216001" y="31241"/>
                </a:lnTo>
                <a:close/>
              </a:path>
            </a:pathLst>
          </a:custGeom>
          <a:solidFill>
            <a:srgbClr val="0000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45902" y="5281185"/>
            <a:ext cx="11182066" cy="1272783"/>
          </a:xfrm>
          <a:prstGeom prst="rect">
            <a:avLst/>
          </a:prstGeom>
          <a:solidFill>
            <a:srgbClr val="EDEBE0"/>
          </a:solidFill>
          <a:ln w="9525">
            <a:solidFill>
              <a:srgbClr val="00007E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775970" marR="102235" indent="-216535">
              <a:spcBef>
                <a:spcPts val="204"/>
              </a:spcBef>
              <a:buFont typeface="Arial" pitchFamily="34" charset="0"/>
              <a:buChar char="•"/>
            </a:pPr>
            <a:r>
              <a:rPr lang="ru-RU" sz="2700" spc="-35" dirty="0" smtClean="0">
                <a:solidFill>
                  <a:srgbClr val="00007E"/>
                </a:solidFill>
                <a:cs typeface="Calibri"/>
              </a:rPr>
              <a:t>Глубина </a:t>
            </a:r>
            <a:r>
              <a:rPr lang="ru-RU" sz="2700" spc="-10" dirty="0" smtClean="0">
                <a:solidFill>
                  <a:srgbClr val="00007E"/>
                </a:solidFill>
                <a:cs typeface="Calibri"/>
              </a:rPr>
              <a:t>введения </a:t>
            </a:r>
            <a:r>
              <a:rPr lang="ru-RU" sz="2700" spc="-5" dirty="0" smtClean="0">
                <a:solidFill>
                  <a:srgbClr val="00007E"/>
                </a:solidFill>
                <a:cs typeface="Calibri"/>
              </a:rPr>
              <a:t>пупочного </a:t>
            </a:r>
            <a:r>
              <a:rPr lang="ru-RU" sz="2700" spc="-20" dirty="0" smtClean="0">
                <a:solidFill>
                  <a:srgbClr val="00007E"/>
                </a:solidFill>
                <a:cs typeface="Calibri"/>
              </a:rPr>
              <a:t>катетера </a:t>
            </a:r>
            <a:r>
              <a:rPr lang="ru-RU" sz="2700" spc="-5" dirty="0" smtClean="0">
                <a:solidFill>
                  <a:srgbClr val="00007E"/>
                </a:solidFill>
                <a:cs typeface="Calibri"/>
              </a:rPr>
              <a:t>во время реанимации должна быть минимальной до получении обратного тока крови, но не более </a:t>
            </a:r>
            <a:r>
              <a:rPr sz="2700" b="1" spc="-5" dirty="0" smtClean="0">
                <a:solidFill>
                  <a:srgbClr val="00007E"/>
                </a:solidFill>
                <a:cs typeface="Calibri"/>
              </a:rPr>
              <a:t>2-4 </a:t>
            </a:r>
            <a:r>
              <a:rPr sz="2700" b="1" dirty="0">
                <a:solidFill>
                  <a:srgbClr val="00007E"/>
                </a:solidFill>
                <a:cs typeface="Calibri"/>
              </a:rPr>
              <a:t>см от </a:t>
            </a:r>
            <a:r>
              <a:rPr sz="2700" b="1" spc="-5" dirty="0" err="1">
                <a:solidFill>
                  <a:srgbClr val="00007E"/>
                </a:solidFill>
                <a:cs typeface="Calibri"/>
              </a:rPr>
              <a:t>пупочного</a:t>
            </a:r>
            <a:r>
              <a:rPr sz="2700" b="1" spc="-30" dirty="0">
                <a:solidFill>
                  <a:srgbClr val="00007E"/>
                </a:solidFill>
                <a:cs typeface="Calibri"/>
              </a:rPr>
              <a:t> </a:t>
            </a:r>
            <a:r>
              <a:rPr sz="2700" b="1" spc="-15" dirty="0" err="1" smtClean="0">
                <a:solidFill>
                  <a:srgbClr val="00007E"/>
                </a:solidFill>
                <a:cs typeface="Calibri"/>
              </a:rPr>
              <a:t>кольца</a:t>
            </a:r>
            <a:endParaRPr sz="27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42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278111" y="220979"/>
            <a:ext cx="737616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12723" y="182651"/>
            <a:ext cx="10515600" cy="813940"/>
          </a:xfrm>
          <a:prstGeom prst="rect">
            <a:avLst/>
          </a:prstGeom>
        </p:spPr>
        <p:txBody>
          <a:bodyPr vert="horz" wrap="square" lIns="0" tIns="135508" rIns="0" bIns="0" rtlCol="0" anchor="ctr">
            <a:spAutoFit/>
          </a:bodyPr>
          <a:lstStyle/>
          <a:p>
            <a:pPr marL="793115"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Фиксация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пупочного</a:t>
            </a:r>
            <a:r>
              <a:rPr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катетера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4561" y="1232915"/>
            <a:ext cx="4038600" cy="27351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340896" y="1325593"/>
            <a:ext cx="3752850" cy="2808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739001" y="4500563"/>
            <a:ext cx="2876550" cy="18764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411897" y="4208589"/>
            <a:ext cx="3928999" cy="24479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89392" y="3334512"/>
            <a:ext cx="880744" cy="1748155"/>
          </a:xfrm>
          <a:custGeom>
            <a:avLst/>
            <a:gdLst/>
            <a:ahLst/>
            <a:cxnLst/>
            <a:rect l="l" t="t" r="r" b="b"/>
            <a:pathLst>
              <a:path w="880745" h="1748154">
                <a:moveTo>
                  <a:pt x="158756" y="125602"/>
                </a:moveTo>
                <a:lnTo>
                  <a:pt x="75310" y="125602"/>
                </a:lnTo>
                <a:lnTo>
                  <a:pt x="811276" y="1747646"/>
                </a:lnTo>
                <a:lnTo>
                  <a:pt x="880363" y="1716277"/>
                </a:lnTo>
                <a:lnTo>
                  <a:pt x="158756" y="125602"/>
                </a:lnTo>
                <a:close/>
              </a:path>
              <a:path w="880745" h="1748154">
                <a:moveTo>
                  <a:pt x="60071" y="0"/>
                </a:moveTo>
                <a:lnTo>
                  <a:pt x="0" y="159765"/>
                </a:lnTo>
                <a:lnTo>
                  <a:pt x="75310" y="125602"/>
                </a:lnTo>
                <a:lnTo>
                  <a:pt x="158756" y="125602"/>
                </a:lnTo>
                <a:lnTo>
                  <a:pt x="144525" y="94234"/>
                </a:lnTo>
                <a:lnTo>
                  <a:pt x="219836" y="60071"/>
                </a:lnTo>
                <a:lnTo>
                  <a:pt x="60071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461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4316331" y="1616788"/>
            <a:ext cx="2376551" cy="24494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340852" y="1"/>
            <a:ext cx="737616" cy="964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3429" y="501395"/>
            <a:ext cx="737615" cy="10119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60670" y="287584"/>
            <a:ext cx="9061081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363980" marR="5080" indent="-1351915"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Фиксация</a:t>
            </a:r>
            <a:r>
              <a:rPr b="1" spc="-8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pc="-5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пупочного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spc="-5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</a:t>
            </a:r>
            <a:r>
              <a:rPr lang="ru-RU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bject 7"/>
          <p:cNvSpPr/>
          <p:nvPr/>
        </p:nvSpPr>
        <p:spPr>
          <a:xfrm>
            <a:off x="769342" y="1778586"/>
            <a:ext cx="3744976" cy="22876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07985" y="4221214"/>
            <a:ext cx="3062224" cy="26367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740" y="1616788"/>
            <a:ext cx="3971455" cy="4788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2958235" y="2313357"/>
            <a:ext cx="2716192" cy="60905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934201" y="603504"/>
            <a:ext cx="737615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7403" y="29530"/>
            <a:ext cx="11221028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ухода </a:t>
            </a:r>
            <a:r>
              <a:rPr b="1" spc="-5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ПК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0670" y="1072798"/>
            <a:ext cx="8131944" cy="5581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51180" indent="-342900">
              <a:buFont typeface="Wingdings"/>
              <a:buChar char=""/>
              <a:tabLst>
                <a:tab pos="355600" algn="l"/>
              </a:tabLst>
            </a:pPr>
            <a:r>
              <a:rPr sz="2400" spc="-5" dirty="0">
                <a:cs typeface="Comic Sans MS"/>
              </a:rPr>
              <a:t>Культя пуповины </a:t>
            </a:r>
            <a:r>
              <a:rPr sz="2400" dirty="0">
                <a:cs typeface="Comic Sans MS"/>
              </a:rPr>
              <a:t>должна быть </a:t>
            </a:r>
            <a:r>
              <a:rPr sz="2400" spc="-5" dirty="0">
                <a:cs typeface="Comic Sans MS"/>
              </a:rPr>
              <a:t>открытой </a:t>
            </a:r>
            <a:r>
              <a:rPr sz="2400" dirty="0">
                <a:cs typeface="Comic Sans MS"/>
              </a:rPr>
              <a:t>и</a:t>
            </a:r>
            <a:r>
              <a:rPr sz="2400" spc="-55" dirty="0">
                <a:cs typeface="Comic Sans MS"/>
              </a:rPr>
              <a:t> </a:t>
            </a:r>
            <a:r>
              <a:rPr sz="2400" dirty="0">
                <a:cs typeface="Comic Sans MS"/>
              </a:rPr>
              <a:t>сухой  </a:t>
            </a:r>
            <a:r>
              <a:rPr sz="2400" spc="-5" dirty="0">
                <a:cs typeface="Comic Sans MS"/>
              </a:rPr>
              <a:t>(НЕЛЬЗЯ </a:t>
            </a:r>
            <a:r>
              <a:rPr lang="ru-RU" sz="2400" dirty="0" smtClean="0">
                <a:cs typeface="Comic Sans MS"/>
              </a:rPr>
              <a:t>ПУПОВИННЫЙ ОСТАТОК </a:t>
            </a:r>
            <a:r>
              <a:rPr sz="2400" spc="-5" dirty="0" smtClean="0">
                <a:cs typeface="Comic Sans MS"/>
              </a:rPr>
              <a:t>ЗАКРЫ</a:t>
            </a:r>
            <a:r>
              <a:rPr lang="ru-RU" sz="2400" spc="-5" dirty="0" smtClean="0">
                <a:cs typeface="Comic Sans MS"/>
              </a:rPr>
              <a:t>ВАТЬ </a:t>
            </a:r>
            <a:r>
              <a:rPr sz="2400" dirty="0" smtClean="0">
                <a:cs typeface="Comic Sans MS"/>
              </a:rPr>
              <a:t>ПОДГУЗНИКОМ</a:t>
            </a:r>
            <a:r>
              <a:rPr sz="2400" dirty="0">
                <a:cs typeface="Comic Sans MS"/>
              </a:rPr>
              <a:t>)!</a:t>
            </a:r>
          </a:p>
          <a:p>
            <a:pPr marL="355600" marR="166370" indent="-342900">
              <a:spcBef>
                <a:spcPts val="575"/>
              </a:spcBef>
              <a:buFont typeface="Wingdings"/>
              <a:buChar char=""/>
              <a:tabLst>
                <a:tab pos="355600" algn="l"/>
              </a:tabLst>
            </a:pPr>
            <a:r>
              <a:rPr sz="2400" dirty="0">
                <a:cs typeface="Comic Sans MS"/>
              </a:rPr>
              <a:t>При </a:t>
            </a:r>
            <a:r>
              <a:rPr sz="2400" spc="-5" dirty="0" err="1">
                <a:cs typeface="Comic Sans MS"/>
              </a:rPr>
              <a:t>покраснении</a:t>
            </a:r>
            <a:r>
              <a:rPr sz="2400" spc="-5" dirty="0">
                <a:cs typeface="Comic Sans MS"/>
              </a:rPr>
              <a:t> </a:t>
            </a:r>
            <a:r>
              <a:rPr lang="ru-RU" sz="2400" spc="-5" dirty="0" smtClean="0">
                <a:cs typeface="Comic Sans MS"/>
              </a:rPr>
              <a:t>околопупочной области, </a:t>
            </a:r>
            <a:r>
              <a:rPr sz="2400" spc="-5" dirty="0" err="1" smtClean="0">
                <a:cs typeface="Comic Sans MS"/>
              </a:rPr>
              <a:t>или</a:t>
            </a:r>
            <a:r>
              <a:rPr sz="2400" spc="-5" dirty="0" smtClean="0">
                <a:cs typeface="Comic Sans MS"/>
              </a:rPr>
              <a:t> </a:t>
            </a:r>
            <a:r>
              <a:rPr lang="ru-RU" sz="2400" spc="-5" dirty="0" smtClean="0">
                <a:cs typeface="Comic Sans MS"/>
              </a:rPr>
              <a:t>  </a:t>
            </a:r>
            <a:r>
              <a:rPr sz="2400" dirty="0" err="1" smtClean="0">
                <a:cs typeface="Comic Sans MS"/>
              </a:rPr>
              <a:t>появлении</a:t>
            </a:r>
            <a:r>
              <a:rPr sz="2400" dirty="0" smtClean="0">
                <a:cs typeface="Comic Sans MS"/>
              </a:rPr>
              <a:t>  </a:t>
            </a:r>
            <a:r>
              <a:rPr sz="2400" dirty="0">
                <a:cs typeface="Comic Sans MS"/>
              </a:rPr>
              <a:t>других </a:t>
            </a:r>
            <a:r>
              <a:rPr sz="2400" spc="-5" dirty="0" err="1">
                <a:cs typeface="Comic Sans MS"/>
              </a:rPr>
              <a:t>признаков</a:t>
            </a:r>
            <a:r>
              <a:rPr sz="2400" spc="-5" dirty="0">
                <a:cs typeface="Comic Sans MS"/>
              </a:rPr>
              <a:t> </a:t>
            </a:r>
            <a:r>
              <a:rPr sz="2400" spc="-5" dirty="0" err="1" smtClean="0">
                <a:cs typeface="Comic Sans MS"/>
              </a:rPr>
              <a:t>инфицирования</a:t>
            </a:r>
            <a:r>
              <a:rPr sz="2400" spc="-5" dirty="0">
                <a:cs typeface="Comic Sans MS"/>
              </a:rPr>
              <a:t>, </a:t>
            </a:r>
            <a:r>
              <a:rPr sz="2400" spc="-5" dirty="0" err="1">
                <a:cs typeface="Comic Sans MS"/>
              </a:rPr>
              <a:t>катетер</a:t>
            </a:r>
            <a:r>
              <a:rPr sz="2400" spc="-5" dirty="0">
                <a:cs typeface="Comic Sans MS"/>
              </a:rPr>
              <a:t> </a:t>
            </a:r>
            <a:r>
              <a:rPr lang="ru-RU" sz="2400" spc="-75" dirty="0" smtClean="0">
                <a:cs typeface="Comic Sans MS"/>
              </a:rPr>
              <a:t>следует </a:t>
            </a:r>
            <a:r>
              <a:rPr lang="ru-RU" sz="2400" spc="-5" dirty="0" smtClean="0">
                <a:cs typeface="Comic Sans MS"/>
              </a:rPr>
              <a:t>немедленно </a:t>
            </a:r>
            <a:r>
              <a:rPr sz="2400" spc="-5" dirty="0" err="1" smtClean="0">
                <a:cs typeface="Comic Sans MS"/>
              </a:rPr>
              <a:t>удалить</a:t>
            </a:r>
            <a:r>
              <a:rPr sz="2400" spc="-5" dirty="0">
                <a:cs typeface="Comic Sans MS"/>
              </a:rPr>
              <a:t>!</a:t>
            </a:r>
            <a:endParaRPr sz="2400" dirty="0">
              <a:cs typeface="Comic Sans MS"/>
            </a:endParaRPr>
          </a:p>
          <a:p>
            <a:pPr marL="299085" indent="-286385">
              <a:spcBef>
                <a:spcPts val="570"/>
              </a:spcBef>
              <a:buFont typeface="Wingdings"/>
              <a:buChar char=""/>
              <a:tabLst>
                <a:tab pos="299720" algn="l"/>
              </a:tabLst>
            </a:pPr>
            <a:r>
              <a:rPr sz="2400" u="sng" spc="-5" dirty="0">
                <a:cs typeface="Comic Sans MS"/>
              </a:rPr>
              <a:t>Пупочный артереальный</a:t>
            </a:r>
            <a:r>
              <a:rPr sz="2400" u="sng" spc="20" dirty="0">
                <a:cs typeface="Comic Sans MS"/>
              </a:rPr>
              <a:t> </a:t>
            </a:r>
            <a:r>
              <a:rPr sz="2400" u="sng" dirty="0">
                <a:cs typeface="Comic Sans MS"/>
              </a:rPr>
              <a:t>катетер:</a:t>
            </a:r>
          </a:p>
          <a:p>
            <a:pPr marL="756285" marR="1443990" lvl="1" indent="-286385">
              <a:spcBef>
                <a:spcPts val="540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400" dirty="0" smtClean="0">
                <a:cs typeface="Comic Sans MS"/>
              </a:rPr>
              <a:t>Предназначен только для инвазивных исследований.</a:t>
            </a:r>
          </a:p>
          <a:p>
            <a:pPr marL="756285" marR="1443990" lvl="1" indent="-286385">
              <a:spcBef>
                <a:spcPts val="540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400" dirty="0" smtClean="0">
                <a:cs typeface="Comic Sans MS"/>
              </a:rPr>
              <a:t>Использовать только с трёхходовым краном.</a:t>
            </a:r>
            <a:endParaRPr sz="2400" dirty="0">
              <a:cs typeface="Comic Sans MS"/>
            </a:endParaRPr>
          </a:p>
          <a:p>
            <a:pPr marL="756285" marR="5080" lvl="1" indent="-286385">
              <a:spcBef>
                <a:spcPts val="505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400" spc="-5" dirty="0" smtClean="0">
                <a:cs typeface="Comic Sans MS"/>
              </a:rPr>
              <a:t>И</a:t>
            </a:r>
            <a:r>
              <a:rPr sz="2400" spc="-5" dirty="0" err="1" smtClean="0">
                <a:cs typeface="Comic Sans MS"/>
              </a:rPr>
              <a:t>нфузию</a:t>
            </a:r>
            <a:r>
              <a:rPr lang="ru-RU" sz="2400" spc="-5" dirty="0" smtClean="0">
                <a:cs typeface="Comic Sans MS"/>
              </a:rPr>
              <a:t> проводить непрерывно</a:t>
            </a:r>
            <a:r>
              <a:rPr sz="2400" spc="-5" dirty="0" smtClean="0">
                <a:cs typeface="Comic Sans MS"/>
              </a:rPr>
              <a:t> </a:t>
            </a:r>
            <a:r>
              <a:rPr sz="2400" dirty="0">
                <a:cs typeface="Comic Sans MS"/>
              </a:rPr>
              <a:t>с </a:t>
            </a:r>
            <a:r>
              <a:rPr sz="2400" spc="-5" dirty="0">
                <a:cs typeface="Comic Sans MS"/>
              </a:rPr>
              <a:t>гепарином – 0,5 </a:t>
            </a:r>
            <a:r>
              <a:rPr sz="2400" dirty="0">
                <a:cs typeface="Comic Sans MS"/>
              </a:rPr>
              <a:t>ЕД на </a:t>
            </a:r>
            <a:r>
              <a:rPr sz="2400" spc="-5" dirty="0">
                <a:cs typeface="Comic Sans MS"/>
              </a:rPr>
              <a:t>1,0  мл </a:t>
            </a:r>
            <a:r>
              <a:rPr sz="2400" spc="-5" dirty="0" err="1">
                <a:cs typeface="Comic Sans MS"/>
              </a:rPr>
              <a:t>раствора</a:t>
            </a:r>
            <a:r>
              <a:rPr sz="2400" spc="-5" dirty="0">
                <a:cs typeface="Comic Sans MS"/>
              </a:rPr>
              <a:t> </a:t>
            </a:r>
            <a:r>
              <a:rPr lang="ru-RU" sz="2400" spc="-5" dirty="0" smtClean="0">
                <a:cs typeface="Comic Sans MS"/>
              </a:rPr>
              <a:t>со скоростью </a:t>
            </a:r>
            <a:r>
              <a:rPr sz="2400" dirty="0" err="1" smtClean="0">
                <a:cs typeface="Comic Sans MS"/>
              </a:rPr>
              <a:t>не</a:t>
            </a:r>
            <a:r>
              <a:rPr sz="2400" dirty="0" smtClean="0">
                <a:cs typeface="Comic Sans MS"/>
              </a:rPr>
              <a:t> </a:t>
            </a:r>
            <a:r>
              <a:rPr sz="2400" spc="-5" dirty="0" err="1">
                <a:cs typeface="Comic Sans MS"/>
              </a:rPr>
              <a:t>более</a:t>
            </a:r>
            <a:r>
              <a:rPr sz="2400" spc="-5" dirty="0">
                <a:cs typeface="Comic Sans MS"/>
              </a:rPr>
              <a:t> </a:t>
            </a:r>
            <a:r>
              <a:rPr sz="2400" spc="-5" dirty="0" smtClean="0">
                <a:cs typeface="Comic Sans MS"/>
              </a:rPr>
              <a:t>2</a:t>
            </a:r>
            <a:r>
              <a:rPr lang="ru-RU" sz="2400" spc="-5" dirty="0" smtClean="0">
                <a:cs typeface="Comic Sans MS"/>
              </a:rPr>
              <a:t>мл</a:t>
            </a:r>
            <a:r>
              <a:rPr sz="2400" dirty="0" smtClean="0">
                <a:cs typeface="Comic Sans MS"/>
              </a:rPr>
              <a:t>/</a:t>
            </a:r>
            <a:r>
              <a:rPr sz="2400" spc="-5" dirty="0" err="1" smtClean="0">
                <a:cs typeface="Comic Sans MS"/>
              </a:rPr>
              <a:t>час</a:t>
            </a:r>
            <a:r>
              <a:rPr lang="ru-RU" sz="2400" spc="-5" dirty="0" smtClean="0">
                <a:cs typeface="Comic Sans MS"/>
              </a:rPr>
              <a:t>.</a:t>
            </a:r>
            <a:endParaRPr sz="2400" dirty="0">
              <a:cs typeface="Comic Sans MS"/>
            </a:endParaRPr>
          </a:p>
          <a:p>
            <a:pPr marL="756285" lvl="1" indent="-286385">
              <a:spcBef>
                <a:spcPts val="505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z="2400" spc="-5" dirty="0" smtClean="0">
                <a:cs typeface="Comic Sans MS"/>
              </a:rPr>
              <a:t>Н</a:t>
            </a:r>
            <a:r>
              <a:rPr sz="2400" spc="-5" dirty="0" smtClean="0">
                <a:cs typeface="Comic Sans MS"/>
              </a:rPr>
              <a:t>е </a:t>
            </a:r>
            <a:r>
              <a:rPr sz="2400" spc="-5" dirty="0" err="1">
                <a:cs typeface="Comic Sans MS"/>
              </a:rPr>
              <a:t>использовать</a:t>
            </a:r>
            <a:r>
              <a:rPr sz="2400" spc="-5" dirty="0">
                <a:cs typeface="Comic Sans MS"/>
              </a:rPr>
              <a:t> </a:t>
            </a:r>
            <a:r>
              <a:rPr sz="2400" dirty="0" err="1" smtClean="0">
                <a:cs typeface="Comic Sans MS"/>
              </a:rPr>
              <a:t>для</a:t>
            </a:r>
            <a:r>
              <a:rPr lang="ru-RU" sz="2400" dirty="0" smtClean="0">
                <a:cs typeface="Comic Sans MS"/>
              </a:rPr>
              <a:t> </a:t>
            </a:r>
            <a:r>
              <a:rPr sz="2400" spc="-5" dirty="0" err="1" smtClean="0">
                <a:cs typeface="Comic Sans MS"/>
              </a:rPr>
              <a:t>парентерального</a:t>
            </a:r>
            <a:r>
              <a:rPr sz="2400" spc="-5" dirty="0" smtClean="0">
                <a:cs typeface="Comic Sans MS"/>
              </a:rPr>
              <a:t> </a:t>
            </a:r>
            <a:r>
              <a:rPr sz="2400" spc="-5" dirty="0">
                <a:cs typeface="Comic Sans MS"/>
              </a:rPr>
              <a:t>питания, </a:t>
            </a:r>
            <a:r>
              <a:rPr sz="2400" dirty="0">
                <a:cs typeface="Comic Sans MS"/>
              </a:rPr>
              <a:t>для </a:t>
            </a:r>
            <a:r>
              <a:rPr sz="2400" spc="-5" dirty="0" err="1">
                <a:cs typeface="Comic Sans MS"/>
              </a:rPr>
              <a:t>инфузий</a:t>
            </a:r>
            <a:r>
              <a:rPr sz="2400" spc="110" dirty="0">
                <a:cs typeface="Comic Sans MS"/>
              </a:rPr>
              <a:t> </a:t>
            </a:r>
            <a:r>
              <a:rPr lang="ru-RU" sz="2400" spc="110" dirty="0" smtClean="0">
                <a:cs typeface="Comic Sans MS"/>
              </a:rPr>
              <a:t>и введения </a:t>
            </a:r>
            <a:r>
              <a:rPr sz="2400" spc="-5" dirty="0" err="1" smtClean="0">
                <a:cs typeface="Comic Sans MS"/>
              </a:rPr>
              <a:t>медикаментов</a:t>
            </a:r>
            <a:r>
              <a:rPr lang="ru-RU" sz="2400" spc="-5" dirty="0" smtClean="0">
                <a:cs typeface="Comic Sans MS"/>
              </a:rPr>
              <a:t>.</a:t>
            </a:r>
            <a:endParaRPr sz="2400" dirty="0">
              <a:cs typeface="Comic Sans M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6" t="21903" r="33189" b="14301"/>
          <a:stretch/>
        </p:blipFill>
        <p:spPr>
          <a:xfrm rot="16200000">
            <a:off x="7713810" y="2239224"/>
            <a:ext cx="5326847" cy="3329279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9252282" y="3903863"/>
            <a:ext cx="2490537" cy="1696451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720396" y="1544715"/>
            <a:ext cx="3270580" cy="2412485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41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847450" y="2014937"/>
            <a:ext cx="6659182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/>
            <a:r>
              <a:rPr lang="ru-RU" sz="55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ОСЛОЖНЕНИЯ</a:t>
            </a:r>
            <a:endParaRPr sz="5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Comic Sans M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0" y="3603010"/>
            <a:ext cx="12192000" cy="1773232"/>
            <a:chOff x="1334459" y="5329300"/>
            <a:chExt cx="9665525" cy="1370774"/>
          </a:xfrm>
        </p:grpSpPr>
        <p:sp>
          <p:nvSpPr>
            <p:cNvPr id="5" name="object 5"/>
            <p:cNvSpPr/>
            <p:nvPr/>
          </p:nvSpPr>
          <p:spPr>
            <a:xfrm>
              <a:off x="2603381" y="5329300"/>
              <a:ext cx="6277609" cy="137077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80990" y="5329300"/>
              <a:ext cx="2118994" cy="1358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34459" y="5329352"/>
              <a:ext cx="1372234" cy="13583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8937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55194" y="186522"/>
            <a:ext cx="9679506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tabLst>
                <a:tab pos="5401310" algn="l"/>
              </a:tabLs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Внутрисосудистые катетеры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2037" y="1531580"/>
            <a:ext cx="7077193" cy="4924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buFont typeface="Wingdings"/>
              <a:buChar char=""/>
              <a:tabLst>
                <a:tab pos="287020" algn="l"/>
              </a:tabLst>
            </a:pPr>
            <a:r>
              <a:rPr sz="2500" u="sng" dirty="0">
                <a:cs typeface="Comic Sans MS"/>
              </a:rPr>
              <a:t>Периферические катетеры</a:t>
            </a:r>
            <a:r>
              <a:rPr sz="2500" u="sng" spc="-114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(</a:t>
            </a:r>
            <a:r>
              <a:rPr sz="2500" spc="-5" dirty="0" err="1">
                <a:cs typeface="Comic Sans MS"/>
              </a:rPr>
              <a:t>канюли</a:t>
            </a:r>
            <a:r>
              <a:rPr sz="2500" spc="-5" dirty="0" smtClean="0">
                <a:cs typeface="Comic Sans MS"/>
              </a:rPr>
              <a:t>)</a:t>
            </a:r>
            <a:r>
              <a:rPr lang="ru-RU" sz="2500" spc="-5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  <a:p>
            <a:pPr marL="287020" indent="-274320">
              <a:spcBef>
                <a:spcPts val="625"/>
              </a:spcBef>
              <a:buFont typeface="Wingdings"/>
              <a:buChar char=""/>
              <a:tabLst>
                <a:tab pos="287020" algn="l"/>
              </a:tabLst>
            </a:pPr>
            <a:r>
              <a:rPr sz="2500" u="sng" dirty="0">
                <a:cs typeface="Comic Sans MS"/>
              </a:rPr>
              <a:t>Периферический центральный</a:t>
            </a:r>
            <a:r>
              <a:rPr sz="2500" u="sng" spc="-14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венозный</a:t>
            </a:r>
            <a:endParaRPr sz="2500" dirty="0">
              <a:cs typeface="Comic Sans MS"/>
            </a:endParaRPr>
          </a:p>
          <a:p>
            <a:pPr marL="286385"/>
            <a:r>
              <a:rPr sz="2500" dirty="0">
                <a:cs typeface="Comic Sans MS"/>
              </a:rPr>
              <a:t>катетер (</a:t>
            </a:r>
            <a:r>
              <a:rPr sz="2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ПЦВК</a:t>
            </a:r>
            <a:r>
              <a:rPr sz="2500" dirty="0">
                <a:cs typeface="Comic Sans MS"/>
              </a:rPr>
              <a:t>) </a:t>
            </a:r>
            <a:r>
              <a:rPr sz="2500" spc="-5" dirty="0">
                <a:cs typeface="Comic Sans MS"/>
              </a:rPr>
              <a:t>(линия, силастиковый</a:t>
            </a:r>
            <a:r>
              <a:rPr sz="2500" spc="-70" dirty="0">
                <a:cs typeface="Comic Sans MS"/>
              </a:rPr>
              <a:t> </a:t>
            </a:r>
            <a:r>
              <a:rPr sz="2500" dirty="0" err="1">
                <a:cs typeface="Comic Sans MS"/>
              </a:rPr>
              <a:t>катетер</a:t>
            </a:r>
            <a:r>
              <a:rPr sz="2500" dirty="0" smtClean="0">
                <a:cs typeface="Comic Sans MS"/>
              </a:rPr>
              <a:t>)</a:t>
            </a:r>
            <a:r>
              <a:rPr lang="ru-RU" sz="2500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  <a:p>
            <a:pPr marL="287020" indent="-274320">
              <a:spcBef>
                <a:spcPts val="625"/>
              </a:spcBef>
              <a:buFont typeface="Wingdings"/>
              <a:buChar char=""/>
              <a:tabLst>
                <a:tab pos="287020" algn="l"/>
              </a:tabLst>
            </a:pPr>
            <a:r>
              <a:rPr sz="2500" u="sng" dirty="0">
                <a:cs typeface="Comic Sans MS"/>
              </a:rPr>
              <a:t>Центральные </a:t>
            </a:r>
            <a:r>
              <a:rPr sz="2500" u="sng" spc="-5" dirty="0">
                <a:cs typeface="Comic Sans MS"/>
              </a:rPr>
              <a:t>венозные</a:t>
            </a:r>
            <a:r>
              <a:rPr sz="2500" u="sng" spc="-95" dirty="0">
                <a:cs typeface="Comic Sans MS"/>
              </a:rPr>
              <a:t> </a:t>
            </a:r>
            <a:r>
              <a:rPr sz="2500" u="sng" dirty="0">
                <a:cs typeface="Comic Sans MS"/>
              </a:rPr>
              <a:t>катетеры</a:t>
            </a:r>
            <a:r>
              <a:rPr sz="2500" dirty="0">
                <a:cs typeface="Comic Sans MS"/>
              </a:rPr>
              <a:t>:</a:t>
            </a: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500" dirty="0">
                <a:cs typeface="Comic Sans MS"/>
              </a:rPr>
              <a:t>п</a:t>
            </a:r>
            <a:r>
              <a:rPr sz="2500" dirty="0" err="1" smtClean="0">
                <a:cs typeface="Comic Sans MS"/>
              </a:rPr>
              <a:t>упочный</a:t>
            </a:r>
            <a:r>
              <a:rPr sz="2500" spc="-7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(v.umbilicalis);</a:t>
            </a:r>
            <a:endParaRPr sz="2500" dirty="0">
              <a:cs typeface="Comic Sans MS"/>
            </a:endParaRP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500" dirty="0">
                <a:cs typeface="Comic Sans MS"/>
              </a:rPr>
              <a:t>п</a:t>
            </a:r>
            <a:r>
              <a:rPr sz="2500" dirty="0" err="1" smtClean="0">
                <a:cs typeface="Comic Sans MS"/>
              </a:rPr>
              <a:t>одключичный</a:t>
            </a:r>
            <a:r>
              <a:rPr sz="250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(v.subclavia </a:t>
            </a:r>
            <a:r>
              <a:rPr sz="2500" dirty="0">
                <a:cs typeface="Comic Sans MS"/>
              </a:rPr>
              <a:t>– </a:t>
            </a:r>
            <a:r>
              <a:rPr sz="2500" spc="-5" dirty="0">
                <a:cs typeface="Comic Sans MS"/>
              </a:rPr>
              <a:t>dextra,</a:t>
            </a:r>
            <a:r>
              <a:rPr sz="2500" spc="-7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sinistra);</a:t>
            </a:r>
            <a:endParaRPr sz="2500" dirty="0">
              <a:cs typeface="Comic Sans MS"/>
            </a:endParaRP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500" dirty="0">
                <a:cs typeface="Comic Sans MS"/>
              </a:rPr>
              <a:t>я</a:t>
            </a:r>
            <a:r>
              <a:rPr sz="2500" dirty="0" err="1" smtClean="0">
                <a:cs typeface="Comic Sans MS"/>
              </a:rPr>
              <a:t>ремный</a:t>
            </a:r>
            <a:r>
              <a:rPr sz="2500" dirty="0" smtClean="0">
                <a:cs typeface="Comic Sans MS"/>
              </a:rPr>
              <a:t> </a:t>
            </a:r>
            <a:r>
              <a:rPr sz="2500" dirty="0">
                <a:cs typeface="Comic Sans MS"/>
              </a:rPr>
              <a:t>(v.jugularis </a:t>
            </a:r>
            <a:r>
              <a:rPr sz="2500" spc="-5" dirty="0">
                <a:cs typeface="Comic Sans MS"/>
              </a:rPr>
              <a:t>interna,</a:t>
            </a:r>
            <a:r>
              <a:rPr sz="2500" spc="-130" dirty="0">
                <a:cs typeface="Comic Sans MS"/>
              </a:rPr>
              <a:t> </a:t>
            </a:r>
            <a:r>
              <a:rPr sz="2500" dirty="0">
                <a:cs typeface="Comic Sans MS"/>
              </a:rPr>
              <a:t>externa);</a:t>
            </a: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500" dirty="0">
                <a:cs typeface="Comic Sans MS"/>
              </a:rPr>
              <a:t>б</a:t>
            </a:r>
            <a:r>
              <a:rPr sz="2500" dirty="0" err="1" smtClean="0">
                <a:cs typeface="Comic Sans MS"/>
              </a:rPr>
              <a:t>едренн</a:t>
            </a:r>
            <a:r>
              <a:rPr lang="ru-RU" sz="2500" dirty="0" err="1" smtClean="0">
                <a:cs typeface="Comic Sans MS"/>
              </a:rPr>
              <a:t>ый</a:t>
            </a:r>
            <a:r>
              <a:rPr sz="250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(v.</a:t>
            </a:r>
            <a:r>
              <a:rPr sz="2500" spc="-8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femoralis)</a:t>
            </a:r>
            <a:endParaRPr sz="2500" dirty="0">
              <a:cs typeface="Comic Sans MS"/>
            </a:endParaRPr>
          </a:p>
          <a:p>
            <a:pPr marL="287020" indent="-274320">
              <a:spcBef>
                <a:spcPts val="625"/>
              </a:spcBef>
              <a:buFont typeface="Wingdings"/>
              <a:buChar char=""/>
              <a:tabLst>
                <a:tab pos="287020" algn="l"/>
              </a:tabLst>
            </a:pPr>
            <a:r>
              <a:rPr lang="ru-RU" sz="2500" u="sng" dirty="0">
                <a:cs typeface="Comic Sans MS"/>
              </a:rPr>
              <a:t>А</a:t>
            </a:r>
            <a:r>
              <a:rPr sz="2500" u="sng" dirty="0" err="1" smtClean="0">
                <a:cs typeface="Comic Sans MS"/>
              </a:rPr>
              <a:t>ртереальные</a:t>
            </a:r>
            <a:r>
              <a:rPr sz="2500" u="sng" spc="-130" dirty="0" smtClean="0">
                <a:cs typeface="Comic Sans MS"/>
              </a:rPr>
              <a:t> </a:t>
            </a:r>
            <a:r>
              <a:rPr sz="2500" u="sng" dirty="0">
                <a:cs typeface="Comic Sans MS"/>
              </a:rPr>
              <a:t>катетеры:</a:t>
            </a: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500" dirty="0">
                <a:cs typeface="Comic Sans MS"/>
              </a:rPr>
              <a:t>п</a:t>
            </a:r>
            <a:r>
              <a:rPr sz="2500" dirty="0" err="1" smtClean="0">
                <a:cs typeface="Comic Sans MS"/>
              </a:rPr>
              <a:t>упочный</a:t>
            </a:r>
            <a:r>
              <a:rPr lang="ru-RU" sz="2500" dirty="0">
                <a:cs typeface="Comic Sans MS"/>
              </a:rPr>
              <a:t> </a:t>
            </a:r>
            <a:r>
              <a:rPr lang="ru-RU" sz="2500" dirty="0" smtClean="0">
                <a:cs typeface="Comic Sans MS"/>
              </a:rPr>
              <a:t>артериальный;</a:t>
            </a:r>
          </a:p>
          <a:p>
            <a:pPr marL="561340" lvl="1" indent="-274320">
              <a:spcBef>
                <a:spcPts val="62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500" dirty="0">
                <a:cs typeface="Comic Sans MS"/>
              </a:rPr>
              <a:t>л</a:t>
            </a:r>
            <a:r>
              <a:rPr lang="ru-RU" sz="2500" dirty="0" smtClean="0">
                <a:cs typeface="Comic Sans MS"/>
              </a:rPr>
              <a:t>учевой артериальный.</a:t>
            </a:r>
            <a:endParaRPr sz="2500" dirty="0">
              <a:cs typeface="Comic Sans M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5" t="29840" r="13688" b="12295"/>
          <a:stretch/>
        </p:blipFill>
        <p:spPr>
          <a:xfrm>
            <a:off x="7332878" y="1189473"/>
            <a:ext cx="4425481" cy="2475482"/>
          </a:xfrm>
          <a:prstGeom prst="rect">
            <a:avLst/>
          </a:prstGeom>
          <a:ln w="3175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3" t="-400" r="1349" b="400"/>
          <a:stretch/>
        </p:blipFill>
        <p:spPr>
          <a:xfrm>
            <a:off x="7298725" y="4059282"/>
            <a:ext cx="4425481" cy="2657590"/>
          </a:xfrm>
          <a:prstGeom prst="rect">
            <a:avLst/>
          </a:prstGeom>
          <a:ln w="31750">
            <a:solidFill>
              <a:schemeClr val="accent1"/>
            </a:solidFill>
          </a:ln>
        </p:spPr>
      </p:pic>
      <p:sp>
        <p:nvSpPr>
          <p:cNvPr id="5" name="Овал 4"/>
          <p:cNvSpPr/>
          <p:nvPr/>
        </p:nvSpPr>
        <p:spPr>
          <a:xfrm>
            <a:off x="8165054" y="4973476"/>
            <a:ext cx="1001524" cy="829202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999965" y="2524991"/>
            <a:ext cx="2212741" cy="1061156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3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908291" y="585216"/>
            <a:ext cx="655320" cy="8991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2624" y="146627"/>
            <a:ext cx="11441512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сложнения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периферического катетера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240" y="966556"/>
            <a:ext cx="11906979" cy="5606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buFont typeface="Wingdings"/>
              <a:buChar char=""/>
              <a:tabLst>
                <a:tab pos="287020" algn="l"/>
              </a:tabLst>
            </a:pPr>
            <a:r>
              <a:rPr sz="2600" spc="-5" dirty="0">
                <a:cs typeface="Comic Sans MS"/>
              </a:rPr>
              <a:t>Механические</a:t>
            </a:r>
            <a:r>
              <a:rPr sz="2600" spc="-80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осложнения:</a:t>
            </a:r>
          </a:p>
          <a:p>
            <a:pPr marL="561340" marR="1164590" lvl="1" indent="-274320">
              <a:spcBef>
                <a:spcPts val="54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600" dirty="0" smtClean="0">
                <a:cs typeface="Comic Sans MS"/>
              </a:rPr>
              <a:t>г</a:t>
            </a:r>
            <a:r>
              <a:rPr sz="2600" dirty="0" err="1" smtClean="0">
                <a:cs typeface="Comic Sans MS"/>
              </a:rPr>
              <a:t>ематома</a:t>
            </a:r>
            <a:r>
              <a:rPr sz="2600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(кровоизлияние из </a:t>
            </a:r>
            <a:r>
              <a:rPr sz="2600" dirty="0">
                <a:cs typeface="Comic Sans MS"/>
              </a:rPr>
              <a:t>просвета </a:t>
            </a:r>
            <a:r>
              <a:rPr sz="2600" spc="-5" dirty="0" err="1">
                <a:cs typeface="Comic Sans MS"/>
              </a:rPr>
              <a:t>сосуда</a:t>
            </a:r>
            <a:r>
              <a:rPr sz="2600" spc="-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в</a:t>
            </a:r>
            <a:r>
              <a:rPr lang="ru-RU" sz="2600" dirty="0">
                <a:cs typeface="Comic Sans MS"/>
              </a:rPr>
              <a:t> </a:t>
            </a:r>
            <a:r>
              <a:rPr sz="2600" spc="-5" dirty="0" err="1">
                <a:cs typeface="Comic Sans MS"/>
              </a:rPr>
              <a:t>окружающие</a:t>
            </a:r>
            <a:r>
              <a:rPr sz="2600" spc="-3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ткани);</a:t>
            </a:r>
            <a:endParaRPr sz="2600" dirty="0">
              <a:cs typeface="Comic Sans MS"/>
            </a:endParaRPr>
          </a:p>
          <a:p>
            <a:pPr marL="561340" lvl="1" indent="-274320">
              <a:spcBef>
                <a:spcPts val="220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600" spc="-5" dirty="0" smtClean="0">
                <a:cs typeface="Comic Sans MS"/>
              </a:rPr>
              <a:t>ф</a:t>
            </a:r>
            <a:r>
              <a:rPr sz="2600" spc="-5" dirty="0" err="1" smtClean="0">
                <a:cs typeface="Comic Sans MS"/>
              </a:rPr>
              <a:t>лебит</a:t>
            </a:r>
            <a:r>
              <a:rPr sz="2600" spc="-5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(воспаление стенки</a:t>
            </a:r>
            <a:r>
              <a:rPr sz="2600" spc="2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вены);</a:t>
            </a:r>
            <a:endParaRPr sz="2600" dirty="0">
              <a:cs typeface="Comic Sans MS"/>
            </a:endParaRPr>
          </a:p>
          <a:p>
            <a:pPr marL="561340" marR="5080" lvl="1" indent="-274320">
              <a:spcBef>
                <a:spcPts val="535"/>
              </a:spcBef>
              <a:buFont typeface="Wingdings"/>
              <a:buChar char=""/>
              <a:tabLst>
                <a:tab pos="561975" algn="l"/>
                <a:tab pos="2388235" algn="l"/>
              </a:tabLst>
            </a:pPr>
            <a:r>
              <a:rPr lang="ru-RU" sz="2600" spc="-5" dirty="0" smtClean="0">
                <a:cs typeface="Comic Sans MS"/>
              </a:rPr>
              <a:t>и</a:t>
            </a:r>
            <a:r>
              <a:rPr sz="2600" spc="-5" dirty="0" err="1" smtClean="0">
                <a:cs typeface="Comic Sans MS"/>
              </a:rPr>
              <a:t>нфильтрация</a:t>
            </a:r>
            <a:r>
              <a:rPr sz="2600" spc="-5" dirty="0" smtClean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(проникновение </a:t>
            </a:r>
            <a:r>
              <a:rPr sz="2600" dirty="0">
                <a:cs typeface="Comic Sans MS"/>
              </a:rPr>
              <a:t>и </a:t>
            </a:r>
            <a:r>
              <a:rPr sz="2600" spc="-5" dirty="0">
                <a:cs typeface="Comic Sans MS"/>
              </a:rPr>
              <a:t>скопление жидкости </a:t>
            </a:r>
            <a:r>
              <a:rPr sz="2600" dirty="0">
                <a:cs typeface="Comic Sans MS"/>
              </a:rPr>
              <a:t>в  </a:t>
            </a:r>
            <a:r>
              <a:rPr sz="2600" spc="-5" dirty="0" err="1">
                <a:cs typeface="Comic Sans MS"/>
              </a:rPr>
              <a:t>окружающих</a:t>
            </a:r>
            <a:r>
              <a:rPr lang="ru-RU" sz="2600" spc="-5" dirty="0">
                <a:cs typeface="Comic Sans MS"/>
              </a:rPr>
              <a:t> </a:t>
            </a:r>
            <a:r>
              <a:rPr sz="2600" spc="-5" dirty="0" err="1">
                <a:cs typeface="Comic Sans MS"/>
              </a:rPr>
              <a:t>тканях</a:t>
            </a:r>
            <a:r>
              <a:rPr sz="2600" spc="-5" dirty="0">
                <a:cs typeface="Comic Sans MS"/>
              </a:rPr>
              <a:t>);</a:t>
            </a:r>
            <a:endParaRPr sz="2600" dirty="0">
              <a:cs typeface="Comic Sans MS"/>
            </a:endParaRPr>
          </a:p>
          <a:p>
            <a:pPr marL="561340" lvl="1" indent="-274320">
              <a:spcBef>
                <a:spcPts val="215"/>
              </a:spcBef>
              <a:buFont typeface="Wingdings"/>
              <a:buChar char=""/>
              <a:tabLst>
                <a:tab pos="561975" algn="l"/>
              </a:tabLst>
            </a:pPr>
            <a:r>
              <a:rPr lang="ru-RU" sz="2600" spc="-5" dirty="0" smtClean="0">
                <a:cs typeface="Comic Sans MS"/>
              </a:rPr>
              <a:t>о</a:t>
            </a:r>
            <a:r>
              <a:rPr sz="2600" spc="-5" dirty="0" err="1" smtClean="0">
                <a:cs typeface="Comic Sans MS"/>
              </a:rPr>
              <a:t>шибочное</a:t>
            </a:r>
            <a:r>
              <a:rPr sz="2600" spc="-5" dirty="0" smtClean="0">
                <a:cs typeface="Comic Sans MS"/>
              </a:rPr>
              <a:t> </a:t>
            </a:r>
            <a:r>
              <a:rPr sz="2600" dirty="0">
                <a:cs typeface="Comic Sans MS"/>
              </a:rPr>
              <a:t>введение </a:t>
            </a:r>
            <a:r>
              <a:rPr sz="2600" spc="-5" dirty="0">
                <a:cs typeface="Comic Sans MS"/>
              </a:rPr>
              <a:t>катетера </a:t>
            </a:r>
            <a:r>
              <a:rPr sz="2600" dirty="0">
                <a:cs typeface="Comic Sans MS"/>
              </a:rPr>
              <a:t>в артерию</a:t>
            </a:r>
            <a:r>
              <a:rPr sz="2600" spc="15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(</a:t>
            </a:r>
            <a:r>
              <a:rPr sz="2600" spc="-5" dirty="0" err="1">
                <a:cs typeface="Comic Sans MS"/>
              </a:rPr>
              <a:t>возможен</a:t>
            </a:r>
            <a:r>
              <a:rPr lang="ru-RU" sz="2600" dirty="0">
                <a:cs typeface="Comic Sans MS"/>
              </a:rPr>
              <a:t> </a:t>
            </a:r>
            <a:r>
              <a:rPr sz="2600" spc="-5" dirty="0" err="1">
                <a:cs typeface="Comic Sans MS"/>
              </a:rPr>
              <a:t>артериоспазм</a:t>
            </a:r>
            <a:r>
              <a:rPr sz="2600" spc="-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и </a:t>
            </a:r>
            <a:r>
              <a:rPr sz="2600" spc="-5" dirty="0" err="1">
                <a:cs typeface="Comic Sans MS"/>
              </a:rPr>
              <a:t>некроз</a:t>
            </a:r>
            <a:r>
              <a:rPr sz="2600" spc="-35" dirty="0">
                <a:cs typeface="Comic Sans MS"/>
              </a:rPr>
              <a:t> </a:t>
            </a:r>
            <a:r>
              <a:rPr sz="2600" dirty="0" err="1" smtClean="0">
                <a:cs typeface="Comic Sans MS"/>
              </a:rPr>
              <a:t>тканей</a:t>
            </a:r>
            <a:r>
              <a:rPr lang="ru-RU" sz="2600" dirty="0" smtClean="0">
                <a:cs typeface="Comic Sans MS"/>
              </a:rPr>
              <a:t>.</a:t>
            </a:r>
          </a:p>
          <a:p>
            <a:pPr marL="287020" lvl="1">
              <a:spcBef>
                <a:spcPts val="215"/>
              </a:spcBef>
              <a:tabLst>
                <a:tab pos="561975" algn="l"/>
              </a:tabLst>
            </a:pPr>
            <a:endParaRPr sz="1200" dirty="0">
              <a:cs typeface="Comic Sans MS"/>
            </a:endParaRPr>
          </a:p>
          <a:p>
            <a:pPr marL="561340" lvl="1" indent="-274320">
              <a:spcBef>
                <a:spcPts val="250"/>
              </a:spcBef>
              <a:buFont typeface="Wingdings"/>
              <a:buChar char=""/>
              <a:tabLst>
                <a:tab pos="561975" algn="l"/>
              </a:tabLst>
            </a:pPr>
            <a:r>
              <a:rPr sz="2600" spc="-5" dirty="0" err="1" smtClean="0">
                <a:cs typeface="Comic Sans MS"/>
              </a:rPr>
              <a:t>Ожог</a:t>
            </a:r>
            <a:r>
              <a:rPr lang="ru-RU" sz="2600" spc="-5" dirty="0" smtClean="0">
                <a:cs typeface="Comic Sans MS"/>
              </a:rPr>
              <a:t>и</a:t>
            </a:r>
            <a:r>
              <a:rPr sz="2600" spc="-5" dirty="0" smtClean="0">
                <a:cs typeface="Comic Sans MS"/>
              </a:rPr>
              <a:t>:</a:t>
            </a:r>
            <a:endParaRPr sz="2600" dirty="0">
              <a:cs typeface="Comic Sans MS"/>
            </a:endParaRPr>
          </a:p>
          <a:p>
            <a:pPr marL="835660" lvl="2" indent="-274320">
              <a:spcBef>
                <a:spcPts val="250"/>
              </a:spcBef>
              <a:buFont typeface="Wingdings"/>
              <a:buChar char=""/>
              <a:tabLst>
                <a:tab pos="836294" algn="l"/>
              </a:tabLst>
            </a:pPr>
            <a:r>
              <a:rPr lang="ru-RU" sz="2600" spc="-5" dirty="0" smtClean="0">
                <a:cs typeface="Comic Sans MS"/>
              </a:rPr>
              <a:t>в</a:t>
            </a:r>
            <a:r>
              <a:rPr sz="2600" spc="-5" dirty="0" err="1" smtClean="0">
                <a:cs typeface="Comic Sans MS"/>
              </a:rPr>
              <a:t>оздействием</a:t>
            </a:r>
            <a:r>
              <a:rPr sz="2600" spc="-5" dirty="0" smtClean="0">
                <a:cs typeface="Comic Sans MS"/>
              </a:rPr>
              <a:t> </a:t>
            </a:r>
            <a:r>
              <a:rPr sz="2600" spc="-5" dirty="0" err="1" smtClean="0">
                <a:cs typeface="Comic Sans MS"/>
              </a:rPr>
              <a:t>спирта</a:t>
            </a:r>
            <a:r>
              <a:rPr lang="ru-RU" sz="2600" spc="-5" dirty="0">
                <a:cs typeface="Comic Sans MS"/>
              </a:rPr>
              <a:t> </a:t>
            </a:r>
            <a:r>
              <a:rPr lang="ru-RU" sz="2600" spc="-5" dirty="0" smtClean="0">
                <a:cs typeface="Comic Sans MS"/>
              </a:rPr>
              <a:t>и спиртосодержащими </a:t>
            </a:r>
            <a:r>
              <a:rPr lang="ru-RU" sz="2600" spc="-5" dirty="0" err="1" smtClean="0">
                <a:cs typeface="Comic Sans MS"/>
              </a:rPr>
              <a:t>дезосредствами</a:t>
            </a:r>
            <a:r>
              <a:rPr sz="2600" dirty="0" smtClean="0">
                <a:cs typeface="Comic Sans MS"/>
              </a:rPr>
              <a:t>;</a:t>
            </a:r>
            <a:endParaRPr sz="2600" dirty="0">
              <a:cs typeface="Comic Sans MS"/>
            </a:endParaRPr>
          </a:p>
          <a:p>
            <a:pPr marL="835660" lvl="2" indent="-274320">
              <a:spcBef>
                <a:spcPts val="250"/>
              </a:spcBef>
              <a:buFont typeface="Wingdings"/>
              <a:buChar char=""/>
              <a:tabLst>
                <a:tab pos="836294" algn="l"/>
              </a:tabLst>
            </a:pPr>
            <a:r>
              <a:rPr lang="ru-RU" sz="2600" dirty="0" smtClean="0">
                <a:cs typeface="Comic Sans MS"/>
              </a:rPr>
              <a:t>Т</a:t>
            </a:r>
            <a:r>
              <a:rPr sz="2600" dirty="0" err="1" smtClean="0">
                <a:cs typeface="Comic Sans MS"/>
              </a:rPr>
              <a:t>рансилюминатором</a:t>
            </a:r>
            <a:r>
              <a:rPr lang="ru-RU" sz="2600" dirty="0" smtClean="0">
                <a:cs typeface="Comic Sans MS"/>
              </a:rPr>
              <a:t>.</a:t>
            </a:r>
          </a:p>
          <a:p>
            <a:pPr marL="561340" lvl="2">
              <a:spcBef>
                <a:spcPts val="250"/>
              </a:spcBef>
              <a:tabLst>
                <a:tab pos="836294" algn="l"/>
              </a:tabLst>
            </a:pPr>
            <a:endParaRPr sz="1200" dirty="0">
              <a:cs typeface="Comic Sans MS"/>
            </a:endParaRPr>
          </a:p>
          <a:p>
            <a:pPr marL="629920" lvl="1" indent="-342900">
              <a:spcBef>
                <a:spcPts val="250"/>
              </a:spcBef>
              <a:buFont typeface="Wingdings" panose="05000000000000000000" pitchFamily="2" charset="2"/>
              <a:buChar char="§"/>
              <a:tabLst>
                <a:tab pos="561975" algn="l"/>
              </a:tabLst>
            </a:pPr>
            <a:r>
              <a:rPr sz="2600" spc="-5" dirty="0">
                <a:cs typeface="Comic Sans MS"/>
              </a:rPr>
              <a:t>Воздушная эмболия </a:t>
            </a:r>
            <a:r>
              <a:rPr sz="2600" dirty="0">
                <a:cs typeface="Comic Sans MS"/>
              </a:rPr>
              <a:t>(попадание </a:t>
            </a:r>
            <a:r>
              <a:rPr sz="2600" spc="-5" dirty="0">
                <a:cs typeface="Comic Sans MS"/>
              </a:rPr>
              <a:t>воздуха </a:t>
            </a:r>
            <a:r>
              <a:rPr sz="2600" dirty="0">
                <a:cs typeface="Comic Sans MS"/>
              </a:rPr>
              <a:t>в</a:t>
            </a:r>
            <a:r>
              <a:rPr sz="2600" spc="30" dirty="0">
                <a:cs typeface="Comic Sans MS"/>
              </a:rPr>
              <a:t> </a:t>
            </a:r>
            <a:r>
              <a:rPr sz="2600" spc="-5" dirty="0" err="1">
                <a:cs typeface="Comic Sans MS"/>
              </a:rPr>
              <a:t>кровеносный</a:t>
            </a:r>
            <a:r>
              <a:rPr lang="ru-RU" sz="2600" dirty="0">
                <a:cs typeface="Comic Sans MS"/>
              </a:rPr>
              <a:t> </a:t>
            </a:r>
            <a:r>
              <a:rPr sz="2600" spc="-5" dirty="0" err="1">
                <a:cs typeface="Comic Sans MS"/>
              </a:rPr>
              <a:t>сосуд</a:t>
            </a:r>
            <a:r>
              <a:rPr sz="2600" spc="-5" dirty="0" smtClean="0">
                <a:cs typeface="Comic Sans MS"/>
              </a:rPr>
              <a:t>)</a:t>
            </a:r>
            <a:r>
              <a:rPr lang="ru-RU" sz="2600" spc="-5" dirty="0" smtClean="0">
                <a:cs typeface="Comic Sans MS"/>
              </a:rPr>
              <a:t>.</a:t>
            </a:r>
            <a:endParaRPr lang="ru-RU" sz="2600" dirty="0">
              <a:cs typeface="Comic Sans MS"/>
            </a:endParaRPr>
          </a:p>
          <a:p>
            <a:pPr marL="629920" lvl="1" indent="-342900">
              <a:spcBef>
                <a:spcPts val="250"/>
              </a:spcBef>
              <a:buFont typeface="Wingdings" panose="05000000000000000000" pitchFamily="2" charset="2"/>
              <a:buChar char="§"/>
              <a:tabLst>
                <a:tab pos="561975" algn="l"/>
              </a:tabLst>
            </a:pPr>
            <a:r>
              <a:rPr sz="2600" dirty="0" err="1">
                <a:cs typeface="Comic Sans MS"/>
              </a:rPr>
              <a:t>Инфекционные</a:t>
            </a:r>
            <a:r>
              <a:rPr sz="260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осложнения (</a:t>
            </a:r>
            <a:r>
              <a:rPr sz="2600" spc="-5" dirty="0" err="1">
                <a:cs typeface="Comic Sans MS"/>
              </a:rPr>
              <a:t>увеличивается</a:t>
            </a:r>
            <a:r>
              <a:rPr sz="2600" spc="-20" dirty="0">
                <a:cs typeface="Comic Sans MS"/>
              </a:rPr>
              <a:t> </a:t>
            </a:r>
            <a:r>
              <a:rPr sz="2600" dirty="0" err="1">
                <a:cs typeface="Comic Sans MS"/>
              </a:rPr>
              <a:t>при</a:t>
            </a:r>
            <a:r>
              <a:rPr lang="ru-RU" sz="2600" dirty="0">
                <a:cs typeface="Comic Sans MS"/>
              </a:rPr>
              <a:t> </a:t>
            </a:r>
            <a:r>
              <a:rPr sz="2600" dirty="0" err="1">
                <a:cs typeface="Comic Sans MS"/>
              </a:rPr>
              <a:t>нахождении</a:t>
            </a:r>
            <a:r>
              <a:rPr sz="260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катетера </a:t>
            </a:r>
            <a:r>
              <a:rPr sz="2600" dirty="0">
                <a:cs typeface="Comic Sans MS"/>
              </a:rPr>
              <a:t>в вене </a:t>
            </a:r>
            <a:r>
              <a:rPr sz="2600" spc="-5" dirty="0">
                <a:cs typeface="Comic Sans MS"/>
              </a:rPr>
              <a:t>дольше </a:t>
            </a:r>
            <a:r>
              <a:rPr sz="2600" dirty="0">
                <a:cs typeface="Comic Sans MS"/>
              </a:rPr>
              <a:t>72</a:t>
            </a:r>
            <a:r>
              <a:rPr sz="2600" spc="-120" dirty="0">
                <a:cs typeface="Comic Sans MS"/>
              </a:rPr>
              <a:t> </a:t>
            </a:r>
            <a:r>
              <a:rPr sz="2600" dirty="0" err="1">
                <a:cs typeface="Comic Sans MS"/>
              </a:rPr>
              <a:t>часов</a:t>
            </a:r>
            <a:r>
              <a:rPr sz="2600" dirty="0" smtClean="0">
                <a:cs typeface="Comic Sans MS"/>
              </a:rPr>
              <a:t>)</a:t>
            </a:r>
            <a:r>
              <a:rPr lang="ru-RU" sz="2600" dirty="0" smtClean="0">
                <a:cs typeface="Comic Sans MS"/>
              </a:rPr>
              <a:t>.</a:t>
            </a:r>
            <a:endParaRPr sz="2600" dirty="0"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55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196329" y="365759"/>
            <a:ext cx="737615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38596" y="148453"/>
            <a:ext cx="8069469" cy="76944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Осложнения</a:t>
            </a:r>
          </a:p>
        </p:txBody>
      </p:sp>
      <p:sp>
        <p:nvSpPr>
          <p:cNvPr id="5" name="object 5"/>
          <p:cNvSpPr/>
          <p:nvPr/>
        </p:nvSpPr>
        <p:spPr>
          <a:xfrm>
            <a:off x="4871846" y="4293146"/>
            <a:ext cx="2253996" cy="16586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67148" y="4288384"/>
            <a:ext cx="2263775" cy="1668145"/>
          </a:xfrm>
          <a:custGeom>
            <a:avLst/>
            <a:gdLst/>
            <a:ahLst/>
            <a:cxnLst/>
            <a:rect l="l" t="t" r="r" b="b"/>
            <a:pathLst>
              <a:path w="2263775" h="1668145">
                <a:moveTo>
                  <a:pt x="0" y="1668145"/>
                </a:moveTo>
                <a:lnTo>
                  <a:pt x="2263521" y="1668145"/>
                </a:lnTo>
                <a:lnTo>
                  <a:pt x="2263521" y="0"/>
                </a:lnTo>
                <a:lnTo>
                  <a:pt x="0" y="0"/>
                </a:lnTo>
                <a:lnTo>
                  <a:pt x="0" y="1668145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78752" y="4005033"/>
            <a:ext cx="3078733" cy="2160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273925" y="4000272"/>
            <a:ext cx="3088640" cy="2169795"/>
          </a:xfrm>
          <a:custGeom>
            <a:avLst/>
            <a:gdLst/>
            <a:ahLst/>
            <a:cxnLst/>
            <a:rect l="l" t="t" r="r" b="b"/>
            <a:pathLst>
              <a:path w="3088640" h="2169795">
                <a:moveTo>
                  <a:pt x="0" y="2169795"/>
                </a:moveTo>
                <a:lnTo>
                  <a:pt x="3088258" y="2169795"/>
                </a:lnTo>
                <a:lnTo>
                  <a:pt x="3088258" y="0"/>
                </a:lnTo>
                <a:lnTo>
                  <a:pt x="0" y="0"/>
                </a:lnTo>
                <a:lnTo>
                  <a:pt x="0" y="2169795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711627" y="1340739"/>
            <a:ext cx="3456432" cy="237629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06866" y="1335913"/>
            <a:ext cx="3466465" cy="2386330"/>
          </a:xfrm>
          <a:custGeom>
            <a:avLst/>
            <a:gdLst/>
            <a:ahLst/>
            <a:cxnLst/>
            <a:rect l="l" t="t" r="r" b="b"/>
            <a:pathLst>
              <a:path w="3466465" h="2386329">
                <a:moveTo>
                  <a:pt x="0" y="2385822"/>
                </a:moveTo>
                <a:lnTo>
                  <a:pt x="3465957" y="2385822"/>
                </a:lnTo>
                <a:lnTo>
                  <a:pt x="3465957" y="0"/>
                </a:lnTo>
                <a:lnTo>
                  <a:pt x="0" y="0"/>
                </a:lnTo>
                <a:lnTo>
                  <a:pt x="0" y="2385822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672071" y="1340738"/>
            <a:ext cx="3168396" cy="23327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667247" y="1336040"/>
            <a:ext cx="3178175" cy="2342515"/>
          </a:xfrm>
          <a:custGeom>
            <a:avLst/>
            <a:gdLst/>
            <a:ahLst/>
            <a:cxnLst/>
            <a:rect l="l" t="t" r="r" b="b"/>
            <a:pathLst>
              <a:path w="3178175" h="2342515">
                <a:moveTo>
                  <a:pt x="0" y="2342261"/>
                </a:moveTo>
                <a:lnTo>
                  <a:pt x="3177921" y="2342261"/>
                </a:lnTo>
                <a:lnTo>
                  <a:pt x="3177921" y="0"/>
                </a:lnTo>
                <a:lnTo>
                  <a:pt x="0" y="0"/>
                </a:lnTo>
                <a:lnTo>
                  <a:pt x="0" y="2342261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51583" y="3933051"/>
            <a:ext cx="2339721" cy="25015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345233" y="3926700"/>
            <a:ext cx="2352675" cy="2514600"/>
          </a:xfrm>
          <a:custGeom>
            <a:avLst/>
            <a:gdLst/>
            <a:ahLst/>
            <a:cxnLst/>
            <a:rect l="l" t="t" r="r" b="b"/>
            <a:pathLst>
              <a:path w="2352675" h="2514600">
                <a:moveTo>
                  <a:pt x="0" y="2514219"/>
                </a:moveTo>
                <a:lnTo>
                  <a:pt x="2352421" y="2514219"/>
                </a:lnTo>
                <a:lnTo>
                  <a:pt x="2352421" y="0"/>
                </a:lnTo>
                <a:lnTo>
                  <a:pt x="0" y="0"/>
                </a:lnTo>
                <a:lnTo>
                  <a:pt x="0" y="2514219"/>
                </a:lnTo>
                <a:close/>
              </a:path>
            </a:pathLst>
          </a:custGeom>
          <a:ln w="12700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685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84856" y="0"/>
            <a:ext cx="6996940" cy="798551"/>
          </a:xfrm>
          <a:prstGeom prst="rect">
            <a:avLst/>
          </a:prstGeom>
        </p:spPr>
        <p:txBody>
          <a:bodyPr vert="horz" wrap="square" lIns="0" tIns="59308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Осложнения</a:t>
            </a:r>
            <a:r>
              <a:rPr sz="4800" b="1" spc="-9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8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ЦВК</a:t>
            </a:r>
            <a:endParaRPr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5194" y="1255973"/>
            <a:ext cx="9922263" cy="5519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buFont typeface="Wingdings"/>
              <a:buChar char=""/>
              <a:tabLst>
                <a:tab pos="287020" algn="l"/>
              </a:tabLst>
            </a:pPr>
            <a:r>
              <a:rPr sz="2600" dirty="0">
                <a:cs typeface="Comic Sans MS"/>
              </a:rPr>
              <a:t>Механические</a:t>
            </a:r>
            <a:r>
              <a:rPr sz="2600" spc="-12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осложнения:</a:t>
            </a:r>
          </a:p>
          <a:p>
            <a:pPr marL="687705" lvl="1" indent="-274320">
              <a:spcBef>
                <a:spcPts val="495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spc="-5" dirty="0">
                <a:cs typeface="Comic Sans MS"/>
              </a:rPr>
              <a:t>Внезапное</a:t>
            </a:r>
            <a:r>
              <a:rPr sz="2600" spc="2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кровотечение;</a:t>
            </a:r>
            <a:endParaRPr sz="2600" dirty="0">
              <a:cs typeface="Comic Sans MS"/>
            </a:endParaRP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dirty="0">
                <a:cs typeface="Comic Sans MS"/>
              </a:rPr>
              <a:t>Закупорка</a:t>
            </a:r>
            <a:r>
              <a:rPr sz="2600" spc="-4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катетера;</a:t>
            </a:r>
            <a:endParaRPr sz="2600" dirty="0">
              <a:cs typeface="Comic Sans MS"/>
            </a:endParaRP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spc="-5" dirty="0">
                <a:cs typeface="Comic Sans MS"/>
              </a:rPr>
              <a:t>Воздушная</a:t>
            </a:r>
            <a:r>
              <a:rPr sz="2600" spc="-3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эмболия;</a:t>
            </a:r>
          </a:p>
          <a:p>
            <a:pPr marL="687705" marR="5080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spc="-5" dirty="0">
                <a:cs typeface="Comic Sans MS"/>
              </a:rPr>
              <a:t>Нарушение </a:t>
            </a:r>
            <a:r>
              <a:rPr sz="2600" dirty="0">
                <a:cs typeface="Comic Sans MS"/>
              </a:rPr>
              <a:t>сердечного ритма (катетер в правом  предсердии);</a:t>
            </a: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dirty="0">
                <a:cs typeface="Comic Sans MS"/>
              </a:rPr>
              <a:t>Гемоперикард (тампонада</a:t>
            </a:r>
            <a:r>
              <a:rPr sz="2600" spc="1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сердца);</a:t>
            </a:r>
            <a:endParaRPr sz="2600" dirty="0">
              <a:cs typeface="Comic Sans MS"/>
            </a:endParaRP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dirty="0">
                <a:cs typeface="Comic Sans MS"/>
              </a:rPr>
              <a:t>Эмболизация и </a:t>
            </a:r>
            <a:r>
              <a:rPr sz="2600" spc="-5" dirty="0">
                <a:cs typeface="Comic Sans MS"/>
              </a:rPr>
              <a:t>инфаркт печени;</a:t>
            </a:r>
            <a:endParaRPr sz="2600" dirty="0">
              <a:cs typeface="Comic Sans MS"/>
            </a:endParaRP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spc="-5" dirty="0">
                <a:cs typeface="Comic Sans MS"/>
              </a:rPr>
              <a:t>Гангрена</a:t>
            </a:r>
            <a:r>
              <a:rPr sz="2600" spc="-3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конечности;</a:t>
            </a: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dirty="0">
                <a:cs typeface="Comic Sans MS"/>
              </a:rPr>
              <a:t>Тромбоз </a:t>
            </a:r>
            <a:r>
              <a:rPr sz="2600" spc="-5" dirty="0">
                <a:cs typeface="Comic Sans MS"/>
              </a:rPr>
              <a:t>печеночной</a:t>
            </a:r>
            <a:r>
              <a:rPr sz="2600" spc="5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вены;</a:t>
            </a:r>
            <a:endParaRPr sz="2600" dirty="0">
              <a:cs typeface="Comic Sans MS"/>
            </a:endParaRPr>
          </a:p>
          <a:p>
            <a:pPr marL="687705" lvl="1" indent="-274320">
              <a:spcBef>
                <a:spcPts val="480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spc="-5" dirty="0">
                <a:cs typeface="Comic Sans MS"/>
              </a:rPr>
              <a:t>Некроз</a:t>
            </a:r>
            <a:r>
              <a:rPr sz="2600" spc="-30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печени;</a:t>
            </a:r>
            <a:endParaRPr sz="2600" dirty="0">
              <a:cs typeface="Comic Sans MS"/>
            </a:endParaRPr>
          </a:p>
          <a:p>
            <a:pPr marL="287020" indent="-274320">
              <a:spcBef>
                <a:spcPts val="560"/>
              </a:spcBef>
              <a:buFont typeface="Wingdings"/>
              <a:buChar char=""/>
              <a:tabLst>
                <a:tab pos="287020" algn="l"/>
              </a:tabLst>
            </a:pPr>
            <a:r>
              <a:rPr sz="2600" dirty="0">
                <a:cs typeface="Comic Sans MS"/>
              </a:rPr>
              <a:t>Инфекционные</a:t>
            </a:r>
            <a:r>
              <a:rPr sz="2600" spc="-65" dirty="0">
                <a:cs typeface="Comic Sans MS"/>
              </a:rPr>
              <a:t> </a:t>
            </a:r>
            <a:r>
              <a:rPr sz="2600" spc="-5" dirty="0">
                <a:cs typeface="Comic Sans MS"/>
              </a:rPr>
              <a:t>осложнения</a:t>
            </a:r>
            <a:endParaRPr sz="2600" dirty="0">
              <a:cs typeface="Comic Sans MS"/>
            </a:endParaRPr>
          </a:p>
          <a:p>
            <a:pPr marL="687705" lvl="1" indent="-274320">
              <a:spcBef>
                <a:spcPts val="495"/>
              </a:spcBef>
              <a:buFont typeface="Wingdings"/>
              <a:buChar char=""/>
              <a:tabLst>
                <a:tab pos="688340" algn="l"/>
              </a:tabLst>
            </a:pPr>
            <a:r>
              <a:rPr sz="2600" spc="-5" dirty="0">
                <a:cs typeface="Comic Sans MS"/>
              </a:rPr>
              <a:t>Инфицирование</a:t>
            </a:r>
            <a:r>
              <a:rPr sz="2600" spc="15" dirty="0">
                <a:cs typeface="Comic Sans MS"/>
              </a:rPr>
              <a:t> </a:t>
            </a:r>
            <a:r>
              <a:rPr sz="2600" dirty="0">
                <a:cs typeface="Comic Sans MS"/>
              </a:rPr>
              <a:t>(</a:t>
            </a:r>
            <a:r>
              <a:rPr sz="2600" dirty="0" err="1">
                <a:cs typeface="Comic Sans MS"/>
              </a:rPr>
              <a:t>сепсис</a:t>
            </a:r>
            <a:r>
              <a:rPr sz="2600" dirty="0" smtClean="0">
                <a:cs typeface="Comic Sans MS"/>
              </a:rPr>
              <a:t>)</a:t>
            </a:r>
            <a:endParaRPr sz="2600" dirty="0">
              <a:cs typeface="Comic Sans MS"/>
            </a:endParaRPr>
          </a:p>
        </p:txBody>
      </p:sp>
      <p:sp>
        <p:nvSpPr>
          <p:cNvPr id="5" name="object 7"/>
          <p:cNvSpPr/>
          <p:nvPr/>
        </p:nvSpPr>
        <p:spPr>
          <a:xfrm>
            <a:off x="9304402" y="1235649"/>
            <a:ext cx="2586789" cy="1908862"/>
          </a:xfrm>
          <a:prstGeom prst="rect">
            <a:avLst/>
          </a:prstGeom>
          <a:blipFill>
            <a:blip r:embed="rId2" cstate="print"/>
            <a:srcRect/>
            <a:stretch>
              <a:fillRect l="-6921" r="-7156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4"/>
          <p:cNvSpPr/>
          <p:nvPr/>
        </p:nvSpPr>
        <p:spPr>
          <a:xfrm>
            <a:off x="8919899" y="3840659"/>
            <a:ext cx="2971292" cy="2732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2"/>
          <p:cNvSpPr/>
          <p:nvPr/>
        </p:nvSpPr>
        <p:spPr>
          <a:xfrm>
            <a:off x="6112043" y="3840659"/>
            <a:ext cx="2484600" cy="2732865"/>
          </a:xfrm>
          <a:prstGeom prst="rect">
            <a:avLst/>
          </a:prstGeom>
          <a:blipFill>
            <a:blip r:embed="rId4" cstate="print"/>
            <a:srcRect/>
            <a:stretch>
              <a:fillRect l="-2015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2"/>
          <p:cNvSpPr/>
          <p:nvPr/>
        </p:nvSpPr>
        <p:spPr>
          <a:xfrm>
            <a:off x="4772690" y="1235649"/>
            <a:ext cx="2029727" cy="1908862"/>
          </a:xfrm>
          <a:prstGeom prst="rect">
            <a:avLst/>
          </a:prstGeom>
          <a:blipFill>
            <a:blip r:embed="rId5" cstate="print"/>
            <a:srcRect/>
            <a:stretch>
              <a:fillRect l="-32634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/>
          <p:cNvSpPr/>
          <p:nvPr/>
        </p:nvSpPr>
        <p:spPr>
          <a:xfrm>
            <a:off x="6991016" y="1226080"/>
            <a:ext cx="2136453" cy="18740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188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255" y="92171"/>
            <a:ext cx="10515600" cy="885877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Осложнения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1169116"/>
            <a:ext cx="6088591" cy="515902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dirty="0"/>
              <a:t>В зависимости от массы тела ребенка </a:t>
            </a:r>
            <a:r>
              <a:rPr lang="ru-RU" sz="2600" dirty="0" smtClean="0"/>
              <a:t>выбирают </a:t>
            </a:r>
            <a:r>
              <a:rPr lang="ru-RU" sz="2600" dirty="0"/>
              <a:t>антисептик: более 1500 г - спирт 70%; менее 1500 г - </a:t>
            </a:r>
            <a:r>
              <a:rPr lang="ru-RU" sz="2600" dirty="0" err="1"/>
              <a:t>октенисепт</a:t>
            </a:r>
            <a:r>
              <a:rPr lang="ru-RU" sz="2600" dirty="0"/>
              <a:t>. </a:t>
            </a:r>
            <a:endParaRPr lang="ru-RU" sz="2600" dirty="0" smtClean="0"/>
          </a:p>
          <a:p>
            <a:pPr>
              <a:lnSpc>
                <a:spcPct val="100000"/>
              </a:lnSpc>
            </a:pPr>
            <a:r>
              <a:rPr lang="ru-RU" sz="2600" dirty="0" smtClean="0"/>
              <a:t>Про­тирать </a:t>
            </a:r>
            <a:r>
              <a:rPr lang="ru-RU" sz="2600" dirty="0"/>
              <a:t>антисептиком предполагаемое место </a:t>
            </a:r>
            <a:r>
              <a:rPr lang="ru-RU" sz="2600" dirty="0" err="1"/>
              <a:t>вкола</a:t>
            </a:r>
            <a:r>
              <a:rPr lang="ru-RU" sz="2600" dirty="0"/>
              <a:t> от центра к периферии в течение 30 </a:t>
            </a:r>
            <a:r>
              <a:rPr lang="ru-RU" sz="2600" dirty="0" smtClean="0"/>
              <a:t>секунд, </a:t>
            </a:r>
            <a:r>
              <a:rPr lang="ru-RU" sz="2600" dirty="0"/>
              <a:t>после чего дать высохнуть </a:t>
            </a:r>
            <a:r>
              <a:rPr lang="ru-RU" sz="2600" dirty="0" smtClean="0"/>
              <a:t>ещё 30 секунд. </a:t>
            </a:r>
          </a:p>
          <a:p>
            <a:pPr>
              <a:lnSpc>
                <a:spcPct val="100000"/>
              </a:lnSpc>
            </a:pPr>
            <a:r>
              <a:rPr lang="ru-RU" sz="2600" dirty="0" smtClean="0"/>
              <a:t>Провести </a:t>
            </a:r>
            <a:r>
              <a:rPr lang="ru-RU" sz="2600" dirty="0"/>
              <a:t>данную обработку двукратно и смыть </a:t>
            </a:r>
            <a:r>
              <a:rPr lang="ru-RU" sz="2600" dirty="0" err="1"/>
              <a:t>октенисепт</a:t>
            </a:r>
            <a:r>
              <a:rPr lang="ru-RU" sz="2600" dirty="0"/>
              <a:t> водой для инъекций, используя для этого марлевую салфетку, пропитанную стерильной водой для инъекций</a:t>
            </a:r>
            <a:r>
              <a:rPr lang="ru-RU" sz="2600" dirty="0" smtClean="0"/>
              <a:t>.</a:t>
            </a:r>
            <a:endParaRPr lang="ru-RU" sz="26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5" t="21958" r="22604" b="29269"/>
          <a:stretch/>
        </p:blipFill>
        <p:spPr>
          <a:xfrm>
            <a:off x="6088590" y="1454353"/>
            <a:ext cx="5900891" cy="3141227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6390568" y="5170311"/>
            <a:ext cx="5181600" cy="1106312"/>
          </a:xfrm>
        </p:spPr>
        <p:txBody>
          <a:bodyPr>
            <a:noAutofit/>
          </a:bodyPr>
          <a:lstStyle/>
          <a:p>
            <a:r>
              <a:rPr lang="ru-RU" sz="1700" i="1" dirty="0">
                <a:solidFill>
                  <a:srgbClr val="FF0000"/>
                </a:solidFill>
              </a:rPr>
              <a:t>Методические рекомендации под редакцией </a:t>
            </a:r>
            <a:r>
              <a:rPr lang="ru-RU" sz="1700" i="1" dirty="0" err="1">
                <a:solidFill>
                  <a:srgbClr val="FF0000"/>
                </a:solidFill>
              </a:rPr>
              <a:t>Байбариной</a:t>
            </a:r>
            <a:r>
              <a:rPr lang="ru-RU" sz="1700" i="1" dirty="0">
                <a:solidFill>
                  <a:srgbClr val="FF0000"/>
                </a:solidFill>
              </a:rPr>
              <a:t> Е.Н. // «Система профилактики и контроля госпитальной инфекции в отделениях (палатах) реанимации и интенсивной терапии для новорожденных в акушерских стационарах и детских больницах». М. – 2017г. </a:t>
            </a:r>
          </a:p>
        </p:txBody>
      </p:sp>
    </p:spTree>
    <p:extLst>
      <p:ext uri="{BB962C8B-B14F-4D97-AF65-F5344CB8AC3E}">
        <p14:creationId xmlns:p14="http://schemas.microsoft.com/office/powerpoint/2010/main" val="5728069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993231" y="1741981"/>
            <a:ext cx="8862329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/>
            <a:r>
              <a:rPr lang="ru-RU" sz="55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omic Sans MS"/>
              </a:rPr>
              <a:t>УХОД ЗА КАТЕТЕРАМИ</a:t>
            </a:r>
            <a:endParaRPr sz="5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Comic Sans M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0" y="3500499"/>
            <a:ext cx="12192000" cy="1562819"/>
            <a:chOff x="1334459" y="5329300"/>
            <a:chExt cx="9665525" cy="1370774"/>
          </a:xfrm>
        </p:grpSpPr>
        <p:sp>
          <p:nvSpPr>
            <p:cNvPr id="5" name="object 5"/>
            <p:cNvSpPr/>
            <p:nvPr/>
          </p:nvSpPr>
          <p:spPr>
            <a:xfrm>
              <a:off x="2603381" y="5329300"/>
              <a:ext cx="6277609" cy="137077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80990" y="5329300"/>
              <a:ext cx="2118994" cy="1358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334459" y="5329352"/>
              <a:ext cx="1372234" cy="13583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686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0591" y="215067"/>
            <a:ext cx="9321466" cy="86209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Подключение и перевязка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bject 10"/>
          <p:cNvSpPr/>
          <p:nvPr/>
        </p:nvSpPr>
        <p:spPr>
          <a:xfrm>
            <a:off x="589339" y="1554319"/>
            <a:ext cx="3321999" cy="30658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5"/>
          <p:cNvSpPr/>
          <p:nvPr/>
        </p:nvSpPr>
        <p:spPr>
          <a:xfrm>
            <a:off x="4318490" y="2191992"/>
            <a:ext cx="3451098" cy="3077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6"/>
          <p:cNvSpPr/>
          <p:nvPr/>
        </p:nvSpPr>
        <p:spPr>
          <a:xfrm>
            <a:off x="8176740" y="2579443"/>
            <a:ext cx="3316705" cy="30658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/>
          <p:cNvSpPr txBox="1"/>
          <p:nvPr/>
        </p:nvSpPr>
        <p:spPr>
          <a:xfrm>
            <a:off x="8650706" y="5728121"/>
            <a:ext cx="3332747" cy="4276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700" spc="-40" dirty="0">
                <a:cs typeface="Trebuchet MS"/>
              </a:rPr>
              <a:t>Соединить</a:t>
            </a:r>
            <a:r>
              <a:rPr sz="2700" spc="-200" dirty="0">
                <a:cs typeface="Trebuchet MS"/>
              </a:rPr>
              <a:t> </a:t>
            </a:r>
            <a:r>
              <a:rPr sz="2700" spc="-70" dirty="0">
                <a:cs typeface="Trebuchet MS"/>
              </a:rPr>
              <a:t>систему</a:t>
            </a:r>
            <a:endParaRPr sz="2700" dirty="0"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59027" y="5352697"/>
            <a:ext cx="3510561" cy="843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95"/>
              </a:spcBef>
            </a:pPr>
            <a:r>
              <a:rPr sz="2700" spc="-40" dirty="0">
                <a:cs typeface="Trebuchet MS"/>
              </a:rPr>
              <a:t>Подложить  </a:t>
            </a:r>
            <a:r>
              <a:rPr sz="2700" spc="-65" dirty="0">
                <a:cs typeface="Trebuchet MS"/>
              </a:rPr>
              <a:t>стер</a:t>
            </a:r>
            <a:r>
              <a:rPr sz="2700" spc="-60" dirty="0">
                <a:cs typeface="Trebuchet MS"/>
              </a:rPr>
              <a:t>ил</a:t>
            </a:r>
            <a:r>
              <a:rPr sz="2700" spc="-50" dirty="0">
                <a:cs typeface="Trebuchet MS"/>
              </a:rPr>
              <a:t>ь</a:t>
            </a:r>
            <a:r>
              <a:rPr sz="2700" spc="-40" dirty="0">
                <a:cs typeface="Trebuchet MS"/>
              </a:rPr>
              <a:t>ну</a:t>
            </a:r>
            <a:r>
              <a:rPr sz="2700" spc="5" dirty="0">
                <a:cs typeface="Trebuchet MS"/>
              </a:rPr>
              <a:t>ю  </a:t>
            </a:r>
            <a:r>
              <a:rPr sz="2700" spc="-85" dirty="0">
                <a:cs typeface="Trebuchet MS"/>
              </a:rPr>
              <a:t>салфетку</a:t>
            </a:r>
            <a:endParaRPr sz="2700" dirty="0">
              <a:cs typeface="Trebuchet MS"/>
            </a:endParaRPr>
          </a:p>
        </p:txBody>
      </p:sp>
      <p:sp>
        <p:nvSpPr>
          <p:cNvPr id="9" name="object 12"/>
          <p:cNvSpPr txBox="1"/>
          <p:nvPr/>
        </p:nvSpPr>
        <p:spPr>
          <a:xfrm>
            <a:off x="430137" y="4620126"/>
            <a:ext cx="3477873" cy="2089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sz="2700" spc="-30" dirty="0" smtClean="0">
                <a:cs typeface="Trebuchet MS"/>
              </a:rPr>
              <a:t>Обработка</a:t>
            </a:r>
            <a:r>
              <a:rPr lang="ru-RU" sz="2700" spc="-185" dirty="0" smtClean="0">
                <a:cs typeface="Trebuchet MS"/>
              </a:rPr>
              <a:t> </a:t>
            </a:r>
            <a:r>
              <a:rPr lang="ru-RU" sz="2700" spc="-55" dirty="0" smtClean="0">
                <a:cs typeface="Trebuchet MS"/>
              </a:rPr>
              <a:t>канюли</a:t>
            </a:r>
            <a:r>
              <a:rPr lang="ru-RU" sz="2700" dirty="0">
                <a:cs typeface="Trebuchet MS"/>
              </a:rPr>
              <a:t> </a:t>
            </a:r>
            <a:r>
              <a:rPr sz="2700" spc="-65" dirty="0" smtClean="0">
                <a:cs typeface="Trebuchet MS"/>
              </a:rPr>
              <a:t>катетера</a:t>
            </a:r>
            <a:r>
              <a:rPr sz="2700" spc="-180" dirty="0" smtClean="0">
                <a:cs typeface="Trebuchet MS"/>
              </a:rPr>
              <a:t> </a:t>
            </a:r>
            <a:r>
              <a:rPr lang="ru-RU" sz="2700" spc="-80" dirty="0" smtClean="0">
                <a:cs typeface="Trebuchet MS"/>
              </a:rPr>
              <a:t>салфеткой смоченной в 70% этиловом спирте </a:t>
            </a:r>
            <a:r>
              <a:rPr lang="ru-RU" sz="2700" spc="-45" dirty="0" smtClean="0">
                <a:cs typeface="Trebuchet MS"/>
              </a:rPr>
              <a:t>в </a:t>
            </a:r>
            <a:r>
              <a:rPr lang="ru-RU" sz="2700" spc="-65" dirty="0" smtClean="0">
                <a:cs typeface="Trebuchet MS"/>
              </a:rPr>
              <a:t>течение 3</a:t>
            </a:r>
            <a:r>
              <a:rPr lang="ru-RU" sz="2700" dirty="0" smtClean="0">
                <a:cs typeface="Times New Roman"/>
              </a:rPr>
              <a:t>0 </a:t>
            </a:r>
            <a:r>
              <a:rPr lang="ru-RU" sz="2700" spc="-70" dirty="0" smtClean="0">
                <a:cs typeface="Trebuchet MS"/>
              </a:rPr>
              <a:t>сек.</a:t>
            </a:r>
            <a:endParaRPr lang="ru-RU" sz="2700" dirty="0" smtClean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651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386316" y="271272"/>
            <a:ext cx="737616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99419" y="-22723"/>
            <a:ext cx="10515600" cy="864724"/>
          </a:xfrm>
          <a:prstGeom prst="rect">
            <a:avLst/>
          </a:prstGeom>
        </p:spPr>
        <p:txBody>
          <a:bodyPr vert="horz" wrap="square" lIns="0" tIns="185801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Уход за центральным</a:t>
            </a:r>
            <a:r>
              <a:rPr b="1" spc="-8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катетером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728" y="3297701"/>
            <a:ext cx="6105011" cy="35779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indent="-274320">
              <a:lnSpc>
                <a:spcPts val="3240"/>
              </a:lnSpc>
              <a:buFont typeface="Wingdings"/>
              <a:buChar char=""/>
              <a:tabLst>
                <a:tab pos="287020" algn="l"/>
              </a:tabLst>
            </a:pPr>
            <a:r>
              <a:rPr lang="ru-RU" sz="2500" dirty="0" smtClean="0">
                <a:cs typeface="Comic Sans MS"/>
              </a:rPr>
              <a:t>При перевязке </a:t>
            </a:r>
            <a:r>
              <a:rPr sz="2500" spc="-5" dirty="0" err="1" smtClean="0">
                <a:cs typeface="Comic Sans MS"/>
              </a:rPr>
              <a:t>соблюдать</a:t>
            </a:r>
            <a:r>
              <a:rPr lang="ru-RU" sz="2500" dirty="0" smtClean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стерильность</a:t>
            </a:r>
            <a:r>
              <a:rPr lang="ru-RU" sz="2500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  <a:p>
            <a:pPr marL="287020" indent="-274320">
              <a:lnSpc>
                <a:spcPts val="3595"/>
              </a:lnSpc>
              <a:buFont typeface="Wingdings"/>
              <a:buChar char=""/>
              <a:tabLst>
                <a:tab pos="287020" algn="l"/>
              </a:tabLst>
            </a:pPr>
            <a:r>
              <a:rPr lang="ru-RU" sz="2500" dirty="0" smtClean="0">
                <a:cs typeface="Comic Sans MS"/>
              </a:rPr>
              <a:t>Не менее </a:t>
            </a:r>
            <a:r>
              <a:rPr lang="ru-RU" sz="2500" spc="-5" dirty="0" smtClean="0">
                <a:cs typeface="Comic Sans MS"/>
              </a:rPr>
              <a:t>1 </a:t>
            </a:r>
            <a:r>
              <a:rPr lang="ru-RU" sz="2500" dirty="0">
                <a:cs typeface="Comic Sans MS"/>
              </a:rPr>
              <a:t>раз в неделю</a:t>
            </a:r>
            <a:r>
              <a:rPr sz="2500" dirty="0" smtClean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менять</a:t>
            </a:r>
            <a:r>
              <a:rPr lang="ru-RU" sz="2500" dirty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повязку</a:t>
            </a:r>
            <a:r>
              <a:rPr lang="ru-RU" sz="2500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  <a:p>
            <a:pPr marL="287020" indent="-274320">
              <a:lnSpc>
                <a:spcPts val="3115"/>
              </a:lnSpc>
              <a:buFont typeface="Wingdings"/>
              <a:buChar char=""/>
              <a:tabLst>
                <a:tab pos="287020" algn="l"/>
              </a:tabLst>
            </a:pPr>
            <a:r>
              <a:rPr sz="2500" u="sng" spc="-5" dirty="0">
                <a:cs typeface="Comic Sans MS"/>
              </a:rPr>
              <a:t>После </a:t>
            </a:r>
            <a:r>
              <a:rPr sz="2500" u="sng" dirty="0" err="1">
                <a:cs typeface="Comic Sans MS"/>
              </a:rPr>
              <a:t>снятия</a:t>
            </a:r>
            <a:r>
              <a:rPr sz="2500" u="sng" dirty="0">
                <a:cs typeface="Comic Sans MS"/>
              </a:rPr>
              <a:t> </a:t>
            </a:r>
            <a:r>
              <a:rPr sz="2500" u="sng" dirty="0" err="1" smtClean="0">
                <a:cs typeface="Comic Sans MS"/>
              </a:rPr>
              <a:t>материала</a:t>
            </a:r>
            <a:r>
              <a:rPr lang="ru-RU" sz="2500" u="sng" dirty="0" smtClean="0">
                <a:cs typeface="Comic Sans MS"/>
              </a:rPr>
              <a:t> </a:t>
            </a:r>
            <a:r>
              <a:rPr lang="ru-RU" sz="2500" u="sng" spc="-5" dirty="0" smtClean="0">
                <a:cs typeface="Comic Sans MS"/>
              </a:rPr>
              <a:t>убедиться что</a:t>
            </a:r>
            <a:r>
              <a:rPr sz="2500" u="sng" dirty="0" smtClean="0">
                <a:cs typeface="Comic Sans MS"/>
              </a:rPr>
              <a:t>:</a:t>
            </a:r>
            <a:endParaRPr sz="2500" u="sng" dirty="0">
              <a:cs typeface="Comic Sans MS"/>
            </a:endParaRPr>
          </a:p>
          <a:p>
            <a:pPr marL="561340" lvl="1" indent="-274320">
              <a:buFont typeface="Wingdings"/>
              <a:buChar char=""/>
              <a:tabLst>
                <a:tab pos="561340" algn="l"/>
              </a:tabLst>
            </a:pPr>
            <a:r>
              <a:rPr sz="2500" spc="-10" dirty="0" err="1" smtClean="0">
                <a:cs typeface="Comic Sans MS"/>
              </a:rPr>
              <a:t>нет</a:t>
            </a:r>
            <a:r>
              <a:rPr sz="2500" spc="-1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признаков</a:t>
            </a:r>
            <a:r>
              <a:rPr sz="2500" spc="95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инфицирования;</a:t>
            </a:r>
            <a:endParaRPr sz="2500" dirty="0">
              <a:cs typeface="Comic Sans MS"/>
            </a:endParaRPr>
          </a:p>
          <a:p>
            <a:pPr marL="561340" lvl="1" indent="-274320">
              <a:buFont typeface="Wingdings"/>
              <a:buChar char=""/>
              <a:tabLst>
                <a:tab pos="561340" algn="l"/>
              </a:tabLst>
            </a:pPr>
            <a:r>
              <a:rPr sz="2500" spc="-5" dirty="0" err="1" smtClean="0">
                <a:cs typeface="Comic Sans MS"/>
              </a:rPr>
              <a:t>он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10" dirty="0">
                <a:cs typeface="Comic Sans MS"/>
              </a:rPr>
              <a:t>не</a:t>
            </a:r>
            <a:r>
              <a:rPr sz="2500" spc="-75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промокает;</a:t>
            </a:r>
            <a:endParaRPr sz="2500" dirty="0">
              <a:cs typeface="Comic Sans MS"/>
            </a:endParaRPr>
          </a:p>
          <a:p>
            <a:pPr marL="561340" lvl="1" indent="-274320">
              <a:buFont typeface="Wingdings"/>
              <a:buChar char=""/>
              <a:tabLst>
                <a:tab pos="561340" algn="l"/>
              </a:tabLst>
            </a:pPr>
            <a:r>
              <a:rPr sz="2500" spc="-5" dirty="0">
                <a:cs typeface="Comic Sans MS"/>
              </a:rPr>
              <a:t>не испачкан</a:t>
            </a:r>
            <a:r>
              <a:rPr sz="2500" spc="-4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кровью;</a:t>
            </a:r>
            <a:endParaRPr sz="2500" dirty="0">
              <a:cs typeface="Comic Sans MS"/>
            </a:endParaRPr>
          </a:p>
          <a:p>
            <a:pPr marL="561340" lvl="1" indent="-274320">
              <a:buFont typeface="Wingdings"/>
              <a:buChar char=""/>
              <a:tabLst>
                <a:tab pos="561340" algn="l"/>
              </a:tabLst>
            </a:pPr>
            <a:r>
              <a:rPr sz="2500" spc="-5" dirty="0">
                <a:cs typeface="Comic Sans MS"/>
              </a:rPr>
              <a:t>не</a:t>
            </a:r>
            <a:r>
              <a:rPr sz="2500" spc="-8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отклеивается;</a:t>
            </a:r>
            <a:endParaRPr sz="2500" dirty="0">
              <a:cs typeface="Comic Sans MS"/>
            </a:endParaRPr>
          </a:p>
          <a:p>
            <a:pPr marL="561340" lvl="1" indent="-274320">
              <a:buFont typeface="Wingdings"/>
              <a:buChar char=""/>
              <a:tabLst>
                <a:tab pos="561340" algn="l"/>
              </a:tabLst>
            </a:pPr>
            <a:r>
              <a:rPr sz="2500" spc="-10" dirty="0" err="1" smtClean="0">
                <a:cs typeface="Comic Sans MS"/>
              </a:rPr>
              <a:t>не</a:t>
            </a:r>
            <a:r>
              <a:rPr lang="ru-RU" sz="2500" spc="-10" dirty="0" smtClean="0">
                <a:cs typeface="Comic Sans MS"/>
              </a:rPr>
              <a:t>т</a:t>
            </a:r>
            <a:r>
              <a:rPr sz="2500" spc="-50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отека;</a:t>
            </a:r>
            <a:endParaRPr sz="2500" dirty="0">
              <a:cs typeface="Comic Sans MS"/>
            </a:endParaRPr>
          </a:p>
          <a:p>
            <a:pPr marL="561340" lvl="1" indent="-274320">
              <a:buFont typeface="Wingdings"/>
              <a:buChar char=""/>
              <a:tabLst>
                <a:tab pos="561340" algn="l"/>
              </a:tabLst>
            </a:pPr>
            <a:r>
              <a:rPr sz="2500" spc="-5" dirty="0">
                <a:cs typeface="Comic Sans MS"/>
              </a:rPr>
              <a:t>не </a:t>
            </a:r>
            <a:r>
              <a:rPr sz="2500" spc="-5" dirty="0" err="1">
                <a:cs typeface="Comic Sans MS"/>
              </a:rPr>
              <a:t>выступает</a:t>
            </a:r>
            <a:r>
              <a:rPr sz="2500" spc="-5" dirty="0">
                <a:cs typeface="Comic Sans MS"/>
              </a:rPr>
              <a:t> </a:t>
            </a:r>
            <a:r>
              <a:rPr sz="2500" spc="-10" dirty="0" err="1" smtClean="0">
                <a:cs typeface="Comic Sans MS"/>
              </a:rPr>
              <a:t>вена</a:t>
            </a:r>
            <a:r>
              <a:rPr lang="ru-RU" sz="2500" spc="-10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32979" y="1445065"/>
            <a:ext cx="5782617" cy="4616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ts val="3195"/>
              </a:lnSpc>
              <a:buFont typeface="Wingdings"/>
              <a:buChar char=""/>
              <a:tabLst>
                <a:tab pos="355600" algn="l"/>
              </a:tabLst>
            </a:pPr>
            <a:r>
              <a:rPr lang="ru-RU" sz="2500" spc="-5" dirty="0" smtClean="0">
                <a:cs typeface="Comic Sans MS"/>
              </a:rPr>
              <a:t>с</a:t>
            </a:r>
            <a:r>
              <a:rPr sz="2500" spc="-5" dirty="0" err="1" smtClean="0">
                <a:cs typeface="Comic Sans MS"/>
              </a:rPr>
              <a:t>трого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соблюдать правила </a:t>
            </a:r>
            <a:r>
              <a:rPr sz="2500" spc="-5" dirty="0" err="1">
                <a:cs typeface="Comic Sans MS"/>
              </a:rPr>
              <a:t>асептики</a:t>
            </a:r>
            <a:r>
              <a:rPr sz="2500" spc="95" dirty="0">
                <a:cs typeface="Comic Sans MS"/>
              </a:rPr>
              <a:t> </a:t>
            </a:r>
            <a:r>
              <a:rPr sz="2500" spc="-5" dirty="0" smtClean="0">
                <a:cs typeface="Comic Sans MS"/>
              </a:rPr>
              <a:t>и</a:t>
            </a:r>
            <a:r>
              <a:rPr lang="ru-RU" sz="2500" dirty="0">
                <a:cs typeface="Comic Sans MS"/>
              </a:rPr>
              <a:t> </a:t>
            </a:r>
            <a:r>
              <a:rPr sz="2500" spc="-5" dirty="0" err="1" smtClean="0">
                <a:cs typeface="Comic Sans MS"/>
              </a:rPr>
              <a:t>антисептики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при пользовании</a:t>
            </a:r>
            <a:r>
              <a:rPr sz="2500" spc="65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катетером;</a:t>
            </a:r>
            <a:endParaRPr sz="2500" dirty="0">
              <a:cs typeface="Comic Sans MS"/>
            </a:endParaRPr>
          </a:p>
          <a:p>
            <a:pPr marL="355600" indent="-342900">
              <a:lnSpc>
                <a:spcPts val="3190"/>
              </a:lnSpc>
              <a:spcBef>
                <a:spcPts val="335"/>
              </a:spcBef>
              <a:buFont typeface="Wingdings"/>
              <a:buChar char=""/>
              <a:tabLst>
                <a:tab pos="355600" algn="l"/>
              </a:tabLst>
            </a:pPr>
            <a:r>
              <a:rPr lang="ru-RU" sz="2500" spc="-5" dirty="0">
                <a:cs typeface="Comic Sans MS"/>
              </a:rPr>
              <a:t>т</a:t>
            </a:r>
            <a:r>
              <a:rPr sz="2500" spc="-5" dirty="0" err="1" smtClean="0">
                <a:cs typeface="Comic Sans MS"/>
              </a:rPr>
              <a:t>щательно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дезинфицировать</a:t>
            </a:r>
            <a:r>
              <a:rPr sz="2500" spc="4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рану</a:t>
            </a:r>
            <a:endParaRPr sz="2500" dirty="0">
              <a:cs typeface="Comic Sans MS"/>
            </a:endParaRPr>
          </a:p>
          <a:p>
            <a:pPr marL="355600">
              <a:lnSpc>
                <a:spcPts val="3190"/>
              </a:lnSpc>
            </a:pPr>
            <a:r>
              <a:rPr sz="2500" dirty="0">
                <a:cs typeface="Comic Sans MS"/>
              </a:rPr>
              <a:t>катетера;</a:t>
            </a:r>
          </a:p>
          <a:p>
            <a:pPr marL="355600" marR="549275" indent="-342900">
              <a:lnSpc>
                <a:spcPts val="3020"/>
              </a:lnSpc>
              <a:spcBef>
                <a:spcPts val="720"/>
              </a:spcBef>
              <a:buFont typeface="Wingdings"/>
              <a:buChar char=""/>
              <a:tabLst>
                <a:tab pos="355600" algn="l"/>
              </a:tabLst>
            </a:pPr>
            <a:r>
              <a:rPr lang="ru-RU" sz="2500" spc="-5" dirty="0">
                <a:cs typeface="Comic Sans MS"/>
              </a:rPr>
              <a:t>е</a:t>
            </a:r>
            <a:r>
              <a:rPr sz="2500" spc="-5" dirty="0" err="1" smtClean="0">
                <a:cs typeface="Comic Sans MS"/>
              </a:rPr>
              <a:t>ще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раз убедиться, что в катетер легко  поступает</a:t>
            </a:r>
            <a:r>
              <a:rPr sz="2500" spc="-15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кровь;</a:t>
            </a:r>
            <a:endParaRPr sz="2500" dirty="0">
              <a:cs typeface="Comic Sans MS"/>
            </a:endParaRPr>
          </a:p>
          <a:p>
            <a:pPr marL="355600" indent="-342900">
              <a:spcBef>
                <a:spcPts val="295"/>
              </a:spcBef>
              <a:buFont typeface="Wingdings"/>
              <a:buChar char=""/>
              <a:tabLst>
                <a:tab pos="355600" algn="l"/>
              </a:tabLst>
            </a:pPr>
            <a:r>
              <a:rPr lang="ru-RU" sz="2500" spc="-5" dirty="0">
                <a:cs typeface="Comic Sans MS"/>
              </a:rPr>
              <a:t>п</a:t>
            </a:r>
            <a:r>
              <a:rPr sz="2500" spc="-5" dirty="0" err="1" smtClean="0">
                <a:cs typeface="Comic Sans MS"/>
              </a:rPr>
              <a:t>равильно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фиксировать катетер к</a:t>
            </a:r>
            <a:r>
              <a:rPr sz="2500" spc="8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коже;</a:t>
            </a:r>
            <a:endParaRPr sz="2500" dirty="0">
              <a:cs typeface="Comic Sans MS"/>
            </a:endParaRPr>
          </a:p>
          <a:p>
            <a:pPr marL="355600" marR="300990" indent="-342900">
              <a:lnSpc>
                <a:spcPts val="3030"/>
              </a:lnSpc>
              <a:spcBef>
                <a:spcPts val="710"/>
              </a:spcBef>
              <a:buFont typeface="Wingdings"/>
              <a:buChar char=""/>
              <a:tabLst>
                <a:tab pos="355600" algn="l"/>
              </a:tabLst>
            </a:pPr>
            <a:r>
              <a:rPr lang="ru-RU" sz="2500" spc="-5" dirty="0">
                <a:cs typeface="Comic Sans MS"/>
              </a:rPr>
              <a:t>м</a:t>
            </a:r>
            <a:r>
              <a:rPr sz="2500" spc="-5" dirty="0" err="1" smtClean="0">
                <a:cs typeface="Comic Sans MS"/>
              </a:rPr>
              <a:t>есто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10" dirty="0">
                <a:cs typeface="Comic Sans MS"/>
              </a:rPr>
              <a:t>соединения </a:t>
            </a:r>
            <a:r>
              <a:rPr sz="2500" spc="-5" dirty="0">
                <a:cs typeface="Comic Sans MS"/>
              </a:rPr>
              <a:t>катетера с  удлинителями должно быть завернуто в  </a:t>
            </a:r>
            <a:r>
              <a:rPr sz="2500" spc="-5" dirty="0" err="1">
                <a:cs typeface="Comic Sans MS"/>
              </a:rPr>
              <a:t>стерильную</a:t>
            </a:r>
            <a:r>
              <a:rPr sz="2500" spc="-45" dirty="0">
                <a:cs typeface="Comic Sans MS"/>
              </a:rPr>
              <a:t> </a:t>
            </a:r>
            <a:r>
              <a:rPr sz="2500" dirty="0" err="1" smtClean="0">
                <a:cs typeface="Comic Sans MS"/>
              </a:rPr>
              <a:t>салфетку</a:t>
            </a:r>
            <a:r>
              <a:rPr lang="ru-RU" sz="2500" dirty="0" smtClean="0">
                <a:cs typeface="Comic Sans MS"/>
              </a:rPr>
              <a:t>.</a:t>
            </a:r>
            <a:endParaRPr sz="2500" dirty="0">
              <a:cs typeface="Comic Sans MS"/>
            </a:endParaRPr>
          </a:p>
        </p:txBody>
      </p:sp>
      <p:pic>
        <p:nvPicPr>
          <p:cNvPr id="6" name="Рисунок 5" descr="SANY1273.JPG"/>
          <p:cNvPicPr>
            <a:picLocks noChangeAspect="1"/>
          </p:cNvPicPr>
          <p:nvPr/>
        </p:nvPicPr>
        <p:blipFill rotWithShape="1">
          <a:blip r:embed="rId3" cstate="print"/>
          <a:srcRect l="4686" t="28904" r="7031" b="21076"/>
          <a:stretch/>
        </p:blipFill>
        <p:spPr>
          <a:xfrm>
            <a:off x="720081" y="1036704"/>
            <a:ext cx="4774691" cy="202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811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8"/>
          <p:cNvSpPr/>
          <p:nvPr/>
        </p:nvSpPr>
        <p:spPr>
          <a:xfrm>
            <a:off x="465222" y="3573378"/>
            <a:ext cx="6016752" cy="3031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9"/>
          <p:cNvSpPr/>
          <p:nvPr/>
        </p:nvSpPr>
        <p:spPr>
          <a:xfrm>
            <a:off x="6701589" y="3536803"/>
            <a:ext cx="5072626" cy="30678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0"/>
          <p:cNvSpPr/>
          <p:nvPr/>
        </p:nvSpPr>
        <p:spPr>
          <a:xfrm>
            <a:off x="6877094" y="4642190"/>
            <a:ext cx="4897120" cy="1116330"/>
          </a:xfrm>
          <a:custGeom>
            <a:avLst/>
            <a:gdLst/>
            <a:ahLst/>
            <a:cxnLst/>
            <a:rect l="l" t="t" r="r" b="b"/>
            <a:pathLst>
              <a:path w="4897120" h="1116329">
                <a:moveTo>
                  <a:pt x="0" y="0"/>
                </a:moveTo>
                <a:lnTo>
                  <a:pt x="4896611" y="1116203"/>
                </a:lnTo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1"/>
          <p:cNvSpPr/>
          <p:nvPr/>
        </p:nvSpPr>
        <p:spPr>
          <a:xfrm>
            <a:off x="7057116" y="4645480"/>
            <a:ext cx="4537075" cy="1224280"/>
          </a:xfrm>
          <a:custGeom>
            <a:avLst/>
            <a:gdLst/>
            <a:ahLst/>
            <a:cxnLst/>
            <a:rect l="l" t="t" r="r" b="b"/>
            <a:pathLst>
              <a:path w="4537075" h="1224279">
                <a:moveTo>
                  <a:pt x="0" y="1224153"/>
                </a:moveTo>
                <a:lnTo>
                  <a:pt x="4536567" y="0"/>
                </a:lnTo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Овал 12"/>
          <p:cNvSpPr/>
          <p:nvPr/>
        </p:nvSpPr>
        <p:spPr>
          <a:xfrm>
            <a:off x="1335505" y="4484476"/>
            <a:ext cx="4495800" cy="1431758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object 23"/>
          <p:cNvSpPr/>
          <p:nvPr/>
        </p:nvSpPr>
        <p:spPr>
          <a:xfrm>
            <a:off x="403078" y="1161481"/>
            <a:ext cx="3314700" cy="23896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4"/>
          <p:cNvSpPr/>
          <p:nvPr/>
        </p:nvSpPr>
        <p:spPr>
          <a:xfrm>
            <a:off x="4493573" y="1236876"/>
            <a:ext cx="3310128" cy="23850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5"/>
          <p:cNvSpPr/>
          <p:nvPr/>
        </p:nvSpPr>
        <p:spPr>
          <a:xfrm>
            <a:off x="8464086" y="1190542"/>
            <a:ext cx="3310128" cy="23311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765" y="268130"/>
            <a:ext cx="11491744" cy="933727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Хранение ключевых частей инфузионной системы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588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8848344" y="216408"/>
            <a:ext cx="896111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41445" y="154996"/>
            <a:ext cx="10498849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029335" algn="ctr">
              <a:lnSpc>
                <a:spcPct val="100000"/>
              </a:lnSpc>
            </a:pP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Уход </a:t>
            </a:r>
            <a:r>
              <a:rPr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внутривенным</a:t>
            </a:r>
            <a:r>
              <a:rPr b="1" spc="-7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катетером</a:t>
            </a:r>
          </a:p>
        </p:txBody>
      </p:sp>
      <p:sp>
        <p:nvSpPr>
          <p:cNvPr id="9" name="object 9"/>
          <p:cNvSpPr/>
          <p:nvPr/>
        </p:nvSpPr>
        <p:spPr>
          <a:xfrm>
            <a:off x="198110" y="1387109"/>
            <a:ext cx="3363418" cy="20831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98110" y="3731340"/>
            <a:ext cx="3363418" cy="22785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/>
          <p:cNvSpPr txBox="1"/>
          <p:nvPr/>
        </p:nvSpPr>
        <p:spPr>
          <a:xfrm>
            <a:off x="3534765" y="1004970"/>
            <a:ext cx="9007528" cy="5386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spcAft>
                <a:spcPts val="1200"/>
              </a:spcAft>
              <a:tabLst>
                <a:tab pos="287020" algn="l"/>
              </a:tabLst>
            </a:pPr>
            <a:r>
              <a:rPr sz="2700" u="sng" dirty="0">
                <a:cs typeface="Comic Sans MS"/>
              </a:rPr>
              <a:t>Удалить </a:t>
            </a:r>
            <a:r>
              <a:rPr sz="2700" u="sng" dirty="0" err="1">
                <a:cs typeface="Comic Sans MS"/>
              </a:rPr>
              <a:t>катетер</a:t>
            </a:r>
            <a:r>
              <a:rPr sz="2700" u="sng" spc="-105" dirty="0">
                <a:cs typeface="Comic Sans MS"/>
              </a:rPr>
              <a:t> </a:t>
            </a:r>
            <a:r>
              <a:rPr lang="ru-RU" sz="2700" u="sng" spc="-5" dirty="0" smtClean="0">
                <a:cs typeface="Comic Sans MS"/>
              </a:rPr>
              <a:t>следует если</a:t>
            </a:r>
            <a:r>
              <a:rPr sz="2700" spc="-5" dirty="0" smtClean="0">
                <a:cs typeface="Comic Sans MS"/>
              </a:rPr>
              <a:t>:</a:t>
            </a:r>
            <a:endParaRPr sz="2700" dirty="0">
              <a:cs typeface="Comic Sans MS"/>
            </a:endParaRPr>
          </a:p>
          <a:p>
            <a:pPr marL="561340" lvl="1" indent="-274320">
              <a:spcAft>
                <a:spcPts val="1200"/>
              </a:spcAft>
              <a:buFont typeface="Wingdings"/>
              <a:buChar char=""/>
              <a:tabLst>
                <a:tab pos="561975" algn="l"/>
              </a:tabLst>
            </a:pPr>
            <a:r>
              <a:rPr lang="ru-RU" sz="2700" dirty="0" smtClean="0">
                <a:cs typeface="Comic Sans MS"/>
              </a:rPr>
              <a:t>и</a:t>
            </a:r>
            <a:r>
              <a:rPr sz="2700" dirty="0" err="1" smtClean="0">
                <a:cs typeface="Comic Sans MS"/>
              </a:rPr>
              <a:t>счезает</a:t>
            </a:r>
            <a:r>
              <a:rPr sz="2700" dirty="0" smtClean="0">
                <a:cs typeface="Comic Sans MS"/>
              </a:rPr>
              <a:t> </a:t>
            </a:r>
            <a:r>
              <a:rPr sz="2700" spc="-5" dirty="0">
                <a:cs typeface="Comic Sans MS"/>
              </a:rPr>
              <a:t>необходимость </a:t>
            </a:r>
            <a:r>
              <a:rPr sz="2700" dirty="0">
                <a:cs typeface="Comic Sans MS"/>
              </a:rPr>
              <a:t>в</a:t>
            </a:r>
            <a:r>
              <a:rPr sz="2700" spc="-40" dirty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использовании</a:t>
            </a:r>
            <a:r>
              <a:rPr lang="ru-RU" sz="2700" dirty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катетера</a:t>
            </a:r>
            <a:r>
              <a:rPr lang="ru-RU" sz="2700" dirty="0" smtClean="0">
                <a:cs typeface="Comic Sans MS"/>
              </a:rPr>
              <a:t>;</a:t>
            </a:r>
            <a:endParaRPr sz="2700" dirty="0">
              <a:cs typeface="Comic Sans MS"/>
            </a:endParaRPr>
          </a:p>
          <a:p>
            <a:pPr marL="561340" lvl="1" indent="-274320">
              <a:spcAft>
                <a:spcPts val="1200"/>
              </a:spcAft>
              <a:buFont typeface="Wingdings"/>
              <a:buChar char=""/>
              <a:tabLst>
                <a:tab pos="561975" algn="l"/>
              </a:tabLst>
            </a:pPr>
            <a:r>
              <a:rPr lang="ru-RU" sz="2700" dirty="0" smtClean="0">
                <a:cs typeface="Comic Sans MS"/>
              </a:rPr>
              <a:t>п</a:t>
            </a:r>
            <a:r>
              <a:rPr sz="2700" dirty="0" err="1" smtClean="0">
                <a:cs typeface="Comic Sans MS"/>
              </a:rPr>
              <a:t>ри</a:t>
            </a:r>
            <a:r>
              <a:rPr sz="2700" dirty="0" smtClean="0">
                <a:cs typeface="Comic Sans MS"/>
              </a:rPr>
              <a:t> </a:t>
            </a:r>
            <a:r>
              <a:rPr sz="2700" spc="-5" dirty="0">
                <a:cs typeface="Comic Sans MS"/>
              </a:rPr>
              <a:t>появлении </a:t>
            </a:r>
            <a:r>
              <a:rPr sz="2700" spc="-5" dirty="0" err="1">
                <a:cs typeface="Comic Sans MS"/>
              </a:rPr>
              <a:t>признаков</a:t>
            </a:r>
            <a:r>
              <a:rPr sz="2700" spc="-5" dirty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инфицирования</a:t>
            </a:r>
            <a:r>
              <a:rPr sz="2700" dirty="0" smtClean="0">
                <a:cs typeface="Comic Sans MS"/>
              </a:rPr>
              <a:t>:</a:t>
            </a:r>
            <a:endParaRPr sz="2700" dirty="0">
              <a:cs typeface="Comic Sans MS"/>
            </a:endParaRPr>
          </a:p>
          <a:p>
            <a:pPr marL="835660" lvl="2" indent="-228600">
              <a:spcAft>
                <a:spcPts val="1200"/>
              </a:spcAft>
              <a:buFont typeface="Wingdings"/>
              <a:buChar char=""/>
              <a:tabLst>
                <a:tab pos="836294" algn="l"/>
              </a:tabLst>
            </a:pPr>
            <a:r>
              <a:rPr lang="ru-RU" sz="2700" spc="-5" dirty="0" smtClean="0">
                <a:cs typeface="Comic Sans MS"/>
              </a:rPr>
              <a:t>п</a:t>
            </a:r>
            <a:r>
              <a:rPr sz="2700" spc="-5" dirty="0" err="1" smtClean="0">
                <a:cs typeface="Comic Sans MS"/>
              </a:rPr>
              <a:t>окраснение</a:t>
            </a:r>
            <a:r>
              <a:rPr lang="ru-RU" sz="2700" spc="-5" dirty="0" smtClean="0">
                <a:cs typeface="Comic Sans MS"/>
              </a:rPr>
              <a:t>;</a:t>
            </a:r>
            <a:endParaRPr sz="2700" dirty="0">
              <a:cs typeface="Comic Sans MS"/>
            </a:endParaRPr>
          </a:p>
          <a:p>
            <a:pPr marL="835660" lvl="2" indent="-228600">
              <a:spcAft>
                <a:spcPts val="1200"/>
              </a:spcAft>
              <a:buFont typeface="Wingdings"/>
              <a:buChar char=""/>
              <a:tabLst>
                <a:tab pos="836294" algn="l"/>
              </a:tabLst>
            </a:pPr>
            <a:r>
              <a:rPr lang="ru-RU" sz="2700" spc="-5" dirty="0" smtClean="0">
                <a:cs typeface="Comic Sans MS"/>
              </a:rPr>
              <a:t>н</a:t>
            </a:r>
            <a:r>
              <a:rPr sz="2700" spc="-5" dirty="0" err="1" smtClean="0">
                <a:cs typeface="Comic Sans MS"/>
              </a:rPr>
              <a:t>абухание</a:t>
            </a:r>
            <a:r>
              <a:rPr lang="ru-RU" sz="2700" spc="-5" dirty="0" smtClean="0">
                <a:cs typeface="Comic Sans MS"/>
              </a:rPr>
              <a:t>;</a:t>
            </a:r>
            <a:endParaRPr sz="2700" dirty="0">
              <a:cs typeface="Comic Sans MS"/>
            </a:endParaRPr>
          </a:p>
          <a:p>
            <a:pPr marL="835660" marR="716915" lvl="2" indent="-228600">
              <a:spcAft>
                <a:spcPts val="1200"/>
              </a:spcAft>
              <a:buFont typeface="Wingdings"/>
              <a:buChar char=""/>
              <a:tabLst>
                <a:tab pos="836294" algn="l"/>
              </a:tabLst>
            </a:pPr>
            <a:r>
              <a:rPr sz="2700" dirty="0">
                <a:cs typeface="Comic Sans MS"/>
              </a:rPr>
              <a:t>серозные </a:t>
            </a:r>
            <a:r>
              <a:rPr sz="2700" spc="-5" dirty="0">
                <a:cs typeface="Comic Sans MS"/>
              </a:rPr>
              <a:t>или гнойные </a:t>
            </a:r>
            <a:r>
              <a:rPr sz="2700" dirty="0">
                <a:cs typeface="Comic Sans MS"/>
              </a:rPr>
              <a:t>выделения </a:t>
            </a:r>
            <a:r>
              <a:rPr sz="2700" spc="-5" dirty="0" err="1">
                <a:cs typeface="Comic Sans MS"/>
              </a:rPr>
              <a:t>из</a:t>
            </a:r>
            <a:r>
              <a:rPr sz="2700" spc="-105" dirty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места</a:t>
            </a:r>
            <a:r>
              <a:rPr lang="ru-RU" sz="2700" dirty="0" smtClean="0">
                <a:cs typeface="Comic Sans MS"/>
              </a:rPr>
              <a:t> в</a:t>
            </a:r>
            <a:r>
              <a:rPr sz="2700" spc="-5" dirty="0" smtClean="0">
                <a:cs typeface="Comic Sans MS"/>
              </a:rPr>
              <a:t>к</a:t>
            </a:r>
            <a:r>
              <a:rPr lang="ru-RU" sz="2700" spc="-5" dirty="0" err="1" smtClean="0">
                <a:cs typeface="Comic Sans MS"/>
              </a:rPr>
              <a:t>ола</a:t>
            </a:r>
            <a:r>
              <a:rPr lang="ru-RU" sz="2700" spc="-5" dirty="0" smtClean="0">
                <a:cs typeface="Comic Sans MS"/>
              </a:rPr>
              <a:t>;</a:t>
            </a:r>
            <a:endParaRPr sz="2700" dirty="0">
              <a:cs typeface="Comic Sans MS"/>
            </a:endParaRPr>
          </a:p>
          <a:p>
            <a:pPr marL="561340" lvl="1" indent="-274320">
              <a:spcAft>
                <a:spcPts val="1200"/>
              </a:spcAft>
              <a:buFont typeface="Wingdings"/>
              <a:buChar char=""/>
              <a:tabLst>
                <a:tab pos="561975" algn="l"/>
              </a:tabLst>
            </a:pPr>
            <a:r>
              <a:rPr lang="ru-RU" sz="2700" spc="-5" dirty="0" smtClean="0">
                <a:cs typeface="Comic Sans MS"/>
              </a:rPr>
              <a:t>появилась п</a:t>
            </a:r>
            <a:r>
              <a:rPr sz="2700" spc="-5" dirty="0" err="1" smtClean="0">
                <a:cs typeface="Comic Sans MS"/>
              </a:rPr>
              <a:t>рипухлость</a:t>
            </a:r>
            <a:r>
              <a:rPr sz="2700" spc="-5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мягких</a:t>
            </a:r>
            <a:r>
              <a:rPr sz="2700" spc="-55" dirty="0">
                <a:cs typeface="Comic Sans MS"/>
              </a:rPr>
              <a:t> </a:t>
            </a:r>
            <a:r>
              <a:rPr sz="2700" dirty="0">
                <a:cs typeface="Comic Sans MS"/>
              </a:rPr>
              <a:t>тканей;</a:t>
            </a:r>
          </a:p>
          <a:p>
            <a:pPr marL="561340" lvl="1" indent="-274320">
              <a:spcAft>
                <a:spcPts val="1200"/>
              </a:spcAft>
              <a:buFont typeface="Wingdings"/>
              <a:buChar char=""/>
              <a:tabLst>
                <a:tab pos="561975" algn="l"/>
              </a:tabLst>
            </a:pPr>
            <a:r>
              <a:rPr lang="ru-RU" sz="2700" dirty="0" smtClean="0">
                <a:cs typeface="Comic Sans MS"/>
              </a:rPr>
              <a:t>определяется в</a:t>
            </a:r>
            <a:r>
              <a:rPr sz="2700" dirty="0" err="1" smtClean="0">
                <a:cs typeface="Comic Sans MS"/>
              </a:rPr>
              <a:t>ыступающая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и пальпируемая</a:t>
            </a:r>
            <a:r>
              <a:rPr sz="2700" spc="-140" dirty="0">
                <a:cs typeface="Comic Sans MS"/>
              </a:rPr>
              <a:t> </a:t>
            </a:r>
            <a:r>
              <a:rPr sz="2700" dirty="0">
                <a:cs typeface="Comic Sans MS"/>
              </a:rPr>
              <a:t>вена;</a:t>
            </a:r>
          </a:p>
          <a:p>
            <a:pPr marL="561340" lvl="1" indent="-274320">
              <a:spcAft>
                <a:spcPts val="1200"/>
              </a:spcAft>
              <a:buFont typeface="Wingdings"/>
              <a:buChar char=""/>
              <a:tabLst>
                <a:tab pos="561975" algn="l"/>
              </a:tabLst>
            </a:pPr>
            <a:r>
              <a:rPr lang="ru-RU" sz="2700" dirty="0" smtClean="0">
                <a:cs typeface="Comic Sans MS"/>
              </a:rPr>
              <a:t>к</a:t>
            </a:r>
            <a:r>
              <a:rPr sz="2700" dirty="0" err="1" smtClean="0">
                <a:cs typeface="Comic Sans MS"/>
              </a:rPr>
              <a:t>ровь</a:t>
            </a:r>
            <a:r>
              <a:rPr sz="2700" dirty="0" smtClean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при</a:t>
            </a:r>
            <a:r>
              <a:rPr lang="ru-RU" sz="2700" dirty="0" smtClean="0">
                <a:cs typeface="Comic Sans MS"/>
              </a:rPr>
              <a:t> создании разрежения </a:t>
            </a:r>
            <a:r>
              <a:rPr sz="2700" dirty="0" err="1" smtClean="0">
                <a:cs typeface="Comic Sans MS"/>
              </a:rPr>
              <a:t>шприц</a:t>
            </a:r>
            <a:r>
              <a:rPr lang="ru-RU" sz="2700" dirty="0" smtClean="0">
                <a:cs typeface="Comic Sans MS"/>
              </a:rPr>
              <a:t>е</a:t>
            </a:r>
            <a:r>
              <a:rPr sz="2700" dirty="0" smtClean="0">
                <a:cs typeface="Comic Sans MS"/>
              </a:rPr>
              <a:t>м</a:t>
            </a:r>
            <a:r>
              <a:rPr lang="ru-RU" sz="2700" dirty="0" smtClean="0">
                <a:cs typeface="Comic Sans MS"/>
              </a:rPr>
              <a:t>                        </a:t>
            </a:r>
            <a:r>
              <a:rPr sz="2700" dirty="0" smtClean="0">
                <a:cs typeface="Comic Sans MS"/>
              </a:rPr>
              <a:t> </a:t>
            </a:r>
            <a:r>
              <a:rPr sz="2700" spc="-5" dirty="0" err="1">
                <a:cs typeface="Comic Sans MS"/>
              </a:rPr>
              <a:t>не</a:t>
            </a:r>
            <a:r>
              <a:rPr sz="2700" spc="-110" dirty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поступает</a:t>
            </a:r>
            <a:r>
              <a:rPr lang="ru-RU" sz="2700" dirty="0">
                <a:cs typeface="Comic Sans MS"/>
              </a:rPr>
              <a:t> </a:t>
            </a:r>
            <a:r>
              <a:rPr sz="2700" dirty="0" smtClean="0">
                <a:cs typeface="Comic Sans MS"/>
              </a:rPr>
              <a:t>в</a:t>
            </a:r>
            <a:r>
              <a:rPr sz="2700" spc="-100" dirty="0" smtClean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катетер</a:t>
            </a:r>
            <a:r>
              <a:rPr lang="ru-RU" sz="2700" dirty="0" smtClean="0">
                <a:cs typeface="Comic Sans MS"/>
              </a:rPr>
              <a:t>.</a:t>
            </a:r>
            <a:endParaRPr sz="2700" dirty="0"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67270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5095" y="165578"/>
            <a:ext cx="10102555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Пути </a:t>
            </a:r>
            <a:r>
              <a:rPr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инфицирования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 </a:t>
            </a:r>
            <a:r>
              <a:rPr sz="48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в/</a:t>
            </a:r>
            <a:r>
              <a:rPr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катетера</a:t>
            </a:r>
            <a:endParaRPr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44763" y="1309827"/>
            <a:ext cx="8535582" cy="51414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236293" y="6451295"/>
            <a:ext cx="1678939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400" spc="-5" dirty="0">
                <a:solidFill>
                  <a:srgbClr val="FF0000"/>
                </a:solidFill>
                <a:latin typeface="Comic Sans MS"/>
                <a:cs typeface="Comic Sans MS"/>
              </a:rPr>
              <a:t>Int Care Med,</a:t>
            </a:r>
            <a:r>
              <a:rPr sz="1400" spc="-8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1400" spc="-5" dirty="0">
                <a:solidFill>
                  <a:srgbClr val="FF0000"/>
                </a:solidFill>
                <a:latin typeface="Comic Sans MS"/>
                <a:cs typeface="Comic Sans MS"/>
              </a:rPr>
              <a:t>2004</a:t>
            </a:r>
            <a:endParaRPr sz="1400" dirty="0">
              <a:solidFill>
                <a:srgbClr val="FF0000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5531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419" y="1271589"/>
            <a:ext cx="3629316" cy="50605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22" y="176920"/>
            <a:ext cx="10515600" cy="74118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Регламентирующие документы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87" y="1271589"/>
            <a:ext cx="3395491" cy="5060597"/>
          </a:xfrm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3578578" y="1271589"/>
            <a:ext cx="4933244" cy="51920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2000" dirty="0" smtClean="0"/>
              <a:t>Предупреждение инфекций, связанных с оказанием медицинской помощи, является одним из обязательных условий деятельности любой медицинской организации, независимо от ее профиля. </a:t>
            </a:r>
          </a:p>
          <a:p>
            <a:pPr algn="just">
              <a:lnSpc>
                <a:spcPct val="100000"/>
              </a:lnSpc>
            </a:pPr>
            <a:r>
              <a:rPr lang="ru-RU" sz="2000" u="sng" dirty="0"/>
              <a:t>С</a:t>
            </a:r>
            <a:r>
              <a:rPr lang="ru-RU" sz="2000" u="sng" dirty="0" smtClean="0"/>
              <a:t>анитарно-эпидемиологические требования</a:t>
            </a:r>
            <a:r>
              <a:rPr lang="ru-RU" sz="2000" dirty="0" smtClean="0"/>
              <a:t> к организациям, осуществляющим медицинскую деятельность, изложены в </a:t>
            </a:r>
            <a:r>
              <a:rPr lang="ru-RU" sz="2000" i="1" dirty="0" smtClean="0">
                <a:solidFill>
                  <a:srgbClr val="FF0000"/>
                </a:solidFill>
              </a:rPr>
              <a:t>СанПиН (2.1.3.2630-10), в редакции 2019г.</a:t>
            </a:r>
          </a:p>
          <a:p>
            <a:pPr algn="just">
              <a:lnSpc>
                <a:spcPct val="100000"/>
              </a:lnSpc>
            </a:pPr>
            <a:r>
              <a:rPr lang="ru-RU" sz="2000" u="sng" dirty="0" smtClean="0"/>
              <a:t>Методические рекомендации – 2017г.</a:t>
            </a:r>
            <a:r>
              <a:rPr lang="ru-RU" sz="2000" dirty="0" smtClean="0"/>
              <a:t> </a:t>
            </a:r>
            <a:r>
              <a:rPr lang="ru-RU" sz="2000" i="1" dirty="0" smtClean="0">
                <a:solidFill>
                  <a:srgbClr val="FF0000"/>
                </a:solidFill>
              </a:rPr>
              <a:t>«Система профилактики и контроля госпитальной инфекции в отделениях (палатах) реанимации и интенсивной терапии для новорожденных в акушерских стационарах и детских больницах»</a:t>
            </a:r>
            <a:r>
              <a:rPr lang="ru-RU" sz="2000" i="1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45331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308847" y="821436"/>
            <a:ext cx="737616" cy="1011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60987" y="95875"/>
            <a:ext cx="10014543" cy="129266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4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Инфекция, </a:t>
            </a:r>
            <a:r>
              <a:rPr sz="42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передающаяся</a:t>
            </a:r>
            <a:r>
              <a:rPr sz="42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2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</a:t>
            </a:r>
            <a:endParaRPr sz="4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00000"/>
              </a:lnSpc>
            </a:pPr>
            <a:r>
              <a:rPr sz="42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внутривенные</a:t>
            </a:r>
            <a:r>
              <a:rPr sz="42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2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катетеры</a:t>
            </a:r>
            <a:endParaRPr sz="4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bject 6"/>
          <p:cNvSpPr/>
          <p:nvPr/>
        </p:nvSpPr>
        <p:spPr>
          <a:xfrm>
            <a:off x="2046746" y="3382692"/>
            <a:ext cx="4072890" cy="1136015"/>
          </a:xfrm>
          <a:custGeom>
            <a:avLst/>
            <a:gdLst/>
            <a:ahLst/>
            <a:cxnLst/>
            <a:rect l="l" t="t" r="r" b="b"/>
            <a:pathLst>
              <a:path w="4072890" h="1136014">
                <a:moveTo>
                  <a:pt x="0" y="1135507"/>
                </a:moveTo>
                <a:lnTo>
                  <a:pt x="4072890" y="1135507"/>
                </a:lnTo>
                <a:lnTo>
                  <a:pt x="4072890" y="0"/>
                </a:lnTo>
                <a:lnTo>
                  <a:pt x="0" y="0"/>
                </a:lnTo>
                <a:lnTo>
                  <a:pt x="0" y="1135507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28676" y="3382692"/>
            <a:ext cx="4070985" cy="1136015"/>
          </a:xfrm>
          <a:custGeom>
            <a:avLst/>
            <a:gdLst/>
            <a:ahLst/>
            <a:cxnLst/>
            <a:rect l="l" t="t" r="r" b="b"/>
            <a:pathLst>
              <a:path w="4070984" h="1136014">
                <a:moveTo>
                  <a:pt x="0" y="1135507"/>
                </a:moveTo>
                <a:lnTo>
                  <a:pt x="4070985" y="1135507"/>
                </a:lnTo>
                <a:lnTo>
                  <a:pt x="4070985" y="0"/>
                </a:lnTo>
                <a:lnTo>
                  <a:pt x="0" y="0"/>
                </a:lnTo>
                <a:lnTo>
                  <a:pt x="0" y="1135507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46746" y="4518198"/>
            <a:ext cx="4072890" cy="45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19637" y="4518198"/>
            <a:ext cx="4070985" cy="457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46746" y="4975359"/>
            <a:ext cx="4072890" cy="457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19637" y="4975359"/>
            <a:ext cx="4070985" cy="457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46746" y="5432560"/>
            <a:ext cx="4072890" cy="4571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19637" y="5432560"/>
            <a:ext cx="4070985" cy="4571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46746" y="5889759"/>
            <a:ext cx="4072890" cy="457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119637" y="5889759"/>
            <a:ext cx="4070985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9636" y="3376342"/>
            <a:ext cx="0" cy="2977515"/>
          </a:xfrm>
          <a:custGeom>
            <a:avLst/>
            <a:gdLst/>
            <a:ahLst/>
            <a:cxnLst/>
            <a:rect l="l" t="t" r="r" b="b"/>
            <a:pathLst>
              <a:path h="2977515">
                <a:moveTo>
                  <a:pt x="0" y="0"/>
                </a:moveTo>
                <a:lnTo>
                  <a:pt x="0" y="2976968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40397" y="4518198"/>
            <a:ext cx="8156575" cy="0"/>
          </a:xfrm>
          <a:custGeom>
            <a:avLst/>
            <a:gdLst/>
            <a:ahLst/>
            <a:cxnLst/>
            <a:rect l="l" t="t" r="r" b="b"/>
            <a:pathLst>
              <a:path w="8156575">
                <a:moveTo>
                  <a:pt x="0" y="0"/>
                </a:moveTo>
                <a:lnTo>
                  <a:pt x="8156575" y="0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040397" y="4975398"/>
            <a:ext cx="8156575" cy="0"/>
          </a:xfrm>
          <a:custGeom>
            <a:avLst/>
            <a:gdLst/>
            <a:ahLst/>
            <a:cxnLst/>
            <a:rect l="l" t="t" r="r" b="b"/>
            <a:pathLst>
              <a:path w="8156575">
                <a:moveTo>
                  <a:pt x="0" y="0"/>
                </a:moveTo>
                <a:lnTo>
                  <a:pt x="8156575" y="0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040397" y="5432547"/>
            <a:ext cx="8156575" cy="0"/>
          </a:xfrm>
          <a:custGeom>
            <a:avLst/>
            <a:gdLst/>
            <a:ahLst/>
            <a:cxnLst/>
            <a:rect l="l" t="t" r="r" b="b"/>
            <a:pathLst>
              <a:path w="8156575">
                <a:moveTo>
                  <a:pt x="0" y="0"/>
                </a:moveTo>
                <a:lnTo>
                  <a:pt x="8156575" y="0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040397" y="5889747"/>
            <a:ext cx="8156575" cy="0"/>
          </a:xfrm>
          <a:custGeom>
            <a:avLst/>
            <a:gdLst/>
            <a:ahLst/>
            <a:cxnLst/>
            <a:rect l="l" t="t" r="r" b="b"/>
            <a:pathLst>
              <a:path w="8156575">
                <a:moveTo>
                  <a:pt x="0" y="0"/>
                </a:moveTo>
                <a:lnTo>
                  <a:pt x="8156575" y="0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046746" y="3376342"/>
            <a:ext cx="0" cy="2977515"/>
          </a:xfrm>
          <a:custGeom>
            <a:avLst/>
            <a:gdLst/>
            <a:ahLst/>
            <a:cxnLst/>
            <a:rect l="l" t="t" r="r" b="b"/>
            <a:pathLst>
              <a:path h="2977515">
                <a:moveTo>
                  <a:pt x="0" y="0"/>
                </a:moveTo>
                <a:lnTo>
                  <a:pt x="0" y="2976968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190621" y="3376342"/>
            <a:ext cx="0" cy="2977515"/>
          </a:xfrm>
          <a:custGeom>
            <a:avLst/>
            <a:gdLst/>
            <a:ahLst/>
            <a:cxnLst/>
            <a:rect l="l" t="t" r="r" b="b"/>
            <a:pathLst>
              <a:path h="2977515">
                <a:moveTo>
                  <a:pt x="0" y="0"/>
                </a:moveTo>
                <a:lnTo>
                  <a:pt x="0" y="2976968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040397" y="3382691"/>
            <a:ext cx="8156575" cy="0"/>
          </a:xfrm>
          <a:custGeom>
            <a:avLst/>
            <a:gdLst/>
            <a:ahLst/>
            <a:cxnLst/>
            <a:rect l="l" t="t" r="r" b="b"/>
            <a:pathLst>
              <a:path w="8156575">
                <a:moveTo>
                  <a:pt x="0" y="0"/>
                </a:moveTo>
                <a:lnTo>
                  <a:pt x="8156575" y="0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040397" y="6346959"/>
            <a:ext cx="8156575" cy="0"/>
          </a:xfrm>
          <a:custGeom>
            <a:avLst/>
            <a:gdLst/>
            <a:ahLst/>
            <a:cxnLst/>
            <a:rect l="l" t="t" r="r" b="b"/>
            <a:pathLst>
              <a:path w="8156575">
                <a:moveTo>
                  <a:pt x="0" y="0"/>
                </a:moveTo>
                <a:lnTo>
                  <a:pt x="8156575" y="0"/>
                </a:lnTo>
              </a:path>
            </a:pathLst>
          </a:custGeom>
          <a:ln w="12700">
            <a:solidFill>
              <a:srgbClr val="BED1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315072" y="3329820"/>
            <a:ext cx="3537585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905" algn="ctr">
              <a:lnSpc>
                <a:spcPct val="100299"/>
              </a:lnSpc>
            </a:pPr>
            <a:r>
              <a:rPr sz="2400" b="1" dirty="0">
                <a:solidFill>
                  <a:schemeClr val="bg1"/>
                </a:solidFill>
                <a:cs typeface="Comic Sans MS"/>
              </a:rPr>
              <a:t>Продолжительность  катетеризации</a:t>
            </a:r>
            <a:r>
              <a:rPr sz="2400" b="1" spc="-70" dirty="0">
                <a:solidFill>
                  <a:schemeClr val="bg1"/>
                </a:solidFill>
                <a:cs typeface="Comic Sans MS"/>
              </a:rPr>
              <a:t> </a:t>
            </a:r>
            <a:r>
              <a:rPr sz="2400" b="1" spc="-5" dirty="0">
                <a:solidFill>
                  <a:schemeClr val="bg1"/>
                </a:solidFill>
                <a:cs typeface="Comic Sans MS"/>
              </a:rPr>
              <a:t>центральной  вены </a:t>
            </a:r>
            <a:r>
              <a:rPr sz="2400" b="1" dirty="0">
                <a:solidFill>
                  <a:schemeClr val="bg1"/>
                </a:solidFill>
                <a:cs typeface="Comic Sans MS"/>
              </a:rPr>
              <a:t>( </a:t>
            </a:r>
            <a:r>
              <a:rPr sz="2400" b="1" spc="-5" dirty="0">
                <a:solidFill>
                  <a:schemeClr val="bg1"/>
                </a:solidFill>
                <a:cs typeface="Comic Sans MS"/>
              </a:rPr>
              <a:t>дни</a:t>
            </a:r>
            <a:r>
              <a:rPr sz="2400" b="1" spc="-80" dirty="0">
                <a:solidFill>
                  <a:schemeClr val="bg1"/>
                </a:solidFill>
                <a:cs typeface="Comic Sans MS"/>
              </a:rPr>
              <a:t> </a:t>
            </a:r>
            <a:r>
              <a:rPr sz="2400" b="1" dirty="0">
                <a:solidFill>
                  <a:schemeClr val="bg1"/>
                </a:solidFill>
                <a:cs typeface="Comic Sans MS"/>
              </a:rPr>
              <a:t>)</a:t>
            </a:r>
            <a:endParaRPr sz="2400" dirty="0">
              <a:solidFill>
                <a:schemeClr val="bg1"/>
              </a:solidFill>
              <a:cs typeface="Comic Sans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496315" y="3862878"/>
            <a:ext cx="411479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605184" y="3645081"/>
            <a:ext cx="3275794" cy="7461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indent="11113" algn="ctr">
              <a:lnSpc>
                <a:spcPct val="100600"/>
              </a:lnSpc>
            </a:pPr>
            <a:r>
              <a:rPr sz="2400" b="1" dirty="0" err="1">
                <a:solidFill>
                  <a:schemeClr val="bg1"/>
                </a:solidFill>
                <a:cs typeface="Comic Sans MS"/>
              </a:rPr>
              <a:t>Частота</a:t>
            </a:r>
            <a:r>
              <a:rPr sz="2400" b="1" spc="-90" dirty="0">
                <a:solidFill>
                  <a:schemeClr val="bg1"/>
                </a:solidFill>
                <a:cs typeface="Comic Sans MS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cs typeface="Comic Sans MS"/>
              </a:rPr>
              <a:t>госпитального</a:t>
            </a:r>
            <a:r>
              <a:rPr sz="2400" b="1" dirty="0" smtClean="0">
                <a:solidFill>
                  <a:schemeClr val="bg1"/>
                </a:solidFill>
                <a:cs typeface="Comic Sans MS"/>
              </a:rPr>
              <a:t>  </a:t>
            </a:r>
            <a:r>
              <a:rPr sz="2400" b="1" dirty="0">
                <a:solidFill>
                  <a:schemeClr val="bg1"/>
                </a:solidFill>
                <a:cs typeface="Comic Sans MS"/>
              </a:rPr>
              <a:t>сепсиса</a:t>
            </a:r>
            <a:endParaRPr sz="2400" dirty="0">
              <a:solidFill>
                <a:schemeClr val="bg1"/>
              </a:solidFill>
              <a:cs typeface="Comic Sans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820809" y="4551473"/>
            <a:ext cx="636550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spc="-5" dirty="0">
                <a:solidFill>
                  <a:srgbClr val="001F5F"/>
                </a:solidFill>
                <a:cs typeface="Comic Sans MS"/>
              </a:rPr>
              <a:t>0-</a:t>
            </a:r>
            <a:r>
              <a:rPr sz="2600" b="1" dirty="0">
                <a:solidFill>
                  <a:srgbClr val="001F5F"/>
                </a:solidFill>
                <a:cs typeface="Comic Sans MS"/>
              </a:rPr>
              <a:t>7</a:t>
            </a:r>
            <a:endParaRPr sz="2600" b="1" dirty="0">
              <a:cs typeface="Comic Sans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924561" y="4551473"/>
            <a:ext cx="560257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spc="-5" dirty="0">
                <a:solidFill>
                  <a:srgbClr val="001F5F"/>
                </a:solidFill>
                <a:cs typeface="Comic Sans MS"/>
              </a:rPr>
              <a:t>5%</a:t>
            </a:r>
            <a:endParaRPr sz="2600" b="1">
              <a:cs typeface="Comic Sans MS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752229" y="5008673"/>
            <a:ext cx="803779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spc="-5" dirty="0">
                <a:solidFill>
                  <a:srgbClr val="001F5F"/>
                </a:solidFill>
                <a:cs typeface="Comic Sans MS"/>
              </a:rPr>
              <a:t>8-</a:t>
            </a:r>
            <a:r>
              <a:rPr sz="2600" b="1" dirty="0">
                <a:solidFill>
                  <a:srgbClr val="001F5F"/>
                </a:solidFill>
                <a:cs typeface="Comic Sans MS"/>
              </a:rPr>
              <a:t>14</a:t>
            </a:r>
            <a:endParaRPr sz="2600" b="1" dirty="0">
              <a:cs typeface="Comic Sans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855981" y="5008673"/>
            <a:ext cx="726715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spc="-5" dirty="0">
                <a:solidFill>
                  <a:srgbClr val="001F5F"/>
                </a:solidFill>
                <a:cs typeface="Comic Sans MS"/>
              </a:rPr>
              <a:t>15%</a:t>
            </a:r>
            <a:endParaRPr sz="2600" b="1" dirty="0">
              <a:cs typeface="Comic Sans MS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683649" y="5466126"/>
            <a:ext cx="970238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dirty="0">
                <a:solidFill>
                  <a:srgbClr val="001F5F"/>
                </a:solidFill>
                <a:cs typeface="Comic Sans MS"/>
              </a:rPr>
              <a:t>1</a:t>
            </a:r>
            <a:r>
              <a:rPr sz="2600" b="1" spc="-5" dirty="0">
                <a:solidFill>
                  <a:srgbClr val="001F5F"/>
                </a:solidFill>
                <a:cs typeface="Comic Sans MS"/>
              </a:rPr>
              <a:t>5-</a:t>
            </a:r>
            <a:r>
              <a:rPr sz="2600" b="1" dirty="0">
                <a:solidFill>
                  <a:srgbClr val="001F5F"/>
                </a:solidFill>
                <a:cs typeface="Comic Sans MS"/>
              </a:rPr>
              <a:t>21</a:t>
            </a:r>
            <a:endParaRPr sz="2600" b="1" dirty="0">
              <a:cs typeface="Comic Sans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855981" y="5466126"/>
            <a:ext cx="726715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spc="-5" dirty="0">
                <a:solidFill>
                  <a:srgbClr val="001F5F"/>
                </a:solidFill>
                <a:cs typeface="Comic Sans MS"/>
              </a:rPr>
              <a:t>41%</a:t>
            </a:r>
            <a:endParaRPr sz="2600" b="1">
              <a:cs typeface="Comic Sans MS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811664" y="5923326"/>
            <a:ext cx="661211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dirty="0">
                <a:solidFill>
                  <a:srgbClr val="001F5F"/>
                </a:solidFill>
                <a:cs typeface="Comic Sans MS"/>
              </a:rPr>
              <a:t>22+</a:t>
            </a:r>
            <a:endParaRPr sz="2600" b="1" dirty="0">
              <a:cs typeface="Comic Sans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831595" y="5923326"/>
            <a:ext cx="786055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600" b="1" spc="-5" dirty="0">
                <a:solidFill>
                  <a:srgbClr val="001F5F"/>
                </a:solidFill>
                <a:cs typeface="Comic Sans MS"/>
              </a:rPr>
              <a:t>58%</a:t>
            </a:r>
            <a:endParaRPr sz="2600" b="1">
              <a:cs typeface="Comic Sans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80856" y="1588051"/>
            <a:ext cx="12011144" cy="1661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436880" indent="-342900">
              <a:buFont typeface="Arial" panose="020B0604020202020204" pitchFamily="34" charset="0"/>
              <a:buChar char="•"/>
            </a:pPr>
            <a:r>
              <a:rPr sz="2700" dirty="0" err="1" smtClean="0">
                <a:cs typeface="Comic Sans MS"/>
              </a:rPr>
              <a:t>Катетеризация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центральных вен и </a:t>
            </a:r>
            <a:r>
              <a:rPr sz="2700" spc="-5" dirty="0">
                <a:cs typeface="Comic Sans MS"/>
              </a:rPr>
              <a:t>возникновение </a:t>
            </a:r>
            <a:r>
              <a:rPr sz="2700" dirty="0" err="1">
                <a:cs typeface="Comic Sans MS"/>
              </a:rPr>
              <a:t>сепсиса</a:t>
            </a:r>
            <a:r>
              <a:rPr sz="2700" spc="-85" dirty="0">
                <a:cs typeface="Comic Sans MS"/>
              </a:rPr>
              <a:t> </a:t>
            </a:r>
            <a:r>
              <a:rPr sz="2700" dirty="0" smtClean="0">
                <a:cs typeface="Comic Sans MS"/>
              </a:rPr>
              <a:t>у</a:t>
            </a:r>
            <a:r>
              <a:rPr lang="ru-RU" sz="2700" dirty="0" smtClean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маловесных</a:t>
            </a:r>
            <a:r>
              <a:rPr sz="2700" dirty="0" smtClean="0">
                <a:cs typeface="Comic Sans MS"/>
              </a:rPr>
              <a:t> </a:t>
            </a:r>
            <a:r>
              <a:rPr sz="2700" dirty="0" err="1" smtClean="0">
                <a:cs typeface="Comic Sans MS"/>
              </a:rPr>
              <a:t>новорожденных</a:t>
            </a:r>
            <a:r>
              <a:rPr sz="2700" dirty="0" smtClean="0">
                <a:cs typeface="Comic Sans MS"/>
              </a:rPr>
              <a:t> </a:t>
            </a:r>
            <a:r>
              <a:rPr sz="2700" dirty="0">
                <a:cs typeface="Comic Sans MS"/>
              </a:rPr>
              <a:t>детей (</a:t>
            </a:r>
            <a:r>
              <a:rPr sz="2700" i="1" dirty="0">
                <a:solidFill>
                  <a:srgbClr val="FF0000"/>
                </a:solidFill>
                <a:cs typeface="Comic Sans MS"/>
              </a:rPr>
              <a:t>J.E.Grey </a:t>
            </a:r>
            <a:r>
              <a:rPr sz="2700" i="1" spc="-5" dirty="0">
                <a:solidFill>
                  <a:srgbClr val="FF0000"/>
                </a:solidFill>
                <a:cs typeface="Comic Sans MS"/>
              </a:rPr>
              <a:t>et</a:t>
            </a:r>
            <a:r>
              <a:rPr sz="2700" i="1" spc="-140" dirty="0">
                <a:solidFill>
                  <a:srgbClr val="FF0000"/>
                </a:solidFill>
                <a:cs typeface="Comic Sans MS"/>
              </a:rPr>
              <a:t> </a:t>
            </a:r>
            <a:r>
              <a:rPr sz="2700" i="1" dirty="0">
                <a:solidFill>
                  <a:srgbClr val="FF0000"/>
                </a:solidFill>
                <a:cs typeface="Comic Sans MS"/>
              </a:rPr>
              <a:t>al.,  1995</a:t>
            </a:r>
            <a:r>
              <a:rPr sz="2700" dirty="0" smtClean="0">
                <a:cs typeface="Comic Sans MS"/>
              </a:rPr>
              <a:t>)</a:t>
            </a:r>
            <a:r>
              <a:rPr lang="ru-RU" sz="2700" spc="-5" dirty="0">
                <a:cs typeface="Comic Sans MS"/>
              </a:rPr>
              <a:t> </a:t>
            </a:r>
          </a:p>
          <a:p>
            <a:pPr marL="342900" marR="436880" indent="-342900">
              <a:buFont typeface="Arial" panose="020B0604020202020204" pitchFamily="34" charset="0"/>
              <a:buChar char="•"/>
            </a:pPr>
            <a:r>
              <a:rPr lang="ru-RU" sz="2700" spc="-5" dirty="0" smtClean="0">
                <a:cs typeface="Comic Sans MS"/>
              </a:rPr>
              <a:t>88</a:t>
            </a:r>
            <a:r>
              <a:rPr lang="ru-RU" sz="2700" spc="-5" dirty="0">
                <a:cs typeface="Comic Sans MS"/>
              </a:rPr>
              <a:t>%</a:t>
            </a:r>
            <a:r>
              <a:rPr lang="ru-RU" sz="2700" spc="-15" dirty="0">
                <a:cs typeface="Comic Sans MS"/>
              </a:rPr>
              <a:t> </a:t>
            </a:r>
            <a:r>
              <a:rPr lang="ru-RU" sz="2700" spc="-5" dirty="0">
                <a:cs typeface="Comic Sans MS"/>
              </a:rPr>
              <a:t>г</a:t>
            </a:r>
            <a:r>
              <a:rPr lang="ru-RU" sz="2700" dirty="0">
                <a:cs typeface="Comic Sans MS"/>
              </a:rPr>
              <a:t>осп</a:t>
            </a:r>
            <a:r>
              <a:rPr lang="ru-RU" sz="2700" spc="5" dirty="0">
                <a:cs typeface="Comic Sans MS"/>
              </a:rPr>
              <a:t>и</a:t>
            </a:r>
            <a:r>
              <a:rPr lang="ru-RU" sz="2700" dirty="0">
                <a:cs typeface="Comic Sans MS"/>
              </a:rPr>
              <a:t>т</a:t>
            </a:r>
            <a:r>
              <a:rPr lang="ru-RU" sz="2700" spc="5" dirty="0">
                <a:cs typeface="Comic Sans MS"/>
              </a:rPr>
              <a:t>а</a:t>
            </a:r>
            <a:r>
              <a:rPr lang="ru-RU" sz="2700" dirty="0">
                <a:cs typeface="Comic Sans MS"/>
              </a:rPr>
              <a:t>льно</a:t>
            </a:r>
            <a:r>
              <a:rPr lang="ru-RU" sz="2700" spc="-5" dirty="0">
                <a:cs typeface="Comic Sans MS"/>
              </a:rPr>
              <a:t>го</a:t>
            </a:r>
            <a:r>
              <a:rPr lang="ru-RU" sz="2700" spc="-20" dirty="0">
                <a:cs typeface="Comic Sans MS"/>
              </a:rPr>
              <a:t> </a:t>
            </a:r>
            <a:r>
              <a:rPr lang="ru-RU" sz="2700" dirty="0">
                <a:cs typeface="Comic Sans MS"/>
              </a:rPr>
              <a:t>сеп</a:t>
            </a:r>
            <a:r>
              <a:rPr lang="ru-RU" sz="2700" spc="-10" dirty="0">
                <a:cs typeface="Comic Sans MS"/>
              </a:rPr>
              <a:t>с</a:t>
            </a:r>
            <a:r>
              <a:rPr lang="ru-RU" sz="2700" dirty="0">
                <a:cs typeface="Comic Sans MS"/>
              </a:rPr>
              <a:t>иса</a:t>
            </a:r>
            <a:r>
              <a:rPr lang="ru-RU" sz="2700" spc="30" dirty="0">
                <a:cs typeface="Comic Sans MS"/>
              </a:rPr>
              <a:t> </a:t>
            </a:r>
            <a:r>
              <a:rPr lang="ru-RU" sz="2700" dirty="0">
                <a:cs typeface="Comic Sans MS"/>
              </a:rPr>
              <a:t>в </a:t>
            </a:r>
            <a:r>
              <a:rPr lang="ru-RU" sz="2700" spc="-5" dirty="0">
                <a:cs typeface="Comic Sans MS"/>
              </a:rPr>
              <a:t>о</a:t>
            </a:r>
            <a:r>
              <a:rPr lang="ru-RU" sz="2700" dirty="0">
                <a:cs typeface="Comic Sans MS"/>
              </a:rPr>
              <a:t>тделениях  ИТН связано с использованием </a:t>
            </a:r>
            <a:r>
              <a:rPr lang="ru-RU" sz="2700" dirty="0" smtClean="0">
                <a:cs typeface="Comic Sans MS"/>
              </a:rPr>
              <a:t>пупочного </a:t>
            </a:r>
            <a:r>
              <a:rPr lang="ru-RU" sz="2700" dirty="0">
                <a:cs typeface="Comic Sans MS"/>
              </a:rPr>
              <a:t>или других центральных  катетеров (</a:t>
            </a:r>
            <a:r>
              <a:rPr lang="ru-RU" sz="2700" i="1" dirty="0">
                <a:solidFill>
                  <a:srgbClr val="FF0000"/>
                </a:solidFill>
                <a:cs typeface="Comic Sans MS"/>
              </a:rPr>
              <a:t>Gaynes</a:t>
            </a:r>
            <a:r>
              <a:rPr lang="ru-RU" sz="2700" i="1" spc="-15" dirty="0">
                <a:solidFill>
                  <a:srgbClr val="FF0000"/>
                </a:solidFill>
                <a:cs typeface="Comic Sans MS"/>
              </a:rPr>
              <a:t> </a:t>
            </a:r>
            <a:r>
              <a:rPr lang="ru-RU" sz="2700" i="1" spc="-5" dirty="0" smtClean="0">
                <a:solidFill>
                  <a:srgbClr val="FF0000"/>
                </a:solidFill>
                <a:cs typeface="Comic Sans MS"/>
              </a:rPr>
              <a:t>R</a:t>
            </a:r>
            <a:r>
              <a:rPr lang="ru-RU" sz="2700" i="1" spc="-10" dirty="0" smtClean="0">
                <a:solidFill>
                  <a:srgbClr val="FF0000"/>
                </a:solidFill>
                <a:cs typeface="Comic Sans MS"/>
              </a:rPr>
              <a:t>.</a:t>
            </a:r>
            <a:r>
              <a:rPr lang="ru-RU" sz="2700" i="1" dirty="0" smtClean="0">
                <a:solidFill>
                  <a:srgbClr val="FF0000"/>
                </a:solidFill>
                <a:cs typeface="Comic Sans MS"/>
              </a:rPr>
              <a:t>P., Pediatrics 1996</a:t>
            </a:r>
            <a:r>
              <a:rPr lang="ru-RU" sz="2700" spc="-5" dirty="0" smtClean="0">
                <a:cs typeface="Comic Sans MS"/>
              </a:rPr>
              <a:t>);</a:t>
            </a:r>
            <a:endParaRPr lang="ru-RU" sz="2700" dirty="0"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08285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18937" y="126613"/>
            <a:ext cx="9828007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Профилактика</a:t>
            </a:r>
            <a:r>
              <a:rPr sz="48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инфекции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6423" y="1145729"/>
            <a:ext cx="11505243" cy="1246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buFont typeface="Arial" panose="020B0604020202020204" pitchFamily="34" charset="0"/>
              <a:buChar char="•"/>
            </a:pPr>
            <a:r>
              <a:rPr sz="2700" spc="-5" dirty="0" smtClean="0">
                <a:cs typeface="Comic Sans MS"/>
              </a:rPr>
              <a:t>Закрытая </a:t>
            </a:r>
            <a:r>
              <a:rPr sz="2700" dirty="0" err="1" smtClean="0">
                <a:cs typeface="Comic Sans MS"/>
              </a:rPr>
              <a:t>системa</a:t>
            </a:r>
            <a:r>
              <a:rPr sz="2700" dirty="0" smtClean="0">
                <a:cs typeface="Comic Sans MS"/>
              </a:rPr>
              <a:t> </a:t>
            </a:r>
            <a:r>
              <a:rPr lang="ru-RU" sz="2700" dirty="0" smtClean="0">
                <a:cs typeface="Comic Sans MS"/>
              </a:rPr>
              <a:t>для</a:t>
            </a:r>
            <a:r>
              <a:rPr sz="2700" spc="-55" dirty="0" smtClean="0">
                <a:cs typeface="Comic Sans MS"/>
              </a:rPr>
              <a:t> </a:t>
            </a:r>
            <a:r>
              <a:rPr sz="2700" spc="-5" dirty="0" err="1" smtClean="0">
                <a:cs typeface="Comic Sans MS"/>
              </a:rPr>
              <a:t>приготовлени</a:t>
            </a:r>
            <a:r>
              <a:rPr lang="ru-RU" sz="2700" spc="-5" dirty="0" smtClean="0">
                <a:cs typeface="Comic Sans MS"/>
              </a:rPr>
              <a:t>я растворов</a:t>
            </a:r>
            <a:r>
              <a:rPr lang="ru-RU" sz="2700" spc="-45" dirty="0" smtClean="0">
                <a:cs typeface="Comic Sans MS"/>
              </a:rPr>
              <a:t> </a:t>
            </a:r>
            <a:r>
              <a:rPr lang="ru-RU" sz="2700" spc="-5" dirty="0" smtClean="0">
                <a:cs typeface="Comic Sans MS"/>
              </a:rPr>
              <a:t>ПП (КАМПАУДЕР).</a:t>
            </a:r>
          </a:p>
          <a:p>
            <a:pPr marL="355600" indent="-342900">
              <a:buFont typeface="Arial" panose="020B0604020202020204" pitchFamily="34" charset="0"/>
              <a:buChar char="•"/>
            </a:pPr>
            <a:r>
              <a:rPr lang="ru-RU" sz="2700" spc="-5" dirty="0" smtClean="0">
                <a:cs typeface="Comic Sans MS"/>
              </a:rPr>
              <a:t>Шкаф </a:t>
            </a:r>
            <a:r>
              <a:rPr lang="ru-RU" sz="2700" spc="-5" dirty="0">
                <a:cs typeface="Comic Sans MS"/>
              </a:rPr>
              <a:t>с ламинарным  потоком и наличием  гепафильтра для  приготовление </a:t>
            </a:r>
            <a:r>
              <a:rPr lang="ru-RU" sz="2700" spc="-5" dirty="0" smtClean="0">
                <a:cs typeface="Comic Sans MS"/>
              </a:rPr>
              <a:t>парэнтеральных</a:t>
            </a:r>
            <a:r>
              <a:rPr lang="ru-RU" sz="2700" spc="-45" dirty="0" smtClean="0">
                <a:cs typeface="Comic Sans MS"/>
              </a:rPr>
              <a:t> </a:t>
            </a:r>
            <a:r>
              <a:rPr lang="ru-RU" sz="2700" spc="-5" dirty="0">
                <a:cs typeface="Comic Sans MS"/>
              </a:rPr>
              <a:t>и </a:t>
            </a:r>
            <a:r>
              <a:rPr lang="ru-RU" sz="2700" spc="-5" dirty="0" smtClean="0">
                <a:cs typeface="Comic Sans MS"/>
              </a:rPr>
              <a:t>других внутривенных  медикаментов.</a:t>
            </a:r>
            <a:endParaRPr lang="ru-RU" sz="2700" dirty="0">
              <a:cs typeface="Comic Sans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593306" y="2580158"/>
            <a:ext cx="5313961" cy="39421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1106" y="2493237"/>
            <a:ext cx="5702968" cy="41160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134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433" y="895397"/>
            <a:ext cx="2355273" cy="2355273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9614916" y="379475"/>
            <a:ext cx="816864" cy="11216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83092" y="40944"/>
            <a:ext cx="9340799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222885" algn="ctr">
              <a:lnSpc>
                <a:spcPct val="100000"/>
              </a:lnSpc>
            </a:pPr>
            <a:r>
              <a:rPr sz="4400" b="1" spc="-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</a:t>
            </a:r>
            <a:r>
              <a:rPr lang="ru-RU" sz="4400" b="1" spc="-5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рофилактика инфекций</a:t>
            </a:r>
            <a:endParaRPr sz="4400" b="1" spc="-5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79278" y="1556486"/>
            <a:ext cx="5403201" cy="189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58750">
              <a:lnSpc>
                <a:spcPct val="80000"/>
              </a:lnSpc>
            </a:pPr>
            <a:r>
              <a:rPr sz="2800" spc="-5" dirty="0">
                <a:cs typeface="Comic Sans MS"/>
              </a:rPr>
              <a:t>Назначая инфузии в  центральную вену,  обезательно</a:t>
            </a:r>
            <a:r>
              <a:rPr sz="2800" spc="-35" dirty="0">
                <a:cs typeface="Comic Sans MS"/>
              </a:rPr>
              <a:t> </a:t>
            </a:r>
            <a:r>
              <a:rPr sz="2800" spc="-5" dirty="0">
                <a:cs typeface="Comic Sans MS"/>
              </a:rPr>
              <a:t>использовать  бактериальный</a:t>
            </a:r>
            <a:r>
              <a:rPr sz="2800" spc="-20" dirty="0">
                <a:cs typeface="Comic Sans MS"/>
              </a:rPr>
              <a:t> </a:t>
            </a:r>
            <a:r>
              <a:rPr sz="2800" spc="-5" dirty="0">
                <a:cs typeface="Comic Sans MS"/>
              </a:rPr>
              <a:t>фильтр:</a:t>
            </a:r>
            <a:endParaRPr sz="2800" dirty="0">
              <a:cs typeface="Comic Sans MS"/>
            </a:endParaRPr>
          </a:p>
          <a:p>
            <a:pPr marL="548640" indent="-199390">
              <a:buChar char="-"/>
              <a:tabLst>
                <a:tab pos="549275" algn="l"/>
              </a:tabLst>
            </a:pPr>
            <a:r>
              <a:rPr sz="2800" spc="-5" dirty="0">
                <a:cs typeface="Comic Sans MS"/>
              </a:rPr>
              <a:t>0.2 µm микрон </a:t>
            </a:r>
            <a:r>
              <a:rPr sz="2800" spc="-10" dirty="0">
                <a:cs typeface="Comic Sans MS"/>
              </a:rPr>
              <a:t>для </a:t>
            </a:r>
            <a:r>
              <a:rPr sz="2800" spc="-5" dirty="0">
                <a:cs typeface="Comic Sans MS"/>
              </a:rPr>
              <a:t>ПП;</a:t>
            </a:r>
            <a:endParaRPr sz="2800" dirty="0">
              <a:cs typeface="Comic Sans MS"/>
            </a:endParaRPr>
          </a:p>
          <a:p>
            <a:pPr marL="548640" indent="-199390">
              <a:buFont typeface="Comic Sans MS"/>
              <a:buChar char="-"/>
              <a:tabLst>
                <a:tab pos="549275" algn="l"/>
              </a:tabLst>
            </a:pPr>
            <a:r>
              <a:rPr sz="2800" spc="-10" dirty="0">
                <a:cs typeface="Comic Sans MS"/>
              </a:rPr>
              <a:t>для </a:t>
            </a:r>
            <a:r>
              <a:rPr sz="2800" spc="-5" dirty="0">
                <a:cs typeface="Comic Sans MS"/>
              </a:rPr>
              <a:t>липидов 1.2 </a:t>
            </a:r>
            <a:r>
              <a:rPr sz="2800" spc="-10" dirty="0">
                <a:cs typeface="Comic Sans MS"/>
              </a:rPr>
              <a:t>µm;</a:t>
            </a:r>
            <a:endParaRPr sz="2800" dirty="0">
              <a:cs typeface="Comic Sans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066633" y="2866263"/>
            <a:ext cx="3869309" cy="25684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61871" y="2861564"/>
            <a:ext cx="3879215" cy="2578100"/>
          </a:xfrm>
          <a:custGeom>
            <a:avLst/>
            <a:gdLst/>
            <a:ahLst/>
            <a:cxnLst/>
            <a:rect l="l" t="t" r="r" b="b"/>
            <a:pathLst>
              <a:path w="3879215" h="2578100">
                <a:moveTo>
                  <a:pt x="0" y="2577973"/>
                </a:moveTo>
                <a:lnTo>
                  <a:pt x="3878834" y="2577973"/>
                </a:lnTo>
                <a:lnTo>
                  <a:pt x="3878834" y="0"/>
                </a:lnTo>
                <a:lnTo>
                  <a:pt x="0" y="0"/>
                </a:lnTo>
                <a:lnTo>
                  <a:pt x="0" y="2577973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67501" y="3714686"/>
            <a:ext cx="3867150" cy="25702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62676" y="3709924"/>
            <a:ext cx="3876675" cy="2580005"/>
          </a:xfrm>
          <a:custGeom>
            <a:avLst/>
            <a:gdLst/>
            <a:ahLst/>
            <a:cxnLst/>
            <a:rect l="l" t="t" r="r" b="b"/>
            <a:pathLst>
              <a:path w="3876675" h="2580004">
                <a:moveTo>
                  <a:pt x="0" y="2579751"/>
                </a:moveTo>
                <a:lnTo>
                  <a:pt x="3876675" y="2579751"/>
                </a:lnTo>
                <a:lnTo>
                  <a:pt x="3876675" y="0"/>
                </a:lnTo>
                <a:lnTo>
                  <a:pt x="0" y="0"/>
                </a:lnTo>
                <a:lnTo>
                  <a:pt x="0" y="2579751"/>
                </a:lnTo>
                <a:close/>
              </a:path>
            </a:pathLst>
          </a:custGeom>
          <a:ln w="952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79077" y="1447259"/>
            <a:ext cx="2506319" cy="768158"/>
          </a:xfrm>
          <a:custGeom>
            <a:avLst/>
            <a:gdLst/>
            <a:ahLst/>
            <a:cxnLst/>
            <a:rect l="l" t="t" r="r" b="b"/>
            <a:pathLst>
              <a:path w="1929130" h="923925">
                <a:moveTo>
                  <a:pt x="0" y="923925"/>
                </a:moveTo>
                <a:lnTo>
                  <a:pt x="1928749" y="923925"/>
                </a:lnTo>
                <a:lnTo>
                  <a:pt x="1928749" y="0"/>
                </a:lnTo>
                <a:lnTo>
                  <a:pt x="0" y="0"/>
                </a:lnTo>
                <a:lnTo>
                  <a:pt x="0" y="923925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779077" y="1447258"/>
            <a:ext cx="2506320" cy="768158"/>
          </a:xfrm>
          <a:prstGeom prst="rect">
            <a:avLst/>
          </a:prstGeom>
          <a:ln w="9525">
            <a:solidFill>
              <a:srgbClr val="00007E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106680" marR="101600" algn="ctr">
              <a:spcBef>
                <a:spcPts val="229"/>
              </a:spcBef>
            </a:pPr>
            <a:r>
              <a:rPr sz="2400" b="1" spc="-5" dirty="0">
                <a:solidFill>
                  <a:srgbClr val="00007E"/>
                </a:solidFill>
                <a:cs typeface="Comic Sans MS"/>
              </a:rPr>
              <a:t>Б</a:t>
            </a:r>
            <a:r>
              <a:rPr sz="2400" b="1" dirty="0">
                <a:solidFill>
                  <a:srgbClr val="00007E"/>
                </a:solidFill>
                <a:cs typeface="Comic Sans MS"/>
              </a:rPr>
              <a:t>а</a:t>
            </a:r>
            <a:r>
              <a:rPr sz="2400" b="1" spc="-5" dirty="0">
                <a:solidFill>
                  <a:srgbClr val="00007E"/>
                </a:solidFill>
                <a:cs typeface="Comic Sans MS"/>
              </a:rPr>
              <a:t>к</a:t>
            </a:r>
            <a:r>
              <a:rPr sz="2400" b="1" dirty="0">
                <a:solidFill>
                  <a:srgbClr val="00007E"/>
                </a:solidFill>
                <a:cs typeface="Comic Sans MS"/>
              </a:rPr>
              <a:t>териальн</a:t>
            </a:r>
            <a:r>
              <a:rPr sz="2400" b="1" spc="5" dirty="0">
                <a:solidFill>
                  <a:srgbClr val="00007E"/>
                </a:solidFill>
                <a:cs typeface="Comic Sans MS"/>
              </a:rPr>
              <a:t>ы</a:t>
            </a:r>
            <a:r>
              <a:rPr sz="2400" b="1" dirty="0">
                <a:solidFill>
                  <a:srgbClr val="00007E"/>
                </a:solidFill>
                <a:cs typeface="Comic Sans MS"/>
              </a:rPr>
              <a:t>й  фильтр для  </a:t>
            </a:r>
            <a:r>
              <a:rPr sz="2400" b="1" spc="-10" dirty="0">
                <a:solidFill>
                  <a:srgbClr val="00007E"/>
                </a:solidFill>
                <a:cs typeface="Comic Sans MS"/>
              </a:rPr>
              <a:t>ПП</a:t>
            </a:r>
            <a:endParaRPr sz="2400" b="1" dirty="0">
              <a:cs typeface="Comic Sans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561715" y="2271396"/>
            <a:ext cx="391795" cy="934085"/>
          </a:xfrm>
          <a:custGeom>
            <a:avLst/>
            <a:gdLst/>
            <a:ahLst/>
            <a:cxnLst/>
            <a:rect l="l" t="t" r="r" b="b"/>
            <a:pathLst>
              <a:path w="391794" h="934085">
                <a:moveTo>
                  <a:pt x="285750" y="829182"/>
                </a:moveTo>
                <a:lnTo>
                  <a:pt x="276733" y="830199"/>
                </a:lnTo>
                <a:lnTo>
                  <a:pt x="271780" y="836421"/>
                </a:lnTo>
                <a:lnTo>
                  <a:pt x="266827" y="842517"/>
                </a:lnTo>
                <a:lnTo>
                  <a:pt x="267843" y="851534"/>
                </a:lnTo>
                <a:lnTo>
                  <a:pt x="273939" y="856488"/>
                </a:lnTo>
                <a:lnTo>
                  <a:pt x="370586" y="933830"/>
                </a:lnTo>
                <a:lnTo>
                  <a:pt x="374045" y="912494"/>
                </a:lnTo>
                <a:lnTo>
                  <a:pt x="347091" y="912494"/>
                </a:lnTo>
                <a:lnTo>
                  <a:pt x="328141" y="863231"/>
                </a:lnTo>
                <a:lnTo>
                  <a:pt x="291846" y="834135"/>
                </a:lnTo>
                <a:lnTo>
                  <a:pt x="285750" y="829182"/>
                </a:lnTo>
                <a:close/>
              </a:path>
              <a:path w="391794" h="934085">
                <a:moveTo>
                  <a:pt x="328141" y="863231"/>
                </a:moveTo>
                <a:lnTo>
                  <a:pt x="347091" y="912494"/>
                </a:lnTo>
                <a:lnTo>
                  <a:pt x="366188" y="905128"/>
                </a:lnTo>
                <a:lnTo>
                  <a:pt x="346202" y="905128"/>
                </a:lnTo>
                <a:lnTo>
                  <a:pt x="350160" y="880883"/>
                </a:lnTo>
                <a:lnTo>
                  <a:pt x="328141" y="863231"/>
                </a:lnTo>
                <a:close/>
              </a:path>
              <a:path w="391794" h="934085">
                <a:moveTo>
                  <a:pt x="370713" y="794003"/>
                </a:moveTo>
                <a:lnTo>
                  <a:pt x="363474" y="799338"/>
                </a:lnTo>
                <a:lnTo>
                  <a:pt x="354747" y="852786"/>
                </a:lnTo>
                <a:lnTo>
                  <a:pt x="373761" y="902207"/>
                </a:lnTo>
                <a:lnTo>
                  <a:pt x="347091" y="912494"/>
                </a:lnTo>
                <a:lnTo>
                  <a:pt x="374045" y="912494"/>
                </a:lnTo>
                <a:lnTo>
                  <a:pt x="391668" y="803909"/>
                </a:lnTo>
                <a:lnTo>
                  <a:pt x="386334" y="796543"/>
                </a:lnTo>
                <a:lnTo>
                  <a:pt x="370713" y="794003"/>
                </a:lnTo>
                <a:close/>
              </a:path>
              <a:path w="391794" h="934085">
                <a:moveTo>
                  <a:pt x="350160" y="880883"/>
                </a:moveTo>
                <a:lnTo>
                  <a:pt x="346202" y="905128"/>
                </a:lnTo>
                <a:lnTo>
                  <a:pt x="369316" y="896238"/>
                </a:lnTo>
                <a:lnTo>
                  <a:pt x="350160" y="880883"/>
                </a:lnTo>
                <a:close/>
              </a:path>
              <a:path w="391794" h="934085">
                <a:moveTo>
                  <a:pt x="354747" y="852786"/>
                </a:moveTo>
                <a:lnTo>
                  <a:pt x="350160" y="880883"/>
                </a:lnTo>
                <a:lnTo>
                  <a:pt x="369316" y="896238"/>
                </a:lnTo>
                <a:lnTo>
                  <a:pt x="346202" y="905128"/>
                </a:lnTo>
                <a:lnTo>
                  <a:pt x="366188" y="905128"/>
                </a:lnTo>
                <a:lnTo>
                  <a:pt x="373761" y="902207"/>
                </a:lnTo>
                <a:lnTo>
                  <a:pt x="354747" y="852786"/>
                </a:lnTo>
                <a:close/>
              </a:path>
              <a:path w="391794" h="934085">
                <a:moveTo>
                  <a:pt x="26670" y="0"/>
                </a:moveTo>
                <a:lnTo>
                  <a:pt x="0" y="10159"/>
                </a:lnTo>
                <a:lnTo>
                  <a:pt x="328141" y="863231"/>
                </a:lnTo>
                <a:lnTo>
                  <a:pt x="350160" y="880883"/>
                </a:lnTo>
                <a:lnTo>
                  <a:pt x="354747" y="852786"/>
                </a:lnTo>
                <a:lnTo>
                  <a:pt x="26670" y="0"/>
                </a:lnTo>
                <a:close/>
              </a:path>
            </a:pathLst>
          </a:custGeom>
          <a:solidFill>
            <a:srgbClr val="0000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404290" y="5341537"/>
            <a:ext cx="2531652" cy="1115496"/>
          </a:xfrm>
          <a:custGeom>
            <a:avLst/>
            <a:gdLst/>
            <a:ahLst/>
            <a:cxnLst/>
            <a:rect l="l" t="t" r="r" b="b"/>
            <a:pathLst>
              <a:path w="2000250" h="923925">
                <a:moveTo>
                  <a:pt x="0" y="923925"/>
                </a:moveTo>
                <a:lnTo>
                  <a:pt x="2000250" y="923925"/>
                </a:lnTo>
                <a:lnTo>
                  <a:pt x="2000250" y="0"/>
                </a:lnTo>
                <a:lnTo>
                  <a:pt x="0" y="0"/>
                </a:lnTo>
                <a:lnTo>
                  <a:pt x="0" y="923925"/>
                </a:lnTo>
                <a:close/>
              </a:path>
            </a:pathLst>
          </a:custGeom>
          <a:solidFill>
            <a:srgbClr val="EDEB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404290" y="5321173"/>
            <a:ext cx="2531652" cy="1135860"/>
          </a:xfrm>
          <a:custGeom>
            <a:avLst/>
            <a:gdLst/>
            <a:ahLst/>
            <a:cxnLst/>
            <a:rect l="l" t="t" r="r" b="b"/>
            <a:pathLst>
              <a:path w="2000250" h="923925">
                <a:moveTo>
                  <a:pt x="0" y="923925"/>
                </a:moveTo>
                <a:lnTo>
                  <a:pt x="2000250" y="923925"/>
                </a:lnTo>
                <a:lnTo>
                  <a:pt x="2000250" y="0"/>
                </a:lnTo>
                <a:lnTo>
                  <a:pt x="0" y="0"/>
                </a:lnTo>
                <a:lnTo>
                  <a:pt x="0" y="923925"/>
                </a:lnTo>
                <a:close/>
              </a:path>
            </a:pathLst>
          </a:custGeom>
          <a:ln w="3175">
            <a:solidFill>
              <a:srgbClr val="0000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404290" y="5368815"/>
            <a:ext cx="2531652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/>
            <a:r>
              <a:rPr sz="2400" b="1" spc="-5" dirty="0">
                <a:solidFill>
                  <a:srgbClr val="00007E"/>
                </a:solidFill>
                <a:cs typeface="Comic Sans MS"/>
              </a:rPr>
              <a:t>Б</a:t>
            </a:r>
            <a:r>
              <a:rPr sz="2400" b="1" dirty="0">
                <a:solidFill>
                  <a:srgbClr val="00007E"/>
                </a:solidFill>
                <a:cs typeface="Comic Sans MS"/>
              </a:rPr>
              <a:t>а</a:t>
            </a:r>
            <a:r>
              <a:rPr sz="2400" b="1" spc="-5" dirty="0">
                <a:solidFill>
                  <a:srgbClr val="00007E"/>
                </a:solidFill>
                <a:cs typeface="Comic Sans MS"/>
              </a:rPr>
              <a:t>к</a:t>
            </a:r>
            <a:r>
              <a:rPr sz="2400" b="1" dirty="0">
                <a:solidFill>
                  <a:srgbClr val="00007E"/>
                </a:solidFill>
                <a:cs typeface="Comic Sans MS"/>
              </a:rPr>
              <a:t>териальн</a:t>
            </a:r>
            <a:r>
              <a:rPr sz="2400" b="1" spc="5" dirty="0">
                <a:solidFill>
                  <a:srgbClr val="00007E"/>
                </a:solidFill>
                <a:cs typeface="Comic Sans MS"/>
              </a:rPr>
              <a:t>ы</a:t>
            </a:r>
            <a:r>
              <a:rPr sz="2400" b="1" dirty="0">
                <a:solidFill>
                  <a:srgbClr val="00007E"/>
                </a:solidFill>
                <a:cs typeface="Comic Sans MS"/>
              </a:rPr>
              <a:t>й  фильтр для  липидов</a:t>
            </a:r>
            <a:endParaRPr sz="2400" b="1" dirty="0">
              <a:cs typeface="Comic Sans M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738876" y="4357625"/>
            <a:ext cx="1572134" cy="963548"/>
          </a:xfrm>
          <a:custGeom>
            <a:avLst/>
            <a:gdLst/>
            <a:ahLst/>
            <a:cxnLst/>
            <a:rect l="l" t="t" r="r" b="b"/>
            <a:pathLst>
              <a:path w="1793875" h="1083945">
                <a:moveTo>
                  <a:pt x="1744740" y="29237"/>
                </a:moveTo>
                <a:lnTo>
                  <a:pt x="1716492" y="29563"/>
                </a:lnTo>
                <a:lnTo>
                  <a:pt x="0" y="1059434"/>
                </a:lnTo>
                <a:lnTo>
                  <a:pt x="14731" y="1083817"/>
                </a:lnTo>
                <a:lnTo>
                  <a:pt x="1731154" y="53989"/>
                </a:lnTo>
                <a:lnTo>
                  <a:pt x="1744740" y="29237"/>
                </a:lnTo>
                <a:close/>
              </a:path>
              <a:path w="1793875" h="1083945">
                <a:moveTo>
                  <a:pt x="1792041" y="2412"/>
                </a:moveTo>
                <a:lnTo>
                  <a:pt x="1761743" y="2412"/>
                </a:lnTo>
                <a:lnTo>
                  <a:pt x="1776476" y="26796"/>
                </a:lnTo>
                <a:lnTo>
                  <a:pt x="1731154" y="53989"/>
                </a:lnTo>
                <a:lnTo>
                  <a:pt x="1708785" y="94742"/>
                </a:lnTo>
                <a:lnTo>
                  <a:pt x="1704975" y="101600"/>
                </a:lnTo>
                <a:lnTo>
                  <a:pt x="1707514" y="110362"/>
                </a:lnTo>
                <a:lnTo>
                  <a:pt x="1714373" y="114173"/>
                </a:lnTo>
                <a:lnTo>
                  <a:pt x="1721357" y="117982"/>
                </a:lnTo>
                <a:lnTo>
                  <a:pt x="1729993" y="115443"/>
                </a:lnTo>
                <a:lnTo>
                  <a:pt x="1733803" y="108457"/>
                </a:lnTo>
                <a:lnTo>
                  <a:pt x="1792041" y="2412"/>
                </a:lnTo>
                <a:close/>
              </a:path>
              <a:path w="1793875" h="1083945">
                <a:moveTo>
                  <a:pt x="1764966" y="7746"/>
                </a:moveTo>
                <a:lnTo>
                  <a:pt x="1756537" y="7746"/>
                </a:lnTo>
                <a:lnTo>
                  <a:pt x="1769237" y="28956"/>
                </a:lnTo>
                <a:lnTo>
                  <a:pt x="1744740" y="29237"/>
                </a:lnTo>
                <a:lnTo>
                  <a:pt x="1731154" y="53989"/>
                </a:lnTo>
                <a:lnTo>
                  <a:pt x="1776476" y="26796"/>
                </a:lnTo>
                <a:lnTo>
                  <a:pt x="1764966" y="7746"/>
                </a:lnTo>
                <a:close/>
              </a:path>
              <a:path w="1793875" h="1083945">
                <a:moveTo>
                  <a:pt x="1793366" y="0"/>
                </a:moveTo>
                <a:lnTo>
                  <a:pt x="1661794" y="1650"/>
                </a:lnTo>
                <a:lnTo>
                  <a:pt x="1655444" y="8127"/>
                </a:lnTo>
                <a:lnTo>
                  <a:pt x="1655571" y="23875"/>
                </a:lnTo>
                <a:lnTo>
                  <a:pt x="1662049" y="30225"/>
                </a:lnTo>
                <a:lnTo>
                  <a:pt x="1716492" y="29563"/>
                </a:lnTo>
                <a:lnTo>
                  <a:pt x="1761743" y="2412"/>
                </a:lnTo>
                <a:lnTo>
                  <a:pt x="1792041" y="2412"/>
                </a:lnTo>
                <a:lnTo>
                  <a:pt x="1793366" y="0"/>
                </a:lnTo>
                <a:close/>
              </a:path>
              <a:path w="1793875" h="1083945">
                <a:moveTo>
                  <a:pt x="1761743" y="2412"/>
                </a:moveTo>
                <a:lnTo>
                  <a:pt x="1716492" y="29563"/>
                </a:lnTo>
                <a:lnTo>
                  <a:pt x="1744740" y="29237"/>
                </a:lnTo>
                <a:lnTo>
                  <a:pt x="1756537" y="7746"/>
                </a:lnTo>
                <a:lnTo>
                  <a:pt x="1764966" y="7746"/>
                </a:lnTo>
                <a:lnTo>
                  <a:pt x="1761743" y="2412"/>
                </a:lnTo>
                <a:close/>
              </a:path>
              <a:path w="1793875" h="1083945">
                <a:moveTo>
                  <a:pt x="1756537" y="7746"/>
                </a:moveTo>
                <a:lnTo>
                  <a:pt x="1744740" y="29237"/>
                </a:lnTo>
                <a:lnTo>
                  <a:pt x="1769237" y="28956"/>
                </a:lnTo>
                <a:lnTo>
                  <a:pt x="1756537" y="7746"/>
                </a:lnTo>
                <a:close/>
              </a:path>
            </a:pathLst>
          </a:custGeom>
          <a:solidFill>
            <a:srgbClr val="00007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163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191244" y="198120"/>
            <a:ext cx="816863" cy="1121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343644" y="198120"/>
            <a:ext cx="816863" cy="1121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50164" y="85967"/>
            <a:ext cx="10142937" cy="802911"/>
          </a:xfrm>
          <a:prstGeom prst="rect">
            <a:avLst/>
          </a:prstGeom>
        </p:spPr>
        <p:txBody>
          <a:bodyPr vert="horz" wrap="square" lIns="0" tIns="124586" rIns="0" bIns="0" rtlCol="0" anchor="ctr">
            <a:spAutoFit/>
          </a:bodyPr>
          <a:lstStyle/>
          <a:p>
            <a:pPr marL="814705" algn="ctr">
              <a:lnSpc>
                <a:spcPct val="100000"/>
              </a:lnSpc>
            </a:pP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Профилактика</a:t>
            </a:r>
            <a:r>
              <a:rPr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инфекции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180406" y="1150867"/>
            <a:ext cx="12011593" cy="5616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7020" marR="508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  <a:tab pos="1503045" algn="l"/>
              </a:tabLst>
            </a:pPr>
            <a:r>
              <a:rPr lang="ru-RU" sz="2500" spc="-5" dirty="0" smtClean="0">
                <a:cs typeface="Comic Sans MS"/>
              </a:rPr>
              <a:t>П</a:t>
            </a:r>
            <a:r>
              <a:rPr sz="2500" spc="-5" dirty="0" err="1" smtClean="0">
                <a:cs typeface="Comic Sans MS"/>
              </a:rPr>
              <a:t>ериферический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 err="1">
                <a:cs typeface="Comic Sans MS"/>
              </a:rPr>
              <a:t>катетер</a:t>
            </a:r>
            <a:r>
              <a:rPr sz="2500" spc="-5" dirty="0">
                <a:cs typeface="Comic Sans MS"/>
              </a:rPr>
              <a:t> </a:t>
            </a:r>
            <a:r>
              <a:rPr sz="2500" spc="-5" dirty="0" err="1" smtClean="0">
                <a:cs typeface="Comic Sans MS"/>
              </a:rPr>
              <a:t>мож</a:t>
            </a:r>
            <a:r>
              <a:rPr lang="ru-RU" sz="2500" spc="-5" dirty="0" smtClean="0">
                <a:cs typeface="Comic Sans MS"/>
              </a:rPr>
              <a:t>ет</a:t>
            </a:r>
            <a:r>
              <a:rPr sz="2500" spc="-5" dirty="0" smtClean="0">
                <a:cs typeface="Comic Sans MS"/>
              </a:rPr>
              <a:t> </a:t>
            </a:r>
            <a:r>
              <a:rPr lang="ru-RU" sz="2500" spc="-5" dirty="0" smtClean="0">
                <a:cs typeface="Comic Sans MS"/>
              </a:rPr>
              <a:t>находиться в вене не более </a:t>
            </a:r>
            <a:r>
              <a:rPr sz="2500" spc="-5" dirty="0" smtClean="0">
                <a:cs typeface="Comic Sans MS"/>
              </a:rPr>
              <a:t>72</a:t>
            </a:r>
            <a:r>
              <a:rPr sz="2500" spc="-6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часов;</a:t>
            </a:r>
            <a:endParaRPr sz="2500" dirty="0">
              <a:cs typeface="Comic Sans MS"/>
            </a:endParaRPr>
          </a:p>
          <a:p>
            <a:pPr marL="287020" marR="259079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 smtClean="0">
                <a:cs typeface="Comic Sans MS"/>
              </a:rPr>
              <a:t>п</a:t>
            </a:r>
            <a:r>
              <a:rPr sz="2500" spc="-5" dirty="0" err="1" smtClean="0">
                <a:cs typeface="Comic Sans MS"/>
              </a:rPr>
              <a:t>упочный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венозный катетер – не </a:t>
            </a:r>
            <a:r>
              <a:rPr sz="2500" spc="-5" dirty="0" err="1">
                <a:cs typeface="Comic Sans MS"/>
              </a:rPr>
              <a:t>более</a:t>
            </a:r>
            <a:r>
              <a:rPr sz="2500" spc="-5" dirty="0">
                <a:cs typeface="Comic Sans MS"/>
              </a:rPr>
              <a:t> </a:t>
            </a:r>
            <a:r>
              <a:rPr lang="ru-RU" sz="2500" spc="-10" dirty="0" smtClean="0">
                <a:cs typeface="Comic Sans MS"/>
              </a:rPr>
              <a:t>168</a:t>
            </a:r>
            <a:r>
              <a:rPr sz="2500" spc="-10" dirty="0" smtClean="0">
                <a:cs typeface="Comic Sans MS"/>
              </a:rPr>
              <a:t> </a:t>
            </a:r>
            <a:r>
              <a:rPr lang="ru-RU" sz="2500" spc="-5" dirty="0" smtClean="0">
                <a:cs typeface="Comic Sans MS"/>
              </a:rPr>
              <a:t>часов</a:t>
            </a:r>
            <a:r>
              <a:rPr sz="2500" spc="-5" dirty="0" smtClean="0">
                <a:cs typeface="Comic Sans MS"/>
              </a:rPr>
              <a:t> (</a:t>
            </a:r>
            <a:r>
              <a:rPr lang="ru-RU" sz="2500" spc="-5" dirty="0" smtClean="0">
                <a:cs typeface="Comic Sans MS"/>
              </a:rPr>
              <a:t>обычно так же 72 часа</a:t>
            </a:r>
            <a:r>
              <a:rPr sz="2500" spc="-5" dirty="0" smtClean="0">
                <a:cs typeface="Comic Sans MS"/>
              </a:rPr>
              <a:t>)</a:t>
            </a:r>
            <a:r>
              <a:rPr lang="ru-RU" sz="2500" spc="-5" dirty="0" smtClean="0">
                <a:cs typeface="Comic Sans MS"/>
              </a:rPr>
              <a:t>, исключение дети с ЭНМТ – 14 суток</a:t>
            </a:r>
            <a:r>
              <a:rPr sz="2500" spc="-5" dirty="0" smtClean="0">
                <a:cs typeface="Comic Sans MS"/>
              </a:rPr>
              <a:t>;</a:t>
            </a:r>
            <a:endParaRPr sz="2500" dirty="0">
              <a:cs typeface="Comic Sans MS"/>
            </a:endParaRPr>
          </a:p>
          <a:p>
            <a:pPr marL="28702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>
                <a:cs typeface="Comic Sans MS"/>
              </a:rPr>
              <a:t>пупочный артериальный катетер</a:t>
            </a:r>
            <a:r>
              <a:rPr lang="ru-RU" sz="2500" spc="90" dirty="0">
                <a:cs typeface="Comic Sans MS"/>
              </a:rPr>
              <a:t> </a:t>
            </a:r>
            <a:r>
              <a:rPr lang="ru-RU" sz="2500" spc="-10" dirty="0" smtClean="0">
                <a:cs typeface="Comic Sans MS"/>
              </a:rPr>
              <a:t>не</a:t>
            </a:r>
            <a:r>
              <a:rPr lang="ru-RU" sz="2500" dirty="0" smtClean="0">
                <a:cs typeface="Comic Sans MS"/>
              </a:rPr>
              <a:t> </a:t>
            </a:r>
            <a:r>
              <a:rPr lang="ru-RU" sz="2500" spc="-5" dirty="0" smtClean="0">
                <a:cs typeface="Comic Sans MS"/>
              </a:rPr>
              <a:t>рекомендуется </a:t>
            </a:r>
            <a:r>
              <a:rPr lang="ru-RU" sz="2500" spc="-5" dirty="0">
                <a:cs typeface="Comic Sans MS"/>
              </a:rPr>
              <a:t>держать более </a:t>
            </a:r>
            <a:r>
              <a:rPr lang="ru-RU" sz="2500" spc="-10" dirty="0">
                <a:cs typeface="Comic Sans MS"/>
              </a:rPr>
              <a:t>5-7</a:t>
            </a:r>
            <a:r>
              <a:rPr lang="ru-RU" sz="2500" spc="110" dirty="0">
                <a:cs typeface="Comic Sans MS"/>
              </a:rPr>
              <a:t> </a:t>
            </a:r>
            <a:r>
              <a:rPr lang="ru-RU" sz="2500" spc="-5" dirty="0" smtClean="0">
                <a:cs typeface="Comic Sans MS"/>
              </a:rPr>
              <a:t>дней, обязательно титрование инфузий 1мл/час;</a:t>
            </a:r>
            <a:endParaRPr lang="ru-RU" sz="2500" dirty="0">
              <a:cs typeface="Comic Sans MS"/>
            </a:endParaRPr>
          </a:p>
          <a:p>
            <a:pPr marL="287020" marR="9398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 smtClean="0">
                <a:cs typeface="Comic Sans MS"/>
              </a:rPr>
              <a:t>глубокая центральная линия </a:t>
            </a:r>
            <a:r>
              <a:rPr sz="2500" spc="-5" dirty="0" smtClean="0">
                <a:cs typeface="Comic Sans MS"/>
              </a:rPr>
              <a:t>– </a:t>
            </a:r>
            <a:r>
              <a:rPr sz="2500" spc="-5" dirty="0">
                <a:cs typeface="Comic Sans MS"/>
              </a:rPr>
              <a:t>не  более 21</a:t>
            </a:r>
            <a:r>
              <a:rPr sz="2500" spc="-50" dirty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дня;</a:t>
            </a:r>
            <a:endParaRPr sz="2500" dirty="0">
              <a:cs typeface="Comic Sans MS"/>
            </a:endParaRPr>
          </a:p>
          <a:p>
            <a:pPr marL="287020" marR="13081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 smtClean="0">
                <a:cs typeface="Comic Sans MS"/>
              </a:rPr>
              <a:t>титрование </a:t>
            </a:r>
            <a:r>
              <a:rPr lang="ru-RU" sz="2500" spc="-5" dirty="0">
                <a:cs typeface="Comic Sans MS"/>
              </a:rPr>
              <a:t>гепарина в дозе 0,5МЕ/1мл вводимой </a:t>
            </a:r>
            <a:r>
              <a:rPr lang="ru-RU" sz="2500" spc="-5" dirty="0" smtClean="0">
                <a:cs typeface="Comic Sans MS"/>
              </a:rPr>
              <a:t>инфузии;</a:t>
            </a:r>
          </a:p>
          <a:p>
            <a:pPr marL="287020" marR="13081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 smtClean="0">
                <a:cs typeface="Comic Sans MS"/>
              </a:rPr>
              <a:t>для инвазивных манипуляций и катетеризации не использовать талькованные перчатки (способствует развитию флебита);</a:t>
            </a:r>
            <a:endParaRPr lang="ru-RU" sz="2500" dirty="0">
              <a:cs typeface="Comic Sans MS"/>
            </a:endParaRPr>
          </a:p>
          <a:p>
            <a:pPr marL="287020" marR="130810" indent="-274320">
              <a:spcAft>
                <a:spcPts val="1800"/>
              </a:spcAft>
              <a:buFont typeface="Wingdings"/>
              <a:buChar char=""/>
              <a:tabLst>
                <a:tab pos="287020" algn="l"/>
              </a:tabLst>
            </a:pPr>
            <a:r>
              <a:rPr lang="ru-RU" sz="2500" spc="-5" dirty="0" smtClean="0">
                <a:cs typeface="Comic Sans MS"/>
              </a:rPr>
              <a:t>к</a:t>
            </a:r>
            <a:r>
              <a:rPr sz="2500" spc="-5" dirty="0" err="1" smtClean="0">
                <a:cs typeface="Comic Sans MS"/>
              </a:rPr>
              <a:t>атетеризация</a:t>
            </a:r>
            <a:r>
              <a:rPr sz="2500" spc="-5" dirty="0" smtClean="0">
                <a:cs typeface="Comic Sans MS"/>
              </a:rPr>
              <a:t> </a:t>
            </a:r>
            <a:r>
              <a:rPr sz="2500" spc="-5" dirty="0">
                <a:cs typeface="Comic Sans MS"/>
              </a:rPr>
              <a:t>вены (даже центральной) не  является показанием для назначения  </a:t>
            </a:r>
            <a:r>
              <a:rPr sz="2500" spc="-5" dirty="0" err="1">
                <a:cs typeface="Comic Sans MS"/>
              </a:rPr>
              <a:t>антибиотиков</a:t>
            </a:r>
            <a:r>
              <a:rPr sz="2500" spc="-5" dirty="0" smtClean="0">
                <a:cs typeface="Comic Sans MS"/>
              </a:rPr>
              <a:t>(!)</a:t>
            </a:r>
            <a:r>
              <a:rPr lang="ru-RU" sz="2500" spc="-5" dirty="0" smtClean="0">
                <a:cs typeface="Comic Sans M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741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49501" y="433365"/>
            <a:ext cx="6409266" cy="85072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Мастер-классы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-1596"/>
          <a:stretch/>
        </p:blipFill>
        <p:spPr>
          <a:xfrm>
            <a:off x="6227327" y="1842891"/>
            <a:ext cx="5750183" cy="4256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3" t="475" r="9321" b="-475"/>
          <a:stretch/>
        </p:blipFill>
        <p:spPr>
          <a:xfrm>
            <a:off x="1036069" y="365126"/>
            <a:ext cx="4280998" cy="307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24" y="3567289"/>
            <a:ext cx="5289451" cy="2975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893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70967" y="133797"/>
            <a:ext cx="8753258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5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</a:t>
            </a:r>
            <a:r>
              <a:rPr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sz="54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за</a:t>
            </a:r>
            <a:r>
              <a:rPr sz="5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внимание!</a:t>
            </a:r>
          </a:p>
        </p:txBody>
      </p:sp>
      <p:sp>
        <p:nvSpPr>
          <p:cNvPr id="7" name="object 5"/>
          <p:cNvSpPr/>
          <p:nvPr/>
        </p:nvSpPr>
        <p:spPr>
          <a:xfrm>
            <a:off x="2137611" y="1195986"/>
            <a:ext cx="8013031" cy="54924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88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8050" y="175050"/>
            <a:ext cx="7715250" cy="7386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03530" algn="ctr">
              <a:lnSpc>
                <a:spcPct val="100000"/>
              </a:lnSpc>
            </a:pPr>
            <a:r>
              <a:rPr lang="ru-RU" sz="4800" b="1" spc="-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</a:t>
            </a:r>
            <a:endParaRPr sz="4800" b="1" spc="-5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09080" y="4099002"/>
            <a:ext cx="3242823" cy="22954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38100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02632" y="3901700"/>
            <a:ext cx="5313868" cy="26900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1981" y="374978"/>
            <a:ext cx="2697099" cy="29851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8100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Picture 9" descr="Колпак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93764" y="1380514"/>
            <a:ext cx="4048125" cy="226695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9" name="Picture 11" descr="Маска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60543" y="1265762"/>
            <a:ext cx="3489773" cy="2387834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0" name="Picture 13" descr="Спирт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53" y="3751223"/>
            <a:ext cx="2341563" cy="2643188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3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7" presetClass="exit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2166"/>
            <a:ext cx="10515600" cy="78634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Регламент процедуры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54044" y="1286932"/>
            <a:ext cx="5644444" cy="5339645"/>
          </a:xfrm>
          <a:ln w="25400">
            <a:solidFill>
              <a:srgbClr val="00B0F0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u="sng" dirty="0"/>
              <a:t>Выполнение процедуры</a:t>
            </a:r>
          </a:p>
          <a:p>
            <a:r>
              <a:rPr lang="ru-RU" dirty="0"/>
              <a:t>■ Надеть шапочку и маску.</a:t>
            </a:r>
          </a:p>
          <a:p>
            <a:r>
              <a:rPr lang="ru-RU" dirty="0"/>
              <a:t>■ Вымыть руки гигиеническим способом.</a:t>
            </a:r>
          </a:p>
          <a:p>
            <a:r>
              <a:rPr lang="ru-RU" dirty="0"/>
              <a:t>■ Открыть инкубатор.</a:t>
            </a:r>
          </a:p>
          <a:p>
            <a:r>
              <a:rPr lang="ru-RU" dirty="0"/>
              <a:t>■ Включить тепловую завесу (при наличии опции).</a:t>
            </a:r>
          </a:p>
          <a:p>
            <a:r>
              <a:rPr lang="ru-RU" dirty="0"/>
              <a:t>■ Вскрыть упаковку стерильного халата, не доставая его.</a:t>
            </a:r>
          </a:p>
          <a:p>
            <a:r>
              <a:rPr lang="ru-RU" dirty="0"/>
              <a:t>■ Вскрыть и достать пинцетом стерильную пеленку, положить на манипуляционный стол.</a:t>
            </a:r>
          </a:p>
          <a:p>
            <a:r>
              <a:rPr lang="ru-RU" dirty="0"/>
              <a:t>■ Вскрыть и выложить на стерильную пеленку вторую стерильную пеленку вторым слоем.</a:t>
            </a:r>
          </a:p>
          <a:p>
            <a:r>
              <a:rPr lang="ru-RU" dirty="0"/>
              <a:t>■ </a:t>
            </a:r>
            <a:r>
              <a:rPr lang="ru-RU" dirty="0" smtClean="0"/>
              <a:t>Вскрыть </a:t>
            </a:r>
            <a:r>
              <a:rPr lang="ru-RU" dirty="0"/>
              <a:t>и выложить, не касаясь руками, </a:t>
            </a:r>
            <a:r>
              <a:rPr lang="ru-RU" dirty="0" smtClean="0"/>
              <a:t>на…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…………………..</a:t>
            </a:r>
          </a:p>
          <a:p>
            <a:r>
              <a:rPr lang="ru-RU" dirty="0"/>
              <a:t>■ Разобрать использованный материал по классам отходов и сбросить.</a:t>
            </a:r>
          </a:p>
          <a:p>
            <a:r>
              <a:rPr lang="ru-RU" dirty="0"/>
              <a:t>■ Снять и сбросить перчатки в емкость для отходов класса "Б".</a:t>
            </a:r>
          </a:p>
          <a:p>
            <a:r>
              <a:rPr lang="ru-RU" dirty="0"/>
              <a:t>■ Обработать руки антисептиком.</a:t>
            </a:r>
          </a:p>
          <a:p>
            <a:r>
              <a:rPr lang="ru-RU" dirty="0"/>
              <a:t>■ Закрыть инкубатор.</a:t>
            </a:r>
          </a:p>
          <a:p>
            <a:r>
              <a:rPr lang="ru-RU" dirty="0"/>
              <a:t>■ Стерильный халат сбросить в емкость для отходов класса "Б".</a:t>
            </a:r>
          </a:p>
          <a:p>
            <a:r>
              <a:rPr lang="ru-RU" dirty="0"/>
              <a:t>■ Сделать отметку о выполненной манипуляции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82222" y="1151468"/>
            <a:ext cx="5746045" cy="4481689"/>
          </a:xfrm>
        </p:spPr>
        <p:txBody>
          <a:bodyPr>
            <a:noAutofit/>
          </a:bodyPr>
          <a:lstStyle/>
          <a:p>
            <a:r>
              <a:rPr lang="ru-RU" dirty="0" smtClean="0"/>
              <a:t>Процедуры, связанные с сосудистым доступом, следует проводить в асептических условиях строго по регламенту. Начиная с обработки руки и раскладывания необходимого инструментария и расходных материалов на манипуляционном столике, до сбрасывания использованного в отходы класса «А» и «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Б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Объект 11"/>
          <p:cNvSpPr txBox="1">
            <a:spLocks/>
          </p:cNvSpPr>
          <p:nvPr/>
        </p:nvSpPr>
        <p:spPr>
          <a:xfrm>
            <a:off x="282222" y="5633157"/>
            <a:ext cx="5181600" cy="1106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solidFill>
                  <a:srgbClr val="FF0000"/>
                </a:solidFill>
              </a:rPr>
              <a:t>Методические рекомендации под редакцией </a:t>
            </a:r>
            <a:r>
              <a:rPr lang="ru-RU" i="1" dirty="0" err="1" smtClean="0">
                <a:solidFill>
                  <a:srgbClr val="FF0000"/>
                </a:solidFill>
              </a:rPr>
              <a:t>Байбариной</a:t>
            </a:r>
            <a:r>
              <a:rPr lang="ru-RU" i="1" dirty="0" smtClean="0">
                <a:solidFill>
                  <a:srgbClr val="FF0000"/>
                </a:solidFill>
              </a:rPr>
              <a:t> Е.Н. // «Система профилактики и контроля госпитальной инфекции в отделениях (палатах) реанимации и интенсивной терапии для новорожденных в акушерских стационарах и детских больницах». М. – 2017г. 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4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75478" y="155305"/>
            <a:ext cx="8165819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omic Sans MS"/>
              </a:rPr>
              <a:t>Обезболивание</a:t>
            </a:r>
            <a:endParaRPr b="1" spc="-5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42395" y="1250039"/>
            <a:ext cx="7907026" cy="5515411"/>
          </a:xfrm>
        </p:spPr>
        <p:txBody>
          <a:bodyPr>
            <a:normAutofit/>
          </a:bodyPr>
          <a:lstStyle/>
          <a:p>
            <a:pPr marL="12700" indent="0">
              <a:spcBef>
                <a:spcPts val="2520"/>
              </a:spcBef>
              <a:buNone/>
              <a:tabLst>
                <a:tab pos="355600" algn="l"/>
              </a:tabLst>
            </a:pPr>
            <a:r>
              <a:rPr lang="ru-RU" u="heavy" spc="-5" dirty="0" smtClean="0">
                <a:cs typeface="Comic Sans MS"/>
              </a:rPr>
              <a:t>Периферический и ПЦВ </a:t>
            </a:r>
            <a:r>
              <a:rPr lang="ru-RU" u="heavy" dirty="0" smtClean="0">
                <a:cs typeface="Comic Sans MS"/>
              </a:rPr>
              <a:t>катетеры</a:t>
            </a:r>
            <a:r>
              <a:rPr lang="ru-RU" dirty="0" smtClean="0">
                <a:cs typeface="Comic Sans MS"/>
              </a:rPr>
              <a:t>:</a:t>
            </a:r>
            <a:endParaRPr lang="ru-RU" dirty="0">
              <a:cs typeface="Comic Sans MS"/>
            </a:endParaRPr>
          </a:p>
          <a:p>
            <a:pPr marL="756285" marR="5080" lvl="1" indent="-286385">
              <a:spcBef>
                <a:spcPts val="600"/>
              </a:spcBef>
              <a:buFont typeface="Wingdings"/>
              <a:buChar char=""/>
              <a:tabLst>
                <a:tab pos="756920" algn="l"/>
              </a:tabLst>
            </a:pPr>
            <a:r>
              <a:rPr lang="ru-RU" spc="-5" dirty="0">
                <a:cs typeface="Comic Sans MS"/>
              </a:rPr>
              <a:t>за </a:t>
            </a:r>
            <a:r>
              <a:rPr lang="ru-RU" spc="-5" dirty="0" smtClean="0">
                <a:cs typeface="Comic Sans MS"/>
              </a:rPr>
              <a:t>1-2 </a:t>
            </a:r>
            <a:r>
              <a:rPr lang="ru-RU" dirty="0">
                <a:cs typeface="Comic Sans MS"/>
              </a:rPr>
              <a:t>мин. до процедуры </a:t>
            </a:r>
            <a:r>
              <a:rPr lang="ru-RU" spc="-5" dirty="0">
                <a:cs typeface="Comic Sans MS"/>
              </a:rPr>
              <a:t>закапать </a:t>
            </a:r>
            <a:r>
              <a:rPr lang="ru-RU" dirty="0">
                <a:cs typeface="Comic Sans MS"/>
              </a:rPr>
              <a:t>в </a:t>
            </a:r>
            <a:r>
              <a:rPr lang="ru-RU" spc="-5" dirty="0">
                <a:cs typeface="Comic Sans MS"/>
              </a:rPr>
              <a:t>рот</a:t>
            </a:r>
            <a:r>
              <a:rPr lang="ru-RU" spc="-70" dirty="0">
                <a:cs typeface="Comic Sans MS"/>
              </a:rPr>
              <a:t> </a:t>
            </a:r>
            <a:r>
              <a:rPr lang="ru-RU" spc="-70" dirty="0" smtClean="0">
                <a:cs typeface="Comic Sans MS"/>
              </a:rPr>
              <a:t>ребенку </a:t>
            </a:r>
            <a:r>
              <a:rPr lang="ru-RU" b="1" spc="-5" dirty="0" smtClean="0">
                <a:cs typeface="Comic Sans MS"/>
              </a:rPr>
              <a:t>2-3  капли </a:t>
            </a:r>
            <a:r>
              <a:rPr lang="ru-RU" spc="-5" dirty="0" smtClean="0">
                <a:cs typeface="Comic Sans MS"/>
              </a:rPr>
              <a:t>20</a:t>
            </a:r>
            <a:r>
              <a:rPr lang="ru-RU" spc="-5" dirty="0">
                <a:cs typeface="Comic Sans MS"/>
              </a:rPr>
              <a:t>% </a:t>
            </a:r>
            <a:r>
              <a:rPr lang="ru-RU" dirty="0">
                <a:cs typeface="Comic Sans MS"/>
              </a:rPr>
              <a:t>раствора </a:t>
            </a:r>
            <a:r>
              <a:rPr lang="ru-RU" spc="-5" dirty="0" smtClean="0">
                <a:cs typeface="Comic Sans MS"/>
              </a:rPr>
              <a:t>глюкозы, </a:t>
            </a:r>
            <a:r>
              <a:rPr lang="ru-RU" dirty="0" smtClean="0">
                <a:cs typeface="Comic Sans MS"/>
              </a:rPr>
              <a:t>или </a:t>
            </a:r>
            <a:r>
              <a:rPr lang="ru-RU" dirty="0">
                <a:cs typeface="Comic Sans MS"/>
              </a:rPr>
              <a:t>дать </a:t>
            </a:r>
            <a:r>
              <a:rPr lang="ru-RU" spc="-5" dirty="0">
                <a:cs typeface="Comic Sans MS"/>
              </a:rPr>
              <a:t>материнское</a:t>
            </a:r>
            <a:r>
              <a:rPr lang="ru-RU" spc="-70" dirty="0">
                <a:cs typeface="Comic Sans MS"/>
              </a:rPr>
              <a:t> </a:t>
            </a:r>
            <a:r>
              <a:rPr lang="ru-RU" spc="-5" dirty="0">
                <a:cs typeface="Comic Sans MS"/>
              </a:rPr>
              <a:t>молоко;</a:t>
            </a:r>
            <a:endParaRPr lang="ru-RU" dirty="0">
              <a:cs typeface="Comic Sans MS"/>
            </a:endParaRPr>
          </a:p>
          <a:p>
            <a:pPr marL="756285" marR="202565" lvl="1" indent="-286385">
              <a:spcBef>
                <a:spcPts val="575"/>
              </a:spcBef>
              <a:buFont typeface="Wingdings"/>
              <a:buChar char=""/>
              <a:tabLst>
                <a:tab pos="846455" algn="l"/>
              </a:tabLst>
            </a:pPr>
            <a:r>
              <a:rPr lang="ru-RU" dirty="0" smtClean="0"/>
              <a:t>в </a:t>
            </a:r>
            <a:r>
              <a:rPr lang="ru-RU" dirty="0"/>
              <a:t>момент </a:t>
            </a:r>
            <a:r>
              <a:rPr lang="ru-RU" dirty="0" err="1"/>
              <a:t>вкола</a:t>
            </a:r>
            <a:r>
              <a:rPr lang="ru-RU" dirty="0"/>
              <a:t> для усиления </a:t>
            </a:r>
            <a:r>
              <a:rPr lang="ru-RU" dirty="0" err="1"/>
              <a:t>аналгезирующего</a:t>
            </a:r>
            <a:r>
              <a:rPr lang="ru-RU" dirty="0"/>
              <a:t> эф­фекта можно повторно закапать </a:t>
            </a:r>
            <a:r>
              <a:rPr lang="ru-RU" dirty="0" smtClean="0"/>
              <a:t>глюкозу, </a:t>
            </a:r>
            <a:r>
              <a:rPr lang="ru-RU" dirty="0" err="1" smtClean="0"/>
              <a:t>нативное</a:t>
            </a:r>
            <a:r>
              <a:rPr lang="ru-RU" dirty="0" smtClean="0"/>
              <a:t> грудное молоко </a:t>
            </a:r>
            <a:r>
              <a:rPr lang="ru-RU" dirty="0"/>
              <a:t>и/или дать ребенку чистую пустышку</a:t>
            </a:r>
            <a:r>
              <a:rPr lang="ru-RU" spc="-5" dirty="0" smtClean="0">
                <a:cs typeface="Comic Sans MS"/>
              </a:rPr>
              <a:t>;</a:t>
            </a:r>
            <a:endParaRPr lang="ru-RU" dirty="0">
              <a:cs typeface="Comic Sans MS"/>
            </a:endParaRPr>
          </a:p>
          <a:p>
            <a:pPr marL="845819" lvl="1" indent="-375920">
              <a:spcBef>
                <a:spcPts val="575"/>
              </a:spcBef>
              <a:buFont typeface="Wingdings"/>
              <a:buChar char=""/>
              <a:tabLst>
                <a:tab pos="846455" algn="l"/>
              </a:tabLst>
            </a:pPr>
            <a:r>
              <a:rPr lang="ru-RU" spc="-5" dirty="0">
                <a:cs typeface="Comic Sans MS"/>
              </a:rPr>
              <a:t>запеленать</a:t>
            </a:r>
            <a:r>
              <a:rPr lang="ru-RU" spc="-65" dirty="0">
                <a:cs typeface="Comic Sans MS"/>
              </a:rPr>
              <a:t> </a:t>
            </a:r>
            <a:r>
              <a:rPr lang="ru-RU" spc="-5" dirty="0">
                <a:cs typeface="Comic Sans MS"/>
              </a:rPr>
              <a:t>ребенка;</a:t>
            </a:r>
          </a:p>
          <a:p>
            <a:pPr marL="845819" lvl="1" indent="-375920">
              <a:spcBef>
                <a:spcPts val="575"/>
              </a:spcBef>
              <a:buFont typeface="Wingdings"/>
              <a:buChar char=""/>
              <a:tabLst>
                <a:tab pos="846455" algn="l"/>
              </a:tabLst>
            </a:pPr>
            <a:r>
              <a:rPr lang="ru-RU" spc="-5" dirty="0">
                <a:cs typeface="Comic Sans MS"/>
              </a:rPr>
              <a:t>позиционировать во </a:t>
            </a:r>
            <a:endParaRPr lang="ru-RU" spc="-5" dirty="0" smtClean="0">
              <a:cs typeface="Comic Sans MS"/>
            </a:endParaRPr>
          </a:p>
          <a:p>
            <a:pPr marL="469899" lvl="1" indent="0">
              <a:spcBef>
                <a:spcPts val="575"/>
              </a:spcBef>
              <a:buNone/>
              <a:tabLst>
                <a:tab pos="846455" algn="l"/>
              </a:tabLst>
            </a:pPr>
            <a:r>
              <a:rPr lang="ru-RU" spc="-5" dirty="0">
                <a:cs typeface="Comic Sans MS"/>
              </a:rPr>
              <a:t> </a:t>
            </a:r>
            <a:r>
              <a:rPr lang="ru-RU" spc="-5" dirty="0" smtClean="0">
                <a:cs typeface="Comic Sans MS"/>
              </a:rPr>
              <a:t>    флексорной </a:t>
            </a:r>
            <a:r>
              <a:rPr lang="ru-RU" spc="-5" dirty="0">
                <a:cs typeface="Comic Sans MS"/>
              </a:rPr>
              <a:t>позе;</a:t>
            </a:r>
          </a:p>
          <a:p>
            <a:pPr marL="845819" lvl="1" indent="-375920">
              <a:spcBef>
                <a:spcPts val="575"/>
              </a:spcBef>
              <a:buFont typeface="Wingdings"/>
              <a:buChar char=""/>
              <a:tabLst>
                <a:tab pos="846455" algn="l"/>
              </a:tabLst>
            </a:pPr>
            <a:r>
              <a:rPr lang="ru-RU" spc="-5" dirty="0">
                <a:cs typeface="Comic Sans MS"/>
              </a:rPr>
              <a:t>изолировать от световых </a:t>
            </a:r>
            <a:endParaRPr lang="ru-RU" spc="-5" dirty="0" smtClean="0">
              <a:cs typeface="Comic Sans MS"/>
            </a:endParaRPr>
          </a:p>
          <a:p>
            <a:pPr marL="469899" lvl="1" indent="0">
              <a:spcBef>
                <a:spcPts val="575"/>
              </a:spcBef>
              <a:buNone/>
              <a:tabLst>
                <a:tab pos="846455" algn="l"/>
              </a:tabLst>
            </a:pPr>
            <a:r>
              <a:rPr lang="ru-RU" spc="-5" dirty="0" smtClean="0">
                <a:cs typeface="Comic Sans MS"/>
              </a:rPr>
              <a:t>      лучей.</a:t>
            </a:r>
            <a:endParaRPr lang="ru-RU" dirty="0">
              <a:cs typeface="Comic Sans MS"/>
            </a:endParaRPr>
          </a:p>
        </p:txBody>
      </p:sp>
      <p:pic>
        <p:nvPicPr>
          <p:cNvPr id="7" name="Picture 4" descr="Стокголь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64" y="4007745"/>
            <a:ext cx="4191331" cy="2658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91" y="390568"/>
            <a:ext cx="2755682" cy="33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8" t="21564" r="11925" b="31358"/>
          <a:stretch/>
        </p:blipFill>
        <p:spPr>
          <a:xfrm>
            <a:off x="8241175" y="4007745"/>
            <a:ext cx="3504074" cy="2658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36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34740" y="0"/>
            <a:ext cx="655319" cy="766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87796" y="842772"/>
            <a:ext cx="655320" cy="8991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41521" y="1220954"/>
            <a:ext cx="3545810" cy="51612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351728" y="3125973"/>
            <a:ext cx="180975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800" spc="-5" dirty="0">
                <a:solidFill>
                  <a:srgbClr val="00007E"/>
                </a:solidFill>
                <a:latin typeface="Comic Sans MS"/>
                <a:cs typeface="Comic Sans MS"/>
              </a:rPr>
              <a:t>Veinv</a:t>
            </a:r>
            <a:r>
              <a:rPr sz="2800" spc="-20" dirty="0">
                <a:solidFill>
                  <a:srgbClr val="00007E"/>
                </a:solidFill>
                <a:latin typeface="Comic Sans MS"/>
                <a:cs typeface="Comic Sans MS"/>
              </a:rPr>
              <a:t>i</a:t>
            </a:r>
            <a:r>
              <a:rPr sz="2800" spc="-5" dirty="0">
                <a:solidFill>
                  <a:srgbClr val="00007E"/>
                </a:solidFill>
                <a:latin typeface="Comic Sans MS"/>
                <a:cs typeface="Comic Sans MS"/>
              </a:rPr>
              <a:t>ewer</a:t>
            </a:r>
            <a:endParaRPr sz="2800" dirty="0">
              <a:latin typeface="Comic Sans MS"/>
              <a:cs typeface="Comic Sans MS"/>
            </a:endParaRPr>
          </a:p>
        </p:txBody>
      </p:sp>
      <p:sp>
        <p:nvSpPr>
          <p:cNvPr id="11" name="object 23"/>
          <p:cNvSpPr/>
          <p:nvPr/>
        </p:nvSpPr>
        <p:spPr>
          <a:xfrm>
            <a:off x="5582564" y="1725802"/>
            <a:ext cx="2919961" cy="14959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9"/>
          <p:cNvSpPr/>
          <p:nvPr/>
        </p:nvSpPr>
        <p:spPr>
          <a:xfrm>
            <a:off x="350414" y="4192781"/>
            <a:ext cx="3283948" cy="24200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266014" y="165664"/>
            <a:ext cx="7636457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Трансиллюминатор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omic Sans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0414" y="1318363"/>
            <a:ext cx="5056795" cy="27346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33942" y="3726628"/>
            <a:ext cx="4100602" cy="282742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790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9532619" y="426719"/>
            <a:ext cx="737616" cy="10119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23699" y="255579"/>
            <a:ext cx="10515600" cy="6771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80340" algn="ctr">
              <a:lnSpc>
                <a:spcPct val="100000"/>
              </a:lnSpc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Фиксация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3202356" y="1456880"/>
            <a:ext cx="8935052" cy="2047355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marL="355600" indent="-271463">
              <a:lnSpc>
                <a:spcPct val="100000"/>
              </a:lnSpc>
              <a:buFont typeface="Wingdings"/>
              <a:buChar char=""/>
              <a:tabLst>
                <a:tab pos="554355" algn="l"/>
              </a:tabLst>
            </a:pPr>
            <a:r>
              <a:rPr lang="ru-RU" spc="-5" dirty="0" smtClean="0"/>
              <a:t>о</a:t>
            </a:r>
            <a:r>
              <a:rPr spc="-5" dirty="0" err="1" smtClean="0"/>
              <a:t>см</a:t>
            </a:r>
            <a:r>
              <a:rPr lang="ru-RU" spc="-5" dirty="0" smtClean="0"/>
              <a:t>атривать</a:t>
            </a:r>
            <a:r>
              <a:rPr spc="-5" dirty="0" smtClean="0"/>
              <a:t> </a:t>
            </a:r>
            <a:r>
              <a:rPr spc="-5" dirty="0"/>
              <a:t>место катетеризации </a:t>
            </a:r>
            <a:r>
              <a:rPr dirty="0" err="1"/>
              <a:t>вены</a:t>
            </a:r>
            <a:r>
              <a:rPr spc="-25" dirty="0"/>
              <a:t> </a:t>
            </a:r>
            <a:r>
              <a:rPr dirty="0" err="1" smtClean="0"/>
              <a:t>ежечасно</a:t>
            </a:r>
            <a:r>
              <a:rPr lang="ru-RU" dirty="0" smtClean="0">
                <a:latin typeface="Comic Sans MS"/>
              </a:rPr>
              <a:t>;</a:t>
            </a:r>
            <a:r>
              <a:rPr lang="ru-RU" spc="-5" dirty="0" smtClean="0">
                <a:solidFill>
                  <a:srgbClr val="C00000"/>
                </a:solidFill>
              </a:rPr>
              <a:t> </a:t>
            </a:r>
          </a:p>
          <a:p>
            <a:pPr marL="355600" indent="-271463">
              <a:lnSpc>
                <a:spcPct val="100000"/>
              </a:lnSpc>
              <a:buFont typeface="Wingdings"/>
              <a:buChar char=""/>
              <a:tabLst>
                <a:tab pos="554355" algn="l"/>
              </a:tabLst>
            </a:pPr>
            <a:r>
              <a:rPr lang="ru-RU" spc="-5" dirty="0" smtClean="0"/>
              <a:t>не</a:t>
            </a:r>
            <a:r>
              <a:rPr lang="ru-RU" dirty="0" smtClean="0"/>
              <a:t> </a:t>
            </a:r>
            <a:r>
              <a:rPr lang="ru-RU" dirty="0"/>
              <a:t>закрывать место </a:t>
            </a:r>
            <a:r>
              <a:rPr lang="ru-RU" dirty="0" smtClean="0"/>
              <a:t>пункции глухими повязками;</a:t>
            </a:r>
            <a:endParaRPr dirty="0">
              <a:latin typeface="Comic Sans MS"/>
              <a:cs typeface="Comic Sans MS"/>
            </a:endParaRPr>
          </a:p>
          <a:p>
            <a:pPr marL="355600" indent="-271463">
              <a:lnSpc>
                <a:spcPct val="100000"/>
              </a:lnSpc>
              <a:spcBef>
                <a:spcPts val="625"/>
              </a:spcBef>
              <a:buFont typeface="Wingdings"/>
              <a:buChar char=""/>
              <a:tabLst>
                <a:tab pos="554355" algn="l"/>
              </a:tabLst>
            </a:pPr>
            <a:r>
              <a:rPr lang="ru-RU" dirty="0" smtClean="0"/>
              <a:t>проводить оценку появления </a:t>
            </a:r>
            <a:r>
              <a:rPr lang="ru-RU" spc="-5" dirty="0" smtClean="0"/>
              <a:t>гиперемированных очагов</a:t>
            </a:r>
            <a:r>
              <a:rPr spc="-5" dirty="0" smtClean="0"/>
              <a:t> </a:t>
            </a:r>
            <a:r>
              <a:rPr lang="ru-RU" dirty="0" smtClean="0"/>
              <a:t>и припухлости </a:t>
            </a:r>
            <a:r>
              <a:rPr dirty="0" err="1" smtClean="0"/>
              <a:t>вокруг</a:t>
            </a:r>
            <a:r>
              <a:rPr dirty="0" smtClean="0"/>
              <a:t> </a:t>
            </a:r>
            <a:r>
              <a:rPr dirty="0"/>
              <a:t>места </a:t>
            </a:r>
            <a:r>
              <a:rPr dirty="0" err="1"/>
              <a:t>введения</a:t>
            </a:r>
            <a:r>
              <a:rPr spc="-125" dirty="0"/>
              <a:t> </a:t>
            </a:r>
            <a:r>
              <a:rPr dirty="0" err="1" smtClean="0"/>
              <a:t>канюли</a:t>
            </a:r>
            <a:r>
              <a:rPr lang="ru-RU" dirty="0" smtClean="0">
                <a:latin typeface="Comic Sans MS"/>
              </a:rPr>
              <a:t>.</a:t>
            </a:r>
            <a:endParaRPr dirty="0"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0883" y="4001442"/>
            <a:ext cx="3333115" cy="23762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60236" y="4001442"/>
            <a:ext cx="3386006" cy="245627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248891" y="3744008"/>
            <a:ext cx="3716014" cy="27588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7"/>
          <p:cNvSpPr/>
          <p:nvPr/>
        </p:nvSpPr>
        <p:spPr>
          <a:xfrm>
            <a:off x="445168" y="1438655"/>
            <a:ext cx="2523022" cy="213967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13611" y="4198649"/>
            <a:ext cx="3056021" cy="204574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90883" y="4001442"/>
            <a:ext cx="3333115" cy="224294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474242" y="4068116"/>
            <a:ext cx="3091526" cy="23096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8389798" y="4068116"/>
            <a:ext cx="3175970" cy="230962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613611" y="1646221"/>
            <a:ext cx="2272163" cy="154556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42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821</TotalTime>
  <Words>1850</Words>
  <Application>Microsoft Office PowerPoint</Application>
  <PresentationFormat>Произвольный</PresentationFormat>
  <Paragraphs>254</Paragraphs>
  <Slides>45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КАТЕТЕРИЗАЦИЯ КРОВЕНОСНЫХ СОСУДОВ.  УХОД ЗА ВНУТРИВЕННЫМИ КАТЕТЕРАМИ</vt:lpstr>
      <vt:lpstr>Введение</vt:lpstr>
      <vt:lpstr>Внутрисосудистые катетеры</vt:lpstr>
      <vt:lpstr>Регламентирующие документы</vt:lpstr>
      <vt:lpstr>Подготовка</vt:lpstr>
      <vt:lpstr>Регламент процедуры</vt:lpstr>
      <vt:lpstr>Обезболивание</vt:lpstr>
      <vt:lpstr>Трансиллюминатор</vt:lpstr>
      <vt:lpstr>Фиксация</vt:lpstr>
      <vt:lpstr>Отделение реанимации и интенсивной терапии для новорожденных</vt:lpstr>
      <vt:lpstr>Презентация PowerPoint</vt:lpstr>
      <vt:lpstr>Выполнение процедуры</vt:lpstr>
      <vt:lpstr>Особенности</vt:lpstr>
      <vt:lpstr>Презентация PowerPoint</vt:lpstr>
      <vt:lpstr>Периферический центральный венозный катетер (ПЦВК)</vt:lpstr>
      <vt:lpstr>Показания</vt:lpstr>
      <vt:lpstr>Особенности</vt:lpstr>
      <vt:lpstr>Расчет длины введения ПЦВК</vt:lpstr>
      <vt:lpstr>Положение катетера</vt:lpstr>
      <vt:lpstr>Положение катетера</vt:lpstr>
      <vt:lpstr>Фиксация ПЦВК</vt:lpstr>
      <vt:lpstr>Презентация PowerPoint</vt:lpstr>
      <vt:lpstr>Показания для КПВ</vt:lpstr>
      <vt:lpstr>Пупочный катетер</vt:lpstr>
      <vt:lpstr>Техника катетеризации пупочных вен</vt:lpstr>
      <vt:lpstr>Фиксация пупочного катетера</vt:lpstr>
      <vt:lpstr>Фиксация пупочного  катетера</vt:lpstr>
      <vt:lpstr>Особенности ухода за ПК</vt:lpstr>
      <vt:lpstr>Презентация PowerPoint</vt:lpstr>
      <vt:lpstr>Осложнения периферического катетера</vt:lpstr>
      <vt:lpstr>Осложнения</vt:lpstr>
      <vt:lpstr>Осложнения ЦВК</vt:lpstr>
      <vt:lpstr>Осложнения</vt:lpstr>
      <vt:lpstr>Презентация PowerPoint</vt:lpstr>
      <vt:lpstr>Подключение и перевязка</vt:lpstr>
      <vt:lpstr>Уход за центральным катетером</vt:lpstr>
      <vt:lpstr>Хранение ключевых частей инфузионной системы</vt:lpstr>
      <vt:lpstr>Уход за внутривенным катетером</vt:lpstr>
      <vt:lpstr>Пути инфицирования в/катетера</vt:lpstr>
      <vt:lpstr>Инфекция, передающаяся через внутривенные катетеры</vt:lpstr>
      <vt:lpstr>Профилактика инфекции</vt:lpstr>
      <vt:lpstr>Профилактика инфекций</vt:lpstr>
      <vt:lpstr>Профилактика инфекции</vt:lpstr>
      <vt:lpstr>Мастер-классы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КАТЕТЕРИЗАЦИЯ КРОВЕНОСНЫХ  СОСУДОВ  УХОД ЗА  ВНУТРИВЕННЫМИ КАТЕТЕРАМИ</dc:title>
  <dc:creator>Alexander Smagin</dc:creator>
  <cp:lastModifiedBy>Sveta</cp:lastModifiedBy>
  <cp:revision>86</cp:revision>
  <dcterms:created xsi:type="dcterms:W3CDTF">2015-10-19T18:46:45Z</dcterms:created>
  <dcterms:modified xsi:type="dcterms:W3CDTF">2019-09-10T10:04:45Z</dcterms:modified>
</cp:coreProperties>
</file>