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713" r:id="rId1"/>
  </p:sldMasterIdLst>
  <p:notesMasterIdLst>
    <p:notesMasterId r:id="rId98"/>
  </p:notesMasterIdLst>
  <p:handoutMasterIdLst>
    <p:handoutMasterId r:id="rId99"/>
  </p:handoutMasterIdLst>
  <p:sldIdLst>
    <p:sldId id="1221" r:id="rId2"/>
    <p:sldId id="1223" r:id="rId3"/>
    <p:sldId id="1222" r:id="rId4"/>
    <p:sldId id="1240" r:id="rId5"/>
    <p:sldId id="1060" r:id="rId6"/>
    <p:sldId id="886" r:id="rId7"/>
    <p:sldId id="1091" r:id="rId8"/>
    <p:sldId id="1092" r:id="rId9"/>
    <p:sldId id="1096" r:id="rId10"/>
    <p:sldId id="1167" r:id="rId11"/>
    <p:sldId id="1168" r:id="rId12"/>
    <p:sldId id="1169" r:id="rId13"/>
    <p:sldId id="1239" r:id="rId14"/>
    <p:sldId id="1171" r:id="rId15"/>
    <p:sldId id="1172" r:id="rId16"/>
    <p:sldId id="1173" r:id="rId17"/>
    <p:sldId id="1174" r:id="rId18"/>
    <p:sldId id="1175" r:id="rId19"/>
    <p:sldId id="1176" r:id="rId20"/>
    <p:sldId id="1177" r:id="rId21"/>
    <p:sldId id="1178" r:id="rId22"/>
    <p:sldId id="1180" r:id="rId23"/>
    <p:sldId id="1181" r:id="rId24"/>
    <p:sldId id="1219" r:id="rId25"/>
    <p:sldId id="891" r:id="rId26"/>
    <p:sldId id="892" r:id="rId27"/>
    <p:sldId id="893" r:id="rId28"/>
    <p:sldId id="914" r:id="rId29"/>
    <p:sldId id="913" r:id="rId30"/>
    <p:sldId id="1195" r:id="rId31"/>
    <p:sldId id="894" r:id="rId32"/>
    <p:sldId id="895" r:id="rId33"/>
    <p:sldId id="896" r:id="rId34"/>
    <p:sldId id="897" r:id="rId35"/>
    <p:sldId id="1204" r:id="rId36"/>
    <p:sldId id="1205" r:id="rId37"/>
    <p:sldId id="1217" r:id="rId38"/>
    <p:sldId id="1218" r:id="rId39"/>
    <p:sldId id="1100" r:id="rId40"/>
    <p:sldId id="1102" r:id="rId41"/>
    <p:sldId id="1101" r:id="rId42"/>
    <p:sldId id="1103" r:id="rId43"/>
    <p:sldId id="1099" r:id="rId44"/>
    <p:sldId id="1104" r:id="rId45"/>
    <p:sldId id="1220" r:id="rId46"/>
    <p:sldId id="1164" r:id="rId47"/>
    <p:sldId id="1202" r:id="rId48"/>
    <p:sldId id="1105" r:id="rId49"/>
    <p:sldId id="1106" r:id="rId50"/>
    <p:sldId id="1107" r:id="rId51"/>
    <p:sldId id="1108" r:id="rId52"/>
    <p:sldId id="1109" r:id="rId53"/>
    <p:sldId id="1200" r:id="rId54"/>
    <p:sldId id="1238" r:id="rId55"/>
    <p:sldId id="1125" r:id="rId56"/>
    <p:sldId id="1126" r:id="rId57"/>
    <p:sldId id="1129" r:id="rId58"/>
    <p:sldId id="1130" r:id="rId59"/>
    <p:sldId id="1132" r:id="rId60"/>
    <p:sldId id="1133" r:id="rId61"/>
    <p:sldId id="1134" r:id="rId62"/>
    <p:sldId id="835" r:id="rId63"/>
    <p:sldId id="1224" r:id="rId64"/>
    <p:sldId id="1225" r:id="rId65"/>
    <p:sldId id="1226" r:id="rId66"/>
    <p:sldId id="1227" r:id="rId67"/>
    <p:sldId id="1228" r:id="rId68"/>
    <p:sldId id="1229" r:id="rId69"/>
    <p:sldId id="1230" r:id="rId70"/>
    <p:sldId id="1231" r:id="rId71"/>
    <p:sldId id="1232" r:id="rId72"/>
    <p:sldId id="1243" r:id="rId73"/>
    <p:sldId id="1135" r:id="rId74"/>
    <p:sldId id="1136" r:id="rId75"/>
    <p:sldId id="1137" r:id="rId76"/>
    <p:sldId id="1242" r:id="rId77"/>
    <p:sldId id="1241" r:id="rId78"/>
    <p:sldId id="1139" r:id="rId79"/>
    <p:sldId id="1140" r:id="rId80"/>
    <p:sldId id="1141" r:id="rId81"/>
    <p:sldId id="1142" r:id="rId82"/>
    <p:sldId id="1144" r:id="rId83"/>
    <p:sldId id="1145" r:id="rId84"/>
    <p:sldId id="1249" r:id="rId85"/>
    <p:sldId id="1146" r:id="rId86"/>
    <p:sldId id="1147" r:id="rId87"/>
    <p:sldId id="1148" r:id="rId88"/>
    <p:sldId id="1248" r:id="rId89"/>
    <p:sldId id="1150" r:id="rId90"/>
    <p:sldId id="1244" r:id="rId91"/>
    <p:sldId id="1234" r:id="rId92"/>
    <p:sldId id="1235" r:id="rId93"/>
    <p:sldId id="1236" r:id="rId94"/>
    <p:sldId id="1237" r:id="rId95"/>
    <p:sldId id="1250" r:id="rId96"/>
    <p:sldId id="1215" r:id="rId97"/>
  </p:sldIdLst>
  <p:sldSz cx="9144000" cy="6858000" type="screen4x3"/>
  <p:notesSz cx="6669088" cy="9775825"/>
  <p:custDataLst>
    <p:tags r:id="rId10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888E"/>
    <a:srgbClr val="ADC3AE"/>
    <a:srgbClr val="FFCC99"/>
    <a:srgbClr val="FFFFCC"/>
    <a:srgbClr val="F8F8F8"/>
    <a:srgbClr val="EE9C82"/>
    <a:srgbClr val="006699"/>
    <a:srgbClr val="F4809C"/>
    <a:srgbClr val="EC2857"/>
    <a:srgbClr val="F79F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9462" autoAdjust="0"/>
  </p:normalViewPr>
  <p:slideViewPr>
    <p:cSldViewPr>
      <p:cViewPr>
        <p:scale>
          <a:sx n="66" d="100"/>
          <a:sy n="66" d="100"/>
        </p:scale>
        <p:origin x="-142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34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6858"/>
    </p:cViewPr>
  </p:sorterViewPr>
  <p:notesViewPr>
    <p:cSldViewPr>
      <p:cViewPr varScale="1">
        <p:scale>
          <a:sx n="83" d="100"/>
          <a:sy n="83" d="100"/>
        </p:scale>
        <p:origin x="-3876" y="-96"/>
      </p:cViewPr>
      <p:guideLst>
        <p:guide orient="horz" pos="3080"/>
        <p:guide pos="210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1.xml"/><Relationship Id="rId1" Type="http://schemas.openxmlformats.org/officeDocument/2006/relationships/slide" Target="slides/slide5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Hallo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01CCC1E-44F2-473B-80E1-DB57D5F9971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76802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2175" y="733425"/>
            <a:ext cx="4884738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45025"/>
            <a:ext cx="5335588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Hallo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285288"/>
            <a:ext cx="288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D27CD4-BF51-494B-B8F5-4934BE89FA1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3234279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44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F1011B-DF38-4930-AC2B-92029B155947}" type="slidenum">
              <a:rPr lang="de-DE" altLang="de-DE" smtClean="0">
                <a:latin typeface="Times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e-DE" altLang="de-DE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DCB6E9-1C57-4EE5-A222-77776CA4FD1E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7510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5108" name="Заметки 2"/>
          <p:cNvSpPr>
            <a:spLocks noGrp="1"/>
          </p:cNvSpPr>
          <p:nvPr>
            <p:ph type="body" idx="1"/>
          </p:nvPr>
        </p:nvSpPr>
        <p:spPr>
          <a:xfrm>
            <a:off x="889839" y="4734551"/>
            <a:ext cx="4889411" cy="4388504"/>
          </a:xfrm>
          <a:noFill/>
          <a:ln/>
        </p:spPr>
        <p:txBody>
          <a:bodyPr lIns="89909" tIns="44955" rIns="89909" bIns="44955"/>
          <a:lstStyle/>
          <a:p>
            <a:pPr eaLnBrk="1" hangingPunct="1"/>
            <a:endParaRPr lang="ru-RU" smtClean="0"/>
          </a:p>
        </p:txBody>
      </p:sp>
      <p:sp>
        <p:nvSpPr>
          <p:cNvPr id="175109" name="Номер слайда 3"/>
          <p:cNvSpPr txBox="1">
            <a:spLocks noGrp="1"/>
          </p:cNvSpPr>
          <p:nvPr/>
        </p:nvSpPr>
        <p:spPr bwMode="auto">
          <a:xfrm>
            <a:off x="3778680" y="9286641"/>
            <a:ext cx="2890408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09" tIns="44955" rIns="89909" bIns="44955" anchor="b"/>
          <a:lstStyle/>
          <a:p>
            <a:pPr algn="r" defTabSz="899814"/>
            <a:fld id="{CFAE5930-7A79-414A-AF0A-2F6227A54026}" type="slidenum">
              <a:rPr lang="de-DE" sz="1200">
                <a:latin typeface="Times" pitchFamily="18" charset="0"/>
              </a:rPr>
              <a:pPr algn="r" defTabSz="899814"/>
              <a:t>19</a:t>
            </a:fld>
            <a:endParaRPr lang="de-DE" sz="12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4999E8-1304-4EB2-8FD4-D88CDA4F7297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3B807E-9CB6-4129-BDA9-B0E67CF02AAD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4232E-A91E-419F-BF0D-AB29D4F88097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7920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9204" name="Заметки 2"/>
          <p:cNvSpPr>
            <a:spLocks noGrp="1"/>
          </p:cNvSpPr>
          <p:nvPr>
            <p:ph type="body" idx="1"/>
          </p:nvPr>
        </p:nvSpPr>
        <p:spPr>
          <a:xfrm>
            <a:off x="888272" y="4643320"/>
            <a:ext cx="4892544" cy="4399515"/>
          </a:xfrm>
          <a:noFill/>
          <a:ln/>
        </p:spPr>
        <p:txBody>
          <a:bodyPr lIns="93964" tIns="46982" rIns="93964" bIns="46982"/>
          <a:lstStyle/>
          <a:p>
            <a:pPr eaLnBrk="1" hangingPunct="1"/>
            <a:endParaRPr lang="ru-RU" smtClean="0"/>
          </a:p>
        </p:txBody>
      </p:sp>
      <p:sp>
        <p:nvSpPr>
          <p:cNvPr id="179205" name="Номер слайда 3"/>
          <p:cNvSpPr txBox="1">
            <a:spLocks noGrp="1"/>
          </p:cNvSpPr>
          <p:nvPr/>
        </p:nvSpPr>
        <p:spPr bwMode="auto">
          <a:xfrm>
            <a:off x="3780247" y="9286641"/>
            <a:ext cx="2888841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964" tIns="46982" rIns="93964" bIns="46982" anchor="b"/>
          <a:lstStyle/>
          <a:p>
            <a:pPr algn="r" defTabSz="940643"/>
            <a:fld id="{7473C740-B867-4179-BE33-2BB48C3B0475}" type="slidenum">
              <a:rPr lang="de-DE" sz="1300">
                <a:latin typeface="Times" pitchFamily="18" charset="0"/>
              </a:rPr>
              <a:pPr algn="r" defTabSz="940643"/>
              <a:t>22</a:t>
            </a:fld>
            <a:endParaRPr lang="de-DE" sz="13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CE1EFC-EFAB-4CA2-B89B-847E95686DDE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18022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0228" name="Заметки 2"/>
          <p:cNvSpPr>
            <a:spLocks noGrp="1"/>
          </p:cNvSpPr>
          <p:nvPr>
            <p:ph type="body" idx="1"/>
          </p:nvPr>
        </p:nvSpPr>
        <p:spPr>
          <a:xfrm>
            <a:off x="889839" y="4734551"/>
            <a:ext cx="4889411" cy="4388504"/>
          </a:xfrm>
          <a:noFill/>
          <a:ln/>
        </p:spPr>
        <p:txBody>
          <a:bodyPr lIns="89909" tIns="44955" rIns="89909" bIns="44955"/>
          <a:lstStyle/>
          <a:p>
            <a:pPr eaLnBrk="1" hangingPunct="1"/>
            <a:endParaRPr lang="ru-RU" smtClean="0"/>
          </a:p>
        </p:txBody>
      </p:sp>
      <p:sp>
        <p:nvSpPr>
          <p:cNvPr id="180229" name="Номер слайда 3"/>
          <p:cNvSpPr txBox="1">
            <a:spLocks noGrp="1"/>
          </p:cNvSpPr>
          <p:nvPr/>
        </p:nvSpPr>
        <p:spPr bwMode="auto">
          <a:xfrm>
            <a:off x="3778680" y="9286641"/>
            <a:ext cx="2890408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09" tIns="44955" rIns="89909" bIns="44955" anchor="b"/>
          <a:lstStyle/>
          <a:p>
            <a:pPr algn="r" defTabSz="899814"/>
            <a:fld id="{5B63482E-E7CB-4AA3-AD02-0CAA5E50B38A}" type="slidenum">
              <a:rPr lang="de-DE" sz="1200">
                <a:latin typeface="Times" pitchFamily="18" charset="0"/>
              </a:rPr>
              <a:pPr algn="r" defTabSz="899814"/>
              <a:t>23</a:t>
            </a:fld>
            <a:endParaRPr lang="de-DE" sz="12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Hallo</a:t>
            </a:r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3778572" y="9287151"/>
            <a:ext cx="2889433" cy="48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48" tIns="45874" rIns="91748" bIns="45874" anchor="b"/>
          <a:lstStyle/>
          <a:p>
            <a:pPr algn="r" defTabSz="915988"/>
            <a:fld id="{D24B115E-5EDA-44D8-AE5F-23D459BF5CF7}" type="slidenum">
              <a:rPr lang="de-DE" sz="1200"/>
              <a:pPr algn="r" defTabSz="915988"/>
              <a:t>31</a:t>
            </a:fld>
            <a:endParaRPr lang="de-DE" sz="120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0713" y="400050"/>
            <a:ext cx="5281612" cy="39624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6255" y="4565619"/>
            <a:ext cx="4951457" cy="4330591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Обеспечивает</a:t>
            </a:r>
            <a:r>
              <a:rPr lang="ru-RU" baseline="0" dirty="0" smtClean="0"/>
              <a:t> возможность работы на удалении от сосудистого доступа, уменьшает механическую нагрузку на катетер за счет уменьшения количества манипуляций непосредственно с портом катетера. Снижает риск развития КАИК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Hallo</a:t>
            </a:r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Hallo</a:t>
            </a:r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Hallo</a:t>
            </a:r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9379" indent="-229379">
              <a:lnSpc>
                <a:spcPct val="90000"/>
              </a:lnSpc>
              <a:defRPr/>
            </a:pPr>
            <a:r>
              <a:rPr lang="ru-RU" dirty="0" smtClean="0"/>
              <a:t>В/</a:t>
            </a:r>
            <a:r>
              <a:rPr lang="ru-RU" dirty="0" err="1" smtClean="0"/>
              <a:t>в</a:t>
            </a:r>
            <a:r>
              <a:rPr lang="en-US" dirty="0" smtClean="0"/>
              <a:t> (</a:t>
            </a:r>
            <a:r>
              <a:rPr lang="ru-RU" dirty="0" smtClean="0"/>
              <a:t>внутривенная</a:t>
            </a:r>
            <a:r>
              <a:rPr lang="en-US" dirty="0" smtClean="0"/>
              <a:t>) </a:t>
            </a:r>
            <a:r>
              <a:rPr lang="ru-RU" dirty="0" smtClean="0"/>
              <a:t>терапия</a:t>
            </a:r>
            <a:r>
              <a:rPr lang="en-US" dirty="0" smtClean="0"/>
              <a:t> </a:t>
            </a:r>
            <a:r>
              <a:rPr lang="ru-RU" dirty="0" smtClean="0"/>
              <a:t>- введение лекарств и растворов в вену пациента</a:t>
            </a:r>
            <a:r>
              <a:rPr lang="en-US" dirty="0" smtClean="0"/>
              <a:t>.  </a:t>
            </a:r>
          </a:p>
          <a:p>
            <a:pPr marL="229379" indent="-229379">
              <a:lnSpc>
                <a:spcPct val="90000"/>
              </a:lnSpc>
              <a:defRPr/>
            </a:pPr>
            <a:r>
              <a:rPr lang="en-US" dirty="0" smtClean="0"/>
              <a:t>4 </a:t>
            </a:r>
            <a:r>
              <a:rPr lang="ru-RU" dirty="0" smtClean="0"/>
              <a:t>Основных показания к назначению ИТ</a:t>
            </a: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0000"/>
                </a:solidFill>
              </a:rPr>
              <a:t>Гидратация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Введение препаратов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000000"/>
                </a:solidFill>
              </a:rPr>
              <a:t>Кровь/препараты крови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ru-RU" dirty="0" smtClean="0">
                <a:solidFill>
                  <a:srgbClr val="000000"/>
                </a:solidFill>
              </a:rPr>
              <a:t>Питание</a:t>
            </a:r>
            <a:endParaRPr lang="en-US" dirty="0" smtClean="0"/>
          </a:p>
          <a:p>
            <a:pPr marL="229379" indent="-229379">
              <a:lnSpc>
                <a:spcPct val="90000"/>
              </a:lnSpc>
              <a:defRPr/>
            </a:pPr>
            <a:endParaRPr lang="en-US" dirty="0" smtClean="0"/>
          </a:p>
          <a:p>
            <a:pPr>
              <a:defRPr/>
            </a:pPr>
            <a:r>
              <a:rPr lang="ru-RU" dirty="0" smtClean="0"/>
              <a:t>внутривенное введение, прямой доступ в кровоток пациента -это самый быстрый способ лечения.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ПВК может быть использован для артериального мониторинга: </a:t>
            </a:r>
            <a:r>
              <a:rPr lang="de-DE" dirty="0" smtClean="0"/>
              <a:t>A</a:t>
            </a:r>
            <a:r>
              <a:rPr lang="ru-RU" dirty="0" smtClean="0"/>
              <a:t>-линии используются для мониторинга состояния пациента, когда пациент нестабилен. Показатели для наблюдения: артериальное давление, концентрации газов крови и </a:t>
            </a:r>
            <a:r>
              <a:rPr lang="ru-RU" dirty="0" err="1" smtClean="0"/>
              <a:t>рН</a:t>
            </a:r>
            <a:r>
              <a:rPr lang="ru-RU" dirty="0" smtClean="0"/>
              <a:t> крови. Используется в отделениях реанимации. </a:t>
            </a:r>
          </a:p>
          <a:p>
            <a:pPr>
              <a:defRPr/>
            </a:pPr>
            <a:r>
              <a:rPr lang="ru-RU" dirty="0" smtClean="0"/>
              <a:t>Для создания доступа в кровоток, медработник должен провести венепункцию: с помощью  устройства для создания периферического внутривенного доступа проколоть  кожу и установить устройство в вену/артерию.</a:t>
            </a:r>
            <a:endParaRPr lang="ru-RU" dirty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2AD18A-D266-44BD-A41D-F6ADFA32DA85}" type="slidenum">
              <a:rPr lang="de-DE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/>
              <a:t>6</a:t>
            </a:fld>
            <a:endParaRPr lang="de-DE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13005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75354-2F55-483B-B6B5-30BA0923B848}" type="slidenum">
              <a:rPr lang="de-DE" smtClean="0">
                <a:latin typeface="Arial" pitchFamily="34" charset="0"/>
                <a:cs typeface="Arial" pitchFamily="34" charset="0"/>
              </a:rPr>
              <a:pPr/>
              <a:t>45</a:t>
            </a:fld>
            <a:endParaRPr lang="de-DE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264FA3-B4ED-4076-B94F-B820E5A79F1B}" type="slidenum">
              <a:rPr lang="de-DE" alt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de-DE" altLang="de-DE" smtClean="0"/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2175" y="733425"/>
            <a:ext cx="4883150" cy="36639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909" y="4645214"/>
            <a:ext cx="5335270" cy="43974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be-BY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6938" y="762000"/>
            <a:ext cx="4876800" cy="36591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9212" y="4648610"/>
            <a:ext cx="4890665" cy="4421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be-BY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6938" y="762000"/>
            <a:ext cx="4876800" cy="36591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9212" y="4648610"/>
            <a:ext cx="4890665" cy="4421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be-BY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19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19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0F3BC8-30CF-4720-BECC-E6EFA247E2FD}" type="slidenum">
              <a:rPr lang="de-DE" smtClean="0">
                <a:latin typeface="Times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de-DE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522042-5402-45A1-ADA9-C85E540A86F2}" type="slidenum">
              <a:rPr lang="ru-RU" smtClean="0"/>
              <a:pPr/>
              <a:t>53</a:t>
            </a:fld>
            <a:endParaRPr lang="ru-RU" smtClean="0"/>
          </a:p>
        </p:txBody>
      </p:sp>
      <p:sp>
        <p:nvSpPr>
          <p:cNvPr id="19456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64" name="Заметки 2"/>
          <p:cNvSpPr>
            <a:spLocks noGrp="1"/>
          </p:cNvSpPr>
          <p:nvPr>
            <p:ph type="body" idx="1"/>
          </p:nvPr>
        </p:nvSpPr>
        <p:spPr>
          <a:xfrm>
            <a:off x="888272" y="4643320"/>
            <a:ext cx="4892544" cy="4399515"/>
          </a:xfrm>
          <a:noFill/>
          <a:ln/>
        </p:spPr>
        <p:txBody>
          <a:bodyPr lIns="93964" tIns="46982" rIns="93964" bIns="46982"/>
          <a:lstStyle/>
          <a:p>
            <a:pPr eaLnBrk="1" hangingPunct="1"/>
            <a:endParaRPr lang="ru-RU" smtClean="0"/>
          </a:p>
        </p:txBody>
      </p:sp>
      <p:sp>
        <p:nvSpPr>
          <p:cNvPr id="194565" name="Номер слайда 3"/>
          <p:cNvSpPr txBox="1">
            <a:spLocks noGrp="1"/>
          </p:cNvSpPr>
          <p:nvPr/>
        </p:nvSpPr>
        <p:spPr bwMode="auto">
          <a:xfrm>
            <a:off x="3780247" y="9286641"/>
            <a:ext cx="2888841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964" tIns="46982" rIns="93964" bIns="46982" anchor="b"/>
          <a:lstStyle/>
          <a:p>
            <a:pPr algn="r" defTabSz="940643"/>
            <a:fld id="{86634A4F-7BF4-4A61-A939-EC01D40D68CE}" type="slidenum">
              <a:rPr lang="de-DE" sz="1300">
                <a:latin typeface="Times" pitchFamily="18" charset="0"/>
              </a:rPr>
              <a:pPr algn="r" defTabSz="940643"/>
              <a:t>53</a:t>
            </a:fld>
            <a:endParaRPr lang="de-DE" sz="13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277F7D-5C9C-4373-B8D7-ADECBB734E32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2339" name="Picture 2" descr="CATF-31312_Master_NOTES-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669088" cy="977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0" name="Заметки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pitchFamily="34" charset="0"/>
              </a:rPr>
              <a:t>Фибриновая оболочка может стать причиной экстравазации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 txBox="1">
            <a:spLocks noGrp="1" noChangeArrowheads="1"/>
          </p:cNvSpPr>
          <p:nvPr/>
        </p:nvSpPr>
        <p:spPr bwMode="auto">
          <a:xfrm>
            <a:off x="3777607" y="9285337"/>
            <a:ext cx="2889938" cy="48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C9D07D6-2213-45CD-A004-499FE24EA601}" type="slidenum">
              <a:rPr lang="ru-RU" sz="1200">
                <a:cs typeface="Arial" pitchFamily="34" charset="0"/>
              </a:rPr>
              <a:pPr algn="r"/>
              <a:t>75</a:t>
            </a:fld>
            <a:endParaRPr lang="ru-RU" sz="1200">
              <a:cs typeface="Arial" pitchFamily="34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2175" y="733425"/>
            <a:ext cx="4887913" cy="36671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909" y="4641821"/>
            <a:ext cx="5335270" cy="4400818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2361A8-5417-4C0D-AD3C-02DD1283A2A4}" type="slidenum">
              <a:rPr lang="ru-RU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236547" name="Rectangle 1031"/>
          <p:cNvSpPr txBox="1">
            <a:spLocks noGrp="1" noChangeArrowheads="1"/>
          </p:cNvSpPr>
          <p:nvPr/>
        </p:nvSpPr>
        <p:spPr bwMode="auto">
          <a:xfrm>
            <a:off x="3779150" y="9287034"/>
            <a:ext cx="2889938" cy="48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91" tIns="45446" rIns="90891" bIns="45446" anchor="b"/>
          <a:lstStyle/>
          <a:p>
            <a:pPr algn="r" defTabSz="909638"/>
            <a:fld id="{C76FE6D6-DF67-4A6C-B7B7-33F376DF65B1}" type="slidenum">
              <a:rPr lang="de-DE" sz="1200">
                <a:latin typeface="Times" pitchFamily="18" charset="0"/>
              </a:rPr>
              <a:pPr algn="r" defTabSz="909638"/>
              <a:t>8</a:t>
            </a:fld>
            <a:endParaRPr lang="de-DE" sz="1200">
              <a:latin typeface="Times" pitchFamily="18" charset="0"/>
            </a:endParaRPr>
          </a:p>
        </p:txBody>
      </p:sp>
      <p:sp>
        <p:nvSpPr>
          <p:cNvPr id="2365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654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0891" tIns="45446" rIns="90891" bIns="45446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Промывание катетера</a:t>
            </a:r>
          </a:p>
        </p:txBody>
      </p:sp>
      <p:sp>
        <p:nvSpPr>
          <p:cNvPr id="264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260EBF-56CE-4CC9-BAF0-DE26403557E9}" type="slidenum">
              <a:rPr lang="de-DE" altLang="de-DE" smtClean="0">
                <a:latin typeface="Times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de-DE" altLang="de-DE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5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/>
              <a:t>а может протолкнуть образовавшийся в просвете ПВК тромб в кровоток.</a:t>
            </a:r>
          </a:p>
        </p:txBody>
      </p:sp>
      <p:sp>
        <p:nvSpPr>
          <p:cNvPr id="265220" name="Нижний колонтитул 3"/>
          <p:cNvSpPr txBox="1">
            <a:spLocks noGrp="1"/>
          </p:cNvSpPr>
          <p:nvPr/>
        </p:nvSpPr>
        <p:spPr bwMode="auto">
          <a:xfrm>
            <a:off x="0" y="9285337"/>
            <a:ext cx="2889938" cy="48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de-DE" sz="1200"/>
              <a:t>Hallo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66244" name="Нижний колонтитул 3"/>
          <p:cNvSpPr txBox="1">
            <a:spLocks noGrp="1"/>
          </p:cNvSpPr>
          <p:nvPr/>
        </p:nvSpPr>
        <p:spPr bwMode="auto">
          <a:xfrm>
            <a:off x="0" y="9285337"/>
            <a:ext cx="2889938" cy="48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de-DE" sz="1200"/>
              <a:t>Hallo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92175" y="733425"/>
            <a:ext cx="4883150" cy="36639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6909" y="4645214"/>
            <a:ext cx="5335270" cy="439742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Ссылка на </a:t>
            </a:r>
            <a:r>
              <a:rPr lang="en-US" smtClean="0"/>
              <a:t>INS</a:t>
            </a:r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82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600" smtClean="0"/>
              <a:t>Для послеоперационных пациентов, получающих гепарин в любой дозировке (в том числе «гепариновый замок») необходимо проводить мониторинг уровня тромбоцитов для ранней диагностики ГИТ в течение 2 недель, каждые 2-3 дня, начиная с 4-го или до прекращения введения гепарина</a:t>
            </a:r>
            <a:r>
              <a:rPr lang="en-US" sz="1600" smtClean="0"/>
              <a:t>.</a:t>
            </a:r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D0C54D-2DDE-4610-93E4-F672C63F73A7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 Не следует пренебрегать и психологическими аспектами подготовки к постановке периферического венозного катетера, особенно если она проводится больному впервые. Всегда необходимо предупредить, какой вид манипуляции ему предполагается выполнить. Если пациент требует объяснить суть процедуры, цель её проведения, а также все интересующие его непонятные моменты, связанные с манипуляцией, нужно спокойным доброжелательным тоном дать содержательные ответы. Также следует выяснить причину волнения беспокойных больных. Если таковой является неудачная катетеризация в прошлом, избегать введения катетера в эту же вену. Возможно, пациент имеет предпочтения относительно выбора вены для катетеризации, их следует учесть. Вербальный контакт способствует формированию благоприятного психологического микроклимата и доверия к медицинскому персоналу, соответственно, создает необходимые условия для работы медсестры и комфорта пациента.</a:t>
            </a:r>
          </a:p>
          <a:p>
            <a:pPr eaLnBrk="1" hangingPunct="1"/>
            <a:r>
              <a:rPr lang="ru-RU" smtClean="0"/>
              <a:t>После того, как выбрали вену для катетеризации и определились с необходимым размером ПВК, необходимо собрать стандартный набор для катетеризации, надеть маску. Пациента нужно усадить таким образом, чтобы он не испытывал дискомфорт, а медсестре было удобно работать.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CAD72-B0EF-4936-810D-0949E36B7C39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6896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4" name="Заметки 2"/>
          <p:cNvSpPr>
            <a:spLocks noGrp="1"/>
          </p:cNvSpPr>
          <p:nvPr>
            <p:ph type="body" idx="1"/>
          </p:nvPr>
        </p:nvSpPr>
        <p:spPr>
          <a:xfrm>
            <a:off x="889839" y="4734551"/>
            <a:ext cx="4889411" cy="4388504"/>
          </a:xfrm>
          <a:noFill/>
          <a:ln/>
        </p:spPr>
        <p:txBody>
          <a:bodyPr lIns="89909" tIns="44955" rIns="89909" bIns="44955"/>
          <a:lstStyle/>
          <a:p>
            <a:pPr eaLnBrk="1" hangingPunct="1"/>
            <a:endParaRPr lang="ru-RU" smtClean="0"/>
          </a:p>
        </p:txBody>
      </p:sp>
      <p:sp>
        <p:nvSpPr>
          <p:cNvPr id="168965" name="Номер слайда 3"/>
          <p:cNvSpPr txBox="1">
            <a:spLocks noGrp="1"/>
          </p:cNvSpPr>
          <p:nvPr/>
        </p:nvSpPr>
        <p:spPr bwMode="auto">
          <a:xfrm>
            <a:off x="3778680" y="9286641"/>
            <a:ext cx="2890408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09" tIns="44955" rIns="89909" bIns="44955" anchor="b"/>
          <a:lstStyle/>
          <a:p>
            <a:pPr algn="r" defTabSz="899814"/>
            <a:fld id="{D2C57BBE-8B87-47EF-AE7F-7CF5AE2EC009}" type="slidenum">
              <a:rPr lang="de-DE" sz="1200">
                <a:latin typeface="Times" pitchFamily="18" charset="0"/>
              </a:rPr>
              <a:pPr algn="r" defTabSz="899814"/>
              <a:t>12</a:t>
            </a:fld>
            <a:endParaRPr lang="de-DE" sz="12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18A8E5-FD4D-4BA4-B1B0-3CD782823DC6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17101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2" name="Заметки 2"/>
          <p:cNvSpPr>
            <a:spLocks noGrp="1"/>
          </p:cNvSpPr>
          <p:nvPr>
            <p:ph type="body" idx="1"/>
          </p:nvPr>
        </p:nvSpPr>
        <p:spPr>
          <a:xfrm>
            <a:off x="888272" y="4643320"/>
            <a:ext cx="4892544" cy="4399515"/>
          </a:xfrm>
          <a:noFill/>
          <a:ln/>
        </p:spPr>
        <p:txBody>
          <a:bodyPr lIns="93964" tIns="46982" rIns="93964" bIns="46982"/>
          <a:lstStyle/>
          <a:p>
            <a:pPr eaLnBrk="1" hangingPunct="1"/>
            <a:endParaRPr lang="ru-RU" smtClean="0"/>
          </a:p>
        </p:txBody>
      </p:sp>
      <p:sp>
        <p:nvSpPr>
          <p:cNvPr id="171013" name="Номер слайда 3"/>
          <p:cNvSpPr txBox="1">
            <a:spLocks noGrp="1"/>
          </p:cNvSpPr>
          <p:nvPr/>
        </p:nvSpPr>
        <p:spPr bwMode="auto">
          <a:xfrm>
            <a:off x="3780247" y="9286641"/>
            <a:ext cx="2888841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964" tIns="46982" rIns="93964" bIns="46982" anchor="b"/>
          <a:lstStyle/>
          <a:p>
            <a:pPr algn="r" defTabSz="940643"/>
            <a:fld id="{A03C5860-64F0-4AD1-9287-2F576ADFDAE7}" type="slidenum">
              <a:rPr lang="de-DE" sz="1300">
                <a:latin typeface="Times" pitchFamily="18" charset="0"/>
              </a:rPr>
              <a:pPr algn="r" defTabSz="940643"/>
              <a:t>14</a:t>
            </a:fld>
            <a:endParaRPr lang="de-DE" sz="13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1D455E-801D-4A7C-87DC-4D63B612EDA0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7203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6" name="Заметки 2"/>
          <p:cNvSpPr>
            <a:spLocks noGrp="1"/>
          </p:cNvSpPr>
          <p:nvPr>
            <p:ph type="body" idx="1"/>
          </p:nvPr>
        </p:nvSpPr>
        <p:spPr>
          <a:xfrm>
            <a:off x="888272" y="4643320"/>
            <a:ext cx="4892544" cy="4399515"/>
          </a:xfrm>
          <a:noFill/>
          <a:ln/>
        </p:spPr>
        <p:txBody>
          <a:bodyPr lIns="93964" tIns="46982" rIns="93964" bIns="46982"/>
          <a:lstStyle/>
          <a:p>
            <a:pPr eaLnBrk="1" hangingPunct="1"/>
            <a:endParaRPr lang="ru-RU" smtClean="0"/>
          </a:p>
        </p:txBody>
      </p:sp>
      <p:sp>
        <p:nvSpPr>
          <p:cNvPr id="172037" name="Номер слайда 3"/>
          <p:cNvSpPr txBox="1">
            <a:spLocks noGrp="1"/>
          </p:cNvSpPr>
          <p:nvPr/>
        </p:nvSpPr>
        <p:spPr bwMode="auto">
          <a:xfrm>
            <a:off x="3780247" y="9286641"/>
            <a:ext cx="2888841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964" tIns="46982" rIns="93964" bIns="46982" anchor="b"/>
          <a:lstStyle/>
          <a:p>
            <a:pPr algn="r" defTabSz="940643"/>
            <a:fld id="{C2513A12-140F-4552-BBCB-E8172D7F9897}" type="slidenum">
              <a:rPr lang="de-DE" sz="1300">
                <a:latin typeface="Times" pitchFamily="18" charset="0"/>
              </a:rPr>
              <a:pPr algn="r" defTabSz="940643"/>
              <a:t>15</a:t>
            </a:fld>
            <a:endParaRPr lang="de-DE" sz="13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129A96-9AC5-45E0-8C62-6BB2BB403FF6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73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3060" name="Заметки 2"/>
          <p:cNvSpPr>
            <a:spLocks noGrp="1"/>
          </p:cNvSpPr>
          <p:nvPr>
            <p:ph type="body" idx="1"/>
          </p:nvPr>
        </p:nvSpPr>
        <p:spPr>
          <a:xfrm>
            <a:off x="889839" y="4734551"/>
            <a:ext cx="4889411" cy="4388504"/>
          </a:xfrm>
          <a:noFill/>
          <a:ln/>
        </p:spPr>
        <p:txBody>
          <a:bodyPr lIns="89909" tIns="44955" rIns="89909" bIns="44955"/>
          <a:lstStyle/>
          <a:p>
            <a:pPr eaLnBrk="1" hangingPunct="1"/>
            <a:endParaRPr lang="ru-RU" smtClean="0"/>
          </a:p>
        </p:txBody>
      </p:sp>
      <p:sp>
        <p:nvSpPr>
          <p:cNvPr id="173061" name="Номер слайда 3"/>
          <p:cNvSpPr txBox="1">
            <a:spLocks noGrp="1"/>
          </p:cNvSpPr>
          <p:nvPr/>
        </p:nvSpPr>
        <p:spPr bwMode="auto">
          <a:xfrm>
            <a:off x="3778680" y="9286641"/>
            <a:ext cx="2890408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09" tIns="44955" rIns="89909" bIns="44955" anchor="b"/>
          <a:lstStyle/>
          <a:p>
            <a:pPr algn="r" defTabSz="899814"/>
            <a:fld id="{E68DEDB4-E7DC-4E00-A31E-5B93A4E0D785}" type="slidenum">
              <a:rPr lang="de-DE" sz="1200">
                <a:latin typeface="Times" pitchFamily="18" charset="0"/>
              </a:rPr>
              <a:pPr algn="r" defTabSz="899814"/>
              <a:t>16</a:t>
            </a:fld>
            <a:endParaRPr lang="de-DE" sz="12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1CA596-7F65-4083-A15E-4DE56D1FB869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17408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4" name="Заметки 2"/>
          <p:cNvSpPr>
            <a:spLocks noGrp="1"/>
          </p:cNvSpPr>
          <p:nvPr>
            <p:ph type="body" idx="1"/>
          </p:nvPr>
        </p:nvSpPr>
        <p:spPr>
          <a:xfrm>
            <a:off x="889839" y="4734551"/>
            <a:ext cx="4889411" cy="4388504"/>
          </a:xfrm>
          <a:noFill/>
          <a:ln/>
        </p:spPr>
        <p:txBody>
          <a:bodyPr lIns="89909" tIns="44955" rIns="89909" bIns="44955"/>
          <a:lstStyle/>
          <a:p>
            <a:pPr eaLnBrk="1" hangingPunct="1"/>
            <a:endParaRPr lang="ru-RU" smtClean="0"/>
          </a:p>
        </p:txBody>
      </p:sp>
      <p:sp>
        <p:nvSpPr>
          <p:cNvPr id="174085" name="Номер слайда 3"/>
          <p:cNvSpPr txBox="1">
            <a:spLocks noGrp="1"/>
          </p:cNvSpPr>
          <p:nvPr/>
        </p:nvSpPr>
        <p:spPr bwMode="auto">
          <a:xfrm>
            <a:off x="3778680" y="9286641"/>
            <a:ext cx="2890408" cy="4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09" tIns="44955" rIns="89909" bIns="44955" anchor="b"/>
          <a:lstStyle/>
          <a:p>
            <a:pPr algn="r" defTabSz="899814"/>
            <a:fld id="{0BC922D9-2129-4D39-BAFE-2F1C905C7F9E}" type="slidenum">
              <a:rPr lang="de-DE" sz="1200">
                <a:latin typeface="Times" pitchFamily="18" charset="0"/>
              </a:rPr>
              <a:pPr algn="r" defTabSz="899814"/>
              <a:t>17</a:t>
            </a:fld>
            <a:endParaRPr lang="de-DE" sz="1200" dirty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gray">
          <a:xfrm>
            <a:off x="828675" y="1258888"/>
            <a:ext cx="7991475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de-DE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noProof="0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 flipH="1">
            <a:off x="9205913" y="6381750"/>
            <a:ext cx="46037" cy="44450"/>
          </a:xfrm>
          <a:prstGeom prst="rect">
            <a:avLst/>
          </a:prstGeo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 flipH="1">
            <a:off x="9205913" y="6381750"/>
            <a:ext cx="46037" cy="444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47813" y="6469063"/>
            <a:ext cx="2347912" cy="1841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898900" y="6453188"/>
            <a:ext cx="1008063" cy="215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3EB7A-744C-48E8-B2FA-A99A25E3C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11188" y="777875"/>
            <a:ext cx="8208962" cy="706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188" y="1700213"/>
            <a:ext cx="4027487" cy="2192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91075" y="1700213"/>
            <a:ext cx="4029075" cy="2192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1188" y="4044950"/>
            <a:ext cx="4027487" cy="2192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1075" y="4044950"/>
            <a:ext cx="4029075" cy="2192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gray">
          <a:xfrm>
            <a:off x="0" y="749300"/>
            <a:ext cx="8958263" cy="1528763"/>
          </a:xfrm>
          <a:prstGeom prst="rect">
            <a:avLst/>
          </a:prstGeom>
          <a:solidFill>
            <a:srgbClr val="D9DAD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29"/>
          <p:cNvSpPr>
            <a:spLocks noChangeArrowheads="1"/>
          </p:cNvSpPr>
          <p:nvPr/>
        </p:nvSpPr>
        <p:spPr bwMode="gray">
          <a:xfrm>
            <a:off x="8956675" y="749300"/>
            <a:ext cx="187325" cy="1528763"/>
          </a:xfrm>
          <a:prstGeom prst="rect">
            <a:avLst/>
          </a:prstGeom>
          <a:solidFill>
            <a:srgbClr val="87888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6" name="Rectangle 28"/>
          <p:cNvSpPr>
            <a:spLocks noChangeArrowheads="1"/>
          </p:cNvSpPr>
          <p:nvPr/>
        </p:nvSpPr>
        <p:spPr bwMode="gray">
          <a:xfrm>
            <a:off x="0" y="0"/>
            <a:ext cx="9144000" cy="7667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811000"/>
            <a:ext cx="6408000" cy="762000"/>
          </a:xfrm>
          <a:prstGeom prst="rect">
            <a:avLst/>
          </a:prstGeom>
        </p:spPr>
        <p:txBody>
          <a:bodyPr anchor="t"/>
          <a:lstStyle>
            <a:lvl1pPr>
              <a:lnSpc>
                <a:spcPts val="2800"/>
              </a:lnSpc>
              <a:defRPr sz="2800" b="1" baseline="0">
                <a:solidFill>
                  <a:srgbClr val="87888A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850544"/>
            <a:ext cx="5688000" cy="1656000"/>
          </a:xfrm>
        </p:spPr>
        <p:txBody>
          <a:bodyPr/>
          <a:lstStyle>
            <a:lvl1pPr marL="0" indent="0">
              <a:buClr>
                <a:srgbClr val="87888A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 flipH="1">
            <a:off x="18421350" y="5876925"/>
            <a:ext cx="46038" cy="44450"/>
          </a:xfrm>
          <a:prstGeom prst="rect">
            <a:avLst/>
          </a:prstGeom>
        </p:spPr>
        <p:txBody>
          <a:bodyPr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396413" y="6597650"/>
            <a:ext cx="46037" cy="71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en-US" sz="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de-DE" smtClean="0"/>
              <a:t>B. Braun Melsungen AG | Seite </a:t>
            </a:r>
            <a:endParaRPr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251950" y="6667500"/>
            <a:ext cx="46038" cy="73025"/>
          </a:xfrm>
          <a:prstGeom prst="rect">
            <a:avLst/>
          </a:prstGeom>
        </p:spPr>
        <p:txBody>
          <a:bodyPr lIns="91440" tIns="45720" rIns="91440" bIns="45720"/>
          <a:lstStyle>
            <a:lvl1pPr>
              <a:defRPr sz="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8738989D-CFD4-4791-A36B-9E4EF87F7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7"/>
          <p:cNvSpPr>
            <a:spLocks noGrp="1"/>
          </p:cNvSpPr>
          <p:nvPr>
            <p:ph type="dt" sz="half" idx="13"/>
          </p:nvPr>
        </p:nvSpPr>
        <p:spPr>
          <a:xfrm flipH="1">
            <a:off x="9205913" y="6381750"/>
            <a:ext cx="46037" cy="44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liennummernplatzhalter 8"/>
          <p:cNvSpPr>
            <a:spLocks noGrp="1"/>
          </p:cNvSpPr>
          <p:nvPr>
            <p:ph type="sldNum" sz="quarter" idx="14"/>
          </p:nvPr>
        </p:nvSpPr>
        <p:spPr>
          <a:xfrm>
            <a:off x="3898900" y="6453188"/>
            <a:ext cx="1008063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4C14AA38-F0B0-469D-81AD-6BB034155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ußzeilenplatzhalter 9"/>
          <p:cNvSpPr>
            <a:spLocks noGrp="1"/>
          </p:cNvSpPr>
          <p:nvPr>
            <p:ph type="ftr" sz="quarter" idx="15"/>
          </p:nvPr>
        </p:nvSpPr>
        <p:spPr>
          <a:xfrm>
            <a:off x="1547813" y="6469063"/>
            <a:ext cx="2347912" cy="184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B. Braun Melsungen AG | Seite 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000" y="765000"/>
            <a:ext cx="4680000" cy="367700"/>
          </a:xfrm>
        </p:spPr>
        <p:txBody>
          <a:bodyPr anchor="b"/>
          <a:lstStyle>
            <a:lvl1pPr marL="0" indent="0">
              <a:buNone/>
              <a:defRPr sz="1400"/>
            </a:lvl1pPr>
          </a:lstStyle>
          <a:p>
            <a:r>
              <a:rPr lang="de-DE" dirty="0" smtClean="0"/>
              <a:t>Master-Untertitelformat bearbeiten</a:t>
            </a:r>
            <a:endParaRPr lang="en-US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40000" y="1125000"/>
            <a:ext cx="8280150" cy="359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482"/>
                </a:solidFill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1"/>
          </p:nvPr>
        </p:nvSpPr>
        <p:spPr>
          <a:xfrm>
            <a:off x="611188" y="1700213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2"/>
          </p:nvPr>
        </p:nvSpPr>
        <p:spPr>
          <a:xfrm>
            <a:off x="4788000" y="1701000"/>
            <a:ext cx="4032812" cy="453707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779" r:id="rId1"/>
    <p:sldLayoutId id="2147489780" r:id="rId2"/>
    <p:sldLayoutId id="2147489781" r:id="rId3"/>
    <p:sldLayoutId id="2147489782" r:id="rId4"/>
    <p:sldLayoutId id="2147489783" r:id="rId5"/>
    <p:sldLayoutId id="2147489784" r:id="rId6"/>
    <p:sldLayoutId id="2147489785" r:id="rId7"/>
    <p:sldLayoutId id="2147489786" r:id="rId8"/>
    <p:sldLayoutId id="2147489787" r:id="rId9"/>
    <p:sldLayoutId id="2147489788" r:id="rId10"/>
    <p:sldLayoutId id="2147489789" r:id="rId11"/>
    <p:sldLayoutId id="2147489847" r:id="rId12"/>
    <p:sldLayoutId id="2147489848" r:id="rId13"/>
    <p:sldLayoutId id="2147489849" r:id="rId14"/>
    <p:sldLayoutId id="2147489850" r:id="rId15"/>
    <p:sldLayoutId id="2147489794" r:id="rId16"/>
    <p:sldLayoutId id="2147489795" r:id="rId17"/>
    <p:sldLayoutId id="2147489796" r:id="rId18"/>
    <p:sldLayoutId id="2147489797" r:id="rId19"/>
    <p:sldLayoutId id="2147489799" r:id="rId20"/>
    <p:sldLayoutId id="2147489800" r:id="rId21"/>
    <p:sldLayoutId id="2147489801" r:id="rId22"/>
    <p:sldLayoutId id="2147489802" r:id="rId23"/>
    <p:sldLayoutId id="2147489805" r:id="rId24"/>
    <p:sldLayoutId id="2147489806" r:id="rId25"/>
    <p:sldLayoutId id="2147489807" r:id="rId26"/>
    <p:sldLayoutId id="2147489808" r:id="rId27"/>
    <p:sldLayoutId id="2147489809" r:id="rId28"/>
    <p:sldLayoutId id="2147489810" r:id="rId29"/>
    <p:sldLayoutId id="2147489811" r:id="rId30"/>
    <p:sldLayoutId id="2147489812" r:id="rId31"/>
    <p:sldLayoutId id="2147489813" r:id="rId32"/>
    <p:sldLayoutId id="2147489814" r:id="rId33"/>
    <p:sldLayoutId id="2147489815" r:id="rId34"/>
    <p:sldLayoutId id="2147489816" r:id="rId3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DEPTS/Aesculap%20Academy/&#1057;&#1045;&#1057;&#1058;&#1056;&#1048;&#1053;&#1057;&#1050;&#1048;&#1045;%20&#1050;&#1059;&#1056;&#1057;&#1067;/IV%20CD%20Pingle/Vasofix.ppt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1.pn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9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larinaru.BBMRUYEKT\From%20Translator\translated%20files\Product%20training%20HC\IV%20Accessories\Filme\Safsite.swf" TargetMode="External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4.png"/><Relationship Id="rId4" Type="http://schemas.openxmlformats.org/officeDocument/2006/relationships/image" Target="../media/image9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106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jpe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15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1.png"/><Relationship Id="rId4" Type="http://schemas.openxmlformats.org/officeDocument/2006/relationships/image" Target="../media/image136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vasofi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088" y="2407009"/>
            <a:ext cx="3578274" cy="357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016" y="1126780"/>
            <a:ext cx="9000492" cy="2122200"/>
          </a:xfrm>
        </p:spPr>
        <p:txBody>
          <a:bodyPr/>
          <a:lstStyle/>
          <a:p>
            <a:pPr algn="ctr" eaLnBrk="1" hangingPunct="1"/>
            <a:r>
              <a:rPr lang="ru-RU" b="1" dirty="0" smtClean="0">
                <a:latin typeface="+mn-lt"/>
                <a:cs typeface="Times New Roman" pitchFamily="18" charset="0"/>
              </a:rPr>
              <a:t>Современные аспекты </a:t>
            </a:r>
            <a:r>
              <a:rPr lang="ru-RU" b="1" dirty="0" smtClean="0">
                <a:latin typeface="+mn-lt"/>
                <a:cs typeface="Times New Roman" pitchFamily="18" charset="0"/>
              </a:rPr>
              <a:t>создания </a:t>
            </a:r>
            <a:r>
              <a:rPr lang="ru-RU" b="1" dirty="0" smtClean="0">
                <a:latin typeface="+mn-lt"/>
                <a:cs typeface="Times New Roman" pitchFamily="18" charset="0"/>
              </a:rPr>
              <a:t>периферического венозного доступа и уход за </a:t>
            </a:r>
            <a:r>
              <a:rPr lang="ru-RU" b="1" dirty="0" smtClean="0">
                <a:latin typeface="+mn-lt"/>
                <a:cs typeface="Times New Roman" pitchFamily="18" charset="0"/>
              </a:rPr>
              <a:t>ним</a:t>
            </a:r>
            <a:endParaRPr lang="ru-RU" b="1" i="1" dirty="0" smtClean="0">
              <a:latin typeface="+mn-lt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8180" y="5049180"/>
            <a:ext cx="6858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Л.Л. Романова</a:t>
            </a:r>
            <a:r>
              <a:rPr lang="ru-RU" sz="2000" b="1" dirty="0" smtClean="0"/>
              <a:t>, </a:t>
            </a:r>
          </a:p>
          <a:p>
            <a:r>
              <a:rPr lang="ru-RU" sz="2000" b="1" dirty="0" smtClean="0"/>
              <a:t>врач-анестезиолог-реаниматолог </a:t>
            </a:r>
            <a:r>
              <a:rPr lang="ru-RU" sz="2000" b="1" dirty="0"/>
              <a:t>ДГКБ №9, г. Екатеринбург, ассистент кафедры анестезиологи, реаниматологии, токсикологии и трансфузиологии ФГБОУ ВО УГМУ МЗ РФ, к.м.н.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626876" y="382785"/>
            <a:ext cx="8229600" cy="561939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Этапы периферической катетеризации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600200"/>
            <a:ext cx="5267325" cy="4852988"/>
          </a:xfrm>
        </p:spPr>
        <p:txBody>
          <a:bodyPr/>
          <a:lstStyle/>
          <a:p>
            <a:pPr marL="363538" indent="-363538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dirty="0" smtClean="0"/>
              <a:t>Создание комфортных условий для работы</a:t>
            </a:r>
          </a:p>
          <a:p>
            <a:pPr marL="363538" indent="-363538" eaLnBrk="1" hangingPunct="1">
              <a:lnSpc>
                <a:spcPct val="90000"/>
              </a:lnSpc>
            </a:pPr>
            <a:r>
              <a:rPr lang="ru-RU" sz="2800" dirty="0" smtClean="0"/>
              <a:t>Внешний вид</a:t>
            </a:r>
          </a:p>
          <a:p>
            <a:pPr marL="363538" indent="-363538" eaLnBrk="1" hangingPunct="1">
              <a:lnSpc>
                <a:spcPct val="90000"/>
              </a:lnSpc>
            </a:pPr>
            <a:r>
              <a:rPr lang="ru-RU" sz="2800" dirty="0" smtClean="0"/>
              <a:t>Целостность упаковки расходных материалов</a:t>
            </a:r>
          </a:p>
          <a:p>
            <a:pPr marL="363538" indent="-363538" eaLnBrk="1" hangingPunct="1">
              <a:lnSpc>
                <a:spcPct val="90000"/>
              </a:lnSpc>
            </a:pPr>
            <a:r>
              <a:rPr lang="ru-RU" sz="2800" dirty="0" smtClean="0"/>
              <a:t>Срок годности препаратов 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ru-RU" sz="2800" b="1" dirty="0" smtClean="0"/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/>
              <a:t>Убедитесь в том, что перед Вами тот больной, которому назначена катетеризация!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800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800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ru-RU" sz="2800" dirty="0" smtClean="0"/>
          </a:p>
        </p:txBody>
      </p:sp>
      <p:graphicFrame>
        <p:nvGraphicFramePr>
          <p:cNvPr id="8194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98647329"/>
              </p:ext>
            </p:extLst>
          </p:nvPr>
        </p:nvGraphicFramePr>
        <p:xfrm>
          <a:off x="5570351" y="1706563"/>
          <a:ext cx="3286125" cy="431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2" name="Photo Editor Photo" r:id="rId3" imgW="3285714" imgH="4315427" progId="">
                  <p:embed/>
                </p:oleObj>
              </mc:Choice>
              <mc:Fallback>
                <p:oleObj name="Photo Editor Photo" r:id="rId3" imgW="3285714" imgH="4315427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351" y="1706563"/>
                        <a:ext cx="3286125" cy="431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6AED66-155E-4BE0-81EB-0016730B81A5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31" y="215856"/>
            <a:ext cx="8229600" cy="525426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Этапы периферической катетеризации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5516" y="1232756"/>
            <a:ext cx="5688632" cy="5111820"/>
          </a:xfrm>
        </p:spPr>
        <p:txBody>
          <a:bodyPr/>
          <a:lstStyle/>
          <a:p>
            <a:pPr marL="261938" indent="-261938" eaLnBrk="1" hangingPunct="1">
              <a:spcBef>
                <a:spcPts val="0"/>
              </a:spcBef>
              <a:spcAft>
                <a:spcPts val="1800"/>
              </a:spcAft>
              <a:buFontTx/>
              <a:buNone/>
            </a:pPr>
            <a:r>
              <a:rPr lang="ru-RU" sz="2400" b="1" dirty="0" smtClean="0"/>
              <a:t>2. Информирование пациента, выявление возможных проблем</a:t>
            </a:r>
          </a:p>
          <a:p>
            <a:pPr marL="261938" indent="-261938" eaLnBrk="1" hangingPunct="1"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/>
              <a:t>Операции, травмы</a:t>
            </a:r>
          </a:p>
          <a:p>
            <a:pPr marL="261938" indent="-261938" eaLnBrk="1" hangingPunct="1"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/>
              <a:t>Флебиты, воспаление кожи и подкожной клетчатки, ожоги, рубцы</a:t>
            </a:r>
          </a:p>
          <a:p>
            <a:pPr marL="261938" indent="-261938" eaLnBrk="1" hangingPunct="1"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/>
              <a:t>История проведенных </a:t>
            </a:r>
            <a:r>
              <a:rPr lang="ru-RU" sz="2400" dirty="0" err="1" smtClean="0"/>
              <a:t>инфузий</a:t>
            </a:r>
            <a:endParaRPr lang="ru-RU" sz="2400" dirty="0" smtClean="0"/>
          </a:p>
          <a:p>
            <a:pPr marL="609600" indent="-609600" eaLnBrk="1" hangingPunct="1">
              <a:spcBef>
                <a:spcPts val="0"/>
              </a:spcBef>
              <a:spcAft>
                <a:spcPts val="1800"/>
              </a:spcAft>
              <a:buFontTx/>
              <a:buNone/>
            </a:pPr>
            <a:r>
              <a:rPr lang="ru-RU" sz="2400" b="1" dirty="0" smtClean="0"/>
              <a:t>3. Удобное положение</a:t>
            </a:r>
            <a:r>
              <a:rPr lang="ru-RU" sz="2400" dirty="0" smtClean="0"/>
              <a:t> (туалет!)</a:t>
            </a:r>
          </a:p>
          <a:p>
            <a:pPr marL="363538" indent="-363538" eaLnBrk="1" hangingPunct="1">
              <a:spcBef>
                <a:spcPts val="0"/>
              </a:spcBef>
              <a:spcAft>
                <a:spcPts val="1800"/>
              </a:spcAft>
              <a:buFontTx/>
              <a:buNone/>
            </a:pPr>
            <a:r>
              <a:rPr lang="ru-RU" sz="2400" b="1" dirty="0" smtClean="0"/>
              <a:t>4. Если пациент ребенок</a:t>
            </a:r>
            <a:r>
              <a:rPr lang="ru-RU" sz="2400" dirty="0" smtClean="0"/>
              <a:t>, не обманывайте его; по возможности, дайте теплое сладкое </a:t>
            </a:r>
            <a:r>
              <a:rPr lang="ru-RU" sz="2400" dirty="0" smtClean="0"/>
              <a:t>питьё</a:t>
            </a:r>
            <a:endParaRPr lang="ru-RU" sz="2800" dirty="0" smtClean="0"/>
          </a:p>
        </p:txBody>
      </p:sp>
      <p:pic>
        <p:nvPicPr>
          <p:cNvPr id="5120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06589" y="1700808"/>
            <a:ext cx="2857899" cy="4277322"/>
          </a:xfrm>
        </p:spPr>
      </p:pic>
      <p:sp>
        <p:nvSpPr>
          <p:cNvPr id="51202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084D73-C24D-454E-B1E5-6D5E4ACDFAAB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F0F1EFB9-C341-4527-8D7E-4E3FA655C0FD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75158" y="188640"/>
            <a:ext cx="8769350" cy="800100"/>
          </a:xfrm>
          <a:noFill/>
        </p:spPr>
        <p:txBody>
          <a:bodyPr anchor="t"/>
          <a:lstStyle/>
          <a:p>
            <a:pPr algn="ctr" eaLnBrk="1" hangingPunct="1"/>
            <a:r>
              <a:rPr lang="ru-RU" sz="3600" b="1" dirty="0" smtClean="0"/>
              <a:t>Правильный выбор вены </a:t>
            </a:r>
            <a:br>
              <a:rPr lang="ru-RU" sz="3600" b="1" dirty="0" smtClean="0"/>
            </a:br>
            <a:endParaRPr lang="en-US" sz="3600" b="1" dirty="0" smtClean="0"/>
          </a:p>
        </p:txBody>
      </p:sp>
      <p:sp>
        <p:nvSpPr>
          <p:cNvPr id="52229" name="Rectangle 19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36613"/>
            <a:ext cx="7286625" cy="4819650"/>
          </a:xfrm>
          <a:noFill/>
        </p:spPr>
        <p:txBody>
          <a:bodyPr/>
          <a:lstStyle/>
          <a:p>
            <a:pPr marL="477838" indent="-381000" eaLnBrk="1" hangingPunct="1">
              <a:spcBef>
                <a:spcPts val="0"/>
              </a:spcBef>
            </a:pPr>
            <a:r>
              <a:rPr lang="ru-RU" sz="2800" b="1" dirty="0" smtClean="0"/>
              <a:t>Факторы</a:t>
            </a:r>
            <a:r>
              <a:rPr lang="ru-RU" sz="2800" b="1" dirty="0" smtClean="0"/>
              <a:t>, влияющие на выбор вены: </a:t>
            </a:r>
          </a:p>
          <a:p>
            <a:pPr marL="477838" indent="-381000" eaLnBrk="1" hangingPunct="1">
              <a:spcBef>
                <a:spcPts val="0"/>
              </a:spcBef>
              <a:buClr>
                <a:srgbClr val="4FA7A4"/>
              </a:buClr>
              <a:buFontTx/>
              <a:buChar char="-"/>
            </a:pPr>
            <a:r>
              <a:rPr lang="ru-RU" sz="2800" dirty="0" smtClean="0"/>
              <a:t>характер жидкости, которая будет вливаться; </a:t>
            </a:r>
          </a:p>
          <a:p>
            <a:pPr marL="477838" indent="-381000" eaLnBrk="1" hangingPunct="1">
              <a:spcBef>
                <a:spcPts val="0"/>
              </a:spcBef>
              <a:buClr>
                <a:srgbClr val="4FA7A4"/>
              </a:buClr>
              <a:buFontTx/>
              <a:buChar char="-"/>
            </a:pPr>
            <a:r>
              <a:rPr lang="ru-RU" sz="2800" dirty="0" smtClean="0"/>
              <a:t>возраст пациента; </a:t>
            </a:r>
          </a:p>
          <a:p>
            <a:pPr marL="477838" indent="-381000" eaLnBrk="1" hangingPunct="1">
              <a:spcBef>
                <a:spcPts val="0"/>
              </a:spcBef>
              <a:buClr>
                <a:srgbClr val="4FA7A4"/>
              </a:buClr>
              <a:buFontTx/>
              <a:buChar char="-"/>
            </a:pPr>
            <a:r>
              <a:rPr lang="ru-RU" sz="2800" dirty="0" smtClean="0"/>
              <a:t>процедуры, выполненные до катетеризации;</a:t>
            </a:r>
          </a:p>
          <a:p>
            <a:pPr marL="477838" indent="-381000" eaLnBrk="1" hangingPunct="1">
              <a:spcBef>
                <a:spcPts val="0"/>
              </a:spcBef>
              <a:buClr>
                <a:srgbClr val="4FA7A4"/>
              </a:buClr>
              <a:buFontTx/>
              <a:buChar char="-"/>
            </a:pPr>
            <a:r>
              <a:rPr lang="ru-RU" sz="2800" dirty="0" smtClean="0"/>
              <a:t>физическое состояние пациента;</a:t>
            </a:r>
          </a:p>
          <a:p>
            <a:pPr marL="477838" indent="-381000" eaLnBrk="1" hangingPunct="1">
              <a:spcBef>
                <a:spcPts val="0"/>
              </a:spcBef>
              <a:buClr>
                <a:srgbClr val="4FA7A4"/>
              </a:buClr>
              <a:buFontTx/>
              <a:buChar char="-"/>
            </a:pPr>
            <a:r>
              <a:rPr lang="ru-RU" sz="2800" dirty="0" smtClean="0"/>
              <a:t>необходимость последующих пункций </a:t>
            </a:r>
          </a:p>
        </p:txBody>
      </p:sp>
      <p:sp>
        <p:nvSpPr>
          <p:cNvPr id="52227" name="Номер слайда 3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F73DE0F-ECF1-483E-A70A-0BDCDC2B7E50}" type="slidenum">
              <a:rPr lang="de-DE" sz="800">
                <a:latin typeface="RotisSansSerif" pitchFamily="34" charset="0"/>
              </a:rPr>
              <a:pPr algn="r"/>
              <a:t>12</a:t>
            </a:fld>
            <a:endParaRPr lang="de-DE" sz="800">
              <a:latin typeface="RotisSansSerif" pitchFamily="34" charset="0"/>
            </a:endParaRPr>
          </a:p>
        </p:txBody>
      </p:sp>
      <p:pic>
        <p:nvPicPr>
          <p:cNvPr id="247812" name="Picture 4" descr="http://prozhelezu.ru/wp-content/uploads/kakim-byvaet-limfost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596" y="4560903"/>
            <a:ext cx="3253125" cy="21145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530226" y="53752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cs typeface="Times New Roman" pitchFamily="18" charset="0"/>
              </a:rPr>
              <a:t>Факторы риска: сопутствующая патология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215516" y="1520788"/>
            <a:ext cx="6786563" cy="4525963"/>
          </a:xfrm>
        </p:spPr>
        <p:txBody>
          <a:bodyPr/>
          <a:lstStyle/>
          <a:p>
            <a:r>
              <a:rPr lang="ru-RU" sz="2800" dirty="0" smtClean="0">
                <a:latin typeface="+mj-lt"/>
                <a:cs typeface="Times New Roman" pitchFamily="18" charset="0"/>
              </a:rPr>
              <a:t>Нутритивная недостаточность</a:t>
            </a:r>
          </a:p>
          <a:p>
            <a:r>
              <a:rPr lang="ru-RU" sz="2800" dirty="0" smtClean="0">
                <a:latin typeface="+mj-lt"/>
                <a:cs typeface="Times New Roman" pitchFamily="18" charset="0"/>
              </a:rPr>
              <a:t>Сахарный диабет</a:t>
            </a:r>
          </a:p>
          <a:p>
            <a:r>
              <a:rPr lang="ru-RU" sz="2800" dirty="0" smtClean="0">
                <a:latin typeface="+mj-lt"/>
                <a:cs typeface="Times New Roman" pitchFamily="18" charset="0"/>
              </a:rPr>
              <a:t>Ожирение</a:t>
            </a:r>
          </a:p>
          <a:p>
            <a:r>
              <a:rPr lang="ru-RU" sz="2800" dirty="0" smtClean="0">
                <a:latin typeface="+mj-lt"/>
                <a:cs typeface="Times New Roman" pitchFamily="18" charset="0"/>
              </a:rPr>
              <a:t>Ожоговая болезнь</a:t>
            </a:r>
          </a:p>
          <a:p>
            <a:r>
              <a:rPr lang="ru-RU" sz="2800" dirty="0" err="1" smtClean="0">
                <a:latin typeface="+mj-lt"/>
                <a:cs typeface="Times New Roman" pitchFamily="18" charset="0"/>
              </a:rPr>
              <a:t>Онкобольные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r>
              <a:rPr lang="ru-RU" sz="2800" dirty="0" err="1" smtClean="0">
                <a:latin typeface="+mj-lt"/>
                <a:cs typeface="Times New Roman" pitchFamily="18" charset="0"/>
              </a:rPr>
              <a:t>Иммуносупрессия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r>
              <a:rPr lang="ru-RU" sz="2800" dirty="0" err="1" smtClean="0">
                <a:latin typeface="+mj-lt"/>
                <a:cs typeface="Times New Roman" pitchFamily="18" charset="0"/>
              </a:rPr>
              <a:t>Наркозависимость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r>
              <a:rPr lang="ru-RU" sz="2800" dirty="0" smtClean="0">
                <a:latin typeface="+mj-lt"/>
                <a:cs typeface="Times New Roman" pitchFamily="18" charset="0"/>
              </a:rPr>
              <a:t>Суицидальные наклонности</a:t>
            </a:r>
          </a:p>
          <a:p>
            <a:r>
              <a:rPr lang="ru-RU" sz="2800" dirty="0" smtClean="0">
                <a:latin typeface="+mj-lt"/>
                <a:cs typeface="Times New Roman" pitchFamily="18" charset="0"/>
              </a:rPr>
              <a:t>Нарушение свертываемости крови</a:t>
            </a:r>
          </a:p>
          <a:p>
            <a:endParaRPr lang="ru-RU" sz="2800" dirty="0" smtClean="0">
              <a:latin typeface="+mj-lt"/>
              <a:cs typeface="Times New Roman" pitchFamily="18" charset="0"/>
            </a:endParaRPr>
          </a:p>
        </p:txBody>
      </p:sp>
      <p:pic>
        <p:nvPicPr>
          <p:cNvPr id="43012" name="Picture 1" descr="C:\Users\asus\Desktop\картинки\картинки\Дети больные и здоровые\1284010080_podborka_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2468" y="2078019"/>
            <a:ext cx="3910012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 descr="https://thumbs.dreamstime.com/z/veins-antecubital-fossa-10836456.jpg"/>
          <p:cNvPicPr>
            <a:picLocks noChangeAspect="1" noChangeArrowheads="1"/>
          </p:cNvPicPr>
          <p:nvPr/>
        </p:nvPicPr>
        <p:blipFill>
          <a:blip r:embed="rId3"/>
          <a:srcRect r="8704"/>
          <a:stretch>
            <a:fillRect/>
          </a:stretch>
        </p:blipFill>
        <p:spPr bwMode="auto">
          <a:xfrm>
            <a:off x="4385038" y="1200554"/>
            <a:ext cx="4758962" cy="4892742"/>
          </a:xfrm>
          <a:prstGeom prst="rect">
            <a:avLst/>
          </a:prstGeom>
          <a:noFill/>
        </p:spPr>
      </p:pic>
      <p:sp>
        <p:nvSpPr>
          <p:cNvPr id="5427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CEE827B9-B124-46FB-9F80-90CD13B32FE4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5427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7564" y="0"/>
            <a:ext cx="7994650" cy="982663"/>
          </a:xfrm>
        </p:spPr>
        <p:txBody>
          <a:bodyPr anchor="t"/>
          <a:lstStyle/>
          <a:p>
            <a:pPr eaLnBrk="1" hangingPunct="1"/>
            <a:r>
              <a:rPr lang="ru-RU" sz="3200" b="1" dirty="0" smtClean="0"/>
              <a:t>Периферический венозный доступ.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Выбор </a:t>
            </a:r>
            <a:r>
              <a:rPr lang="ru-RU" sz="3200" b="1" dirty="0" smtClean="0"/>
              <a:t>вены.</a:t>
            </a:r>
          </a:p>
        </p:txBody>
      </p:sp>
      <p:sp>
        <p:nvSpPr>
          <p:cNvPr id="54277" name="Содержимое 2"/>
          <p:cNvSpPr>
            <a:spLocks noGrp="1"/>
          </p:cNvSpPr>
          <p:nvPr>
            <p:ph idx="4294967295"/>
          </p:nvPr>
        </p:nvSpPr>
        <p:spPr>
          <a:xfrm>
            <a:off x="0" y="1274763"/>
            <a:ext cx="4718050" cy="4708525"/>
          </a:xfrm>
        </p:spPr>
        <p:txBody>
          <a:bodyPr/>
          <a:lstStyle/>
          <a:p>
            <a:pPr marL="96838" indent="0" eaLnBrk="1" hangingPunct="1"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Участки, которые не подходят   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для 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пункции:</a:t>
            </a:r>
            <a:endParaRPr lang="ru-RU" sz="2000" dirty="0" smtClean="0"/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видимые, но не пальпируемые вены малого диаметра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вены на </a:t>
            </a:r>
            <a:r>
              <a:rPr lang="ru-RU" sz="2000" dirty="0" err="1" smtClean="0">
                <a:solidFill>
                  <a:srgbClr val="002060"/>
                </a:solidFill>
                <a:cs typeface="Arial" pitchFamily="34" charset="0"/>
              </a:rPr>
              <a:t>сгибательной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поверхности суставов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зоны вблизи венозных клапанов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участки, где вены близко лежат к артериям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верхний внутренний квадрант локтя, так как существует риск пункции плечевой артерии</a:t>
            </a:r>
            <a:r>
              <a:rPr lang="en-US" sz="20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и срединного нерва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4278" name="Номер слайда 3"/>
          <p:cNvSpPr txBox="1">
            <a:spLocks noGrp="1"/>
          </p:cNvSpPr>
          <p:nvPr/>
        </p:nvSpPr>
        <p:spPr bwMode="auto">
          <a:xfrm>
            <a:off x="8172450" y="6359525"/>
            <a:ext cx="681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C2C71D0-9EDF-4C7F-A174-AA623E91FD89}" type="slidenum">
              <a:rPr lang="de-DE" sz="1200">
                <a:solidFill>
                  <a:srgbClr val="53636C"/>
                </a:solidFill>
                <a:latin typeface="RotisSansSerif" pitchFamily="34" charset="0"/>
              </a:rPr>
              <a:pPr algn="r"/>
              <a:t>14</a:t>
            </a:fld>
            <a:endParaRPr lang="de-DE" sz="1200">
              <a:solidFill>
                <a:srgbClr val="53636C"/>
              </a:solidFill>
              <a:latin typeface="RotisSansSerif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 descr="http://www.teachpe.com/images/500structure_of_vein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0212" y="1804624"/>
            <a:ext cx="2627784" cy="320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B433062A-F65A-4830-9307-F7E5C59299C8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5530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8620"/>
            <a:ext cx="7994650" cy="727075"/>
          </a:xfrm>
        </p:spPr>
        <p:txBody>
          <a:bodyPr anchor="t"/>
          <a:lstStyle/>
          <a:p>
            <a:pPr eaLnBrk="1" hangingPunct="1"/>
            <a:r>
              <a:rPr lang="ru-RU" sz="3200" b="1" dirty="0" smtClean="0"/>
              <a:t>Периферический венозный доступ.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Выбор </a:t>
            </a:r>
            <a:r>
              <a:rPr lang="ru-RU" sz="3200" b="1" dirty="0" smtClean="0"/>
              <a:t>вены.</a:t>
            </a:r>
          </a:p>
        </p:txBody>
      </p:sp>
      <p:sp>
        <p:nvSpPr>
          <p:cNvPr id="55301" name="Содержимое 2"/>
          <p:cNvSpPr>
            <a:spLocks noGrp="1"/>
          </p:cNvSpPr>
          <p:nvPr>
            <p:ph idx="4294967295"/>
          </p:nvPr>
        </p:nvSpPr>
        <p:spPr>
          <a:xfrm>
            <a:off x="38447" y="1235099"/>
            <a:ext cx="6981825" cy="5002213"/>
          </a:xfrm>
        </p:spPr>
        <p:txBody>
          <a:bodyPr/>
          <a:lstStyle/>
          <a:p>
            <a:pPr marL="96838" indent="0" eaLnBrk="1" hangingPunct="1"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Участки, которые не подходят для пункции:</a:t>
            </a: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cs typeface="Arial" pitchFamily="34" charset="0"/>
              </a:rPr>
              <a:t>тромбированные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, воспаленные вены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вены вблизи инфицированных участков кожи (ожоги)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вены на парализованной конечности, вследствие 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 высокого 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риска образования тромбов на фоне снижения скорости кровотока 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рука на которой расположена фистула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нарушение </a:t>
            </a:r>
            <a:r>
              <a:rPr lang="ru-RU" sz="2000" dirty="0" err="1" smtClean="0">
                <a:solidFill>
                  <a:srgbClr val="002060"/>
                </a:solidFill>
                <a:cs typeface="Arial" pitchFamily="34" charset="0"/>
              </a:rPr>
              <a:t>лимфооттока</a:t>
            </a: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у пациентов с </a:t>
            </a:r>
            <a:r>
              <a:rPr lang="ru-RU" sz="2000" dirty="0" err="1" smtClean="0">
                <a:solidFill>
                  <a:srgbClr val="002060"/>
                </a:solidFill>
                <a:cs typeface="Arial" pitchFamily="34" charset="0"/>
              </a:rPr>
              <a:t>лимфедемой</a:t>
            </a:r>
            <a:endParaRPr lang="ru-RU" sz="2000" dirty="0" smtClean="0">
              <a:solidFill>
                <a:srgbClr val="002060"/>
              </a:solidFill>
              <a:cs typeface="Arial" pitchFamily="34" charset="0"/>
            </a:endParaRP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вены, где уже стоял катетер, так как ее интима может быть повреждена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cs typeface="Arial" pitchFamily="34" charset="0"/>
              </a:rPr>
              <a:t> конечности с переломом со смещением, так как нельзя исключить сопутствующее повреждение вены</a:t>
            </a: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  <a:p>
            <a:pPr marL="96838" indent="0" eaLnBrk="1" hangingPunct="1">
              <a:lnSpc>
                <a:spcPct val="130000"/>
              </a:lnSpc>
              <a:buClr>
                <a:srgbClr val="B02346"/>
              </a:buClr>
              <a:buFont typeface="Wingdings" pitchFamily="2" charset="2"/>
              <a:buChar char="Ø"/>
            </a:pPr>
            <a:endParaRPr lang="ru-RU" sz="1800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5302" name="Номер слайда 3"/>
          <p:cNvSpPr txBox="1">
            <a:spLocks noGrp="1"/>
          </p:cNvSpPr>
          <p:nvPr/>
        </p:nvSpPr>
        <p:spPr bwMode="auto">
          <a:xfrm>
            <a:off x="8172450" y="6359525"/>
            <a:ext cx="681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0A3F512-CAD6-4972-B7D5-BDB7F6753B62}" type="slidenum">
              <a:rPr lang="de-DE" sz="1200">
                <a:solidFill>
                  <a:srgbClr val="53636C"/>
                </a:solidFill>
                <a:latin typeface="RotisSansSerif" pitchFamily="34" charset="0"/>
              </a:rPr>
              <a:pPr algn="r"/>
              <a:t>15</a:t>
            </a:fld>
            <a:endParaRPr lang="de-DE" sz="1200">
              <a:solidFill>
                <a:srgbClr val="53636C"/>
              </a:solidFill>
              <a:latin typeface="RotisSansSerif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Номер слайда 3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519CC9B-B8B6-4AE6-B074-9823040AF9CB}" type="slidenum">
              <a:rPr lang="de-DE" sz="800">
                <a:latin typeface="RotisSansSerif" pitchFamily="34" charset="0"/>
              </a:rPr>
              <a:pPr algn="r"/>
              <a:t>16</a:t>
            </a:fld>
            <a:endParaRPr lang="de-DE" sz="800">
              <a:latin typeface="RotisSansSerif" pitchFamily="34" charset="0"/>
            </a:endParaRPr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27138" y="1006475"/>
            <a:ext cx="7916862" cy="533400"/>
          </a:xfrm>
          <a:noFill/>
        </p:spPr>
        <p:txBody>
          <a:bodyPr anchor="t"/>
          <a:lstStyle/>
          <a:p>
            <a:pPr eaLnBrk="1" hangingPunct="1"/>
            <a:r>
              <a:rPr lang="ru-RU" sz="4000" smtClean="0"/>
              <a:t> </a:t>
            </a:r>
            <a:br>
              <a:rPr lang="ru-RU" sz="4000" smtClean="0"/>
            </a:br>
            <a:endParaRPr lang="en-US" sz="4000" smtClean="0"/>
          </a:p>
        </p:txBody>
      </p:sp>
      <p:sp>
        <p:nvSpPr>
          <p:cNvPr id="56325" name="Rectangle 17"/>
          <p:cNvSpPr>
            <a:spLocks noChangeArrowheads="1"/>
          </p:cNvSpPr>
          <p:nvPr/>
        </p:nvSpPr>
        <p:spPr bwMode="auto">
          <a:xfrm>
            <a:off x="540518" y="190381"/>
            <a:ext cx="813593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/>
              <a:t>Зачем это все надо знать?</a:t>
            </a:r>
          </a:p>
        </p:txBody>
      </p:sp>
      <p:sp>
        <p:nvSpPr>
          <p:cNvPr id="56327" name="Rectangle 21"/>
          <p:cNvSpPr>
            <a:spLocks noChangeArrowheads="1"/>
          </p:cNvSpPr>
          <p:nvPr/>
        </p:nvSpPr>
        <p:spPr bwMode="auto">
          <a:xfrm>
            <a:off x="719572" y="5327677"/>
            <a:ext cx="7801819" cy="1309692"/>
          </a:xfrm>
          <a:prstGeom prst="rect">
            <a:avLst/>
          </a:prstGeom>
          <a:solidFill>
            <a:srgbClr val="9CDCCD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latin typeface="RotisSansSerif" pitchFamily="34" charset="0"/>
              </a:rPr>
              <a:t>Правильный выбор вены и места </a:t>
            </a:r>
            <a:r>
              <a:rPr lang="ru-RU" sz="2800" b="1" dirty="0" smtClean="0">
                <a:latin typeface="RotisSansSerif" pitchFamily="34" charset="0"/>
              </a:rPr>
              <a:t>пункции</a:t>
            </a:r>
          </a:p>
          <a:p>
            <a:pPr algn="ctr"/>
            <a:r>
              <a:rPr lang="ru-RU" sz="2800" b="1" dirty="0" smtClean="0">
                <a:latin typeface="RotisSansSerif" pitchFamily="34" charset="0"/>
              </a:rPr>
              <a:t> залог успешной </a:t>
            </a:r>
            <a:r>
              <a:rPr lang="ru-RU" sz="2800" b="1" dirty="0">
                <a:latin typeface="RotisSansSerif" pitchFamily="34" charset="0"/>
              </a:rPr>
              <a:t>катетеризации</a:t>
            </a:r>
            <a:r>
              <a:rPr lang="ru-RU" sz="2800" b="1" dirty="0" smtClean="0">
                <a:latin typeface="RotisSansSerif" pitchFamily="34" charset="0"/>
              </a:rPr>
              <a:t>,</a:t>
            </a:r>
          </a:p>
          <a:p>
            <a:pPr algn="ctr"/>
            <a:r>
              <a:rPr lang="ru-RU" sz="2800" b="1" dirty="0" smtClean="0">
                <a:latin typeface="RotisSansSerif" pitchFamily="34" charset="0"/>
              </a:rPr>
              <a:t> </a:t>
            </a:r>
            <a:r>
              <a:rPr lang="ru-RU" sz="2800" b="1" dirty="0">
                <a:latin typeface="RotisSansSerif" pitchFamily="34" charset="0"/>
              </a:rPr>
              <a:t>и отсутствия осложнений!</a:t>
            </a:r>
          </a:p>
        </p:txBody>
      </p:sp>
      <p:sp>
        <p:nvSpPr>
          <p:cNvPr id="56328" name="Содержимое 2"/>
          <p:cNvSpPr>
            <a:spLocks/>
          </p:cNvSpPr>
          <p:nvPr/>
        </p:nvSpPr>
        <p:spPr bwMode="auto">
          <a:xfrm>
            <a:off x="1042988" y="908050"/>
            <a:ext cx="66595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6838">
              <a:spcBef>
                <a:spcPct val="20000"/>
              </a:spcBef>
            </a:pPr>
            <a:endParaRPr lang="ru-RU" sz="2000" b="1">
              <a:solidFill>
                <a:srgbClr val="002060"/>
              </a:solidFill>
              <a:cs typeface="Arial" pitchFamily="34" charset="0"/>
            </a:endParaRPr>
          </a:p>
          <a:p>
            <a:pPr marL="96838">
              <a:spcBef>
                <a:spcPct val="20000"/>
              </a:spcBef>
            </a:pPr>
            <a:endParaRPr lang="ru-RU" sz="2000"/>
          </a:p>
          <a:p>
            <a:pPr marL="96838">
              <a:lnSpc>
                <a:spcPct val="130000"/>
              </a:lnSpc>
              <a:spcBef>
                <a:spcPct val="20000"/>
              </a:spcBef>
              <a:buClr>
                <a:srgbClr val="B02346"/>
              </a:buClr>
              <a:buFont typeface="Wingdings" pitchFamily="2" charset="2"/>
              <a:buChar char="Ø"/>
            </a:pPr>
            <a:endParaRPr lang="ru-RU">
              <a:solidFill>
                <a:srgbClr val="002060"/>
              </a:solidFill>
              <a:cs typeface="Arial" pitchFamily="34" charset="0"/>
            </a:endParaRPr>
          </a:p>
          <a:p>
            <a:pPr marL="96838">
              <a:lnSpc>
                <a:spcPct val="130000"/>
              </a:lnSpc>
              <a:spcBef>
                <a:spcPct val="20000"/>
              </a:spcBef>
              <a:buClr>
                <a:srgbClr val="B02346"/>
              </a:buClr>
              <a:buFont typeface="Wingdings" pitchFamily="2" charset="2"/>
              <a:buChar char="Ø"/>
            </a:pPr>
            <a:endParaRPr lang="ru-RU">
              <a:solidFill>
                <a:srgbClr val="002060"/>
              </a:solidFill>
              <a:cs typeface="Arial" pitchFamily="34" charset="0"/>
            </a:endParaRPr>
          </a:p>
          <a:p>
            <a:pPr marL="96838">
              <a:lnSpc>
                <a:spcPct val="130000"/>
              </a:lnSpc>
              <a:spcBef>
                <a:spcPct val="20000"/>
              </a:spcBef>
              <a:buClr>
                <a:srgbClr val="B02346"/>
              </a:buClr>
              <a:buFont typeface="Wingdings" pitchFamily="2" charset="2"/>
              <a:buChar char="Ø"/>
            </a:pPr>
            <a:endParaRPr lang="ru-RU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239618" name="Picture 2" descr="http://savepic.org/3996556m.jpg"/>
          <p:cNvPicPr>
            <a:picLocks noChangeAspect="1" noChangeArrowheads="1"/>
          </p:cNvPicPr>
          <p:nvPr/>
        </p:nvPicPr>
        <p:blipFill>
          <a:blip r:embed="rId3"/>
          <a:srcRect b="5877"/>
          <a:stretch>
            <a:fillRect/>
          </a:stretch>
        </p:blipFill>
        <p:spPr bwMode="auto">
          <a:xfrm>
            <a:off x="1686964" y="1055655"/>
            <a:ext cx="5693348" cy="40012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0FA99C95-54FC-463D-9DD2-D54AD6BB35A5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67606" y="195300"/>
            <a:ext cx="7916862" cy="533400"/>
          </a:xfrm>
          <a:noFill/>
        </p:spPr>
        <p:txBody>
          <a:bodyPr anchor="t"/>
          <a:lstStyle/>
          <a:p>
            <a:pPr eaLnBrk="1" hangingPunct="1"/>
            <a:r>
              <a:rPr lang="ru-RU" sz="4000" b="1" dirty="0" smtClean="0">
                <a:solidFill>
                  <a:schemeClr val="tx1"/>
                </a:solidFill>
              </a:rPr>
              <a:t>Выбор в</a:t>
            </a:r>
            <a:r>
              <a:rPr lang="ru-RU" sz="4000" b="1" dirty="0" smtClean="0"/>
              <a:t>нутривенного</a:t>
            </a:r>
            <a:r>
              <a:rPr lang="ru-RU" sz="4000" b="1" dirty="0" smtClean="0">
                <a:solidFill>
                  <a:schemeClr val="tx1"/>
                </a:solidFill>
              </a:rPr>
              <a:t> катетера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endParaRPr lang="en-US" sz="4000" b="1" dirty="0" smtClean="0">
              <a:solidFill>
                <a:schemeClr val="tx1"/>
              </a:solidFill>
            </a:endParaRPr>
          </a:p>
        </p:txBody>
      </p:sp>
      <p:sp>
        <p:nvSpPr>
          <p:cNvPr id="57349" name="Text Box 19"/>
          <p:cNvSpPr>
            <a:spLocks noGrp="1" noChangeArrowheads="1"/>
          </p:cNvSpPr>
          <p:nvPr>
            <p:ph type="body" idx="4294967295"/>
          </p:nvPr>
        </p:nvSpPr>
        <p:spPr>
          <a:xfrm>
            <a:off x="381443" y="1304764"/>
            <a:ext cx="6456362" cy="2592288"/>
          </a:xfrm>
          <a:noFill/>
        </p:spPr>
        <p:txBody>
          <a:bodyPr/>
          <a:lstStyle/>
          <a:p>
            <a:pPr marL="266700" indent="-169863" eaLnBrk="1" hangingPunct="1">
              <a:lnSpc>
                <a:spcPct val="80000"/>
              </a:lnSpc>
              <a:spcBef>
                <a:spcPct val="50000"/>
              </a:spcBef>
              <a:buClr>
                <a:srgbClr val="43938F"/>
              </a:buClr>
              <a:buFont typeface="Wingdings 3" pitchFamily="18" charset="2"/>
              <a:buChar char="•"/>
            </a:pPr>
            <a:r>
              <a:rPr lang="ru-RU" sz="3600" b="1" dirty="0" smtClean="0"/>
              <a:t>Тип</a:t>
            </a:r>
          </a:p>
          <a:p>
            <a:pPr marL="266700" indent="-169863" eaLnBrk="1" hangingPunct="1">
              <a:lnSpc>
                <a:spcPct val="80000"/>
              </a:lnSpc>
              <a:spcBef>
                <a:spcPct val="50000"/>
              </a:spcBef>
              <a:buClr>
                <a:srgbClr val="43938F"/>
              </a:buClr>
              <a:buFont typeface="Wingdings 3" pitchFamily="18" charset="2"/>
              <a:buChar char="•"/>
            </a:pPr>
            <a:r>
              <a:rPr lang="ru-RU" sz="3600" b="1" dirty="0" smtClean="0"/>
              <a:t> Размер катетера</a:t>
            </a:r>
          </a:p>
          <a:p>
            <a:pPr marL="266700" indent="-169863" eaLnBrk="1" hangingPunct="1">
              <a:lnSpc>
                <a:spcPct val="80000"/>
              </a:lnSpc>
              <a:spcBef>
                <a:spcPct val="50000"/>
              </a:spcBef>
              <a:buClr>
                <a:srgbClr val="43938F"/>
              </a:buClr>
              <a:buFont typeface="Wingdings 3" pitchFamily="18" charset="2"/>
              <a:buChar char="•"/>
            </a:pPr>
            <a:r>
              <a:rPr lang="ru-RU" sz="3600" b="1" dirty="0" smtClean="0"/>
              <a:t> Длина катетера</a:t>
            </a:r>
          </a:p>
          <a:p>
            <a:pPr marL="266700" indent="-169863" eaLnBrk="1" hangingPunct="1">
              <a:lnSpc>
                <a:spcPct val="80000"/>
              </a:lnSpc>
              <a:spcBef>
                <a:spcPct val="50000"/>
              </a:spcBef>
              <a:buClr>
                <a:srgbClr val="43938F"/>
              </a:buClr>
              <a:buFont typeface="Wingdings 3" pitchFamily="18" charset="2"/>
              <a:buChar char="•"/>
            </a:pPr>
            <a:r>
              <a:rPr lang="ru-RU" sz="3600" b="1" dirty="0" smtClean="0"/>
              <a:t> Материал </a:t>
            </a:r>
            <a:r>
              <a:rPr lang="ru-RU" sz="3600" b="1" dirty="0" smtClean="0"/>
              <a:t>катетера</a:t>
            </a:r>
            <a:endParaRPr lang="ru-RU" sz="3600" b="1" dirty="0" smtClean="0"/>
          </a:p>
        </p:txBody>
      </p:sp>
      <p:sp>
        <p:nvSpPr>
          <p:cNvPr id="57347" name="Номер слайда 3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DE4B1A4-8FB2-474F-9024-97763B15B146}" type="slidenum">
              <a:rPr lang="de-DE" sz="800">
                <a:latin typeface="RotisSansSerif" pitchFamily="34" charset="0"/>
              </a:rPr>
              <a:pPr algn="r"/>
              <a:t>17</a:t>
            </a:fld>
            <a:endParaRPr lang="de-DE" sz="800">
              <a:latin typeface="RotisSansSerif" pitchFamily="34" charset="0"/>
            </a:endParaRPr>
          </a:p>
        </p:txBody>
      </p:sp>
      <p:pic>
        <p:nvPicPr>
          <p:cNvPr id="842772" name="Picture 20" descr="introc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88628">
            <a:off x="468313" y="4797425"/>
            <a:ext cx="41878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2773" name="Picture 21" descr="vasofi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960" y="4206875"/>
            <a:ext cx="4465637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4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63388"/>
            <a:ext cx="8229600" cy="8509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/>
              <a:t>Какие бывают катетеры.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endParaRPr lang="ru-RU" sz="2400" dirty="0" smtClean="0"/>
          </a:p>
        </p:txBody>
      </p:sp>
      <p:sp>
        <p:nvSpPr>
          <p:cNvPr id="58370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8BFE8F51-38C3-492C-B375-DB760FAE0F43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58373" name="AutoShape 4"/>
          <p:cNvSpPr>
            <a:spLocks noChangeArrowheads="1"/>
          </p:cNvSpPr>
          <p:nvPr/>
        </p:nvSpPr>
        <p:spPr bwMode="auto">
          <a:xfrm>
            <a:off x="2987675" y="765175"/>
            <a:ext cx="2305050" cy="79216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/>
              <a:t>катетеры</a:t>
            </a:r>
          </a:p>
        </p:txBody>
      </p:sp>
      <p:sp>
        <p:nvSpPr>
          <p:cNvPr id="58374" name="Rectangle 5"/>
          <p:cNvSpPr>
            <a:spLocks noChangeArrowheads="1"/>
          </p:cNvSpPr>
          <p:nvPr/>
        </p:nvSpPr>
        <p:spPr bwMode="auto">
          <a:xfrm>
            <a:off x="899815" y="1700808"/>
            <a:ext cx="2232025" cy="8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периферические</a:t>
            </a:r>
          </a:p>
        </p:txBody>
      </p:sp>
      <p:sp>
        <p:nvSpPr>
          <p:cNvPr id="58375" name="Rectangle 6"/>
          <p:cNvSpPr>
            <a:spLocks noChangeArrowheads="1"/>
          </p:cNvSpPr>
          <p:nvPr/>
        </p:nvSpPr>
        <p:spPr bwMode="auto">
          <a:xfrm>
            <a:off x="6372225" y="1650504"/>
            <a:ext cx="223202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центральные</a:t>
            </a:r>
          </a:p>
        </p:txBody>
      </p:sp>
      <p:sp>
        <p:nvSpPr>
          <p:cNvPr id="58376" name="Oval 11"/>
          <p:cNvSpPr>
            <a:spLocks noChangeArrowheads="1"/>
          </p:cNvSpPr>
          <p:nvPr/>
        </p:nvSpPr>
        <p:spPr bwMode="auto">
          <a:xfrm>
            <a:off x="6084888" y="4868863"/>
            <a:ext cx="2160587" cy="9366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Обычная игла</a:t>
            </a:r>
          </a:p>
        </p:txBody>
      </p:sp>
      <p:sp>
        <p:nvSpPr>
          <p:cNvPr id="58377" name="Oval 12"/>
          <p:cNvSpPr>
            <a:spLocks noChangeArrowheads="1"/>
          </p:cNvSpPr>
          <p:nvPr/>
        </p:nvSpPr>
        <p:spPr bwMode="auto">
          <a:xfrm>
            <a:off x="4572000" y="3500438"/>
            <a:ext cx="2160588" cy="9366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Игла - бабочка</a:t>
            </a:r>
          </a:p>
        </p:txBody>
      </p:sp>
      <p:sp>
        <p:nvSpPr>
          <p:cNvPr id="58378" name="Line 13"/>
          <p:cNvSpPr>
            <a:spLocks noChangeShapeType="1"/>
          </p:cNvSpPr>
          <p:nvPr/>
        </p:nvSpPr>
        <p:spPr bwMode="auto">
          <a:xfrm flipH="1">
            <a:off x="1725665" y="1052512"/>
            <a:ext cx="1190572" cy="6482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79" name="Line 14"/>
          <p:cNvSpPr>
            <a:spLocks noChangeShapeType="1"/>
          </p:cNvSpPr>
          <p:nvPr/>
        </p:nvSpPr>
        <p:spPr bwMode="auto">
          <a:xfrm>
            <a:off x="5364163" y="1052513"/>
            <a:ext cx="9366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0" name="Line 20"/>
          <p:cNvSpPr>
            <a:spLocks noChangeShapeType="1"/>
          </p:cNvSpPr>
          <p:nvPr/>
        </p:nvSpPr>
        <p:spPr bwMode="auto">
          <a:xfrm>
            <a:off x="6516688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1" name="Rectangle 22"/>
          <p:cNvSpPr>
            <a:spLocks noChangeArrowheads="1"/>
          </p:cNvSpPr>
          <p:nvPr/>
        </p:nvSpPr>
        <p:spPr bwMode="auto">
          <a:xfrm>
            <a:off x="179388" y="3500438"/>
            <a:ext cx="1546278" cy="576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 портом</a:t>
            </a:r>
          </a:p>
        </p:txBody>
      </p:sp>
      <p:sp>
        <p:nvSpPr>
          <p:cNvPr id="58382" name="Rectangle 23"/>
          <p:cNvSpPr>
            <a:spLocks noChangeArrowheads="1"/>
          </p:cNvSpPr>
          <p:nvPr/>
        </p:nvSpPr>
        <p:spPr bwMode="auto">
          <a:xfrm>
            <a:off x="2395454" y="3500438"/>
            <a:ext cx="1548718" cy="576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без порта</a:t>
            </a:r>
          </a:p>
        </p:txBody>
      </p:sp>
      <p:sp>
        <p:nvSpPr>
          <p:cNvPr id="58383" name="Rectangle 24"/>
          <p:cNvSpPr>
            <a:spLocks noChangeArrowheads="1"/>
          </p:cNvSpPr>
          <p:nvPr/>
        </p:nvSpPr>
        <p:spPr bwMode="auto">
          <a:xfrm>
            <a:off x="179388" y="4941888"/>
            <a:ext cx="1438965" cy="5746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стандарт</a:t>
            </a:r>
          </a:p>
        </p:txBody>
      </p:sp>
      <p:sp>
        <p:nvSpPr>
          <p:cNvPr id="58384" name="Rectangle 25"/>
          <p:cNvSpPr>
            <a:spLocks noChangeArrowheads="1"/>
          </p:cNvSpPr>
          <p:nvPr/>
        </p:nvSpPr>
        <p:spPr bwMode="auto">
          <a:xfrm>
            <a:off x="2539916" y="5013325"/>
            <a:ext cx="2212104" cy="5032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Защищенные</a:t>
            </a:r>
          </a:p>
        </p:txBody>
      </p:sp>
      <p:sp>
        <p:nvSpPr>
          <p:cNvPr id="58385" name="Line 26"/>
          <p:cNvSpPr>
            <a:spLocks noChangeShapeType="1"/>
          </p:cNvSpPr>
          <p:nvPr/>
        </p:nvSpPr>
        <p:spPr bwMode="auto">
          <a:xfrm>
            <a:off x="2015827" y="2564407"/>
            <a:ext cx="36513" cy="26282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6" name="Line 27"/>
          <p:cNvSpPr>
            <a:spLocks noChangeShapeType="1"/>
          </p:cNvSpPr>
          <p:nvPr/>
        </p:nvSpPr>
        <p:spPr bwMode="auto">
          <a:xfrm flipH="1">
            <a:off x="1691978" y="5192675"/>
            <a:ext cx="360362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7" name="Line 28"/>
          <p:cNvSpPr>
            <a:spLocks noChangeShapeType="1"/>
          </p:cNvSpPr>
          <p:nvPr/>
        </p:nvSpPr>
        <p:spPr bwMode="auto">
          <a:xfrm>
            <a:off x="2052340" y="5192675"/>
            <a:ext cx="4318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8" name="Line 29"/>
          <p:cNvSpPr>
            <a:spLocks noChangeShapeType="1"/>
          </p:cNvSpPr>
          <p:nvPr/>
        </p:nvSpPr>
        <p:spPr bwMode="auto">
          <a:xfrm flipH="1">
            <a:off x="1763415" y="3536913"/>
            <a:ext cx="2889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389" name="Line 30"/>
          <p:cNvSpPr>
            <a:spLocks noChangeShapeType="1"/>
          </p:cNvSpPr>
          <p:nvPr/>
        </p:nvSpPr>
        <p:spPr bwMode="auto">
          <a:xfrm>
            <a:off x="2052340" y="3536913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Номер слайда 1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214EAF6-D45A-4AC9-A7BB-D6F242F6ACD3}" type="slidenum">
              <a:rPr lang="de-DE" sz="800">
                <a:latin typeface="RotisSansSerif" pitchFamily="34" charset="0"/>
              </a:rPr>
              <a:pPr algn="r"/>
              <a:t>19</a:t>
            </a:fld>
            <a:endParaRPr lang="de-DE" sz="800">
              <a:latin typeface="RotisSansSerif" pitchFamily="34" charset="0"/>
            </a:endParaRPr>
          </a:p>
        </p:txBody>
      </p:sp>
      <p:sp>
        <p:nvSpPr>
          <p:cNvPr id="1110018" name="Text Box 2">
            <a:hlinkClick r:id="rId3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5996007" y="1603350"/>
            <a:ext cx="2841606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1800" b="1" dirty="0" err="1">
                <a:latin typeface="RotisSansSerif" pitchFamily="34" charset="0"/>
              </a:rPr>
              <a:t>Вазофикс</a:t>
            </a:r>
            <a:r>
              <a:rPr lang="ru-RU" sz="1800" b="1" dirty="0">
                <a:latin typeface="RotisSansSerif" pitchFamily="34" charset="0"/>
              </a:rPr>
              <a:t> с инъекционным портом</a:t>
            </a:r>
          </a:p>
          <a:p>
            <a:pPr eaLnBrk="0" hangingPunct="0">
              <a:spcBef>
                <a:spcPct val="50000"/>
              </a:spcBef>
            </a:pPr>
            <a:r>
              <a:rPr lang="ru-RU" sz="1800" dirty="0">
                <a:latin typeface="RotisSansSerif" pitchFamily="34" charset="0"/>
              </a:rPr>
              <a:t>Инъекционный порт</a:t>
            </a:r>
            <a:r>
              <a:rPr lang="en-US" sz="1800" dirty="0">
                <a:latin typeface="RotisSansSerif" pitchFamily="34" charset="0"/>
              </a:rPr>
              <a:t> </a:t>
            </a:r>
            <a:r>
              <a:rPr lang="ru-RU" sz="1800" dirty="0">
                <a:latin typeface="RotisSansSerif" pitchFamily="34" charset="0"/>
              </a:rPr>
              <a:t>позволяет производить инъекции без дополнительной иглы, поэтому нет опасности укола иглой</a:t>
            </a:r>
          </a:p>
        </p:txBody>
      </p:sp>
      <p:sp>
        <p:nvSpPr>
          <p:cNvPr id="1110019" name="Text Box 3"/>
          <p:cNvSpPr txBox="1">
            <a:spLocks noChangeArrowheads="1"/>
          </p:cNvSpPr>
          <p:nvPr/>
        </p:nvSpPr>
        <p:spPr bwMode="auto">
          <a:xfrm>
            <a:off x="6105545" y="4509120"/>
            <a:ext cx="282568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1800" b="1" dirty="0" err="1">
                <a:latin typeface="RotisSansSerif" pitchFamily="34" charset="0"/>
              </a:rPr>
              <a:t>Интракан</a:t>
            </a:r>
            <a:r>
              <a:rPr lang="ru-RU" sz="1800" b="1" dirty="0"/>
              <a:t> без инъекционного порта</a:t>
            </a:r>
          </a:p>
          <a:p>
            <a:pPr eaLnBrk="0" hangingPunct="0">
              <a:spcBef>
                <a:spcPct val="50000"/>
              </a:spcBef>
            </a:pPr>
            <a:r>
              <a:rPr lang="ru-RU" sz="1800" dirty="0"/>
              <a:t>С</a:t>
            </a:r>
            <a:r>
              <a:rPr lang="de-DE" sz="1800" dirty="0">
                <a:latin typeface="RotisSansSerif" pitchFamily="34" charset="0"/>
              </a:rPr>
              <a:t> </a:t>
            </a:r>
            <a:r>
              <a:rPr lang="ru-RU" sz="1800" dirty="0">
                <a:latin typeface="RotisSansSerif" pitchFamily="34" charset="0"/>
              </a:rPr>
              <a:t>крыльями</a:t>
            </a:r>
            <a:endParaRPr lang="de-DE" sz="1800" dirty="0">
              <a:latin typeface="RotisSansSerif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ru-RU" sz="1800" dirty="0"/>
              <a:t>Без крыльев</a:t>
            </a:r>
            <a:endParaRPr lang="en-US" sz="1800" dirty="0"/>
          </a:p>
        </p:txBody>
      </p:sp>
      <p:sp>
        <p:nvSpPr>
          <p:cNvPr id="59398" name="Text Box 4"/>
          <p:cNvSpPr txBox="1">
            <a:spLocks noChangeArrowheads="1"/>
          </p:cNvSpPr>
          <p:nvPr/>
        </p:nvSpPr>
        <p:spPr bwMode="auto">
          <a:xfrm>
            <a:off x="588019" y="179343"/>
            <a:ext cx="78724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3600" b="1" dirty="0">
                <a:latin typeface="RotisSansSerif" pitchFamily="34" charset="0"/>
              </a:rPr>
              <a:t>Типы катетеров</a:t>
            </a:r>
            <a:endParaRPr lang="en-US" sz="3600" b="1" dirty="0">
              <a:latin typeface="RotisSansSerif" pitchFamily="34" charset="0"/>
            </a:endParaRPr>
          </a:p>
        </p:txBody>
      </p:sp>
      <p:pic>
        <p:nvPicPr>
          <p:cNvPr id="1110021" name="Picture 5" descr="vasofix_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6149" y="1603350"/>
            <a:ext cx="2232928" cy="178437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110022" name="Picture 6" descr="Introcan_handling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49949" y="4305312"/>
            <a:ext cx="2314277" cy="1851013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110023" name="Line 7"/>
          <p:cNvSpPr>
            <a:spLocks noChangeShapeType="1"/>
          </p:cNvSpPr>
          <p:nvPr/>
        </p:nvSpPr>
        <p:spPr bwMode="auto">
          <a:xfrm flipH="1">
            <a:off x="6011863" y="1628775"/>
            <a:ext cx="0" cy="4392613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10024" name="Picture 8" descr="introca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86503">
            <a:off x="42134" y="4800977"/>
            <a:ext cx="346392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0025" name="Picture 9" descr="vasofi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890775">
            <a:off x="552802" y="1795940"/>
            <a:ext cx="2874963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0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0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10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10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1110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1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0018" grpId="0"/>
      <p:bldP spid="1110019" grpId="0"/>
      <p:bldP spid="11100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Titel 1"/>
          <p:cNvSpPr>
            <a:spLocks noGrp="1"/>
          </p:cNvSpPr>
          <p:nvPr>
            <p:ph type="title" sz="quarter" idx="4294967295"/>
          </p:nvPr>
        </p:nvSpPr>
        <p:spPr>
          <a:xfrm>
            <a:off x="0" y="0"/>
            <a:ext cx="9144000" cy="1052513"/>
          </a:xfrm>
        </p:spPr>
        <p:txBody>
          <a:bodyPr lIns="90000" tIns="46800" rIns="90000" bIns="46800"/>
          <a:lstStyle/>
          <a:p>
            <a:r>
              <a:rPr lang="ru-RU" sz="3200" b="1" dirty="0" smtClean="0">
                <a:ea typeface="MS PGothic" pitchFamily="34" charset="-128"/>
              </a:rPr>
              <a:t>Внутривенное введение лекарственных средств</a:t>
            </a:r>
            <a:endParaRPr lang="en-GB" sz="3200" b="1" dirty="0" smtClean="0">
              <a:ea typeface="MS PGothic" pitchFamily="34" charset="-128"/>
            </a:endParaRPr>
          </a:p>
        </p:txBody>
      </p:sp>
      <p:sp>
        <p:nvSpPr>
          <p:cNvPr id="308227" name="Inhaltsplatzhalter 2"/>
          <p:cNvSpPr>
            <a:spLocks noGrp="1"/>
          </p:cNvSpPr>
          <p:nvPr>
            <p:ph sz="quarter" idx="4294967295"/>
          </p:nvPr>
        </p:nvSpPr>
        <p:spPr>
          <a:xfrm>
            <a:off x="215516" y="1052736"/>
            <a:ext cx="8784976" cy="2592388"/>
          </a:xfrm>
        </p:spPr>
        <p:txBody>
          <a:bodyPr lIns="90000" tIns="46800" rIns="90000" bIns="46800"/>
          <a:lstStyle/>
          <a:p>
            <a:pPr marL="177800" indent="-177800">
              <a:spcBef>
                <a:spcPts val="0"/>
              </a:spcBef>
              <a:spcAft>
                <a:spcPts val="1200"/>
              </a:spcAft>
            </a:pPr>
            <a:r>
              <a:rPr lang="ru-RU" sz="2400" dirty="0" smtClean="0"/>
              <a:t>Мгновенное начало действия препарата («на конце иглы»)</a:t>
            </a:r>
            <a:endParaRPr lang="en-GB" sz="2400" dirty="0" smtClean="0"/>
          </a:p>
          <a:p>
            <a:pPr marL="177800" indent="-177800">
              <a:spcBef>
                <a:spcPts val="0"/>
              </a:spcBef>
              <a:spcAft>
                <a:spcPts val="1200"/>
              </a:spcAft>
            </a:pPr>
            <a:r>
              <a:rPr lang="ru-RU" sz="2400" b="1" u="sng" dirty="0" smtClean="0"/>
              <a:t>Управляемость процессом  </a:t>
            </a:r>
            <a:r>
              <a:rPr lang="ru-RU" sz="2400" b="1" u="sng" dirty="0" err="1" smtClean="0"/>
              <a:t>инфузионной</a:t>
            </a:r>
            <a:r>
              <a:rPr lang="ru-RU" sz="2400" b="1" u="sng" dirty="0" smtClean="0"/>
              <a:t> терапии</a:t>
            </a:r>
            <a:r>
              <a:rPr lang="ru-RU" sz="2400" b="1" dirty="0" smtClean="0"/>
              <a:t>: </a:t>
            </a:r>
            <a:r>
              <a:rPr lang="ru-RU" sz="2400" dirty="0" smtClean="0"/>
              <a:t>немедленный ответ на введение /прекращение введения препаратов, дает возможность максимально быстро вмешаться в процесс,  корректируя его. </a:t>
            </a:r>
          </a:p>
          <a:p>
            <a:pPr marL="177800" indent="-177800">
              <a:spcBef>
                <a:spcPts val="0"/>
              </a:spcBef>
              <a:spcAft>
                <a:spcPts val="1200"/>
              </a:spcAft>
            </a:pPr>
            <a:r>
              <a:rPr lang="ru-RU" sz="2400" dirty="0" smtClean="0"/>
              <a:t>Возможность менять по необходимости</a:t>
            </a:r>
            <a:r>
              <a:rPr lang="en-US" sz="2400" dirty="0" smtClean="0"/>
              <a:t> </a:t>
            </a:r>
            <a:r>
              <a:rPr lang="ru-RU" sz="2400" dirty="0" smtClean="0"/>
              <a:t>дозы и препараты, добиваясь максимального результата в кратчайшие сроки. </a:t>
            </a:r>
            <a:endParaRPr lang="en-GB" sz="2400" i="1" dirty="0" smtClean="0"/>
          </a:p>
        </p:txBody>
      </p:sp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7140" y="4045776"/>
            <a:ext cx="36972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823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700" y="4045776"/>
            <a:ext cx="4118432" cy="283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89" y="115925"/>
            <a:ext cx="8664575" cy="612775"/>
          </a:xfrm>
          <a:noFill/>
        </p:spPr>
        <p:txBody>
          <a:bodyPr/>
          <a:lstStyle/>
          <a:p>
            <a:pPr algn="ctr" eaLnBrk="1" hangingPunct="1"/>
            <a:r>
              <a:rPr lang="ru-RU" sz="3600" b="1" dirty="0" smtClean="0"/>
              <a:t>Материалы</a:t>
            </a:r>
            <a:endParaRPr lang="en-GB" sz="3600" b="1" dirty="0" smtClean="0"/>
          </a:p>
        </p:txBody>
      </p:sp>
      <p:sp>
        <p:nvSpPr>
          <p:cNvPr id="60418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0" y="6453188"/>
            <a:ext cx="1008063" cy="215900"/>
          </a:xfrm>
          <a:prstGeom prst="rect">
            <a:avLst/>
          </a:prstGeom>
          <a:noFill/>
        </p:spPr>
        <p:txBody>
          <a:bodyPr/>
          <a:lstStyle/>
          <a:p>
            <a:fld id="{439F5E8E-C218-456F-9C86-E88827175084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933450" y="6134100"/>
            <a:ext cx="4219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214046" name="Group 30"/>
          <p:cNvGraphicFramePr>
            <a:graphicFrameLocks noGrp="1"/>
          </p:cNvGraphicFramePr>
          <p:nvPr/>
        </p:nvGraphicFramePr>
        <p:xfrm>
          <a:off x="179388" y="908050"/>
          <a:ext cx="8785225" cy="5446459"/>
        </p:xfrm>
        <a:graphic>
          <a:graphicData uri="http://schemas.openxmlformats.org/drawingml/2006/table">
            <a:tbl>
              <a:tblPr/>
              <a:tblGrid>
                <a:gridCol w="1655762"/>
                <a:gridCol w="4729163"/>
                <a:gridCol w="24003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Материал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Преимущества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Недостатки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Тефлон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-95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Скользкая поверхность, обусловленная низким поверхностным натяжением полимера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180975" marR="0" lvl="0" indent="-95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Устойчив к износу</a:t>
                      </a:r>
                    </a:p>
                    <a:p>
                      <a:pPr marL="180975" marR="0" lvl="0" indent="-952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Низкая себестоимость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Стойкое изменение формы в месте перегиба катетера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Высокая частота тромбообразования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0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Полиуретан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После перегиба катетер принимает прежнюю форму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Жесткий при комнатной температуре, более гибкий при температуре тела (термопластичность)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Исключительная гладкость поверхности катетера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Тромборезистентный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Высокая степень биосовместимости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Минимальная толщина стенки катетера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Достаточная жесткость при натяжении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Устойчив к износу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Высокая себестоимость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953" y="36648"/>
            <a:ext cx="8664575" cy="800064"/>
          </a:xfrm>
          <a:noFill/>
        </p:spPr>
        <p:txBody>
          <a:bodyPr/>
          <a:lstStyle/>
          <a:p>
            <a:pPr eaLnBrk="1" hangingPunct="1"/>
            <a:r>
              <a:rPr lang="ru-RU" sz="3800" b="1" dirty="0" smtClean="0"/>
              <a:t> Свойства катетера</a:t>
            </a:r>
            <a:endParaRPr lang="en-GB" sz="3800" b="1" dirty="0" smtClean="0"/>
          </a:p>
        </p:txBody>
      </p:sp>
      <p:sp>
        <p:nvSpPr>
          <p:cNvPr id="6144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4213" y="1125538"/>
            <a:ext cx="7427912" cy="1336675"/>
          </a:xfrm>
          <a:noFill/>
        </p:spPr>
        <p:txBody>
          <a:bodyPr/>
          <a:lstStyle/>
          <a:p>
            <a:pPr eaLnBrk="1" hangingPunct="1"/>
            <a:r>
              <a:rPr lang="ru-RU" altLang="de-DE" sz="3200" b="1" dirty="0" smtClean="0">
                <a:solidFill>
                  <a:schemeClr val="tx1"/>
                </a:solidFill>
              </a:rPr>
              <a:t>Терм</a:t>
            </a:r>
            <a:r>
              <a:rPr lang="de-DE" altLang="de-DE" sz="3200" b="1" dirty="0" smtClean="0">
                <a:solidFill>
                  <a:schemeClr val="tx1"/>
                </a:solidFill>
              </a:rPr>
              <a:t>о</a:t>
            </a:r>
            <a:r>
              <a:rPr lang="ru-RU" altLang="de-DE" sz="3200" b="1" dirty="0" smtClean="0">
                <a:solidFill>
                  <a:schemeClr val="tx1"/>
                </a:solidFill>
              </a:rPr>
              <a:t>пластичность. </a:t>
            </a:r>
          </a:p>
          <a:p>
            <a:pPr eaLnBrk="1" hangingPunct="1"/>
            <a:r>
              <a:rPr lang="ru-RU" altLang="de-DE" sz="3200" b="1" dirty="0" smtClean="0">
                <a:solidFill>
                  <a:schemeClr val="tx1"/>
                </a:solidFill>
              </a:rPr>
              <a:t>Устойчивость к перегибу</a:t>
            </a:r>
            <a:endParaRPr lang="en-US" altLang="de-DE" sz="3200" b="1" dirty="0" smtClean="0">
              <a:solidFill>
                <a:schemeClr val="tx1"/>
              </a:solidFill>
            </a:endParaRPr>
          </a:p>
        </p:txBody>
      </p:sp>
      <p:sp>
        <p:nvSpPr>
          <p:cNvPr id="61442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0" y="6453188"/>
            <a:ext cx="1008063" cy="215900"/>
          </a:xfrm>
          <a:prstGeom prst="rect">
            <a:avLst/>
          </a:prstGeom>
          <a:noFill/>
        </p:spPr>
        <p:txBody>
          <a:bodyPr/>
          <a:lstStyle/>
          <a:p>
            <a:fld id="{C7B17DA8-11EA-40D5-ADEF-81D89170FB3D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216067" name="Text Box 3"/>
          <p:cNvSpPr txBox="1">
            <a:spLocks noChangeArrowheads="1"/>
          </p:cNvSpPr>
          <p:nvPr/>
        </p:nvSpPr>
        <p:spPr bwMode="auto">
          <a:xfrm>
            <a:off x="933450" y="6134100"/>
            <a:ext cx="4219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61446" name="Picture 5" descr="MB0340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492375"/>
            <a:ext cx="64198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CDC11B63-489F-4526-9666-87A4151806C8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63491" name="Содержимое 2"/>
          <p:cNvSpPr>
            <a:spLocks noGrp="1"/>
          </p:cNvSpPr>
          <p:nvPr>
            <p:ph idx="4294967295"/>
          </p:nvPr>
        </p:nvSpPr>
        <p:spPr>
          <a:xfrm>
            <a:off x="0" y="1347788"/>
            <a:ext cx="9144000" cy="4821237"/>
          </a:xfrm>
        </p:spPr>
        <p:txBody>
          <a:bodyPr/>
          <a:lstStyle/>
          <a:p>
            <a:pPr marL="96838" indent="0" eaLnBrk="1" hangingPunct="1"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b="1" dirty="0" smtClean="0"/>
              <a:t>  Катетер должен соответствовать диаметру выбранной вены</a:t>
            </a:r>
          </a:p>
          <a:p>
            <a:pPr marL="96838" indent="0" eaLnBrk="1" hangingPunct="1"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dirty="0" smtClean="0"/>
              <a:t>  </a:t>
            </a:r>
            <a:r>
              <a:rPr lang="ru-RU" sz="2400" b="1" dirty="0" smtClean="0"/>
              <a:t>Катетеры большого диаметра могут закрыть просвет вены или повредить ее внутреннюю оболочку</a:t>
            </a:r>
          </a:p>
          <a:p>
            <a:pPr marL="96838" indent="0" eaLnBrk="1" hangingPunct="1">
              <a:spcBef>
                <a:spcPts val="0"/>
              </a:spcBef>
              <a:spcAft>
                <a:spcPts val="18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400" b="1" dirty="0" smtClean="0"/>
              <a:t> Меньший диаметр обеспечивает лучшее разведение кровью вводимого </a:t>
            </a:r>
            <a:r>
              <a:rPr lang="ru-RU" sz="2400" b="1" dirty="0" smtClean="0"/>
              <a:t>препарата</a:t>
            </a:r>
            <a:endParaRPr lang="ru-RU" sz="2400" dirty="0" smtClean="0"/>
          </a:p>
        </p:txBody>
      </p:sp>
      <p:sp>
        <p:nvSpPr>
          <p:cNvPr id="634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3814" y="80628"/>
            <a:ext cx="7994650" cy="393700"/>
          </a:xfrm>
        </p:spPr>
        <p:txBody>
          <a:bodyPr anchor="t"/>
          <a:lstStyle/>
          <a:p>
            <a:pPr eaLnBrk="1" hangingPunct="1"/>
            <a:r>
              <a:rPr lang="ru-RU" sz="3200" b="1" dirty="0" smtClean="0"/>
              <a:t>Периферический венозный доступ.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Выбор </a:t>
            </a:r>
            <a:r>
              <a:rPr lang="ru-RU" sz="3200" b="1" dirty="0" smtClean="0"/>
              <a:t>размера катетера.</a:t>
            </a:r>
          </a:p>
        </p:txBody>
      </p:sp>
      <p:sp>
        <p:nvSpPr>
          <p:cNvPr id="63492" name="Номер слайда 3"/>
          <p:cNvSpPr txBox="1">
            <a:spLocks noGrp="1"/>
          </p:cNvSpPr>
          <p:nvPr/>
        </p:nvSpPr>
        <p:spPr bwMode="auto">
          <a:xfrm>
            <a:off x="8172450" y="6359525"/>
            <a:ext cx="681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F012252C-8366-4186-8DF4-6A6554D470B0}" type="slidenum">
              <a:rPr lang="de-DE" sz="1200">
                <a:solidFill>
                  <a:srgbClr val="53636C"/>
                </a:solidFill>
                <a:latin typeface="RotisSansSerif" pitchFamily="34" charset="0"/>
              </a:rPr>
              <a:pPr algn="r"/>
              <a:t>22</a:t>
            </a:fld>
            <a:endParaRPr lang="de-DE" sz="1200">
              <a:solidFill>
                <a:srgbClr val="53636C"/>
              </a:solidFill>
              <a:latin typeface="RotisSansSerif" pitchFamily="34" charset="0"/>
            </a:endParaRPr>
          </a:p>
        </p:txBody>
      </p:sp>
      <p:pic>
        <p:nvPicPr>
          <p:cNvPr id="6349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1400" y="3789040"/>
            <a:ext cx="7131050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33A44C7E-A45C-4C5A-BF8F-C52A127F6F3A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90872" y="211932"/>
            <a:ext cx="8229600" cy="912812"/>
          </a:xfrm>
        </p:spPr>
        <p:txBody>
          <a:bodyPr anchor="t"/>
          <a:lstStyle/>
          <a:p>
            <a:pPr eaLnBrk="1" hangingPunct="1"/>
            <a:r>
              <a:rPr lang="ru-RU" sz="3600" b="1" dirty="0" smtClean="0"/>
              <a:t>Размер и длина катетера</a:t>
            </a:r>
          </a:p>
        </p:txBody>
      </p:sp>
      <p:pic>
        <p:nvPicPr>
          <p:cNvPr id="64524" name="Picture 10" descr="VAZOFIX_ru_демо-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628775"/>
            <a:ext cx="2917825" cy="4572000"/>
          </a:xfrm>
          <a:noFill/>
        </p:spPr>
      </p:pic>
      <p:sp>
        <p:nvSpPr>
          <p:cNvPr id="64515" name="Номер слайда 3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3FC96C0-0B78-488C-9A3A-20B201446B96}" type="slidenum">
              <a:rPr lang="de-DE" sz="800">
                <a:latin typeface="RotisSansSerif" pitchFamily="34" charset="0"/>
              </a:rPr>
              <a:pPr algn="r"/>
              <a:t>23</a:t>
            </a:fld>
            <a:endParaRPr lang="de-DE" sz="800">
              <a:latin typeface="RotisSansSerif" pitchFamily="34" charset="0"/>
            </a:endParaRPr>
          </a:p>
        </p:txBody>
      </p:sp>
      <p:sp>
        <p:nvSpPr>
          <p:cNvPr id="64517" name="Rectangle 3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b="1">
              <a:latin typeface="RotisSansSerif" pitchFamily="34" charset="0"/>
            </a:endParaRPr>
          </a:p>
        </p:txBody>
      </p:sp>
      <p:sp>
        <p:nvSpPr>
          <p:cNvPr id="64518" name="Rectangle 4"/>
          <p:cNvSpPr>
            <a:spLocks noChangeArrowheads="1"/>
          </p:cNvSpPr>
          <p:nvPr/>
        </p:nvSpPr>
        <p:spPr bwMode="auto">
          <a:xfrm>
            <a:off x="4968044" y="4941888"/>
            <a:ext cx="30241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zh-CN" sz="1600" b="1" dirty="0">
                <a:latin typeface="+mj-lt"/>
                <a:cs typeface="Times New Roman" pitchFamily="18" charset="0"/>
              </a:rPr>
              <a:t>Быстрое переливание цельной крови или ее компонентов</a:t>
            </a:r>
          </a:p>
        </p:txBody>
      </p:sp>
      <p:sp>
        <p:nvSpPr>
          <p:cNvPr id="64519" name="Rectangle 5"/>
          <p:cNvSpPr>
            <a:spLocks noChangeArrowheads="1"/>
          </p:cNvSpPr>
          <p:nvPr/>
        </p:nvSpPr>
        <p:spPr bwMode="auto">
          <a:xfrm>
            <a:off x="4932363" y="4005263"/>
            <a:ext cx="3960812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dirty="0">
                <a:latin typeface="+mj-lt"/>
                <a:cs typeface="Times New Roman" pitchFamily="18" charset="0"/>
              </a:rPr>
              <a:t>Переливание крови или введение</a:t>
            </a:r>
          </a:p>
          <a:p>
            <a:r>
              <a:rPr lang="ru-RU" sz="1600" b="1" dirty="0">
                <a:latin typeface="+mj-lt"/>
                <a:cs typeface="Times New Roman" pitchFamily="18" charset="0"/>
              </a:rPr>
              <a:t>больших объемов жидкости при</a:t>
            </a:r>
          </a:p>
          <a:p>
            <a:r>
              <a:rPr lang="ru-RU" sz="1600" b="1" dirty="0">
                <a:latin typeface="+mj-lt"/>
                <a:cs typeface="Times New Roman" pitchFamily="18" charset="0"/>
              </a:rPr>
              <a:t>проведении хирургических операций</a:t>
            </a:r>
          </a:p>
        </p:txBody>
      </p:sp>
      <p:sp>
        <p:nvSpPr>
          <p:cNvPr id="64520" name="Rectangle 6"/>
          <p:cNvSpPr>
            <a:spLocks noChangeArrowheads="1"/>
          </p:cNvSpPr>
          <p:nvPr/>
        </p:nvSpPr>
        <p:spPr bwMode="auto">
          <a:xfrm>
            <a:off x="4929188" y="3071813"/>
            <a:ext cx="3960812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dirty="0">
                <a:latin typeface="+mj-lt"/>
                <a:cs typeface="Times New Roman" pitchFamily="18" charset="0"/>
              </a:rPr>
              <a:t>Введение больших объемов жидкости, крови, быстрое введение контрастных веществ на диагностических процедурах</a:t>
            </a:r>
          </a:p>
        </p:txBody>
      </p:sp>
      <p:sp>
        <p:nvSpPr>
          <p:cNvPr id="64521" name="Rectangle 7"/>
          <p:cNvSpPr>
            <a:spLocks noChangeArrowheads="1"/>
          </p:cNvSpPr>
          <p:nvPr/>
        </p:nvSpPr>
        <p:spPr bwMode="auto">
          <a:xfrm>
            <a:off x="4968044" y="5589588"/>
            <a:ext cx="32400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dirty="0">
                <a:latin typeface="+mj-lt"/>
              </a:rPr>
              <a:t>Введение больших объемов, быстрое переливание крови</a:t>
            </a:r>
            <a:endParaRPr lang="ru-RU" altLang="zh-CN" sz="1600" b="1" dirty="0">
              <a:latin typeface="+mj-lt"/>
              <a:cs typeface="Times New Roman" pitchFamily="18" charset="0"/>
            </a:endParaRPr>
          </a:p>
        </p:txBody>
      </p:sp>
      <p:sp>
        <p:nvSpPr>
          <p:cNvPr id="64522" name="Rectangle 8"/>
          <p:cNvSpPr>
            <a:spLocks noChangeArrowheads="1"/>
          </p:cNvSpPr>
          <p:nvPr/>
        </p:nvSpPr>
        <p:spPr bwMode="auto">
          <a:xfrm>
            <a:off x="4929188" y="2143125"/>
            <a:ext cx="3671887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dirty="0">
                <a:latin typeface="+mj-lt"/>
                <a:cs typeface="Times New Roman" pitchFamily="18" charset="0"/>
              </a:rPr>
              <a:t>Продолжительная медикаментозная или </a:t>
            </a:r>
            <a:r>
              <a:rPr lang="ru-RU" sz="1600" b="1" dirty="0" err="1">
                <a:latin typeface="+mj-lt"/>
                <a:cs typeface="Times New Roman" pitchFamily="18" charset="0"/>
              </a:rPr>
              <a:t>инфузионная</a:t>
            </a:r>
            <a:r>
              <a:rPr lang="ru-RU" sz="1600" b="1" dirty="0">
                <a:latin typeface="+mj-lt"/>
                <a:cs typeface="Times New Roman" pitchFamily="18" charset="0"/>
              </a:rPr>
              <a:t> терапия, дети, мелкие вены у взрослых</a:t>
            </a:r>
          </a:p>
        </p:txBody>
      </p:sp>
      <p:sp>
        <p:nvSpPr>
          <p:cNvPr id="64523" name="Rectangle 9"/>
          <p:cNvSpPr>
            <a:spLocks noChangeArrowheads="1"/>
          </p:cNvSpPr>
          <p:nvPr/>
        </p:nvSpPr>
        <p:spPr bwMode="auto">
          <a:xfrm>
            <a:off x="2195513" y="3573463"/>
            <a:ext cx="9144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1">
              <a:latin typeface="RotisSansSerif" pitchFamily="34" charset="0"/>
            </a:endParaRPr>
          </a:p>
        </p:txBody>
      </p:sp>
      <p:sp>
        <p:nvSpPr>
          <p:cNvPr id="64525" name="Rectangle 11"/>
          <p:cNvSpPr>
            <a:spLocks noChangeArrowheads="1"/>
          </p:cNvSpPr>
          <p:nvPr/>
        </p:nvSpPr>
        <p:spPr bwMode="auto">
          <a:xfrm>
            <a:off x="3348038" y="1773238"/>
            <a:ext cx="1368425" cy="523220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cs typeface="Arial" pitchFamily="34" charset="0"/>
              </a:rPr>
              <a:t>24 </a:t>
            </a:r>
            <a:r>
              <a:rPr lang="en-US" sz="1400" b="1" i="1" dirty="0">
                <a:cs typeface="Arial" pitchFamily="34" charset="0"/>
              </a:rPr>
              <a:t>GAUGE</a:t>
            </a:r>
            <a:endParaRPr lang="ru-RU" sz="1400" b="1" dirty="0">
              <a:cs typeface="Arial" pitchFamily="34" charset="0"/>
            </a:endParaRPr>
          </a:p>
          <a:p>
            <a:pPr algn="ctr"/>
            <a:r>
              <a:rPr lang="ru-RU" sz="1400" b="1" i="1" dirty="0">
                <a:cs typeface="Arial" pitchFamily="34" charset="0"/>
              </a:rPr>
              <a:t>Желтый</a:t>
            </a:r>
          </a:p>
        </p:txBody>
      </p:sp>
      <p:sp>
        <p:nvSpPr>
          <p:cNvPr id="64526" name="Rectangle 12"/>
          <p:cNvSpPr>
            <a:spLocks noChangeArrowheads="1"/>
          </p:cNvSpPr>
          <p:nvPr/>
        </p:nvSpPr>
        <p:spPr bwMode="auto">
          <a:xfrm>
            <a:off x="5003800" y="1773238"/>
            <a:ext cx="1274763" cy="1057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1">
              <a:latin typeface="+mj-lt"/>
            </a:endParaRPr>
          </a:p>
        </p:txBody>
      </p:sp>
      <p:sp>
        <p:nvSpPr>
          <p:cNvPr id="64527" name="Text Box 13"/>
          <p:cNvSpPr txBox="1">
            <a:spLocks noChangeArrowheads="1"/>
          </p:cNvSpPr>
          <p:nvPr/>
        </p:nvSpPr>
        <p:spPr bwMode="auto">
          <a:xfrm>
            <a:off x="4932363" y="1773238"/>
            <a:ext cx="365023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ru-RU" sz="1600" b="1" dirty="0">
                <a:latin typeface="+mj-lt"/>
              </a:rPr>
              <a:t>Дети, новорожденные, </a:t>
            </a:r>
            <a:r>
              <a:rPr lang="ru-RU" sz="1600" b="1" dirty="0" smtClean="0">
                <a:latin typeface="+mj-lt"/>
              </a:rPr>
              <a:t>химиотерапия</a:t>
            </a:r>
            <a:endParaRPr lang="ru-RU" sz="1600" b="1" dirty="0">
              <a:latin typeface="+mj-lt"/>
            </a:endParaRPr>
          </a:p>
        </p:txBody>
      </p:sp>
      <p:sp>
        <p:nvSpPr>
          <p:cNvPr id="64528" name="Rectangle 14"/>
          <p:cNvSpPr>
            <a:spLocks noChangeArrowheads="1"/>
          </p:cNvSpPr>
          <p:nvPr/>
        </p:nvSpPr>
        <p:spPr bwMode="auto">
          <a:xfrm>
            <a:off x="3367071" y="2443149"/>
            <a:ext cx="1368425" cy="523220"/>
          </a:xfrm>
          <a:prstGeom prst="rect">
            <a:avLst/>
          </a:prstGeom>
          <a:solidFill>
            <a:srgbClr val="33CCCC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cs typeface="Arial" pitchFamily="34" charset="0"/>
              </a:rPr>
              <a:t>22 </a:t>
            </a:r>
            <a:r>
              <a:rPr lang="en-US" sz="1400" b="1" i="1" dirty="0">
                <a:cs typeface="Arial" pitchFamily="34" charset="0"/>
              </a:rPr>
              <a:t>GAUGE</a:t>
            </a:r>
            <a:endParaRPr lang="ru-RU" sz="1400" b="1" dirty="0">
              <a:cs typeface="Arial" pitchFamily="34" charset="0"/>
            </a:endParaRPr>
          </a:p>
          <a:p>
            <a:pPr algn="ctr"/>
            <a:r>
              <a:rPr lang="ru-RU" sz="1400" b="1" i="1" dirty="0" err="1">
                <a:cs typeface="Arial" pitchFamily="34" charset="0"/>
              </a:rPr>
              <a:t>Голубой</a:t>
            </a:r>
            <a:endParaRPr lang="ru-RU" sz="1400" b="1" i="1" dirty="0">
              <a:cs typeface="Arial" pitchFamily="34" charset="0"/>
            </a:endParaRPr>
          </a:p>
        </p:txBody>
      </p:sp>
      <p:sp>
        <p:nvSpPr>
          <p:cNvPr id="64529" name="Rectangle 15"/>
          <p:cNvSpPr>
            <a:spLocks noChangeArrowheads="1"/>
          </p:cNvSpPr>
          <p:nvPr/>
        </p:nvSpPr>
        <p:spPr bwMode="auto">
          <a:xfrm>
            <a:off x="3367071" y="3173409"/>
            <a:ext cx="1398587" cy="523220"/>
          </a:xfrm>
          <a:prstGeom prst="rect">
            <a:avLst/>
          </a:prstGeom>
          <a:solidFill>
            <a:srgbClr val="FF99CC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cs typeface="Arial" pitchFamily="34" charset="0"/>
              </a:rPr>
              <a:t>20 </a:t>
            </a:r>
            <a:r>
              <a:rPr lang="en-US" sz="1400" b="1" i="1" dirty="0">
                <a:cs typeface="Arial" pitchFamily="34" charset="0"/>
              </a:rPr>
              <a:t>GAUGE</a:t>
            </a:r>
            <a:endParaRPr lang="ru-RU" sz="1400" b="1" dirty="0">
              <a:cs typeface="Arial" pitchFamily="34" charset="0"/>
            </a:endParaRPr>
          </a:p>
          <a:p>
            <a:pPr algn="ctr"/>
            <a:r>
              <a:rPr lang="ru-RU" sz="1400" b="1" i="1" dirty="0" err="1">
                <a:cs typeface="Arial" pitchFamily="34" charset="0"/>
              </a:rPr>
              <a:t>Розовый</a:t>
            </a:r>
            <a:endParaRPr lang="ru-RU" sz="1400" b="1" i="1" dirty="0">
              <a:cs typeface="Arial" pitchFamily="34" charset="0"/>
            </a:endParaRPr>
          </a:p>
        </p:txBody>
      </p:sp>
      <p:sp>
        <p:nvSpPr>
          <p:cNvPr id="64530" name="Rectangle 16"/>
          <p:cNvSpPr>
            <a:spLocks noChangeArrowheads="1"/>
          </p:cNvSpPr>
          <p:nvPr/>
        </p:nvSpPr>
        <p:spPr bwMode="auto">
          <a:xfrm>
            <a:off x="3348038" y="4076700"/>
            <a:ext cx="1439862" cy="523220"/>
          </a:xfrm>
          <a:prstGeom prst="rect">
            <a:avLst/>
          </a:prstGeom>
          <a:solidFill>
            <a:srgbClr val="00FF00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cs typeface="Arial" pitchFamily="34" charset="0"/>
              </a:rPr>
              <a:t>18 </a:t>
            </a:r>
            <a:r>
              <a:rPr lang="en-US" sz="1400" b="1" i="1" dirty="0">
                <a:cs typeface="Arial" pitchFamily="34" charset="0"/>
              </a:rPr>
              <a:t>GAUGE</a:t>
            </a:r>
            <a:endParaRPr lang="ru-RU" sz="1400" b="1" dirty="0">
              <a:cs typeface="Arial" pitchFamily="34" charset="0"/>
            </a:endParaRPr>
          </a:p>
          <a:p>
            <a:pPr algn="ctr"/>
            <a:r>
              <a:rPr lang="ru-RU" sz="1400" b="1" i="1" dirty="0">
                <a:cs typeface="Arial" pitchFamily="34" charset="0"/>
              </a:rPr>
              <a:t>Зеленый</a:t>
            </a:r>
          </a:p>
        </p:txBody>
      </p:sp>
      <p:sp>
        <p:nvSpPr>
          <p:cNvPr id="64531" name="Rectangle 17"/>
          <p:cNvSpPr>
            <a:spLocks noChangeArrowheads="1"/>
          </p:cNvSpPr>
          <p:nvPr/>
        </p:nvSpPr>
        <p:spPr bwMode="auto">
          <a:xfrm>
            <a:off x="3348038" y="4941888"/>
            <a:ext cx="1439862" cy="523220"/>
          </a:xfrm>
          <a:prstGeom prst="rect">
            <a:avLst/>
          </a:prstGeom>
          <a:solidFill>
            <a:srgbClr val="C0C0C0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ea typeface="SimSun" pitchFamily="2" charset="-122"/>
                <a:cs typeface="Arial" pitchFamily="34" charset="0"/>
              </a:rPr>
              <a:t>16 </a:t>
            </a:r>
            <a:r>
              <a:rPr lang="en-US" sz="1400" b="1" i="1" dirty="0">
                <a:ea typeface="SimSun" pitchFamily="2" charset="-122"/>
                <a:cs typeface="Arial" pitchFamily="34" charset="0"/>
              </a:rPr>
              <a:t>GAUGE</a:t>
            </a:r>
            <a:endParaRPr lang="ru-RU" sz="1400" b="1" dirty="0">
              <a:ea typeface="SimSun" pitchFamily="2" charset="-122"/>
              <a:cs typeface="Arial" pitchFamily="34" charset="0"/>
            </a:endParaRPr>
          </a:p>
          <a:p>
            <a:pPr algn="ctr" eaLnBrk="0" hangingPunct="0"/>
            <a:r>
              <a:rPr lang="ru-RU" sz="1400" b="1" i="1" dirty="0">
                <a:ea typeface="Times New Roman" pitchFamily="18" charset="0"/>
                <a:cs typeface="Arial" pitchFamily="34" charset="0"/>
              </a:rPr>
              <a:t>Серый</a:t>
            </a:r>
            <a:endParaRPr lang="ru-RU" sz="1400" b="1" dirty="0">
              <a:cs typeface="Arial" pitchFamily="34" charset="0"/>
            </a:endParaRPr>
          </a:p>
        </p:txBody>
      </p:sp>
      <p:sp>
        <p:nvSpPr>
          <p:cNvPr id="64532" name="Rectangle 18"/>
          <p:cNvSpPr>
            <a:spLocks noChangeArrowheads="1"/>
          </p:cNvSpPr>
          <p:nvPr/>
        </p:nvSpPr>
        <p:spPr bwMode="auto">
          <a:xfrm>
            <a:off x="3348038" y="5661025"/>
            <a:ext cx="1439862" cy="523220"/>
          </a:xfrm>
          <a:prstGeom prst="rect">
            <a:avLst/>
          </a:prstGeom>
          <a:solidFill>
            <a:srgbClr val="DE8626"/>
          </a:solidFill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 dirty="0">
                <a:cs typeface="Arial" pitchFamily="34" charset="0"/>
              </a:rPr>
              <a:t>14 </a:t>
            </a:r>
            <a:r>
              <a:rPr lang="en-US" sz="1400" b="1" i="1" dirty="0">
                <a:cs typeface="Arial" pitchFamily="34" charset="0"/>
              </a:rPr>
              <a:t>GAUGE</a:t>
            </a:r>
            <a:endParaRPr lang="ru-RU" sz="1400" b="1" dirty="0">
              <a:cs typeface="Arial" pitchFamily="34" charset="0"/>
            </a:endParaRPr>
          </a:p>
          <a:p>
            <a:pPr algn="ctr"/>
            <a:r>
              <a:rPr lang="ru-RU" sz="1400" b="1" i="1" dirty="0">
                <a:cs typeface="Arial" pitchFamily="34" charset="0"/>
              </a:rPr>
              <a:t>Оранжевый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909603"/>
          </a:xfrm>
        </p:spPr>
        <p:txBody>
          <a:bodyPr/>
          <a:lstStyle/>
          <a:p>
            <a:pPr algn="ctr">
              <a:defRPr/>
            </a:pPr>
            <a:r>
              <a:rPr lang="ru-RU" sz="3200" b="1" dirty="0" smtClean="0">
                <a:latin typeface="+mj-lt"/>
                <a:cs typeface="Times New Roman" pitchFamily="18" charset="0"/>
              </a:rPr>
              <a:t>Строение периферического венозного катетера</a:t>
            </a:r>
          </a:p>
        </p:txBody>
      </p:sp>
      <p:pic>
        <p:nvPicPr>
          <p:cNvPr id="73732" name="Рисунок 4" descr="строение вазофикс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3006" y="1061849"/>
            <a:ext cx="7886807" cy="5666249"/>
          </a:xfrm>
        </p:spPr>
      </p:pic>
      <p:sp>
        <p:nvSpPr>
          <p:cNvPr id="73731" name="Дата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C166BC-0DDA-48A7-BDCD-4E293BBB8193}" type="datetime1">
              <a:rPr lang="en-US" smtClean="0">
                <a:latin typeface="Arial" pitchFamily="34" charset="0"/>
                <a:cs typeface="Arial" pitchFamily="34" charset="0"/>
              </a:rPr>
              <a:pPr/>
              <a:t>9/8/2019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el 1"/>
          <p:cNvSpPr>
            <a:spLocks noGrp="1"/>
          </p:cNvSpPr>
          <p:nvPr>
            <p:ph type="title" sz="quarter"/>
          </p:nvPr>
        </p:nvSpPr>
        <p:spPr>
          <a:xfrm>
            <a:off x="468313" y="44450"/>
            <a:ext cx="8208962" cy="706438"/>
          </a:xfrm>
        </p:spPr>
        <p:txBody>
          <a:bodyPr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Венепункция</a:t>
            </a:r>
            <a:endParaRPr lang="en-US" sz="3800" b="1" dirty="0" smtClean="0">
              <a:ea typeface="MS PGothic" pitchFamily="34" charset="-128"/>
            </a:endParaRPr>
          </a:p>
        </p:txBody>
      </p:sp>
      <p:sp>
        <p:nvSpPr>
          <p:cNvPr id="99331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9F0FEBC1-41BB-4EEA-94DB-6CA6EDA5020A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25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9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82650"/>
            <a:ext cx="6408738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504" y="4617710"/>
            <a:ext cx="88569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ru-RU" sz="2000" b="1" kern="0" dirty="0">
                <a:solidFill>
                  <a:schemeClr val="bg2">
                    <a:lumMod val="75000"/>
                  </a:schemeClr>
                </a:solidFill>
                <a:latin typeface="Arial"/>
              </a:rPr>
              <a:t>Установка и наблюдение:</a:t>
            </a:r>
          </a:p>
          <a:p>
            <a:pPr marL="176213" indent="-176213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/>
              </a:rPr>
              <a:t>Зафиксируйте вену, осторожно натянув кожу над ней</a:t>
            </a:r>
          </a:p>
          <a:p>
            <a:pPr marL="176213" indent="-176213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/>
              </a:rPr>
              <a:t>Отрегулируйте угол установки катетера в соответствии с характеристиками кожи и сосудистого доступа</a:t>
            </a:r>
          </a:p>
          <a:p>
            <a:pPr marL="176213" indent="-176213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rgbClr val="000000"/>
                </a:solidFill>
                <a:latin typeface="Arial"/>
              </a:rPr>
              <a:t>Первая визуализация крови – наблюдается в камере визуализации катетера </a:t>
            </a:r>
            <a:r>
              <a:rPr lang="ru-RU" sz="2000" b="1" kern="0" dirty="0">
                <a:solidFill>
                  <a:srgbClr val="C00000"/>
                </a:solidFill>
                <a:latin typeface="Arial"/>
              </a:rPr>
              <a:t>(индикатор иглы)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el 1"/>
          <p:cNvSpPr>
            <a:spLocks noGrp="1"/>
          </p:cNvSpPr>
          <p:nvPr>
            <p:ph type="title" sz="quarter"/>
          </p:nvPr>
        </p:nvSpPr>
        <p:spPr>
          <a:xfrm>
            <a:off x="611188" y="44450"/>
            <a:ext cx="8208962" cy="706438"/>
          </a:xfrm>
        </p:spPr>
        <p:txBody>
          <a:bodyPr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Венепункция</a:t>
            </a:r>
            <a:endParaRPr lang="en-US" sz="3800" b="1" dirty="0" smtClean="0">
              <a:ea typeface="MS PGothic" pitchFamily="34" charset="-128"/>
            </a:endParaRPr>
          </a:p>
        </p:txBody>
      </p:sp>
      <p:sp>
        <p:nvSpPr>
          <p:cNvPr id="100355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448957F4-A8AE-4D24-BB79-4C91E97FA924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26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884238"/>
            <a:ext cx="6451600" cy="3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 bwMode="gray">
          <a:xfrm>
            <a:off x="179512" y="5193171"/>
            <a:ext cx="8844021" cy="1404181"/>
          </a:xfrm>
          <a:prstGeom prst="rect">
            <a:avLst/>
          </a:prstGeom>
        </p:spPr>
        <p:txBody>
          <a:bodyPr lIns="89999" tIns="46799" rIns="89999" bIns="46799"/>
          <a:lstStyle/>
          <a:p>
            <a:pPr eaLnBrk="0" hangingPunct="0">
              <a:spcBef>
                <a:spcPct val="20000"/>
              </a:spcBef>
              <a:defRPr/>
            </a:pPr>
            <a:r>
              <a:rPr lang="ru-RU" sz="2000" b="1" kern="0" dirty="0">
                <a:solidFill>
                  <a:schemeClr val="bg2">
                    <a:lumMod val="75000"/>
                  </a:schemeClr>
                </a:solidFill>
                <a:latin typeface="Arial"/>
                <a:cs typeface="+mn-cs"/>
              </a:rPr>
              <a:t>Уменьшите угол введения </a:t>
            </a:r>
            <a:r>
              <a:rPr lang="ru-RU" sz="2000" b="1" kern="0" dirty="0" smtClean="0">
                <a:solidFill>
                  <a:schemeClr val="bg2">
                    <a:lumMod val="75000"/>
                  </a:schemeClr>
                </a:solidFill>
                <a:latin typeface="Arial"/>
                <a:cs typeface="+mn-cs"/>
              </a:rPr>
              <a:t>катетера</a:t>
            </a:r>
            <a:endParaRPr lang="ru-RU" sz="2000" kern="0" dirty="0">
              <a:solidFill>
                <a:schemeClr val="bg2">
                  <a:lumMod val="75000"/>
                </a:schemeClr>
              </a:solidFill>
              <a:latin typeface="Arial"/>
              <a:cs typeface="+mn-cs"/>
            </a:endParaRP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kern="0" dirty="0">
                <a:latin typeface="Arial"/>
                <a:cs typeface="+mn-cs"/>
              </a:rPr>
              <a:t> </a:t>
            </a:r>
            <a:r>
              <a:rPr lang="ru-RU" sz="2000" b="1" kern="0" dirty="0">
                <a:latin typeface="Arial"/>
                <a:cs typeface="+mn-cs"/>
              </a:rPr>
              <a:t>Опустите катетер параллельно поверхности кожи пациента</a:t>
            </a:r>
            <a:r>
              <a:rPr lang="ru-RU" sz="2000" b="1" kern="0" dirty="0">
                <a:solidFill>
                  <a:schemeClr val="bg2">
                    <a:lumMod val="75000"/>
                  </a:schemeClr>
                </a:solidFill>
                <a:latin typeface="Arial"/>
                <a:cs typeface="+mn-cs"/>
              </a:rPr>
              <a:t> 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kern="0" dirty="0">
                <a:latin typeface="Arial"/>
                <a:cs typeface="+mn-cs"/>
              </a:rPr>
              <a:t> Продвиньте  немного катетер с иглой внутрь вены, чтобы убедиться, что </a:t>
            </a:r>
            <a:r>
              <a:rPr lang="ru-RU" sz="2000" b="1" i="1" kern="0" dirty="0">
                <a:latin typeface="Arial"/>
                <a:cs typeface="+mn-cs"/>
              </a:rPr>
              <a:t>кончик</a:t>
            </a:r>
            <a:r>
              <a:rPr lang="ru-RU" sz="2000" b="1" kern="0" dirty="0">
                <a:latin typeface="Arial"/>
                <a:cs typeface="+mn-cs"/>
              </a:rPr>
              <a:t> </a:t>
            </a:r>
            <a:r>
              <a:rPr lang="ru-RU" sz="2000" b="1" i="1" kern="0" dirty="0">
                <a:latin typeface="Arial"/>
                <a:cs typeface="+mn-cs"/>
              </a:rPr>
              <a:t>катетера </a:t>
            </a:r>
            <a:r>
              <a:rPr lang="ru-RU" sz="2000" b="1" kern="0" dirty="0">
                <a:latin typeface="Arial"/>
                <a:cs typeface="+mn-cs"/>
              </a:rPr>
              <a:t>находится  в сосуде</a:t>
            </a:r>
            <a:endParaRPr lang="ru-RU" sz="2000" kern="0" dirty="0">
              <a:solidFill>
                <a:srgbClr val="000000"/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el 1"/>
          <p:cNvSpPr>
            <a:spLocks noGrp="1"/>
          </p:cNvSpPr>
          <p:nvPr>
            <p:ph type="title" sz="quarter"/>
          </p:nvPr>
        </p:nvSpPr>
        <p:spPr>
          <a:xfrm>
            <a:off x="611188" y="-63388"/>
            <a:ext cx="8208962" cy="706438"/>
          </a:xfrm>
        </p:spPr>
        <p:txBody>
          <a:bodyPr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Установка катетера</a:t>
            </a:r>
            <a:endParaRPr lang="en-US" sz="3800" b="1" dirty="0" smtClean="0">
              <a:ea typeface="MS PGothic" pitchFamily="34" charset="-128"/>
            </a:endParaRPr>
          </a:p>
        </p:txBody>
      </p:sp>
      <p:sp>
        <p:nvSpPr>
          <p:cNvPr id="153603" name="Inhaltsplatzhalter 9"/>
          <p:cNvSpPr>
            <a:spLocks noGrp="1"/>
          </p:cNvSpPr>
          <p:nvPr>
            <p:ph sz="quarter" idx="1"/>
          </p:nvPr>
        </p:nvSpPr>
        <p:spPr>
          <a:xfrm>
            <a:off x="190440" y="4232286"/>
            <a:ext cx="8953560" cy="2365364"/>
          </a:xfrm>
          <a:solidFill>
            <a:schemeClr val="bg1"/>
          </a:solidFill>
        </p:spPr>
        <p:txBody>
          <a:bodyPr/>
          <a:lstStyle/>
          <a:p>
            <a:pPr marL="0" indent="0">
              <a:defRPr/>
            </a:pPr>
            <a:r>
              <a:rPr lang="ru-RU" sz="1900" b="1" dirty="0" smtClean="0">
                <a:solidFill>
                  <a:schemeClr val="bg2">
                    <a:lumMod val="75000"/>
                  </a:schemeClr>
                </a:solidFill>
              </a:rPr>
              <a:t>Установка катетера</a:t>
            </a:r>
          </a:p>
          <a:p>
            <a:pPr marL="0" indent="0">
              <a:buFont typeface="Arial" pitchFamily="34" charset="0"/>
              <a:buChar char="•"/>
              <a:defRPr/>
            </a:pPr>
            <a:r>
              <a:rPr lang="ru-RU" sz="1900" dirty="0" smtClean="0">
                <a:solidFill>
                  <a:srgbClr val="000000"/>
                </a:solidFill>
              </a:rPr>
              <a:t> </a:t>
            </a:r>
            <a:r>
              <a:rPr lang="ru-RU" sz="1900" b="1" dirty="0" smtClean="0">
                <a:solidFill>
                  <a:srgbClr val="000000"/>
                </a:solidFill>
              </a:rPr>
              <a:t>Сдвиньте катетер с иглы (примерно 0,5 см)</a:t>
            </a:r>
          </a:p>
          <a:p>
            <a:pPr marL="0" indent="0"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rgbClr val="000000"/>
                </a:solidFill>
              </a:rPr>
              <a:t> Следите за появлением крови в катетере </a:t>
            </a:r>
            <a:r>
              <a:rPr lang="ru-RU" sz="1900" b="1" dirty="0" smtClean="0">
                <a:solidFill>
                  <a:srgbClr val="C00000"/>
                </a:solidFill>
              </a:rPr>
              <a:t>(</a:t>
            </a:r>
            <a:r>
              <a:rPr lang="ru-RU" sz="1900" b="1" i="1" dirty="0" smtClean="0">
                <a:solidFill>
                  <a:srgbClr val="C00000"/>
                </a:solidFill>
              </a:rPr>
              <a:t>индикатор катетера</a:t>
            </a:r>
            <a:r>
              <a:rPr lang="ru-RU" sz="1900" b="1" dirty="0" smtClean="0">
                <a:solidFill>
                  <a:srgbClr val="C00000"/>
                </a:solidFill>
              </a:rPr>
              <a:t>) </a:t>
            </a:r>
            <a:r>
              <a:rPr lang="ru-RU" sz="1900" b="1" dirty="0" smtClean="0">
                <a:solidFill>
                  <a:srgbClr val="000000"/>
                </a:solidFill>
              </a:rPr>
              <a:t>между стенками катетера и иглы. Появление крови в катетере подтверждает положение кончика катетера в сосуде</a:t>
            </a:r>
          </a:p>
          <a:p>
            <a:pPr marL="0" indent="0"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rgbClr val="000000"/>
                </a:solidFill>
              </a:rPr>
              <a:t> Убедившись, что катетер находится в вене, продолжайте продвижение катетера с иглы внутрь вены до полной установки катетера </a:t>
            </a:r>
          </a:p>
          <a:p>
            <a:pPr marL="0" indent="0"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rgbClr val="000000"/>
                </a:solidFill>
              </a:rPr>
              <a:t> Снимите жгут</a:t>
            </a:r>
            <a:endParaRPr lang="en-US" sz="1900" b="1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1380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8B76F5C6-5A4B-46DE-BA02-4129AA63F533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27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1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692150"/>
            <a:ext cx="6551613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itel 1"/>
          <p:cNvSpPr>
            <a:spLocks noGrp="1"/>
          </p:cNvSpPr>
          <p:nvPr>
            <p:ph type="title" sz="quarter"/>
          </p:nvPr>
        </p:nvSpPr>
        <p:spPr>
          <a:xfrm>
            <a:off x="611188" y="44624"/>
            <a:ext cx="8208962" cy="70643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ru-RU" sz="3600" b="1" dirty="0" smtClean="0">
                <a:ea typeface="MS PGothic" pitchFamily="34" charset="-128"/>
                <a:cs typeface="Arial" charset="0"/>
              </a:rPr>
              <a:t>Не вводите повторно иглу в катетер!</a:t>
            </a:r>
            <a:endParaRPr lang="en-US" sz="3600" b="1" dirty="0" smtClean="0">
              <a:ea typeface="MS PGothic" pitchFamily="34" charset="-128"/>
              <a:cs typeface="Arial" charset="0"/>
            </a:endParaRPr>
          </a:p>
        </p:txBody>
      </p:sp>
      <p:sp>
        <p:nvSpPr>
          <p:cNvPr id="208899" name="Inhaltsplatzhalter 2"/>
          <p:cNvSpPr>
            <a:spLocks noGrp="1"/>
          </p:cNvSpPr>
          <p:nvPr>
            <p:ph sz="quarter" idx="1"/>
          </p:nvPr>
        </p:nvSpPr>
        <p:spPr>
          <a:xfrm>
            <a:off x="611188" y="1484784"/>
            <a:ext cx="7921625" cy="1081087"/>
          </a:xfrm>
        </p:spPr>
        <p:txBody>
          <a:bodyPr/>
          <a:lstStyle/>
          <a:p>
            <a:pPr marL="0" indent="0" algn="ctr"/>
            <a:r>
              <a:rPr lang="ru-RU" sz="3000" dirty="0" smtClean="0"/>
              <a:t>при  попытке повторного введения иглы может возникнуть отрыв части катетера</a:t>
            </a:r>
            <a:endParaRPr lang="en-US" sz="3000" dirty="0" smtClean="0"/>
          </a:p>
        </p:txBody>
      </p:sp>
      <p:sp>
        <p:nvSpPr>
          <p:cNvPr id="208900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0" y="6381750"/>
            <a:ext cx="46038" cy="44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ED0D5BDD-0D09-48A7-9E1F-F8C9F1E357CC}" type="slidenum">
              <a:rPr lang="de-DE" sz="200" smtClean="0">
                <a:solidFill>
                  <a:srgbClr val="898989"/>
                </a:solidFill>
              </a:rPr>
              <a:pPr/>
              <a:t>28</a:t>
            </a:fld>
            <a:endParaRPr lang="de-DE" sz="200" smtClean="0">
              <a:solidFill>
                <a:srgbClr val="89898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548" y="2959297"/>
            <a:ext cx="3492230" cy="241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3948" y="2961184"/>
            <a:ext cx="3480817" cy="240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 sz="quarter"/>
          </p:nvPr>
        </p:nvSpPr>
        <p:spPr>
          <a:xfrm>
            <a:off x="575556" y="44450"/>
            <a:ext cx="8208962" cy="706438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ea typeface="MS PGothic" pitchFamily="34" charset="-128"/>
              </a:rPr>
              <a:t>Установка катетера</a:t>
            </a:r>
            <a:endParaRPr lang="en-US" sz="3600" b="1" dirty="0" smtClean="0">
              <a:ea typeface="MS PGothic" pitchFamily="34" charset="-128"/>
            </a:endParaRPr>
          </a:p>
        </p:txBody>
      </p:sp>
      <p:sp>
        <p:nvSpPr>
          <p:cNvPr id="154627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1D814520-BC8E-4105-BB61-7576A914E457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29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2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759633"/>
            <a:ext cx="5544616" cy="2885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 bwMode="gray">
          <a:xfrm>
            <a:off x="143508" y="3575052"/>
            <a:ext cx="9000492" cy="3238324"/>
          </a:xfrm>
          <a:prstGeom prst="rect">
            <a:avLst/>
          </a:prstGeom>
          <a:solidFill>
            <a:schemeClr val="bg1"/>
          </a:solidFill>
        </p:spPr>
        <p:txBody>
          <a:bodyPr lIns="89999" tIns="46799" rIns="89999" bIns="46799"/>
          <a:lstStyle/>
          <a:p>
            <a:pPr eaLnBrk="0" hangingPunct="0">
              <a:spcBef>
                <a:spcPct val="20000"/>
              </a:spcBef>
              <a:defRPr/>
            </a:pPr>
            <a:r>
              <a:rPr lang="ru-RU" sz="1900" b="1" dirty="0">
                <a:solidFill>
                  <a:schemeClr val="bg2">
                    <a:lumMod val="75000"/>
                  </a:schemeClr>
                </a:solidFill>
                <a:latin typeface="Arial"/>
                <a:cs typeface="+mn-cs"/>
              </a:rPr>
              <a:t>Блокировка и стабилизация катетера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900" b="1" dirty="0">
                <a:solidFill>
                  <a:srgbClr val="000000"/>
                </a:solidFill>
                <a:latin typeface="Arial"/>
                <a:cs typeface="+mn-cs"/>
              </a:rPr>
              <a:t> Пережмите вену дистальнее кончика катетера, перекрывая возможность заброса крови в катетер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900" b="1" dirty="0">
                <a:solidFill>
                  <a:srgbClr val="000000"/>
                </a:solidFill>
                <a:latin typeface="Arial"/>
                <a:cs typeface="Arial" charset="0"/>
              </a:rPr>
              <a:t> Удерживайте порт катетера, чтобы избежать его смещения 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900" b="1" dirty="0">
                <a:solidFill>
                  <a:srgbClr val="000000"/>
                </a:solidFill>
                <a:latin typeface="Arial"/>
                <a:cs typeface="+mn-cs"/>
              </a:rPr>
              <a:t> Продолжите аккуратно, плавно выводить иглу из катетера до полного ее извлечения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900" b="1" dirty="0">
                <a:solidFill>
                  <a:srgbClr val="000000"/>
                </a:solidFill>
                <a:latin typeface="Arial"/>
                <a:cs typeface="+mn-cs"/>
              </a:rPr>
              <a:t> Пассивный защитный механизм автоматически закроет срез иглы, как только кончик иглы покинет порт катетера (рис. </a:t>
            </a:r>
            <a:r>
              <a:rPr lang="en-US" sz="1900" b="1" dirty="0">
                <a:solidFill>
                  <a:srgbClr val="000000"/>
                </a:solidFill>
                <a:latin typeface="Arial"/>
                <a:cs typeface="+mn-cs"/>
              </a:rPr>
              <a:t>D</a:t>
            </a:r>
            <a:r>
              <a:rPr lang="ru-RU" sz="1900" b="1" dirty="0">
                <a:solidFill>
                  <a:srgbClr val="000000"/>
                </a:solidFill>
                <a:latin typeface="Arial"/>
                <a:cs typeface="+mn-cs"/>
              </a:rPr>
              <a:t>)</a:t>
            </a:r>
          </a:p>
          <a:p>
            <a:pPr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900" b="1" dirty="0">
                <a:solidFill>
                  <a:srgbClr val="000000"/>
                </a:solidFill>
                <a:latin typeface="Arial"/>
                <a:cs typeface="+mn-cs"/>
              </a:rPr>
              <a:t> Незамедлительно поместите иглу в  непрокалываемый контейнер для острых </a:t>
            </a:r>
            <a:r>
              <a:rPr lang="ru-RU" sz="1900" b="1" dirty="0" smtClean="0">
                <a:solidFill>
                  <a:srgbClr val="000000"/>
                </a:solidFill>
                <a:latin typeface="Arial"/>
                <a:cs typeface="+mn-cs"/>
              </a:rPr>
              <a:t>предметов</a:t>
            </a:r>
            <a:endParaRPr lang="ru-RU" sz="1900" b="1" dirty="0">
              <a:solidFill>
                <a:schemeClr val="bg2">
                  <a:lumMod val="75000"/>
                </a:schemeClr>
              </a:solidFill>
              <a:latin typeface="Arial"/>
              <a:cs typeface="+mn-cs"/>
            </a:endParaRPr>
          </a:p>
          <a:p>
            <a:pPr eaLnBrk="0" hangingPunct="0">
              <a:spcBef>
                <a:spcPct val="20000"/>
              </a:spcBef>
              <a:defRPr/>
            </a:pPr>
            <a:endParaRPr lang="ru-RU" sz="1800" b="1" dirty="0">
              <a:solidFill>
                <a:schemeClr val="bg2">
                  <a:lumMod val="75000"/>
                </a:scheme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 sz="quarter" idx="4294967295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/>
            <a:r>
              <a:rPr lang="ru-RU" b="1" smtClean="0"/>
              <a:t>Венозный доступ</a:t>
            </a:r>
          </a:p>
        </p:txBody>
      </p:sp>
      <p:pic>
        <p:nvPicPr>
          <p:cNvPr id="842773" name="Picture 21" descr="vasofix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938338"/>
            <a:ext cx="3538538" cy="1757362"/>
          </a:xfrm>
          <a:noFill/>
        </p:spPr>
      </p:pic>
      <p:pic>
        <p:nvPicPr>
          <p:cNvPr id="13316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285875"/>
            <a:ext cx="4572000" cy="2976563"/>
          </a:xfrm>
        </p:spPr>
      </p:pic>
      <p:pic>
        <p:nvPicPr>
          <p:cNvPr id="13317" name="Picture 8" descr="vidacare3(2)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900113" y="4437063"/>
            <a:ext cx="2735262" cy="2187575"/>
          </a:xfrm>
        </p:spPr>
      </p:pic>
      <p:pic>
        <p:nvPicPr>
          <p:cNvPr id="13318" name="Picture 10" descr="664531-bloodtest-1390934858-249-640x48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5219700" y="4437063"/>
            <a:ext cx="2916238" cy="218757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2856854D-1C51-472A-AC71-D5C5D8FEC633}" type="slidenum">
              <a:rPr lang="ru-RU" smtClean="0"/>
              <a:pPr/>
              <a:t>30</a:t>
            </a:fld>
            <a:endParaRPr lang="ru-RU" smtClean="0"/>
          </a:p>
        </p:txBody>
      </p:sp>
      <p:pic>
        <p:nvPicPr>
          <p:cNvPr id="82947" name="Picture 2" descr="SHIELD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92375"/>
            <a:ext cx="40322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1727684" y="215856"/>
            <a:ext cx="63357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 err="1">
                <a:solidFill>
                  <a:srgbClr val="58A0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Вазофикс</a:t>
            </a:r>
            <a:r>
              <a:rPr lang="en-GB" sz="3600" b="1" dirty="0">
                <a:solidFill>
                  <a:srgbClr val="58A0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® </a:t>
            </a:r>
            <a:r>
              <a:rPr lang="ru-RU" sz="3600" b="1" dirty="0" err="1">
                <a:solidFill>
                  <a:srgbClr val="58A0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Сейфти</a:t>
            </a:r>
            <a:endParaRPr lang="en-GB" sz="3600" b="1" dirty="0">
              <a:solidFill>
                <a:srgbClr val="58A09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949" name="Text Box 4"/>
          <p:cNvSpPr txBox="1">
            <a:spLocks noChangeArrowheads="1"/>
          </p:cNvSpPr>
          <p:nvPr/>
        </p:nvSpPr>
        <p:spPr bwMode="auto">
          <a:xfrm>
            <a:off x="250825" y="1196752"/>
            <a:ext cx="856932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Периферический катетер с дополнительным портом и защитной </a:t>
            </a:r>
            <a:r>
              <a:rPr lang="ru-RU" sz="2800" b="1" dirty="0" err="1"/>
              <a:t>клипсой</a:t>
            </a:r>
            <a:r>
              <a:rPr lang="ru-RU" sz="2800" b="1" dirty="0"/>
              <a:t> на конце иглы</a:t>
            </a:r>
            <a:endParaRPr lang="de-DE" sz="2800" b="1" dirty="0"/>
          </a:p>
        </p:txBody>
      </p:sp>
      <p:pic>
        <p:nvPicPr>
          <p:cNvPr id="82950" name="Picture 7" descr="vasofi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897188"/>
            <a:ext cx="396081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title" sz="quarter"/>
          </p:nvPr>
        </p:nvSpPr>
        <p:spPr>
          <a:xfrm>
            <a:off x="611188" y="-26988"/>
            <a:ext cx="8208962" cy="706438"/>
          </a:xfrm>
        </p:spPr>
        <p:txBody>
          <a:bodyPr/>
          <a:lstStyle/>
          <a:p>
            <a:pPr algn="ctr"/>
            <a:r>
              <a:rPr lang="ru-RU" sz="3800" b="1" dirty="0" smtClean="0"/>
              <a:t>Утилизация иглы</a:t>
            </a:r>
            <a:endParaRPr lang="en-US" sz="3800" b="1" dirty="0" smtClean="0"/>
          </a:p>
        </p:txBody>
      </p:sp>
      <p:sp>
        <p:nvSpPr>
          <p:cNvPr id="149507" name="Inhaltsplatzhalter 8"/>
          <p:cNvSpPr>
            <a:spLocks noGrp="1"/>
          </p:cNvSpPr>
          <p:nvPr>
            <p:ph sz="quarter" idx="1"/>
          </p:nvPr>
        </p:nvSpPr>
        <p:spPr>
          <a:xfrm>
            <a:off x="144016" y="800708"/>
            <a:ext cx="8892480" cy="1081088"/>
          </a:xfrm>
        </p:spPr>
        <p:txBody>
          <a:bodyPr/>
          <a:lstStyle/>
          <a:p>
            <a:pPr marL="180975" indent="-180975" algn="ctr">
              <a:defRPr/>
            </a:pPr>
            <a:r>
              <a:rPr lang="ru-RU" sz="2600" b="1" dirty="0" smtClean="0"/>
              <a:t>Незамедлительно поместите иглу с защитным устройством в непрокалываемый контейнер для острых предметов</a:t>
            </a:r>
            <a:r>
              <a:rPr lang="en-US" sz="2600" b="1" dirty="0" smtClean="0"/>
              <a:t>.</a:t>
            </a:r>
          </a:p>
          <a:p>
            <a:pPr marL="0" indent="0">
              <a:defRPr/>
            </a:pPr>
            <a:endParaRPr lang="en-US" sz="2600" b="1" dirty="0" smtClean="0"/>
          </a:p>
        </p:txBody>
      </p:sp>
      <p:sp>
        <p:nvSpPr>
          <p:cNvPr id="104452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B913A73B-D811-4C27-AE2D-E7B7A0C70DF0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31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0298" y="2004993"/>
            <a:ext cx="4321175" cy="464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el 1"/>
          <p:cNvSpPr>
            <a:spLocks noGrp="1"/>
          </p:cNvSpPr>
          <p:nvPr>
            <p:ph type="title" sz="quarter"/>
          </p:nvPr>
        </p:nvSpPr>
        <p:spPr>
          <a:xfrm>
            <a:off x="611188" y="44549"/>
            <a:ext cx="8208962" cy="792163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/>
              <a:t>Закрытие порта катетера</a:t>
            </a:r>
            <a:endParaRPr lang="ru-RU" sz="3600" b="1" dirty="0"/>
          </a:p>
        </p:txBody>
      </p:sp>
      <p:sp>
        <p:nvSpPr>
          <p:cNvPr id="105475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D3481256-D972-4DD4-8A1A-F311AA97D484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32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3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092" y="980728"/>
            <a:ext cx="7199312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 bwMode="gray">
          <a:xfrm>
            <a:off x="-36512" y="5336369"/>
            <a:ext cx="9253028" cy="1296987"/>
          </a:xfrm>
          <a:prstGeom prst="rect">
            <a:avLst/>
          </a:prstGeom>
        </p:spPr>
        <p:txBody>
          <a:bodyPr lIns="89999" tIns="46799" rIns="89999" bIns="46799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000000"/>
                </a:solidFill>
                <a:latin typeface="Arial"/>
                <a:cs typeface="+mn-cs"/>
              </a:rPr>
              <a:t>При </a:t>
            </a:r>
            <a:r>
              <a:rPr lang="ru-RU" sz="2800" b="1" dirty="0">
                <a:solidFill>
                  <a:srgbClr val="000000"/>
                </a:solidFill>
                <a:latin typeface="Arial"/>
                <a:cs typeface="+mn-cs"/>
              </a:rPr>
              <a:t>необходимости, присоедините к порту катетера инфузионную линию/ удлинительную </a:t>
            </a:r>
            <a:r>
              <a:rPr lang="ru-RU" sz="2800" b="1" dirty="0" smtClean="0">
                <a:solidFill>
                  <a:srgbClr val="000000"/>
                </a:solidFill>
                <a:latin typeface="Arial"/>
                <a:cs typeface="+mn-cs"/>
              </a:rPr>
              <a:t>трубку</a:t>
            </a:r>
            <a:endParaRPr lang="ru-RU" sz="2800" b="1" dirty="0">
              <a:solidFill>
                <a:srgbClr val="000000"/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el 1"/>
          <p:cNvSpPr>
            <a:spLocks noGrp="1"/>
          </p:cNvSpPr>
          <p:nvPr>
            <p:ph type="title" sz="quarter"/>
          </p:nvPr>
        </p:nvSpPr>
        <p:spPr>
          <a:xfrm>
            <a:off x="611188" y="80963"/>
            <a:ext cx="8208962" cy="647700"/>
          </a:xfrm>
        </p:spPr>
        <p:txBody>
          <a:bodyPr/>
          <a:lstStyle/>
          <a:p>
            <a:pPr>
              <a:defRPr/>
            </a:pPr>
            <a:r>
              <a:rPr lang="ru-RU" sz="3800" b="1" dirty="0" smtClean="0"/>
              <a:t>Фиксация катетера</a:t>
            </a:r>
            <a:endParaRPr lang="ru-RU" sz="3800" b="1" dirty="0"/>
          </a:p>
        </p:txBody>
      </p:sp>
      <p:sp>
        <p:nvSpPr>
          <p:cNvPr id="106499" name="Foliennummernplatzhalter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9948F758-52F2-470F-9EDA-80FB23CA007F}" type="slidenum">
              <a:rPr lang="en-US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33</a:t>
            </a:fld>
            <a:endParaRPr lang="en-US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4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839788"/>
            <a:ext cx="7631113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 bwMode="gray">
          <a:xfrm>
            <a:off x="719894" y="5697724"/>
            <a:ext cx="7632526" cy="755612"/>
          </a:xfrm>
          <a:prstGeom prst="rect">
            <a:avLst/>
          </a:prstGeom>
        </p:spPr>
        <p:txBody>
          <a:bodyPr lIns="89999" tIns="46799" rIns="89999" bIns="46799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2800" b="1" dirty="0" smtClean="0">
                <a:latin typeface="Arial"/>
                <a:cs typeface="+mn-cs"/>
              </a:rPr>
              <a:t>Зафиксируйте </a:t>
            </a:r>
            <a:r>
              <a:rPr lang="ru-RU" sz="2800" b="1" dirty="0">
                <a:latin typeface="Arial"/>
                <a:cs typeface="+mn-cs"/>
              </a:rPr>
              <a:t>катетер с помощью стерильной фиксирующей </a:t>
            </a:r>
            <a:r>
              <a:rPr lang="ru-RU" sz="2800" b="1" dirty="0" smtClean="0">
                <a:latin typeface="Arial"/>
                <a:cs typeface="+mn-cs"/>
              </a:rPr>
              <a:t>повязки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Arial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Заголовок 4"/>
          <p:cNvSpPr>
            <a:spLocks noGrp="1"/>
          </p:cNvSpPr>
          <p:nvPr>
            <p:ph type="title"/>
          </p:nvPr>
        </p:nvSpPr>
        <p:spPr>
          <a:xfrm>
            <a:off x="0" y="222288"/>
            <a:ext cx="9144000" cy="506412"/>
          </a:xfrm>
        </p:spPr>
        <p:txBody>
          <a:bodyPr/>
          <a:lstStyle/>
          <a:p>
            <a:pPr algn="ctr" eaLnBrk="1" hangingPunct="1"/>
            <a:r>
              <a:rPr lang="ru-RU" sz="3800" b="1" dirty="0" smtClean="0"/>
              <a:t>Фиксация катетера</a:t>
            </a:r>
          </a:p>
        </p:txBody>
      </p:sp>
      <p:pic>
        <p:nvPicPr>
          <p:cNvPr id="45073" name="Picture 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031" y="1488074"/>
            <a:ext cx="2544819" cy="1904414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7522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9097963" y="6381750"/>
            <a:ext cx="46037" cy="44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E5F9E050-2BA9-4E58-AF08-31A59E44E7A1}" type="slidenum">
              <a:rPr lang="de-DE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34</a:t>
            </a:fld>
            <a:endParaRPr lang="de-DE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7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6086" y="1493811"/>
            <a:ext cx="2547760" cy="1906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75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0125" y="1457298"/>
            <a:ext cx="2596552" cy="1943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76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544" y="4159260"/>
            <a:ext cx="2492379" cy="1865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77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94045" y="4129608"/>
            <a:ext cx="2482883" cy="1859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78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05546" y="4086234"/>
            <a:ext cx="2616257" cy="1959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1" name="Нижний колонтитул 4"/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/>
          </a:p>
        </p:txBody>
      </p:sp>
      <p:sp>
        <p:nvSpPr>
          <p:cNvPr id="493572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1431A03-ABD1-4C1D-81EE-60A0808194A3}" type="slidenum">
              <a:rPr lang="ru-RU" sz="1400"/>
              <a:pPr algn="r"/>
              <a:t>35</a:t>
            </a:fld>
            <a:endParaRPr lang="ru-RU" sz="1400"/>
          </a:p>
        </p:txBody>
      </p:sp>
      <p:sp>
        <p:nvSpPr>
          <p:cNvPr id="493573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90984"/>
            <a:ext cx="7994650" cy="393700"/>
          </a:xfrm>
        </p:spPr>
        <p:txBody>
          <a:bodyPr/>
          <a:lstStyle/>
          <a:p>
            <a:r>
              <a:rPr lang="ru-RU" sz="3800" b="1" dirty="0" smtClean="0"/>
              <a:t>Показания для постановки ЦВК </a:t>
            </a:r>
          </a:p>
        </p:txBody>
      </p:sp>
      <p:sp>
        <p:nvSpPr>
          <p:cNvPr id="493574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792559"/>
            <a:ext cx="8686800" cy="60928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Проведение </a:t>
            </a:r>
            <a:r>
              <a:rPr lang="ru-RU" sz="2600" dirty="0" err="1" smtClean="0"/>
              <a:t>инфузии</a:t>
            </a:r>
            <a:r>
              <a:rPr lang="ru-RU" sz="2600" dirty="0" smtClean="0"/>
              <a:t> в условиях периферического коллапса – шока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Введение раздражающих / токсических препаратов (катехоламины, химиотерапия)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Ведение </a:t>
            </a:r>
            <a:r>
              <a:rPr lang="ru-RU" sz="2600" dirty="0" err="1" smtClean="0"/>
              <a:t>высокоосмолярных</a:t>
            </a:r>
            <a:r>
              <a:rPr lang="ru-RU" sz="2600" dirty="0" smtClean="0"/>
              <a:t> (</a:t>
            </a:r>
            <a:r>
              <a:rPr lang="en-US" sz="2600" dirty="0" smtClean="0"/>
              <a:t>&gt;</a:t>
            </a:r>
            <a:r>
              <a:rPr lang="ru-RU" sz="2600" dirty="0" smtClean="0"/>
              <a:t>600</a:t>
            </a:r>
            <a:r>
              <a:rPr lang="en-US" sz="2600" dirty="0" smtClean="0"/>
              <a:t> </a:t>
            </a:r>
            <a:r>
              <a:rPr lang="ru-RU" sz="2600" dirty="0" err="1" smtClean="0"/>
              <a:t>мосм</a:t>
            </a:r>
            <a:r>
              <a:rPr lang="ru-RU" sz="2600" dirty="0" smtClean="0"/>
              <a:t>/л) растворов (парентеральное питание)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Обеспечение венозного доступа при «проблемных» периферических венах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Аспирация воздуха при воздушной эмболии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Быстрое введение больших объемов жидкости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SzPct val="120000"/>
              <a:buFont typeface="Wingdings" pitchFamily="2" charset="2"/>
              <a:buChar char="F"/>
            </a:pPr>
            <a:r>
              <a:rPr lang="ru-RU" sz="2600" dirty="0" smtClean="0"/>
              <a:t>Длительная и многокомпонентная </a:t>
            </a:r>
            <a:r>
              <a:rPr lang="ru-RU" sz="2600" dirty="0" err="1" smtClean="0"/>
              <a:t>инфузионная</a:t>
            </a:r>
            <a:r>
              <a:rPr lang="ru-RU" sz="2600" dirty="0" smtClean="0"/>
              <a:t> терапия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Заголовок 1"/>
          <p:cNvSpPr>
            <a:spLocks noGrp="1"/>
          </p:cNvSpPr>
          <p:nvPr>
            <p:ph type="title"/>
          </p:nvPr>
        </p:nvSpPr>
        <p:spPr>
          <a:xfrm>
            <a:off x="701622" y="0"/>
            <a:ext cx="7772400" cy="792162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/>
              <a:t>Центральные вены</a:t>
            </a:r>
          </a:p>
        </p:txBody>
      </p:sp>
      <p:sp>
        <p:nvSpPr>
          <p:cNvPr id="494595" name="Содержимое 2"/>
          <p:cNvSpPr>
            <a:spLocks noGrp="1"/>
          </p:cNvSpPr>
          <p:nvPr>
            <p:ph idx="1"/>
          </p:nvPr>
        </p:nvSpPr>
        <p:spPr>
          <a:xfrm>
            <a:off x="299979" y="1311246"/>
            <a:ext cx="8351838" cy="4968875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ru-RU" sz="2800" dirty="0" smtClean="0"/>
              <a:t>Подключичная вена имеет постоянный просвет и не спадается никогда</a:t>
            </a:r>
          </a:p>
          <a:p>
            <a:pPr>
              <a:spcAft>
                <a:spcPct val="30000"/>
              </a:spcAft>
            </a:pPr>
            <a:r>
              <a:rPr lang="ru-RU" sz="2800" dirty="0" smtClean="0"/>
              <a:t>Яремная и бедренная вены при </a:t>
            </a:r>
            <a:r>
              <a:rPr lang="ru-RU" sz="2800" dirty="0" err="1" smtClean="0"/>
              <a:t>гиповолемии</a:t>
            </a:r>
            <a:r>
              <a:rPr lang="ru-RU" sz="2800" dirty="0" smtClean="0"/>
              <a:t> спадаются.</a:t>
            </a:r>
          </a:p>
          <a:p>
            <a:pPr>
              <a:spcAft>
                <a:spcPct val="30000"/>
              </a:spcAft>
            </a:pPr>
            <a:r>
              <a:rPr lang="ru-RU" sz="2800" dirty="0" smtClean="0"/>
              <a:t>Центральные вены плохо иннервированы</a:t>
            </a:r>
          </a:p>
          <a:p>
            <a:pPr>
              <a:spcAft>
                <a:spcPct val="30000"/>
              </a:spcAft>
            </a:pPr>
            <a:r>
              <a:rPr lang="ru-RU" sz="2800" dirty="0" smtClean="0"/>
              <a:t> Стенки центральных вен фиксированы окружающими тканями</a:t>
            </a:r>
          </a:p>
          <a:p>
            <a:pPr>
              <a:spcAft>
                <a:spcPct val="30000"/>
              </a:spcAft>
            </a:pPr>
            <a:r>
              <a:rPr lang="ru-RU" sz="2800" dirty="0" smtClean="0"/>
              <a:t>Кровь из центральной вены можно набирать шприцем в любой период после постановки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el 6"/>
          <p:cNvSpPr>
            <a:spLocks noGrp="1"/>
          </p:cNvSpPr>
          <p:nvPr>
            <p:ph type="ctrTitle"/>
          </p:nvPr>
        </p:nvSpPr>
        <p:spPr>
          <a:xfrm>
            <a:off x="1402879" y="2457450"/>
            <a:ext cx="6517493" cy="762000"/>
          </a:xfrm>
        </p:spPr>
        <p:txBody>
          <a:bodyPr/>
          <a:lstStyle/>
          <a:p>
            <a:r>
              <a:rPr lang="ru-RU" sz="3600" dirty="0" smtClean="0">
                <a:solidFill>
                  <a:srgbClr val="000000"/>
                </a:solidFill>
              </a:rPr>
              <a:t>Укол иглой – осложнение медицинских работников</a:t>
            </a:r>
            <a:endParaRPr sz="3600" dirty="0" smtClean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B. Braun Melsungen AG | Seite </a:t>
            </a:r>
          </a:p>
        </p:txBody>
      </p:sp>
      <p:sp>
        <p:nvSpPr>
          <p:cNvPr id="64515" name="Номер слайда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Page </a:t>
            </a:r>
            <a:fld id="{834E32E4-7432-49C0-902F-651253BED693}" type="slidenum">
              <a:rPr lang="en-US" smtClean="0">
                <a:latin typeface="Arial" pitchFamily="34" charset="0"/>
                <a:cs typeface="Arial" pitchFamily="34" charset="0"/>
              </a:rPr>
              <a:pPr/>
              <a:t>37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7" name="Рисунок 4" descr="2-419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3392488"/>
            <a:ext cx="4716463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5"/>
          <p:cNvSpPr>
            <a:spLocks noGrp="1"/>
          </p:cNvSpPr>
          <p:nvPr>
            <p:ph type="title"/>
          </p:nvPr>
        </p:nvSpPr>
        <p:spPr>
          <a:xfrm>
            <a:off x="36512" y="188913"/>
            <a:ext cx="9144000" cy="506412"/>
          </a:xfrm>
        </p:spPr>
        <p:txBody>
          <a:bodyPr/>
          <a:lstStyle/>
          <a:p>
            <a:pPr algn="ctr">
              <a:defRPr/>
            </a:pPr>
            <a:r>
              <a:rPr lang="ru-RU" sz="3800" b="1" dirty="0" smtClean="0">
                <a:latin typeface="+mj-lt"/>
                <a:cs typeface="Arial" charset="0"/>
              </a:rPr>
              <a:t>Ранение острым предметом</a:t>
            </a:r>
          </a:p>
        </p:txBody>
      </p:sp>
      <p:sp>
        <p:nvSpPr>
          <p:cNvPr id="63493" name="Содержимое 20"/>
          <p:cNvSpPr>
            <a:spLocks noGrp="1"/>
          </p:cNvSpPr>
          <p:nvPr>
            <p:ph idx="1"/>
          </p:nvPr>
        </p:nvSpPr>
        <p:spPr>
          <a:xfrm>
            <a:off x="1187450" y="1341438"/>
            <a:ext cx="6985000" cy="1104900"/>
          </a:xfrm>
        </p:spPr>
        <p:txBody>
          <a:bodyPr/>
          <a:lstStyle/>
          <a:p>
            <a:pPr>
              <a:buFontTx/>
              <a:buChar char="•"/>
            </a:pPr>
            <a:r>
              <a:rPr lang="ru-RU" sz="2000">
                <a:cs typeface="Arial" pitchFamily="34" charset="0"/>
              </a:rPr>
              <a:t> </a:t>
            </a:r>
            <a:r>
              <a:rPr lang="ru-RU" sz="2000" b="1"/>
              <a:t>Механическое повреждение кожных покровов</a:t>
            </a:r>
          </a:p>
          <a:p>
            <a:pPr>
              <a:buFontTx/>
              <a:buChar char="•"/>
            </a:pPr>
            <a:r>
              <a:rPr lang="ru-RU" sz="2000" b="1"/>
              <a:t> Риск инфицирования</a:t>
            </a:r>
          </a:p>
        </p:txBody>
      </p:sp>
      <p:pic>
        <p:nvPicPr>
          <p:cNvPr id="63491" name="Picture 2"/>
          <p:cNvPicPr>
            <a:picLocks noChangeAspect="1" noChangeArrowheads="1"/>
          </p:cNvPicPr>
          <p:nvPr/>
        </p:nvPicPr>
        <p:blipFill>
          <a:blip r:embed="rId3"/>
          <a:srcRect l="17145" t="24808" r="14407" b="9161"/>
          <a:stretch>
            <a:fillRect/>
          </a:stretch>
        </p:blipFill>
        <p:spPr bwMode="auto">
          <a:xfrm>
            <a:off x="3132138" y="4005263"/>
            <a:ext cx="2808287" cy="1871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3492" name="Picture 6"/>
          <p:cNvPicPr>
            <a:picLocks noChangeAspect="1" noChangeArrowheads="1"/>
          </p:cNvPicPr>
          <p:nvPr/>
        </p:nvPicPr>
        <p:blipFill>
          <a:blip r:embed="rId4"/>
          <a:srcRect l="5789" t="4256" r="18953" b="2116"/>
          <a:stretch>
            <a:fillRect/>
          </a:stretch>
        </p:blipFill>
        <p:spPr bwMode="auto">
          <a:xfrm>
            <a:off x="6103938" y="4005263"/>
            <a:ext cx="2212975" cy="1871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4583" name="Picture 8" descr="\\bbmru08.bbmag.bbraun.com\home\evseelru\Pictures\рамка.JPG"/>
          <p:cNvPicPr>
            <a:picLocks noChangeAspect="1" noChangeArrowheads="1"/>
          </p:cNvPicPr>
          <p:nvPr/>
        </p:nvPicPr>
        <p:blipFill>
          <a:blip r:embed="rId5" cstate="print"/>
          <a:srcRect l="987" t="8101" r="1164" b="2481"/>
          <a:stretch>
            <a:fillRect/>
          </a:stretch>
        </p:blipFill>
        <p:spPr bwMode="auto">
          <a:xfrm>
            <a:off x="467544" y="2492895"/>
            <a:ext cx="7970853" cy="104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3495" name="Picture 6"/>
          <p:cNvPicPr>
            <a:picLocks noChangeAspect="1" noChangeArrowheads="1"/>
          </p:cNvPicPr>
          <p:nvPr/>
        </p:nvPicPr>
        <p:blipFill>
          <a:blip r:embed="rId6"/>
          <a:srcRect r="14153"/>
          <a:stretch>
            <a:fillRect/>
          </a:stretch>
        </p:blipFill>
        <p:spPr bwMode="auto">
          <a:xfrm>
            <a:off x="519113" y="4005263"/>
            <a:ext cx="23971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blood-stains-psd-439333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68425" y="885825"/>
            <a:ext cx="6588125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3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387225" y="3983248"/>
            <a:ext cx="7720013" cy="8525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80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lang="ru-RU" sz="1800" dirty="0"/>
              <a:t>На каждые </a:t>
            </a:r>
            <a:r>
              <a:rPr lang="ru-RU" sz="1800" b="1" dirty="0"/>
              <a:t>100</a:t>
            </a:r>
            <a:r>
              <a:rPr lang="ru-RU" sz="1800" dirty="0"/>
              <a:t> больничных коек в США ежегодно приходится </a:t>
            </a:r>
            <a:r>
              <a:rPr lang="ru-RU" sz="1800" b="1" dirty="0"/>
              <a:t>30 пациентов с травмами от непредвиденных уколов иглой</a:t>
            </a:r>
            <a:endParaRPr lang="en-US" sz="1800" dirty="0"/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None/>
            </a:pPr>
            <a:r>
              <a:rPr lang="en-US" sz="900" i="1" dirty="0"/>
              <a:t>  	  </a:t>
            </a:r>
            <a:r>
              <a:rPr lang="fr-FR" sz="900" i="1" dirty="0"/>
              <a:t>[Gabriel 2008b, Cooley et al. 2004, Lee et al. 2005]</a:t>
            </a:r>
            <a:endParaRPr lang="en-US" sz="900" i="1" dirty="0"/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None/>
            </a:pPr>
            <a:endParaRPr lang="en-US" sz="1050" dirty="0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387225" y="2273511"/>
            <a:ext cx="8345488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1" dirty="0"/>
              <a:t>По оценкам, ежегодно в США происходит 800 000  уколов иглой или другими острыми предметами</a:t>
            </a:r>
            <a:r>
              <a:rPr lang="en-US" sz="900" i="1" dirty="0"/>
              <a:t>. </a:t>
            </a:r>
            <a:endParaRPr lang="ru-RU" sz="900" i="1" dirty="0"/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sz="900" i="1" dirty="0"/>
              <a:t> [Centers for Disease Control and Prevention (CDC): Sharps Injury Prevention Program Workbook; 2004]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387225" y="3046623"/>
            <a:ext cx="8577263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80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lang="ru-RU" sz="1800"/>
              <a:t>В </a:t>
            </a:r>
            <a:r>
              <a:rPr lang="ru-RU" sz="1800" b="1"/>
              <a:t>Европе</a:t>
            </a:r>
            <a:r>
              <a:rPr lang="ru-RU" sz="1800"/>
              <a:t> ежегодно происходит более </a:t>
            </a:r>
            <a:r>
              <a:rPr lang="ru-RU" sz="1800" b="1"/>
              <a:t>1 миллиона случаев непредвиденного укола иглой</a:t>
            </a:r>
            <a:r>
              <a:rPr lang="en-US" sz="1800"/>
              <a:t>.</a:t>
            </a:r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None/>
            </a:pPr>
            <a:r>
              <a:rPr lang="en-US" sz="900" i="1"/>
              <a:t>   	 [Eucomed: European Healthcare Workers at Risk; 11 May 2004 (www.eucomed.be)].</a:t>
            </a:r>
          </a:p>
        </p:txBody>
      </p:sp>
      <p:sp>
        <p:nvSpPr>
          <p:cNvPr id="7168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46100" y="5841268"/>
            <a:ext cx="5862638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80000"/>
              </a:lnSpc>
              <a:spcAft>
                <a:spcPct val="20000"/>
              </a:spcAft>
              <a:buFont typeface="Arial" pitchFamily="34" charset="0"/>
              <a:buChar char="•"/>
            </a:pPr>
            <a:r>
              <a:rPr lang="ru-RU" sz="1800" dirty="0"/>
              <a:t>До </a:t>
            </a:r>
            <a:r>
              <a:rPr lang="en-US" sz="1800" b="1" dirty="0"/>
              <a:t>90%</a:t>
            </a:r>
            <a:r>
              <a:rPr lang="en-US" sz="1800" dirty="0"/>
              <a:t> </a:t>
            </a:r>
            <a:r>
              <a:rPr lang="ru-RU" sz="1800" dirty="0"/>
              <a:t>всех случаев непредвиденного укола иглой </a:t>
            </a:r>
            <a:r>
              <a:rPr lang="ru-RU" sz="1800" b="1" dirty="0"/>
              <a:t>остаются незарегистрированными</a:t>
            </a:r>
            <a:endParaRPr lang="en-US" sz="1800" dirty="0"/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None/>
            </a:pPr>
            <a:r>
              <a:rPr lang="en-US" sz="900" i="1" dirty="0"/>
              <a:t> 	  [OSHA; Register 2001; 66; 5318-5325 (www.osha.gov)]</a:t>
            </a: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387225" y="1390861"/>
            <a:ext cx="8577263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ru-RU" sz="1800" b="1" dirty="0"/>
              <a:t>Серьезную угрозу для медицинских работников представляют травмы от непредвиденных уколов полыми иглами, загрязненными кровью</a:t>
            </a:r>
            <a:r>
              <a:rPr lang="en-US" sz="1800" b="1" dirty="0"/>
              <a:t>. </a:t>
            </a:r>
          </a:p>
          <a:p>
            <a:pPr marL="179388" indent="-179388">
              <a:lnSpc>
                <a:spcPct val="80000"/>
              </a:lnSpc>
              <a:spcAft>
                <a:spcPct val="20000"/>
              </a:spcAft>
              <a:buClr>
                <a:schemeClr val="tx1"/>
              </a:buClr>
            </a:pPr>
            <a:r>
              <a:rPr lang="en-US" sz="900" i="1" dirty="0"/>
              <a:t>  	 [</a:t>
            </a:r>
            <a:r>
              <a:rPr lang="en-US" sz="900" i="1" dirty="0" err="1"/>
              <a:t>Eucomed</a:t>
            </a:r>
            <a:r>
              <a:rPr lang="en-US" sz="900" i="1" dirty="0"/>
              <a:t>: European Healthcare Workers at Risk; 11 May 2004 (www.eucomed.be)]</a:t>
            </a:r>
          </a:p>
        </p:txBody>
      </p:sp>
      <p:sp>
        <p:nvSpPr>
          <p:cNvPr id="102408" name="Rectangle 7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496300" cy="8763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>
                <a:srgbClr val="5A80AA"/>
              </a:buClr>
              <a:tabLst>
                <a:tab pos="628650" algn="l"/>
              </a:tabLst>
              <a:defRPr/>
            </a:pPr>
            <a:r>
              <a:rPr lang="ru-RU" sz="3200" b="1" dirty="0" smtClean="0">
                <a:ea typeface="+mn-ea"/>
                <a:cs typeface="Arial" charset="0"/>
              </a:rPr>
              <a:t>Травмы от непредвиденного укола иглой – немного </a:t>
            </a:r>
            <a:r>
              <a:rPr lang="ru-RU" sz="3200" b="1" dirty="0" smtClean="0">
                <a:ea typeface="+mn-ea"/>
                <a:cs typeface="Arial" charset="0"/>
              </a:rPr>
              <a:t>статистики</a:t>
            </a:r>
            <a:endParaRPr lang="en-US" sz="2400" dirty="0" smtClean="0">
              <a:ea typeface="+mn-ea"/>
              <a:cs typeface="Arial" charset="0"/>
            </a:endParaRPr>
          </a:p>
        </p:txBody>
      </p:sp>
      <p:sp>
        <p:nvSpPr>
          <p:cNvPr id="71688" name="Text Box 12"/>
          <p:cNvSpPr txBox="1">
            <a:spLocks noChangeArrowheads="1"/>
          </p:cNvSpPr>
          <p:nvPr/>
        </p:nvSpPr>
        <p:spPr bwMode="auto">
          <a:xfrm>
            <a:off x="143705" y="4775411"/>
            <a:ext cx="8640763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30000"/>
              </a:spcBef>
              <a:buFont typeface="Arial" pitchFamily="34" charset="0"/>
              <a:buChar char="•"/>
            </a:pPr>
            <a:r>
              <a:rPr lang="ru-RU" sz="1800" dirty="0"/>
              <a:t>Приблизительно </a:t>
            </a:r>
            <a:r>
              <a:rPr lang="ru-RU" sz="1800" b="1" dirty="0"/>
              <a:t>100 000 медицинских работников </a:t>
            </a:r>
            <a:r>
              <a:rPr lang="ru-RU" sz="1800" dirty="0"/>
              <a:t>ежегодно заражаются </a:t>
            </a:r>
            <a:r>
              <a:rPr lang="ru-RU" sz="1800" b="1" dirty="0"/>
              <a:t>передаваемыми через кровь инфекциями </a:t>
            </a:r>
            <a:r>
              <a:rPr lang="en-US" sz="1800" dirty="0"/>
              <a:t>(</a:t>
            </a:r>
            <a:r>
              <a:rPr lang="ru-RU" sz="1800" dirty="0"/>
              <a:t>ВГ</a:t>
            </a:r>
            <a:r>
              <a:rPr lang="en-US" sz="1800" dirty="0"/>
              <a:t>B, </a:t>
            </a:r>
            <a:r>
              <a:rPr lang="ru-RU" sz="1800" dirty="0"/>
              <a:t>ВГ</a:t>
            </a:r>
            <a:r>
              <a:rPr lang="en-US" sz="1800" dirty="0"/>
              <a:t>C </a:t>
            </a:r>
            <a:r>
              <a:rPr lang="ru-RU" sz="1800" dirty="0"/>
              <a:t>и ВИЧ</a:t>
            </a:r>
            <a:r>
              <a:rPr lang="en-US" sz="1800" dirty="0"/>
              <a:t>)</a:t>
            </a:r>
          </a:p>
          <a:p>
            <a:pPr marL="174625" indent="-174625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sz="900" i="1" dirty="0"/>
              <a:t>[</a:t>
            </a:r>
            <a:r>
              <a:rPr lang="en-US" sz="900" i="1" dirty="0" err="1"/>
              <a:t>Rapiti</a:t>
            </a:r>
            <a:r>
              <a:rPr lang="en-US" sz="900" i="1" dirty="0"/>
              <a:t> et al. 2005] </a:t>
            </a:r>
          </a:p>
          <a:p>
            <a:pPr marL="174625" indent="-174625">
              <a:lnSpc>
                <a:spcPct val="80000"/>
              </a:lnSpc>
              <a:spcAft>
                <a:spcPct val="20000"/>
              </a:spcAft>
              <a:buClr>
                <a:srgbClr val="5A80AA"/>
              </a:buClr>
              <a:buFont typeface="Wingdings" pitchFamily="2" charset="2"/>
              <a:buChar char="§"/>
            </a:pPr>
            <a:endParaRPr lang="en-US" sz="10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2" descr="https://www.hpnonline.com/inside/2014-12/1412/IP_B-BRAUN-Introcan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1093788"/>
            <a:ext cx="3286125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Заголовок 1"/>
          <p:cNvSpPr>
            <a:spLocks noGrp="1"/>
          </p:cNvSpPr>
          <p:nvPr>
            <p:ph type="title"/>
          </p:nvPr>
        </p:nvSpPr>
        <p:spPr>
          <a:xfrm>
            <a:off x="446856" y="18864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latin typeface="+mn-lt"/>
                <a:cs typeface="Times New Roman" pitchFamily="18" charset="0"/>
              </a:rPr>
              <a:t>Краткосрочный периферический венозный катетер</a:t>
            </a:r>
            <a:endParaRPr lang="ru-RU" sz="3600" dirty="0" smtClean="0">
              <a:latin typeface="+mn-lt"/>
              <a:cs typeface="Times New Roman" pitchFamily="18" charset="0"/>
            </a:endParaRPr>
          </a:p>
        </p:txBody>
      </p:sp>
      <p:pic>
        <p:nvPicPr>
          <p:cNvPr id="50180" name="Picture 2" descr="https://avatars.mds.yandex.net/get-marketpic/203633/market_CsB0xC0vjvbK-yk6d4TpNg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7150" y="3124200"/>
            <a:ext cx="52768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AutoShape 4" descr="https://media.killerinktattoo.co.uk/media/catalog/product/cache/13/thumbnail/780x/05eaf0853a2c2bdf6d80a6b137b24638/1/-/1-introcan.jpg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2" name="AutoShape 6" descr="https://media.killerinktattoo.co.uk/media/catalog/product/cache/13/thumbnail/780x/05eaf0853a2c2bdf6d80a6b137b24638/1/-/1-introcan.jpg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3" name="AutoShape 8" descr="https://media.killerinktattoo.co.uk/media/catalog/product/cache/13/thumbnail/780x/05eaf0853a2c2bdf6d80a6b137b24638/1/-/1-introcan.jpg"/>
          <p:cNvSpPr>
            <a:spLocks noChangeAspect="1" noChangeArrowheads="1"/>
          </p:cNvSpPr>
          <p:nvPr/>
        </p:nvSpPr>
        <p:spPr bwMode="auto">
          <a:xfrm>
            <a:off x="4538663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0184" name="Picture 10" descr="http://www.progress.com.sg/wp-content/uploads/2015/06/Braun-introca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76194">
            <a:off x="-1" y="1128681"/>
            <a:ext cx="3181013" cy="240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14" descr="https://media.add.ua/media/catalog/product/cache/1/image/9df78eab33525d08d6e5fb8d27136e95/2/8/28283_large/add.ua-b.-braun-(germanija)-kateter-vazofiks-braunjulja-g16-1,7-h50mm-serij-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13209"/>
            <a:ext cx="3445511" cy="263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6" name="Прямоугольник 10"/>
          <p:cNvSpPr>
            <a:spLocks noChangeArrowheads="1"/>
          </p:cNvSpPr>
          <p:nvPr/>
        </p:nvSpPr>
        <p:spPr bwMode="auto">
          <a:xfrm>
            <a:off x="2447764" y="1916832"/>
            <a:ext cx="444291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  <a:cs typeface="Times New Roman" pitchFamily="18" charset="0"/>
              </a:rPr>
              <a:t>Вводится в поверхностные вены по экстренным, срочным и плановым показаниям сроком до 72 -120 часов эксплуатации, для введения изотонических растворов и медикаментозных средств</a:t>
            </a:r>
            <a:r>
              <a:rPr lang="ru-RU" b="1" dirty="0">
                <a:latin typeface="+mn-lt"/>
                <a:cs typeface="Times New Roman" pitchFamily="18" charset="0"/>
              </a:rPr>
              <a:t>. </a:t>
            </a:r>
            <a:endParaRPr lang="ru-RU" b="1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1"/>
          <p:cNvSpPr>
            <a:spLocks noGrp="1"/>
          </p:cNvSpPr>
          <p:nvPr>
            <p:ph type="title" sz="quarter"/>
          </p:nvPr>
        </p:nvSpPr>
        <p:spPr>
          <a:xfrm>
            <a:off x="446031" y="224644"/>
            <a:ext cx="8229600" cy="581025"/>
          </a:xfrm>
        </p:spPr>
        <p:txBody>
          <a:bodyPr/>
          <a:lstStyle/>
          <a:p>
            <a:pPr algn="ctr">
              <a:spcBef>
                <a:spcPct val="50000"/>
              </a:spcBef>
              <a:tabLst>
                <a:tab pos="628650" algn="l"/>
              </a:tabLst>
              <a:defRPr/>
            </a:pPr>
            <a:r>
              <a:rPr lang="ru-RU" sz="3200" b="1" dirty="0" smtClean="0">
                <a:ea typeface="+mn-ea"/>
                <a:cs typeface="Arial" charset="0"/>
              </a:rPr>
              <a:t>Эпидемиология гемоконтактной инфекции </a:t>
            </a:r>
          </a:p>
        </p:txBody>
      </p:sp>
      <p:pic>
        <p:nvPicPr>
          <p:cNvPr id="73734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30558" y="1639863"/>
            <a:ext cx="2623166" cy="2571767"/>
          </a:xfrm>
          <a:noFill/>
        </p:spPr>
      </p:pic>
      <p:pic>
        <p:nvPicPr>
          <p:cNvPr id="73735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78572" y="1639863"/>
            <a:ext cx="2659118" cy="2591256"/>
          </a:xfrm>
          <a:noFill/>
        </p:spPr>
      </p:pic>
      <p:sp>
        <p:nvSpPr>
          <p:cNvPr id="73731" name="Текст 2"/>
          <p:cNvSpPr>
            <a:spLocks noGrp="1"/>
          </p:cNvSpPr>
          <p:nvPr>
            <p:ph sz="quarter" idx="3"/>
          </p:nvPr>
        </p:nvSpPr>
        <p:spPr>
          <a:xfrm>
            <a:off x="0" y="1201707"/>
            <a:ext cx="8281988" cy="63976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2400" dirty="0" smtClean="0"/>
              <a:t>     </a:t>
            </a:r>
            <a:r>
              <a:rPr lang="ru-RU" sz="2400" b="1" dirty="0" smtClean="0"/>
              <a:t>Гепатит</a:t>
            </a:r>
            <a:r>
              <a:rPr lang="ru-RU" sz="2400" b="1" dirty="0" smtClean="0">
                <a:cs typeface="Calibri" pitchFamily="34" charset="0"/>
              </a:rPr>
              <a:t> В </a:t>
            </a:r>
            <a:r>
              <a:rPr lang="ru-RU" sz="2400" b="1" dirty="0" smtClean="0">
                <a:solidFill>
                  <a:srgbClr val="FF0000"/>
                </a:solidFill>
                <a:cs typeface="Calibri" pitchFamily="34" charset="0"/>
              </a:rPr>
              <a:t>1 из 3</a:t>
            </a:r>
            <a:r>
              <a:rPr lang="ru-RU" sz="2400" b="1" dirty="0" smtClean="0">
                <a:cs typeface="Calibri" pitchFamily="34" charset="0"/>
              </a:rPr>
              <a:t>    </a:t>
            </a:r>
            <a:r>
              <a:rPr lang="ru-RU" sz="2400" b="1" dirty="0" smtClean="0"/>
              <a:t>Гепатит</a:t>
            </a:r>
            <a:r>
              <a:rPr lang="ru-RU" sz="2400" b="1" dirty="0" smtClean="0">
                <a:cs typeface="Calibri" pitchFamily="34" charset="0"/>
              </a:rPr>
              <a:t> С </a:t>
            </a:r>
            <a:r>
              <a:rPr lang="ru-RU" sz="2400" b="1" dirty="0" smtClean="0">
                <a:solidFill>
                  <a:srgbClr val="FF0000"/>
                </a:solidFill>
                <a:cs typeface="Calibri" pitchFamily="34" charset="0"/>
              </a:rPr>
              <a:t>1 из 30</a:t>
            </a:r>
            <a:r>
              <a:rPr lang="ru-RU" sz="2400" b="1" dirty="0" smtClean="0">
                <a:cs typeface="Calibri" pitchFamily="34" charset="0"/>
              </a:rPr>
              <a:t> </a:t>
            </a:r>
          </a:p>
        </p:txBody>
      </p:sp>
      <p:sp>
        <p:nvSpPr>
          <p:cNvPr id="73732" name="Текст 6"/>
          <p:cNvSpPr>
            <a:spLocks noGrp="1"/>
          </p:cNvSpPr>
          <p:nvPr>
            <p:ph sz="quarter" idx="4"/>
          </p:nvPr>
        </p:nvSpPr>
        <p:spPr>
          <a:xfrm>
            <a:off x="5892800" y="1201707"/>
            <a:ext cx="3251200" cy="639763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dirty="0" smtClean="0"/>
              <a:t>      </a:t>
            </a:r>
            <a:r>
              <a:rPr lang="ru-RU" sz="2400" b="1" dirty="0" smtClean="0"/>
              <a:t>ВИЧ</a:t>
            </a:r>
            <a:r>
              <a:rPr lang="ru-RU" sz="2400" b="1" dirty="0" smtClean="0">
                <a:cs typeface="Calibri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cs typeface="Calibri" pitchFamily="34" charset="0"/>
              </a:rPr>
              <a:t>1 из 300</a:t>
            </a:r>
            <a:endParaRPr lang="ru-RU" sz="2400" b="1" dirty="0" smtClean="0">
              <a:cs typeface="Calibri" pitchFamily="34" charset="0"/>
            </a:endParaRPr>
          </a:p>
        </p:txBody>
      </p:sp>
      <p:pic>
        <p:nvPicPr>
          <p:cNvPr id="7373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953" y="1639863"/>
            <a:ext cx="2805724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6" name="Text Box 217"/>
          <p:cNvSpPr txBox="1">
            <a:spLocks noChangeArrowheads="1"/>
          </p:cNvSpPr>
          <p:nvPr/>
        </p:nvSpPr>
        <p:spPr bwMode="auto">
          <a:xfrm>
            <a:off x="226953" y="4378338"/>
            <a:ext cx="8521760" cy="17321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2000">
            <a:spAutoFit/>
          </a:bodyPr>
          <a:lstStyle/>
          <a:p>
            <a:pPr marL="182563" lvl="1" indent="-182563">
              <a:lnSpc>
                <a:spcPct val="120000"/>
              </a:lnSpc>
              <a:buClr>
                <a:schemeClr val="tx2"/>
              </a:buClr>
            </a:pPr>
            <a:r>
              <a:rPr lang="ru-RU" sz="1800" dirty="0">
                <a:latin typeface="Calibri" pitchFamily="34" charset="0"/>
              </a:rPr>
              <a:t>Популяция инфицированных людей в мире составляет</a:t>
            </a:r>
            <a:endParaRPr lang="de-DE" sz="1800" dirty="0">
              <a:latin typeface="Calibri" pitchFamily="34" charset="0"/>
            </a:endParaRPr>
          </a:p>
          <a:p>
            <a:pPr marL="182563" lvl="2" indent="-182563"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de-DE" sz="1800" dirty="0">
                <a:latin typeface="Calibri" pitchFamily="34" charset="0"/>
              </a:rPr>
              <a:t>HBV: 	29,4% </a:t>
            </a:r>
            <a:r>
              <a:rPr lang="ru-RU" sz="1800" dirty="0">
                <a:latin typeface="Calibri" pitchFamily="34" charset="0"/>
              </a:rPr>
              <a:t> </a:t>
            </a:r>
            <a:r>
              <a:rPr lang="de-DE" sz="1800" i="1" dirty="0">
                <a:latin typeface="Calibri" pitchFamily="34" charset="0"/>
              </a:rPr>
              <a:t>[www.avert.org: 42 </a:t>
            </a:r>
            <a:r>
              <a:rPr lang="de-DE" sz="1800" i="1" dirty="0" err="1">
                <a:latin typeface="Calibri" pitchFamily="34" charset="0"/>
              </a:rPr>
              <a:t>Mio</a:t>
            </a:r>
            <a:r>
              <a:rPr lang="de-DE" sz="1800" i="1" dirty="0">
                <a:latin typeface="Calibri" pitchFamily="34" charset="0"/>
              </a:rPr>
              <a:t> </a:t>
            </a:r>
            <a:r>
              <a:rPr lang="de-DE" sz="1800" i="1" dirty="0" err="1">
                <a:latin typeface="Calibri" pitchFamily="34" charset="0"/>
              </a:rPr>
              <a:t>people</a:t>
            </a:r>
            <a:r>
              <a:rPr lang="de-DE" sz="1800" i="1" dirty="0">
                <a:latin typeface="Calibri" pitchFamily="34" charset="0"/>
              </a:rPr>
              <a:t> = 35,8 </a:t>
            </a:r>
            <a:r>
              <a:rPr lang="de-DE" sz="1800" i="1" dirty="0" err="1">
                <a:latin typeface="Calibri" pitchFamily="34" charset="0"/>
              </a:rPr>
              <a:t>Mio</a:t>
            </a:r>
            <a:r>
              <a:rPr lang="de-DE" sz="1800" i="1" dirty="0">
                <a:latin typeface="Calibri" pitchFamily="34" charset="0"/>
              </a:rPr>
              <a:t> </a:t>
            </a:r>
            <a:r>
              <a:rPr lang="de-DE" sz="1800" i="1" dirty="0" err="1">
                <a:latin typeface="Calibri" pitchFamily="34" charset="0"/>
              </a:rPr>
              <a:t>infected</a:t>
            </a:r>
            <a:r>
              <a:rPr lang="de-DE" sz="1800" i="1" dirty="0">
                <a:latin typeface="Calibri" pitchFamily="34" charset="0"/>
              </a:rPr>
              <a:t> in 2008 + 3Mio </a:t>
            </a:r>
            <a:r>
              <a:rPr lang="de-DE" sz="1800" i="1" dirty="0" err="1">
                <a:latin typeface="Calibri" pitchFamily="34" charset="0"/>
              </a:rPr>
              <a:t>newly</a:t>
            </a:r>
            <a:r>
              <a:rPr lang="de-DE" sz="1800" i="1" dirty="0">
                <a:latin typeface="Calibri" pitchFamily="34" charset="0"/>
              </a:rPr>
              <a:t> </a:t>
            </a:r>
            <a:r>
              <a:rPr lang="de-DE" sz="1800" i="1" dirty="0" err="1">
                <a:latin typeface="Calibri" pitchFamily="34" charset="0"/>
              </a:rPr>
              <a:t>infected</a:t>
            </a:r>
            <a:r>
              <a:rPr lang="de-DE" sz="1800" i="1" dirty="0">
                <a:latin typeface="Calibri" pitchFamily="34" charset="0"/>
              </a:rPr>
              <a:t> per </a:t>
            </a:r>
            <a:r>
              <a:rPr lang="de-DE" sz="1800" i="1" dirty="0" err="1">
                <a:latin typeface="Calibri" pitchFamily="34" charset="0"/>
              </a:rPr>
              <a:t>year</a:t>
            </a:r>
            <a:r>
              <a:rPr lang="de-DE" sz="1800" i="1" dirty="0">
                <a:latin typeface="Calibri" pitchFamily="34" charset="0"/>
              </a:rPr>
              <a:t>]</a:t>
            </a:r>
          </a:p>
          <a:p>
            <a:pPr marL="182563" lvl="2" indent="-182563"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de-DE" sz="1800" dirty="0">
                <a:latin typeface="Calibri" pitchFamily="34" charset="0"/>
              </a:rPr>
              <a:t>HCV: 	2,0%</a:t>
            </a:r>
            <a:r>
              <a:rPr lang="ru-RU" sz="1800" dirty="0">
                <a:latin typeface="Calibri" pitchFamily="34" charset="0"/>
              </a:rPr>
              <a:t> </a:t>
            </a:r>
            <a:r>
              <a:rPr lang="de-DE" sz="1800" dirty="0">
                <a:latin typeface="Calibri" pitchFamily="34" charset="0"/>
              </a:rPr>
              <a:t> </a:t>
            </a:r>
            <a:r>
              <a:rPr lang="de-DE" sz="1800" i="1" dirty="0">
                <a:latin typeface="Calibri" pitchFamily="34" charset="0"/>
              </a:rPr>
              <a:t>[WHO 2010]</a:t>
            </a:r>
          </a:p>
          <a:p>
            <a:pPr marL="182563" lvl="2" indent="-182563"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de-DE" sz="1800" dirty="0">
                <a:latin typeface="Calibri" pitchFamily="34" charset="0"/>
              </a:rPr>
              <a:t>HIV:	0,6%</a:t>
            </a:r>
            <a:r>
              <a:rPr lang="ru-RU" sz="1800" dirty="0">
                <a:latin typeface="Calibri" pitchFamily="34" charset="0"/>
              </a:rPr>
              <a:t> </a:t>
            </a:r>
            <a:r>
              <a:rPr lang="de-DE" sz="1800" i="1" dirty="0">
                <a:latin typeface="Calibri" pitchFamily="34" charset="0"/>
              </a:rPr>
              <a:t> [WHO 2010]</a:t>
            </a:r>
          </a:p>
        </p:txBody>
      </p:sp>
      <p:sp>
        <p:nvSpPr>
          <p:cNvPr id="73737" name="Text Box 17"/>
          <p:cNvSpPr txBox="1">
            <a:spLocks noChangeArrowheads="1"/>
          </p:cNvSpPr>
          <p:nvPr/>
        </p:nvSpPr>
        <p:spPr bwMode="auto">
          <a:xfrm>
            <a:off x="0" y="6103947"/>
            <a:ext cx="903605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i="1" dirty="0">
                <a:latin typeface="RotisSansSerif" pitchFamily="34" charset="0"/>
              </a:rPr>
              <a:t>[UK Health Departments. Guidance for Clinical Health Care Workers: Protection Against Infection with </a:t>
            </a:r>
            <a:r>
              <a:rPr lang="en-US" sz="1100" i="1" dirty="0" err="1">
                <a:latin typeface="RotisSansSerif" pitchFamily="34" charset="0"/>
              </a:rPr>
              <a:t>Bloodborne</a:t>
            </a:r>
            <a:r>
              <a:rPr lang="en-US" sz="1100" i="1" dirty="0">
                <a:latin typeface="RotisSansSerif" pitchFamily="34" charset="0"/>
              </a:rPr>
              <a:t> Viruses. </a:t>
            </a:r>
          </a:p>
          <a:p>
            <a:r>
              <a:rPr lang="en-US" sz="1100" i="1" dirty="0">
                <a:latin typeface="RotisSansSerif" pitchFamily="34" charset="0"/>
              </a:rPr>
              <a:t>Recommendations of the Expert Advisory Group on AIDS and the Advisory Group on Hepatitis.</a:t>
            </a:r>
          </a:p>
          <a:p>
            <a:r>
              <a:rPr lang="de-DE" sz="1100" i="1" dirty="0">
                <a:latin typeface="RotisSansSerif" pitchFamily="34" charset="0"/>
              </a:rPr>
              <a:t>also: </a:t>
            </a:r>
            <a:r>
              <a:rPr lang="en-US" sz="1100" i="1" dirty="0" err="1">
                <a:latin typeface="RotisSansSerif" pitchFamily="34" charset="0"/>
              </a:rPr>
              <a:t>Tuma</a:t>
            </a:r>
            <a:r>
              <a:rPr lang="en-US" sz="1100" i="1" dirty="0">
                <a:latin typeface="RotisSansSerif" pitchFamily="34" charset="0"/>
              </a:rPr>
              <a:t> und </a:t>
            </a:r>
            <a:r>
              <a:rPr lang="en-US" sz="1100" i="1" dirty="0" err="1">
                <a:latin typeface="RotisSansSerif" pitchFamily="34" charset="0"/>
              </a:rPr>
              <a:t>Sepkowitz</a:t>
            </a:r>
            <a:r>
              <a:rPr lang="en-US" sz="1100" i="1" dirty="0">
                <a:latin typeface="RotisSansSerif" pitchFamily="34" charset="0"/>
              </a:rPr>
              <a:t> (2006)]</a:t>
            </a:r>
          </a:p>
          <a:p>
            <a:endParaRPr lang="en-US" sz="1000" dirty="0">
              <a:latin typeface="RotisSansSerif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1"/>
          <p:cNvSpPr>
            <a:spLocks noGrp="1"/>
          </p:cNvSpPr>
          <p:nvPr>
            <p:ph type="title"/>
          </p:nvPr>
        </p:nvSpPr>
        <p:spPr>
          <a:xfrm>
            <a:off x="0" y="-135396"/>
            <a:ext cx="9144000" cy="981075"/>
          </a:xfrm>
        </p:spPr>
        <p:txBody>
          <a:bodyPr/>
          <a:lstStyle/>
          <a:p>
            <a:pPr marL="265113" indent="-265113" eaLnBrk="1" hangingPunct="1">
              <a:lnSpc>
                <a:spcPct val="130000"/>
              </a:lnSpc>
              <a:tabLst>
                <a:tab pos="185738" algn="l"/>
              </a:tabLst>
            </a:pPr>
            <a:r>
              <a:rPr lang="ru-RU" sz="3200" b="1" dirty="0" smtClean="0">
                <a:cs typeface="Arial" pitchFamily="34" charset="0"/>
              </a:rPr>
              <a:t>Риск передачи инфекции через укол иглой</a:t>
            </a:r>
            <a:r>
              <a:rPr lang="en-GB" sz="3200" b="1" dirty="0" smtClean="0">
                <a:cs typeface="Arial" pitchFamily="34" charset="0"/>
              </a:rPr>
              <a:t>:</a:t>
            </a:r>
          </a:p>
        </p:txBody>
      </p:sp>
      <p:sp>
        <p:nvSpPr>
          <p:cNvPr id="72707" name="Содержимое 2"/>
          <p:cNvSpPr>
            <a:spLocks noGrp="1"/>
          </p:cNvSpPr>
          <p:nvPr>
            <p:ph idx="1"/>
          </p:nvPr>
        </p:nvSpPr>
        <p:spPr>
          <a:xfrm>
            <a:off x="250825" y="692150"/>
            <a:ext cx="8497888" cy="4321175"/>
          </a:xfrm>
        </p:spPr>
        <p:txBody>
          <a:bodyPr/>
          <a:lstStyle/>
          <a:p>
            <a:pPr marL="265113" indent="-265113" eaLnBrk="1" hangingPunct="1">
              <a:lnSpc>
                <a:spcPct val="110000"/>
              </a:lnSpc>
              <a:tabLst>
                <a:tab pos="185738" algn="l"/>
              </a:tabLst>
            </a:pPr>
            <a:r>
              <a:rPr lang="en-GB" sz="3000" b="1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US" sz="2100" b="1" smtClean="0">
                <a:cs typeface="Arial" pitchFamily="34" charset="0"/>
              </a:rPr>
              <a:t>HIV</a:t>
            </a:r>
            <a:r>
              <a:rPr lang="en-GB" sz="2100" b="1" smtClean="0">
                <a:cs typeface="Arial" pitchFamily="34" charset="0"/>
              </a:rPr>
              <a:t> (</a:t>
            </a:r>
            <a:r>
              <a:rPr lang="ru-RU" sz="2100" b="1" smtClean="0">
                <a:cs typeface="Arial" pitchFamily="34" charset="0"/>
              </a:rPr>
              <a:t>Вирус Иммунодефицита Человека</a:t>
            </a:r>
            <a:r>
              <a:rPr lang="en-GB" sz="2100" b="1" smtClean="0">
                <a:cs typeface="Arial" pitchFamily="34" charset="0"/>
              </a:rPr>
              <a:t>): 0,3%</a:t>
            </a:r>
            <a:r>
              <a:rPr lang="ru-RU" sz="2100" b="1" smtClean="0">
                <a:cs typeface="Arial" pitchFamily="34" charset="0"/>
              </a:rPr>
              <a:t>-0,5%</a:t>
            </a:r>
            <a:endParaRPr lang="ru-RU" sz="2100" smtClean="0">
              <a:cs typeface="Arial" pitchFamily="34" charset="0"/>
            </a:endParaRPr>
          </a:p>
          <a:p>
            <a:pPr marL="265113" indent="-265113" eaLnBrk="1" hangingPunct="1">
              <a:lnSpc>
                <a:spcPct val="110000"/>
              </a:lnSpc>
              <a:tabLst>
                <a:tab pos="185738" algn="l"/>
              </a:tabLst>
            </a:pPr>
            <a:r>
              <a:rPr lang="en-GB" sz="2100" b="1" smtClean="0">
                <a:cs typeface="Arial" pitchFamily="34" charset="0"/>
              </a:rPr>
              <a:t>HCV (</a:t>
            </a:r>
            <a:r>
              <a:rPr lang="ru-RU" sz="2100" b="1" smtClean="0">
                <a:cs typeface="Arial" pitchFamily="34" charset="0"/>
              </a:rPr>
              <a:t>Вирус гепатита</a:t>
            </a:r>
            <a:r>
              <a:rPr lang="en-GB" sz="2100" b="1" smtClean="0">
                <a:cs typeface="Arial" pitchFamily="34" charset="0"/>
              </a:rPr>
              <a:t> C</a:t>
            </a:r>
            <a:r>
              <a:rPr lang="ru-RU" sz="2100" b="1" smtClean="0">
                <a:cs typeface="Arial" pitchFamily="34" charset="0"/>
              </a:rPr>
              <a:t>)</a:t>
            </a:r>
            <a:r>
              <a:rPr lang="en-GB" sz="2100" b="1" smtClean="0">
                <a:cs typeface="Arial" pitchFamily="34" charset="0"/>
              </a:rPr>
              <a:t>: 3</a:t>
            </a:r>
            <a:r>
              <a:rPr lang="ru-RU" sz="2100" b="1" smtClean="0">
                <a:cs typeface="Arial" pitchFamily="34" charset="0"/>
              </a:rPr>
              <a:t>-10</a:t>
            </a:r>
            <a:r>
              <a:rPr lang="en-GB" sz="2100" b="1" smtClean="0">
                <a:cs typeface="Arial" pitchFamily="34" charset="0"/>
              </a:rPr>
              <a:t>%</a:t>
            </a:r>
            <a:endParaRPr lang="ru-RU" sz="2100" b="1" smtClean="0">
              <a:cs typeface="Arial" pitchFamily="34" charset="0"/>
            </a:endParaRPr>
          </a:p>
          <a:p>
            <a:pPr marL="265113" indent="-265113" eaLnBrk="1" hangingPunct="1">
              <a:lnSpc>
                <a:spcPct val="110000"/>
              </a:lnSpc>
              <a:tabLst>
                <a:tab pos="185738" algn="l"/>
              </a:tabLst>
            </a:pPr>
            <a:r>
              <a:rPr lang="en-GB" sz="2100" b="1" smtClean="0">
                <a:solidFill>
                  <a:srgbClr val="FF0000"/>
                </a:solidFill>
                <a:cs typeface="Arial" pitchFamily="34" charset="0"/>
              </a:rPr>
              <a:t>HBV (</a:t>
            </a:r>
            <a:r>
              <a:rPr lang="ru-RU" sz="2100" b="1" smtClean="0">
                <a:solidFill>
                  <a:srgbClr val="FF0000"/>
                </a:solidFill>
                <a:cs typeface="Arial" pitchFamily="34" charset="0"/>
              </a:rPr>
              <a:t>Вирус гепатита </a:t>
            </a:r>
            <a:r>
              <a:rPr lang="en-GB" sz="2100" b="1" smtClean="0">
                <a:solidFill>
                  <a:srgbClr val="FF0000"/>
                </a:solidFill>
                <a:cs typeface="Arial" pitchFamily="34" charset="0"/>
              </a:rPr>
              <a:t>B): 30</a:t>
            </a:r>
            <a:r>
              <a:rPr lang="ru-RU" sz="2100" b="1" smtClean="0">
                <a:solidFill>
                  <a:srgbClr val="FF0000"/>
                </a:solidFill>
                <a:cs typeface="Arial" pitchFamily="34" charset="0"/>
              </a:rPr>
              <a:t>-40</a:t>
            </a:r>
            <a:r>
              <a:rPr lang="en-GB" sz="2100" b="1" smtClean="0">
                <a:solidFill>
                  <a:srgbClr val="FF0000"/>
                </a:solidFill>
                <a:cs typeface="Arial" pitchFamily="34" charset="0"/>
              </a:rPr>
              <a:t>%</a:t>
            </a:r>
            <a:endParaRPr lang="ru-RU" sz="2100" smtClean="0">
              <a:solidFill>
                <a:srgbClr val="A6A6A6"/>
              </a:solidFill>
              <a:cs typeface="Arial" pitchFamily="34" charset="0"/>
            </a:endParaRPr>
          </a:p>
          <a:p>
            <a:pPr marL="455613" lvl="1" indent="-265113" eaLnBrk="1" hangingPunct="1">
              <a:lnSpc>
                <a:spcPct val="110000"/>
              </a:lnSpc>
              <a:buFont typeface="Arial" pitchFamily="34" charset="0"/>
              <a:buChar char="•"/>
              <a:tabLst>
                <a:tab pos="185738" algn="l"/>
              </a:tabLst>
            </a:pPr>
            <a:r>
              <a:rPr lang="ru-RU" sz="2100" smtClean="0">
                <a:cs typeface="Arial" pitchFamily="34" charset="0"/>
              </a:rPr>
              <a:t>Инфицирующая доза составляет 0,0000001 мл сыворотки, содержащей </a:t>
            </a:r>
            <a:r>
              <a:rPr lang="en-US" sz="2100" smtClean="0">
                <a:cs typeface="Arial" pitchFamily="34" charset="0"/>
              </a:rPr>
              <a:t>HBV</a:t>
            </a:r>
            <a:endParaRPr lang="ru-RU" sz="2100" smtClean="0">
              <a:cs typeface="Arial" pitchFamily="34" charset="0"/>
            </a:endParaRPr>
          </a:p>
          <a:p>
            <a:pPr marL="455613" lvl="1" indent="-265113" eaLnBrk="1" hangingPunct="1">
              <a:lnSpc>
                <a:spcPct val="110000"/>
              </a:lnSpc>
              <a:buFont typeface="Arial" pitchFamily="34" charset="0"/>
              <a:buChar char="•"/>
              <a:tabLst>
                <a:tab pos="185738" algn="l"/>
              </a:tabLst>
            </a:pPr>
            <a:r>
              <a:rPr lang="ru-RU" sz="2100" smtClean="0">
                <a:cs typeface="Arial" pitchFamily="34" charset="0"/>
              </a:rPr>
              <a:t>Общая инфицированность медицинских работников вирусом гепатита В по РФ составляет 32,6%</a:t>
            </a:r>
          </a:p>
          <a:p>
            <a:pPr marL="455613" lvl="1" indent="-265113" eaLnBrk="1" hangingPunct="1">
              <a:lnSpc>
                <a:spcPct val="110000"/>
              </a:lnSpc>
              <a:buFont typeface="Arial" pitchFamily="34" charset="0"/>
              <a:buChar char="•"/>
              <a:tabLst>
                <a:tab pos="185738" algn="l"/>
              </a:tabLst>
            </a:pPr>
            <a:r>
              <a:rPr lang="ru-RU" sz="2100" b="1" smtClean="0">
                <a:cs typeface="Arial" pitchFamily="34" charset="0"/>
              </a:rPr>
              <a:t>Уровень заболеваемости медицинского персонала вирусными гепатитами и ВИЧ превышает общий уровень заболеваемости в 6,5 раз</a:t>
            </a:r>
            <a:endParaRPr lang="en-GB" sz="2100" b="1" smtClean="0">
              <a:cs typeface="Arial" pitchFamily="34" charset="0"/>
            </a:endParaRPr>
          </a:p>
          <a:p>
            <a:pPr marL="455613" lvl="1" indent="-265113" eaLnBrk="1" hangingPunct="1">
              <a:lnSpc>
                <a:spcPct val="110000"/>
              </a:lnSpc>
              <a:buFontTx/>
              <a:buNone/>
              <a:tabLst>
                <a:tab pos="185738" algn="l"/>
              </a:tabLst>
            </a:pPr>
            <a:endParaRPr lang="ru-RU" sz="2100" b="1" smtClean="0">
              <a:solidFill>
                <a:schemeClr val="tx2"/>
              </a:solidFill>
              <a:cs typeface="Arial" pitchFamily="34" charset="0"/>
            </a:endParaRPr>
          </a:p>
        </p:txBody>
      </p:sp>
      <p:pic>
        <p:nvPicPr>
          <p:cNvPr id="72708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2788" y="4868863"/>
            <a:ext cx="1512888" cy="1512887"/>
          </a:xfrm>
        </p:spPr>
      </p:pic>
      <p:pic>
        <p:nvPicPr>
          <p:cNvPr id="727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4869160"/>
            <a:ext cx="2232025" cy="150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2710" name="Picture 10" descr="\\bbmru08.bbmag.bbraun.com\home\evseelru\Pictures\hepatitis 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868863"/>
            <a:ext cx="22320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11" descr="\\bbmru08.bbmag.bbraun.com\home\evseelru\Pictures\virus_HBV_7506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960" y="4868863"/>
            <a:ext cx="2303462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-26988"/>
            <a:ext cx="9144000" cy="865188"/>
          </a:xfrm>
        </p:spPr>
        <p:txBody>
          <a:bodyPr/>
          <a:lstStyle/>
          <a:p>
            <a:pPr algn="ctr" eaLnBrk="1" hangingPunct="1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u="sng" dirty="0" smtClean="0"/>
              <a:t>Обязан ли  пациент сообщать о своем ВИЧ-статусе?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altLang="ru-RU" sz="2400" dirty="0" smtClean="0">
              <a:solidFill>
                <a:schemeClr val="folHlink"/>
              </a:solidFill>
            </a:endParaRPr>
          </a:p>
        </p:txBody>
      </p:sp>
      <p:sp>
        <p:nvSpPr>
          <p:cNvPr id="798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3573463"/>
            <a:ext cx="8540750" cy="10080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Инструкция для персонала по соблюдению необходимых УНИВЕРСАЛЬНЫХ  мер профилактики НЕЗАВИСИМО ОТ ДИАГНОЗА ВИЧ-инфекции должна быть в каждом ЛПУ</a:t>
            </a:r>
            <a:endParaRPr lang="ru-RU" altLang="ru-RU" sz="1800" b="1" dirty="0" smtClean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1520" y="1043013"/>
            <a:ext cx="84248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РОССИЙСКОЕ ЗАКОНОДАТЕЛЬСТВО </a:t>
            </a:r>
            <a:r>
              <a:rPr lang="ru-RU" b="1" u="sng">
                <a:solidFill>
                  <a:srgbClr val="C00000"/>
                </a:solidFill>
              </a:rPr>
              <a:t>НЕ ОБЯЗЫВАЕТ </a:t>
            </a:r>
            <a:r>
              <a:rPr lang="ru-RU" b="1"/>
              <a:t>ПАЦИЕНТОВ ПРЕДОСТАВЛЯТЬ ЛЕЧАЩЕМУ ВРАЧУ ИНФОРМАЦИЮ О ЗДОРОВЬЕ</a:t>
            </a: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79388" y="1844675"/>
            <a:ext cx="87852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ОТВЕТСТВЕННОСТЬ ЗА ПОСТАВЛЕНИЕ ДРУГОГО ЛИЦА В ОПАСНОСТЬ ЗАРАЖЕНИЯ ВИЧ-ИНФЕКЦИЕЙ </a:t>
            </a:r>
          </a:p>
          <a:p>
            <a:pPr>
              <a:defRPr/>
            </a:pPr>
            <a:r>
              <a:rPr lang="ru-RU" b="1" dirty="0"/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предусмотрена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ТОЛЬКО В СЛУЧАЕ ПРЯМОГО УМЫСЛА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5288" y="2735200"/>
            <a:ext cx="84248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/>
              <a:t>нужно учитывать, так же  и то, что есть люди, никогда не проверявшие и не знающие СВОЕГО ВИЧ-СТАТУСА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79388" y="4941888"/>
            <a:ext cx="37449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Внедрение пункционных устройств с защитными приспособлениями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608513" y="4797425"/>
            <a:ext cx="43561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Уменьшение использования игл – использование устройств </a:t>
            </a:r>
            <a:r>
              <a:rPr lang="ru-RU" sz="2400" dirty="0" err="1"/>
              <a:t>безыгольного</a:t>
            </a:r>
            <a:r>
              <a:rPr lang="ru-RU" sz="2400" dirty="0"/>
              <a:t> доступа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  <p:bldP spid="4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itel 1"/>
          <p:cNvSpPr>
            <a:spLocks noGrp="1"/>
          </p:cNvSpPr>
          <p:nvPr>
            <p:ph type="title" sz="quarter"/>
          </p:nvPr>
        </p:nvSpPr>
        <p:spPr>
          <a:xfrm>
            <a:off x="611188" y="58738"/>
            <a:ext cx="8208962" cy="561975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tabLst>
                <a:tab pos="628650" algn="l"/>
              </a:tabLst>
              <a:defRPr/>
            </a:pPr>
            <a:r>
              <a:rPr lang="ru-RU" sz="3200" b="1" dirty="0" smtClean="0">
                <a:ea typeface="+mn-ea"/>
                <a:cs typeface="Arial" charset="0"/>
              </a:rPr>
              <a:t>Наиболее распространенные причины</a:t>
            </a:r>
            <a:endParaRPr lang="en-US" sz="3200" b="1" dirty="0" smtClean="0">
              <a:ea typeface="+mn-ea"/>
              <a:cs typeface="Arial" charset="0"/>
            </a:endParaRPr>
          </a:p>
        </p:txBody>
      </p:sp>
      <p:sp>
        <p:nvSpPr>
          <p:cNvPr id="70659" name="Inhaltsplatzhalter 2"/>
          <p:cNvSpPr>
            <a:spLocks noGrp="1"/>
          </p:cNvSpPr>
          <p:nvPr>
            <p:ph sz="quarter" idx="1"/>
          </p:nvPr>
        </p:nvSpPr>
        <p:spPr>
          <a:xfrm>
            <a:off x="0" y="728997"/>
            <a:ext cx="7092950" cy="6048375"/>
          </a:xfrm>
        </p:spPr>
        <p:txBody>
          <a:bodyPr/>
          <a:lstStyle/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Недостаточное количество оборудования: устройств </a:t>
            </a:r>
            <a:r>
              <a:rPr lang="ru-RU" sz="2000" b="1" dirty="0" err="1" smtClean="0">
                <a:cs typeface="Times New Roman" pitchFamily="18" charset="0"/>
              </a:rPr>
              <a:t>безигольного</a:t>
            </a:r>
            <a:r>
              <a:rPr lang="ru-RU" sz="2000" b="1" dirty="0" smtClean="0">
                <a:cs typeface="Times New Roman" pitchFamily="18" charset="0"/>
              </a:rPr>
              <a:t> доступа и контейнеров для утилизации острых предметов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Неотработанная процедура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Недостаточный уровень осознания опасности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Недостаточным образом обученный персонал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Отсутствие доступа к контейнерам для утилизации </a:t>
            </a:r>
            <a:r>
              <a:rPr lang="ru-RU" sz="2000" b="1" dirty="0" smtClean="0">
                <a:cs typeface="Times New Roman" pitchFamily="18" charset="0"/>
              </a:rPr>
              <a:t>         острых </a:t>
            </a:r>
            <a:r>
              <a:rPr lang="ru-RU" sz="2000" b="1" dirty="0" smtClean="0">
                <a:cs typeface="Times New Roman" pitchFamily="18" charset="0"/>
              </a:rPr>
              <a:t>предметов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Нехватка персонала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Надевание колпачка на иглу после использования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Передача острых  предметов из рук в руки в операционной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Неиспользование контейнеров для утилизации острых предметов  сразу после использования острых предметов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Непрогнозируемые случаи, требующие медицинского вмешательства</a:t>
            </a:r>
          </a:p>
          <a:p>
            <a:pPr marL="180975" indent="-180975" eaLnBrk="1" hangingPunct="1"/>
            <a:r>
              <a:rPr lang="ru-RU" sz="2000" b="1" dirty="0" smtClean="0">
                <a:cs typeface="Times New Roman" pitchFamily="18" charset="0"/>
              </a:rPr>
              <a:t>Непредвиденные реакции у пациента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</a:p>
          <a:p>
            <a:pPr marL="180975" indent="-180975" eaLnBrk="1" hangingPunct="1">
              <a:buFont typeface="Arial" pitchFamily="34" charset="0"/>
              <a:buNone/>
            </a:pPr>
            <a:r>
              <a:rPr lang="ru-RU" sz="1000" b="1" i="1" dirty="0" smtClean="0">
                <a:cs typeface="Times New Roman" pitchFamily="18" charset="0"/>
              </a:rPr>
              <a:t>[</a:t>
            </a:r>
            <a:r>
              <a:rPr lang="ru-RU" sz="1000" b="1" i="1" dirty="0" err="1" smtClean="0">
                <a:cs typeface="Times New Roman" pitchFamily="18" charset="0"/>
              </a:rPr>
              <a:t>Niosh</a:t>
            </a:r>
            <a:r>
              <a:rPr lang="ru-RU" sz="1000" b="1" i="1" dirty="0" smtClean="0">
                <a:cs typeface="Times New Roman" pitchFamily="18" charset="0"/>
              </a:rPr>
              <a:t> 1999, </a:t>
            </a:r>
            <a:r>
              <a:rPr lang="ru-RU" sz="1000" b="1" i="1" dirty="0" err="1" smtClean="0">
                <a:cs typeface="Times New Roman" pitchFamily="18" charset="0"/>
              </a:rPr>
              <a:t>The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Centers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for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Disease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Control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and</a:t>
            </a:r>
            <a:r>
              <a:rPr lang="ru-RU" sz="1000" b="1" i="1" dirty="0" smtClean="0">
                <a:cs typeface="Times New Roman" pitchFamily="18" charset="0"/>
              </a:rPr>
              <a:t> </a:t>
            </a:r>
            <a:r>
              <a:rPr lang="ru-RU" sz="1000" b="1" i="1" dirty="0" err="1" smtClean="0">
                <a:cs typeface="Times New Roman" pitchFamily="18" charset="0"/>
              </a:rPr>
              <a:t>Prevention</a:t>
            </a:r>
            <a:r>
              <a:rPr lang="ru-RU" sz="1000" b="1" i="1" dirty="0" smtClean="0">
                <a:cs typeface="Times New Roman" pitchFamily="18" charset="0"/>
              </a:rPr>
              <a:t> (CDC) 2008]</a:t>
            </a:r>
            <a:endParaRPr lang="ru-RU" sz="1000" b="1" dirty="0" smtClean="0">
              <a:cs typeface="Times New Roman" pitchFamily="18" charset="0"/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/>
          <a:srcRect l="-1820" t="1138"/>
          <a:stretch>
            <a:fillRect/>
          </a:stretch>
        </p:blipFill>
        <p:spPr bwMode="auto">
          <a:xfrm>
            <a:off x="7088698" y="690526"/>
            <a:ext cx="1885472" cy="131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3"/>
          <a:srcRect l="6174" t="3995" r="13557" b="8124"/>
          <a:stretch>
            <a:fillRect/>
          </a:stretch>
        </p:blipFill>
        <p:spPr bwMode="auto">
          <a:xfrm>
            <a:off x="6726267" y="2204864"/>
            <a:ext cx="584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4"/>
          <a:srcRect t="14645" b="26772"/>
          <a:stretch>
            <a:fillRect/>
          </a:stretch>
        </p:blipFill>
        <p:spPr bwMode="auto">
          <a:xfrm>
            <a:off x="7380288" y="2168860"/>
            <a:ext cx="16764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5"/>
          <a:srcRect l="1909" t="11792" r="2649" b="941"/>
          <a:stretch>
            <a:fillRect/>
          </a:stretch>
        </p:blipFill>
        <p:spPr bwMode="auto">
          <a:xfrm>
            <a:off x="6616728" y="3300254"/>
            <a:ext cx="647700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/>
          <a:srcRect l="8333" t="6882" r="12500" b="17416"/>
          <a:stretch>
            <a:fillRect/>
          </a:stretch>
        </p:blipFill>
        <p:spPr bwMode="auto">
          <a:xfrm>
            <a:off x="7312025" y="3248360"/>
            <a:ext cx="1739900" cy="1008063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0665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9925" y="4652963"/>
            <a:ext cx="2024063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8" descr="http://www.alfa-mk.ru/components/com_virtuemart/shop_image/product/_________________4dd2482a9da4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0" y="4695825"/>
            <a:ext cx="33337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Заголовок 1"/>
          <p:cNvSpPr>
            <a:spLocks noGrp="1"/>
          </p:cNvSpPr>
          <p:nvPr>
            <p:ph type="title"/>
          </p:nvPr>
        </p:nvSpPr>
        <p:spPr>
          <a:xfrm>
            <a:off x="226953" y="0"/>
            <a:ext cx="8593197" cy="393700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</a:t>
            </a:r>
            <a:r>
              <a:rPr lang="ru-RU" sz="3200" b="1" dirty="0" smtClean="0"/>
              <a:t>Профилактика случайного укола иглой</a:t>
            </a:r>
          </a:p>
        </p:txBody>
      </p:sp>
      <p:sp>
        <p:nvSpPr>
          <p:cNvPr id="75779" name="Содержимое 2"/>
          <p:cNvSpPr>
            <a:spLocks noGrp="1"/>
          </p:cNvSpPr>
          <p:nvPr>
            <p:ph idx="1"/>
          </p:nvPr>
        </p:nvSpPr>
        <p:spPr>
          <a:xfrm>
            <a:off x="611188" y="857250"/>
            <a:ext cx="7889875" cy="4840288"/>
          </a:xfrm>
        </p:spPr>
        <p:txBody>
          <a:bodyPr/>
          <a:lstStyle/>
          <a:p>
            <a:pPr algn="ctr">
              <a:buFontTx/>
              <a:buChar char="•"/>
            </a:pPr>
            <a:r>
              <a:rPr lang="ru-RU" sz="2400" b="1"/>
              <a:t>Внедрение пункционных устройств с защитными приспособлениями</a:t>
            </a:r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endParaRPr lang="ru-RU" sz="2000" b="1"/>
          </a:p>
          <a:p>
            <a:pPr>
              <a:buFontTx/>
              <a:buChar char="•"/>
            </a:pPr>
            <a:endParaRPr lang="ru-RU" sz="2000" b="1"/>
          </a:p>
          <a:p>
            <a:pPr>
              <a:buFont typeface="Arial" pitchFamily="34" charset="0"/>
              <a:buNone/>
            </a:pPr>
            <a:endParaRPr lang="ru-RU" sz="2000" b="1"/>
          </a:p>
          <a:p>
            <a:endParaRPr lang="ru-RU" sz="2000" b="1"/>
          </a:p>
        </p:txBody>
      </p:sp>
      <p:pic>
        <p:nvPicPr>
          <p:cNvPr id="75781" name="Picture 20" descr="saft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2214563"/>
            <a:ext cx="1908175" cy="1403350"/>
          </a:xfrm>
          <a:prstGeom prst="rect">
            <a:avLst/>
          </a:prstGeom>
          <a:noFill/>
          <a:ln w="9525">
            <a:solidFill>
              <a:srgbClr val="BFCAD3"/>
            </a:solidFill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1857375"/>
            <a:ext cx="5672138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el 2"/>
          <p:cNvSpPr>
            <a:spLocks noGrp="1"/>
          </p:cNvSpPr>
          <p:nvPr>
            <p:ph type="title" sz="quarter"/>
          </p:nvPr>
        </p:nvSpPr>
        <p:spPr>
          <a:xfrm>
            <a:off x="482544" y="179343"/>
            <a:ext cx="8208962" cy="706437"/>
          </a:xfrm>
        </p:spPr>
        <p:txBody>
          <a:bodyPr/>
          <a:lstStyle/>
          <a:p>
            <a:pPr algn="ctr"/>
            <a:r>
              <a:rPr lang="ru-RU" sz="3600" b="1" dirty="0" smtClean="0">
                <a:ea typeface="MS PGothic" pitchFamily="34" charset="-128"/>
              </a:rPr>
              <a:t>Пассивный защитный механизм</a:t>
            </a:r>
            <a:endParaRPr lang="en-US" sz="3600" b="1" dirty="0" smtClean="0">
              <a:ea typeface="MS PGothic" pitchFamily="34" charset="-128"/>
            </a:endParaRPr>
          </a:p>
        </p:txBody>
      </p:sp>
      <p:sp>
        <p:nvSpPr>
          <p:cNvPr id="16388" name="Inhaltsplatzhalter 3"/>
          <p:cNvSpPr>
            <a:spLocks noGrp="1"/>
          </p:cNvSpPr>
          <p:nvPr>
            <p:ph sz="quarter" idx="1"/>
          </p:nvPr>
        </p:nvSpPr>
        <p:spPr>
          <a:xfrm>
            <a:off x="143508" y="1124744"/>
            <a:ext cx="8820980" cy="2192338"/>
          </a:xfrm>
        </p:spPr>
        <p:txBody>
          <a:bodyPr/>
          <a:lstStyle/>
          <a:p>
            <a:pPr marL="180975" indent="-180975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tabLst>
                <a:tab pos="261938" algn="l"/>
              </a:tabLst>
              <a:defRPr/>
            </a:pPr>
            <a:r>
              <a:rPr lang="ru-RU" sz="2200" b="1" dirty="0">
                <a:ea typeface="ＭＳ Ｐゴシック" pitchFamily="34" charset="-128"/>
              </a:rPr>
              <a:t>Клипса пассивного защитного механизма расположена в  полости основного (соединительного) порта катетера</a:t>
            </a:r>
          </a:p>
          <a:p>
            <a:pPr marL="180975" indent="-180975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tabLst>
                <a:tab pos="261938" algn="l"/>
              </a:tabLst>
              <a:defRPr/>
            </a:pPr>
            <a:r>
              <a:rPr lang="ru-RU" sz="2200" b="1" dirty="0" smtClean="0">
                <a:ea typeface="ＭＳ Ｐゴシック" pitchFamily="34" charset="-128"/>
              </a:rPr>
              <a:t>Пассивный </a:t>
            </a:r>
            <a:r>
              <a:rPr lang="ru-RU" sz="2200" b="1" dirty="0" smtClean="0">
                <a:ea typeface="ＭＳ Ｐゴシック" pitchFamily="34" charset="-128"/>
              </a:rPr>
              <a:t>защитный механизм</a:t>
            </a:r>
            <a:r>
              <a:rPr lang="de-DE" sz="2200" b="1" dirty="0" smtClean="0">
                <a:ea typeface="ＭＳ Ｐゴシック" pitchFamily="34" charset="-128"/>
              </a:rPr>
              <a:t> – </a:t>
            </a:r>
            <a:r>
              <a:rPr lang="ru-RU" sz="2200" b="1" dirty="0" smtClean="0">
                <a:ea typeface="ＭＳ Ｐゴシック" pitchFamily="34" charset="-128"/>
              </a:rPr>
              <a:t>закрывает острый срез иглы после извлечения иглы из катетера, защищая  медицинского работника от нечаянного укола</a:t>
            </a:r>
          </a:p>
          <a:p>
            <a:pPr marL="180975" indent="-180975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tabLst>
                <a:tab pos="261938" algn="l"/>
              </a:tabLst>
              <a:defRPr/>
            </a:pPr>
            <a:r>
              <a:rPr lang="ru-RU" sz="2200" b="1" dirty="0" smtClean="0">
                <a:ea typeface="ＭＳ Ｐゴシック" pitchFamily="34" charset="-128"/>
              </a:rPr>
              <a:t>В </a:t>
            </a:r>
            <a:r>
              <a:rPr lang="ru-RU" sz="2200" b="1" dirty="0" smtClean="0">
                <a:ea typeface="ＭＳ Ｐゴシック" pitchFamily="34" charset="-128"/>
              </a:rPr>
              <a:t>случае неудачной  венепункции производится замена катетера.  </a:t>
            </a:r>
            <a:r>
              <a:rPr lang="ru-RU" sz="2200" b="1" i="1" dirty="0" smtClean="0">
                <a:ea typeface="ＭＳ Ｐゴシック" pitchFamily="34" charset="-128"/>
                <a:sym typeface="Wingdings" pitchFamily="2" charset="2"/>
              </a:rPr>
              <a:t>Обязательно, в первую очередь, выведите иглу из катетера, предназначенного к утилизации! </a:t>
            </a:r>
            <a:r>
              <a:rPr lang="ru-RU" sz="2200" b="1" dirty="0" smtClean="0">
                <a:ea typeface="ＭＳ Ｐゴシック" pitchFamily="34" charset="-128"/>
                <a:sym typeface="Wingdings" pitchFamily="2" charset="2"/>
              </a:rPr>
              <a:t>Срез иглы, остающейся в катетере – острый! Сохраняется риск укола иглой! Не забывайте о том что защитный механизм сработает только в момент извлечения иглы из порта катетера. </a:t>
            </a:r>
            <a:endParaRPr lang="de-DE" sz="2200" b="1" dirty="0" smtClean="0">
              <a:ea typeface="ＭＳ Ｐゴシック" pitchFamily="34" charset="-128"/>
            </a:endParaRPr>
          </a:p>
        </p:txBody>
      </p:sp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9695" y="5216012"/>
            <a:ext cx="2519397" cy="141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Inhaltsplatzhalter 5"/>
          <p:cNvSpPr>
            <a:spLocks noGrp="1"/>
          </p:cNvSpPr>
          <p:nvPr>
            <p:ph idx="1"/>
          </p:nvPr>
        </p:nvSpPr>
        <p:spPr>
          <a:xfrm>
            <a:off x="118568" y="4437112"/>
            <a:ext cx="9025432" cy="2076438"/>
          </a:xfrm>
        </p:spPr>
        <p:txBody>
          <a:bodyPr/>
          <a:lstStyle/>
          <a:p>
            <a:pPr marL="0" indent="0" eaLnBrk="1" hangingPunct="1"/>
            <a:r>
              <a:rPr lang="ru-RU" sz="2000" b="1" u="sng" dirty="0" smtClean="0"/>
              <a:t>Использование пассивного защитного механизма рекомендуется национальными организациями здравоохранения</a:t>
            </a:r>
            <a:r>
              <a:rPr lang="en-US" sz="2000" b="1" dirty="0" smtClean="0"/>
              <a:t>:</a:t>
            </a:r>
          </a:p>
          <a:p>
            <a:pPr marL="0" indent="0" eaLnBrk="1" hangingPunct="1"/>
            <a:endParaRPr lang="de-DE" sz="900" dirty="0" smtClean="0"/>
          </a:p>
          <a:p>
            <a:pPr marL="0" indent="0" eaLnBrk="1" hangingPunct="1">
              <a:buClr>
                <a:srgbClr val="5A80AA"/>
              </a:buClr>
              <a:buFont typeface="Wingdings" pitchFamily="2" charset="2"/>
              <a:buChar char="§"/>
            </a:pPr>
            <a:r>
              <a:rPr lang="en-US" sz="1600" dirty="0" smtClean="0"/>
              <a:t> National Institute for Occupational Safety and Health (NIOSH)</a:t>
            </a:r>
          </a:p>
          <a:p>
            <a:pPr marL="0" indent="0" eaLnBrk="1" hangingPunct="1">
              <a:buClr>
                <a:srgbClr val="5A80AA"/>
              </a:buClr>
              <a:buFont typeface="Wingdings" pitchFamily="2" charset="2"/>
              <a:buChar char="§"/>
            </a:pPr>
            <a:r>
              <a:rPr lang="en-US" sz="1600" dirty="0" smtClean="0"/>
              <a:t> Occupational Safety and Health Administration (OSHA)</a:t>
            </a:r>
          </a:p>
          <a:p>
            <a:pPr marL="0" indent="0" eaLnBrk="1" hangingPunct="1">
              <a:buClr>
                <a:srgbClr val="5A80AA"/>
              </a:buClr>
              <a:buFont typeface="Wingdings" pitchFamily="2" charset="2"/>
              <a:buChar char="§"/>
            </a:pPr>
            <a:r>
              <a:rPr lang="en-US" sz="1600" dirty="0" smtClean="0"/>
              <a:t> Association for Professionals in Infection Control and   </a:t>
            </a:r>
          </a:p>
          <a:p>
            <a:pPr marL="0" indent="0" eaLnBrk="1" hangingPunct="1">
              <a:buClr>
                <a:srgbClr val="5A80AA"/>
              </a:buClr>
            </a:pPr>
            <a:r>
              <a:rPr lang="en-US" sz="1600" dirty="0" smtClean="0"/>
              <a:t>  Epidemiology (APIC)</a:t>
            </a:r>
          </a:p>
          <a:p>
            <a:pPr marL="0" indent="0" eaLnBrk="1" hangingPunct="1"/>
            <a:endParaRPr lang="de-DE" sz="1100" dirty="0" smtClean="0"/>
          </a:p>
          <a:p>
            <a:pPr marL="0" indent="0" eaLnBrk="1" hangingPunct="1"/>
            <a:r>
              <a:rPr lang="de-DE" sz="1100" dirty="0" smtClean="0"/>
              <a:t>[Medical „Passive is Preferred“ Introcan Safety Marketing Materials. VAD36.rev. 06/03]</a:t>
            </a:r>
            <a:endParaRPr lang="en-US" sz="1100" dirty="0" smtClean="0"/>
          </a:p>
          <a:p>
            <a:pPr marL="0" indent="0" eaLnBrk="1" hangingPunct="1"/>
            <a:endParaRPr lang="en-US" sz="1600" dirty="0" smtClean="0"/>
          </a:p>
          <a:p>
            <a:pPr marL="0" indent="0" eaLnBrk="1" hangingPunct="1">
              <a:buFontTx/>
              <a:buChar char="•"/>
            </a:pPr>
            <a:endParaRPr lang="de-DE" sz="16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9097963" y="6381750"/>
            <a:ext cx="46037" cy="444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B9AB2F0-82E8-419D-91B1-AA9D24A16B9F}" type="slidenum">
              <a:rPr lang="de-DE" smtClean="0"/>
              <a:pPr>
                <a:defRPr/>
              </a:pPr>
              <a:t>46</a:t>
            </a:fld>
            <a:endParaRPr lang="de-DE" dirty="0"/>
          </a:p>
        </p:txBody>
      </p:sp>
      <p:sp>
        <p:nvSpPr>
          <p:cNvPr id="5" name="Textplatzhalter 4"/>
          <p:cNvSpPr txBox="1">
            <a:spLocks/>
          </p:cNvSpPr>
          <p:nvPr/>
        </p:nvSpPr>
        <p:spPr bwMode="gray">
          <a:xfrm>
            <a:off x="215516" y="1018096"/>
            <a:ext cx="781286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20000"/>
              </a:spcBef>
              <a:defRPr/>
            </a:pPr>
            <a:r>
              <a:rPr lang="ru-RU" sz="2400" u="sng" kern="0" dirty="0" smtClean="0">
                <a:latin typeface="+mn-lt"/>
                <a:cs typeface="+mn-cs"/>
              </a:rPr>
              <a:t>Преимущества пассивного защитного механизма</a:t>
            </a:r>
            <a:r>
              <a:rPr lang="de-DE" sz="2400" kern="0" dirty="0" smtClean="0">
                <a:latin typeface="+mn-lt"/>
                <a:cs typeface="+mn-cs"/>
              </a:rPr>
              <a:t>:</a:t>
            </a:r>
            <a:endParaRPr lang="en-US" sz="2400" kern="0" dirty="0">
              <a:latin typeface="+mn-lt"/>
              <a:cs typeface="+mn-cs"/>
            </a:endParaRPr>
          </a:p>
          <a:p>
            <a:pPr>
              <a:spcBef>
                <a:spcPct val="20000"/>
              </a:spcBef>
              <a:buClr>
                <a:srgbClr val="5A80AA"/>
              </a:buClr>
              <a:buFont typeface="Wingdings" pitchFamily="2" charset="2"/>
              <a:buChar char="§"/>
              <a:defRPr/>
            </a:pPr>
            <a:r>
              <a:rPr lang="en-US" sz="2400" kern="0" dirty="0">
                <a:latin typeface="+mn-lt"/>
                <a:cs typeface="+mn-cs"/>
              </a:rPr>
              <a:t> </a:t>
            </a:r>
            <a:r>
              <a:rPr lang="ru-RU" sz="2400" kern="0" dirty="0" smtClean="0">
                <a:latin typeface="+mn-lt"/>
                <a:cs typeface="+mn-cs"/>
              </a:rPr>
              <a:t>Не требует активации со стороны </a:t>
            </a:r>
            <a:r>
              <a:rPr lang="ru-RU" sz="2400" kern="0" dirty="0" smtClean="0">
                <a:latin typeface="+mn-lt"/>
                <a:cs typeface="+mn-cs"/>
              </a:rPr>
              <a:t>                            пользователя</a:t>
            </a:r>
            <a:r>
              <a:rPr lang="en-US" sz="2400" kern="0" dirty="0" smtClean="0">
                <a:latin typeface="+mn-lt"/>
                <a:cs typeface="+mn-cs"/>
              </a:rPr>
              <a:t> </a:t>
            </a:r>
            <a:endParaRPr lang="en-US" sz="2400" kern="0" dirty="0">
              <a:latin typeface="+mn-lt"/>
              <a:cs typeface="+mn-cs"/>
            </a:endParaRPr>
          </a:p>
          <a:p>
            <a:pPr>
              <a:spcBef>
                <a:spcPct val="20000"/>
              </a:spcBef>
              <a:buClr>
                <a:srgbClr val="5A80AA"/>
              </a:buClr>
              <a:buFont typeface="Wingdings" pitchFamily="2" charset="2"/>
              <a:buChar char="§"/>
              <a:defRPr/>
            </a:pPr>
            <a:r>
              <a:rPr lang="en-US" sz="2400" kern="0" dirty="0">
                <a:latin typeface="+mn-lt"/>
                <a:cs typeface="+mn-cs"/>
              </a:rPr>
              <a:t> </a:t>
            </a:r>
            <a:r>
              <a:rPr lang="ru-RU" sz="2400" kern="0" dirty="0" smtClean="0">
                <a:latin typeface="+mn-lt"/>
                <a:cs typeface="+mn-cs"/>
              </a:rPr>
              <a:t>Остается эффективным до, во время </a:t>
            </a:r>
            <a:r>
              <a:rPr lang="ru-RU" sz="2400" kern="0" dirty="0" smtClean="0">
                <a:latin typeface="+mn-lt"/>
                <a:cs typeface="+mn-cs"/>
              </a:rPr>
              <a:t>и после </a:t>
            </a:r>
            <a:r>
              <a:rPr lang="ru-RU" sz="2400" kern="0" dirty="0" smtClean="0">
                <a:latin typeface="+mn-lt"/>
                <a:cs typeface="+mn-cs"/>
              </a:rPr>
              <a:t>использования</a:t>
            </a:r>
            <a:endParaRPr lang="en-US" sz="2400" kern="0" dirty="0">
              <a:latin typeface="+mn-lt"/>
              <a:cs typeface="+mn-cs"/>
            </a:endParaRPr>
          </a:p>
          <a:p>
            <a:pPr>
              <a:spcBef>
                <a:spcPct val="20000"/>
              </a:spcBef>
              <a:buClr>
                <a:srgbClr val="5A80AA"/>
              </a:buClr>
              <a:buFont typeface="Wingdings" pitchFamily="2" charset="2"/>
              <a:buChar char="§"/>
              <a:defRPr/>
            </a:pPr>
            <a:r>
              <a:rPr lang="de-DE" sz="2400" kern="0" dirty="0">
                <a:latin typeface="+mn-lt"/>
                <a:cs typeface="+mn-cs"/>
              </a:rPr>
              <a:t> </a:t>
            </a:r>
            <a:r>
              <a:rPr lang="ru-RU" sz="2400" kern="0" dirty="0" smtClean="0">
                <a:latin typeface="+mn-lt"/>
                <a:cs typeface="+mn-cs"/>
              </a:rPr>
              <a:t>Механизм срабатывает неотвратимо, независимо от действий персонала</a:t>
            </a:r>
            <a:endParaRPr lang="de-DE" sz="1800" kern="0" dirty="0">
              <a:latin typeface="+mn-lt"/>
              <a:cs typeface="+mn-cs"/>
            </a:endParaRPr>
          </a:p>
          <a:p>
            <a:pPr>
              <a:spcBef>
                <a:spcPct val="20000"/>
              </a:spcBef>
              <a:defRPr/>
            </a:pPr>
            <a:r>
              <a:rPr lang="de-DE" sz="2800" b="1" kern="0" dirty="0" smtClean="0">
                <a:solidFill>
                  <a:srgbClr val="00B482"/>
                </a:solidFill>
                <a:latin typeface="+mn-lt"/>
                <a:cs typeface="+mn-cs"/>
                <a:sym typeface="Wingdings" pitchFamily="2" charset="2"/>
              </a:rPr>
              <a:t> </a:t>
            </a:r>
            <a:r>
              <a:rPr lang="ru-RU" sz="2800" b="1" kern="0" dirty="0" smtClean="0">
                <a:solidFill>
                  <a:srgbClr val="00B482"/>
                </a:solidFill>
                <a:latin typeface="+mn-lt"/>
                <a:cs typeface="+mn-cs"/>
                <a:sym typeface="Wingdings" pitchFamily="2" charset="2"/>
              </a:rPr>
              <a:t>обеспечивает высокий уровень безопасности</a:t>
            </a:r>
            <a:endParaRPr lang="en-US" sz="2800" b="1" kern="0" dirty="0">
              <a:solidFill>
                <a:srgbClr val="00B482"/>
              </a:solidFill>
              <a:latin typeface="+mn-lt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en-US" sz="1800" kern="0" dirty="0">
              <a:latin typeface="+mn-lt"/>
              <a:cs typeface="+mn-cs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 bwMode="gray">
          <a:xfrm>
            <a:off x="555570" y="0"/>
            <a:ext cx="8208962" cy="6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ctr" eaLnBrk="0" hangingPunct="0">
              <a:defRPr/>
            </a:pPr>
            <a:r>
              <a:rPr lang="ru-RU" sz="3800" b="1" kern="0" dirty="0" smtClean="0">
                <a:latin typeface="+mj-lt"/>
                <a:ea typeface="+mj-ea"/>
                <a:cs typeface="+mj-cs"/>
              </a:rPr>
              <a:t>Эффективность</a:t>
            </a:r>
            <a:endParaRPr lang="en-US" sz="3800" b="1" kern="0" dirty="0">
              <a:latin typeface="+mj-lt"/>
              <a:ea typeface="+mj-ea"/>
              <a:cs typeface="+mj-cs"/>
            </a:endParaRPr>
          </a:p>
        </p:txBody>
      </p:sp>
      <p:pic>
        <p:nvPicPr>
          <p:cNvPr id="110598" name="Picture 20" descr="saf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2194" y="1412776"/>
            <a:ext cx="2154302" cy="158417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 txBox="1">
            <a:spLocks noGrp="1"/>
          </p:cNvSpPr>
          <p:nvPr/>
        </p:nvSpPr>
        <p:spPr bwMode="auto">
          <a:xfrm>
            <a:off x="8388350" y="6308725"/>
            <a:ext cx="449263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4137F917-948A-47F6-BFD0-4EB1CB4F44CE}" type="slidenum">
              <a:rPr lang="de-DE" sz="800">
                <a:latin typeface="+mn-lt"/>
              </a:rPr>
              <a:pPr algn="r">
                <a:defRPr/>
              </a:pPr>
              <a:t>47</a:t>
            </a:fld>
            <a:endParaRPr lang="de-DE" sz="800">
              <a:latin typeface="+mn-lt"/>
            </a:endParaRPr>
          </a:p>
        </p:txBody>
      </p:sp>
      <p:sp>
        <p:nvSpPr>
          <p:cNvPr id="17" name="Rectangle 5"/>
          <p:cNvSpPr txBox="1">
            <a:spLocks noChangeArrowheads="1"/>
          </p:cNvSpPr>
          <p:nvPr/>
        </p:nvSpPr>
        <p:spPr bwMode="auto">
          <a:xfrm>
            <a:off x="35496" y="1268760"/>
            <a:ext cx="6084676" cy="409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Char char="§"/>
            </a:pPr>
            <a:r>
              <a:rPr lang="ru-RU" sz="2400" dirty="0">
                <a:solidFill>
                  <a:srgbClr val="404040"/>
                </a:solidFill>
                <a:cs typeface="Arial" pitchFamily="34" charset="0"/>
              </a:rPr>
              <a:t> Избегайте лишнего использования игл - используйте иглу только там где это необходимо!</a:t>
            </a:r>
          </a:p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Char char="§"/>
            </a:pPr>
            <a:r>
              <a:rPr lang="ru-RU" sz="2400" dirty="0">
                <a:solidFill>
                  <a:srgbClr val="404040"/>
                </a:solidFill>
                <a:cs typeface="Arial" pitchFamily="34" charset="0"/>
              </a:rPr>
              <a:t> Не надевайте руками колпачок на иглу после манипуляции!</a:t>
            </a:r>
          </a:p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rgbClr val="404040"/>
                </a:solidFill>
                <a:cs typeface="Arial" pitchFamily="34" charset="0"/>
              </a:rPr>
              <a:t> </a:t>
            </a:r>
            <a:r>
              <a:rPr lang="ru-RU" sz="2400" dirty="0">
                <a:solidFill>
                  <a:srgbClr val="404040"/>
                </a:solidFill>
                <a:cs typeface="Arial" pitchFamily="34" charset="0"/>
              </a:rPr>
              <a:t>Не снимайте руками иглу с использованного шприца!</a:t>
            </a:r>
          </a:p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Char char="§"/>
            </a:pPr>
            <a:r>
              <a:rPr lang="ru-RU" sz="2400" dirty="0">
                <a:solidFill>
                  <a:srgbClr val="404040"/>
                </a:solidFill>
                <a:cs typeface="Arial" pitchFamily="34" charset="0"/>
              </a:rPr>
              <a:t> Не ломайте иглу руками!</a:t>
            </a:r>
          </a:p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Char char="§"/>
            </a:pPr>
            <a:r>
              <a:rPr lang="ru-RU" sz="2400" dirty="0">
                <a:solidFill>
                  <a:srgbClr val="404040"/>
                </a:solidFill>
                <a:cs typeface="Arial" pitchFamily="34" charset="0"/>
              </a:rPr>
              <a:t> Будьте предельно внимательны разбирая отходы после процедуры!</a:t>
            </a:r>
            <a:r>
              <a:rPr lang="en-US" sz="2400" dirty="0">
                <a:solidFill>
                  <a:srgbClr val="404040"/>
                </a:solidFill>
                <a:cs typeface="Arial" pitchFamily="34" charset="0"/>
              </a:rPr>
              <a:t> </a:t>
            </a:r>
            <a:endParaRPr lang="ru-RU" sz="2400" dirty="0">
              <a:solidFill>
                <a:srgbClr val="404040"/>
              </a:solidFill>
              <a:cs typeface="Arial" pitchFamily="34" charset="0"/>
            </a:endParaRPr>
          </a:p>
          <a:p>
            <a:pPr marL="265113" indent="-168275">
              <a:spcBef>
                <a:spcPts val="0"/>
              </a:spcBef>
              <a:spcAft>
                <a:spcPts val="2400"/>
              </a:spcAft>
              <a:buClr>
                <a:srgbClr val="4FA7A4"/>
              </a:buClr>
              <a:buFont typeface="Wingdings" pitchFamily="2" charset="2"/>
              <a:buNone/>
            </a:pPr>
            <a:endParaRPr lang="en-US" sz="2000" dirty="0">
              <a:solidFill>
                <a:srgbClr val="000099"/>
              </a:solidFill>
              <a:cs typeface="Arial" pitchFamily="34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446088" y="218728"/>
            <a:ext cx="8697912" cy="762000"/>
          </a:xfrm>
        </p:spPr>
        <p:txBody>
          <a:bodyPr anchor="t"/>
          <a:lstStyle/>
          <a:p>
            <a:r>
              <a:rPr lang="ru-RU" sz="3200" b="1" dirty="0" smtClean="0">
                <a:solidFill>
                  <a:srgbClr val="404040"/>
                </a:solidFill>
                <a:cs typeface="Arial" pitchFamily="34" charset="0"/>
              </a:rPr>
              <a:t>Профилактика и защита от укола иглой </a:t>
            </a:r>
            <a:r>
              <a:rPr lang="ru-RU" sz="3600" b="1" dirty="0" smtClean="0">
                <a:solidFill>
                  <a:srgbClr val="404040"/>
                </a:solidFill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404040"/>
                </a:solidFill>
                <a:cs typeface="Arial" pitchFamily="34" charset="0"/>
              </a:rPr>
            </a:br>
            <a:endParaRPr lang="ru-RU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5573" y="1128681"/>
            <a:ext cx="2702911" cy="219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6610" name="Picture 2" descr="http://www.hamster.ru/modules/xcgal/albums/userpics/10001/normal_10~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9654" y="3429000"/>
            <a:ext cx="2150798" cy="24098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26175" y="4413250"/>
            <a:ext cx="863600" cy="144463"/>
            <a:chOff x="2654" y="2749"/>
            <a:chExt cx="544" cy="91"/>
          </a:xfrm>
        </p:grpSpPr>
        <p:sp>
          <p:nvSpPr>
            <p:cNvPr id="76874" name="Rectangle 3"/>
            <p:cNvSpPr>
              <a:spLocks noChangeArrowheads="1"/>
            </p:cNvSpPr>
            <p:nvPr/>
          </p:nvSpPr>
          <p:spPr bwMode="auto">
            <a:xfrm>
              <a:off x="2654" y="2750"/>
              <a:ext cx="544" cy="45"/>
            </a:xfrm>
            <a:prstGeom prst="rect">
              <a:avLst/>
            </a:prstGeom>
            <a:solidFill>
              <a:srgbClr val="6699F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75" name="Oval 4"/>
            <p:cNvSpPr>
              <a:spLocks noChangeArrowheads="1"/>
            </p:cNvSpPr>
            <p:nvPr/>
          </p:nvSpPr>
          <p:spPr bwMode="auto">
            <a:xfrm>
              <a:off x="2880" y="2749"/>
              <a:ext cx="91" cy="91"/>
            </a:xfrm>
            <a:prstGeom prst="ellipse">
              <a:avLst/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722938" y="1076325"/>
            <a:ext cx="1944687" cy="5070475"/>
            <a:chOff x="2336" y="647"/>
            <a:chExt cx="1225" cy="319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472" y="2683"/>
              <a:ext cx="907" cy="1158"/>
              <a:chOff x="2344" y="2129"/>
              <a:chExt cx="1051" cy="1257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2344" y="2129"/>
                <a:ext cx="1051" cy="530"/>
                <a:chOff x="2344" y="2129"/>
                <a:chExt cx="1051" cy="530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2344" y="2129"/>
                  <a:ext cx="1051" cy="463"/>
                  <a:chOff x="2344" y="2129"/>
                  <a:chExt cx="1051" cy="463"/>
                </a:xfrm>
              </p:grpSpPr>
              <p:grpSp>
                <p:nvGrpSpPr>
                  <p:cNvPr id="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2344" y="2203"/>
                    <a:ext cx="1051" cy="389"/>
                    <a:chOff x="2344" y="2203"/>
                    <a:chExt cx="1051" cy="389"/>
                  </a:xfrm>
                </p:grpSpPr>
                <p:sp>
                  <p:nvSpPr>
                    <p:cNvPr id="76872" name="Rectangle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44" y="2203"/>
                      <a:ext cx="82" cy="389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/>
                      <a:endParaRPr lang="ru-RU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873" name="Rectangl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13" y="2203"/>
                      <a:ext cx="82" cy="389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/>
                      <a:endParaRPr lang="ru-RU"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76870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2344" y="2131"/>
                    <a:ext cx="346" cy="74"/>
                  </a:xfrm>
                  <a:prstGeom prst="rect">
                    <a:avLst/>
                  </a:prstGeom>
                  <a:solidFill>
                    <a:schemeClr val="bg2"/>
                  </a:solidFill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l"/>
                    <a:endParaRPr lang="ru-RU">
                      <a:latin typeface="Calibri" pitchFamily="34" charset="0"/>
                    </a:endParaRPr>
                  </a:p>
                </p:txBody>
              </p:sp>
              <p:sp>
                <p:nvSpPr>
                  <p:cNvPr id="7687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3054" y="2129"/>
                    <a:ext cx="341" cy="76"/>
                  </a:xfrm>
                  <a:prstGeom prst="rect">
                    <a:avLst/>
                  </a:prstGeom>
                  <a:solidFill>
                    <a:schemeClr val="bg2"/>
                  </a:solidFill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l"/>
                    <a:endParaRPr lang="ru-RU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76867" name="Rectangle 14"/>
                <p:cNvSpPr>
                  <a:spLocks noChangeArrowheads="1"/>
                </p:cNvSpPr>
                <p:nvPr/>
              </p:nvSpPr>
              <p:spPr bwMode="auto">
                <a:xfrm>
                  <a:off x="2344" y="2592"/>
                  <a:ext cx="360" cy="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68" name="Rectangle 15"/>
                <p:cNvSpPr>
                  <a:spLocks noChangeArrowheads="1"/>
                </p:cNvSpPr>
                <p:nvPr/>
              </p:nvSpPr>
              <p:spPr bwMode="auto">
                <a:xfrm>
                  <a:off x="3035" y="2592"/>
                  <a:ext cx="360" cy="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2560" y="2587"/>
                <a:ext cx="614" cy="799"/>
                <a:chOff x="2560" y="2587"/>
                <a:chExt cx="614" cy="799"/>
              </a:xfrm>
            </p:grpSpPr>
            <p:sp>
              <p:nvSpPr>
                <p:cNvPr id="76864" name="Rectangle 17"/>
                <p:cNvSpPr>
                  <a:spLocks noChangeArrowheads="1"/>
                </p:cNvSpPr>
                <p:nvPr/>
              </p:nvSpPr>
              <p:spPr bwMode="auto">
                <a:xfrm>
                  <a:off x="2560" y="2664"/>
                  <a:ext cx="614" cy="5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65" name="AutoShape 18"/>
                <p:cNvSpPr>
                  <a:spLocks noChangeArrowheads="1"/>
                </p:cNvSpPr>
                <p:nvPr/>
              </p:nvSpPr>
              <p:spPr bwMode="auto">
                <a:xfrm rot="10800000" flipH="1" flipV="1">
                  <a:off x="2633" y="2587"/>
                  <a:ext cx="468" cy="79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092 w 21600"/>
                    <a:gd name="T13" fmla="*/ 3082 h 21600"/>
                    <a:gd name="T14" fmla="*/ 18508 w 21600"/>
                    <a:gd name="T15" fmla="*/ 1851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570" y="21600"/>
                      </a:lnTo>
                      <a:lnTo>
                        <a:pt x="1903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" name="Group 19"/>
            <p:cNvGrpSpPr>
              <a:grpSpLocks/>
            </p:cNvGrpSpPr>
            <p:nvPr/>
          </p:nvGrpSpPr>
          <p:grpSpPr bwMode="auto">
            <a:xfrm>
              <a:off x="2636" y="1979"/>
              <a:ext cx="590" cy="739"/>
              <a:chOff x="2531" y="1326"/>
              <a:chExt cx="683" cy="803"/>
            </a:xfrm>
          </p:grpSpPr>
          <p:grpSp>
            <p:nvGrpSpPr>
              <p:cNvPr id="10" name="Group 20"/>
              <p:cNvGrpSpPr>
                <a:grpSpLocks/>
              </p:cNvGrpSpPr>
              <p:nvPr/>
            </p:nvGrpSpPr>
            <p:grpSpPr bwMode="auto">
              <a:xfrm>
                <a:off x="2531" y="1326"/>
                <a:ext cx="683" cy="803"/>
                <a:chOff x="2531" y="1326"/>
                <a:chExt cx="683" cy="803"/>
              </a:xfrm>
            </p:grpSpPr>
            <p:sp>
              <p:nvSpPr>
                <p:cNvPr id="76859" name="Rectangle 21"/>
                <p:cNvSpPr>
                  <a:spLocks noChangeArrowheads="1"/>
                </p:cNvSpPr>
                <p:nvPr/>
              </p:nvSpPr>
              <p:spPr bwMode="auto">
                <a:xfrm>
                  <a:off x="2560" y="1428"/>
                  <a:ext cx="614" cy="701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60" name="AutoShape 22"/>
                <p:cNvSpPr>
                  <a:spLocks noChangeArrowheads="1"/>
                </p:cNvSpPr>
                <p:nvPr/>
              </p:nvSpPr>
              <p:spPr bwMode="auto">
                <a:xfrm rot="5400000">
                  <a:off x="2537" y="1320"/>
                  <a:ext cx="100" cy="112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61" name="AutoShape 23"/>
                <p:cNvSpPr>
                  <a:spLocks noChangeArrowheads="1"/>
                </p:cNvSpPr>
                <p:nvPr/>
              </p:nvSpPr>
              <p:spPr bwMode="auto">
                <a:xfrm rot="5400000">
                  <a:off x="3108" y="1329"/>
                  <a:ext cx="100" cy="112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76858" name="AutoShape 24"/>
              <p:cNvSpPr>
                <a:spLocks noChangeArrowheads="1"/>
              </p:cNvSpPr>
              <p:nvPr/>
            </p:nvSpPr>
            <p:spPr bwMode="auto">
              <a:xfrm rot="10800000" flipH="1" flipV="1">
                <a:off x="2637" y="1327"/>
                <a:ext cx="468" cy="8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092 w 21600"/>
                  <a:gd name="T13" fmla="*/ 3097 h 21600"/>
                  <a:gd name="T14" fmla="*/ 18508 w 21600"/>
                  <a:gd name="T15" fmla="*/ 185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570" y="21600"/>
                    </a:lnTo>
                    <a:lnTo>
                      <a:pt x="1903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2727" y="2329"/>
              <a:ext cx="395" cy="421"/>
              <a:chOff x="1767" y="2182"/>
              <a:chExt cx="251" cy="298"/>
            </a:xfrm>
          </p:grpSpPr>
          <p:sp>
            <p:nvSpPr>
              <p:cNvPr id="76853" name="AutoShape 26"/>
              <p:cNvSpPr>
                <a:spLocks noChangeArrowheads="1"/>
              </p:cNvSpPr>
              <p:nvPr/>
            </p:nvSpPr>
            <p:spPr bwMode="auto">
              <a:xfrm>
                <a:off x="1953" y="2182"/>
                <a:ext cx="55" cy="298"/>
              </a:xfrm>
              <a:prstGeom prst="roundRect">
                <a:avLst>
                  <a:gd name="adj" fmla="val 23523"/>
                </a:avLst>
              </a:prstGeom>
              <a:solidFill>
                <a:schemeClr val="hlink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54" name="AutoShape 27"/>
              <p:cNvSpPr>
                <a:spLocks noChangeArrowheads="1"/>
              </p:cNvSpPr>
              <p:nvPr/>
            </p:nvSpPr>
            <p:spPr bwMode="auto">
              <a:xfrm rot="1140000" flipH="1">
                <a:off x="1937" y="2382"/>
                <a:ext cx="81" cy="52"/>
              </a:xfrm>
              <a:prstGeom prst="parallelogram">
                <a:avLst>
                  <a:gd name="adj" fmla="val 30512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55" name="AutoShape 28"/>
              <p:cNvSpPr>
                <a:spLocks noChangeArrowheads="1"/>
              </p:cNvSpPr>
              <p:nvPr/>
            </p:nvSpPr>
            <p:spPr bwMode="auto">
              <a:xfrm>
                <a:off x="1776" y="2182"/>
                <a:ext cx="56" cy="298"/>
              </a:xfrm>
              <a:prstGeom prst="roundRect">
                <a:avLst>
                  <a:gd name="adj" fmla="val 23523"/>
                </a:avLst>
              </a:prstGeom>
              <a:solidFill>
                <a:schemeClr val="hlink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56" name="AutoShape 29"/>
              <p:cNvSpPr>
                <a:spLocks noChangeArrowheads="1"/>
              </p:cNvSpPr>
              <p:nvPr/>
            </p:nvSpPr>
            <p:spPr bwMode="auto">
              <a:xfrm rot="-1140000">
                <a:off x="1767" y="2381"/>
                <a:ext cx="81" cy="53"/>
              </a:xfrm>
              <a:prstGeom prst="parallelogram">
                <a:avLst>
                  <a:gd name="adj" fmla="val 27877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76850" name="AutoShape 30"/>
            <p:cNvSpPr>
              <a:spLocks noChangeArrowheads="1"/>
            </p:cNvSpPr>
            <p:nvPr/>
          </p:nvSpPr>
          <p:spPr bwMode="auto">
            <a:xfrm rot="10800000" flipH="1" flipV="1">
              <a:off x="2729" y="1612"/>
              <a:ext cx="412" cy="7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79 w 21600"/>
                <a:gd name="T13" fmla="*/ 2756 h 21600"/>
                <a:gd name="T14" fmla="*/ 18821 w 21600"/>
                <a:gd name="T15" fmla="*/ 1884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933" y="21600"/>
                  </a:lnTo>
                  <a:lnTo>
                    <a:pt x="1966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99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51" name="Rectangle 31"/>
            <p:cNvSpPr>
              <a:spLocks noChangeArrowheads="1"/>
            </p:cNvSpPr>
            <p:nvPr/>
          </p:nvSpPr>
          <p:spPr bwMode="auto">
            <a:xfrm>
              <a:off x="2336" y="647"/>
              <a:ext cx="1205" cy="923"/>
            </a:xfrm>
            <a:prstGeom prst="rect">
              <a:avLst/>
            </a:prstGeom>
            <a:solidFill>
              <a:srgbClr val="0099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52" name="AutoShape 32"/>
            <p:cNvSpPr>
              <a:spLocks noChangeArrowheads="1"/>
            </p:cNvSpPr>
            <p:nvPr/>
          </p:nvSpPr>
          <p:spPr bwMode="auto">
            <a:xfrm>
              <a:off x="2336" y="1555"/>
              <a:ext cx="1225" cy="20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72 w 21600"/>
                <a:gd name="T13" fmla="*/ 5608 h 21600"/>
                <a:gd name="T14" fmla="*/ 16028 w 21600"/>
                <a:gd name="T15" fmla="*/ 159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557" y="21600"/>
                  </a:lnTo>
                  <a:lnTo>
                    <a:pt x="140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5722938" y="1317625"/>
            <a:ext cx="1944687" cy="4848225"/>
            <a:chOff x="748" y="693"/>
            <a:chExt cx="1225" cy="3054"/>
          </a:xfrm>
        </p:grpSpPr>
        <p:grpSp>
          <p:nvGrpSpPr>
            <p:cNvPr id="13" name="Group 34"/>
            <p:cNvGrpSpPr>
              <a:grpSpLocks/>
            </p:cNvGrpSpPr>
            <p:nvPr/>
          </p:nvGrpSpPr>
          <p:grpSpPr bwMode="auto">
            <a:xfrm>
              <a:off x="885" y="2589"/>
              <a:ext cx="907" cy="1158"/>
              <a:chOff x="2344" y="2129"/>
              <a:chExt cx="1051" cy="1257"/>
            </a:xfrm>
          </p:grpSpPr>
          <p:grpSp>
            <p:nvGrpSpPr>
              <p:cNvPr id="14" name="Group 35"/>
              <p:cNvGrpSpPr>
                <a:grpSpLocks/>
              </p:cNvGrpSpPr>
              <p:nvPr/>
            </p:nvGrpSpPr>
            <p:grpSpPr bwMode="auto">
              <a:xfrm>
                <a:off x="2344" y="2129"/>
                <a:ext cx="1051" cy="530"/>
                <a:chOff x="2344" y="2129"/>
                <a:chExt cx="1051" cy="530"/>
              </a:xfrm>
            </p:grpSpPr>
            <p:grpSp>
              <p:nvGrpSpPr>
                <p:cNvPr id="15" name="Group 36"/>
                <p:cNvGrpSpPr>
                  <a:grpSpLocks/>
                </p:cNvGrpSpPr>
                <p:nvPr/>
              </p:nvGrpSpPr>
              <p:grpSpPr bwMode="auto">
                <a:xfrm>
                  <a:off x="2344" y="2129"/>
                  <a:ext cx="1051" cy="463"/>
                  <a:chOff x="2344" y="2129"/>
                  <a:chExt cx="1051" cy="463"/>
                </a:xfrm>
              </p:grpSpPr>
              <p:grpSp>
                <p:nvGrpSpPr>
                  <p:cNvPr id="16" name="Group 37"/>
                  <p:cNvGrpSpPr>
                    <a:grpSpLocks/>
                  </p:cNvGrpSpPr>
                  <p:nvPr/>
                </p:nvGrpSpPr>
                <p:grpSpPr bwMode="auto">
                  <a:xfrm>
                    <a:off x="2344" y="2203"/>
                    <a:ext cx="1051" cy="389"/>
                    <a:chOff x="2344" y="2203"/>
                    <a:chExt cx="1051" cy="389"/>
                  </a:xfrm>
                </p:grpSpPr>
                <p:sp>
                  <p:nvSpPr>
                    <p:cNvPr id="76845" name="Rectangle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44" y="2203"/>
                      <a:ext cx="82" cy="389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/>
                      <a:endParaRPr lang="ru-RU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76846" name="Rectangle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13" y="2203"/>
                      <a:ext cx="82" cy="389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12700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/>
                      <a:endParaRPr lang="ru-RU"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76843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2344" y="2131"/>
                    <a:ext cx="346" cy="74"/>
                  </a:xfrm>
                  <a:prstGeom prst="rect">
                    <a:avLst/>
                  </a:prstGeom>
                  <a:solidFill>
                    <a:schemeClr val="bg2"/>
                  </a:solidFill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l"/>
                    <a:endParaRPr lang="ru-RU">
                      <a:latin typeface="Calibri" pitchFamily="34" charset="0"/>
                    </a:endParaRPr>
                  </a:p>
                </p:txBody>
              </p:sp>
              <p:sp>
                <p:nvSpPr>
                  <p:cNvPr id="76844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054" y="2129"/>
                    <a:ext cx="341" cy="76"/>
                  </a:xfrm>
                  <a:prstGeom prst="rect">
                    <a:avLst/>
                  </a:prstGeom>
                  <a:solidFill>
                    <a:schemeClr val="bg2"/>
                  </a:solidFill>
                  <a:ln w="12700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l"/>
                    <a:endParaRPr lang="ru-RU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76840" name="Rectangle 42"/>
                <p:cNvSpPr>
                  <a:spLocks noChangeArrowheads="1"/>
                </p:cNvSpPr>
                <p:nvPr/>
              </p:nvSpPr>
              <p:spPr bwMode="auto">
                <a:xfrm>
                  <a:off x="2344" y="2592"/>
                  <a:ext cx="360" cy="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41" name="Rectangle 43"/>
                <p:cNvSpPr>
                  <a:spLocks noChangeArrowheads="1"/>
                </p:cNvSpPr>
                <p:nvPr/>
              </p:nvSpPr>
              <p:spPr bwMode="auto">
                <a:xfrm>
                  <a:off x="3035" y="2592"/>
                  <a:ext cx="360" cy="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grpSp>
            <p:nvGrpSpPr>
              <p:cNvPr id="17" name="Group 44"/>
              <p:cNvGrpSpPr>
                <a:grpSpLocks/>
              </p:cNvGrpSpPr>
              <p:nvPr/>
            </p:nvGrpSpPr>
            <p:grpSpPr bwMode="auto">
              <a:xfrm>
                <a:off x="2560" y="2587"/>
                <a:ext cx="614" cy="799"/>
                <a:chOff x="2560" y="2587"/>
                <a:chExt cx="614" cy="799"/>
              </a:xfrm>
            </p:grpSpPr>
            <p:sp>
              <p:nvSpPr>
                <p:cNvPr id="76837" name="Rectangle 45"/>
                <p:cNvSpPr>
                  <a:spLocks noChangeArrowheads="1"/>
                </p:cNvSpPr>
                <p:nvPr/>
              </p:nvSpPr>
              <p:spPr bwMode="auto">
                <a:xfrm>
                  <a:off x="2560" y="2664"/>
                  <a:ext cx="614" cy="56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38" name="AutoShape 46"/>
                <p:cNvSpPr>
                  <a:spLocks noChangeArrowheads="1"/>
                </p:cNvSpPr>
                <p:nvPr/>
              </p:nvSpPr>
              <p:spPr bwMode="auto">
                <a:xfrm rot="10800000" flipH="1" flipV="1">
                  <a:off x="2633" y="2587"/>
                  <a:ext cx="468" cy="79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3092 w 21600"/>
                    <a:gd name="T13" fmla="*/ 3082 h 21600"/>
                    <a:gd name="T14" fmla="*/ 18508 w 21600"/>
                    <a:gd name="T15" fmla="*/ 1851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570" y="21600"/>
                      </a:lnTo>
                      <a:lnTo>
                        <a:pt x="1903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18" name="Group 47"/>
            <p:cNvGrpSpPr>
              <a:grpSpLocks/>
            </p:cNvGrpSpPr>
            <p:nvPr/>
          </p:nvGrpSpPr>
          <p:grpSpPr bwMode="auto">
            <a:xfrm>
              <a:off x="1049" y="1885"/>
              <a:ext cx="590" cy="739"/>
              <a:chOff x="2531" y="1326"/>
              <a:chExt cx="683" cy="803"/>
            </a:xfrm>
          </p:grpSpPr>
          <p:grpSp>
            <p:nvGrpSpPr>
              <p:cNvPr id="19" name="Group 48"/>
              <p:cNvGrpSpPr>
                <a:grpSpLocks/>
              </p:cNvGrpSpPr>
              <p:nvPr/>
            </p:nvGrpSpPr>
            <p:grpSpPr bwMode="auto">
              <a:xfrm>
                <a:off x="2531" y="1326"/>
                <a:ext cx="683" cy="803"/>
                <a:chOff x="2531" y="1326"/>
                <a:chExt cx="683" cy="803"/>
              </a:xfrm>
            </p:grpSpPr>
            <p:sp>
              <p:nvSpPr>
                <p:cNvPr id="76832" name="Rectangle 49"/>
                <p:cNvSpPr>
                  <a:spLocks noChangeArrowheads="1"/>
                </p:cNvSpPr>
                <p:nvPr/>
              </p:nvSpPr>
              <p:spPr bwMode="auto">
                <a:xfrm>
                  <a:off x="2560" y="1428"/>
                  <a:ext cx="614" cy="701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33" name="AutoShape 50"/>
                <p:cNvSpPr>
                  <a:spLocks noChangeArrowheads="1"/>
                </p:cNvSpPr>
                <p:nvPr/>
              </p:nvSpPr>
              <p:spPr bwMode="auto">
                <a:xfrm rot="5400000">
                  <a:off x="2537" y="1320"/>
                  <a:ext cx="100" cy="112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76834" name="AutoShape 51"/>
                <p:cNvSpPr>
                  <a:spLocks noChangeArrowheads="1"/>
                </p:cNvSpPr>
                <p:nvPr/>
              </p:nvSpPr>
              <p:spPr bwMode="auto">
                <a:xfrm rot="5400000">
                  <a:off x="3108" y="1329"/>
                  <a:ext cx="100" cy="112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bg2"/>
                </a:soli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76831" name="AutoShape 52"/>
              <p:cNvSpPr>
                <a:spLocks noChangeArrowheads="1"/>
              </p:cNvSpPr>
              <p:nvPr/>
            </p:nvSpPr>
            <p:spPr bwMode="auto">
              <a:xfrm rot="10800000" flipH="1" flipV="1">
                <a:off x="2637" y="1327"/>
                <a:ext cx="468" cy="80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092 w 21600"/>
                  <a:gd name="T13" fmla="*/ 3097 h 21600"/>
                  <a:gd name="T14" fmla="*/ 18508 w 21600"/>
                  <a:gd name="T15" fmla="*/ 185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570" y="21600"/>
                    </a:lnTo>
                    <a:lnTo>
                      <a:pt x="1903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53"/>
            <p:cNvGrpSpPr>
              <a:grpSpLocks/>
            </p:cNvGrpSpPr>
            <p:nvPr/>
          </p:nvGrpSpPr>
          <p:grpSpPr bwMode="auto">
            <a:xfrm>
              <a:off x="1140" y="2361"/>
              <a:ext cx="395" cy="421"/>
              <a:chOff x="1767" y="2182"/>
              <a:chExt cx="251" cy="298"/>
            </a:xfrm>
          </p:grpSpPr>
          <p:sp>
            <p:nvSpPr>
              <p:cNvPr id="76826" name="AutoShape 54"/>
              <p:cNvSpPr>
                <a:spLocks noChangeArrowheads="1"/>
              </p:cNvSpPr>
              <p:nvPr/>
            </p:nvSpPr>
            <p:spPr bwMode="auto">
              <a:xfrm>
                <a:off x="1953" y="2182"/>
                <a:ext cx="55" cy="298"/>
              </a:xfrm>
              <a:prstGeom prst="roundRect">
                <a:avLst>
                  <a:gd name="adj" fmla="val 23523"/>
                </a:avLst>
              </a:prstGeom>
              <a:solidFill>
                <a:srgbClr val="58A097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27" name="AutoShape 55"/>
              <p:cNvSpPr>
                <a:spLocks noChangeArrowheads="1"/>
              </p:cNvSpPr>
              <p:nvPr/>
            </p:nvSpPr>
            <p:spPr bwMode="auto">
              <a:xfrm rot="1140000" flipH="1">
                <a:off x="1937" y="2382"/>
                <a:ext cx="81" cy="52"/>
              </a:xfrm>
              <a:prstGeom prst="parallelogram">
                <a:avLst>
                  <a:gd name="adj" fmla="val 30512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28" name="AutoShape 56"/>
              <p:cNvSpPr>
                <a:spLocks noChangeArrowheads="1"/>
              </p:cNvSpPr>
              <p:nvPr/>
            </p:nvSpPr>
            <p:spPr bwMode="auto">
              <a:xfrm>
                <a:off x="1776" y="2182"/>
                <a:ext cx="56" cy="298"/>
              </a:xfrm>
              <a:prstGeom prst="roundRect">
                <a:avLst>
                  <a:gd name="adj" fmla="val 23523"/>
                </a:avLst>
              </a:prstGeom>
              <a:solidFill>
                <a:srgbClr val="58A097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6829" name="AutoShape 57"/>
              <p:cNvSpPr>
                <a:spLocks noChangeArrowheads="1"/>
              </p:cNvSpPr>
              <p:nvPr/>
            </p:nvSpPr>
            <p:spPr bwMode="auto">
              <a:xfrm rot="-1140000">
                <a:off x="1767" y="2381"/>
                <a:ext cx="81" cy="53"/>
              </a:xfrm>
              <a:prstGeom prst="parallelogram">
                <a:avLst>
                  <a:gd name="adj" fmla="val 27877"/>
                </a:avLst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76816" name="Arc 58"/>
            <p:cNvSpPr>
              <a:spLocks/>
            </p:cNvSpPr>
            <p:nvPr/>
          </p:nvSpPr>
          <p:spPr bwMode="auto">
            <a:xfrm>
              <a:off x="1404" y="2918"/>
              <a:ext cx="280" cy="3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700"/>
                    <a:pt x="9623" y="42"/>
                    <a:pt x="21523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700"/>
                    <a:pt x="9623" y="42"/>
                    <a:pt x="21523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rgbClr val="114FFB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7" name="Arc 59"/>
            <p:cNvSpPr>
              <a:spLocks/>
            </p:cNvSpPr>
            <p:nvPr/>
          </p:nvSpPr>
          <p:spPr bwMode="auto">
            <a:xfrm>
              <a:off x="1021" y="2918"/>
              <a:ext cx="281" cy="376"/>
            </a:xfrm>
            <a:custGeom>
              <a:avLst/>
              <a:gdLst>
                <a:gd name="T0" fmla="*/ 0 w 21677"/>
                <a:gd name="T1" fmla="*/ 0 h 21600"/>
                <a:gd name="T2" fmla="*/ 0 w 21677"/>
                <a:gd name="T3" fmla="*/ 0 h 21600"/>
                <a:gd name="T4" fmla="*/ 0 w 21677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77"/>
                <a:gd name="T10" fmla="*/ 0 h 21600"/>
                <a:gd name="T11" fmla="*/ 21677 w 216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77" h="21600" fill="none" extrusionOk="0">
                  <a:moveTo>
                    <a:pt x="0" y="0"/>
                  </a:moveTo>
                  <a:cubicBezTo>
                    <a:pt x="25" y="0"/>
                    <a:pt x="51" y="-1"/>
                    <a:pt x="77" y="0"/>
                  </a:cubicBezTo>
                  <a:cubicBezTo>
                    <a:pt x="12006" y="0"/>
                    <a:pt x="21677" y="9670"/>
                    <a:pt x="21677" y="21600"/>
                  </a:cubicBezTo>
                </a:path>
                <a:path w="21677" h="21600" stroke="0" extrusionOk="0">
                  <a:moveTo>
                    <a:pt x="0" y="0"/>
                  </a:moveTo>
                  <a:cubicBezTo>
                    <a:pt x="25" y="0"/>
                    <a:pt x="51" y="-1"/>
                    <a:pt x="77" y="0"/>
                  </a:cubicBezTo>
                  <a:cubicBezTo>
                    <a:pt x="12006" y="0"/>
                    <a:pt x="21677" y="9670"/>
                    <a:pt x="21677" y="21600"/>
                  </a:cubicBezTo>
                  <a:lnTo>
                    <a:pt x="77" y="21600"/>
                  </a:lnTo>
                  <a:close/>
                </a:path>
              </a:pathLst>
            </a:custGeom>
            <a:noFill/>
            <a:ln w="25400" cap="rnd">
              <a:solidFill>
                <a:srgbClr val="114FFB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8" name="Arc 60"/>
            <p:cNvSpPr>
              <a:spLocks/>
            </p:cNvSpPr>
            <p:nvPr/>
          </p:nvSpPr>
          <p:spPr bwMode="auto">
            <a:xfrm>
              <a:off x="1030" y="2667"/>
              <a:ext cx="280" cy="2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21600"/>
                  </a:moveTo>
                  <a:cubicBezTo>
                    <a:pt x="0" y="9700"/>
                    <a:pt x="9623" y="42"/>
                    <a:pt x="21523" y="0"/>
                  </a:cubicBezTo>
                </a:path>
                <a:path w="21600" h="21600" stroke="0" extrusionOk="0">
                  <a:moveTo>
                    <a:pt x="0" y="21600"/>
                  </a:moveTo>
                  <a:cubicBezTo>
                    <a:pt x="0" y="9700"/>
                    <a:pt x="9623" y="42"/>
                    <a:pt x="21523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rgbClr val="114FFB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19" name="Arc 61"/>
            <p:cNvSpPr>
              <a:spLocks/>
            </p:cNvSpPr>
            <p:nvPr/>
          </p:nvSpPr>
          <p:spPr bwMode="auto">
            <a:xfrm>
              <a:off x="1405" y="2667"/>
              <a:ext cx="281" cy="218"/>
            </a:xfrm>
            <a:custGeom>
              <a:avLst/>
              <a:gdLst>
                <a:gd name="T0" fmla="*/ 0 w 21677"/>
                <a:gd name="T1" fmla="*/ 0 h 21600"/>
                <a:gd name="T2" fmla="*/ 0 w 21677"/>
                <a:gd name="T3" fmla="*/ 0 h 21600"/>
                <a:gd name="T4" fmla="*/ 0 w 21677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77"/>
                <a:gd name="T10" fmla="*/ 0 h 21600"/>
                <a:gd name="T11" fmla="*/ 21677 w 216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77" h="21600" fill="none" extrusionOk="0">
                  <a:moveTo>
                    <a:pt x="0" y="0"/>
                  </a:moveTo>
                  <a:cubicBezTo>
                    <a:pt x="25" y="0"/>
                    <a:pt x="51" y="-1"/>
                    <a:pt x="77" y="0"/>
                  </a:cubicBezTo>
                  <a:cubicBezTo>
                    <a:pt x="12006" y="0"/>
                    <a:pt x="21677" y="9670"/>
                    <a:pt x="21677" y="21600"/>
                  </a:cubicBezTo>
                </a:path>
                <a:path w="21677" h="21600" stroke="0" extrusionOk="0">
                  <a:moveTo>
                    <a:pt x="0" y="0"/>
                  </a:moveTo>
                  <a:cubicBezTo>
                    <a:pt x="25" y="0"/>
                    <a:pt x="51" y="-1"/>
                    <a:pt x="77" y="0"/>
                  </a:cubicBezTo>
                  <a:cubicBezTo>
                    <a:pt x="12006" y="0"/>
                    <a:pt x="21677" y="9670"/>
                    <a:pt x="21677" y="21600"/>
                  </a:cubicBezTo>
                  <a:lnTo>
                    <a:pt x="77" y="21600"/>
                  </a:lnTo>
                  <a:close/>
                </a:path>
              </a:pathLst>
            </a:custGeom>
            <a:noFill/>
            <a:ln w="25400" cap="rnd">
              <a:solidFill>
                <a:srgbClr val="114FFB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20" name="Rectangle 62"/>
            <p:cNvSpPr>
              <a:spLocks noChangeArrowheads="1"/>
            </p:cNvSpPr>
            <p:nvPr/>
          </p:nvSpPr>
          <p:spPr bwMode="auto">
            <a:xfrm rot="19416939" flipV="1">
              <a:off x="1111" y="2795"/>
              <a:ext cx="227" cy="46"/>
            </a:xfrm>
            <a:prstGeom prst="rect">
              <a:avLst/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21" name="Rectangle 63"/>
            <p:cNvSpPr>
              <a:spLocks noChangeArrowheads="1"/>
            </p:cNvSpPr>
            <p:nvPr/>
          </p:nvSpPr>
          <p:spPr bwMode="auto">
            <a:xfrm rot="1933878" flipV="1">
              <a:off x="1338" y="2795"/>
              <a:ext cx="227" cy="46"/>
            </a:xfrm>
            <a:prstGeom prst="rect">
              <a:avLst/>
            </a:prstGeom>
            <a:solidFill>
              <a:srgbClr val="66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22" name="Oval 64"/>
            <p:cNvSpPr>
              <a:spLocks noChangeArrowheads="1"/>
            </p:cNvSpPr>
            <p:nvPr/>
          </p:nvSpPr>
          <p:spPr bwMode="auto">
            <a:xfrm>
              <a:off x="1293" y="2704"/>
              <a:ext cx="91" cy="91"/>
            </a:xfrm>
            <a:prstGeom prst="ellipse">
              <a:avLst/>
            </a:prstGeom>
            <a:solidFill>
              <a:srgbClr val="66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23" name="AutoShape 65"/>
            <p:cNvSpPr>
              <a:spLocks noChangeArrowheads="1"/>
            </p:cNvSpPr>
            <p:nvPr/>
          </p:nvSpPr>
          <p:spPr bwMode="auto">
            <a:xfrm rot="10800000" flipH="1" flipV="1">
              <a:off x="1141" y="1658"/>
              <a:ext cx="412" cy="7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79 w 21600"/>
                <a:gd name="T13" fmla="*/ 2756 h 21600"/>
                <a:gd name="T14" fmla="*/ 18821 w 21600"/>
                <a:gd name="T15" fmla="*/ 1884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933" y="21600"/>
                  </a:lnTo>
                  <a:lnTo>
                    <a:pt x="1966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99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824" name="Rectangle 66"/>
            <p:cNvSpPr>
              <a:spLocks noChangeArrowheads="1"/>
            </p:cNvSpPr>
            <p:nvPr/>
          </p:nvSpPr>
          <p:spPr bwMode="auto">
            <a:xfrm>
              <a:off x="748" y="693"/>
              <a:ext cx="1205" cy="923"/>
            </a:xfrm>
            <a:prstGeom prst="rect">
              <a:avLst/>
            </a:prstGeom>
            <a:solidFill>
              <a:srgbClr val="009999"/>
            </a:solidFill>
            <a:ln w="3175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ru-RU">
                <a:latin typeface="Calibri" pitchFamily="34" charset="0"/>
              </a:endParaRPr>
            </a:p>
          </p:txBody>
        </p:sp>
        <p:sp>
          <p:nvSpPr>
            <p:cNvPr id="76825" name="AutoShape 67"/>
            <p:cNvSpPr>
              <a:spLocks noChangeArrowheads="1"/>
            </p:cNvSpPr>
            <p:nvPr/>
          </p:nvSpPr>
          <p:spPr bwMode="auto">
            <a:xfrm>
              <a:off x="748" y="1601"/>
              <a:ext cx="1225" cy="20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72 w 21600"/>
                <a:gd name="T13" fmla="*/ 5608 h 21600"/>
                <a:gd name="T14" fmla="*/ 16028 w 21600"/>
                <a:gd name="T15" fmla="*/ 159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557" y="21600"/>
                  </a:lnTo>
                  <a:lnTo>
                    <a:pt x="140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99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88516" name="Text Box 68"/>
          <p:cNvSpPr txBox="1">
            <a:spLocks noChangeArrowheads="1"/>
          </p:cNvSpPr>
          <p:nvPr/>
        </p:nvSpPr>
        <p:spPr bwMode="auto">
          <a:xfrm>
            <a:off x="755650" y="1698625"/>
            <a:ext cx="4968875" cy="722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fontAlgn="auto" hangingPunct="0">
              <a:spcBef>
                <a:spcPct val="20000"/>
              </a:spcBef>
              <a:spcAft>
                <a:spcPts val="0"/>
              </a:spcAft>
              <a:buClr>
                <a:srgbClr val="0066FF"/>
              </a:buClr>
              <a:buFont typeface="Wingdings" pitchFamily="2" charset="2"/>
              <a:buNone/>
              <a:defRPr/>
            </a:pPr>
            <a:endParaRPr 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76806" name="Picture 69" descr="сейфсай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4724400"/>
            <a:ext cx="252095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7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3200" b="1" dirty="0">
                <a:latin typeface="Calibri" pitchFamily="34" charset="0"/>
              </a:rPr>
              <a:t>Устройства для </a:t>
            </a:r>
            <a:r>
              <a:rPr lang="ru-RU" sz="3200" b="1" dirty="0" err="1">
                <a:latin typeface="Calibri" pitchFamily="34" charset="0"/>
              </a:rPr>
              <a:t>безыгольного</a:t>
            </a:r>
            <a:r>
              <a:rPr lang="ru-RU" sz="3200" b="1" dirty="0">
                <a:latin typeface="Calibri" pitchFamily="34" charset="0"/>
              </a:rPr>
              <a:t> доступа для профилактики случайного укола иглой</a:t>
            </a:r>
            <a:endParaRPr lang="en-US" sz="3200" b="1" dirty="0">
              <a:latin typeface="Calibri" pitchFamily="34" charset="0"/>
            </a:endParaRPr>
          </a:p>
        </p:txBody>
      </p:sp>
      <p:pic>
        <p:nvPicPr>
          <p:cNvPr id="76808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500438"/>
            <a:ext cx="208915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9" name="Picture 4" descr="Ultrasi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900613"/>
            <a:ext cx="2405063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0" name="Picture 6" descr="SafsiteII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77088" y="4941888"/>
            <a:ext cx="1966912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1" name="Picture 3"/>
          <p:cNvPicPr>
            <a:picLocks noChangeAspect="1" noChangeArrowheads="1"/>
          </p:cNvPicPr>
          <p:nvPr/>
        </p:nvPicPr>
        <p:blipFill>
          <a:blip r:embed="rId8"/>
          <a:srcRect t="23648" b="16357"/>
          <a:stretch>
            <a:fillRect/>
          </a:stretch>
        </p:blipFill>
        <p:spPr bwMode="auto">
          <a:xfrm>
            <a:off x="179388" y="1196975"/>
            <a:ext cx="40576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2" name="Picture 2"/>
          <p:cNvPicPr>
            <a:picLocks noChangeAspect="1" noChangeArrowheads="1"/>
          </p:cNvPicPr>
          <p:nvPr/>
        </p:nvPicPr>
        <p:blipFill>
          <a:blip r:embed="rId9"/>
          <a:srcRect t="27216" b="22572"/>
          <a:stretch>
            <a:fillRect/>
          </a:stretch>
        </p:blipFill>
        <p:spPr bwMode="auto">
          <a:xfrm>
            <a:off x="3203575" y="3141663"/>
            <a:ext cx="26019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512" y="332656"/>
            <a:ext cx="8715425" cy="393700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600" b="1" dirty="0" smtClean="0"/>
              <a:t>Использование </a:t>
            </a:r>
            <a:r>
              <a:rPr lang="ru-RU" sz="3600" b="1" dirty="0" err="1" smtClean="0"/>
              <a:t>безыгольных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коннекторов</a:t>
            </a:r>
            <a:endParaRPr lang="en-GB" sz="3600" b="1" dirty="0" smtClean="0"/>
          </a:p>
        </p:txBody>
      </p:sp>
      <p:pic>
        <p:nvPicPr>
          <p:cNvPr id="77827" name="Picture 20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911975" y="2492375"/>
            <a:ext cx="2232025" cy="2125663"/>
          </a:xfrm>
        </p:spPr>
      </p:pic>
      <p:pic>
        <p:nvPicPr>
          <p:cNvPr id="77828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492375"/>
            <a:ext cx="2146300" cy="2135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7829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2492375"/>
            <a:ext cx="2160587" cy="2136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7830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177" y="2492896"/>
            <a:ext cx="2124075" cy="212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7831" name="Rectangle 9"/>
          <p:cNvSpPr>
            <a:spLocks noChangeArrowheads="1"/>
          </p:cNvSpPr>
          <p:nvPr/>
        </p:nvSpPr>
        <p:spPr bwMode="auto">
          <a:xfrm>
            <a:off x="179388" y="5013176"/>
            <a:ext cx="8988425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457200" indent="-457200" algn="l">
              <a:spcAft>
                <a:spcPct val="30000"/>
              </a:spcAft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>
                <a:cs typeface="Arial" pitchFamily="34" charset="0"/>
              </a:rPr>
              <a:t>Обработайте</a:t>
            </a:r>
            <a:r>
              <a:rPr lang="en-US" sz="2400" b="1">
                <a:cs typeface="Arial" pitchFamily="34" charset="0"/>
              </a:rPr>
              <a:t>  </a:t>
            </a:r>
            <a:r>
              <a:rPr lang="ru-RU" sz="2400" b="1">
                <a:cs typeface="Arial" pitchFamily="34" charset="0"/>
              </a:rPr>
              <a:t>   Соедините</a:t>
            </a:r>
            <a:r>
              <a:rPr lang="en-US" sz="2400" b="1">
                <a:cs typeface="Arial" pitchFamily="34" charset="0"/>
              </a:rPr>
              <a:t>        За</a:t>
            </a:r>
            <a:r>
              <a:rPr lang="ru-RU" sz="2400" b="1">
                <a:cs typeface="Arial" pitchFamily="34" charset="0"/>
              </a:rPr>
              <a:t>крутите</a:t>
            </a:r>
            <a:r>
              <a:rPr lang="en-US" sz="2400" b="1">
                <a:cs typeface="Arial" pitchFamily="34" charset="0"/>
              </a:rPr>
              <a:t>      </a:t>
            </a:r>
            <a:r>
              <a:rPr lang="bg-BG" sz="2400" b="1">
                <a:cs typeface="Arial" pitchFamily="34" charset="0"/>
              </a:rPr>
              <a:t>Отсоедините</a:t>
            </a:r>
            <a:endParaRPr lang="en-US" sz="2400" b="1"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el 1"/>
          <p:cNvSpPr>
            <a:spLocks noGrp="1"/>
          </p:cNvSpPr>
          <p:nvPr>
            <p:ph type="title"/>
          </p:nvPr>
        </p:nvSpPr>
        <p:spPr>
          <a:xfrm>
            <a:off x="611188" y="73633"/>
            <a:ext cx="8208962" cy="727075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+mn-lt"/>
                <a:cs typeface="Times New Roman" pitchFamily="18" charset="0"/>
              </a:rPr>
              <a:t>Периферическая или центральная?</a:t>
            </a:r>
            <a:endParaRPr lang="en-US" sz="3600" b="1" dirty="0" smtClean="0">
              <a:latin typeface="+mn-lt"/>
              <a:cs typeface="Times New Roman" pitchFamily="18" charset="0"/>
            </a:endParaRPr>
          </a:p>
        </p:txBody>
      </p:sp>
      <p:sp>
        <p:nvSpPr>
          <p:cNvPr id="51203" name="Inhaltsplatzhalter 2"/>
          <p:cNvSpPr>
            <a:spLocks noGrp="1"/>
          </p:cNvSpPr>
          <p:nvPr>
            <p:ph idx="1"/>
          </p:nvPr>
        </p:nvSpPr>
        <p:spPr>
          <a:xfrm>
            <a:off x="72008" y="908323"/>
            <a:ext cx="8964488" cy="1152525"/>
          </a:xfrm>
        </p:spPr>
        <p:txBody>
          <a:bodyPr/>
          <a:lstStyle/>
          <a:p>
            <a:pPr algn="ctr"/>
            <a:r>
              <a:rPr lang="ru-RU" sz="2600" dirty="0"/>
              <a:t>Выбор вида сосудистого доступа у пациента  зависит  от </a:t>
            </a:r>
            <a:r>
              <a:rPr lang="ru-RU" sz="2600" dirty="0" err="1"/>
              <a:t>осмолярности</a:t>
            </a:r>
            <a:r>
              <a:rPr lang="ru-RU" sz="2600" dirty="0"/>
              <a:t>, </a:t>
            </a:r>
            <a:r>
              <a:rPr lang="en-US" sz="2600" dirty="0"/>
              <a:t>pH</a:t>
            </a:r>
            <a:r>
              <a:rPr lang="ru-RU" sz="2600" dirty="0"/>
              <a:t>  растворов для внутривенного введения, длительности и объемов инфузионной терапии</a:t>
            </a:r>
            <a:endParaRPr lang="en-US" sz="2600" dirty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40" tIns="45720" rIns="91440" bIns="45720"/>
          <a:lstStyle/>
          <a:p>
            <a:fld id="{DA704D68-D03B-45F6-8544-58205E0A9562}" type="slidenum">
              <a:rPr lang="de-DE" sz="200" smtClean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pPr/>
              <a:t>5</a:t>
            </a:fld>
            <a:endParaRPr lang="de-DE" sz="200" smtClean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2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108" y="2384884"/>
            <a:ext cx="3175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0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2659" y="2384884"/>
            <a:ext cx="425926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720446" y="3808322"/>
            <a:ext cx="1302884" cy="342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292302"/>
            <a:ext cx="1449387" cy="23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/>
          <a:srcRect l="6508" t="325" r="3254" b="3254"/>
          <a:stretch>
            <a:fillRect/>
          </a:stretch>
        </p:blipFill>
        <p:spPr bwMode="auto">
          <a:xfrm>
            <a:off x="6804248" y="4437112"/>
            <a:ext cx="2016224" cy="21543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91580" y="-99392"/>
            <a:ext cx="8229600" cy="763588"/>
          </a:xfrm>
        </p:spPr>
        <p:txBody>
          <a:bodyPr lIns="0" tIns="0" rIns="0" bIns="0" anchor="b"/>
          <a:lstStyle/>
          <a:p>
            <a:pPr eaLnBrk="1" hangingPunct="1"/>
            <a:r>
              <a:rPr lang="ru-RU" sz="3600" b="1" dirty="0" err="1" smtClean="0">
                <a:sym typeface="Symbol" pitchFamily="18" charset="2"/>
              </a:rPr>
              <a:t>Безыгольный</a:t>
            </a:r>
            <a:r>
              <a:rPr lang="ru-RU" sz="3600" b="1" dirty="0" smtClean="0">
                <a:sym typeface="Symbol" pitchFamily="18" charset="2"/>
              </a:rPr>
              <a:t> </a:t>
            </a:r>
            <a:r>
              <a:rPr lang="ru-RU" sz="3600" b="1" dirty="0" err="1" smtClean="0">
                <a:sym typeface="Symbol" pitchFamily="18" charset="2"/>
              </a:rPr>
              <a:t>коннектор</a:t>
            </a:r>
            <a:endParaRPr lang="en-GB" sz="3600" b="1" dirty="0" smtClean="0">
              <a:sym typeface="Symbol" pitchFamily="18" charset="2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60040" y="1173051"/>
            <a:ext cx="8820472" cy="1139825"/>
          </a:xfrm>
        </p:spPr>
        <p:txBody>
          <a:bodyPr lIns="0" tIns="0" rIns="0" bIns="0"/>
          <a:lstStyle/>
          <a:p>
            <a:pPr marL="0" indent="0" eaLnBrk="1" hangingPunct="1">
              <a:spcBef>
                <a:spcPct val="0"/>
              </a:spcBef>
              <a:spcAft>
                <a:spcPct val="30000"/>
              </a:spcAft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1" dirty="0" err="1" smtClean="0"/>
              <a:t>Люэр-активируемый</a:t>
            </a:r>
            <a:r>
              <a:rPr lang="ru-RU" sz="2400" b="1" dirty="0" smtClean="0"/>
              <a:t> клапан обеспечивает безопасное </a:t>
            </a:r>
            <a:r>
              <a:rPr lang="ru-RU" sz="2400" b="1" dirty="0" err="1" smtClean="0"/>
              <a:t>безыгольное</a:t>
            </a:r>
            <a:r>
              <a:rPr lang="ru-RU" sz="2400" b="1" dirty="0" smtClean="0"/>
              <a:t> введение лекарств через силиконовую мембрану. Дезинфицируется антисептиком. Нет «мертвого пространства»</a:t>
            </a:r>
            <a:r>
              <a:rPr lang="ru-RU" sz="2400" dirty="0" smtClean="0"/>
              <a:t>  </a:t>
            </a:r>
            <a:endParaRPr lang="en-GB" sz="2400" dirty="0" smtClean="0"/>
          </a:p>
        </p:txBody>
      </p:sp>
      <p:sp>
        <p:nvSpPr>
          <p:cNvPr id="78852" name="Контейнер за номер на слайда 5"/>
          <p:cNvSpPr txBox="1">
            <a:spLocks noGrp="1"/>
          </p:cNvSpPr>
          <p:nvPr/>
        </p:nvSpPr>
        <p:spPr bwMode="gray">
          <a:xfrm>
            <a:off x="8532813" y="6546850"/>
            <a:ext cx="25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de-DE" sz="800" b="1">
                <a:solidFill>
                  <a:srgbClr val="000000"/>
                </a:solidFill>
                <a:latin typeface="RotisSansSerif" pitchFamily="34" charset="0"/>
              </a:rPr>
              <a:t>132</a:t>
            </a:r>
          </a:p>
        </p:txBody>
      </p:sp>
      <p:pic>
        <p:nvPicPr>
          <p:cNvPr id="7885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3119438"/>
            <a:ext cx="1376362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3127375"/>
            <a:ext cx="1306513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2188" y="3141663"/>
            <a:ext cx="144145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1"/>
          <p:cNvPicPr>
            <a:picLocks noChangeAspect="1" noChangeArrowheads="1"/>
          </p:cNvPicPr>
          <p:nvPr/>
        </p:nvPicPr>
        <p:blipFill>
          <a:blip r:embed="rId6"/>
          <a:srcRect r="18959" b="18355"/>
          <a:stretch>
            <a:fillRect/>
          </a:stretch>
        </p:blipFill>
        <p:spPr bwMode="auto">
          <a:xfrm rot="-1099524">
            <a:off x="6171589" y="3224912"/>
            <a:ext cx="2733856" cy="195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/>
          <a:srcRect l="13599" t="7188" b="16612"/>
          <a:stretch>
            <a:fillRect/>
          </a:stretch>
        </p:blipFill>
        <p:spPr bwMode="auto">
          <a:xfrm>
            <a:off x="359532" y="1124744"/>
            <a:ext cx="40846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418307"/>
            <a:ext cx="8964612" cy="706437"/>
          </a:xfrm>
        </p:spPr>
        <p:txBody>
          <a:bodyPr lIns="0" tIns="0" rIns="0" bIns="0" anchor="b"/>
          <a:lstStyle/>
          <a:p>
            <a:pPr algn="ctr" eaLnBrk="1" hangingPunct="1"/>
            <a:r>
              <a:rPr lang="ru-RU" sz="3200" b="1" dirty="0" smtClean="0"/>
              <a:t>Инфузионная система  и кран с </a:t>
            </a:r>
            <a:r>
              <a:rPr lang="ru-RU" sz="3200" b="1" dirty="0" err="1" smtClean="0"/>
              <a:t>безыгольным</a:t>
            </a:r>
            <a:r>
              <a:rPr lang="ru-RU" sz="3200" b="1" dirty="0" smtClean="0"/>
              <a:t> доступом</a:t>
            </a:r>
            <a:endParaRPr lang="en-GB" sz="3200" b="1" dirty="0" smtClean="0"/>
          </a:p>
        </p:txBody>
      </p:sp>
      <p:sp>
        <p:nvSpPr>
          <p:cNvPr id="79876" name="Контейнер за номер на слайда 5"/>
          <p:cNvSpPr txBox="1">
            <a:spLocks noGrp="1"/>
          </p:cNvSpPr>
          <p:nvPr/>
        </p:nvSpPr>
        <p:spPr bwMode="gray">
          <a:xfrm>
            <a:off x="8532813" y="6546850"/>
            <a:ext cx="2540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endParaRPr lang="de-DE" sz="800" b="1">
              <a:solidFill>
                <a:srgbClr val="000000"/>
              </a:solidFill>
              <a:latin typeface="RotisSansSerif" pitchFamily="34" charset="0"/>
            </a:endParaRPr>
          </a:p>
        </p:txBody>
      </p:sp>
      <p:pic>
        <p:nvPicPr>
          <p:cNvPr id="7987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5407" y="5125244"/>
            <a:ext cx="2903538" cy="1377950"/>
          </a:xfrm>
          <a:prstGeom prst="rect">
            <a:avLst/>
          </a:prstGeom>
          <a:noFill/>
          <a:ln w="9525" algn="ctr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79878" name="Picture 2"/>
          <p:cNvPicPr>
            <a:picLocks noChangeAspect="1" noChangeArrowheads="1"/>
          </p:cNvPicPr>
          <p:nvPr/>
        </p:nvPicPr>
        <p:blipFill>
          <a:blip r:embed="rId5"/>
          <a:srcRect t="23795" b="20322"/>
          <a:stretch>
            <a:fillRect/>
          </a:stretch>
        </p:blipFill>
        <p:spPr bwMode="auto">
          <a:xfrm>
            <a:off x="5431595" y="5125244"/>
            <a:ext cx="30003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3"/>
          <p:cNvPicPr>
            <a:picLocks noChangeAspect="1" noChangeArrowheads="1"/>
          </p:cNvPicPr>
          <p:nvPr/>
        </p:nvPicPr>
        <p:blipFill>
          <a:blip r:embed="rId6"/>
          <a:srcRect t="22205" b="16473"/>
          <a:stretch>
            <a:fillRect/>
          </a:stretch>
        </p:blipFill>
        <p:spPr bwMode="auto">
          <a:xfrm>
            <a:off x="4610857" y="1767682"/>
            <a:ext cx="44640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36512" y="148223"/>
            <a:ext cx="9144000" cy="54447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500" dirty="0" smtClean="0">
                <a:cs typeface="Arial" charset="0"/>
              </a:rPr>
              <a:t>    </a:t>
            </a:r>
            <a:r>
              <a:rPr lang="ru-RU" sz="3500" b="1" dirty="0" smtClean="0">
                <a:cs typeface="Arial" charset="0"/>
              </a:rPr>
              <a:t>Профилактика случайного укола иглой</a:t>
            </a:r>
          </a:p>
        </p:txBody>
      </p:sp>
      <p:sp>
        <p:nvSpPr>
          <p:cNvPr id="80899" name="Содержимое 2"/>
          <p:cNvSpPr>
            <a:spLocks noGrp="1"/>
          </p:cNvSpPr>
          <p:nvPr>
            <p:ph idx="1"/>
          </p:nvPr>
        </p:nvSpPr>
        <p:spPr>
          <a:xfrm>
            <a:off x="190440" y="1160748"/>
            <a:ext cx="5461060" cy="3708412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3000"/>
              </a:spcAft>
              <a:buFontTx/>
              <a:buChar char="•"/>
            </a:pPr>
            <a:r>
              <a:rPr lang="ru-RU" sz="2800" b="1" dirty="0" smtClean="0"/>
              <a:t>Разработка </a:t>
            </a:r>
            <a:r>
              <a:rPr lang="ru-RU" sz="2800" b="1" dirty="0" smtClean="0"/>
              <a:t>правил контроля после укола иглой</a:t>
            </a:r>
          </a:p>
          <a:p>
            <a:pPr eaLnBrk="1" hangingPunct="1">
              <a:spcBef>
                <a:spcPts val="0"/>
              </a:spcBef>
              <a:spcAft>
                <a:spcPts val="3000"/>
              </a:spcAft>
              <a:buFontTx/>
              <a:buChar char="•"/>
            </a:pPr>
            <a:r>
              <a:rPr lang="ru-RU" sz="2800" b="1" dirty="0" smtClean="0"/>
              <a:t>Образование </a:t>
            </a:r>
            <a:r>
              <a:rPr lang="ru-RU" sz="2800" b="1" dirty="0" smtClean="0"/>
              <a:t>и обучение</a:t>
            </a:r>
          </a:p>
          <a:p>
            <a:pPr eaLnBrk="1" hangingPunct="1">
              <a:spcBef>
                <a:spcPts val="0"/>
              </a:spcBef>
              <a:spcAft>
                <a:spcPts val="3000"/>
              </a:spcAft>
              <a:buFontTx/>
              <a:buChar char="•"/>
            </a:pPr>
            <a:r>
              <a:rPr lang="ru-RU" sz="2800" b="1" dirty="0" smtClean="0"/>
              <a:t>Рассмотрение </a:t>
            </a:r>
            <a:r>
              <a:rPr lang="ru-RU" sz="2800" b="1" dirty="0" smtClean="0"/>
              <a:t>манипуляций, связанных с иглами</a:t>
            </a:r>
          </a:p>
          <a:p>
            <a:pPr eaLnBrk="1" hangingPunct="1">
              <a:spcBef>
                <a:spcPts val="0"/>
              </a:spcBef>
              <a:spcAft>
                <a:spcPts val="3000"/>
              </a:spcAft>
              <a:buFontTx/>
              <a:buChar char="•"/>
            </a:pPr>
            <a:r>
              <a:rPr lang="ru-RU" sz="2800" b="1" dirty="0" smtClean="0"/>
              <a:t>Рассмотрение </a:t>
            </a:r>
            <a:r>
              <a:rPr lang="ru-RU" sz="2800" b="1" dirty="0" smtClean="0"/>
              <a:t>методик утилизации </a:t>
            </a:r>
            <a:r>
              <a:rPr lang="ru-RU" sz="2800" b="1" dirty="0" smtClean="0"/>
              <a:t>игл</a:t>
            </a:r>
            <a:endParaRPr lang="ru-RU" sz="28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16316" y="4617132"/>
            <a:ext cx="1441450" cy="200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901" name="Picture 2" descr="Картинки по запросу обучение медсестер периферической катетеризац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052513"/>
            <a:ext cx="32654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4" descr="Картинки по запросу инъекци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0925" y="3721104"/>
            <a:ext cx="21113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  <a:prstGeom prst="rect">
            <a:avLst/>
          </a:prstGeom>
          <a:noFill/>
        </p:spPr>
        <p:txBody>
          <a:bodyPr/>
          <a:lstStyle/>
          <a:p>
            <a:fld id="{8346ADEA-B715-4D89-92B1-52A4C320510E}" type="slidenum">
              <a:rPr lang="ru-RU" smtClean="0"/>
              <a:pPr/>
              <a:t>53</a:t>
            </a:fld>
            <a:endParaRPr lang="ru-RU" smtClean="0"/>
          </a:p>
        </p:txBody>
      </p:sp>
      <p:sp>
        <p:nvSpPr>
          <p:cNvPr id="98308" name="Содержимое 2"/>
          <p:cNvSpPr>
            <a:spLocks noGrp="1"/>
          </p:cNvSpPr>
          <p:nvPr>
            <p:ph idx="4294967295"/>
          </p:nvPr>
        </p:nvSpPr>
        <p:spPr>
          <a:xfrm>
            <a:off x="97160" y="1639341"/>
            <a:ext cx="4762872" cy="4525963"/>
          </a:xfrm>
        </p:spPr>
        <p:txBody>
          <a:bodyPr/>
          <a:lstStyle/>
          <a:p>
            <a:pPr marL="96838" indent="0" eaLnBrk="1" hangingPunct="1">
              <a:buFont typeface="Wingdings" pitchFamily="2" charset="2"/>
              <a:buNone/>
            </a:pPr>
            <a:r>
              <a:rPr lang="ru-RU" sz="2600" dirty="0" smtClean="0"/>
              <a:t>Наиболее частыми причинами неудач и возникновения осложнений при катетеризации периферических вен являются отсутствие практических навыков у медицинского персонала, а также нарушение методики постановки венозного </a:t>
            </a:r>
            <a:r>
              <a:rPr lang="ru-RU" sz="2600" dirty="0" smtClean="0"/>
              <a:t>катетера </a:t>
            </a:r>
            <a:r>
              <a:rPr lang="ru-RU" sz="2600" dirty="0" smtClean="0"/>
              <a:t>и ухода за ним.</a:t>
            </a:r>
          </a:p>
        </p:txBody>
      </p:sp>
      <p:sp>
        <p:nvSpPr>
          <p:cNvPr id="98309" name="Номер слайда 3"/>
          <p:cNvSpPr txBox="1">
            <a:spLocks noGrp="1"/>
          </p:cNvSpPr>
          <p:nvPr/>
        </p:nvSpPr>
        <p:spPr bwMode="auto">
          <a:xfrm>
            <a:off x="8172450" y="6359525"/>
            <a:ext cx="681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F5E8BBD-4EAD-4E43-8965-B439042B36FE}" type="slidenum">
              <a:rPr lang="de-DE" sz="1200">
                <a:solidFill>
                  <a:srgbClr val="53636C"/>
                </a:solidFill>
                <a:latin typeface="RotisSansSerif" pitchFamily="34" charset="0"/>
              </a:rPr>
              <a:pPr algn="r"/>
              <a:t>53</a:t>
            </a:fld>
            <a:endParaRPr lang="de-DE" sz="1200">
              <a:solidFill>
                <a:srgbClr val="53636C"/>
              </a:solidFill>
              <a:latin typeface="RotisSansSerif" pitchFamily="34" charset="0"/>
            </a:endParaRPr>
          </a:p>
        </p:txBody>
      </p:sp>
      <p:pic>
        <p:nvPicPr>
          <p:cNvPr id="200706" name="Picture 2" descr="http://medmaneken.com/media/k2/items/cache/59b514757c03f4e14c006ca63de02928_S.jpg"/>
          <p:cNvPicPr>
            <a:picLocks noChangeAspect="1" noChangeArrowheads="1"/>
          </p:cNvPicPr>
          <p:nvPr/>
        </p:nvPicPr>
        <p:blipFill>
          <a:blip r:embed="rId3" cstate="print"/>
          <a:srcRect l="16397"/>
          <a:stretch>
            <a:fillRect/>
          </a:stretch>
        </p:blipFill>
        <p:spPr bwMode="auto">
          <a:xfrm>
            <a:off x="4652779" y="1194326"/>
            <a:ext cx="4095685" cy="4898970"/>
          </a:xfrm>
          <a:prstGeom prst="rect">
            <a:avLst/>
          </a:prstGeom>
          <a:noFill/>
        </p:spPr>
      </p:pic>
      <p:sp>
        <p:nvSpPr>
          <p:cNvPr id="9830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3548" y="188640"/>
            <a:ext cx="8242300" cy="654050"/>
          </a:xfrm>
        </p:spPr>
        <p:txBody>
          <a:bodyPr anchor="t"/>
          <a:lstStyle/>
          <a:p>
            <a:pPr algn="ctr" eaLnBrk="1" hangingPunct="1"/>
            <a:r>
              <a:rPr lang="ru-RU" sz="3600" b="1" dirty="0" smtClean="0"/>
              <a:t>Осложнения периферической венозной катетеризации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4155758"/>
              </p:ext>
            </p:extLst>
          </p:nvPr>
        </p:nvGraphicFramePr>
        <p:xfrm>
          <a:off x="214313" y="571500"/>
          <a:ext cx="8675718" cy="60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6826"/>
                <a:gridCol w="2428892"/>
              </a:tblGrid>
              <a:tr h="1049376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err="1" smtClean="0">
                          <a:latin typeface="+mj-lt"/>
                          <a:cs typeface="Times New Roman" pitchFamily="18" charset="0"/>
                        </a:rPr>
                        <a:t>ПациентоНЕзависимые</a:t>
                      </a:r>
                      <a:r>
                        <a:rPr lang="ru-RU" sz="2200" baseline="0" dirty="0" smtClean="0">
                          <a:latin typeface="+mj-lt"/>
                          <a:cs typeface="Times New Roman" pitchFamily="18" charset="0"/>
                        </a:rPr>
                        <a:t> факторы (изменяемые)</a:t>
                      </a:r>
                      <a:endParaRPr lang="ru-RU" sz="22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err="1" smtClean="0">
                          <a:latin typeface="+mj-lt"/>
                          <a:cs typeface="Times New Roman" pitchFamily="18" charset="0"/>
                        </a:rPr>
                        <a:t>Пациентозависимые</a:t>
                      </a:r>
                      <a:r>
                        <a:rPr lang="ru-RU" sz="2200" baseline="0" dirty="0" smtClean="0">
                          <a:latin typeface="+mj-lt"/>
                          <a:cs typeface="Times New Roman" pitchFamily="18" charset="0"/>
                        </a:rPr>
                        <a:t> факторы (неизменяемые)</a:t>
                      </a:r>
                      <a:endParaRPr lang="ru-RU" sz="22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435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Условия постановки катетера (экстренность, отделение, команда сосудистого доступа)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Возраст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0435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Длительность госпитализации до постановки катетера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Сопутствующая патология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1928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Метод сосудистого доступа, техника катетеризации (применение ультразвука, опыт врача, частота успешной катетеризации) 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Пол?</a:t>
                      </a:r>
                    </a:p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043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Тип</a:t>
                      </a:r>
                      <a:r>
                        <a:rPr lang="ru-RU" sz="2000" baseline="0" dirty="0" smtClean="0">
                          <a:latin typeface="+mj-lt"/>
                          <a:cs typeface="Times New Roman" pitchFamily="18" charset="0"/>
                        </a:rPr>
                        <a:t> катетера </a:t>
                      </a:r>
                    </a:p>
                    <a:p>
                      <a:r>
                        <a:rPr lang="ru-RU" sz="2000" baseline="0" dirty="0" smtClean="0">
                          <a:latin typeface="+mj-lt"/>
                          <a:cs typeface="Times New Roman" pitchFamily="18" charset="0"/>
                        </a:rPr>
                        <a:t> (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Times New Roman" pitchFamily="18" charset="0"/>
                        </a:rPr>
                        <a:t>материал, количество просветов)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94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Продолжительность</a:t>
                      </a:r>
                      <a:r>
                        <a:rPr lang="ru-RU" sz="2000" baseline="0" dirty="0" smtClean="0">
                          <a:latin typeface="+mj-lt"/>
                          <a:cs typeface="Times New Roman" pitchFamily="18" charset="0"/>
                        </a:rPr>
                        <a:t> катетеризации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043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Соблюдение</a:t>
                      </a:r>
                      <a:r>
                        <a:rPr lang="ru-RU" sz="2000" baseline="0" dirty="0" smtClean="0">
                          <a:latin typeface="+mj-lt"/>
                          <a:cs typeface="Times New Roman" pitchFamily="18" charset="0"/>
                        </a:rPr>
                        <a:t> правил асептики и антисептики по уходу за катетером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94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Тип вводимых растворов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94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Проведение гемодиализа </a:t>
                      </a:r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+mj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38" y="0"/>
            <a:ext cx="8229600" cy="527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latin typeface="+mn-lt"/>
                <a:cs typeface="Times New Roman" pitchFamily="18" charset="0"/>
              </a:rPr>
              <a:t>Факторы риска</a:t>
            </a:r>
            <a:endParaRPr lang="ru-RU" sz="3600" b="1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6" name="Titel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600" b="1" dirty="0" smtClean="0">
                <a:ea typeface="MS PGothic" pitchFamily="34" charset="-128"/>
              </a:rPr>
              <a:t>Флебит</a:t>
            </a:r>
            <a:endParaRPr lang="en-GB" sz="3600" b="1" dirty="0" smtClean="0">
              <a:ea typeface="MS PGothic" pitchFamily="34" charset="-128"/>
            </a:endParaRPr>
          </a:p>
        </p:txBody>
      </p:sp>
      <p:pic>
        <p:nvPicPr>
          <p:cNvPr id="97282" name="Содержимое 5" descr="стенка вены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92150"/>
            <a:ext cx="3276600" cy="3263900"/>
          </a:xfrm>
        </p:spPr>
      </p:pic>
      <p:sp>
        <p:nvSpPr>
          <p:cNvPr id="97283" name="Inhaltsplatzhalter 8"/>
          <p:cNvSpPr>
            <a:spLocks noGrp="1"/>
          </p:cNvSpPr>
          <p:nvPr>
            <p:ph sz="quarter" idx="4294967295"/>
          </p:nvPr>
        </p:nvSpPr>
        <p:spPr>
          <a:xfrm>
            <a:off x="430721" y="692150"/>
            <a:ext cx="8713787" cy="6165850"/>
          </a:xfrm>
        </p:spPr>
        <p:txBody>
          <a:bodyPr lIns="90000" tIns="46800" rIns="90000" bIns="46800"/>
          <a:lstStyle/>
          <a:p>
            <a:pPr marL="180975" indent="-180975" algn="r" eaLnBrk="1" hangingPunct="1"/>
            <a:endParaRPr lang="ru-RU" sz="2000" b="1" u="sng" dirty="0" smtClean="0"/>
          </a:p>
          <a:p>
            <a:pPr marL="180975" indent="-180975" algn="r" eaLnBrk="1" hangingPunct="1">
              <a:lnSpc>
                <a:spcPct val="80000"/>
              </a:lnSpc>
            </a:pPr>
            <a:r>
              <a:rPr lang="ru-RU" sz="2200" dirty="0" smtClean="0"/>
              <a:t>Воспаление интимы вены, которое может </a:t>
            </a:r>
          </a:p>
          <a:p>
            <a:pPr marL="180975" indent="-180975"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200" dirty="0" smtClean="0"/>
              <a:t>возникнуть в результате механического, </a:t>
            </a:r>
          </a:p>
          <a:p>
            <a:pPr marL="180975" indent="-180975"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200" dirty="0" smtClean="0"/>
              <a:t>химического раздражения или инфекции. </a:t>
            </a:r>
          </a:p>
          <a:p>
            <a:pPr marL="180975" indent="-180975"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200" dirty="0" smtClean="0"/>
              <a:t> </a:t>
            </a:r>
          </a:p>
          <a:p>
            <a:pPr marL="180975" indent="-180975" algn="r" eaLnBrk="1" hangingPunct="1">
              <a:lnSpc>
                <a:spcPct val="80000"/>
              </a:lnSpc>
            </a:pPr>
            <a:r>
              <a:rPr lang="ru-RU" sz="2200" dirty="0" smtClean="0"/>
              <a:t>Кроме воспаления может сформироваться также </a:t>
            </a:r>
          </a:p>
          <a:p>
            <a:pPr marL="180975" indent="-180975" algn="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200" dirty="0" smtClean="0"/>
              <a:t>тромб, что приводит к развитию тромбофлебита </a:t>
            </a:r>
          </a:p>
          <a:p>
            <a:pPr marL="180975" indent="-180975" algn="r" eaLnBrk="1" hangingPunct="1">
              <a:lnSpc>
                <a:spcPct val="80000"/>
              </a:lnSpc>
              <a:buFont typeface="Arial" pitchFamily="34" charset="0"/>
              <a:buNone/>
            </a:pPr>
            <a:endParaRPr lang="ru-RU" sz="2200" b="1" u="sng" dirty="0" smtClean="0"/>
          </a:p>
          <a:p>
            <a:pPr marL="180975" indent="-180975" algn="r" eaLnBrk="1" hangingPunct="1"/>
            <a:r>
              <a:rPr lang="ru-RU" sz="2200" dirty="0" smtClean="0"/>
              <a:t>Флебит может привести к развитию тромбоза</a:t>
            </a:r>
            <a:endParaRPr lang="ru-RU" sz="2200" b="1" u="sng" dirty="0" smtClean="0"/>
          </a:p>
          <a:p>
            <a:pPr marL="180975" indent="-180975" eaLnBrk="1" hangingPunct="1">
              <a:buFont typeface="Arial" pitchFamily="34" charset="0"/>
              <a:buNone/>
            </a:pPr>
            <a:r>
              <a:rPr lang="ru-RU" sz="2200" b="1" u="sng" dirty="0" smtClean="0"/>
              <a:t>Клинические проявления</a:t>
            </a:r>
            <a:r>
              <a:rPr lang="en-US" sz="2200" b="1" u="sng" dirty="0" smtClean="0"/>
              <a:t>: </a:t>
            </a:r>
          </a:p>
          <a:p>
            <a:pPr marL="180975" indent="-180975" eaLnBrk="1" hangingPunct="1"/>
            <a:r>
              <a:rPr lang="ru-RU" sz="2200" dirty="0" smtClean="0"/>
              <a:t>Воспаление вены, проявляющееся болезненностью в области установки катетера, покраснением</a:t>
            </a:r>
            <a:r>
              <a:rPr lang="en-US" sz="2200" dirty="0" smtClean="0"/>
              <a:t>, </a:t>
            </a:r>
            <a:r>
              <a:rPr lang="ru-RU" sz="2200" dirty="0" smtClean="0"/>
              <a:t>жжением, местным повышением температуры</a:t>
            </a:r>
            <a:r>
              <a:rPr lang="en-US" sz="2200" dirty="0" smtClean="0"/>
              <a:t>, </a:t>
            </a:r>
            <a:r>
              <a:rPr lang="ru-RU" sz="2200" dirty="0" smtClean="0"/>
              <a:t>отечностью и</a:t>
            </a:r>
            <a:r>
              <a:rPr lang="en-US" sz="2200" dirty="0" smtClean="0"/>
              <a:t> </a:t>
            </a:r>
            <a:r>
              <a:rPr lang="ru-RU" sz="2200" dirty="0" smtClean="0"/>
              <a:t>образованием пальпируемого жесткого тяжа</a:t>
            </a:r>
            <a:r>
              <a:rPr lang="en-US" sz="2200" dirty="0" smtClean="0"/>
              <a:t>.</a:t>
            </a:r>
          </a:p>
          <a:p>
            <a:pPr marL="180975" indent="-180975" eaLnBrk="1" hangingPunct="1">
              <a:buFont typeface="Arial" pitchFamily="34" charset="0"/>
              <a:buNone/>
            </a:pPr>
            <a:r>
              <a:rPr lang="en-US" sz="2000" dirty="0" smtClean="0"/>
              <a:t>	</a:t>
            </a:r>
            <a:endParaRPr lang="en-US" sz="2000" b="1" dirty="0" smtClean="0"/>
          </a:p>
          <a:p>
            <a:pPr marL="180975" indent="-180975" eaLnBrk="1" hangingPunct="1"/>
            <a:endParaRPr lang="en-US" sz="2000" b="1" dirty="0" smtClean="0"/>
          </a:p>
        </p:txBody>
      </p:sp>
      <p:sp>
        <p:nvSpPr>
          <p:cNvPr id="97284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59D8CDD8-3669-49A3-A392-4DBBC516D14C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55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6900" y="5292725"/>
            <a:ext cx="4737100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el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Флебит</a:t>
            </a:r>
            <a:endParaRPr lang="en-GB" sz="3800" b="1" dirty="0" smtClean="0">
              <a:ea typeface="MS PGothic" pitchFamily="34" charset="-128"/>
            </a:endParaRPr>
          </a:p>
        </p:txBody>
      </p:sp>
      <p:sp>
        <p:nvSpPr>
          <p:cNvPr id="98307" name="Inhaltsplatzhalter 2"/>
          <p:cNvSpPr>
            <a:spLocks noGrp="1"/>
          </p:cNvSpPr>
          <p:nvPr>
            <p:ph idx="1"/>
          </p:nvPr>
        </p:nvSpPr>
        <p:spPr>
          <a:xfrm>
            <a:off x="250825" y="765646"/>
            <a:ext cx="8893175" cy="5327650"/>
          </a:xfrm>
        </p:spPr>
        <p:txBody>
          <a:bodyPr lIns="90000" tIns="46800" rIns="90000" bIns="46800"/>
          <a:lstStyle/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500" b="1" i="1" u="sng" dirty="0" smtClean="0"/>
              <a:t>1. </a:t>
            </a:r>
            <a:r>
              <a:rPr lang="ru-RU" sz="2500" b="1" u="sng" dirty="0" smtClean="0"/>
              <a:t>Механический флебит</a:t>
            </a:r>
          </a:p>
          <a:p>
            <a:pPr marL="0" indent="0" eaLnBrk="1" hangingPunct="1">
              <a:lnSpc>
                <a:spcPct val="80000"/>
              </a:lnSpc>
              <a:buFontTx/>
              <a:buChar char="-"/>
            </a:pPr>
            <a:r>
              <a:rPr lang="ru-RU" sz="2500" dirty="0" smtClean="0"/>
              <a:t> Размер катетера</a:t>
            </a:r>
          </a:p>
          <a:p>
            <a:pPr marL="0" indent="0" eaLnBrk="1" hangingPunct="1">
              <a:lnSpc>
                <a:spcPct val="80000"/>
              </a:lnSpc>
              <a:buFontTx/>
              <a:buChar char="-"/>
            </a:pPr>
            <a:r>
              <a:rPr lang="ru-RU" sz="2500" dirty="0" smtClean="0"/>
              <a:t> Материал катетера</a:t>
            </a:r>
          </a:p>
          <a:p>
            <a:pPr marL="0" indent="0" eaLnBrk="1" hangingPunct="1">
              <a:lnSpc>
                <a:spcPct val="80000"/>
              </a:lnSpc>
              <a:buFontTx/>
              <a:buChar char="-"/>
            </a:pPr>
            <a:r>
              <a:rPr lang="ru-RU" sz="2500" dirty="0" smtClean="0"/>
              <a:t> Место венепункции </a:t>
            </a:r>
          </a:p>
          <a:p>
            <a:pPr marL="0" indent="0" eaLnBrk="1" hangingPunct="1">
              <a:lnSpc>
                <a:spcPct val="80000"/>
              </a:lnSpc>
              <a:buFontTx/>
              <a:buChar char="-"/>
            </a:pPr>
            <a:endParaRPr lang="ru-RU" sz="2500" b="1" dirty="0" smtClean="0"/>
          </a:p>
          <a:p>
            <a:pPr marL="0" indent="0" eaLnBrk="1" hangingPunct="1">
              <a:buFont typeface="Arial" pitchFamily="34" charset="0"/>
              <a:buNone/>
            </a:pPr>
            <a:r>
              <a:rPr lang="ru-RU" sz="2500" b="1" u="sng" dirty="0" smtClean="0"/>
              <a:t>Причины</a:t>
            </a:r>
            <a:r>
              <a:rPr lang="en-US" sz="2500" b="1" u="sng" dirty="0" smtClean="0"/>
              <a:t>:</a:t>
            </a:r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</a:t>
            </a:r>
            <a:r>
              <a:rPr lang="ru-RU" sz="2500" dirty="0" err="1" smtClean="0"/>
              <a:t>Травматичная</a:t>
            </a:r>
            <a:r>
              <a:rPr lang="ru-RU" sz="2500" dirty="0" smtClean="0"/>
              <a:t> установка катетера</a:t>
            </a:r>
            <a:endParaRPr lang="en-US" sz="2500" dirty="0" smtClean="0"/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Выбор катетера, слишком большого диаметра, перекрывающего просвет вены</a:t>
            </a:r>
            <a:endParaRPr lang="en-US" sz="2500" dirty="0" smtClean="0"/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Движения жесткого катетера внутри вены с  повреждением интимы сосуда – царапание кончиком катетера</a:t>
            </a:r>
            <a:endParaRPr lang="en-US" sz="2500" dirty="0" smtClean="0"/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Недостаточная фиксация катетера, не препятствующая движению катетера в вене, особенно в областях физиологических сгибов</a:t>
            </a:r>
            <a:endParaRPr lang="en-US" sz="2500" dirty="0" smtClean="0"/>
          </a:p>
          <a:p>
            <a:pPr marL="180975" lvl="1" indent="-180975" eaLnBrk="1" hangingPunct="1">
              <a:buFont typeface="Arial" pitchFamily="34" charset="0"/>
              <a:buChar char="•"/>
            </a:pPr>
            <a:endParaRPr lang="en-GB" sz="2600" b="1" dirty="0" smtClean="0"/>
          </a:p>
          <a:p>
            <a:pPr marL="180975" lvl="1" indent="-180975" eaLnBrk="1" hangingPunct="1">
              <a:buFont typeface="Arial" pitchFamily="34" charset="0"/>
              <a:buChar char="•"/>
            </a:pPr>
            <a:endParaRPr lang="en-GB" sz="2000" b="1" dirty="0" smtClean="0"/>
          </a:p>
        </p:txBody>
      </p:sp>
      <p:sp>
        <p:nvSpPr>
          <p:cNvPr id="98308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E3BE725C-B98A-4E0F-A696-B8D366B8E025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56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98309" name="Picture 2" descr="F:\скорая помощь\картинки\koshka-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0"/>
            <a:ext cx="278606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Рисунок 4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335271" y="1160748"/>
            <a:ext cx="8341185" cy="4696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el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Флебит</a:t>
            </a:r>
            <a:endParaRPr lang="en-GB" sz="3800" b="1" dirty="0" smtClean="0">
              <a:ea typeface="MS PGothic" pitchFamily="34" charset="-128"/>
            </a:endParaRPr>
          </a:p>
        </p:txBody>
      </p:sp>
      <p:sp>
        <p:nvSpPr>
          <p:cNvPr id="102403" name="Inhaltsplatzhalter 2"/>
          <p:cNvSpPr>
            <a:spLocks noGrp="1"/>
          </p:cNvSpPr>
          <p:nvPr>
            <p:ph idx="1"/>
          </p:nvPr>
        </p:nvSpPr>
        <p:spPr>
          <a:xfrm>
            <a:off x="287524" y="152685"/>
            <a:ext cx="8351838" cy="5616575"/>
          </a:xfrm>
        </p:spPr>
        <p:txBody>
          <a:bodyPr lIns="90000" tIns="46800" rIns="90000" bIns="46800"/>
          <a:lstStyle/>
          <a:p>
            <a:pPr marL="0" indent="0" eaLnBrk="1" hangingPunct="1">
              <a:buFont typeface="Arial" pitchFamily="34" charset="0"/>
              <a:buNone/>
            </a:pPr>
            <a:endParaRPr lang="ru-RU" sz="4000" b="1" i="1" u="sng" dirty="0" smtClean="0"/>
          </a:p>
          <a:p>
            <a:pPr marL="180975" lvl="1" indent="-180975" eaLnBrk="1" hangingPunct="1">
              <a:buFont typeface="Arial" pitchFamily="34" charset="0"/>
              <a:buNone/>
            </a:pPr>
            <a:r>
              <a:rPr lang="ru-RU" sz="2500" b="1" u="sng" dirty="0" smtClean="0"/>
              <a:t>2. Химический флебит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500" dirty="0" smtClean="0"/>
              <a:t>Тип жидкости, которая вводится </a:t>
            </a:r>
          </a:p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500" dirty="0" smtClean="0"/>
              <a:t>а) </a:t>
            </a:r>
            <a:r>
              <a:rPr lang="ru-RU" sz="2500" dirty="0" err="1" smtClean="0"/>
              <a:t>осмолярность</a:t>
            </a:r>
            <a:r>
              <a:rPr lang="ru-RU" sz="2500" dirty="0" smtClean="0"/>
              <a:t> раствора</a:t>
            </a:r>
          </a:p>
          <a:p>
            <a:pPr marL="0" indent="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500" dirty="0" smtClean="0"/>
              <a:t>б) </a:t>
            </a:r>
            <a:r>
              <a:rPr lang="ru-RU" sz="2500" dirty="0" err="1" smtClean="0"/>
              <a:t>рН</a:t>
            </a:r>
            <a:r>
              <a:rPr lang="ru-RU" sz="2500" dirty="0" smtClean="0"/>
              <a:t> вводимого раствора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ru-RU" sz="2500" dirty="0" err="1" smtClean="0"/>
              <a:t>Дезинфектанты</a:t>
            </a:r>
            <a:endParaRPr lang="ru-RU" sz="2500" dirty="0" smtClean="0"/>
          </a:p>
          <a:p>
            <a:pPr marL="0" indent="0" eaLnBrk="1" hangingPunct="1">
              <a:lnSpc>
                <a:spcPct val="80000"/>
              </a:lnSpc>
              <a:buFontTx/>
              <a:buChar char="-"/>
            </a:pPr>
            <a:endParaRPr lang="ru-RU" sz="2500" dirty="0" smtClean="0"/>
          </a:p>
          <a:p>
            <a:pPr marL="0" indent="0" eaLnBrk="1" hangingPunct="1">
              <a:buFont typeface="Arial" pitchFamily="34" charset="0"/>
              <a:buNone/>
            </a:pPr>
            <a:r>
              <a:rPr lang="ru-RU" sz="2500" b="1" u="sng" dirty="0" smtClean="0"/>
              <a:t>Причины</a:t>
            </a:r>
            <a:r>
              <a:rPr lang="en-US" sz="2500" b="1" u="sng" dirty="0" smtClean="0"/>
              <a:t>:</a:t>
            </a:r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Неадекватная подготовка кожи перед проведением венепункции</a:t>
            </a:r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</a:t>
            </a:r>
            <a:r>
              <a:rPr lang="ru-RU" sz="2500" dirty="0" err="1" smtClean="0"/>
              <a:t>Инфузионный</a:t>
            </a:r>
            <a:r>
              <a:rPr lang="ru-RU" sz="2500" dirty="0" smtClean="0"/>
              <a:t> раствор имеет экстремальные  (очень высокие или очень низкие) значения </a:t>
            </a:r>
            <a:r>
              <a:rPr lang="en-US" sz="2500" dirty="0" smtClean="0"/>
              <a:t>pH</a:t>
            </a:r>
            <a:r>
              <a:rPr lang="ru-RU" sz="2500" dirty="0" smtClean="0"/>
              <a:t> и/или </a:t>
            </a:r>
            <a:r>
              <a:rPr lang="ru-RU" sz="2500" dirty="0" err="1" smtClean="0"/>
              <a:t>осмолярности</a:t>
            </a:r>
            <a:endParaRPr lang="ru-RU" sz="2500" dirty="0" smtClean="0"/>
          </a:p>
          <a:p>
            <a:pPr marL="0" indent="0" eaLnBrk="1" hangingPunct="1">
              <a:buFont typeface="Arial" pitchFamily="34" charset="0"/>
              <a:buChar char="•"/>
            </a:pPr>
            <a:r>
              <a:rPr lang="ru-RU" sz="2500" dirty="0" smtClean="0"/>
              <a:t> Высокая скорость и значительный объем введения агрессивных растворов</a:t>
            </a:r>
            <a:endParaRPr lang="en-US" sz="2500" dirty="0" smtClean="0"/>
          </a:p>
          <a:p>
            <a:pPr marL="180975" lvl="1" indent="-180975" eaLnBrk="1" hangingPunct="1">
              <a:buFont typeface="Arial" pitchFamily="34" charset="0"/>
              <a:buNone/>
            </a:pPr>
            <a:endParaRPr lang="en-GB" sz="2600" b="1" dirty="0" smtClean="0"/>
          </a:p>
          <a:p>
            <a:pPr marL="0" indent="0" eaLnBrk="1" hangingPunct="1"/>
            <a:endParaRPr lang="en-US" sz="2400" dirty="0" smtClean="0"/>
          </a:p>
        </p:txBody>
      </p:sp>
      <p:sp>
        <p:nvSpPr>
          <p:cNvPr id="102404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50F445BF-46B5-4B2F-99A0-D5D851AB53B2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58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102405" name="Picture 2" descr="F:\скорая помощь\картинки\99181172_natr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48312" y="836614"/>
            <a:ext cx="3516301" cy="263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800" b="1" dirty="0" smtClean="0">
                <a:ea typeface="MS PGothic" pitchFamily="34" charset="-128"/>
              </a:rPr>
              <a:t>Флебит</a:t>
            </a:r>
            <a:endParaRPr lang="en-GB" sz="3800" b="1" dirty="0" smtClean="0">
              <a:ea typeface="MS PGothic" pitchFamily="34" charset="-128"/>
            </a:endParaRPr>
          </a:p>
        </p:txBody>
      </p:sp>
      <p:sp>
        <p:nvSpPr>
          <p:cNvPr id="104451" name="Inhaltsplatzhalter 2"/>
          <p:cNvSpPr>
            <a:spLocks noGrp="1"/>
          </p:cNvSpPr>
          <p:nvPr>
            <p:ph idx="1"/>
          </p:nvPr>
        </p:nvSpPr>
        <p:spPr>
          <a:xfrm>
            <a:off x="226953" y="440717"/>
            <a:ext cx="8496300" cy="5616575"/>
          </a:xfrm>
        </p:spPr>
        <p:txBody>
          <a:bodyPr lIns="90000" tIns="46800" rIns="90000" bIns="46800"/>
          <a:lstStyle/>
          <a:p>
            <a:pPr marL="0" indent="0" eaLnBrk="1" hangingPunct="1"/>
            <a:endParaRPr lang="en-GB" sz="4400" b="1" dirty="0" smtClean="0"/>
          </a:p>
          <a:p>
            <a:pPr marL="180975" lvl="1" indent="-180975" eaLnBrk="1" hangingPunct="1">
              <a:buClr>
                <a:srgbClr val="C00000"/>
              </a:buClr>
              <a:buFont typeface="Arial" pitchFamily="34" charset="0"/>
              <a:buNone/>
            </a:pPr>
            <a:r>
              <a:rPr lang="ru-RU" sz="2500" b="1" u="sng" dirty="0" smtClean="0"/>
              <a:t>3. Бактериальный флебит</a:t>
            </a:r>
            <a:r>
              <a:rPr lang="en-GB" sz="2500" b="1" u="sng" dirty="0" smtClean="0"/>
              <a:t>: </a:t>
            </a:r>
            <a:r>
              <a:rPr lang="ru-RU" sz="2500" b="1" u="sng" dirty="0" smtClean="0"/>
              <a:t> </a:t>
            </a:r>
          </a:p>
          <a:p>
            <a:pPr marL="180975" lvl="1" indent="-180975" eaLnBrk="1" hangingPunct="1">
              <a:buClr>
                <a:srgbClr val="C00000"/>
              </a:buClr>
              <a:buFont typeface="Arial" pitchFamily="34" charset="0"/>
              <a:buNone/>
            </a:pPr>
            <a:r>
              <a:rPr lang="ru-RU" sz="2500" dirty="0" smtClean="0"/>
              <a:t>Возникает при присоединении </a:t>
            </a:r>
          </a:p>
          <a:p>
            <a:pPr marL="180975" lvl="1" indent="-180975" eaLnBrk="1" hangingPunct="1">
              <a:buClr>
                <a:srgbClr val="C00000"/>
              </a:buClr>
              <a:buFont typeface="Arial" pitchFamily="34" charset="0"/>
              <a:buNone/>
            </a:pPr>
            <a:r>
              <a:rPr lang="ru-RU" sz="2500" dirty="0" smtClean="0"/>
              <a:t>инфекции в месте установки катетера</a:t>
            </a:r>
            <a:r>
              <a:rPr lang="en-GB" sz="2500" dirty="0" smtClean="0"/>
              <a:t>. </a:t>
            </a:r>
            <a:endParaRPr lang="ru-RU" sz="2500" u="sng" dirty="0" smtClean="0"/>
          </a:p>
          <a:p>
            <a:pPr marL="0" indent="0" eaLnBrk="1" hangingPunct="1">
              <a:buFont typeface="Arial" pitchFamily="34" charset="0"/>
              <a:buNone/>
            </a:pPr>
            <a:r>
              <a:rPr lang="ru-RU" sz="2500" b="1" u="sng" dirty="0" smtClean="0"/>
              <a:t>Причины</a:t>
            </a:r>
            <a:r>
              <a:rPr lang="en-US" sz="2500" b="1" u="sng" dirty="0" smtClean="0"/>
              <a:t>:</a:t>
            </a:r>
          </a:p>
          <a:p>
            <a:pPr marL="0" indent="0" eaLnBrk="1" hangingPunct="1"/>
            <a:r>
              <a:rPr lang="ru-RU" sz="2500" dirty="0" smtClean="0"/>
              <a:t> Контаминация любого участка инфузионной системы</a:t>
            </a:r>
          </a:p>
          <a:p>
            <a:pPr marL="0" indent="0" eaLnBrk="1" hangingPunct="1"/>
            <a:endParaRPr lang="en-US" sz="2500" dirty="0" smtClean="0"/>
          </a:p>
          <a:p>
            <a:pPr marL="180975" lvl="1" indent="-180975" eaLnBrk="1" hangingPunct="1">
              <a:buClr>
                <a:srgbClr val="C00000"/>
              </a:buClr>
              <a:buFont typeface="Arial" pitchFamily="34" charset="0"/>
              <a:buNone/>
            </a:pPr>
            <a:r>
              <a:rPr lang="ru-RU" sz="2500" b="1" dirty="0" smtClean="0"/>
              <a:t>Инфицирование может быть обусловлено</a:t>
            </a:r>
          </a:p>
          <a:p>
            <a:pPr marL="400050" lvl="3" indent="-180975" eaLnBrk="1" hangingPunct="1">
              <a:buFont typeface="Arial" pitchFamily="34" charset="0"/>
              <a:buChar char="•"/>
            </a:pPr>
            <a:r>
              <a:rPr lang="ru-RU" sz="2500" dirty="0" smtClean="0"/>
              <a:t>неадекватно проведенной обработкой при подготовке к катетеризации (рук персонала, кожи пациента)</a:t>
            </a:r>
          </a:p>
          <a:p>
            <a:pPr marL="400050" lvl="3" indent="-180975" eaLnBrk="1" hangingPunct="1">
              <a:buFont typeface="Arial" pitchFamily="34" charset="0"/>
              <a:buChar char="•"/>
            </a:pPr>
            <a:r>
              <a:rPr lang="ru-RU" sz="2500" dirty="0" smtClean="0"/>
              <a:t>неудовлетворительной техникой установки катетера</a:t>
            </a:r>
          </a:p>
          <a:p>
            <a:pPr marL="400050" lvl="3" indent="-180975" eaLnBrk="1" hangingPunct="1">
              <a:buFont typeface="Arial" pitchFamily="34" charset="0"/>
              <a:buChar char="•"/>
            </a:pPr>
            <a:r>
              <a:rPr lang="ru-RU" sz="2500" dirty="0" smtClean="0"/>
              <a:t>недостаточной фиксацией катетера</a:t>
            </a:r>
            <a:r>
              <a:rPr lang="en-GB" sz="2500" dirty="0" smtClean="0"/>
              <a:t>.</a:t>
            </a:r>
            <a:endParaRPr lang="ru-RU" sz="2500" dirty="0" smtClean="0"/>
          </a:p>
          <a:p>
            <a:pPr marL="400050" lvl="3" indent="-180975" eaLnBrk="1" hangingPunct="1">
              <a:buFont typeface="Arial" pitchFamily="34" charset="0"/>
              <a:buChar char="•"/>
            </a:pPr>
            <a:endParaRPr lang="en-GB" sz="2500" b="1" dirty="0" smtClean="0"/>
          </a:p>
        </p:txBody>
      </p:sp>
      <p:sp>
        <p:nvSpPr>
          <p:cNvPr id="104452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CBDBB9E7-2571-4C38-BC53-85C7E6C59832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59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40979" name="Picture 19" descr="http://www.braunschweig.de/wirtschaft_wissenschaft/wissenschaftsportal/bilder/27_large.jpg.scaled/640x419.pm0.bgFFFF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6162" y="-38099"/>
            <a:ext cx="3067838" cy="200658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6921500" y="1952625"/>
            <a:ext cx="2028825" cy="2381250"/>
            <a:chOff x="6921620" y="1883438"/>
            <a:chExt cx="2028550" cy="2381070"/>
          </a:xfrm>
        </p:grpSpPr>
        <p:pic>
          <p:nvPicPr>
            <p:cNvPr id="5736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96960" y="2406329"/>
              <a:ext cx="1463040" cy="1209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6996223" y="1883438"/>
              <a:ext cx="1461889" cy="523835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Визуализация патологии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921620" y="3618445"/>
              <a:ext cx="2028550" cy="6460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Рентгенография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К</a:t>
              </a: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T </a:t>
              </a:r>
              <a:r>
                <a:rPr lang="en-US" sz="8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(</a:t>
              </a:r>
              <a:r>
                <a:rPr lang="ru-RU" sz="8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Компьютерная томография)</a:t>
              </a:r>
              <a:endParaRPr lang="en-US" sz="8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МРТ</a:t>
              </a:r>
              <a:endParaRPr lang="en-US" sz="8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4859338" y="1952625"/>
            <a:ext cx="2197100" cy="2376488"/>
            <a:chOff x="4859426" y="1783615"/>
            <a:chExt cx="2196917" cy="2375555"/>
          </a:xfrm>
        </p:grpSpPr>
        <p:pic>
          <p:nvPicPr>
            <p:cNvPr id="57363" name="Picture 5" descr="CDR0000526546"/>
            <p:cNvPicPr>
              <a:picLocks noChangeAspect="1" noChangeArrowheads="1"/>
            </p:cNvPicPr>
            <p:nvPr/>
          </p:nvPicPr>
          <p:blipFill>
            <a:blip r:embed="rId4" cstate="print"/>
            <a:srcRect r="33144" b="11169"/>
            <a:stretch>
              <a:fillRect/>
            </a:stretch>
          </p:blipFill>
          <p:spPr bwMode="auto">
            <a:xfrm>
              <a:off x="5148075" y="2233644"/>
              <a:ext cx="1371600" cy="1133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5145152" y="1783615"/>
              <a:ext cx="1515936" cy="523669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Исследования крови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59426" y="3327647"/>
              <a:ext cx="2196917" cy="8315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Химические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Токсикологические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Микробиологические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Гематологические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935038" y="2063750"/>
            <a:ext cx="3600450" cy="2228850"/>
            <a:chOff x="935333" y="1445924"/>
            <a:chExt cx="3600400" cy="2230424"/>
          </a:xfrm>
        </p:grpSpPr>
        <p:pic>
          <p:nvPicPr>
            <p:cNvPr id="5736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l="995" t="5305" r="3680" b="22305"/>
            <a:stretch>
              <a:fillRect/>
            </a:stretch>
          </p:blipFill>
          <p:spPr bwMode="auto">
            <a:xfrm>
              <a:off x="935333" y="1969611"/>
              <a:ext cx="1737360" cy="170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1068681" y="1445924"/>
              <a:ext cx="3200356" cy="524245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Инфузионная (внутривенная) терапия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99021" y="2160803"/>
              <a:ext cx="1836712" cy="13852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en-US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Гидратация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Введение препаратов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Кровь/препараты крови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Питание</a:t>
              </a:r>
              <a:endParaRPr lang="en-US" sz="14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77863" y="1484313"/>
            <a:ext cx="3932237" cy="33813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charset="0"/>
                <a:cs typeface="+mn-cs"/>
              </a:rPr>
              <a:t>Терапия</a:t>
            </a:r>
            <a:endParaRPr lang="en-US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56175" y="1484313"/>
            <a:ext cx="3932238" cy="33813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Arial" charset="0"/>
                <a:cs typeface="+mn-cs"/>
              </a:rPr>
              <a:t>Диагностика</a:t>
            </a:r>
            <a:endParaRPr lang="en-US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5425" y="1952836"/>
            <a:ext cx="461665" cy="2232000"/>
          </a:xfrm>
          <a:prstGeom prst="rect">
            <a:avLst/>
          </a:prstGeom>
          <a:solidFill>
            <a:srgbClr val="669AB0"/>
          </a:solidFill>
          <a:ln>
            <a:solidFill>
              <a:srgbClr val="669AB0"/>
            </a:solidFill>
          </a:ln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Arial" charset="0"/>
                <a:cs typeface="+mn-cs"/>
              </a:rPr>
              <a:t>Венозный</a:t>
            </a:r>
            <a:endParaRPr lang="en-US" sz="18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5425" y="4461088"/>
            <a:ext cx="461665" cy="1920240"/>
          </a:xfrm>
          <a:prstGeom prst="rect">
            <a:avLst/>
          </a:prstGeom>
          <a:solidFill>
            <a:srgbClr val="9C3951"/>
          </a:solidFill>
          <a:ln w="9525">
            <a:solidFill>
              <a:srgbClr val="9C3951"/>
            </a:solidFill>
          </a:ln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bg1"/>
                </a:solidFill>
                <a:latin typeface="Arial" charset="0"/>
                <a:cs typeface="+mn-cs"/>
              </a:rPr>
              <a:t>Артериальный</a:t>
            </a:r>
            <a:endParaRPr lang="en-US" sz="18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5116513" y="4652963"/>
            <a:ext cx="3848100" cy="1611312"/>
            <a:chOff x="5153570" y="4398202"/>
            <a:chExt cx="3846113" cy="1612136"/>
          </a:xfrm>
        </p:grpSpPr>
        <p:pic>
          <p:nvPicPr>
            <p:cNvPr id="5735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t="51982"/>
            <a:stretch>
              <a:fillRect/>
            </a:stretch>
          </p:blipFill>
          <p:spPr bwMode="auto">
            <a:xfrm>
              <a:off x="5153570" y="4902596"/>
              <a:ext cx="1645920" cy="1107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5153570" y="4398202"/>
              <a:ext cx="1645387" cy="524143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Мониторинг крови</a:t>
              </a:r>
              <a:r>
                <a:rPr lang="en-US" sz="14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 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11612" y="4641213"/>
              <a:ext cx="2088071" cy="10165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Char char="•"/>
                <a:defRPr/>
              </a:pP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Артериальное давление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Концентрация</a:t>
              </a: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,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газы крови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  <a:p>
              <a:pPr>
                <a:buFont typeface="Arial" pitchFamily="34" charset="0"/>
                <a:buChar char="•"/>
                <a:defRPr/>
              </a:pP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pH </a:t>
              </a:r>
              <a:r>
                <a:rPr lang="ru-RU" sz="1200" b="1" dirty="0">
                  <a:solidFill>
                    <a:srgbClr val="000000"/>
                  </a:solidFill>
                  <a:latin typeface="Arial" charset="0"/>
                  <a:cs typeface="+mn-cs"/>
                </a:rPr>
                <a:t>крови</a:t>
              </a:r>
              <a:endParaRPr lang="en-US" sz="1200" b="1" dirty="0">
                <a:solidFill>
                  <a:srgbClr val="000000"/>
                </a:solidFill>
                <a:latin typeface="Arial" charset="0"/>
                <a:cs typeface="+mn-cs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 bwMode="auto">
          <a:xfrm rot="16200000" flipH="1">
            <a:off x="2615407" y="4160044"/>
            <a:ext cx="42973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654050" y="4365625"/>
            <a:ext cx="8489950" cy="76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Rectangle 5"/>
          <p:cNvSpPr txBox="1">
            <a:spLocks noChangeArrowheads="1"/>
          </p:cNvSpPr>
          <p:nvPr/>
        </p:nvSpPr>
        <p:spPr bwMode="gray">
          <a:xfrm>
            <a:off x="0" y="7938"/>
            <a:ext cx="9144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ctr" eaLnBrk="0" hangingPunct="0">
              <a:defRPr/>
            </a:pPr>
            <a:r>
              <a:rPr lang="ru-RU" sz="3200" b="1" kern="0" dirty="0">
                <a:latin typeface="Arial"/>
                <a:cs typeface="+mn-cs"/>
              </a:rPr>
              <a:t>Периферический венозный </a:t>
            </a:r>
            <a:r>
              <a:rPr lang="ru-RU" sz="3200" b="1" kern="0" dirty="0" smtClean="0">
                <a:latin typeface="Arial"/>
                <a:cs typeface="+mn-cs"/>
              </a:rPr>
              <a:t>катетер</a:t>
            </a:r>
            <a:endParaRPr lang="ru-RU" sz="3200" b="1" kern="0" dirty="0">
              <a:latin typeface="Arial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47764" y="872715"/>
            <a:ext cx="4078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ru-RU" sz="2400" b="1" kern="0" dirty="0" smtClean="0">
                <a:latin typeface="Arial"/>
              </a:rPr>
              <a:t>Показания к применению</a:t>
            </a:r>
            <a:endParaRPr lang="en-US" sz="2400" b="1" kern="0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el 1"/>
          <p:cNvSpPr>
            <a:spLocks noGrp="1"/>
          </p:cNvSpPr>
          <p:nvPr>
            <p:ph type="title"/>
          </p:nvPr>
        </p:nvSpPr>
        <p:spPr>
          <a:xfrm>
            <a:off x="0" y="80628"/>
            <a:ext cx="9144000" cy="706437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200" b="1" dirty="0" smtClean="0">
                <a:latin typeface="+mn-lt"/>
                <a:ea typeface="MS PGothic" pitchFamily="34" charset="-128"/>
              </a:rPr>
              <a:t>Шкала флебитов</a:t>
            </a:r>
            <a:r>
              <a:rPr lang="en-GB" sz="3200" b="1" dirty="0" smtClean="0">
                <a:latin typeface="+mn-lt"/>
                <a:ea typeface="MS PGothic" pitchFamily="34" charset="-128"/>
              </a:rPr>
              <a:t>, </a:t>
            </a:r>
            <a:r>
              <a:rPr lang="ru-RU" sz="3200" b="1" dirty="0" smtClean="0">
                <a:latin typeface="+mn-lt"/>
              </a:rPr>
              <a:t/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  <a:ea typeface="MS PGothic" pitchFamily="34" charset="-128"/>
              </a:rPr>
              <a:t>пример стандарта документации</a:t>
            </a:r>
            <a:endParaRPr lang="en-GB" sz="3200" b="1" dirty="0" smtClean="0">
              <a:latin typeface="+mn-lt"/>
              <a:ea typeface="MS PGothic" pitchFamily="34" charset="-128"/>
            </a:endParaRPr>
          </a:p>
        </p:txBody>
      </p:sp>
      <p:sp>
        <p:nvSpPr>
          <p:cNvPr id="105475" name="Inhaltsplatzhalter 7"/>
          <p:cNvSpPr>
            <a:spLocks noGrp="1"/>
          </p:cNvSpPr>
          <p:nvPr>
            <p:ph idx="1"/>
          </p:nvPr>
        </p:nvSpPr>
        <p:spPr>
          <a:xfrm>
            <a:off x="611188" y="1700213"/>
            <a:ext cx="4027487" cy="2192337"/>
          </a:xfrm>
        </p:spPr>
        <p:txBody>
          <a:bodyPr lIns="90000" tIns="46800" rIns="90000" bIns="46800"/>
          <a:lstStyle/>
          <a:p>
            <a:pPr marL="0" indent="0"/>
            <a:endParaRPr lang="en-US" smtClean="0"/>
          </a:p>
        </p:txBody>
      </p:sp>
      <p:sp>
        <p:nvSpPr>
          <p:cNvPr id="105477" name="Foliennummernplatzhalter 3"/>
          <p:cNvSpPr txBox="1">
            <a:spLocks noGrp="1"/>
          </p:cNvSpPr>
          <p:nvPr/>
        </p:nvSpPr>
        <p:spPr bwMode="auto">
          <a:xfrm>
            <a:off x="828675" y="6475413"/>
            <a:ext cx="254000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943B2940-F274-4B5F-A157-89EAA35C3F04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60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graphicFrame>
        <p:nvGraphicFramePr>
          <p:cNvPr id="245802" name="Group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714490"/>
              </p:ext>
            </p:extLst>
          </p:nvPr>
        </p:nvGraphicFramePr>
        <p:xfrm>
          <a:off x="215516" y="908720"/>
          <a:ext cx="8784976" cy="5882640"/>
        </p:xfrm>
        <a:graphic>
          <a:graphicData uri="http://schemas.openxmlformats.org/drawingml/2006/table">
            <a:tbl>
              <a:tblPr/>
              <a:tblGrid>
                <a:gridCol w="5122871"/>
                <a:gridCol w="609784"/>
                <a:gridCol w="3052321"/>
              </a:tblGrid>
              <a:tr h="507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Место установки катетера выглядит здоровым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Нет признаков флебита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НАБЛЮДЕНИЕ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  <a:tr h="914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Присутствует один из симптомов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Несущественная болезненность в области установки катетера или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Небольшое покраснение в области установки катетера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Возможно первые признаки развития флебита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НАБЛЮДЕНИЕ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  <a:tr h="914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Присутствуют 2 симптома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Боль в области установки катетера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Покраснение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Отек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Ранняя стадия развития флебита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ПЕРЕУСТАНОВИТЕ КАТЕТЕР</a:t>
                      </a:r>
                      <a:endParaRPr kumimoji="0" lang="en-GB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  <a:tr h="914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Присутствуют все нижеперечисленные симптомы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Боль в области установки катетера и по ходу вены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Покраснение вокруг места установки катетера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Отек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Средняя стадия развития флебита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ПЕРЕУСТАНОВИТЕ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КАТЕТЕР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ОБСУДИТЕ НЕОБХОДИМОСТЬ ЛЕЧЕНИЯ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  <a:tr h="11174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Выраженное проявление всех перечисленных  ниже симптомов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Боль в области установки катетера и по ходу вены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Покраснение вокруг места установки катетера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Отек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Пальпируемый венозный  тяж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Поздняя стадия развития флебита, начинающийся тромбофлебит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ПЕРЕУСТАНОВИТЕ КАТЕТЕР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ОБСУДИТЕ НЕОБХОДИМОСТЬ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ЛЕЧЕНИЯ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  <a:tr h="132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Выраженное проявление всех перечисленных  ниже симптомов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Боль в области установки катетера и по ходу вены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Покраснение вокруг места установки катетера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Отек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Пальпируемый венозный  тяж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Лихорадка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Поздняя стадия тромбофлебита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ПЕРЕУСТАНОВИТЕ КАТЕТЕР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НАЧНИТЕ ЛЕЧЕНИЕ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ADCD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el 1"/>
          <p:cNvSpPr>
            <a:spLocks noGrp="1"/>
          </p:cNvSpPr>
          <p:nvPr>
            <p:ph type="title"/>
          </p:nvPr>
        </p:nvSpPr>
        <p:spPr>
          <a:xfrm>
            <a:off x="611188" y="44450"/>
            <a:ext cx="8208962" cy="706438"/>
          </a:xfrm>
        </p:spPr>
        <p:txBody>
          <a:bodyPr lIns="90000" tIns="46800" rIns="90000" bIns="46800"/>
          <a:lstStyle/>
          <a:p>
            <a:pPr eaLnBrk="1" hangingPunct="1"/>
            <a:r>
              <a:rPr lang="ru-RU" sz="3200" b="1" dirty="0" smtClean="0">
                <a:ea typeface="MS PGothic" pitchFamily="34" charset="-128"/>
              </a:rPr>
              <a:t>Профилактика развития флебита</a:t>
            </a:r>
            <a:endParaRPr lang="en-GB" sz="3200" b="1" dirty="0" smtClean="0">
              <a:ea typeface="MS PGothic" pitchFamily="34" charset="-128"/>
            </a:endParaRPr>
          </a:p>
        </p:txBody>
      </p:sp>
      <p:sp>
        <p:nvSpPr>
          <p:cNvPr id="106499" name="Inhaltsplatzhalter 8"/>
          <p:cNvSpPr>
            <a:spLocks noGrp="1"/>
          </p:cNvSpPr>
          <p:nvPr>
            <p:ph idx="1"/>
          </p:nvPr>
        </p:nvSpPr>
        <p:spPr>
          <a:xfrm>
            <a:off x="179685" y="252028"/>
            <a:ext cx="5832475" cy="6093296"/>
          </a:xfrm>
        </p:spPr>
        <p:txBody>
          <a:bodyPr lIns="90000" tIns="46800" rIns="90000" bIns="46800"/>
          <a:lstStyle/>
          <a:p>
            <a:pPr marL="0" indent="0" eaLnBrk="1" hangingPunct="1">
              <a:buFont typeface="Arial" pitchFamily="34" charset="0"/>
              <a:buNone/>
            </a:pPr>
            <a:endParaRPr lang="de-DE" sz="4400" dirty="0" smtClean="0"/>
          </a:p>
          <a:p>
            <a:pPr marL="0" indent="0" eaLnBrk="1" hangingPunct="1"/>
            <a:r>
              <a:rPr lang="ru-RU" sz="2200" dirty="0" smtClean="0"/>
              <a:t> </a:t>
            </a:r>
            <a:r>
              <a:rPr lang="ru-RU" sz="2100" dirty="0" smtClean="0"/>
              <a:t>Выбирайте </a:t>
            </a:r>
            <a:r>
              <a:rPr lang="ru-RU" sz="2100" b="1" i="1" u="sng" dirty="0" smtClean="0"/>
              <a:t>катетер минимального размера</a:t>
            </a:r>
            <a:r>
              <a:rPr lang="ru-RU" sz="2100" u="sng" dirty="0" smtClean="0"/>
              <a:t>,</a:t>
            </a:r>
            <a:r>
              <a:rPr lang="ru-RU" sz="2100" dirty="0" smtClean="0"/>
              <a:t> который обеспечит возможность проведения предписанной терапии</a:t>
            </a:r>
            <a:endParaRPr lang="de-DE" sz="2100" dirty="0" smtClean="0"/>
          </a:p>
          <a:p>
            <a:pPr marL="0" indent="0" eaLnBrk="1" hangingPunct="1"/>
            <a:r>
              <a:rPr lang="ru-RU" sz="2100" dirty="0" smtClean="0"/>
              <a:t> Выбирайте </a:t>
            </a:r>
            <a:r>
              <a:rPr lang="ru-RU" sz="2100" b="1" i="1" u="sng" dirty="0" smtClean="0"/>
              <a:t>наиболее крупную вену</a:t>
            </a:r>
            <a:r>
              <a:rPr lang="en-US" sz="2100" b="1" i="1" u="sng" dirty="0" smtClean="0"/>
              <a:t>  </a:t>
            </a:r>
            <a:endParaRPr lang="de-DE" sz="2100" b="1" i="1" u="sng" dirty="0" smtClean="0"/>
          </a:p>
          <a:p>
            <a:pPr marL="0" indent="0" eaLnBrk="1" hangingPunct="1"/>
            <a:r>
              <a:rPr lang="ru-RU" sz="2100" b="1" i="1" u="sng" dirty="0" smtClean="0"/>
              <a:t> Меняйте места </a:t>
            </a:r>
            <a:r>
              <a:rPr lang="ru-RU" sz="2100" dirty="0" smtClean="0"/>
              <a:t>внутривенного доступа</a:t>
            </a:r>
            <a:endParaRPr lang="de-DE" sz="2100" dirty="0" smtClean="0"/>
          </a:p>
          <a:p>
            <a:pPr marL="0" indent="0" eaLnBrk="1" hangingPunct="1"/>
            <a:r>
              <a:rPr lang="ru-RU" sz="2100" dirty="0" smtClean="0"/>
              <a:t> Не вводите рутинно в периферические вены растворы, раздражающие венозную стенку</a:t>
            </a:r>
            <a:endParaRPr lang="de-DE" sz="2100" dirty="0" smtClean="0"/>
          </a:p>
          <a:p>
            <a:pPr marL="0" indent="0" eaLnBrk="1" hangingPunct="1"/>
            <a:r>
              <a:rPr lang="ru-RU" sz="2100" dirty="0" smtClean="0"/>
              <a:t> Используйте для </a:t>
            </a:r>
            <a:r>
              <a:rPr lang="ru-RU" sz="2100" b="1" i="1" u="sng" dirty="0" smtClean="0"/>
              <a:t>стабилизации катетера </a:t>
            </a:r>
            <a:r>
              <a:rPr lang="ru-RU" sz="2100" dirty="0" smtClean="0"/>
              <a:t>разработанные для этого устройства и технику.</a:t>
            </a:r>
            <a:endParaRPr lang="de-DE" sz="2100" dirty="0" smtClean="0"/>
          </a:p>
          <a:p>
            <a:pPr marL="0" indent="0" eaLnBrk="1" hangingPunct="1"/>
            <a:r>
              <a:rPr lang="ru-RU" sz="2100" dirty="0" smtClean="0"/>
              <a:t> Технически правильно проводите </a:t>
            </a:r>
            <a:r>
              <a:rPr lang="ru-RU" sz="2100" b="1" i="1" u="sng" dirty="0" smtClean="0"/>
              <a:t>обработку поля </a:t>
            </a:r>
            <a:r>
              <a:rPr lang="ru-RU" sz="2100" dirty="0" smtClean="0"/>
              <a:t>перед венепункцией.</a:t>
            </a:r>
            <a:endParaRPr lang="de-DE" sz="2100" dirty="0" smtClean="0"/>
          </a:p>
          <a:p>
            <a:pPr marL="0" indent="0" eaLnBrk="1" hangingPunct="1"/>
            <a:r>
              <a:rPr lang="ru-RU" sz="2100" dirty="0" smtClean="0"/>
              <a:t> Используйте удлинительные линии для </a:t>
            </a:r>
            <a:r>
              <a:rPr lang="ru-RU" sz="2100" b="1" i="1" u="sng" dirty="0" smtClean="0"/>
              <a:t>уменьшения манипуляций с портом катетер</a:t>
            </a:r>
            <a:r>
              <a:rPr lang="ru-RU" sz="2100" b="1" i="1" dirty="0" smtClean="0"/>
              <a:t>а</a:t>
            </a:r>
          </a:p>
          <a:p>
            <a:pPr marL="0" indent="0" eaLnBrk="1" hangingPunct="1"/>
            <a:r>
              <a:rPr lang="ru-RU" sz="2100" b="1" i="1" dirty="0" smtClean="0"/>
              <a:t> </a:t>
            </a:r>
            <a:r>
              <a:rPr lang="ru-RU" sz="2100" b="1" i="1" u="sng" dirty="0" smtClean="0"/>
              <a:t>Соблюдение правил </a:t>
            </a:r>
            <a:r>
              <a:rPr lang="ru-RU" sz="2100" b="1" i="1" u="sng" dirty="0" smtClean="0"/>
              <a:t>асептики</a:t>
            </a:r>
            <a:endParaRPr lang="de-DE" sz="2100" b="1" u="sng" dirty="0" smtClean="0"/>
          </a:p>
        </p:txBody>
      </p:sp>
      <p:sp>
        <p:nvSpPr>
          <p:cNvPr id="106500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324A42BA-FF0D-469B-854A-74A48A6AD013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61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43613" y="3789363"/>
            <a:ext cx="310038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6502" name="Picture 3" descr="MB0340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1538" y="765175"/>
            <a:ext cx="3192462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itel 6"/>
          <p:cNvSpPr>
            <a:spLocks noGrp="1"/>
          </p:cNvSpPr>
          <p:nvPr>
            <p:ph type="ctrTitle"/>
          </p:nvPr>
        </p:nvSpPr>
        <p:spPr>
          <a:xfrm>
            <a:off x="1043608" y="1016732"/>
            <a:ext cx="7104630" cy="762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dirty="0" smtClean="0">
                <a:solidFill>
                  <a:srgbClr val="000000"/>
                </a:solidFill>
              </a:rPr>
              <a:t>Наблюдение и уход за катетером и  местом установки катетера</a:t>
            </a:r>
            <a:endParaRPr sz="3600" dirty="0" smtClean="0"/>
          </a:p>
        </p:txBody>
      </p:sp>
      <p:sp>
        <p:nvSpPr>
          <p:cNvPr id="48130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828675" y="6667500"/>
            <a:ext cx="46038" cy="730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Page </a:t>
            </a:r>
            <a:fld id="{4C9EA31C-6810-45A2-881F-4DA38AFBF319}" type="slidenum">
              <a:rPr lang="en-US" smtClean="0">
                <a:latin typeface="Arial" pitchFamily="34" charset="0"/>
                <a:cs typeface="Arial" pitchFamily="34" charset="0"/>
              </a:rPr>
              <a:pPr/>
              <a:t>62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2" name="Прямоугольник 3"/>
          <p:cNvSpPr>
            <a:spLocks noChangeArrowheads="1"/>
          </p:cNvSpPr>
          <p:nvPr/>
        </p:nvSpPr>
        <p:spPr bwMode="auto">
          <a:xfrm>
            <a:off x="231534" y="3068960"/>
            <a:ext cx="873295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/>
              <a:t>Порядок ухода за местом установки катетера, смены повязки, в том числе периодичность проведения процедуры, тип антисептика и повязки должны быть четко прописаны в организационной документации и практических руководствах, принятых в </a:t>
            </a:r>
            <a:r>
              <a:rPr lang="ru-RU" sz="2800" b="1" i="1" dirty="0" smtClean="0"/>
              <a:t>ЛПУ</a:t>
            </a:r>
            <a:endParaRPr lang="ru-RU" sz="28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6"/>
          <p:cNvSpPr>
            <a:spLocks noGrp="1" noChangeArrowheads="1"/>
          </p:cNvSpPr>
          <p:nvPr>
            <p:ph type="title"/>
          </p:nvPr>
        </p:nvSpPr>
        <p:spPr>
          <a:xfrm>
            <a:off x="107950" y="86182"/>
            <a:ext cx="9036050" cy="584775"/>
          </a:xfrm>
        </p:spPr>
        <p:txBody>
          <a:bodyPr wrap="square">
            <a:spAutoFit/>
          </a:bodyPr>
          <a:lstStyle/>
          <a:p>
            <a:r>
              <a:rPr lang="ru-RU" sz="3200" b="1" dirty="0" smtClean="0">
                <a:cs typeface="Times New Roman" pitchFamily="18" charset="0"/>
              </a:rPr>
              <a:t>Документы, нормативные акты, рекомендации</a:t>
            </a:r>
          </a:p>
        </p:txBody>
      </p:sp>
      <p:pic>
        <p:nvPicPr>
          <p:cNvPr id="6" name="Рисунок 5" descr="Guide CDC.JPG"/>
          <p:cNvPicPr>
            <a:picLocks noChangeAspect="1"/>
          </p:cNvPicPr>
          <p:nvPr/>
        </p:nvPicPr>
        <p:blipFill>
          <a:blip r:embed="rId2"/>
          <a:srcRect l="1651" t="-1229" r="4500" b="1417"/>
          <a:stretch>
            <a:fillRect/>
          </a:stretch>
        </p:blipFill>
        <p:spPr>
          <a:xfrm>
            <a:off x="323850" y="4329113"/>
            <a:ext cx="2486025" cy="235743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СанПи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800100"/>
            <a:ext cx="4630738" cy="720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8438" y="1506538"/>
          <a:ext cx="3870325" cy="2679700"/>
        </p:xfrm>
        <a:graphic>
          <a:graphicData uri="http://schemas.openxmlformats.org/drawingml/2006/table">
            <a:tbl>
              <a:tblPr/>
              <a:tblGrid>
                <a:gridCol w="1262062"/>
                <a:gridCol w="1303338"/>
                <a:gridCol w="1304925"/>
              </a:tblGrid>
              <a:tr h="2679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НАЦИОНАЛЬНЫЙ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СТАНДАРТ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РОССИЙСКОЙ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ФЕДЕРАЦИИ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8288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268288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ГОСТ Р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268288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52623.3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–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268288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268288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346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9738" y="1801813"/>
            <a:ext cx="681037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Прямоугольник 2"/>
          <p:cNvSpPr>
            <a:spLocks noChangeArrowheads="1"/>
          </p:cNvSpPr>
          <p:nvPr/>
        </p:nvSpPr>
        <p:spPr bwMode="auto">
          <a:xfrm>
            <a:off x="179388" y="2667000"/>
            <a:ext cx="3838575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00" b="1" dirty="0"/>
              <a:t>Технологии выполнения простых медицинских услуг</a:t>
            </a:r>
            <a:endParaRPr lang="ru-RU" sz="900" dirty="0"/>
          </a:p>
          <a:p>
            <a:r>
              <a:rPr lang="en-US" sz="900" b="1" dirty="0"/>
              <a:t> </a:t>
            </a:r>
            <a:endParaRPr lang="ru-RU" sz="900" dirty="0"/>
          </a:p>
          <a:p>
            <a:r>
              <a:rPr lang="ru-RU" sz="900" b="1" dirty="0"/>
              <a:t>МАНИПУЛЯЦИИ СЕСТРИНСКОГО УХОДА</a:t>
            </a:r>
            <a:endParaRPr lang="ru-RU" sz="900" dirty="0"/>
          </a:p>
        </p:txBody>
      </p:sp>
      <p:sp>
        <p:nvSpPr>
          <p:cNvPr id="14348" name="Прямоугольник 3"/>
          <p:cNvSpPr>
            <a:spLocks noChangeArrowheads="1"/>
          </p:cNvSpPr>
          <p:nvPr/>
        </p:nvSpPr>
        <p:spPr bwMode="auto">
          <a:xfrm>
            <a:off x="1028700" y="3702050"/>
            <a:ext cx="2019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 b="1"/>
              <a:t>Москва</a:t>
            </a:r>
            <a:endParaRPr lang="ru-RU" sz="800"/>
          </a:p>
          <a:p>
            <a:r>
              <a:rPr lang="ru-RU" sz="800" b="1"/>
              <a:t>Стандартинформ</a:t>
            </a:r>
            <a:endParaRPr lang="ru-RU" sz="800"/>
          </a:p>
          <a:p>
            <a:r>
              <a:rPr lang="ru-RU" sz="800" b="1"/>
              <a:t>2015</a:t>
            </a:r>
            <a:endParaRPr lang="ru-RU" sz="800"/>
          </a:p>
        </p:txBody>
      </p:sp>
      <p:sp>
        <p:nvSpPr>
          <p:cNvPr id="14349" name="Прямоугольник 7"/>
          <p:cNvSpPr>
            <a:spLocks noChangeArrowheads="1"/>
          </p:cNvSpPr>
          <p:nvPr/>
        </p:nvSpPr>
        <p:spPr bwMode="auto">
          <a:xfrm>
            <a:off x="190500" y="3271838"/>
            <a:ext cx="36972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/>
              <a:t>Технология выполнения простой медицинской услуги </a:t>
            </a:r>
          </a:p>
          <a:p>
            <a:r>
              <a:rPr lang="ru-RU" sz="1000" b="1"/>
              <a:t>«Уход за сосудистым катетером»</a:t>
            </a:r>
          </a:p>
        </p:txBody>
      </p:sp>
      <p:sp>
        <p:nvSpPr>
          <p:cNvPr id="14350" name="Прямоугольник 11"/>
          <p:cNvSpPr>
            <a:spLocks noChangeArrowheads="1"/>
          </p:cNvSpPr>
          <p:nvPr/>
        </p:nvSpPr>
        <p:spPr bwMode="auto">
          <a:xfrm>
            <a:off x="4702175" y="1989138"/>
            <a:ext cx="4181475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/>
              <a:t>Национальная ассоциация специалистов по контролю инфекций,</a:t>
            </a:r>
          </a:p>
          <a:p>
            <a:r>
              <a:rPr lang="ru-RU" sz="1000"/>
              <a:t>связанных с оказанием медицинской помощи (НП «НАСКИ»)</a:t>
            </a:r>
          </a:p>
          <a:p>
            <a:endParaRPr lang="ru-RU" sz="1000"/>
          </a:p>
          <a:p>
            <a:r>
              <a:rPr lang="ru-RU" sz="1000"/>
              <a:t>Межрегиональная общественная организации</a:t>
            </a:r>
          </a:p>
          <a:p>
            <a:r>
              <a:rPr lang="ru-RU" sz="1000"/>
              <a:t>«Общество врачей и медицинских сестер</a:t>
            </a:r>
          </a:p>
          <a:p>
            <a:r>
              <a:rPr lang="ru-RU" sz="1000"/>
              <a:t>«Сепсис Форум»</a:t>
            </a:r>
          </a:p>
          <a:p>
            <a:endParaRPr lang="ru-RU" sz="1000"/>
          </a:p>
          <a:p>
            <a:r>
              <a:rPr lang="ru-RU" sz="900" b="1"/>
              <a:t>ПРОФИЛАКТИКА</a:t>
            </a:r>
          </a:p>
          <a:p>
            <a:r>
              <a:rPr lang="ru-RU" sz="900" b="1"/>
              <a:t>КАТЕТЕР-АССОЦИИРОВАННЫХ ИНФЕКЦИЙ</a:t>
            </a:r>
          </a:p>
          <a:p>
            <a:r>
              <a:rPr lang="ru-RU" sz="900" b="1"/>
              <a:t>КРОВОТОКА И УХОД ЗА ЦЕНТРАЛЬНЫМ ВЕНОЗНЫМ</a:t>
            </a:r>
          </a:p>
          <a:p>
            <a:r>
              <a:rPr lang="ru-RU" sz="900" b="1"/>
              <a:t>КАТЕТЕРОМ (ЦВК</a:t>
            </a:r>
            <a:r>
              <a:rPr lang="ru-RU" sz="1000" b="1"/>
              <a:t>)</a:t>
            </a:r>
          </a:p>
          <a:p>
            <a:endParaRPr lang="ru-RU" sz="1000" b="1"/>
          </a:p>
          <a:p>
            <a:r>
              <a:rPr lang="ru-RU" sz="900">
                <a:solidFill>
                  <a:srgbClr val="000000"/>
                </a:solidFill>
              </a:rPr>
              <a:t>Федеральные клинические рекомендации</a:t>
            </a:r>
          </a:p>
          <a:p>
            <a:r>
              <a:rPr lang="ru-RU" sz="900">
                <a:solidFill>
                  <a:srgbClr val="000000"/>
                </a:solidFill>
              </a:rPr>
              <a:t>                                                                                         </a:t>
            </a:r>
            <a:r>
              <a:rPr lang="ru-RU" sz="900"/>
              <a:t>Ноябрь, 2014, 2017</a:t>
            </a:r>
          </a:p>
          <a:p>
            <a:pPr algn="r"/>
            <a:endParaRPr lang="ru-RU" sz="900">
              <a:solidFill>
                <a:srgbClr val="000000"/>
              </a:solidFill>
            </a:endParaRPr>
          </a:p>
          <a:p>
            <a:endParaRPr lang="ru-RU" sz="1000" b="1"/>
          </a:p>
          <a:p>
            <a:endParaRPr lang="ru-RU" sz="1000"/>
          </a:p>
          <a:p>
            <a:endParaRPr lang="ru-RU" sz="1000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4905375" y="800100"/>
            <a:ext cx="3951288" cy="720725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1200" b="1" dirty="0">
                <a:solidFill>
                  <a:srgbClr val="333333"/>
                </a:solidFill>
                <a:latin typeface="Arial" charset="0"/>
                <a:cs typeface="Arial" charset="0"/>
              </a:rPr>
              <a:t>Федеральный закон</a:t>
            </a:r>
            <a:r>
              <a:rPr lang="en-US" sz="1200" b="1" dirty="0">
                <a:solidFill>
                  <a:srgbClr val="333333"/>
                </a:solidFill>
                <a:latin typeface="Arial" charset="0"/>
                <a:cs typeface="Arial" charset="0"/>
              </a:rPr>
              <a:t> </a:t>
            </a:r>
            <a:r>
              <a:rPr lang="de-DE" sz="1200" b="1" dirty="0">
                <a:solidFill>
                  <a:srgbClr val="333333"/>
                </a:solidFill>
                <a:latin typeface="Arial" charset="0"/>
                <a:cs typeface="Arial" charset="0"/>
              </a:rPr>
              <a:t>N</a:t>
            </a:r>
            <a:r>
              <a:rPr lang="ru-RU" sz="1200" b="1" dirty="0">
                <a:solidFill>
                  <a:srgbClr val="333333"/>
                </a:solidFill>
                <a:latin typeface="Arial" charset="0"/>
                <a:cs typeface="Arial" charset="0"/>
              </a:rPr>
              <a:t> 323-ФЗ</a:t>
            </a:r>
            <a:endParaRPr lang="ru-RU" sz="1200" dirty="0">
              <a:latin typeface="Arial" charset="0"/>
              <a:cs typeface="Arial" charset="0"/>
            </a:endParaRPr>
          </a:p>
          <a:p>
            <a:pPr eaLnBrk="0" hangingPunct="0">
              <a:defRPr/>
            </a:pPr>
            <a:r>
              <a:rPr lang="ru-RU" sz="1200" b="1" dirty="0">
                <a:solidFill>
                  <a:srgbClr val="333333"/>
                </a:solidFill>
                <a:latin typeface="Arial" charset="0"/>
                <a:cs typeface="Arial" charset="0"/>
              </a:rPr>
              <a:t>"Об основах охраны здоровья граждан в Российской Федерации"</a:t>
            </a:r>
            <a:endParaRPr lang="ru-RU" sz="1200" dirty="0">
              <a:latin typeface="Arial" charset="0"/>
              <a:cs typeface="Arial" charset="0"/>
            </a:endParaRPr>
          </a:p>
        </p:txBody>
      </p:sp>
      <p:cxnSp>
        <p:nvCxnSpPr>
          <p:cNvPr id="14352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4816475" y="4221163"/>
            <a:ext cx="4067175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4257675"/>
            <a:ext cx="1785937" cy="2484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D:\Мои документы\Scanned Documents\ФКР КАИК.jpg"/>
          <p:cNvPicPr>
            <a:picLocks noChangeAspect="1" noChangeArrowheads="1"/>
          </p:cNvPicPr>
          <p:nvPr/>
        </p:nvPicPr>
        <p:blipFill>
          <a:blip r:embed="rId6"/>
          <a:srcRect r="-2975" b="3814"/>
          <a:stretch>
            <a:fillRect/>
          </a:stretch>
        </p:blipFill>
        <p:spPr bwMode="auto">
          <a:xfrm>
            <a:off x="4859338" y="4257675"/>
            <a:ext cx="1825625" cy="2482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9" name="Picture 2" descr="Logo Robert Koch-Institu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11988" y="4797425"/>
            <a:ext cx="1881187" cy="107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539552" y="440668"/>
            <a:ext cx="8208912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КЛИНИЧЕСКИЕ РЕКОМЕНДАЦИИ </a:t>
            </a:r>
          </a:p>
          <a:p>
            <a:r>
              <a:rPr lang="ru-RU" sz="2000" b="1" dirty="0"/>
              <a:t> </a:t>
            </a:r>
          </a:p>
          <a:p>
            <a:r>
              <a:rPr lang="ru-RU" sz="2000" b="1" dirty="0"/>
              <a:t>ПРОФИЛАКТИКА КАТЕТЕР-АССОЦИИРОВАННЫХ ИНФЕКЦИЙ КРОВОТОКА И УХОД ЗА ЦЕНТРАЛЬНЫМ ВЕНОЗНЫМ КАТЕТЕРОМ (ЦВК) </a:t>
            </a:r>
          </a:p>
          <a:p>
            <a:r>
              <a:rPr lang="ru-RU" sz="2000" b="1" dirty="0"/>
              <a:t>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</a:t>
            </a:r>
            <a:endParaRPr lang="ru-RU" sz="2000" b="1" dirty="0"/>
          </a:p>
          <a:p>
            <a:r>
              <a:rPr lang="ru-RU" sz="2000" b="1" dirty="0"/>
              <a:t>МКБ 10: Т80.2, Т.82.7, R65.0, R65.1 Год утверждения: 2017 (пересмотр каждые 3 года) </a:t>
            </a:r>
          </a:p>
          <a:p>
            <a:r>
              <a:rPr lang="ru-RU" sz="2000" b="1" dirty="0"/>
              <a:t> </a:t>
            </a:r>
          </a:p>
          <a:p>
            <a:r>
              <a:rPr lang="ru-RU" sz="2000" b="1" dirty="0"/>
              <a:t> </a:t>
            </a:r>
          </a:p>
          <a:p>
            <a:r>
              <a:rPr lang="ru-RU" sz="2000" b="1" dirty="0"/>
              <a:t>Профессиональные ассоциации: </a:t>
            </a:r>
          </a:p>
          <a:p>
            <a:pPr algn="l"/>
            <a:r>
              <a:rPr lang="ru-RU" sz="2000" b="1" dirty="0"/>
              <a:t>Межрегиональная общественная организации «Общество врачей и медицинских сестер «Сепсис Форум» </a:t>
            </a:r>
          </a:p>
          <a:p>
            <a:pPr algn="l"/>
            <a:r>
              <a:rPr lang="ru-RU" sz="2000" b="1" dirty="0"/>
              <a:t>Национальная ассоциация специалистов по контролю инфекций, связанных с оказанием медицинской помощи </a:t>
            </a:r>
          </a:p>
          <a:p>
            <a:r>
              <a:rPr lang="ru-RU" sz="2000" b="1" dirty="0"/>
              <a:t> </a:t>
            </a:r>
          </a:p>
          <a:p>
            <a:r>
              <a:rPr lang="ru-RU" sz="2000" dirty="0"/>
              <a:t> </a:t>
            </a:r>
          </a:p>
          <a:p>
            <a:r>
              <a:rPr lang="ru-RU" sz="2000" b="1" dirty="0"/>
              <a:t>2017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14375"/>
          </a:xfrm>
        </p:spPr>
        <p:txBody>
          <a:bodyPr/>
          <a:lstStyle/>
          <a:p>
            <a:r>
              <a:rPr lang="ru-RU" sz="3600" b="1" dirty="0" smtClean="0">
                <a:cs typeface="Times New Roman" pitchFamily="18" charset="0"/>
              </a:rPr>
              <a:t>Эпидемиология КАИК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15516" y="881781"/>
            <a:ext cx="8676964" cy="5643563"/>
          </a:xfrm>
        </p:spPr>
        <p:txBody>
          <a:bodyPr/>
          <a:lstStyle/>
          <a:p>
            <a:r>
              <a:rPr lang="ru-RU" sz="2000" dirty="0">
                <a:latin typeface="+mj-lt"/>
                <a:cs typeface="Times New Roman" pitchFamily="18" charset="0"/>
              </a:rPr>
              <a:t>Примерно у 15% пациентов после постановки ЦВК развиваются механические, инфекционные или тромботические осложнения, требующие его удаления</a:t>
            </a:r>
          </a:p>
          <a:p>
            <a:pPr>
              <a:buFont typeface="Arial" pitchFamily="34" charset="0"/>
              <a:buNone/>
            </a:pPr>
            <a:r>
              <a:rPr lang="ru-RU" dirty="0">
                <a:latin typeface="+mj-lt"/>
                <a:cs typeface="Times New Roman" pitchFamily="18" charset="0"/>
              </a:rPr>
              <a:t> [</a:t>
            </a:r>
            <a:r>
              <a:rPr lang="en-US" dirty="0">
                <a:latin typeface="+mj-lt"/>
                <a:cs typeface="Times New Roman" pitchFamily="18" charset="0"/>
              </a:rPr>
              <a:t>McGee D, Gould M. Preventing complications of central venous catheterization. N </a:t>
            </a:r>
            <a:r>
              <a:rPr lang="en-US" dirty="0" err="1">
                <a:latin typeface="+mj-lt"/>
                <a:cs typeface="Times New Roman" pitchFamily="18" charset="0"/>
              </a:rPr>
              <a:t>Engl</a:t>
            </a:r>
            <a:r>
              <a:rPr lang="en-US" dirty="0">
                <a:latin typeface="+mj-lt"/>
                <a:cs typeface="Times New Roman" pitchFamily="18" charset="0"/>
              </a:rPr>
              <a:t> J Med 2003; 348: 1123–33].</a:t>
            </a:r>
            <a:endParaRPr lang="ru-RU" dirty="0">
              <a:latin typeface="+mj-lt"/>
              <a:cs typeface="Times New Roman" pitchFamily="18" charset="0"/>
            </a:endParaRPr>
          </a:p>
          <a:p>
            <a:r>
              <a:rPr lang="en-US" sz="1600" dirty="0">
                <a:latin typeface="+mj-lt"/>
                <a:cs typeface="Times New Roman" pitchFamily="18" charset="0"/>
              </a:rPr>
              <a:t> </a:t>
            </a:r>
            <a:r>
              <a:rPr lang="ru-RU" sz="2000" dirty="0">
                <a:latin typeface="+mj-lt"/>
                <a:cs typeface="Times New Roman" pitchFamily="18" charset="0"/>
              </a:rPr>
              <a:t>Количество КАИК варьирует в различных по структуре и профилю отделениях и стационарах и составляет по данным различных исследований от 2,9 случаев на 1000 дней катетеризации в специализированных отделениях реанимации и интенсивной терапии (ОРИТ), и до 7,7 случаев у пациентов ОРИТ общего профиля </a:t>
            </a:r>
          </a:p>
          <a:p>
            <a:pPr>
              <a:buFont typeface="Arial" pitchFamily="34" charset="0"/>
              <a:buNone/>
            </a:pPr>
            <a:r>
              <a:rPr lang="ru-RU" dirty="0">
                <a:latin typeface="+mj-lt"/>
                <a:cs typeface="Times New Roman" pitchFamily="18" charset="0"/>
              </a:rPr>
              <a:t>[</a:t>
            </a:r>
            <a:r>
              <a:rPr lang="en-US" dirty="0">
                <a:latin typeface="+mj-lt"/>
                <a:cs typeface="Times New Roman" pitchFamily="18" charset="0"/>
              </a:rPr>
              <a:t>Munoz P, </a:t>
            </a:r>
            <a:r>
              <a:rPr lang="en-US" dirty="0" err="1">
                <a:latin typeface="+mj-lt"/>
                <a:cs typeface="Times New Roman" pitchFamily="18" charset="0"/>
              </a:rPr>
              <a:t>Bouza</a:t>
            </a:r>
            <a:r>
              <a:rPr lang="en-US" dirty="0">
                <a:latin typeface="+mj-lt"/>
                <a:cs typeface="Times New Roman" pitchFamily="18" charset="0"/>
              </a:rPr>
              <a:t> E, San Juan R et al. Clinical-epidemiological characteristics and outcome of patients with catheter-related bloodstream infections in Europe (ESGNI-006 Study). </a:t>
            </a:r>
            <a:r>
              <a:rPr lang="en-US" dirty="0" err="1">
                <a:latin typeface="+mj-lt"/>
                <a:cs typeface="Times New Roman" pitchFamily="18" charset="0"/>
              </a:rPr>
              <a:t>Clin</a:t>
            </a:r>
            <a:r>
              <a:rPr lang="en-US" dirty="0">
                <a:latin typeface="+mj-lt"/>
                <a:cs typeface="Times New Roman" pitchFamily="18" charset="0"/>
              </a:rPr>
              <a:t> </a:t>
            </a:r>
            <a:r>
              <a:rPr lang="en-US" dirty="0" err="1">
                <a:latin typeface="+mj-lt"/>
                <a:cs typeface="Times New Roman" pitchFamily="18" charset="0"/>
              </a:rPr>
              <a:t>Microbiol</a:t>
            </a:r>
            <a:r>
              <a:rPr lang="en-US" dirty="0">
                <a:latin typeface="+mj-lt"/>
                <a:cs typeface="Times New Roman" pitchFamily="18" charset="0"/>
              </a:rPr>
              <a:t> Infect 2004; 10: 843–5]. </a:t>
            </a:r>
            <a:endParaRPr lang="ru-RU" dirty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endParaRPr lang="ru-RU" dirty="0">
              <a:latin typeface="+mj-lt"/>
              <a:cs typeface="Times New Roman" pitchFamily="18" charset="0"/>
            </a:endParaRPr>
          </a:p>
          <a:p>
            <a:r>
              <a:rPr lang="ru-RU" sz="2000" dirty="0">
                <a:latin typeface="+mj-lt"/>
                <a:cs typeface="Times New Roman" pitchFamily="18" charset="0"/>
              </a:rPr>
              <a:t>Риск возникновения КАИК частично определяется типом используемого материала и длительностью применения (при сроках катетеризации до 7 дней развитие инфекции наблюдается у 5% больных, более 1 месяца – у 36% больных).</a:t>
            </a:r>
          </a:p>
          <a:p>
            <a:r>
              <a:rPr lang="ru-RU" sz="2000" dirty="0">
                <a:latin typeface="+mj-lt"/>
                <a:cs typeface="Times New Roman" pitchFamily="18" charset="0"/>
              </a:rPr>
              <a:t> Связь сепсиса с инфицированным катетером составляет от 20 до 55% </a:t>
            </a:r>
          </a:p>
          <a:p>
            <a:pPr>
              <a:buFont typeface="Arial" pitchFamily="34" charset="0"/>
              <a:buNone/>
            </a:pPr>
            <a:r>
              <a:rPr lang="ru-RU" dirty="0">
                <a:latin typeface="+mj-lt"/>
                <a:cs typeface="Times New Roman" pitchFamily="18" charset="0"/>
              </a:rPr>
              <a:t>[</a:t>
            </a:r>
            <a:r>
              <a:rPr lang="en-US" dirty="0">
                <a:latin typeface="+mj-lt"/>
                <a:cs typeface="Times New Roman" pitchFamily="18" charset="0"/>
              </a:rPr>
              <a:t>Warren D, Zack J, </a:t>
            </a:r>
            <a:r>
              <a:rPr lang="en-US" dirty="0" err="1">
                <a:latin typeface="+mj-lt"/>
                <a:cs typeface="Times New Roman" pitchFamily="18" charset="0"/>
              </a:rPr>
              <a:t>Elward</a:t>
            </a:r>
            <a:r>
              <a:rPr lang="en-US" dirty="0">
                <a:latin typeface="+mj-lt"/>
                <a:cs typeface="Times New Roman" pitchFamily="18" charset="0"/>
              </a:rPr>
              <a:t> A et al. Nosocomial primary bloodstream infections in intensive care unit patients in a nonteaching community medical center: a 21-month prospective study. </a:t>
            </a:r>
            <a:r>
              <a:rPr lang="en-US" dirty="0" err="1">
                <a:latin typeface="+mj-lt"/>
                <a:cs typeface="Times New Roman" pitchFamily="18" charset="0"/>
              </a:rPr>
              <a:t>Clin</a:t>
            </a:r>
            <a:r>
              <a:rPr lang="en-US" dirty="0">
                <a:latin typeface="+mj-lt"/>
                <a:cs typeface="Times New Roman" pitchFamily="18" charset="0"/>
              </a:rPr>
              <a:t> Infect Dis 2001; 33: 1329– 35].</a:t>
            </a:r>
            <a:endParaRPr lang="ru-RU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el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928687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ea typeface="+mn-ea"/>
                <a:cs typeface="Times New Roman" pitchFamily="18" charset="0"/>
              </a:rPr>
              <a:t>Периферический венозный катетер (ПВК) и бактериемия, вызванная золотистым стафилококком ( </a:t>
            </a:r>
            <a:r>
              <a:rPr lang="ru-RU" sz="3200" b="1" dirty="0" err="1" smtClean="0">
                <a:ea typeface="+mn-ea"/>
                <a:cs typeface="Times New Roman" pitchFamily="18" charset="0"/>
              </a:rPr>
              <a:t>Staph</a:t>
            </a:r>
            <a:r>
              <a:rPr lang="ru-RU" sz="3200" b="1" dirty="0" smtClean="0">
                <a:ea typeface="+mn-ea"/>
                <a:cs typeface="Times New Roman" pitchFamily="18" charset="0"/>
              </a:rPr>
              <a:t>. </a:t>
            </a:r>
            <a:r>
              <a:rPr lang="ru-RU" sz="3200" b="1" dirty="0" err="1" smtClean="0">
                <a:ea typeface="+mn-ea"/>
                <a:cs typeface="Times New Roman" pitchFamily="18" charset="0"/>
              </a:rPr>
              <a:t>aureus</a:t>
            </a:r>
            <a:r>
              <a:rPr lang="ru-RU" sz="3200" b="1" dirty="0" smtClean="0">
                <a:ea typeface="+mn-ea"/>
                <a:cs typeface="Times New Roman" pitchFamily="18" charset="0"/>
              </a:rPr>
              <a:t> - SAB</a:t>
            </a:r>
            <a:r>
              <a:rPr sz="3200" b="1" dirty="0" smtClean="0">
                <a:cs typeface="Times New Roman" pitchFamily="18" charset="0"/>
              </a:rPr>
              <a:t>)</a:t>
            </a:r>
            <a:endParaRPr lang="en-US" sz="3200" b="1" dirty="0" smtClean="0">
              <a:cs typeface="Times New Roman" pitchFamily="18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508" y="1929954"/>
            <a:ext cx="8784468" cy="4487378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latin typeface="+mj-lt"/>
                <a:cs typeface="Times New Roman" pitchFamily="18" charset="0"/>
              </a:rPr>
              <a:t>23</a:t>
            </a:r>
            <a:r>
              <a:rPr lang="ru-RU" sz="2400" dirty="0">
                <a:latin typeface="+mj-lt"/>
                <a:cs typeface="Times New Roman" pitchFamily="18" charset="0"/>
              </a:rPr>
              <a:t>,</a:t>
            </a:r>
            <a:r>
              <a:rPr lang="en-US" sz="2400" dirty="0">
                <a:latin typeface="+mj-lt"/>
                <a:cs typeface="Times New Roman" pitchFamily="18" charset="0"/>
              </a:rPr>
              <a:t>5% </a:t>
            </a:r>
            <a:r>
              <a:rPr lang="ru-RU" sz="2400" dirty="0">
                <a:latin typeface="+mj-lt"/>
                <a:cs typeface="Times New Roman" pitchFamily="18" charset="0"/>
              </a:rPr>
              <a:t>эпизодов инфекции, ассоциированной с лечебными манипуляциями, вызванной бактериями </a:t>
            </a:r>
            <a:r>
              <a:rPr lang="cs-CZ" sz="2400" i="1" dirty="0">
                <a:latin typeface="+mj-lt"/>
                <a:cs typeface="Times New Roman" pitchFamily="18" charset="0"/>
              </a:rPr>
              <a:t>Staph. Aureus</a:t>
            </a:r>
            <a:r>
              <a:rPr lang="ru-RU" sz="2400" dirty="0">
                <a:latin typeface="+mj-lt"/>
                <a:cs typeface="Times New Roman" pitchFamily="18" charset="0"/>
              </a:rPr>
              <a:t>, </a:t>
            </a:r>
            <a:r>
              <a:rPr lang="ru-RU" sz="2400" i="1" dirty="0">
                <a:latin typeface="+mj-lt"/>
                <a:cs typeface="Times New Roman" pitchFamily="18" charset="0"/>
              </a:rPr>
              <a:t>связаны с применением </a:t>
            </a:r>
            <a:r>
              <a:rPr lang="ru-RU" sz="2400" i="1" dirty="0" smtClean="0">
                <a:latin typeface="+mj-lt"/>
                <a:cs typeface="Times New Roman" pitchFamily="18" charset="0"/>
              </a:rPr>
              <a:t>ПВК</a:t>
            </a:r>
          </a:p>
          <a:p>
            <a:pPr marL="0" indent="0">
              <a:buNone/>
              <a:defRPr/>
            </a:pPr>
            <a:endParaRPr lang="en-US" sz="1600" i="1" dirty="0"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Длительность пребывания ПВК в вене составляла от 0,25 до 9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суток</a:t>
            </a:r>
          </a:p>
          <a:p>
            <a:pPr marL="0" indent="0">
              <a:buNone/>
              <a:defRPr/>
            </a:pPr>
            <a:endParaRPr lang="en-US" sz="1600" dirty="0">
              <a:latin typeface="+mj-lt"/>
              <a:cs typeface="Times New Roman" pitchFamily="18" charset="0"/>
            </a:endParaRPr>
          </a:p>
          <a:p>
            <a:pPr>
              <a:defRPr/>
            </a:pPr>
            <a:r>
              <a:rPr lang="en-US" sz="2400" dirty="0">
                <a:latin typeface="+mj-lt"/>
                <a:cs typeface="Times New Roman" pitchFamily="18" charset="0"/>
              </a:rPr>
              <a:t>45</a:t>
            </a:r>
            <a:r>
              <a:rPr lang="ru-RU" sz="2400" dirty="0">
                <a:latin typeface="+mj-lt"/>
                <a:cs typeface="Times New Roman" pitchFamily="18" charset="0"/>
              </a:rPr>
              <a:t>,</a:t>
            </a:r>
            <a:r>
              <a:rPr lang="en-US" sz="2400" dirty="0">
                <a:latin typeface="+mj-lt"/>
                <a:cs typeface="Times New Roman" pitchFamily="18" charset="0"/>
              </a:rPr>
              <a:t>2% </a:t>
            </a:r>
            <a:r>
              <a:rPr lang="ru-RU" sz="2400" dirty="0">
                <a:latin typeface="+mj-lt"/>
                <a:cs typeface="Times New Roman" pitchFamily="18" charset="0"/>
              </a:rPr>
              <a:t>инфекций, вызванных </a:t>
            </a:r>
            <a:r>
              <a:rPr lang="cs-CZ" sz="2400" i="1" dirty="0">
                <a:latin typeface="+mj-lt"/>
                <a:cs typeface="Times New Roman" pitchFamily="18" charset="0"/>
              </a:rPr>
              <a:t>Staph. Aureus</a:t>
            </a:r>
            <a:r>
              <a:rPr lang="ru-RU" sz="2400" dirty="0">
                <a:latin typeface="+mj-lt"/>
                <a:cs typeface="Times New Roman" pitchFamily="18" charset="0"/>
              </a:rPr>
              <a:t>, отмечены в случаях, когда длительность пребывания </a:t>
            </a:r>
            <a:r>
              <a:rPr lang="ru-RU" sz="2400" i="1" dirty="0">
                <a:latin typeface="+mj-lt"/>
                <a:cs typeface="Times New Roman" pitchFamily="18" charset="0"/>
              </a:rPr>
              <a:t>ПВК в вене </a:t>
            </a:r>
            <a:r>
              <a:rPr lang="ru-RU" sz="2400" dirty="0">
                <a:latin typeface="+mj-lt"/>
                <a:cs typeface="Times New Roman" pitchFamily="18" charset="0"/>
              </a:rPr>
              <a:t>составляла </a:t>
            </a:r>
            <a:r>
              <a:rPr lang="en-US" sz="2400" i="1" dirty="0">
                <a:latin typeface="+mj-lt"/>
                <a:cs typeface="Times New Roman" pitchFamily="18" charset="0"/>
              </a:rPr>
              <a:t>≥4 </a:t>
            </a:r>
            <a:r>
              <a:rPr lang="ru-RU" sz="2400" i="1" dirty="0">
                <a:latin typeface="+mj-lt"/>
                <a:cs typeface="Times New Roman" pitchFamily="18" charset="0"/>
              </a:rPr>
              <a:t>суток</a:t>
            </a:r>
            <a:endParaRPr lang="en-US" sz="2400" i="1" dirty="0">
              <a:latin typeface="+mj-lt"/>
              <a:cs typeface="Times New Roman" pitchFamily="18" charset="0"/>
            </a:endParaRPr>
          </a:p>
          <a:p>
            <a:pPr>
              <a:defRPr/>
            </a:pPr>
            <a:endParaRPr lang="en-US" sz="2400" b="1" dirty="0">
              <a:latin typeface="+mj-lt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sz="1800" dirty="0">
                <a:latin typeface="+mj-lt"/>
                <a:cs typeface="Times New Roman" pitchFamily="18" charset="0"/>
              </a:rPr>
              <a:t>Source: Stuart et al.; </a:t>
            </a:r>
            <a:r>
              <a:rPr sz="1800" dirty="0" err="1">
                <a:latin typeface="+mj-lt"/>
                <a:cs typeface="Times New Roman" pitchFamily="18" charset="0"/>
              </a:rPr>
              <a:t>Peripheral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intravenous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catheter</a:t>
            </a:r>
            <a:r>
              <a:rPr sz="1800" dirty="0">
                <a:latin typeface="+mj-lt"/>
                <a:cs typeface="Times New Roman" pitchFamily="18" charset="0"/>
              </a:rPr>
              <a:t>- </a:t>
            </a:r>
            <a:r>
              <a:rPr sz="1800" dirty="0" err="1">
                <a:latin typeface="+mj-lt"/>
                <a:cs typeface="Times New Roman" pitchFamily="18" charset="0"/>
              </a:rPr>
              <a:t>associated</a:t>
            </a:r>
            <a:r>
              <a:rPr sz="1800" dirty="0">
                <a:latin typeface="+mj-lt"/>
                <a:cs typeface="Times New Roman" pitchFamily="18" charset="0"/>
              </a:rPr>
              <a:t> SAB: More </a:t>
            </a:r>
            <a:r>
              <a:rPr sz="1800" dirty="0" err="1">
                <a:latin typeface="+mj-lt"/>
                <a:cs typeface="Times New Roman" pitchFamily="18" charset="0"/>
              </a:rPr>
              <a:t>than</a:t>
            </a:r>
            <a:r>
              <a:rPr sz="1800" dirty="0">
                <a:latin typeface="+mj-lt"/>
                <a:cs typeface="Times New Roman" pitchFamily="18" charset="0"/>
              </a:rPr>
              <a:t> 5 </a:t>
            </a:r>
            <a:r>
              <a:rPr sz="1800" dirty="0" err="1">
                <a:latin typeface="+mj-lt"/>
                <a:cs typeface="Times New Roman" pitchFamily="18" charset="0"/>
              </a:rPr>
              <a:t>years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of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prospecitive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data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from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two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tertiary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health</a:t>
            </a:r>
            <a:r>
              <a:rPr sz="1800" dirty="0">
                <a:latin typeface="+mj-lt"/>
                <a:cs typeface="Times New Roman" pitchFamily="18" charset="0"/>
              </a:rPr>
              <a:t> </a:t>
            </a:r>
            <a:r>
              <a:rPr sz="1800" dirty="0" err="1">
                <a:latin typeface="+mj-lt"/>
                <a:cs typeface="Times New Roman" pitchFamily="18" charset="0"/>
              </a:rPr>
              <a:t>services</a:t>
            </a:r>
            <a:r>
              <a:rPr sz="1800" dirty="0">
                <a:latin typeface="+mj-lt"/>
                <a:cs typeface="Times New Roman" pitchFamily="18" charset="0"/>
              </a:rPr>
              <a:t>; Med. J. Aust. 2013 198:10 (551-553)</a:t>
            </a:r>
            <a:endParaRPr lang="en-US" sz="18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https://aptechka.kiev.ua/wp-content/uploads/2018/06/CERTOFIX-DUO-HF-V-1220-dlya-gemodializa.jpg"/>
          <p:cNvPicPr>
            <a:picLocks noChangeAspect="1" noChangeArrowheads="1"/>
          </p:cNvPicPr>
          <p:nvPr/>
        </p:nvPicPr>
        <p:blipFill>
          <a:blip r:embed="rId2"/>
          <a:srcRect t="25000" b="11111"/>
          <a:stretch>
            <a:fillRect/>
          </a:stretch>
        </p:blipFill>
        <p:spPr bwMode="auto">
          <a:xfrm>
            <a:off x="5715000" y="2330450"/>
            <a:ext cx="3429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el 1"/>
          <p:cNvSpPr>
            <a:spLocks noGrp="1"/>
          </p:cNvSpPr>
          <p:nvPr>
            <p:ph type="title" sz="quarter" idx="4294967295"/>
          </p:nvPr>
        </p:nvSpPr>
        <p:spPr>
          <a:xfrm>
            <a:off x="0" y="0"/>
            <a:ext cx="9144000" cy="928688"/>
          </a:xfrm>
        </p:spPr>
        <p:txBody>
          <a:bodyPr lIns="90000" tIns="46800" rIns="90000" bIns="46800"/>
          <a:lstStyle/>
          <a:p>
            <a:pPr eaLnBrk="1" hangingPunct="1"/>
            <a:r>
              <a:rPr lang="ru-RU" sz="3200" b="1" smtClean="0">
                <a:ea typeface="MS PGothic" pitchFamily="34" charset="-128"/>
              </a:rPr>
              <a:t>Патогенез колонизации сосудистого устройства</a:t>
            </a:r>
            <a:endParaRPr lang="en-US" sz="3200" b="1" smtClean="0">
              <a:ea typeface="MS PGothic" pitchFamily="34" charset="-128"/>
            </a:endParaRPr>
          </a:p>
        </p:txBody>
      </p:sp>
      <p:sp>
        <p:nvSpPr>
          <p:cNvPr id="18436" name="Inhaltsplatzhalter 2"/>
          <p:cNvSpPr>
            <a:spLocks noGrp="1"/>
          </p:cNvSpPr>
          <p:nvPr>
            <p:ph sz="quarter" idx="4294967295"/>
          </p:nvPr>
        </p:nvSpPr>
        <p:spPr>
          <a:xfrm>
            <a:off x="0" y="714375"/>
            <a:ext cx="8143875" cy="6143625"/>
          </a:xfrm>
        </p:spPr>
        <p:txBody>
          <a:bodyPr lIns="90000" tIns="46800" rIns="90000" bIns="46800"/>
          <a:lstStyle/>
          <a:p>
            <a:pPr marL="465138" lvl="3" indent="-215900" eaLnBrk="1" hangingPunct="1">
              <a:lnSpc>
                <a:spcPct val="80000"/>
              </a:lnSpc>
              <a:buFont typeface="Arial" pitchFamily="34" charset="0"/>
              <a:buNone/>
            </a:pPr>
            <a:endParaRPr lang="ru-RU" b="1" smtClean="0"/>
          </a:p>
          <a:p>
            <a:pPr marL="465138" lvl="3" indent="-21590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400" b="1" smtClean="0"/>
              <a:t>Экстралюминарный путь </a:t>
            </a:r>
            <a:r>
              <a:rPr lang="ru-RU" sz="2400" smtClean="0"/>
              <a:t>(проникновение микроорганизмов с первично или вторично инфицированной кожи пациента по наружной поверхности катетера), чаще для катетеров короткого использования (менее 10 дней)</a:t>
            </a:r>
          </a:p>
          <a:p>
            <a:pPr marL="465138" lvl="3" indent="-215900"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en-US" sz="2400" smtClean="0"/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b="1" smtClean="0"/>
              <a:t>Интралюминальный </a:t>
            </a:r>
            <a:r>
              <a:rPr lang="ru-RU" sz="2400" smtClean="0"/>
              <a:t>(по внутренней поверхности катетера при недостаточной асептике), типичный для катетеров продленного использования (более 10 дней); </a:t>
            </a: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ru-RU" sz="2400" smtClean="0"/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b="1" smtClean="0"/>
              <a:t>Гематогенный</a:t>
            </a:r>
            <a:r>
              <a:rPr lang="ru-RU" sz="2400" smtClean="0"/>
              <a:t> – контаминация катетера через кровь из других локусов инфекции; </a:t>
            </a: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ru-RU" sz="2400" smtClean="0"/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b="1" smtClean="0"/>
              <a:t> Инфузионный (трансфузионный) </a:t>
            </a:r>
            <a:r>
              <a:rPr lang="ru-RU" sz="2400" smtClean="0"/>
              <a:t>– контаминация катетера при переливании инфузионных растворов (препаратов и компонентов крови, растворов для парентерального питания и др.).</a:t>
            </a:r>
          </a:p>
        </p:txBody>
      </p:sp>
      <p:sp>
        <p:nvSpPr>
          <p:cNvPr id="18437" name="Foliennummernplatzhalter 3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C5259FB9-47B2-4252-8A1D-4323BC5ADA80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/>
              <a:t>67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pic>
        <p:nvPicPr>
          <p:cNvPr id="18438" name="Picture 1" descr="C:\Users\asus\Desktop\картинки\картинки\Инфузия\1348565144_2-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5286375"/>
            <a:ext cx="1857375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C:\Users\asus\Desktop\картинки\картинки\Инфузия\664531-bloodtest-1390934858-249-640x4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4071938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featuresand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785813"/>
            <a:ext cx="221456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 sz="quarter" idx="4294967295"/>
          </p:nvPr>
        </p:nvSpPr>
        <p:spPr>
          <a:xfrm>
            <a:off x="0" y="0"/>
            <a:ext cx="9144000" cy="706438"/>
          </a:xfrm>
        </p:spPr>
        <p:txBody>
          <a:bodyPr lIns="90000" tIns="46800" rIns="90000" bIns="46800"/>
          <a:lstStyle/>
          <a:p>
            <a:pPr eaLnBrk="1" hangingPunct="1"/>
            <a:r>
              <a:rPr lang="ru-RU" sz="3200" b="1" smtClean="0">
                <a:ea typeface="MS PGothic" pitchFamily="34" charset="-128"/>
              </a:rPr>
              <a:t>Причины КАИК</a:t>
            </a:r>
            <a:endParaRPr lang="en-US" sz="3200" b="1" smtClean="0">
              <a:ea typeface="MS PGothic" pitchFamily="34" charset="-128"/>
            </a:endParaRPr>
          </a:p>
        </p:txBody>
      </p:sp>
      <p:sp>
        <p:nvSpPr>
          <p:cNvPr id="19459" name="Inhaltsplatzhalter 2"/>
          <p:cNvSpPr>
            <a:spLocks noGrp="1"/>
          </p:cNvSpPr>
          <p:nvPr>
            <p:ph sz="quarter" idx="4294967295"/>
          </p:nvPr>
        </p:nvSpPr>
        <p:spPr>
          <a:xfrm>
            <a:off x="-144524" y="226156"/>
            <a:ext cx="4860540" cy="5399088"/>
          </a:xfrm>
        </p:spPr>
        <p:txBody>
          <a:bodyPr lIns="90000" tIns="46800" rIns="90000" bIns="46800"/>
          <a:lstStyle/>
          <a:p>
            <a:pPr marL="179388" indent="-179388" eaLnBrk="1" hangingPunct="1">
              <a:buFont typeface="Arial" pitchFamily="34" charset="0"/>
              <a:buNone/>
            </a:pPr>
            <a:endParaRPr lang="ru-RU" sz="2000" b="1" dirty="0" smtClean="0"/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en-US" sz="2200" dirty="0" smtClean="0"/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cs typeface="Times New Roman" pitchFamily="18" charset="0"/>
              </a:rPr>
              <a:t>Нарушение техники установки катетера</a:t>
            </a: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ru-RU" sz="2400" dirty="0" smtClean="0">
              <a:cs typeface="Times New Roman" pitchFamily="18" charset="0"/>
            </a:endParaRP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cs typeface="Times New Roman" pitchFamily="18" charset="0"/>
              </a:rPr>
              <a:t>Контаминация катетера и присоединяемых устройств</a:t>
            </a: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en-US" sz="2400" dirty="0" smtClean="0">
              <a:cs typeface="Times New Roman" pitchFamily="18" charset="0"/>
            </a:endParaRP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cs typeface="Times New Roman" pitchFamily="18" charset="0"/>
              </a:rPr>
              <a:t>Использование контаминированных устройств, растворов, препаратов</a:t>
            </a:r>
          </a:p>
          <a:p>
            <a:pPr marL="465138" lvl="3" indent="-215900" eaLnBrk="1" hangingPunct="1">
              <a:lnSpc>
                <a:spcPct val="80000"/>
              </a:lnSpc>
              <a:buFont typeface="Arial" pitchFamily="34" charset="0"/>
              <a:buNone/>
            </a:pPr>
            <a:endParaRPr lang="en-US" sz="2400" dirty="0" smtClean="0">
              <a:cs typeface="Times New Roman" pitchFamily="18" charset="0"/>
            </a:endParaRP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cs typeface="Times New Roman" pitchFamily="18" charset="0"/>
              </a:rPr>
              <a:t>Миграция микроорганизмов с места установки катетера</a:t>
            </a: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endParaRPr lang="en-US" sz="2400" dirty="0" smtClean="0">
              <a:cs typeface="Times New Roman" pitchFamily="18" charset="0"/>
            </a:endParaRPr>
          </a:p>
          <a:p>
            <a:pPr marL="465138" lvl="3" indent="-215900" eaLnBrk="1" hangingPunct="1">
              <a:lnSpc>
                <a:spcPct val="80000"/>
              </a:lnSpc>
              <a:buFontTx/>
              <a:buChar char="•"/>
            </a:pPr>
            <a:r>
              <a:rPr lang="ru-RU" sz="2400" dirty="0" smtClean="0">
                <a:cs typeface="Times New Roman" pitchFamily="18" charset="0"/>
              </a:rPr>
              <a:t>Тромбозы, образование фибриновой оболочки, биопленки и окклюзия катетера</a:t>
            </a:r>
            <a:endParaRPr lang="en-US" sz="2400" dirty="0" smtClean="0">
              <a:cs typeface="Times New Roman" pitchFamily="18" charset="0"/>
            </a:endParaRPr>
          </a:p>
        </p:txBody>
      </p:sp>
      <p:sp>
        <p:nvSpPr>
          <p:cNvPr id="19460" name="Foliennummernplatzhalter 3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29980E43-D789-417F-94EF-F78793DA06C4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/>
              <a:t>68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466021" y="981075"/>
            <a:ext cx="4462463" cy="5043488"/>
            <a:chOff x="4355976" y="981075"/>
            <a:chExt cx="4462463" cy="5043488"/>
          </a:xfrm>
        </p:grpSpPr>
        <p:pic>
          <p:nvPicPr>
            <p:cNvPr id="38093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55976" y="981075"/>
              <a:ext cx="4462463" cy="5043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462" name="Прямоугольник 6"/>
            <p:cNvSpPr>
              <a:spLocks noChangeArrowheads="1"/>
            </p:cNvSpPr>
            <p:nvPr/>
          </p:nvSpPr>
          <p:spPr bwMode="auto">
            <a:xfrm>
              <a:off x="7019925" y="1844675"/>
              <a:ext cx="1584325" cy="576263"/>
            </a:xfrm>
            <a:prstGeom prst="rect">
              <a:avLst/>
            </a:prstGeom>
            <a:solidFill>
              <a:srgbClr val="2F8983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lIns="0" tIns="72000" rIns="0" bIns="72000" anchor="ctr"/>
            <a:lstStyle/>
            <a:p>
              <a:r>
                <a:rPr lang="ru-RU" sz="1000">
                  <a:solidFill>
                    <a:schemeClr val="bg1"/>
                  </a:solidFill>
                  <a:cs typeface="Arial" pitchFamily="34" charset="0"/>
                </a:rPr>
                <a:t>В кровоток могут попасть патогенные микроорганизмы с кистей рук</a:t>
              </a:r>
            </a:p>
          </p:txBody>
        </p:sp>
        <p:sp>
          <p:nvSpPr>
            <p:cNvPr id="19463" name="Прямоугольник 7"/>
            <p:cNvSpPr>
              <a:spLocks noChangeArrowheads="1"/>
            </p:cNvSpPr>
            <p:nvPr/>
          </p:nvSpPr>
          <p:spPr bwMode="auto">
            <a:xfrm>
              <a:off x="6659563" y="2636838"/>
              <a:ext cx="1728787" cy="504825"/>
            </a:xfrm>
            <a:prstGeom prst="rect">
              <a:avLst/>
            </a:prstGeom>
            <a:solidFill>
              <a:srgbClr val="2F8983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lIns="0" tIns="72000" rIns="0" bIns="72000" anchor="ctr"/>
            <a:lstStyle/>
            <a:p>
              <a:r>
                <a:rPr lang="ru-RU" sz="1000">
                  <a:solidFill>
                    <a:schemeClr val="bg1"/>
                  </a:solidFill>
                  <a:cs typeface="Arial" pitchFamily="34" charset="0"/>
                </a:rPr>
                <a:t>В кровоток могут попасть микроорганизмы с кожи пациента</a:t>
              </a:r>
            </a:p>
          </p:txBody>
        </p:sp>
        <p:sp>
          <p:nvSpPr>
            <p:cNvPr id="19464" name="Прямоугольник 8"/>
            <p:cNvSpPr>
              <a:spLocks noChangeArrowheads="1"/>
            </p:cNvSpPr>
            <p:nvPr/>
          </p:nvSpPr>
          <p:spPr bwMode="auto">
            <a:xfrm>
              <a:off x="6227763" y="4868863"/>
              <a:ext cx="1584325" cy="647700"/>
            </a:xfrm>
            <a:prstGeom prst="rect">
              <a:avLst/>
            </a:prstGeom>
            <a:solidFill>
              <a:srgbClr val="2F8983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lIns="0" tIns="72000" rIns="0" bIns="72000" anchor="ctr"/>
            <a:lstStyle/>
            <a:p>
              <a:r>
                <a:rPr lang="ru-RU" sz="1000">
                  <a:solidFill>
                    <a:schemeClr val="bg1"/>
                  </a:solidFill>
                  <a:cs typeface="Arial" pitchFamily="34" charset="0"/>
                </a:rPr>
                <a:t>Биопленка  прикрепляется к внутривенному катетеру</a:t>
              </a:r>
            </a:p>
          </p:txBody>
        </p:sp>
        <p:sp>
          <p:nvSpPr>
            <p:cNvPr id="19465" name="Прямоугольник 5"/>
            <p:cNvSpPr>
              <a:spLocks noChangeArrowheads="1"/>
            </p:cNvSpPr>
            <p:nvPr/>
          </p:nvSpPr>
          <p:spPr bwMode="auto">
            <a:xfrm>
              <a:off x="4356100" y="1844675"/>
              <a:ext cx="1728788" cy="576263"/>
            </a:xfrm>
            <a:prstGeom prst="rect">
              <a:avLst/>
            </a:prstGeom>
            <a:solidFill>
              <a:srgbClr val="2F8983"/>
            </a:solidFill>
            <a:ln w="9525" algn="ctr">
              <a:solidFill>
                <a:schemeClr val="accent1"/>
              </a:solidFill>
              <a:round/>
              <a:headEnd/>
              <a:tailEnd/>
            </a:ln>
          </p:spPr>
          <p:txBody>
            <a:bodyPr lIns="0" tIns="72000" rIns="0" bIns="72000" anchor="ctr"/>
            <a:lstStyle/>
            <a:p>
              <a:r>
                <a:rPr lang="ru-RU" sz="1000">
                  <a:solidFill>
                    <a:schemeClr val="bg1"/>
                  </a:solidFill>
                  <a:cs typeface="Arial" pitchFamily="34" charset="0"/>
                </a:rPr>
                <a:t>В кровоток могут попасть патогенные микроорганизмы с контаминированных втулок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71438" y="6559760"/>
            <a:ext cx="8929687" cy="1588"/>
          </a:xfrm>
          <a:prstGeom prst="line">
            <a:avLst/>
          </a:prstGeom>
          <a:ln w="12700">
            <a:solidFill>
              <a:srgbClr val="00A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-2359025" y="3429000"/>
            <a:ext cx="5430838" cy="1588"/>
          </a:xfrm>
          <a:prstGeom prst="line">
            <a:avLst/>
          </a:prstGeom>
          <a:ln w="12700">
            <a:solidFill>
              <a:srgbClr val="00A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1438" y="569913"/>
            <a:ext cx="8929687" cy="1587"/>
          </a:xfrm>
          <a:prstGeom prst="line">
            <a:avLst/>
          </a:prstGeom>
          <a:ln w="12700">
            <a:solidFill>
              <a:srgbClr val="00A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15107" y="284956"/>
            <a:ext cx="285750" cy="1587"/>
          </a:xfrm>
          <a:prstGeom prst="line">
            <a:avLst/>
          </a:prstGeom>
          <a:ln w="12700">
            <a:solidFill>
              <a:srgbClr val="00A2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862" name="TextBox 8"/>
          <p:cNvSpPr txBox="1">
            <a:spLocks noChangeArrowheads="1"/>
          </p:cNvSpPr>
          <p:nvPr/>
        </p:nvSpPr>
        <p:spPr bwMode="auto">
          <a:xfrm>
            <a:off x="536835" y="8620"/>
            <a:ext cx="817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latin typeface="+mj-lt"/>
                <a:ea typeface="Adobe Gothic Std B"/>
                <a:cs typeface="Adobe Gothic Std B"/>
              </a:rPr>
              <a:t>КАИК – колонизация поверхности катетера</a:t>
            </a:r>
          </a:p>
        </p:txBody>
      </p:sp>
      <p:sp>
        <p:nvSpPr>
          <p:cNvPr id="121863" name="TextBox 9"/>
          <p:cNvSpPr txBox="1">
            <a:spLocks noChangeArrowheads="1"/>
          </p:cNvSpPr>
          <p:nvPr/>
        </p:nvSpPr>
        <p:spPr bwMode="auto">
          <a:xfrm>
            <a:off x="431800" y="784440"/>
            <a:ext cx="8748712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defRPr/>
            </a:pPr>
            <a:r>
              <a:rPr lang="ru-RU" sz="2200" b="1" dirty="0">
                <a:latin typeface="+mn-lt"/>
              </a:rPr>
              <a:t>Зрелая биопленка практически полностью резистентна к воздействию антибиотиков и иммунной системы пациента:  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</a:rPr>
              <a:t> огромное количество микроорганизмов в малом объеме пространства.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</a:rPr>
              <a:t> формирование общей, зачастую – многослойной защитной мембраны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</a:rPr>
              <a:t> обмен генетической информацией, в том числе, определяющей устойчивость к антибиотикам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</a:rPr>
              <a:t> наличие общего внеклеточного матрикса, куда </a:t>
            </a:r>
            <a:r>
              <a:rPr lang="ru-RU" sz="2200" b="1" dirty="0" err="1">
                <a:latin typeface="+mn-lt"/>
              </a:rPr>
              <a:t>экспрессируются</a:t>
            </a:r>
            <a:r>
              <a:rPr lang="ru-RU" sz="2200" b="1" dirty="0">
                <a:latin typeface="+mn-lt"/>
              </a:rPr>
              <a:t> факторы деградации антибиотиков и защиты от фагоцитов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</a:rPr>
              <a:t> наличие персистирующих клеток </a:t>
            </a:r>
          </a:p>
          <a:p>
            <a:pPr algn="l">
              <a:spcBef>
                <a:spcPts val="1200"/>
              </a:spcBef>
              <a:defRPr/>
            </a:pPr>
            <a:r>
              <a:rPr lang="ru-RU" sz="2200" b="1" dirty="0">
                <a:latin typeface="+mn-lt"/>
              </a:rPr>
              <a:t>Единственным способом элиминировать сформировавшуюся колонию является удаление катетера</a:t>
            </a:r>
            <a:r>
              <a:rPr lang="ru-RU" sz="2200" b="1" dirty="0"/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Содержимое 2"/>
          <p:cNvSpPr>
            <a:spLocks noGrp="1"/>
          </p:cNvSpPr>
          <p:nvPr>
            <p:ph idx="1"/>
          </p:nvPr>
        </p:nvSpPr>
        <p:spPr>
          <a:xfrm>
            <a:off x="-36512" y="1966120"/>
            <a:ext cx="9036745" cy="4811252"/>
          </a:xfrm>
        </p:spPr>
        <p:txBody>
          <a:bodyPr lIns="90000" tIns="46800" rIns="90000" bIns="46800"/>
          <a:lstStyle/>
          <a:p>
            <a:pPr indent="0" algn="ctr" eaLnBrk="1" hangingPunct="1">
              <a:buFont typeface="Arial" pitchFamily="34" charset="0"/>
              <a:buNone/>
            </a:pPr>
            <a:r>
              <a:rPr lang="ru-RU" sz="3200" dirty="0" smtClean="0">
                <a:latin typeface="+mj-lt"/>
                <a:cs typeface="Times New Roman" pitchFamily="18" charset="0"/>
              </a:rPr>
              <a:t>За </a:t>
            </a:r>
            <a:r>
              <a:rPr lang="ru-RU" sz="3200" dirty="0" smtClean="0">
                <a:latin typeface="+mj-lt"/>
                <a:cs typeface="Times New Roman" pitchFamily="18" charset="0"/>
              </a:rPr>
              <a:t>один год в мире для обеспечения различных видов внутривенной терапии устанавливается свыше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3200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500 миллионов периферических катетеров.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3200" dirty="0" smtClean="0">
                <a:latin typeface="+mj-lt"/>
                <a:cs typeface="Times New Roman" pitchFamily="18" charset="0"/>
              </a:rPr>
              <a:t>В России 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10 млн. </a:t>
            </a:r>
            <a:r>
              <a:rPr lang="ru-RU" sz="3200" dirty="0" smtClean="0">
                <a:latin typeface="+mj-lt"/>
                <a:cs typeface="Times New Roman" pitchFamily="18" charset="0"/>
              </a:rPr>
              <a:t>пациентов получают инфузионную терапию через ПВК</a:t>
            </a: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3200" dirty="0" smtClean="0">
                <a:latin typeface="+mj-lt"/>
                <a:cs typeface="Times New Roman" pitchFamily="18" charset="0"/>
              </a:rPr>
              <a:t>Ежегодно количество используемых в РФ периферических венозных катетеров (ПВК) увеличивается на 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20</a:t>
            </a:r>
            <a:r>
              <a:rPr lang="ru-RU" sz="3200" b="1" i="1" dirty="0" smtClean="0">
                <a:latin typeface="+mj-lt"/>
                <a:cs typeface="Times New Roman" pitchFamily="18" charset="0"/>
              </a:rPr>
              <a:t>%.</a:t>
            </a:r>
            <a:endParaRPr lang="ru-RU" b="1" i="1" dirty="0" smtClean="0">
              <a:latin typeface="+mj-lt"/>
              <a:cs typeface="Times New Roman" pitchFamily="18" charset="0"/>
            </a:endParaRPr>
          </a:p>
        </p:txBody>
      </p:sp>
      <p:sp>
        <p:nvSpPr>
          <p:cNvPr id="11268" name="Номер слайда 3"/>
          <p:cNvSpPr txBox="1">
            <a:spLocks noGrp="1"/>
          </p:cNvSpPr>
          <p:nvPr/>
        </p:nvSpPr>
        <p:spPr>
          <a:xfrm flipH="1">
            <a:off x="828675" y="6381750"/>
            <a:ext cx="46038" cy="4445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fld id="{644EC6CB-44B8-4B31-B7EB-414BBF0106BA}" type="slidenum">
              <a:rPr lang="de-DE" sz="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rPr>
              <a:pPr>
                <a:defRPr/>
              </a:pPr>
              <a:t>7</a:t>
            </a:fld>
            <a:endParaRPr lang="de-DE" sz="200">
              <a:solidFill>
                <a:schemeClr val="tx1">
                  <a:tint val="7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4" name="Picture 9" descr="featuresand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9772" y="0"/>
            <a:ext cx="3645097" cy="169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396875" y="44624"/>
            <a:ext cx="9540875" cy="1484313"/>
          </a:xfrm>
        </p:spPr>
        <p:txBody>
          <a:bodyPr lIns="90000" tIns="46800" rIns="90000" bIns="46800"/>
          <a:lstStyle/>
          <a:p>
            <a:r>
              <a:rPr lang="ru-RU" sz="3600" b="1" dirty="0" smtClean="0">
                <a:latin typeface="Arial" pitchFamily="34" charset="0"/>
              </a:rPr>
              <a:t>Биопленка. Возбудитель –</a:t>
            </a:r>
            <a:br>
              <a:rPr lang="ru-RU" sz="3600" b="1" dirty="0" smtClean="0">
                <a:latin typeface="Arial" pitchFamily="34" charset="0"/>
              </a:rPr>
            </a:br>
            <a:r>
              <a:rPr lang="ru-RU" sz="3600" b="1" dirty="0" smtClean="0">
                <a:latin typeface="Arial" pitchFamily="34" charset="0"/>
              </a:rPr>
              <a:t> Золотистый стафилококк</a:t>
            </a:r>
          </a:p>
        </p:txBody>
      </p:sp>
      <p:pic>
        <p:nvPicPr>
          <p:cNvPr id="21507" name="Содержимое 3" descr="lococcus-aureus-biofilm-0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628800"/>
            <a:ext cx="6213475" cy="4176712"/>
          </a:xfrm>
        </p:spPr>
      </p:pic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539750" y="6092825"/>
            <a:ext cx="7704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cs typeface="Arial" pitchFamily="34" charset="0"/>
              </a:rPr>
              <a:t>Staphylococcus aureus </a:t>
            </a:r>
            <a:r>
              <a:rPr lang="ru-RU" sz="2000" b="1">
                <a:cs typeface="Arial" pitchFamily="34" charset="0"/>
              </a:rPr>
              <a:t>формирует биопленку на катетере</a:t>
            </a:r>
          </a:p>
        </p:txBody>
      </p:sp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0" y="6453188"/>
            <a:ext cx="91440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00">
                <a:cs typeface="Arial" pitchFamily="34" charset="0"/>
              </a:rPr>
              <a:t>https://www.boundless.com/microbiology/textbooks/boundless-microbiology-textbook/pathogenicity-14/penetrating-host-defenses-163/biofilms-and-infections-816-7693/?</a:t>
            </a:r>
            <a:endParaRPr lang="ru-RU" sz="900"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ATF-31312_Master_SLIDES-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900">
                <a:solidFill>
                  <a:srgbClr val="000000"/>
                </a:solidFill>
                <a:cs typeface="Calibri" pitchFamily="34" charset="0"/>
              </a:rPr>
              <a:t>место установки катетера</a:t>
            </a:r>
            <a:endParaRPr lang="ru-RU"/>
          </a:p>
        </p:txBody>
      </p:sp>
      <p:sp>
        <p:nvSpPr>
          <p:cNvPr id="22532" name="Rectangle 2"/>
          <p:cNvSpPr>
            <a:spLocks noChangeArrowheads="1"/>
          </p:cNvSpPr>
          <p:nvPr/>
        </p:nvSpPr>
        <p:spPr bwMode="auto">
          <a:xfrm>
            <a:off x="250825" y="1844179"/>
            <a:ext cx="1657350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1800" b="1" dirty="0">
                <a:solidFill>
                  <a:srgbClr val="000000"/>
                </a:solidFill>
                <a:cs typeface="Calibri" pitchFamily="34" charset="0"/>
              </a:rPr>
              <a:t>место установки катетера</a:t>
            </a:r>
            <a:endParaRPr lang="ru-RU" sz="1800" b="1" dirty="0"/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0" y="250396"/>
            <a:ext cx="9180513" cy="1292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  <a:tabLst>
                <a:tab pos="628650" algn="l"/>
              </a:tabLst>
            </a:pPr>
            <a:r>
              <a:rPr lang="ru-RU" sz="2600" b="1" dirty="0"/>
              <a:t>Фибриновая оболочка может стать причиной возникновения КАИК и заброса </a:t>
            </a:r>
            <a:r>
              <a:rPr lang="ru-RU" sz="2600" b="1" dirty="0" err="1"/>
              <a:t>инфузата</a:t>
            </a:r>
            <a:r>
              <a:rPr lang="ru-RU" sz="2600" b="1" dirty="0"/>
              <a:t> в ткани, окружающие вену</a:t>
            </a:r>
          </a:p>
        </p:txBody>
      </p:sp>
      <p:sp>
        <p:nvSpPr>
          <p:cNvPr id="22534" name="Прямоугольник 6"/>
          <p:cNvSpPr>
            <a:spLocks noChangeArrowheads="1"/>
          </p:cNvSpPr>
          <p:nvPr/>
        </p:nvSpPr>
        <p:spPr bwMode="auto">
          <a:xfrm>
            <a:off x="7019925" y="5229225"/>
            <a:ext cx="1851025" cy="914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0" tIns="72000" rIns="0" bIns="72000" anchor="ctr"/>
          <a:lstStyle/>
          <a:p>
            <a:endParaRPr lang="ru-RU"/>
          </a:p>
        </p:txBody>
      </p:sp>
      <p:sp>
        <p:nvSpPr>
          <p:cNvPr id="22535" name="Овал 7"/>
          <p:cNvSpPr>
            <a:spLocks noChangeArrowheads="1"/>
          </p:cNvSpPr>
          <p:nvPr/>
        </p:nvSpPr>
        <p:spPr bwMode="auto">
          <a:xfrm>
            <a:off x="250825" y="6165850"/>
            <a:ext cx="433388" cy="35877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 lIns="0" tIns="72000" rIns="0" bIns="72000" anchor="ctr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600" b="1" smtClean="0">
                <a:cs typeface="Times New Roman" pitchFamily="18" charset="0"/>
              </a:rPr>
              <a:t>Уход за местом стояния катетера</a:t>
            </a:r>
            <a:br>
              <a:rPr lang="ru-RU" sz="3600" b="1" smtClean="0">
                <a:cs typeface="Times New Roman" pitchFamily="18" charset="0"/>
              </a:rPr>
            </a:br>
            <a:r>
              <a:rPr lang="ru-RU" sz="2600" b="1" smtClean="0">
                <a:cs typeface="Times New Roman" pitchFamily="18" charset="0"/>
              </a:rPr>
              <a:t>Федеральные клинические рекомендации (НАСКИ, 2017)</a:t>
            </a:r>
            <a:endParaRPr lang="ru-RU" sz="2600" smtClean="0"/>
          </a:p>
        </p:txBody>
      </p:sp>
      <p:sp>
        <p:nvSpPr>
          <p:cNvPr id="78851" name="Содержимое 2"/>
          <p:cNvSpPr>
            <a:spLocks noGrp="1"/>
          </p:cNvSpPr>
          <p:nvPr>
            <p:ph idx="1"/>
          </p:nvPr>
        </p:nvSpPr>
        <p:spPr>
          <a:xfrm>
            <a:off x="287524" y="1214438"/>
            <a:ext cx="8712968" cy="4618037"/>
          </a:xfrm>
        </p:spPr>
        <p:txBody>
          <a:bodyPr/>
          <a:lstStyle/>
          <a:p>
            <a:r>
              <a:rPr lang="ru-RU" sz="2400" dirty="0">
                <a:latin typeface="+mj-lt"/>
                <a:cs typeface="Times New Roman" pitchFamily="18" charset="0"/>
              </a:rPr>
              <a:t>Медсестра и/или лечащий врач ежедневно проводит контроль состояния места выхода катетера на наличие признаков локальной воспалительной реакции (покраснения, экссудата, болезненности, отечности), нарушения целостности швов, смещения катетера и заносит полученную информацию в медицинскую документацию.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>
                <a:latin typeface="+mj-lt"/>
                <a:cs typeface="Times New Roman" pitchFamily="18" charset="0"/>
              </a:rPr>
              <a:t>Уровень убедительности рекомендаций A (уровень достоверности доказательств – </a:t>
            </a:r>
            <a:r>
              <a:rPr lang="ru-RU" sz="2400" dirty="0" err="1">
                <a:latin typeface="+mj-lt"/>
                <a:cs typeface="Times New Roman" pitchFamily="18" charset="0"/>
              </a:rPr>
              <a:t>Ib</a:t>
            </a:r>
            <a:r>
              <a:rPr lang="ru-RU" sz="2400" dirty="0">
                <a:latin typeface="+mj-lt"/>
                <a:cs typeface="Times New Roman" pitchFamily="18" charset="0"/>
              </a:rPr>
              <a:t>).  </a:t>
            </a:r>
          </a:p>
        </p:txBody>
      </p:sp>
      <p:pic>
        <p:nvPicPr>
          <p:cNvPr id="78852" name="Picture 2" descr="http://www.delrus-rk.kz/images/stories/r24.jpg"/>
          <p:cNvPicPr>
            <a:picLocks noChangeAspect="1" noChangeArrowheads="1"/>
          </p:cNvPicPr>
          <p:nvPr/>
        </p:nvPicPr>
        <p:blipFill>
          <a:blip r:embed="rId2"/>
          <a:srcRect r="51086"/>
          <a:stretch>
            <a:fillRect/>
          </a:stretch>
        </p:blipFill>
        <p:spPr bwMode="auto">
          <a:xfrm>
            <a:off x="5857875" y="4308177"/>
            <a:ext cx="250031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4" descr="https://www.syl.ru/misc/i/ai/310443/17435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35768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el 1"/>
          <p:cNvSpPr>
            <a:spLocks noGrp="1"/>
          </p:cNvSpPr>
          <p:nvPr>
            <p:ph type="title" sz="quarter"/>
          </p:nvPr>
        </p:nvSpPr>
        <p:spPr>
          <a:xfrm>
            <a:off x="611188" y="-27384"/>
            <a:ext cx="8208962" cy="706438"/>
          </a:xfrm>
        </p:spPr>
        <p:txBody>
          <a:bodyPr lIns="90000" tIns="46800" rIns="90000" bIns="46800"/>
          <a:lstStyle/>
          <a:p>
            <a:r>
              <a:rPr lang="ru-RU" sz="3200" b="1" dirty="0" smtClean="0">
                <a:ea typeface="MS PGothic" pitchFamily="34" charset="-128"/>
                <a:cs typeface="Arial" pitchFamily="34" charset="0"/>
              </a:rPr>
              <a:t>Уход за местом установки ПВК</a:t>
            </a:r>
            <a:endParaRPr lang="en-US" sz="3200" b="1" dirty="0" smtClean="0"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07523" name="Inhaltsplatzhalter 2"/>
          <p:cNvSpPr>
            <a:spLocks noGrp="1"/>
          </p:cNvSpPr>
          <p:nvPr>
            <p:ph sz="quarter" idx="1"/>
          </p:nvPr>
        </p:nvSpPr>
        <p:spPr>
          <a:xfrm>
            <a:off x="250825" y="800100"/>
            <a:ext cx="4141788" cy="5400675"/>
          </a:xfrm>
        </p:spPr>
        <p:txBody>
          <a:bodyPr/>
          <a:lstStyle/>
          <a:p>
            <a:pPr marL="176213" indent="-176213">
              <a:buFont typeface="Arial" pitchFamily="34" charset="0"/>
              <a:buNone/>
            </a:pPr>
            <a:r>
              <a:rPr lang="ru-RU" sz="1600" b="1" smtClean="0"/>
              <a:t>Кожные антисептики</a:t>
            </a:r>
            <a:r>
              <a:rPr lang="en-US" sz="1600" b="1" smtClean="0"/>
              <a:t>: </a:t>
            </a:r>
          </a:p>
          <a:p>
            <a:pPr marL="176213" indent="-176213"/>
            <a:r>
              <a:rPr lang="en-US" sz="1600" b="1" smtClean="0"/>
              <a:t>	</a:t>
            </a:r>
            <a:r>
              <a:rPr lang="ru-RU" sz="1600" b="1" smtClean="0"/>
              <a:t>Хлоргесидин </a:t>
            </a:r>
          </a:p>
          <a:p>
            <a:pPr marL="176213" indent="-176213">
              <a:buFont typeface="Arial" pitchFamily="34" charset="0"/>
              <a:buNone/>
            </a:pPr>
            <a:r>
              <a:rPr lang="en-US" sz="1600" b="1" smtClean="0"/>
              <a:t>(NB! </a:t>
            </a:r>
            <a:r>
              <a:rPr lang="ru-RU" sz="1600" b="1" i="1" smtClean="0"/>
              <a:t>не рекомендуется использовать для детей младше 2 месяцев</a:t>
            </a:r>
            <a:r>
              <a:rPr lang="en-US" sz="1600" b="1" smtClean="0"/>
              <a:t>)</a:t>
            </a:r>
          </a:p>
          <a:p>
            <a:pPr marL="176213" indent="-176213"/>
            <a:r>
              <a:rPr lang="en-US" sz="1600" b="1" smtClean="0"/>
              <a:t>	70% </a:t>
            </a:r>
            <a:r>
              <a:rPr lang="ru-RU" sz="1600" b="1" smtClean="0"/>
              <a:t>спирт</a:t>
            </a:r>
            <a:endParaRPr lang="en-US" sz="1600" b="1" smtClean="0"/>
          </a:p>
          <a:p>
            <a:pPr marL="176213" indent="-176213"/>
            <a:r>
              <a:rPr lang="en-US" sz="1600" b="1" smtClean="0"/>
              <a:t>	1 – 2% </a:t>
            </a:r>
            <a:r>
              <a:rPr lang="ru-RU" sz="1600" b="1" smtClean="0"/>
              <a:t>настойка  йода</a:t>
            </a:r>
            <a:r>
              <a:rPr lang="en-US" sz="1600" b="1" smtClean="0"/>
              <a:t>, </a:t>
            </a:r>
            <a:r>
              <a:rPr lang="ru-RU" sz="1600" b="1" smtClean="0"/>
              <a:t>йодофор </a:t>
            </a:r>
            <a:r>
              <a:rPr lang="en-US" sz="1600" b="1" smtClean="0"/>
              <a:t>(</a:t>
            </a:r>
            <a:r>
              <a:rPr lang="ru-RU" sz="1600" b="1" smtClean="0"/>
              <a:t>повидон-йод</a:t>
            </a:r>
            <a:r>
              <a:rPr lang="en-US" sz="1600" b="1" smtClean="0"/>
              <a:t>)</a:t>
            </a:r>
          </a:p>
          <a:p>
            <a:pPr marL="176213" indent="-176213"/>
            <a:endParaRPr lang="en-US" sz="1600" b="1" smtClean="0"/>
          </a:p>
          <a:p>
            <a:pPr marL="176213" indent="-176213">
              <a:buFontTx/>
              <a:buChar char="•"/>
            </a:pPr>
            <a:r>
              <a:rPr lang="ru-RU" sz="1600" b="1" smtClean="0"/>
              <a:t>Ежедневно проверяйте место установки ПВК на наличие симптомов инфекции</a:t>
            </a:r>
            <a:endParaRPr lang="en-US" sz="1600" b="1" smtClean="0"/>
          </a:p>
          <a:p>
            <a:pPr marL="176213" indent="-176213">
              <a:buFontTx/>
              <a:buChar char="•"/>
            </a:pPr>
            <a:endParaRPr lang="en-US" sz="1600" b="1" smtClean="0"/>
          </a:p>
          <a:p>
            <a:pPr marL="176213" indent="-176213">
              <a:buFontTx/>
              <a:buChar char="•"/>
            </a:pPr>
            <a:r>
              <a:rPr lang="ru-RU" sz="1600" b="1" smtClean="0">
                <a:solidFill>
                  <a:srgbClr val="C00000"/>
                </a:solidFill>
              </a:rPr>
              <a:t>Внимание! </a:t>
            </a:r>
            <a:r>
              <a:rPr lang="ru-RU" sz="1600" b="1" i="1" smtClean="0"/>
              <a:t>Не рекомендуется использовать марлевые повязки, бинты, или другие перевязочные материалы, затрудняющие визуальное наблюдение за ПВК, использование которых может привести к сдавливанию конечности.</a:t>
            </a:r>
            <a:endParaRPr lang="en-US" sz="1600" b="1" i="1" smtClean="0"/>
          </a:p>
        </p:txBody>
      </p:sp>
      <p:sp>
        <p:nvSpPr>
          <p:cNvPr id="169988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0" y="6381750"/>
            <a:ext cx="46038" cy="444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8D7084E-32F6-4BB3-879F-9682794153CF}" type="slidenum">
              <a:rPr lang="de-DE" sz="200" smtClean="0">
                <a:solidFill>
                  <a:srgbClr val="898989"/>
                </a:solidFill>
              </a:rPr>
              <a:pPr>
                <a:defRPr/>
              </a:pPr>
              <a:t>73</a:t>
            </a:fld>
            <a:endParaRPr lang="de-DE" sz="200" smtClean="0">
              <a:solidFill>
                <a:srgbClr val="898989"/>
              </a:solidFill>
            </a:endParaRPr>
          </a:p>
        </p:txBody>
      </p:sp>
      <p:sp>
        <p:nvSpPr>
          <p:cNvPr id="107525" name="Rechteck 4"/>
          <p:cNvSpPr>
            <a:spLocks noChangeArrowheads="1"/>
          </p:cNvSpPr>
          <p:nvPr/>
        </p:nvSpPr>
        <p:spPr bwMode="auto">
          <a:xfrm>
            <a:off x="323850" y="6273800"/>
            <a:ext cx="3563938" cy="4000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/>
              <a:t>Source: Journal of Infusion Nursing Standards of Practice Vol.34 Jan2011</a:t>
            </a:r>
          </a:p>
        </p:txBody>
      </p:sp>
      <p:sp>
        <p:nvSpPr>
          <p:cNvPr id="107526" name="Прямоугольник 6"/>
          <p:cNvSpPr>
            <a:spLocks noChangeArrowheads="1"/>
          </p:cNvSpPr>
          <p:nvPr/>
        </p:nvSpPr>
        <p:spPr bwMode="auto">
          <a:xfrm>
            <a:off x="5580063" y="6443663"/>
            <a:ext cx="2393950" cy="369887"/>
          </a:xfrm>
          <a:prstGeom prst="rect">
            <a:avLst/>
          </a:prstGeom>
          <a:solidFill>
            <a:srgbClr val="F8F8F8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8288" algn="just">
              <a:lnSpc>
                <a:spcPct val="150000"/>
              </a:lnSpc>
            </a:pPr>
            <a:r>
              <a:rPr lang="ru-RU" sz="1200" b="1">
                <a:cs typeface="Times New Roman" pitchFamily="18" charset="0"/>
              </a:rPr>
              <a:t>ГОСТ Р 52623.3</a:t>
            </a:r>
            <a:r>
              <a:rPr lang="en-US" sz="1200" b="1">
                <a:cs typeface="Times New Roman" pitchFamily="18" charset="0"/>
              </a:rPr>
              <a:t> –</a:t>
            </a:r>
            <a:r>
              <a:rPr lang="ru-RU" sz="1200" b="1">
                <a:cs typeface="Times New Roman" pitchFamily="18" charset="0"/>
              </a:rPr>
              <a:t> 201</a:t>
            </a:r>
            <a:r>
              <a:rPr lang="en-US" sz="1200" b="1">
                <a:cs typeface="Times New Roman" pitchFamily="18" charset="0"/>
              </a:rPr>
              <a:t>5</a:t>
            </a:r>
            <a:r>
              <a:rPr lang="ru-RU" sz="1200">
                <a:cs typeface="Times New Roman" pitchFamily="18" charset="0"/>
              </a:rPr>
              <a:t> </a:t>
            </a:r>
            <a:endParaRPr lang="ru-RU" sz="120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 l="1550" t="630" r="1550" b="1028"/>
          <a:stretch>
            <a:fillRect/>
          </a:stretch>
        </p:blipFill>
        <p:spPr bwMode="auto">
          <a:xfrm>
            <a:off x="4392613" y="836613"/>
            <a:ext cx="4500562" cy="561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0" name="Titel 1"/>
          <p:cNvSpPr>
            <a:spLocks noGrp="1"/>
          </p:cNvSpPr>
          <p:nvPr>
            <p:ph type="title" sz="quarter"/>
          </p:nvPr>
        </p:nvSpPr>
        <p:spPr>
          <a:xfrm>
            <a:off x="323850" y="44450"/>
            <a:ext cx="8496300" cy="706438"/>
          </a:xfrm>
        </p:spPr>
        <p:txBody>
          <a:bodyPr lIns="90000" tIns="46800" rIns="90000" bIns="46800"/>
          <a:lstStyle/>
          <a:p>
            <a:pPr algn="ctr"/>
            <a:r>
              <a:rPr lang="ru-RU" sz="2800" b="1" dirty="0" smtClean="0">
                <a:ea typeface="MS PGothic" pitchFamily="34" charset="-128"/>
                <a:cs typeface="Arial" pitchFamily="34" charset="0"/>
              </a:rPr>
              <a:t>Уход за местом установки катетера: </a:t>
            </a:r>
            <a:br>
              <a:rPr lang="ru-RU" sz="2800" b="1" dirty="0" smtClean="0">
                <a:ea typeface="MS PGothic" pitchFamily="34" charset="-128"/>
                <a:cs typeface="Arial" pitchFamily="34" charset="0"/>
              </a:rPr>
            </a:br>
            <a:r>
              <a:rPr lang="ru-RU" sz="2800" b="1" dirty="0" smtClean="0">
                <a:ea typeface="MS PGothic" pitchFamily="34" charset="-128"/>
                <a:cs typeface="Arial" pitchFamily="34" charset="0"/>
              </a:rPr>
              <a:t>замена повязки</a:t>
            </a:r>
            <a:endParaRPr lang="en-US" sz="2800" b="1" dirty="0" smtClean="0"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69988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0" y="6381750"/>
            <a:ext cx="46038" cy="444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4BDB9AC-356F-478A-A025-BB6496014333}" type="slidenum">
              <a:rPr lang="de-DE" sz="200" smtClean="0">
                <a:solidFill>
                  <a:srgbClr val="898989"/>
                </a:solidFill>
              </a:rPr>
              <a:pPr>
                <a:defRPr/>
              </a:pPr>
              <a:t>74</a:t>
            </a:fld>
            <a:endParaRPr lang="de-DE" sz="200" smtClean="0">
              <a:solidFill>
                <a:srgbClr val="89898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463" t="6128" r="2463" b="5498"/>
          <a:stretch>
            <a:fillRect/>
          </a:stretch>
        </p:blipFill>
        <p:spPr bwMode="auto">
          <a:xfrm>
            <a:off x="323850" y="5229225"/>
            <a:ext cx="57959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Прямоугольник 6"/>
          <p:cNvSpPr>
            <a:spLocks noChangeArrowheads="1"/>
          </p:cNvSpPr>
          <p:nvPr/>
        </p:nvSpPr>
        <p:spPr bwMode="auto">
          <a:xfrm>
            <a:off x="6551613" y="5337175"/>
            <a:ext cx="2393950" cy="369888"/>
          </a:xfrm>
          <a:prstGeom prst="rect">
            <a:avLst/>
          </a:prstGeom>
          <a:solidFill>
            <a:srgbClr val="F8F8F8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8288" algn="just">
              <a:lnSpc>
                <a:spcPct val="150000"/>
              </a:lnSpc>
            </a:pPr>
            <a:r>
              <a:rPr lang="ru-RU" sz="1200" b="1">
                <a:cs typeface="Times New Roman" pitchFamily="18" charset="0"/>
              </a:rPr>
              <a:t>ГОСТ Р 52623.3</a:t>
            </a:r>
            <a:r>
              <a:rPr lang="en-US" sz="1200" b="1">
                <a:cs typeface="Times New Roman" pitchFamily="18" charset="0"/>
              </a:rPr>
              <a:t> –</a:t>
            </a:r>
            <a:r>
              <a:rPr lang="ru-RU" sz="1200" b="1">
                <a:cs typeface="Times New Roman" pitchFamily="18" charset="0"/>
              </a:rPr>
              <a:t> 201</a:t>
            </a:r>
            <a:r>
              <a:rPr lang="en-US" sz="1200" b="1">
                <a:cs typeface="Times New Roman" pitchFamily="18" charset="0"/>
              </a:rPr>
              <a:t>5</a:t>
            </a:r>
            <a:r>
              <a:rPr lang="ru-RU" sz="1200">
                <a:cs typeface="Times New Roman" pitchFamily="18" charset="0"/>
              </a:rPr>
              <a:t> </a:t>
            </a:r>
            <a:endParaRPr lang="ru-RU" sz="120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944563"/>
            <a:ext cx="6192838" cy="477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27275" y="2420938"/>
            <a:ext cx="643572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51520" y="476672"/>
            <a:ext cx="8820150" cy="7620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Полупроницаемая полиуретановая повязка</a:t>
            </a:r>
            <a:endParaRPr lang="fr-FR" sz="4000" b="1" dirty="0" smtClean="0"/>
          </a:p>
        </p:txBody>
      </p:sp>
      <p:pic>
        <p:nvPicPr>
          <p:cNvPr id="131077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l="14970" r="6851" b="7120"/>
          <a:stretch>
            <a:fillRect/>
          </a:stretch>
        </p:blipFill>
        <p:spPr>
          <a:xfrm>
            <a:off x="2231740" y="1520788"/>
            <a:ext cx="4714875" cy="5116513"/>
          </a:xfrm>
          <a:noFill/>
        </p:spPr>
      </p:pic>
      <p:sp>
        <p:nvSpPr>
          <p:cNvPr id="109571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179388" y="1628775"/>
            <a:ext cx="3887787" cy="4752975"/>
          </a:xfrm>
        </p:spPr>
        <p:txBody>
          <a:bodyPr/>
          <a:lstStyle/>
          <a:p>
            <a:pPr marL="96838" indent="0" eaLnBrk="1" hangingPunct="1">
              <a:lnSpc>
                <a:spcPct val="90000"/>
              </a:lnSpc>
            </a:pPr>
            <a:endParaRPr lang="ru-RU" sz="2800" b="1" smtClean="0">
              <a:solidFill>
                <a:schemeClr val="accent1"/>
              </a:solidFill>
            </a:endParaRPr>
          </a:p>
          <a:p>
            <a:pPr marL="96838" indent="0" eaLnBrk="1" hangingPunct="1">
              <a:lnSpc>
                <a:spcPct val="90000"/>
              </a:lnSpc>
            </a:pPr>
            <a:endParaRPr lang="ru-RU" sz="2800" b="1" smtClean="0">
              <a:solidFill>
                <a:schemeClr val="accent1"/>
              </a:solidFill>
            </a:endParaRPr>
          </a:p>
          <a:p>
            <a:pPr marL="96838" indent="0" eaLnBrk="1" hangingPunct="1">
              <a:lnSpc>
                <a:spcPct val="90000"/>
              </a:lnSpc>
            </a:pPr>
            <a:endParaRPr lang="fr-FR" sz="2800" b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600" b="1" dirty="0" smtClean="0">
                <a:latin typeface="+mn-lt"/>
                <a:cs typeface="Times New Roman" pitchFamily="18" charset="0"/>
              </a:rPr>
              <a:t>Тип повязки и частота ее замены</a:t>
            </a:r>
            <a:br>
              <a:rPr lang="ru-RU" sz="3600" b="1" dirty="0" smtClean="0">
                <a:latin typeface="+mn-lt"/>
                <a:cs typeface="Times New Roman" pitchFamily="18" charset="0"/>
              </a:rPr>
            </a:br>
            <a:r>
              <a:rPr lang="ru-RU" sz="2600" b="1" dirty="0" smtClean="0">
                <a:latin typeface="+mn-lt"/>
                <a:cs typeface="Times New Roman" pitchFamily="18" charset="0"/>
              </a:rPr>
              <a:t>Федеральные клинические рекомендации (НАСКИ, 2017)</a:t>
            </a:r>
            <a:endParaRPr lang="ru-RU" sz="2600" dirty="0" smtClean="0">
              <a:latin typeface="+mn-lt"/>
            </a:endParaRPr>
          </a:p>
        </p:txBody>
      </p:sp>
      <p:sp>
        <p:nvSpPr>
          <p:cNvPr id="75779" name="Содержимое 2"/>
          <p:cNvSpPr>
            <a:spLocks noGrp="1"/>
          </p:cNvSpPr>
          <p:nvPr>
            <p:ph idx="1"/>
          </p:nvPr>
        </p:nvSpPr>
        <p:spPr>
          <a:xfrm>
            <a:off x="287524" y="1331243"/>
            <a:ext cx="8462962" cy="4618037"/>
          </a:xfrm>
        </p:spPr>
        <p:txBody>
          <a:bodyPr/>
          <a:lstStyle/>
          <a:p>
            <a:r>
              <a:rPr lang="ru-RU" sz="2400">
                <a:cs typeface="Times New Roman" pitchFamily="18" charset="0"/>
              </a:rPr>
              <a:t>Специальные стерильные непрозрачные повязки можно использовать в исключительных случаях (например, в случае экстренной катетеризации центральной вены, и при недоступности прозрачных повязок/наклеек). </a:t>
            </a:r>
            <a:r>
              <a:rPr lang="ru-RU" sz="2400" dirty="0">
                <a:cs typeface="Times New Roman" pitchFamily="18" charset="0"/>
              </a:rPr>
              <a:t>Барьерные свойства данной повязки нарушаются при промокании. Такая повязка должна быть заменена при первой возможности на прозрачную</a:t>
            </a:r>
            <a:r>
              <a:rPr lang="ru-RU" sz="2000" dirty="0">
                <a:cs typeface="Times New Roman" pitchFamily="18" charset="0"/>
              </a:rPr>
              <a:t>. </a:t>
            </a:r>
          </a:p>
          <a:p>
            <a:r>
              <a:rPr lang="ru-RU" sz="2000" dirty="0">
                <a:cs typeface="Times New Roman" pitchFamily="18" charset="0"/>
              </a:rPr>
              <a:t> </a:t>
            </a:r>
            <a:r>
              <a:rPr lang="ru-RU" sz="2400" dirty="0">
                <a:cs typeface="Times New Roman" pitchFamily="18" charset="0"/>
              </a:rPr>
              <a:t>Стерильные марлевые повязки не обладают барьерной функцией, и от их применения следует </a:t>
            </a:r>
          </a:p>
          <a:p>
            <a:pPr>
              <a:buFont typeface="Arial" pitchFamily="34" charset="0"/>
              <a:buNone/>
            </a:pPr>
            <a:r>
              <a:rPr lang="ru-RU" sz="2400" dirty="0">
                <a:cs typeface="Times New Roman" pitchFamily="18" charset="0"/>
              </a:rPr>
              <a:t>отказаться.    </a:t>
            </a:r>
          </a:p>
          <a:p>
            <a:pPr>
              <a:buFont typeface="Arial" pitchFamily="34" charset="0"/>
              <a:buNone/>
            </a:pPr>
            <a:r>
              <a:rPr lang="ru-RU" sz="2000" dirty="0">
                <a:cs typeface="Times New Roman" pitchFamily="18" charset="0"/>
              </a:rPr>
              <a:t>Уровень убедительности рекомендаций B </a:t>
            </a:r>
          </a:p>
          <a:p>
            <a:pPr>
              <a:buFont typeface="Arial" pitchFamily="34" charset="0"/>
              <a:buNone/>
            </a:pPr>
            <a:r>
              <a:rPr lang="ru-RU" sz="2000" dirty="0">
                <a:cs typeface="Times New Roman" pitchFamily="18" charset="0"/>
              </a:rPr>
              <a:t>(уровень достоверности доказательств – II) </a:t>
            </a:r>
          </a:p>
        </p:txBody>
      </p:sp>
      <p:pic>
        <p:nvPicPr>
          <p:cNvPr id="75780" name="Picture 2" descr="http://carakurt.detoxication.org.ru/images/podkluchizu.jpg"/>
          <p:cNvPicPr>
            <a:picLocks noChangeAspect="1" noChangeArrowheads="1"/>
          </p:cNvPicPr>
          <p:nvPr/>
        </p:nvPicPr>
        <p:blipFill>
          <a:blip r:embed="rId2"/>
          <a:srcRect l="6818" t="6061" r="9090" b="15150"/>
          <a:stretch>
            <a:fillRect/>
          </a:stretch>
        </p:blipFill>
        <p:spPr bwMode="auto">
          <a:xfrm>
            <a:off x="5929313" y="4562239"/>
            <a:ext cx="30495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>
          <a:xfrm>
            <a:off x="457200" y="152636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cs typeface="Times New Roman" pitchFamily="18" charset="0"/>
              </a:rPr>
              <a:t>Федеральные клинические рекомендации (НАСКИ, 2017)</a:t>
            </a:r>
          </a:p>
        </p:txBody>
      </p:sp>
      <p:sp>
        <p:nvSpPr>
          <p:cNvPr id="73731" name="Содержимое 2"/>
          <p:cNvSpPr>
            <a:spLocks noGrp="1"/>
          </p:cNvSpPr>
          <p:nvPr>
            <p:ph idx="1"/>
          </p:nvPr>
        </p:nvSpPr>
        <p:spPr>
          <a:xfrm>
            <a:off x="251520" y="1643062"/>
            <a:ext cx="8496944" cy="4630253"/>
          </a:xfrm>
        </p:spPr>
        <p:txBody>
          <a:bodyPr/>
          <a:lstStyle/>
          <a:p>
            <a:r>
              <a:rPr lang="ru-RU" sz="2400" dirty="0">
                <a:latin typeface="+mj-lt"/>
                <a:cs typeface="Times New Roman" pitchFamily="18" charset="0"/>
              </a:rPr>
              <a:t>Перед введением ЦВК врач и его ассистент проводят хирургическую обработку рук. 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>
                <a:latin typeface="+mj-lt"/>
                <a:cs typeface="Times New Roman" pitchFamily="18" charset="0"/>
              </a:rPr>
              <a:t>Уровень убедительности рекомендаций A (уровень достоверности доказательств – </a:t>
            </a:r>
            <a:r>
              <a:rPr lang="ru-RU" sz="2200" dirty="0" err="1">
                <a:latin typeface="+mj-lt"/>
                <a:cs typeface="Times New Roman" pitchFamily="18" charset="0"/>
              </a:rPr>
              <a:t>Ia</a:t>
            </a:r>
            <a:r>
              <a:rPr lang="ru-RU" sz="2200" dirty="0">
                <a:latin typeface="+mj-lt"/>
                <a:cs typeface="Times New Roman" pitchFamily="18" charset="0"/>
              </a:rPr>
              <a:t>). </a:t>
            </a:r>
          </a:p>
          <a:p>
            <a:pPr>
              <a:buFont typeface="Arial" pitchFamily="34" charset="0"/>
              <a:buNone/>
            </a:pPr>
            <a:endParaRPr lang="ru-RU" sz="2200" dirty="0">
              <a:latin typeface="+mj-lt"/>
              <a:cs typeface="Times New Roman" pitchFamily="18" charset="0"/>
            </a:endParaRPr>
          </a:p>
          <a:p>
            <a:r>
              <a:rPr lang="ru-RU" sz="2400" dirty="0">
                <a:latin typeface="+mj-lt"/>
                <a:cs typeface="Times New Roman" pitchFamily="18" charset="0"/>
              </a:rPr>
              <a:t>При работе с ЦВК в процессе его использования в ОРИТ допустимо использование чистых нестерильных перчаток (при условии обязательной обработки рук антисептиком перед надеванием нестерильных перчаток). 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>
                <a:latin typeface="+mj-lt"/>
                <a:cs typeface="Times New Roman" pitchFamily="18" charset="0"/>
              </a:rPr>
              <a:t> </a:t>
            </a:r>
            <a:r>
              <a:rPr lang="ru-RU" sz="2200" dirty="0" smtClean="0">
                <a:latin typeface="+mj-lt"/>
                <a:cs typeface="Times New Roman" pitchFamily="18" charset="0"/>
              </a:rPr>
              <a:t>Уровень </a:t>
            </a:r>
            <a:r>
              <a:rPr lang="ru-RU" sz="2200" dirty="0">
                <a:latin typeface="+mj-lt"/>
                <a:cs typeface="Times New Roman" pitchFamily="18" charset="0"/>
              </a:rPr>
              <a:t>убедительности рекомендаций A (уровень достоверности доказательств – </a:t>
            </a:r>
            <a:r>
              <a:rPr lang="ru-RU" sz="2200" dirty="0" err="1">
                <a:latin typeface="+mj-lt"/>
                <a:cs typeface="Times New Roman" pitchFamily="18" charset="0"/>
              </a:rPr>
              <a:t>Ib</a:t>
            </a:r>
            <a:r>
              <a:rPr lang="ru-RU" sz="2200" dirty="0">
                <a:latin typeface="+mj-lt"/>
                <a:cs typeface="Times New Roman" pitchFamily="18" charset="0"/>
              </a:rPr>
              <a:t>).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36512" y="80553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200" b="1" dirty="0" smtClean="0">
                <a:ea typeface="MS PGothic" pitchFamily="34" charset="-128"/>
                <a:cs typeface="Times New Roman" pitchFamily="18" charset="0"/>
              </a:rPr>
              <a:t>Уход за периферическим катетером</a:t>
            </a:r>
            <a:r>
              <a:rPr lang="ru-RU" sz="2800" dirty="0" smtClean="0">
                <a:ea typeface="MS PGothic" pitchFamily="34" charset="-128"/>
                <a:cs typeface="Times New Roman" pitchFamily="18" charset="0"/>
              </a:rPr>
              <a:t> </a:t>
            </a:r>
            <a:endParaRPr lang="en-US" sz="2800" dirty="0" smtClean="0">
              <a:ea typeface="MS PGothic" pitchFamily="34" charset="-128"/>
              <a:cs typeface="Times New Roman" pitchFamily="18" charset="0"/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113618"/>
            <a:ext cx="8604956" cy="5519738"/>
          </a:xfrm>
        </p:spPr>
        <p:txBody>
          <a:bodyPr lIns="90000" tIns="46800" rIns="90000" bIns="46800"/>
          <a:lstStyle/>
          <a:p>
            <a:pPr marL="0" indent="0" eaLnBrk="1" hangingPunct="1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</a:pPr>
            <a:r>
              <a:rPr lang="ru-RU" sz="2400" dirty="0" smtClean="0">
                <a:cs typeface="Times New Roman" pitchFamily="18" charset="0"/>
              </a:rPr>
              <a:t>Правильное и своевременное промывание катетера очень важно для успешного проведения инфузионной терапии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en-US" sz="2400" dirty="0" smtClean="0">
                <a:cs typeface="Times New Roman" pitchFamily="18" charset="0"/>
              </a:rPr>
              <a:t>Подтверждение</a:t>
            </a:r>
            <a:r>
              <a:rPr lang="en-US" sz="2400" dirty="0" smtClean="0">
                <a:solidFill>
                  <a:srgbClr val="D05400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местоположения и проходимости катетера</a:t>
            </a:r>
            <a:endParaRPr lang="en-US" sz="2400" dirty="0" smtClean="0"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ru-RU" sz="2400" dirty="0" smtClean="0">
                <a:cs typeface="Times New Roman" pitchFamily="18" charset="0"/>
              </a:rPr>
              <a:t>Элиминация остатков лекарственных средств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ru-RU" sz="2400" dirty="0" smtClean="0">
                <a:cs typeface="Times New Roman" pitchFamily="18" charset="0"/>
              </a:rPr>
              <a:t>Предотвращение контакта несовместимых медикаментов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en-US" sz="2400" dirty="0" err="1" smtClean="0">
                <a:cs typeface="Times New Roman" pitchFamily="18" charset="0"/>
              </a:rPr>
              <a:t>Гарантия</a:t>
            </a:r>
            <a:r>
              <a:rPr lang="ru-RU" sz="2400" dirty="0" smtClean="0">
                <a:cs typeface="Times New Roman" pitchFamily="18" charset="0"/>
              </a:rPr>
              <a:t> доставки назначенной дозы препарата полностью</a:t>
            </a: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ru-RU" sz="2400" dirty="0" smtClean="0">
                <a:cs typeface="Times New Roman" pitchFamily="18" charset="0"/>
              </a:rPr>
              <a:t>Профилактика формирования микробных </a:t>
            </a:r>
            <a:r>
              <a:rPr lang="ru-RU" sz="2400" dirty="0" err="1" smtClean="0">
                <a:cs typeface="Times New Roman" pitchFamily="18" charset="0"/>
              </a:rPr>
              <a:t>биопленок</a:t>
            </a:r>
            <a:endParaRPr lang="ru-RU" sz="2400" dirty="0" smtClean="0"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spcAft>
                <a:spcPts val="2400"/>
              </a:spcAft>
            </a:pPr>
            <a:r>
              <a:rPr lang="ru-RU" sz="2400" dirty="0" smtClean="0">
                <a:cs typeface="Times New Roman" pitchFamily="18" charset="0"/>
              </a:rPr>
              <a:t>Предотвращение окклюзии </a:t>
            </a:r>
            <a:r>
              <a:rPr lang="ru-RU" sz="2400" dirty="0" smtClean="0">
                <a:cs typeface="Times New Roman" pitchFamily="18" charset="0"/>
              </a:rPr>
              <a:t>катетера</a:t>
            </a:r>
            <a:endParaRPr lang="ru-RU" sz="2400" dirty="0" smtClean="0">
              <a:cs typeface="Times New Roman" pitchFamily="18" charset="0"/>
            </a:endParaRPr>
          </a:p>
        </p:txBody>
      </p:sp>
      <p:sp>
        <p:nvSpPr>
          <p:cNvPr id="111620" name="Номер слайда 4"/>
          <p:cNvSpPr txBox="1">
            <a:spLocks noGrp="1"/>
          </p:cNvSpPr>
          <p:nvPr/>
        </p:nvSpPr>
        <p:spPr bwMode="auto">
          <a:xfrm>
            <a:off x="828675" y="6453188"/>
            <a:ext cx="10080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rIns="90000" bIns="0" anchor="ctr"/>
          <a:lstStyle/>
          <a:p>
            <a:pPr algn="l"/>
            <a:endParaRPr lang="ru-RU" sz="1200"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6988"/>
            <a:ext cx="9144000" cy="792163"/>
          </a:xfrm>
        </p:spPr>
        <p:txBody>
          <a:bodyPr/>
          <a:lstStyle/>
          <a:p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Промывание катетера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 rtlCol="0">
            <a:noAutofit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36513"/>
          <a:ext cx="9108504" cy="6813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5796136"/>
              </a:tblGrid>
              <a:tr h="5210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u="sng" dirty="0" smtClean="0"/>
                        <a:t>Когда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u="sng" dirty="0" smtClean="0"/>
                        <a:t>Для </a:t>
                      </a:r>
                      <a:r>
                        <a:rPr lang="ru-RU" sz="2400" b="1" i="1" u="sng" dirty="0" smtClean="0">
                          <a:solidFill>
                            <a:schemeClr val="bg1"/>
                          </a:solidFill>
                        </a:rPr>
                        <a:t>чего</a:t>
                      </a:r>
                    </a:p>
                  </a:txBody>
                  <a:tcPr/>
                </a:tc>
              </a:tr>
              <a:tr h="8534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Перед началом работы</a:t>
                      </a:r>
                      <a:endParaRPr lang="en-US" sz="16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проверки локализации  сосудистого катетера и его проходимости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34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После введения крови или препаратов крови</a:t>
                      </a: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очищения сосудистого катетера от остатков вводившейся крови/ препаратов крови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34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После забора крови для исследований</a:t>
                      </a: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очищения просвета сосудистого катетера от остатков забираемой крови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06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После каждого введения препарата</a:t>
                      </a:r>
                      <a:endParaRPr lang="ru-RU" sz="1600" b="1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удаления остатков препарата из просвета катетера, во избежание смешивания несовместимых растворов, кристаллизации препарата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06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Каждые 8-12 часов в промежутке, когда ПВК не используется</a:t>
                      </a:r>
                      <a:endParaRPr lang="en-US" sz="1600" b="1" dirty="0" smtClean="0"/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поддержания проходимости ПВК, раннего выявления возможных осложнений, проверки локализации ПВК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53428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None/>
                      </a:pPr>
                      <a:r>
                        <a:rPr lang="ru-RU" sz="1600" b="1" dirty="0" smtClean="0"/>
                        <a:t>По окончании работы с катетером</a:t>
                      </a: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Для создания «замка», предотвращающего обратный заброс крови из сосудистого русла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60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prstClr val="black"/>
                          </a:solidFill>
                        </a:rPr>
                        <a:t>[«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Infusion Nursing Practice</a:t>
                      </a:r>
                      <a:r>
                        <a:rPr lang="ru-RU" sz="1200" dirty="0" smtClean="0">
                          <a:solidFill>
                            <a:prstClr val="black"/>
                          </a:solidFill>
                        </a:rPr>
                        <a:t>»  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S5, p.466</a:t>
                      </a:r>
                      <a:r>
                        <a:rPr lang="ru-RU" sz="1200" dirty="0" smtClean="0">
                          <a:solidFill>
                            <a:prstClr val="black"/>
                          </a:solidFill>
                        </a:rPr>
                        <a:t>; 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Infusion Nursing Standards of Practice 2011, 45,</a:t>
                      </a:r>
                      <a:r>
                        <a:rPr lang="ru-RU" sz="1200" dirty="0" smtClean="0">
                          <a:solidFill>
                            <a:prstClr val="black"/>
                          </a:solidFill>
                        </a:rPr>
                        <a:t>Ѕ</a:t>
                      </a:r>
                      <a:r>
                        <a:rPr lang="en-US" sz="1200" dirty="0" smtClean="0">
                          <a:solidFill>
                            <a:prstClr val="black"/>
                          </a:solidFill>
                        </a:rPr>
                        <a:t>59]</a:t>
                      </a:r>
                      <a:endParaRPr lang="ru-RU" sz="1200" dirty="0" smtClean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751388" y="4248150"/>
            <a:ext cx="2393950" cy="368300"/>
          </a:xfrm>
          <a:prstGeom prst="rect">
            <a:avLst/>
          </a:prstGeom>
          <a:solidFill>
            <a:srgbClr val="F8F8F8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8288" algn="just">
              <a:lnSpc>
                <a:spcPct val="150000"/>
              </a:lnSpc>
            </a:pPr>
            <a:r>
              <a:rPr lang="ru-RU" sz="1200" b="1">
                <a:cs typeface="Times New Roman" pitchFamily="18" charset="0"/>
              </a:rPr>
              <a:t>ГОСТ Р 52623.3</a:t>
            </a:r>
            <a:r>
              <a:rPr lang="en-US" sz="1200" b="1">
                <a:cs typeface="Times New Roman" pitchFamily="18" charset="0"/>
              </a:rPr>
              <a:t> –</a:t>
            </a:r>
            <a:r>
              <a:rPr lang="ru-RU" sz="1200" b="1">
                <a:cs typeface="Times New Roman" pitchFamily="18" charset="0"/>
              </a:rPr>
              <a:t> 201</a:t>
            </a:r>
            <a:r>
              <a:rPr lang="en-US" sz="1200" b="1">
                <a:cs typeface="Times New Roman" pitchFamily="18" charset="0"/>
              </a:rPr>
              <a:t>5</a:t>
            </a:r>
            <a:r>
              <a:rPr lang="ru-RU" sz="1200">
                <a:cs typeface="Times New Roman" pitchFamily="18" charset="0"/>
              </a:rPr>
              <a:t> </a:t>
            </a:r>
            <a:endParaRPr lang="ru-RU" sz="120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6125" y="2339975"/>
            <a:ext cx="51403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7916905-F8F7-44BA-B992-C5043A6B8E87}" type="slidenum">
              <a:rPr lang="ru-RU">
                <a:latin typeface="Arial" charset="0"/>
              </a:rPr>
              <a:pPr>
                <a:defRPr/>
              </a:pPr>
              <a:t>8</a:t>
            </a:fld>
            <a:endParaRPr lang="ru-RU">
              <a:latin typeface="Arial" charset="0"/>
            </a:endParaRPr>
          </a:p>
        </p:txBody>
      </p:sp>
      <p:sp>
        <p:nvSpPr>
          <p:cNvPr id="966659" name="Text Box 3"/>
          <p:cNvSpPr txBox="1">
            <a:spLocks noChangeArrowheads="1"/>
          </p:cNvSpPr>
          <p:nvPr/>
        </p:nvSpPr>
        <p:spPr bwMode="auto">
          <a:xfrm>
            <a:off x="1668463" y="5349875"/>
            <a:ext cx="4219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ru-RU" sz="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1" name="Picture 2" descr="http://pics.livejournal.com/aenekrita/pic/000055az/s320x2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500438"/>
            <a:ext cx="2428875" cy="3236912"/>
          </a:xfrm>
          <a:prstGeom prst="rect">
            <a:avLst/>
          </a:prstGeom>
          <a:noFill/>
          <a:ln w="666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454400"/>
            <a:ext cx="3551237" cy="340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Стрелка вправо 15"/>
          <p:cNvSpPr/>
          <p:nvPr/>
        </p:nvSpPr>
        <p:spPr bwMode="auto">
          <a:xfrm>
            <a:off x="3276600" y="4005263"/>
            <a:ext cx="1782763" cy="1279525"/>
          </a:xfrm>
          <a:prstGeom prst="rightArrow">
            <a:avLst/>
          </a:prstGeom>
          <a:solidFill>
            <a:srgbClr val="008080">
              <a:alpha val="4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5366" name="TextBox 18"/>
          <p:cNvSpPr txBox="1">
            <a:spLocks noChangeArrowheads="1"/>
          </p:cNvSpPr>
          <p:nvPr/>
        </p:nvSpPr>
        <p:spPr bwMode="auto">
          <a:xfrm>
            <a:off x="323850" y="0"/>
            <a:ext cx="882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latin typeface="Calibri" pitchFamily="34" charset="0"/>
                <a:ea typeface="PMingLiU-ExtB" pitchFamily="18" charset="-120"/>
              </a:rPr>
              <a:t>Периферический венозный доступ</a:t>
            </a:r>
          </a:p>
        </p:txBody>
      </p:sp>
      <p:sp>
        <p:nvSpPr>
          <p:cNvPr id="51208" name="Прямоугольник 7"/>
          <p:cNvSpPr>
            <a:spLocks noChangeArrowheads="1"/>
          </p:cNvSpPr>
          <p:nvPr/>
        </p:nvSpPr>
        <p:spPr bwMode="auto">
          <a:xfrm>
            <a:off x="-323850" y="656692"/>
            <a:ext cx="986472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6838" algn="ctr"/>
            <a:r>
              <a:rPr lang="ru-RU" sz="2200" b="1" dirty="0"/>
              <a:t>Для больного – </a:t>
            </a:r>
            <a:br>
              <a:rPr lang="ru-RU" sz="2200" b="1" dirty="0"/>
            </a:br>
            <a:r>
              <a:rPr lang="ru-RU" sz="2200" b="1" dirty="0"/>
              <a:t>безопасность и комфорт</a:t>
            </a:r>
          </a:p>
          <a:p>
            <a:pPr marL="96838"/>
            <a:endParaRPr lang="ru-RU" sz="2200" b="1" dirty="0"/>
          </a:p>
          <a:p>
            <a:pPr marL="96838" algn="ctr"/>
            <a:r>
              <a:rPr lang="ru-RU" sz="2200" b="1" i="1" dirty="0"/>
              <a:t>Для медсестры – </a:t>
            </a:r>
            <a:br>
              <a:rPr lang="ru-RU" sz="2200" b="1" i="1" dirty="0"/>
            </a:br>
            <a:r>
              <a:rPr lang="ru-RU" sz="2200" b="1" dirty="0"/>
              <a:t>доступность и простота работы</a:t>
            </a:r>
            <a:br>
              <a:rPr lang="ru-RU" sz="2200" b="1" dirty="0"/>
            </a:br>
            <a:endParaRPr lang="ru-RU" sz="2200" b="1" dirty="0"/>
          </a:p>
          <a:p>
            <a:pPr marL="96838" algn="ctr"/>
            <a:r>
              <a:rPr lang="ru-RU" sz="2200" b="1" i="1" dirty="0"/>
              <a:t>Для врача –</a:t>
            </a:r>
            <a:br>
              <a:rPr lang="ru-RU" sz="2200" b="1" i="1" dirty="0"/>
            </a:br>
            <a:r>
              <a:rPr lang="ru-RU" sz="2200" b="1" i="1" dirty="0"/>
              <a:t> эффективность и надежность</a:t>
            </a:r>
            <a:r>
              <a:rPr lang="ru-RU" sz="2000" b="1" i="1" dirty="0">
                <a:solidFill>
                  <a:srgbClr val="FFFF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36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5"/>
          <p:cNvSpPr>
            <a:spLocks noChangeArrowheads="1"/>
          </p:cNvSpPr>
          <p:nvPr/>
        </p:nvSpPr>
        <p:spPr bwMode="auto">
          <a:xfrm>
            <a:off x="395288" y="5013325"/>
            <a:ext cx="8137525" cy="20528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60000"/>
              </a:spcBef>
              <a:buClr>
                <a:srgbClr val="FF6801"/>
              </a:buClr>
              <a:defRPr/>
            </a:pPr>
            <a:r>
              <a:rPr lang="en-US" sz="2600" b="1" dirty="0">
                <a:latin typeface="+mn-lt"/>
                <a:cs typeface="Times New Roman" pitchFamily="18" charset="0"/>
              </a:rPr>
              <a:t>NB</a:t>
            </a:r>
            <a:r>
              <a:rPr lang="ru-RU" sz="2600" b="1" dirty="0">
                <a:latin typeface="+mn-lt"/>
                <a:cs typeface="Times New Roman" pitchFamily="18" charset="0"/>
              </a:rPr>
              <a:t>! Не создавайте избыточное давление для восстановления проходимости катетера</a:t>
            </a:r>
            <a:r>
              <a:rPr kumimoji="1" lang="ru-RU" sz="2600" b="1" i="1" dirty="0">
                <a:solidFill>
                  <a:srgbClr val="330066"/>
                </a:solidFill>
                <a:latin typeface="+mn-lt"/>
                <a:cs typeface="Times New Roman" pitchFamily="18" charset="0"/>
              </a:rPr>
              <a:t> - </a:t>
            </a:r>
            <a:r>
              <a:rPr lang="ru-RU" sz="2600" b="1" dirty="0">
                <a:latin typeface="+mn-lt"/>
                <a:cs typeface="Times New Roman" pitchFamily="18" charset="0"/>
              </a:rPr>
              <a:t>это может повредить как вену, так и сам катетер!</a:t>
            </a:r>
          </a:p>
          <a:p>
            <a:pPr>
              <a:lnSpc>
                <a:spcPct val="120000"/>
              </a:lnSpc>
              <a:spcBef>
                <a:spcPct val="60000"/>
              </a:spcBef>
              <a:buClr>
                <a:srgbClr val="FF6801"/>
              </a:buClr>
              <a:defRPr/>
            </a:pPr>
            <a:endParaRPr lang="ru-RU" sz="2000" dirty="0">
              <a:cs typeface="Arial" pitchFamily="34" charset="0"/>
            </a:endParaRPr>
          </a:p>
        </p:txBody>
      </p:sp>
      <p:sp>
        <p:nvSpPr>
          <p:cNvPr id="134147" name="Rectangle 6"/>
          <p:cNvSpPr>
            <a:spLocks noChangeArrowheads="1"/>
          </p:cNvSpPr>
          <p:nvPr/>
        </p:nvSpPr>
        <p:spPr bwMode="auto">
          <a:xfrm>
            <a:off x="263466" y="1676376"/>
            <a:ext cx="5295900" cy="401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110000"/>
              </a:lnSpc>
              <a:spcBef>
                <a:spcPct val="60000"/>
              </a:spcBef>
              <a:buClr>
                <a:srgbClr val="FF6801"/>
              </a:buClr>
              <a:defRPr/>
            </a:pPr>
            <a:r>
              <a:rPr lang="ru-RU" sz="2600" dirty="0">
                <a:latin typeface="+mn-lt"/>
                <a:cs typeface="Times New Roman" pitchFamily="18" charset="0"/>
              </a:rPr>
              <a:t>Катетер проходим при отсутствии сопротивления току жидкости в катетере</a:t>
            </a:r>
          </a:p>
          <a:p>
            <a:pPr algn="l">
              <a:lnSpc>
                <a:spcPct val="110000"/>
              </a:lnSpc>
              <a:spcBef>
                <a:spcPct val="60000"/>
              </a:spcBef>
              <a:buClr>
                <a:srgbClr val="FF6801"/>
              </a:buClr>
              <a:defRPr/>
            </a:pPr>
            <a:r>
              <a:rPr lang="ru-RU" sz="2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Наличие сопротивления потоку жидкости говорит об окклюзии катетера</a:t>
            </a:r>
          </a:p>
          <a:p>
            <a:pPr algn="l">
              <a:lnSpc>
                <a:spcPct val="110000"/>
              </a:lnSpc>
              <a:spcBef>
                <a:spcPct val="60000"/>
              </a:spcBef>
              <a:buClr>
                <a:srgbClr val="FF6801"/>
              </a:buClr>
              <a:defRPr/>
            </a:pPr>
            <a:endParaRPr lang="ru-RU" sz="2800" dirty="0">
              <a:latin typeface="+mn-lt"/>
              <a:cs typeface="Arial" pitchFamily="34" charset="0"/>
            </a:endParaRPr>
          </a:p>
          <a:p>
            <a:pPr algn="l">
              <a:lnSpc>
                <a:spcPct val="110000"/>
              </a:lnSpc>
              <a:spcBef>
                <a:spcPct val="60000"/>
              </a:spcBef>
              <a:buClr>
                <a:srgbClr val="FF6801"/>
              </a:buClr>
              <a:defRPr/>
            </a:pPr>
            <a:endParaRPr lang="ru-RU" sz="2800" dirty="0">
              <a:latin typeface="+mn-lt"/>
              <a:cs typeface="Arial" pitchFamily="34" charset="0"/>
            </a:endParaRPr>
          </a:p>
        </p:txBody>
      </p:sp>
      <p:sp>
        <p:nvSpPr>
          <p:cNvPr id="134148" name="Rectangle 7"/>
          <p:cNvSpPr>
            <a:spLocks noChangeArrowheads="1"/>
          </p:cNvSpPr>
          <p:nvPr/>
        </p:nvSpPr>
        <p:spPr bwMode="auto">
          <a:xfrm>
            <a:off x="0" y="0"/>
            <a:ext cx="8959850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u="sng" dirty="0">
                <a:latin typeface="+mj-lt"/>
                <a:cs typeface="Times New Roman" pitchFamily="18" charset="0"/>
              </a:rPr>
              <a:t>Промывать и использовать в дальнейшей работе сосудистый катетер можно только при условии, что он </a:t>
            </a:r>
            <a:r>
              <a:rPr lang="ru-RU" sz="2600" b="1" i="1" u="sng" dirty="0">
                <a:latin typeface="+mj-lt"/>
                <a:cs typeface="Times New Roman" pitchFamily="18" charset="0"/>
              </a:rPr>
              <a:t>проходим</a:t>
            </a:r>
            <a:endParaRPr lang="en-US" sz="2600" b="1" i="1" u="sng" dirty="0">
              <a:latin typeface="+mj-lt"/>
              <a:cs typeface="Times New Roman" pitchFamily="18" charset="0"/>
            </a:endParaRPr>
          </a:p>
        </p:txBody>
      </p:sp>
      <p:sp>
        <p:nvSpPr>
          <p:cNvPr id="113669" name="Номер слайда 4"/>
          <p:cNvSpPr txBox="1">
            <a:spLocks noGrp="1"/>
          </p:cNvSpPr>
          <p:nvPr/>
        </p:nvSpPr>
        <p:spPr bwMode="auto">
          <a:xfrm>
            <a:off x="828675" y="6453188"/>
            <a:ext cx="10080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rIns="90000" bIns="0" anchor="ctr"/>
          <a:lstStyle/>
          <a:p>
            <a:pPr algn="l"/>
            <a:endParaRPr lang="ru-RU" sz="1200">
              <a:cs typeface="Arial" pitchFamily="34" charset="0"/>
            </a:endParaRPr>
          </a:p>
        </p:txBody>
      </p:sp>
      <p:pic>
        <p:nvPicPr>
          <p:cNvPr id="113670" name="Picture 2" descr="\\bbmru08.bbmag.bbraun.com\home\evseelru\Pictures\intra-venous-therapy-complications-14-72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7735" t="15622" r="28979" b="3584"/>
          <a:stretch>
            <a:fillRect/>
          </a:stretch>
        </p:blipFill>
        <p:spPr bwMode="auto">
          <a:xfrm>
            <a:off x="5286518" y="1347759"/>
            <a:ext cx="3857482" cy="3692834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600" b="1" dirty="0" smtClean="0">
                <a:ea typeface="MS PGothic" pitchFamily="34" charset="-128"/>
                <a:cs typeface="Times New Roman" pitchFamily="18" charset="0"/>
              </a:rPr>
              <a:t>Объемы для промывания</a:t>
            </a:r>
          </a:p>
        </p:txBody>
      </p:sp>
      <p:sp>
        <p:nvSpPr>
          <p:cNvPr id="114691" name="Текст 3"/>
          <p:cNvSpPr>
            <a:spLocks noGrp="1"/>
          </p:cNvSpPr>
          <p:nvPr>
            <p:ph idx="1"/>
          </p:nvPr>
        </p:nvSpPr>
        <p:spPr>
          <a:xfrm>
            <a:off x="36004" y="944525"/>
            <a:ext cx="8964488" cy="5724563"/>
          </a:xfrm>
        </p:spPr>
        <p:txBody>
          <a:bodyPr lIns="90000" tIns="46800" rIns="90000" bIns="46800"/>
          <a:lstStyle/>
          <a:p>
            <a:pPr eaLnBrk="1" hangingPunct="1"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>
                <a:cs typeface="Times New Roman" pitchFamily="18" charset="0"/>
              </a:rPr>
              <a:t>Объем раствора для промывания должен быть равен двойному объему катетера и присоединенных устройств (2,5 мл – 3,0 мл)</a:t>
            </a:r>
          </a:p>
          <a:p>
            <a:pPr eaLnBrk="1" hangingPunct="1"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>
                <a:cs typeface="Times New Roman" pitchFamily="18" charset="0"/>
              </a:rPr>
              <a:t>Необходимо</a:t>
            </a:r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учитывать объём  раствора, введенного для промывания в расчёте суточного объема введённой жидкости</a:t>
            </a:r>
          </a:p>
          <a:p>
            <a:pPr eaLnBrk="1" hangingPunct="1"/>
            <a:r>
              <a:rPr lang="ru-RU" sz="2400" dirty="0" err="1" smtClean="0">
                <a:cs typeface="Times New Roman" pitchFamily="18" charset="0"/>
              </a:rPr>
              <a:t>Болюсное</a:t>
            </a:r>
            <a:r>
              <a:rPr lang="ru-RU" sz="2400" dirty="0" smtClean="0">
                <a:cs typeface="Times New Roman" pitchFamily="18" charset="0"/>
              </a:rPr>
              <a:t> введение лекарственного вещества осуществляют с помощью шприца не менее 10 мл.</a:t>
            </a:r>
          </a:p>
          <a:p>
            <a:pPr eaLnBrk="1" hangingPunct="1">
              <a:buFont typeface="Arial" pitchFamily="34" charset="0"/>
              <a:buNone/>
            </a:pPr>
            <a:endParaRPr lang="ru-RU" sz="2400" dirty="0" smtClean="0">
              <a:cs typeface="Times New Roman" pitchFamily="18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ru-RU" sz="2400" b="1" dirty="0" smtClean="0">
                <a:cs typeface="Times New Roman" pitchFamily="18" charset="0"/>
              </a:rPr>
              <a:t>Поток жидкости, вводимый шприцем объемом 3 мл, формирует давление на стенку катетера и внутреннюю оболочку вены  1250 мм </a:t>
            </a:r>
            <a:r>
              <a:rPr lang="ru-RU" sz="2400" b="1" dirty="0" err="1" smtClean="0">
                <a:cs typeface="Times New Roman" pitchFamily="18" charset="0"/>
              </a:rPr>
              <a:t>рт.ст</a:t>
            </a:r>
            <a:r>
              <a:rPr lang="ru-RU" sz="2400" b="1" dirty="0" smtClean="0">
                <a:cs typeface="Times New Roman" pitchFamily="18" charset="0"/>
              </a:rPr>
              <a:t>., тем самым создается риск </a:t>
            </a:r>
            <a:r>
              <a:rPr lang="ru-RU" sz="2400" b="1" dirty="0" err="1" smtClean="0">
                <a:cs typeface="Times New Roman" pitchFamily="18" charset="0"/>
              </a:rPr>
              <a:t>травматизации</a:t>
            </a:r>
            <a:r>
              <a:rPr lang="ru-RU" sz="2400" b="1" dirty="0" smtClean="0">
                <a:cs typeface="Times New Roman" pitchFamily="18" charset="0"/>
              </a:rPr>
              <a:t> интимы вены и нарушения целостности катетера, шприц 10 мл формирует поток жидкости с давлением 400 мм </a:t>
            </a:r>
            <a:r>
              <a:rPr lang="ru-RU" sz="2400" b="1" dirty="0" err="1" smtClean="0">
                <a:cs typeface="Times New Roman" pitchFamily="18" charset="0"/>
              </a:rPr>
              <a:t>рт.ст</a:t>
            </a:r>
            <a:r>
              <a:rPr lang="ru-RU" sz="2400" b="1" dirty="0" smtClean="0">
                <a:cs typeface="Times New Roman" pitchFamily="18" charset="0"/>
              </a:rPr>
              <a:t>., что является щадящим режимом для стенок вены и катетера</a:t>
            </a:r>
          </a:p>
          <a:p>
            <a:pPr eaLnBrk="1" hangingPunct="1"/>
            <a:endParaRPr lang="ru-RU" sz="2400" b="1" dirty="0" smtClean="0"/>
          </a:p>
        </p:txBody>
      </p:sp>
      <p:sp>
        <p:nvSpPr>
          <p:cNvPr id="114692" name="Номер слайда 7"/>
          <p:cNvSpPr txBox="1">
            <a:spLocks noGrp="1"/>
          </p:cNvSpPr>
          <p:nvPr/>
        </p:nvSpPr>
        <p:spPr bwMode="auto">
          <a:xfrm>
            <a:off x="828675" y="6453188"/>
            <a:ext cx="10080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rIns="90000" bIns="0" anchor="ctr"/>
          <a:lstStyle/>
          <a:p>
            <a:pPr algn="l"/>
            <a:endParaRPr lang="ru-RU" sz="1200"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0553"/>
            <a:ext cx="9144000" cy="792163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600" b="1" dirty="0" smtClean="0"/>
              <a:t>Как правильно промывать катетер</a:t>
            </a:r>
            <a:endParaRPr lang="en-US" sz="3600" b="1" dirty="0" smtClean="0"/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36326" y="1052736"/>
            <a:ext cx="8820150" cy="3295390"/>
          </a:xfrm>
        </p:spPr>
        <p:txBody>
          <a:bodyPr lIns="90000" tIns="46800" rIns="90000" bIns="46800">
            <a:spAutoFit/>
          </a:bodyPr>
          <a:lstStyle/>
          <a:p>
            <a:pPr indent="342900" algn="ctr">
              <a:spcBef>
                <a:spcPct val="0"/>
              </a:spcBef>
            </a:pPr>
            <a:r>
              <a:rPr lang="ru-RU" sz="2600" dirty="0" smtClean="0"/>
              <a:t>Для промывания катетера используют пульсирующую (прерывистую) технику.</a:t>
            </a:r>
          </a:p>
          <a:p>
            <a:pPr indent="342900" algn="ctr">
              <a:spcBef>
                <a:spcPct val="0"/>
              </a:spcBef>
            </a:pPr>
            <a:endParaRPr lang="ru-RU" sz="2600" dirty="0" smtClean="0"/>
          </a:p>
          <a:p>
            <a:pPr indent="342900" algn="ctr">
              <a:spcBef>
                <a:spcPct val="0"/>
              </a:spcBef>
            </a:pPr>
            <a:r>
              <a:rPr lang="ru-RU" sz="2600" dirty="0" smtClean="0"/>
              <a:t>Промывать катетер медленным и плавным нажатием на поршень </a:t>
            </a:r>
            <a:r>
              <a:rPr lang="ru-RU" sz="2600" dirty="0" smtClean="0"/>
              <a:t>шприца</a:t>
            </a:r>
          </a:p>
          <a:p>
            <a:pPr indent="342900" algn="ctr">
              <a:spcBef>
                <a:spcPct val="0"/>
              </a:spcBef>
            </a:pPr>
            <a:endParaRPr lang="ru-RU" sz="2600" dirty="0" smtClean="0"/>
          </a:p>
          <a:p>
            <a:pPr indent="342900" algn="ctr">
              <a:spcBef>
                <a:spcPct val="0"/>
              </a:spcBef>
            </a:pPr>
            <a:r>
              <a:rPr lang="ru-RU" sz="2600" dirty="0" smtClean="0"/>
              <a:t>В процессе промывания сделать несколько коротких остановок  (по 1мл с интервалом 0,4 с) 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20700" y="4293469"/>
            <a:ext cx="6535827" cy="2392351"/>
            <a:chOff x="528" y="2352"/>
            <a:chExt cx="3792" cy="980"/>
          </a:xfrm>
        </p:grpSpPr>
        <p:pic>
          <p:nvPicPr>
            <p:cNvPr id="11674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96" y="2352"/>
              <a:ext cx="3024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6743" name="Rectangle 6"/>
            <p:cNvSpPr>
              <a:spLocks noChangeArrowheads="1"/>
            </p:cNvSpPr>
            <p:nvPr/>
          </p:nvSpPr>
          <p:spPr bwMode="auto">
            <a:xfrm>
              <a:off x="528" y="2688"/>
              <a:ext cx="766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kumimoji="1" lang="en-GB" sz="2000" b="1" dirty="0">
                  <a:latin typeface="+mj-lt"/>
                  <a:cs typeface="Arial" pitchFamily="34" charset="0"/>
                </a:rPr>
                <a:t> </a:t>
              </a:r>
              <a:r>
                <a:rPr kumimoji="1" lang="ru-RU" sz="2000" b="1" dirty="0">
                  <a:latin typeface="+mj-lt"/>
                  <a:cs typeface="Times New Roman" pitchFamily="18" charset="0"/>
                </a:rPr>
                <a:t>давление</a:t>
              </a:r>
              <a:endParaRPr kumimoji="1" lang="en-US" sz="20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16744" name="Rectangle 7"/>
            <p:cNvSpPr>
              <a:spLocks noChangeArrowheads="1"/>
            </p:cNvSpPr>
            <p:nvPr/>
          </p:nvSpPr>
          <p:spPr bwMode="auto">
            <a:xfrm>
              <a:off x="1395" y="3168"/>
              <a:ext cx="1587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4" eaLnBrk="0" hangingPunct="0">
                <a:spcBef>
                  <a:spcPct val="20000"/>
                </a:spcBef>
                <a:buClr>
                  <a:srgbClr val="330066"/>
                </a:buClr>
              </a:pPr>
              <a:r>
                <a:rPr kumimoji="1" lang="ru-RU" sz="2000" b="1" dirty="0">
                  <a:latin typeface="+mj-lt"/>
                  <a:cs typeface="Times New Roman" pitchFamily="18" charset="0"/>
                </a:rPr>
                <a:t>время</a:t>
              </a:r>
              <a:endParaRPr kumimoji="1" lang="en-GB" sz="2000" b="1" dirty="0">
                <a:latin typeface="+mj-lt"/>
                <a:cs typeface="Times New Roman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el 1"/>
          <p:cNvSpPr>
            <a:spLocks noGrp="1"/>
          </p:cNvSpPr>
          <p:nvPr>
            <p:ph type="title"/>
          </p:nvPr>
        </p:nvSpPr>
        <p:spPr>
          <a:xfrm>
            <a:off x="501650" y="79983"/>
            <a:ext cx="8642350" cy="720725"/>
          </a:xfrm>
        </p:spPr>
        <p:txBody>
          <a:bodyPr lIns="90000" tIns="46800" rIns="90000" bIns="46800"/>
          <a:lstStyle/>
          <a:p>
            <a:pPr algn="ctr" eaLnBrk="1" hangingPunct="1"/>
            <a:r>
              <a:rPr lang="ru-RU" sz="3600" b="1" dirty="0" smtClean="0">
                <a:ea typeface="MS PGothic" pitchFamily="34" charset="-128"/>
              </a:rPr>
              <a:t>Промывание и создание «замков»</a:t>
            </a:r>
            <a:endParaRPr lang="en-GB" sz="3600" b="1" dirty="0" smtClean="0">
              <a:ea typeface="MS PGothic" pitchFamily="34" charset="-128"/>
            </a:endParaRPr>
          </a:p>
        </p:txBody>
      </p:sp>
      <p:sp>
        <p:nvSpPr>
          <p:cNvPr id="117763" name="Inhaltsplatzhalter 8"/>
          <p:cNvSpPr>
            <a:spLocks noGrp="1"/>
          </p:cNvSpPr>
          <p:nvPr>
            <p:ph idx="1"/>
          </p:nvPr>
        </p:nvSpPr>
        <p:spPr>
          <a:xfrm>
            <a:off x="251520" y="1053231"/>
            <a:ext cx="8604956" cy="5472113"/>
          </a:xfrm>
        </p:spPr>
        <p:txBody>
          <a:bodyPr lIns="90000" tIns="46800" rIns="90000" bIns="46800"/>
          <a:lstStyle/>
          <a:p>
            <a:pPr marL="176213" lvl="2" indent="-176213">
              <a:spcBef>
                <a:spcPts val="0"/>
              </a:spcBef>
              <a:spcAft>
                <a:spcPts val="1200"/>
              </a:spcAft>
            </a:pPr>
            <a:r>
              <a:rPr lang="ru-RU" sz="2000" b="1" dirty="0" smtClean="0"/>
              <a:t>Чтобы избежать заброса венозной крови в устройство и сохранить его проходимость, в период, когда </a:t>
            </a:r>
            <a:r>
              <a:rPr lang="ru-RU" sz="2000" b="1" dirty="0" err="1" smtClean="0"/>
              <a:t>инфузия</a:t>
            </a:r>
            <a:r>
              <a:rPr lang="ru-RU" sz="2000" b="1" dirty="0" smtClean="0"/>
              <a:t> не проводится, катетер должен быть заполнен нейтральным раствором (консервация ПВК)</a:t>
            </a:r>
          </a:p>
          <a:p>
            <a:pPr marL="176213" lvl="2" indent="-176213">
              <a:spcBef>
                <a:spcPts val="0"/>
              </a:spcBef>
              <a:spcAft>
                <a:spcPts val="1200"/>
              </a:spcAft>
            </a:pPr>
            <a:r>
              <a:rPr lang="ru-RU" sz="2000" b="1" dirty="0" smtClean="0"/>
              <a:t>Для </a:t>
            </a:r>
            <a:r>
              <a:rPr lang="ru-RU" sz="2000" b="1" dirty="0" smtClean="0"/>
              <a:t>консервации ПВК в период перерыва в </a:t>
            </a:r>
            <a:r>
              <a:rPr lang="ru-RU" sz="2000" b="1" dirty="0" err="1" smtClean="0"/>
              <a:t>инфузии</a:t>
            </a:r>
            <a:r>
              <a:rPr lang="ru-RU" sz="2000" b="1" dirty="0" smtClean="0"/>
              <a:t> могут быть использованы </a:t>
            </a:r>
            <a:r>
              <a:rPr lang="ru-RU" sz="2000" b="1" dirty="0" err="1" smtClean="0"/>
              <a:t>гепариновый</a:t>
            </a:r>
            <a:r>
              <a:rPr lang="ru-RU" sz="2000" b="1" dirty="0" smtClean="0"/>
              <a:t> или водный замки</a:t>
            </a:r>
          </a:p>
          <a:p>
            <a:pPr marL="176213" lvl="2" indent="-176213"/>
            <a:r>
              <a:rPr lang="ru-RU" sz="2000" b="1" dirty="0" smtClean="0"/>
              <a:t>Количество раствора для создания замка должно быть равным внутреннему объему катетера.</a:t>
            </a:r>
          </a:p>
          <a:p>
            <a:pPr marL="176213" lvl="2" indent="-176213"/>
            <a:endParaRPr lang="ru-RU" sz="2000" b="1" dirty="0" smtClean="0">
              <a:latin typeface="Arial" pitchFamily="34" charset="0"/>
            </a:endParaRPr>
          </a:p>
          <a:p>
            <a:pPr marL="298450" lvl="3" indent="-176213">
              <a:buFont typeface="Arial" pitchFamily="34" charset="0"/>
              <a:buNone/>
            </a:pPr>
            <a:r>
              <a:rPr lang="ru-RU" sz="2000" b="1" i="1" u="sng" dirty="0" err="1" smtClean="0"/>
              <a:t>Гепариновый</a:t>
            </a:r>
            <a:r>
              <a:rPr lang="ru-RU" sz="2000" b="1" i="1" u="sng" dirty="0" smtClean="0"/>
              <a:t> замок</a:t>
            </a:r>
            <a:r>
              <a:rPr lang="ru-RU" sz="2000" b="1" u="sng" dirty="0" smtClean="0"/>
              <a:t>:</a:t>
            </a:r>
            <a:r>
              <a:rPr lang="ru-RU" sz="2000" b="1" dirty="0" smtClean="0"/>
              <a:t> раствор гепарина в физиологическом растворе </a:t>
            </a:r>
            <a:r>
              <a:rPr lang="en-US" sz="2000" b="1" dirty="0" err="1" smtClean="0"/>
              <a:t>NaCL</a:t>
            </a:r>
            <a:r>
              <a:rPr lang="ru-RU" sz="2000" b="1" dirty="0" smtClean="0"/>
              <a:t> (0,9%) безопасная дозировка - 10 ЕД гепарина в 1 мл физиологического раствора </a:t>
            </a:r>
            <a:r>
              <a:rPr lang="en-US" sz="2000" b="1" dirty="0" err="1" smtClean="0"/>
              <a:t>NaCL</a:t>
            </a:r>
            <a:r>
              <a:rPr lang="ru-RU" sz="2000" b="1" dirty="0" smtClean="0"/>
              <a:t> (0,9%)</a:t>
            </a:r>
            <a:endParaRPr lang="de-DE" sz="2000" b="1" dirty="0" smtClean="0"/>
          </a:p>
          <a:p>
            <a:pPr marL="298450" lvl="3" indent="-176213">
              <a:buFontTx/>
              <a:buChar char="•"/>
            </a:pPr>
            <a:r>
              <a:rPr lang="ru-RU" sz="2000" b="1" i="1" dirty="0" smtClean="0"/>
              <a:t>Водный замок</a:t>
            </a:r>
            <a:r>
              <a:rPr lang="ru-RU" sz="2000" b="1" dirty="0" smtClean="0"/>
              <a:t>: раствор </a:t>
            </a:r>
            <a:r>
              <a:rPr lang="en-US" sz="2000" b="1" dirty="0" err="1" smtClean="0"/>
              <a:t>NaCL</a:t>
            </a:r>
            <a:r>
              <a:rPr lang="ru-RU" sz="2000" b="1" dirty="0" smtClean="0"/>
              <a:t> (0,9%)</a:t>
            </a:r>
          </a:p>
          <a:p>
            <a:pPr marL="298450" lvl="3" indent="-176213">
              <a:buFontTx/>
              <a:buChar char="•"/>
            </a:pPr>
            <a:endParaRPr lang="ru-RU" sz="2000" b="1" dirty="0" smtClean="0">
              <a:latin typeface="Arial" pitchFamily="34" charset="0"/>
            </a:endParaRPr>
          </a:p>
        </p:txBody>
      </p:sp>
      <p:sp>
        <p:nvSpPr>
          <p:cNvPr id="117764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C65DA032-3EBA-475B-8C06-C35EA4E9EED5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83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sp>
        <p:nvSpPr>
          <p:cNvPr id="117765" name="Rechteck 4"/>
          <p:cNvSpPr>
            <a:spLocks noChangeArrowheads="1"/>
          </p:cNvSpPr>
          <p:nvPr/>
        </p:nvSpPr>
        <p:spPr bwMode="auto">
          <a:xfrm>
            <a:off x="1367644" y="6023029"/>
            <a:ext cx="66230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800" b="1" dirty="0">
                <a:cs typeface="Arial" pitchFamily="34" charset="0"/>
              </a:rPr>
              <a:t>[1] Source: Journal of Infusion Nursing Standards of Practice Vol.34 Jan2011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Заголовок 1"/>
          <p:cNvSpPr>
            <a:spLocks noGrp="1"/>
          </p:cNvSpPr>
          <p:nvPr>
            <p:ph type="title"/>
          </p:nvPr>
        </p:nvSpPr>
        <p:spPr>
          <a:xfrm>
            <a:off x="-108520" y="80628"/>
            <a:ext cx="9515475" cy="1143000"/>
          </a:xfrm>
        </p:spPr>
        <p:txBody>
          <a:bodyPr/>
          <a:lstStyle/>
          <a:p>
            <a:r>
              <a:rPr lang="ru-RU" sz="3600" b="1" dirty="0" smtClean="0">
                <a:latin typeface="+mn-lt"/>
                <a:cs typeface="Times New Roman" pitchFamily="18" charset="0"/>
              </a:rPr>
              <a:t>Промывание катетера</a:t>
            </a:r>
            <a:br>
              <a:rPr lang="ru-RU" sz="3600" b="1" dirty="0" smtClean="0">
                <a:latin typeface="+mn-lt"/>
                <a:cs typeface="Times New Roman" pitchFamily="18" charset="0"/>
              </a:rPr>
            </a:br>
            <a:r>
              <a:rPr lang="ru-RU" sz="2600" b="1" dirty="0" smtClean="0">
                <a:latin typeface="+mn-lt"/>
                <a:cs typeface="Times New Roman" pitchFamily="18" charset="0"/>
              </a:rPr>
              <a:t>Федеральные клинические рекомендации (НАСКИ, 2017)</a:t>
            </a:r>
            <a:endParaRPr lang="ru-RU" sz="2600" dirty="0" smtClean="0">
              <a:latin typeface="+mn-lt"/>
            </a:endParaRPr>
          </a:p>
        </p:txBody>
      </p:sp>
      <p:sp>
        <p:nvSpPr>
          <p:cNvPr id="116739" name="Содержимое 2"/>
          <p:cNvSpPr>
            <a:spLocks noGrp="1"/>
          </p:cNvSpPr>
          <p:nvPr>
            <p:ph idx="1"/>
          </p:nvPr>
        </p:nvSpPr>
        <p:spPr>
          <a:xfrm>
            <a:off x="107504" y="1573113"/>
            <a:ext cx="8928484" cy="444817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cs typeface="Times New Roman" pitchFamily="18" charset="0"/>
              </a:rPr>
              <a:t>Для </a:t>
            </a:r>
            <a:r>
              <a:rPr lang="ru-RU" sz="2400" dirty="0">
                <a:cs typeface="Times New Roman" pitchFamily="18" charset="0"/>
              </a:rPr>
              <a:t>промывания используют стерильный 0,9% раствор натрия хлорида в количестве не менее двух объемов заполнения каналов катетера.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Font typeface="Arial" pitchFamily="34" charset="0"/>
              <a:buNone/>
            </a:pPr>
            <a:r>
              <a:rPr lang="ru-RU" sz="2000" dirty="0">
                <a:cs typeface="Times New Roman" pitchFamily="18" charset="0"/>
              </a:rPr>
              <a:t>Уровень убедительности рекомендаций B (уровень достоверности доказательств – II).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ru-RU" sz="2400" dirty="0" smtClean="0">
                <a:cs typeface="Times New Roman" pitchFamily="18" charset="0"/>
              </a:rPr>
              <a:t>Комментарии</a:t>
            </a:r>
            <a:r>
              <a:rPr lang="ru-RU" sz="2400" dirty="0">
                <a:cs typeface="Times New Roman" pitchFamily="18" charset="0"/>
              </a:rPr>
              <a:t>: предпочтительно использовать только од </a:t>
            </a:r>
            <a:r>
              <a:rPr lang="ru-RU" sz="2400" dirty="0" err="1">
                <a:cs typeface="Times New Roman" pitchFamily="18" charset="0"/>
              </a:rPr>
              <a:t>нодозные</a:t>
            </a:r>
            <a:r>
              <a:rPr lang="ru-RU" sz="2400" dirty="0">
                <a:cs typeface="Times New Roman" pitchFamily="18" charset="0"/>
              </a:rPr>
              <a:t> флаконы с лекарственными средствами.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cs typeface="Times New Roman" pitchFamily="18" charset="0"/>
              </a:rPr>
              <a:t>При использовании </a:t>
            </a:r>
            <a:r>
              <a:rPr lang="ru-RU" sz="2400" dirty="0" err="1">
                <a:cs typeface="Times New Roman" pitchFamily="18" charset="0"/>
              </a:rPr>
              <a:t>гепаринового</a:t>
            </a:r>
            <a:r>
              <a:rPr lang="ru-RU" sz="2400" dirty="0">
                <a:cs typeface="Times New Roman" pitchFamily="18" charset="0"/>
              </a:rPr>
              <a:t> «замка», его количество не должно превышать одного объема заполнения канала катетера.  </a:t>
            </a:r>
          </a:p>
          <a:p>
            <a:pPr marL="0" indent="0">
              <a:buNone/>
            </a:pPr>
            <a:r>
              <a:rPr lang="ru-RU" sz="2000" dirty="0">
                <a:cs typeface="Times New Roman" pitchFamily="18" charset="0"/>
              </a:rPr>
              <a:t>Уровень убедительности рекомендаций С (уровень достоверности доказательств – IV).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itel 1"/>
          <p:cNvSpPr>
            <a:spLocks noGrp="1"/>
          </p:cNvSpPr>
          <p:nvPr>
            <p:ph type="title"/>
          </p:nvPr>
        </p:nvSpPr>
        <p:spPr>
          <a:xfrm>
            <a:off x="323850" y="166279"/>
            <a:ext cx="8820150" cy="706437"/>
          </a:xfrm>
        </p:spPr>
        <p:txBody>
          <a:bodyPr lIns="90000" tIns="46800" rIns="90000" bIns="46800"/>
          <a:lstStyle/>
          <a:p>
            <a:pPr eaLnBrk="1" hangingPunct="1"/>
            <a:r>
              <a:rPr lang="ru-RU" sz="4000" b="1" dirty="0" smtClean="0"/>
              <a:t>С</a:t>
            </a:r>
            <a:r>
              <a:rPr lang="ru-RU" sz="4000" b="1" dirty="0" smtClean="0">
                <a:ea typeface="MS PGothic" pitchFamily="34" charset="-128"/>
              </a:rPr>
              <a:t>оздание «</a:t>
            </a:r>
            <a:r>
              <a:rPr lang="ru-RU" sz="4000" b="1" dirty="0" err="1" smtClean="0"/>
              <a:t>гепаринового</a:t>
            </a:r>
            <a:r>
              <a:rPr lang="ru-RU" sz="4000" b="1" dirty="0" smtClean="0"/>
              <a:t> замка</a:t>
            </a:r>
            <a:r>
              <a:rPr lang="ru-RU" sz="4000" b="1" dirty="0" smtClean="0">
                <a:ea typeface="MS PGothic" pitchFamily="34" charset="-128"/>
              </a:rPr>
              <a:t>»</a:t>
            </a:r>
            <a:endParaRPr lang="en-GB" sz="4000" b="1" dirty="0" smtClean="0">
              <a:ea typeface="MS PGothic" pitchFamily="34" charset="-128"/>
            </a:endParaRPr>
          </a:p>
        </p:txBody>
      </p:sp>
      <p:sp>
        <p:nvSpPr>
          <p:cNvPr id="118787" name="Inhaltsplatzhalter 8"/>
          <p:cNvSpPr>
            <a:spLocks noGrp="1"/>
          </p:cNvSpPr>
          <p:nvPr>
            <p:ph idx="1"/>
          </p:nvPr>
        </p:nvSpPr>
        <p:spPr>
          <a:xfrm>
            <a:off x="179512" y="1160574"/>
            <a:ext cx="8856984" cy="3384550"/>
          </a:xfrm>
        </p:spPr>
        <p:txBody>
          <a:bodyPr lIns="90000" tIns="46800" rIns="90000" bIns="46800"/>
          <a:lstStyle/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latin typeface="+mj-lt"/>
              </a:rPr>
              <a:t>Противопоказания при создании «</a:t>
            </a:r>
            <a:r>
              <a:rPr lang="ru-RU" sz="2800" dirty="0" err="1" smtClean="0">
                <a:latin typeface="+mj-lt"/>
              </a:rPr>
              <a:t>гепаринового</a:t>
            </a:r>
            <a:r>
              <a:rPr lang="ru-RU" sz="2800" dirty="0" smtClean="0">
                <a:latin typeface="+mj-lt"/>
              </a:rPr>
              <a:t> замка</a:t>
            </a:r>
            <a:r>
              <a:rPr lang="ru-RU" sz="2800" dirty="0" smtClean="0">
                <a:latin typeface="+mj-lt"/>
              </a:rPr>
              <a:t>»</a:t>
            </a:r>
            <a:r>
              <a:rPr lang="en-US" sz="2800" dirty="0" smtClean="0">
                <a:latin typeface="+mj-lt"/>
              </a:rPr>
              <a:t>:</a:t>
            </a:r>
            <a:endParaRPr lang="ru-RU" sz="2800" dirty="0" smtClean="0">
              <a:latin typeface="+mj-lt"/>
            </a:endParaRPr>
          </a:p>
          <a:p>
            <a:pPr marL="0" indent="0">
              <a:buFont typeface="Arial" pitchFamily="34" charset="0"/>
              <a:buNone/>
            </a:pPr>
            <a:r>
              <a:rPr lang="ru-RU" sz="2800" dirty="0" smtClean="0">
                <a:latin typeface="+mj-lt"/>
              </a:rPr>
              <a:t>риск </a:t>
            </a:r>
            <a:r>
              <a:rPr lang="ru-RU" sz="2800" dirty="0" smtClean="0">
                <a:latin typeface="+mj-lt"/>
              </a:rPr>
              <a:t>развития гепарин-индуцированной тромбоцитопении</a:t>
            </a:r>
            <a:r>
              <a:rPr lang="en-US" sz="2800" dirty="0" smtClean="0">
                <a:latin typeface="+mj-lt"/>
              </a:rPr>
              <a:t> (</a:t>
            </a:r>
            <a:r>
              <a:rPr lang="ru-RU" sz="2800" dirty="0" smtClean="0">
                <a:latin typeface="+mj-lt"/>
              </a:rPr>
              <a:t>ГИТ</a:t>
            </a:r>
            <a:r>
              <a:rPr lang="en-US" sz="2800" dirty="0" smtClean="0">
                <a:latin typeface="+mj-lt"/>
              </a:rPr>
              <a:t>), </a:t>
            </a:r>
            <a:r>
              <a:rPr lang="ru-RU" sz="2800" dirty="0" smtClean="0">
                <a:latin typeface="+mj-lt"/>
              </a:rPr>
              <a:t>настораживающие данные лабораторных исследований и проведение системной </a:t>
            </a:r>
            <a:r>
              <a:rPr lang="ru-RU" sz="2800" dirty="0" err="1" smtClean="0">
                <a:latin typeface="+mj-lt"/>
              </a:rPr>
              <a:t>антикоагуляции</a:t>
            </a:r>
            <a:endParaRPr lang="en-US" sz="2800" dirty="0" smtClean="0">
              <a:latin typeface="+mj-lt"/>
            </a:endParaRPr>
          </a:p>
        </p:txBody>
      </p:sp>
      <p:sp>
        <p:nvSpPr>
          <p:cNvPr id="118788" name="Foliennummernplatzhalter 7"/>
          <p:cNvSpPr txBox="1">
            <a:spLocks noGrp="1"/>
          </p:cNvSpPr>
          <p:nvPr/>
        </p:nvSpPr>
        <p:spPr bwMode="auto">
          <a:xfrm flipH="1">
            <a:off x="828675" y="6381750"/>
            <a:ext cx="460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fld id="{6EA16C6F-02C7-4227-B856-52E45B5FA708}" type="slidenum">
              <a:rPr lang="de-DE" sz="200">
                <a:solidFill>
                  <a:srgbClr val="898989"/>
                </a:solidFill>
                <a:cs typeface="Arial" pitchFamily="34" charset="0"/>
              </a:rPr>
              <a:pPr algn="l"/>
              <a:t>85</a:t>
            </a:fld>
            <a:endParaRPr lang="de-DE" sz="200">
              <a:solidFill>
                <a:srgbClr val="898989"/>
              </a:solidFill>
              <a:cs typeface="Arial" pitchFamily="34" charset="0"/>
            </a:endParaRPr>
          </a:p>
        </p:txBody>
      </p:sp>
      <p:sp>
        <p:nvSpPr>
          <p:cNvPr id="118789" name="Rechteck 4"/>
          <p:cNvSpPr>
            <a:spLocks noChangeArrowheads="1"/>
          </p:cNvSpPr>
          <p:nvPr/>
        </p:nvSpPr>
        <p:spPr bwMode="auto">
          <a:xfrm>
            <a:off x="539750" y="5661025"/>
            <a:ext cx="38877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600">
                <a:cs typeface="Arial" pitchFamily="34" charset="0"/>
              </a:rPr>
              <a:t>[1] Source: Journal of Infusion Nursing Standards of Practice Vol.34 Jan2011</a:t>
            </a:r>
          </a:p>
        </p:txBody>
      </p:sp>
      <p:pic>
        <p:nvPicPr>
          <p:cNvPr id="118790" name="Picture 10" descr="Картинки по запросу тромбоцитопен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4021" y="3573016"/>
            <a:ext cx="4379979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Заголовок 1"/>
          <p:cNvSpPr>
            <a:spLocks noGrp="1"/>
          </p:cNvSpPr>
          <p:nvPr>
            <p:ph type="title"/>
          </p:nvPr>
        </p:nvSpPr>
        <p:spPr>
          <a:xfrm>
            <a:off x="0" y="218728"/>
            <a:ext cx="9144000" cy="762000"/>
          </a:xfrm>
        </p:spPr>
        <p:txBody>
          <a:bodyPr lIns="90000" tIns="46800" rIns="90000" bIns="46800"/>
          <a:lstStyle/>
          <a:p>
            <a:pPr algn="ctr"/>
            <a:r>
              <a:rPr lang="ru-RU" sz="3200" b="1" dirty="0" smtClean="0">
                <a:ea typeface="MS PGothic" pitchFamily="34" charset="-128"/>
                <a:cs typeface="Arial" pitchFamily="34" charset="0"/>
              </a:rPr>
              <a:t>Требования к дополнительному оборудованию для проведения инфузионной терапии</a:t>
            </a:r>
          </a:p>
        </p:txBody>
      </p:sp>
      <p:pic>
        <p:nvPicPr>
          <p:cNvPr id="266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736812"/>
            <a:ext cx="8605838" cy="3311525"/>
          </a:xfr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26627" name="Номер слайда 3"/>
          <p:cNvSpPr>
            <a:spLocks noGrp="1"/>
          </p:cNvSpPr>
          <p:nvPr>
            <p:ph type="sldNum" sz="quarter" idx="4294967295"/>
          </p:nvPr>
        </p:nvSpPr>
        <p:spPr>
          <a:xfrm flipH="1">
            <a:off x="9097963" y="5876925"/>
            <a:ext cx="46037" cy="444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EDDCC19-A844-45FA-9246-29D87175DA1B}" type="slidenum">
              <a:rPr lang="de-DE" sz="200" smtClean="0">
                <a:solidFill>
                  <a:schemeClr val="tx1">
                    <a:tint val="75000"/>
                  </a:schemeClr>
                </a:solidFill>
                <a:latin typeface="RotisSansSerif" pitchFamily="34" charset="0"/>
              </a:rPr>
              <a:pPr>
                <a:defRPr/>
              </a:pPr>
              <a:t>86</a:t>
            </a:fld>
            <a:endParaRPr lang="de-DE" sz="200" smtClean="0">
              <a:solidFill>
                <a:schemeClr val="tx1">
                  <a:tint val="75000"/>
                </a:schemeClr>
              </a:solidFill>
              <a:latin typeface="RotisSansSerif" pitchFamily="34" charset="0"/>
            </a:endParaRPr>
          </a:p>
        </p:txBody>
      </p:sp>
      <p:sp>
        <p:nvSpPr>
          <p:cNvPr id="119813" name="TextBox 9"/>
          <p:cNvSpPr txBox="1">
            <a:spLocks noChangeArrowheads="1"/>
          </p:cNvSpPr>
          <p:nvPr/>
        </p:nvSpPr>
        <p:spPr bwMode="auto">
          <a:xfrm>
            <a:off x="684213" y="5940425"/>
            <a:ext cx="7127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b="1" i="1">
                <a:cs typeface="Arial" pitchFamily="34" charset="0"/>
              </a:rPr>
              <a:t>Методические рекомендации по обеспечению и поддержанию периферического  венозного доступа </a:t>
            </a:r>
          </a:p>
          <a:p>
            <a:r>
              <a:rPr lang="ru-RU" sz="1000" b="1" i="1">
                <a:cs typeface="Arial" pitchFamily="34" charset="0"/>
              </a:rPr>
              <a:t>Руководство для медицинских сестер РАМС Санкт-Петербург, 2011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10728" t="7084" r="18091" b="18638"/>
          <a:stretch>
            <a:fillRect/>
          </a:stretch>
        </p:blipFill>
        <p:spPr bwMode="auto">
          <a:xfrm rot="20760000">
            <a:off x="6355116" y="5288586"/>
            <a:ext cx="1772748" cy="137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458" t="3096" r="6280" b="2176"/>
          <a:stretch>
            <a:fillRect/>
          </a:stretch>
        </p:blipFill>
        <p:spPr bwMode="auto">
          <a:xfrm>
            <a:off x="3714744" y="2357430"/>
            <a:ext cx="2032630" cy="2136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0836" name="Заголовок 4"/>
          <p:cNvSpPr>
            <a:spLocks noGrp="1"/>
          </p:cNvSpPr>
          <p:nvPr>
            <p:ph type="title"/>
          </p:nvPr>
        </p:nvSpPr>
        <p:spPr>
          <a:xfrm>
            <a:off x="0" y="113258"/>
            <a:ext cx="9144000" cy="579438"/>
          </a:xfrm>
        </p:spPr>
        <p:txBody>
          <a:bodyPr lIns="90000" tIns="46800" rIns="90000" bIns="46800"/>
          <a:lstStyle/>
          <a:p>
            <a:pPr algn="ctr"/>
            <a:r>
              <a:rPr lang="ru-RU" sz="3800" b="1" dirty="0" smtClean="0">
                <a:ea typeface="MS PGothic" pitchFamily="34" charset="-128"/>
                <a:cs typeface="Arial" pitchFamily="34" charset="0"/>
              </a:rPr>
              <a:t>Прерывание </a:t>
            </a:r>
            <a:r>
              <a:rPr lang="ru-RU" sz="3800" b="1" dirty="0" err="1" smtClean="0">
                <a:ea typeface="MS PGothic" pitchFamily="34" charset="-128"/>
                <a:cs typeface="Arial" pitchFamily="34" charset="0"/>
              </a:rPr>
              <a:t>инфузии</a:t>
            </a:r>
            <a:endParaRPr lang="ru-RU" sz="3800" b="1" dirty="0" smtClean="0"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120838" name="Содержимое 18"/>
          <p:cNvSpPr>
            <a:spLocks noGrp="1"/>
          </p:cNvSpPr>
          <p:nvPr>
            <p:ph idx="1"/>
          </p:nvPr>
        </p:nvSpPr>
        <p:spPr>
          <a:xfrm>
            <a:off x="250825" y="981075"/>
            <a:ext cx="8497888" cy="457200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2000" b="1" dirty="0"/>
              <a:t>     </a:t>
            </a:r>
            <a:r>
              <a:rPr lang="ru-RU" sz="2200" b="1" dirty="0" smtClean="0"/>
              <a:t>Для </a:t>
            </a:r>
            <a:r>
              <a:rPr lang="ru-RU" sz="2200" b="1" dirty="0"/>
              <a:t>временного прекращения </a:t>
            </a:r>
            <a:r>
              <a:rPr lang="ru-RU" sz="2200" b="1" dirty="0" err="1"/>
              <a:t>инфузии</a:t>
            </a:r>
            <a:r>
              <a:rPr lang="ru-RU" sz="2200" b="1" dirty="0"/>
              <a:t> могут использоваться: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 flipH="1">
            <a:off x="9097963" y="5876925"/>
            <a:ext cx="46037" cy="444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0E53AA-E2FD-4AEC-93F8-AD1B979FAC86}" type="slidenum">
              <a:rPr lang="de-DE" sz="200">
                <a:solidFill>
                  <a:schemeClr val="tx1">
                    <a:tint val="75000"/>
                  </a:schemeClr>
                </a:solidFill>
                <a:latin typeface="RotisSansSerif" pitchFamily="34" charset="0"/>
              </a:rPr>
              <a:pPr>
                <a:defRPr/>
              </a:pPr>
              <a:t>87</a:t>
            </a:fld>
            <a:endParaRPr lang="de-DE" sz="200" dirty="0">
              <a:solidFill>
                <a:schemeClr val="tx1">
                  <a:tint val="75000"/>
                </a:schemeClr>
              </a:solidFill>
              <a:latin typeface="RotisSansSerif" pitchFamily="34" charset="0"/>
            </a:endParaRPr>
          </a:p>
        </p:txBody>
      </p:sp>
      <p:pic>
        <p:nvPicPr>
          <p:cNvPr id="47" name="Рисунок 46" descr="image003!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2175" y="1500188"/>
            <a:ext cx="1987550" cy="1214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Picture 39"/>
          <p:cNvPicPr preferRelativeResize="0">
            <a:picLocks noChangeAspect="1" noChangeArrowheads="1"/>
          </p:cNvPicPr>
          <p:nvPr/>
        </p:nvPicPr>
        <p:blipFill>
          <a:blip r:embed="rId5">
            <a:clrChange>
              <a:clrFrom>
                <a:srgbClr val="DFE9E7"/>
              </a:clrFrom>
              <a:clrTo>
                <a:srgbClr val="DFE9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4638" y="3322638"/>
            <a:ext cx="1947862" cy="1654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0"/>
          <p:cNvPicPr preferRelativeResize="0">
            <a:picLocks noChangeAspect="1" noChangeArrowheads="1"/>
          </p:cNvPicPr>
          <p:nvPr/>
        </p:nvPicPr>
        <p:blipFill>
          <a:blip r:embed="rId6">
            <a:clrChange>
              <a:clrFrom>
                <a:srgbClr val="FBDFCB"/>
              </a:clrFrom>
              <a:clrTo>
                <a:srgbClr val="FBDFC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3" y="4929188"/>
            <a:ext cx="1531937" cy="154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1"/>
          <p:cNvPicPr preferRelativeResize="0">
            <a:picLocks noChangeAspect="1" noChangeArrowheads="1"/>
          </p:cNvPicPr>
          <p:nvPr/>
        </p:nvPicPr>
        <p:blipFill>
          <a:blip r:embed="rId7">
            <a:clrChange>
              <a:clrFrom>
                <a:srgbClr val="FBDFCB"/>
              </a:clrFrom>
              <a:clrTo>
                <a:srgbClr val="FBDFC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4913" y="5418138"/>
            <a:ext cx="1589087" cy="1439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571500" y="1643063"/>
            <a:ext cx="3500438" cy="378618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2000" b="1" dirty="0">
                <a:ea typeface="Calibri" pitchFamily="34" charset="0"/>
                <a:cs typeface="Arial" pitchFamily="34" charset="0"/>
              </a:rPr>
              <a:t>защитный колпачок (заглушка)</a:t>
            </a: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000" b="1" dirty="0" err="1">
                <a:ea typeface="Calibri" pitchFamily="34" charset="0"/>
                <a:cs typeface="Arial" pitchFamily="34" charset="0"/>
              </a:rPr>
              <a:t>комбистоппер</a:t>
            </a: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000" b="1" dirty="0">
                <a:ea typeface="Calibri" pitchFamily="34" charset="0"/>
                <a:cs typeface="Arial" pitchFamily="34" charset="0"/>
              </a:rPr>
              <a:t>переходник для игольного доступа</a:t>
            </a:r>
          </a:p>
          <a:p>
            <a:pPr algn="r" eaLnBrk="0" hangingPunct="0">
              <a:defRPr/>
            </a:pPr>
            <a:r>
              <a:rPr lang="ru-RU" sz="2000" b="1" dirty="0">
                <a:ea typeface="Calibri" pitchFamily="34" charset="0"/>
                <a:cs typeface="Arial" pitchFamily="34" charset="0"/>
              </a:rPr>
              <a:t>                       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Arial" pitchFamily="34" charset="0"/>
            </a:endParaRP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592083" y="5226784"/>
            <a:ext cx="4860925" cy="163121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sz="2000" b="1" dirty="0" smtClean="0">
                <a:ea typeface="Calibri" pitchFamily="34" charset="0"/>
                <a:cs typeface="Arial" pitchFamily="34" charset="0"/>
              </a:rPr>
              <a:t>переходники </a:t>
            </a:r>
            <a:r>
              <a:rPr lang="ru-RU" sz="2000" b="1" dirty="0">
                <a:ea typeface="Calibri" pitchFamily="34" charset="0"/>
                <a:cs typeface="Arial" pitchFamily="34" charset="0"/>
              </a:rPr>
              <a:t>для безыгольного доступа</a:t>
            </a:r>
          </a:p>
          <a:p>
            <a:pPr eaLnBrk="0" hangingPunct="0">
              <a:defRPr/>
            </a:pPr>
            <a:endParaRPr lang="ru-RU" sz="2000" b="1" dirty="0">
              <a:ea typeface="Calibri" pitchFamily="34" charset="0"/>
              <a:cs typeface="Arial" pitchFamily="34" charset="0"/>
            </a:endParaRPr>
          </a:p>
          <a:p>
            <a:pPr algn="r" eaLnBrk="0" hangingPunct="0">
              <a:defRPr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5" descr="C:\Documents and Settings\Administrator\Desktop\Safeflow_Portfolio.jpg"/>
          <p:cNvPicPr>
            <a:picLocks noChangeAspect="1" noChangeArrowheads="1"/>
          </p:cNvPicPr>
          <p:nvPr/>
        </p:nvPicPr>
        <p:blipFill>
          <a:blip r:embed="rId2"/>
          <a:srcRect t="21474" b="23253"/>
          <a:stretch>
            <a:fillRect/>
          </a:stretch>
        </p:blipFill>
        <p:spPr bwMode="auto">
          <a:xfrm>
            <a:off x="7575798" y="1931804"/>
            <a:ext cx="1460698" cy="102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Заголовок 1"/>
          <p:cNvSpPr>
            <a:spLocks noGrp="1"/>
          </p:cNvSpPr>
          <p:nvPr>
            <p:ph type="title"/>
          </p:nvPr>
        </p:nvSpPr>
        <p:spPr>
          <a:xfrm>
            <a:off x="34800" y="80628"/>
            <a:ext cx="8929688" cy="928687"/>
          </a:xfrm>
        </p:spPr>
        <p:txBody>
          <a:bodyPr/>
          <a:lstStyle/>
          <a:p>
            <a:r>
              <a:rPr lang="ru-RU" sz="3600" b="1" dirty="0" smtClean="0">
                <a:cs typeface="Times New Roman" pitchFamily="18" charset="0"/>
              </a:rPr>
              <a:t>Обработка коннекторов катетера</a:t>
            </a:r>
            <a:br>
              <a:rPr lang="ru-RU" sz="3600" b="1" dirty="0" smtClean="0">
                <a:cs typeface="Times New Roman" pitchFamily="18" charset="0"/>
              </a:rPr>
            </a:br>
            <a:r>
              <a:rPr lang="ru-RU" sz="2600" b="1" dirty="0" smtClean="0">
                <a:cs typeface="Times New Roman" pitchFamily="18" charset="0"/>
              </a:rPr>
              <a:t>Федеральные клинические рекомендации (НАСКИ, 2017)</a:t>
            </a:r>
          </a:p>
        </p:txBody>
      </p:sp>
      <p:sp>
        <p:nvSpPr>
          <p:cNvPr id="115716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8929688" cy="4618038"/>
          </a:xfrm>
        </p:spPr>
        <p:txBody>
          <a:bodyPr/>
          <a:lstStyle/>
          <a:p>
            <a:r>
              <a:rPr lang="ru-RU" sz="2300" dirty="0">
                <a:latin typeface="+mj-lt"/>
                <a:cs typeface="Times New Roman" pitchFamily="18" charset="0"/>
              </a:rPr>
              <a:t>Перед и после каждого введения лекарственных средств коннектор (порт) катетера следует обработать спиртосодержащим антисептиком.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200" dirty="0" smtClean="0">
                <a:latin typeface="+mj-lt"/>
                <a:cs typeface="Times New Roman" pitchFamily="18" charset="0"/>
              </a:rPr>
              <a:t>Уров</a:t>
            </a:r>
            <a:r>
              <a:rPr lang="ru-RU" sz="2100" dirty="0" smtClean="0">
                <a:latin typeface="+mj-lt"/>
                <a:cs typeface="Times New Roman" pitchFamily="18" charset="0"/>
              </a:rPr>
              <a:t>ень </a:t>
            </a:r>
            <a:r>
              <a:rPr lang="ru-RU" sz="2100" dirty="0">
                <a:latin typeface="+mj-lt"/>
                <a:cs typeface="Times New Roman" pitchFamily="18" charset="0"/>
              </a:rPr>
              <a:t>убедительности рекомендаций B </a:t>
            </a:r>
            <a:r>
              <a:rPr lang="ru-RU" sz="2100" dirty="0" smtClean="0">
                <a:latin typeface="+mj-lt"/>
                <a:cs typeface="Times New Roman" pitchFamily="18" charset="0"/>
              </a:rPr>
              <a:t>                                                       (</a:t>
            </a:r>
            <a:r>
              <a:rPr lang="ru-RU" sz="2100" dirty="0">
                <a:latin typeface="+mj-lt"/>
                <a:cs typeface="Times New Roman" pitchFamily="18" charset="0"/>
              </a:rPr>
              <a:t>уровень </a:t>
            </a:r>
            <a:r>
              <a:rPr lang="ru-RU" sz="2100" dirty="0" smtClean="0">
                <a:latin typeface="+mj-lt"/>
                <a:cs typeface="Times New Roman" pitchFamily="18" charset="0"/>
              </a:rPr>
              <a:t>достоверности </a:t>
            </a:r>
            <a:r>
              <a:rPr lang="ru-RU" sz="2100" dirty="0">
                <a:latin typeface="+mj-lt"/>
                <a:cs typeface="Times New Roman" pitchFamily="18" charset="0"/>
              </a:rPr>
              <a:t>доказательств – II). </a:t>
            </a:r>
          </a:p>
          <a:p>
            <a:r>
              <a:rPr lang="ru-RU" sz="2300" dirty="0">
                <a:latin typeface="+mj-lt"/>
                <a:cs typeface="Times New Roman" pitchFamily="18" charset="0"/>
              </a:rPr>
              <a:t> Комментарии: коннектор (порт) катетера следует обработать спиртосодержащим антисептиком в течение 10 – 15 секунд после снятия заглушки, а также после завершения введения препарата перед надеванием новой стерильной заглушки. Для обработки используйте салфетку, смоченную спиртосодержащим антисептиком. Обработка проводится вращающими движениями в контакте с торцевой и боковыми частями коннектора. Необходимо дождаться полного высыхания антисептика при обработке. Пульверизатор при обработке не применяется, т. к. при этом отсутствует компонент механической очистки .</a:t>
            </a:r>
          </a:p>
        </p:txBody>
      </p:sp>
      <p:pic>
        <p:nvPicPr>
          <p:cNvPr id="115717" name="Picture 4" descr="MB034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4061" y="2126458"/>
            <a:ext cx="1500187" cy="46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9"/>
          <p:cNvPicPr preferRelativeResize="0">
            <a:picLocks noChangeAspect="1" noChangeArrowheads="1"/>
          </p:cNvPicPr>
          <p:nvPr/>
        </p:nvPicPr>
        <p:blipFill>
          <a:blip r:embed="rId4">
            <a:clrChange>
              <a:clrFrom>
                <a:srgbClr val="DFE9E7"/>
              </a:clrFrom>
              <a:clrTo>
                <a:srgbClr val="DFE9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1596" y="2504681"/>
            <a:ext cx="644525" cy="547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4458" t="3096" r="6280" b="2176"/>
          <a:stretch>
            <a:fillRect/>
          </a:stretch>
        </p:blipFill>
        <p:spPr bwMode="auto">
          <a:xfrm>
            <a:off x="6804248" y="1797152"/>
            <a:ext cx="714380" cy="750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572" y="2996952"/>
            <a:ext cx="8651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 startAt="3"/>
              <a:defRPr/>
            </a:pPr>
            <a:r>
              <a:rPr lang="ru-RU" sz="1800" b="1" dirty="0"/>
              <a:t>Замена периферических катетеров у детей производится только по клиническим показаниям [32, 33]. Категория </a:t>
            </a:r>
            <a:r>
              <a:rPr lang="en-US" sz="1800" b="1" dirty="0"/>
              <a:t>IB</a:t>
            </a:r>
            <a:endParaRPr lang="ru-RU" sz="1800" b="1" dirty="0"/>
          </a:p>
          <a:p>
            <a:pPr>
              <a:defRPr/>
            </a:pPr>
            <a:r>
              <a:rPr lang="ru-RU" sz="1800" i="1" dirty="0"/>
              <a:t>(</a:t>
            </a:r>
            <a:r>
              <a:rPr lang="en-US" sz="1800" i="1" dirty="0"/>
              <a:t>3. Replace peripheral catheters in children only when clinically indicated [32, 33]. Category</a:t>
            </a:r>
            <a:r>
              <a:rPr lang="ru-RU" sz="1800" i="1" dirty="0"/>
              <a:t> </a:t>
            </a:r>
            <a:r>
              <a:rPr lang="en-US" sz="1800" i="1" dirty="0"/>
              <a:t>IB</a:t>
            </a:r>
            <a:r>
              <a:rPr lang="ru-RU" sz="1800" i="1" dirty="0"/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8774" y="1000125"/>
            <a:ext cx="8629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1800" b="1" dirty="0"/>
              <a:t>Нет необходимости производить замену периферических катетеров с целью снижения риска развития инфекционных осложнений и флебита чаще, чем каждые 72-96 часов [36, 140, 141]. Категория 1В</a:t>
            </a:r>
          </a:p>
          <a:p>
            <a:pPr>
              <a:defRPr/>
            </a:pPr>
            <a:r>
              <a:rPr lang="ru-RU" sz="1800" i="1" dirty="0"/>
              <a:t>(</a:t>
            </a:r>
            <a:r>
              <a:rPr lang="en-US" sz="1800" i="1" dirty="0"/>
              <a:t>1. There is no need to replace peripheral catheters more frequently than every 72-96</a:t>
            </a:r>
            <a:r>
              <a:rPr lang="ru-RU" sz="1800" i="1" dirty="0"/>
              <a:t> </a:t>
            </a:r>
            <a:r>
              <a:rPr lang="en-US" sz="1800" i="1" dirty="0"/>
              <a:t>hours to reduce risk of infection and phlebitis in adults [36,140,141]. Category IB</a:t>
            </a:r>
            <a:r>
              <a:rPr lang="ru-RU" sz="1800" i="1" dirty="0"/>
              <a:t>)</a:t>
            </a:r>
          </a:p>
        </p:txBody>
      </p:sp>
      <p:sp>
        <p:nvSpPr>
          <p:cNvPr id="121860" name="Прямоугольник 4"/>
          <p:cNvSpPr>
            <a:spLocks noChangeArrowheads="1"/>
          </p:cNvSpPr>
          <p:nvPr/>
        </p:nvSpPr>
        <p:spPr bwMode="auto">
          <a:xfrm>
            <a:off x="1541421" y="4357688"/>
            <a:ext cx="71834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/>
              <a:t>Guidelines for the Prevention of</a:t>
            </a:r>
            <a:r>
              <a:rPr lang="ru-RU" sz="1400" b="1" dirty="0"/>
              <a:t> </a:t>
            </a:r>
            <a:r>
              <a:rPr lang="en-US" sz="1400" b="1" dirty="0"/>
              <a:t>Intravascular Catheter-Related</a:t>
            </a:r>
            <a:r>
              <a:rPr lang="ru-RU" sz="1400" b="1" dirty="0"/>
              <a:t> </a:t>
            </a:r>
            <a:r>
              <a:rPr lang="en-US" sz="1400" b="1" dirty="0"/>
              <a:t>Infections, 2011</a:t>
            </a:r>
            <a:endParaRPr lang="ru-RU" sz="1400" b="1" dirty="0"/>
          </a:p>
        </p:txBody>
      </p:sp>
      <p:pic>
        <p:nvPicPr>
          <p:cNvPr id="1218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760" y="4786313"/>
            <a:ext cx="8532554" cy="112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2" name="Прямоугольник 6"/>
          <p:cNvSpPr>
            <a:spLocks noChangeArrowheads="1"/>
          </p:cNvSpPr>
          <p:nvPr/>
        </p:nvSpPr>
        <p:spPr bwMode="auto">
          <a:xfrm>
            <a:off x="373006" y="6143625"/>
            <a:ext cx="77407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Методические рекомендации по  обеспечению и поддержанию периферического венозного доступа. г. СПб, РАМС </a:t>
            </a:r>
            <a:r>
              <a:rPr lang="en-US" sz="1400" b="1" dirty="0"/>
              <a:t>20</a:t>
            </a:r>
            <a:r>
              <a:rPr lang="ru-RU" sz="1400" b="1" dirty="0"/>
              <a:t>12 г. 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298774" y="58266"/>
            <a:ext cx="862971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sz="3200" b="1" kern="0" dirty="0">
                <a:latin typeface="+mn-lt"/>
                <a:ea typeface="MS PGothic" pitchFamily="34" charset="-128"/>
                <a:cs typeface="Arial" charset="0"/>
              </a:rPr>
              <a:t>Уход за ПВК: частота замены устройства</a:t>
            </a:r>
            <a:endParaRPr lang="en-US" sz="3200" b="1" kern="0" dirty="0">
              <a:latin typeface="+mn-lt"/>
              <a:ea typeface="MS PGothic" pitchFamily="34" charset="-128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Содержимое 2"/>
          <p:cNvSpPr>
            <a:spLocks noGrp="1"/>
          </p:cNvSpPr>
          <p:nvPr>
            <p:ph idx="1"/>
          </p:nvPr>
        </p:nvSpPr>
        <p:spPr>
          <a:xfrm>
            <a:off x="107504" y="872839"/>
            <a:ext cx="8713154" cy="4824413"/>
          </a:xfrm>
        </p:spPr>
        <p:txBody>
          <a:bodyPr lIns="90000" tIns="46800" rIns="90000" bIns="46800"/>
          <a:lstStyle/>
          <a:p>
            <a:pPr indent="0" algn="ctr" eaLnBrk="1" hangingPunct="1">
              <a:buFont typeface="Arial" pitchFamily="34" charset="0"/>
              <a:buNone/>
            </a:pPr>
            <a:r>
              <a:rPr lang="ru-RU" sz="4000" b="1" dirty="0" smtClean="0">
                <a:latin typeface="+mj-lt"/>
                <a:cs typeface="Times New Roman" pitchFamily="18" charset="0"/>
              </a:rPr>
              <a:t>Однако</a:t>
            </a:r>
            <a:r>
              <a:rPr lang="ru-RU" sz="4000" dirty="0" smtClean="0">
                <a:latin typeface="+mj-lt"/>
                <a:cs typeface="Times New Roman" pitchFamily="18" charset="0"/>
              </a:rPr>
              <a:t>, проведение </a:t>
            </a:r>
            <a:r>
              <a:rPr lang="ru-RU" sz="4000" dirty="0" err="1" smtClean="0">
                <a:latin typeface="+mj-lt"/>
                <a:cs typeface="Times New Roman" pitchFamily="18" charset="0"/>
              </a:rPr>
              <a:t>инфузионной</a:t>
            </a:r>
            <a:r>
              <a:rPr lang="ru-RU" sz="4000" dirty="0" smtClean="0">
                <a:latin typeface="+mj-lt"/>
                <a:cs typeface="Times New Roman" pitchFamily="18" charset="0"/>
              </a:rPr>
              <a:t> терапии через иглу остается </a:t>
            </a:r>
            <a:r>
              <a:rPr lang="ru-RU" sz="4000" b="1" i="1" dirty="0" smtClean="0">
                <a:latin typeface="+mj-lt"/>
                <a:cs typeface="Times New Roman" pitchFamily="18" charset="0"/>
              </a:rPr>
              <a:t>рутинной практикой!!! </a:t>
            </a:r>
          </a:p>
          <a:p>
            <a:pPr indent="0" algn="ctr" eaLnBrk="1" hangingPunct="1">
              <a:buFont typeface="Arial" pitchFamily="34" charset="0"/>
              <a:buNone/>
            </a:pPr>
            <a:endParaRPr lang="ru-RU" sz="4000" dirty="0" smtClean="0">
              <a:latin typeface="+mj-lt"/>
              <a:cs typeface="Times New Roman" pitchFamily="18" charset="0"/>
            </a:endParaRPr>
          </a:p>
          <a:p>
            <a:pPr indent="0" algn="ctr" eaLnBrk="1" hangingPunct="1">
              <a:buFont typeface="Arial" pitchFamily="34" charset="0"/>
              <a:buNone/>
            </a:pPr>
            <a:r>
              <a:rPr lang="ru-RU" sz="4000" dirty="0" smtClean="0">
                <a:latin typeface="+mj-lt"/>
                <a:cs typeface="Times New Roman" pitchFamily="18" charset="0"/>
              </a:rPr>
              <a:t>В отделениях нехирургического профиля до  </a:t>
            </a:r>
            <a:r>
              <a:rPr lang="ru-RU" sz="4000" b="1" i="1" dirty="0" smtClean="0">
                <a:latin typeface="+mj-lt"/>
                <a:cs typeface="Times New Roman" pitchFamily="18" charset="0"/>
              </a:rPr>
              <a:t>90-80%</a:t>
            </a:r>
            <a:r>
              <a:rPr lang="ru-RU" sz="4000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4000" dirty="0" smtClean="0">
                <a:latin typeface="+mj-lt"/>
                <a:cs typeface="Times New Roman" pitchFamily="18" charset="0"/>
              </a:rPr>
              <a:t>всей </a:t>
            </a:r>
            <a:r>
              <a:rPr lang="ru-RU" sz="4000" dirty="0" err="1" smtClean="0">
                <a:latin typeface="+mj-lt"/>
                <a:cs typeface="Times New Roman" pitchFamily="18" charset="0"/>
              </a:rPr>
              <a:t>инфузионной</a:t>
            </a:r>
            <a:r>
              <a:rPr lang="ru-RU" sz="4000" dirty="0" smtClean="0">
                <a:latin typeface="+mj-lt"/>
                <a:cs typeface="Times New Roman" pitchFamily="18" charset="0"/>
              </a:rPr>
              <a:t> терапии  проводится на игле !!!!</a:t>
            </a:r>
            <a:endParaRPr lang="ru-RU" sz="4000" b="1" i="1" dirty="0" smtClean="0">
              <a:latin typeface="+mj-lt"/>
              <a:cs typeface="Times New Roman" pitchFamily="18" charset="0"/>
            </a:endParaRPr>
          </a:p>
          <a:p>
            <a:pPr indent="0" eaLnBrk="1" hangingPunct="1"/>
            <a:endParaRPr lang="ru-RU" sz="4000" dirty="0" smtClean="0">
              <a:latin typeface="+mj-lt"/>
            </a:endParaRPr>
          </a:p>
        </p:txBody>
      </p:sp>
      <p:sp>
        <p:nvSpPr>
          <p:cNvPr id="4" name="Дата 3"/>
          <p:cNvSpPr txBox="1">
            <a:spLocks noGrp="1"/>
          </p:cNvSpPr>
          <p:nvPr/>
        </p:nvSpPr>
        <p:spPr>
          <a:xfrm flipH="1">
            <a:off x="9205913" y="6381750"/>
            <a:ext cx="46037" cy="4445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fld id="{515B8367-D4F8-42C3-8DB7-E4794F1F11FC}" type="datetime1">
              <a:rPr lang="en-US" sz="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rPr>
              <a:pPr>
                <a:defRPr/>
              </a:pPr>
              <a:t>9/8/2019</a:t>
            </a:fld>
            <a:endParaRPr lang="en-US" sz="200" dirty="0">
              <a:solidFill>
                <a:schemeClr val="tx1">
                  <a:tint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67588" name="Нижний колонтитул 4"/>
          <p:cNvSpPr txBox="1">
            <a:spLocks noGrp="1"/>
          </p:cNvSpPr>
          <p:nvPr/>
        </p:nvSpPr>
        <p:spPr bwMode="auto">
          <a:xfrm>
            <a:off x="1547813" y="6453188"/>
            <a:ext cx="28797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rIns="90000" bIns="0" anchor="ctr"/>
          <a:lstStyle/>
          <a:p>
            <a:endParaRPr lang="en-US" sz="1200">
              <a:cs typeface="Arial" pitchFamily="34" charset="0"/>
            </a:endParaRPr>
          </a:p>
        </p:txBody>
      </p:sp>
      <p:sp>
        <p:nvSpPr>
          <p:cNvPr id="67589" name="Номер слайда 5"/>
          <p:cNvSpPr txBox="1">
            <a:spLocks noGrp="1"/>
          </p:cNvSpPr>
          <p:nvPr/>
        </p:nvSpPr>
        <p:spPr bwMode="auto">
          <a:xfrm>
            <a:off x="828675" y="6453188"/>
            <a:ext cx="10080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0" rIns="90000" bIns="0" anchor="ctr"/>
          <a:lstStyle/>
          <a:p>
            <a:endParaRPr lang="en-US" sz="1200"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>
          <a:xfrm>
            <a:off x="36512" y="152636"/>
            <a:ext cx="9144000" cy="1143000"/>
          </a:xfrm>
        </p:spPr>
        <p:txBody>
          <a:bodyPr/>
          <a:lstStyle/>
          <a:p>
            <a:r>
              <a:rPr lang="ru-RU" sz="3200" b="1" dirty="0" smtClean="0">
                <a:cs typeface="Times New Roman" pitchFamily="18" charset="0"/>
              </a:rPr>
              <a:t>Факторы риска: продолжительность катетеризации Федеральные клинические рекомендации, 2017</a:t>
            </a:r>
          </a:p>
        </p:txBody>
      </p:sp>
      <p:sp>
        <p:nvSpPr>
          <p:cNvPr id="97283" name="Содержимое 2"/>
          <p:cNvSpPr>
            <a:spLocks noGrp="1"/>
          </p:cNvSpPr>
          <p:nvPr>
            <p:ph idx="1"/>
          </p:nvPr>
        </p:nvSpPr>
        <p:spPr>
          <a:xfrm>
            <a:off x="143508" y="1571625"/>
            <a:ext cx="8856984" cy="5097735"/>
          </a:xfrm>
        </p:spPr>
        <p:txBody>
          <a:bodyPr/>
          <a:lstStyle/>
          <a:p>
            <a:r>
              <a:rPr lang="ru-RU" sz="2400" dirty="0" smtClean="0">
                <a:latin typeface="+mj-lt"/>
                <a:cs typeface="Times New Roman" pitchFamily="18" charset="0"/>
              </a:rPr>
              <a:t>Как только необходимость в катетере перестала существовать, его следует незамедлительно удалить.  </a:t>
            </a:r>
          </a:p>
          <a:p>
            <a:pPr marL="0" indent="0">
              <a:buFont typeface="Arial" pitchFamily="34" charset="0"/>
              <a:buNone/>
            </a:pPr>
            <a:r>
              <a:rPr lang="ru-RU" sz="2200" dirty="0" smtClean="0">
                <a:latin typeface="+mj-lt"/>
                <a:cs typeface="Times New Roman" pitchFamily="18" charset="0"/>
              </a:rPr>
              <a:t> Уровень убедительности рекомендаций A (уровень достоверности доказательств – </a:t>
            </a:r>
            <a:r>
              <a:rPr lang="ru-RU" sz="2200" dirty="0" err="1" smtClean="0">
                <a:latin typeface="+mj-lt"/>
                <a:cs typeface="Times New Roman" pitchFamily="18" charset="0"/>
              </a:rPr>
              <a:t>Ib</a:t>
            </a:r>
            <a:r>
              <a:rPr lang="ru-RU" sz="2200" dirty="0" smtClean="0">
                <a:latin typeface="+mj-lt"/>
                <a:cs typeface="Times New Roman" pitchFamily="18" charset="0"/>
              </a:rPr>
              <a:t>).</a:t>
            </a: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При появлении местных и/или системных признаков воспаления катетер удаляют. 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200" dirty="0" smtClean="0">
                <a:latin typeface="+mj-lt"/>
                <a:cs typeface="Times New Roman" pitchFamily="18" charset="0"/>
              </a:rPr>
              <a:t>Уровень убедительности рекомендаций A (уровень достоверности доказательств – </a:t>
            </a:r>
            <a:r>
              <a:rPr lang="ru-RU" sz="2200" dirty="0" err="1" smtClean="0">
                <a:latin typeface="+mj-lt"/>
                <a:cs typeface="Times New Roman" pitchFamily="18" charset="0"/>
              </a:rPr>
              <a:t>Ia</a:t>
            </a:r>
            <a:r>
              <a:rPr lang="ru-RU" sz="2200" dirty="0" smtClean="0">
                <a:latin typeface="+mj-lt"/>
                <a:cs typeface="Times New Roman" pitchFamily="18" charset="0"/>
              </a:rPr>
              <a:t>). </a:t>
            </a:r>
          </a:p>
          <a:p>
            <a:r>
              <a:rPr lang="ru-RU" sz="2400" dirty="0" smtClean="0">
                <a:latin typeface="+mj-lt"/>
                <a:cs typeface="Times New Roman" pitchFamily="18" charset="0"/>
              </a:rPr>
              <a:t>  При необходимости поддержания сосудистого доступа ЦВК переустанавливают в другой анатомической области. Не следует переустанавливать ЦВК по проводнику.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 </a:t>
            </a:r>
            <a:r>
              <a:rPr lang="ru-RU" sz="2200" dirty="0" smtClean="0">
                <a:latin typeface="+mj-lt"/>
                <a:cs typeface="Times New Roman" pitchFamily="18" charset="0"/>
              </a:rPr>
              <a:t>Уровень убедительности рекомендаций A (уровень достоверности доказательств – </a:t>
            </a:r>
            <a:r>
              <a:rPr lang="ru-RU" sz="2200" dirty="0" err="1" smtClean="0">
                <a:latin typeface="+mj-lt"/>
                <a:cs typeface="Times New Roman" pitchFamily="18" charset="0"/>
              </a:rPr>
              <a:t>Ia</a:t>
            </a:r>
            <a:r>
              <a:rPr lang="ru-RU" sz="2200" dirty="0" smtClean="0">
                <a:latin typeface="+mj-lt"/>
                <a:cs typeface="Times New Roman" pitchFamily="18" charset="0"/>
              </a:rPr>
              <a:t>).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3071813"/>
            <a:ext cx="5643562" cy="3148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686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88640"/>
            <a:ext cx="4143375" cy="262413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4"/>
          <p:cNvSpPr>
            <a:spLocks noGrp="1"/>
          </p:cNvSpPr>
          <p:nvPr>
            <p:ph type="title"/>
          </p:nvPr>
        </p:nvSpPr>
        <p:spPr>
          <a:xfrm>
            <a:off x="642938" y="0"/>
            <a:ext cx="7994650" cy="749300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latin typeface="+mn-lt"/>
                <a:ea typeface="MS PGothic" pitchFamily="34" charset="-128"/>
                <a:cs typeface="Times New Roman" pitchFamily="18" charset="0"/>
              </a:rPr>
              <a:t>Категории доказательности</a:t>
            </a:r>
          </a:p>
        </p:txBody>
      </p:sp>
      <p:sp>
        <p:nvSpPr>
          <p:cNvPr id="93187" name="Содержимое 5"/>
          <p:cNvSpPr>
            <a:spLocks noGrp="1"/>
          </p:cNvSpPr>
          <p:nvPr>
            <p:ph idx="1"/>
          </p:nvPr>
        </p:nvSpPr>
        <p:spPr>
          <a:xfrm>
            <a:off x="2268538" y="1428750"/>
            <a:ext cx="6518275" cy="542925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1800" b="1" dirty="0"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•"/>
              <a:defRPr/>
            </a:pPr>
            <a:r>
              <a:rPr lang="ru-RU" sz="2200" b="1" i="1" dirty="0">
                <a:solidFill>
                  <a:srgbClr val="C00000"/>
                </a:solidFill>
                <a:cs typeface="Times New Roman" pitchFamily="18" charset="0"/>
              </a:rPr>
              <a:t>Категория </a:t>
            </a:r>
            <a:r>
              <a:rPr lang="en-US" sz="2200" b="1" i="1" dirty="0">
                <a:solidFill>
                  <a:srgbClr val="C00000"/>
                </a:solidFill>
                <a:cs typeface="Times New Roman" pitchFamily="18" charset="0"/>
              </a:rPr>
              <a:t>IA</a:t>
            </a:r>
            <a:r>
              <a:rPr lang="ru-RU" sz="2200" b="1" i="1" dirty="0">
                <a:cs typeface="Times New Roman" pitchFamily="18" charset="0"/>
              </a:rPr>
              <a:t>. </a:t>
            </a:r>
            <a:r>
              <a:rPr lang="ru-RU" sz="2200" b="1" dirty="0">
                <a:cs typeface="Times New Roman" pitchFamily="18" charset="0"/>
              </a:rPr>
              <a:t>Рекомендовано для внедрения и подтверждено хорошо спланированными исследованиями, клиническими и эпидемиологическими данными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2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•"/>
              <a:defRPr/>
            </a:pPr>
            <a:r>
              <a:rPr lang="ru-RU" sz="2200" b="1" i="1" dirty="0">
                <a:solidFill>
                  <a:srgbClr val="C00000"/>
                </a:solidFill>
                <a:cs typeface="Times New Roman" pitchFamily="18" charset="0"/>
              </a:rPr>
              <a:t>Категория</a:t>
            </a:r>
            <a:r>
              <a:rPr lang="en-US" sz="2200" b="1" i="1" dirty="0">
                <a:solidFill>
                  <a:srgbClr val="C00000"/>
                </a:solidFill>
                <a:cs typeface="Times New Roman" pitchFamily="18" charset="0"/>
              </a:rPr>
              <a:t> IB</a:t>
            </a:r>
            <a:r>
              <a:rPr lang="en-US" sz="2200" b="1" i="1" dirty="0">
                <a:cs typeface="Times New Roman" pitchFamily="18" charset="0"/>
              </a:rPr>
              <a:t>. </a:t>
            </a:r>
            <a:r>
              <a:rPr lang="ru-RU" sz="2200" b="1" dirty="0">
                <a:cs typeface="Times New Roman" pitchFamily="18" charset="0"/>
              </a:rPr>
              <a:t>Рекомендовано для внедрения и подтверждено отдельными исследованиями, клиническими и эпидемиологическими данными, а также имеет теоретическое обоснование или внедрено в клиническую практику  (например, асептика) при наличии ограниченных доказательств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2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•"/>
              <a:defRPr/>
            </a:pPr>
            <a:r>
              <a:rPr lang="ru-RU" sz="2200" b="1" i="1" dirty="0">
                <a:solidFill>
                  <a:srgbClr val="C00000"/>
                </a:solidFill>
                <a:cs typeface="Times New Roman" pitchFamily="18" charset="0"/>
              </a:rPr>
              <a:t>Категория </a:t>
            </a:r>
            <a:r>
              <a:rPr lang="en-US" sz="2200" b="1" i="1" dirty="0">
                <a:solidFill>
                  <a:srgbClr val="C00000"/>
                </a:solidFill>
                <a:cs typeface="Times New Roman" pitchFamily="18" charset="0"/>
              </a:rPr>
              <a:t>IC</a:t>
            </a:r>
            <a:r>
              <a:rPr lang="ru-RU" sz="2200" b="1" i="1" dirty="0">
                <a:cs typeface="Times New Roman" pitchFamily="18" charset="0"/>
              </a:rPr>
              <a:t>. </a:t>
            </a:r>
            <a:r>
              <a:rPr lang="ru-RU" sz="2200" b="1" dirty="0">
                <a:cs typeface="Times New Roman" pitchFamily="18" charset="0"/>
              </a:rPr>
              <a:t>Требуется органами федерального регулирования, правилами или стандартами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>
                <a:cs typeface="Times New Roman" pitchFamily="18" charset="0"/>
              </a:rPr>
              <a:t> </a:t>
            </a:r>
            <a:endParaRPr lang="ru-RU" sz="22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•"/>
              <a:defRPr/>
            </a:pPr>
            <a:r>
              <a:rPr lang="ru-RU" sz="2200" b="1" i="1" dirty="0">
                <a:solidFill>
                  <a:srgbClr val="C00000"/>
                </a:solidFill>
                <a:cs typeface="Times New Roman" pitchFamily="18" charset="0"/>
              </a:rPr>
              <a:t>Категория</a:t>
            </a:r>
            <a:r>
              <a:rPr lang="en-US" sz="2200" b="1" dirty="0">
                <a:solidFill>
                  <a:srgbClr val="C00000"/>
                </a:solidFill>
                <a:cs typeface="Times New Roman" pitchFamily="18" charset="0"/>
              </a:rPr>
              <a:t> II</a:t>
            </a:r>
            <a:r>
              <a:rPr lang="en-US" sz="2200" b="1" dirty="0">
                <a:cs typeface="Times New Roman" pitchFamily="18" charset="0"/>
              </a:rPr>
              <a:t>. </a:t>
            </a:r>
            <a:r>
              <a:rPr lang="ru-RU" sz="2200" b="1" dirty="0">
                <a:cs typeface="Times New Roman" pitchFamily="18" charset="0"/>
              </a:rPr>
              <a:t>Предполагается к внедрению и подтверждено клиническими или эпидемиологическими исследованиями или теоретическим обоснованием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2200" b="1" dirty="0">
              <a:cs typeface="Times New Roman" pitchFamily="18" charset="0"/>
            </a:endParaRPr>
          </a:p>
        </p:txBody>
      </p:sp>
      <p:sp>
        <p:nvSpPr>
          <p:cNvPr id="208899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9205913" y="6381750"/>
            <a:ext cx="46037" cy="444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65E163DC-4D88-499F-9B8F-81009239F0E8}" type="slidenum">
              <a:rPr lang="de-DE" sz="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de-DE" sz="200" smtClean="0">
              <a:solidFill>
                <a:srgbClr val="898989"/>
              </a:solidFill>
            </a:endParaRPr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4041775"/>
            <a:ext cx="1987550" cy="1258888"/>
          </a:xfrm>
          <a:prstGeom prst="rect">
            <a:avLst/>
          </a:prstGeom>
          <a:noFill/>
          <a:ln w="9525" algn="ctr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2143125"/>
            <a:ext cx="2005012" cy="1214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7895" name="Прямоугольник 6"/>
          <p:cNvSpPr>
            <a:spLocks noChangeArrowheads="1"/>
          </p:cNvSpPr>
          <p:nvPr/>
        </p:nvSpPr>
        <p:spPr bwMode="auto">
          <a:xfrm>
            <a:off x="72516" y="69215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 dirty="0">
                <a:latin typeface="+mn-lt"/>
                <a:cs typeface="Times New Roman" pitchFamily="18" charset="0"/>
              </a:rPr>
              <a:t>разработаны согласно существующим научным данным, теоретическому обоснованию, применимости и экономическим аспектам</a:t>
            </a:r>
            <a:endParaRPr lang="ru-RU" sz="2000" b="1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4"/>
          <p:cNvSpPr>
            <a:spLocks noGrp="1"/>
          </p:cNvSpPr>
          <p:nvPr>
            <p:ph type="title"/>
          </p:nvPr>
        </p:nvSpPr>
        <p:spPr>
          <a:xfrm>
            <a:off x="0" y="17177"/>
            <a:ext cx="9144000" cy="1071563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ea typeface="MS PGothic" pitchFamily="34" charset="-128"/>
                <a:cs typeface="Times New Roman" pitchFamily="18" charset="0"/>
              </a:rPr>
              <a:t>Предлагаемые меры по профилактике</a:t>
            </a:r>
            <a:br>
              <a:rPr lang="ru-RU" sz="3200" b="1" dirty="0" smtClean="0">
                <a:ea typeface="MS PGothic" pitchFamily="34" charset="-128"/>
                <a:cs typeface="Times New Roman" pitchFamily="18" charset="0"/>
              </a:rPr>
            </a:br>
            <a:r>
              <a:rPr lang="ru-RU" sz="3200" b="1" dirty="0" smtClean="0">
                <a:ea typeface="MS PGothic" pitchFamily="34" charset="-128"/>
                <a:cs typeface="Times New Roman" pitchFamily="18" charset="0"/>
              </a:rPr>
              <a:t>катетер-ассоциированной инфекции </a:t>
            </a:r>
          </a:p>
        </p:txBody>
      </p:sp>
      <p:sp>
        <p:nvSpPr>
          <p:cNvPr id="38915" name="Содержимое 5"/>
          <p:cNvSpPr>
            <a:spLocks noGrp="1"/>
          </p:cNvSpPr>
          <p:nvPr>
            <p:ph idx="1"/>
          </p:nvPr>
        </p:nvSpPr>
        <p:spPr>
          <a:xfrm>
            <a:off x="0" y="1268413"/>
            <a:ext cx="8818563" cy="5256212"/>
          </a:xfrm>
        </p:spPr>
        <p:txBody>
          <a:bodyPr/>
          <a:lstStyle/>
          <a:p>
            <a:pPr indent="0" algn="ctr" eaLnBrk="1" hangingPunct="1">
              <a:buFont typeface="Arial" pitchFamily="34" charset="0"/>
              <a:buNone/>
            </a:pPr>
            <a:r>
              <a:rPr lang="ru-RU" sz="2400" b="1" u="sng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Обучение, подготовка и подбор персонала</a:t>
            </a:r>
            <a:endParaRPr lang="en-US" sz="2400" b="1" u="sng" dirty="0">
              <a:solidFill>
                <a:srgbClr val="C00000"/>
              </a:solidFill>
              <a:latin typeface="+mj-lt"/>
              <a:cs typeface="Times New Roman" pitchFamily="18" charset="0"/>
            </a:endParaRPr>
          </a:p>
          <a:p>
            <a:pPr indent="0" eaLnBrk="1" hangingPunct="1"/>
            <a:endParaRPr lang="ru-RU" sz="1800" b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indent="0" eaLnBrk="1" hangingPunct="1">
              <a:buFontTx/>
              <a:buAutoNum type="arabicPeriod"/>
            </a:pPr>
            <a:r>
              <a:rPr lang="ru-RU" sz="2000" b="1" u="sng" dirty="0">
                <a:latin typeface="+mj-lt"/>
                <a:cs typeface="Times New Roman" pitchFamily="18" charset="0"/>
              </a:rPr>
              <a:t>Обучать персонал показаниям для установки внутрисосудистых катетеров, правильным методикам постановки и ухода за катетерами, а также мерам необходимого инфекционного контроля для предупреждения катетер-ассоциированных внутрисосудистых инфекций</a:t>
            </a:r>
            <a:r>
              <a:rPr lang="ru-RU" sz="2000" b="1" dirty="0">
                <a:latin typeface="+mj-lt"/>
                <a:cs typeface="Times New Roman" pitchFamily="18" charset="0"/>
              </a:rPr>
              <a:t> [7-15]. Категория </a:t>
            </a:r>
            <a:r>
              <a:rPr lang="en-US" sz="2000" b="1" dirty="0">
                <a:latin typeface="+mj-lt"/>
                <a:cs typeface="Times New Roman" pitchFamily="18" charset="0"/>
              </a:rPr>
              <a:t>IA</a:t>
            </a:r>
            <a:endParaRPr lang="ru-RU" sz="2000" b="1" dirty="0">
              <a:latin typeface="+mj-lt"/>
              <a:cs typeface="Times New Roman" pitchFamily="18" charset="0"/>
            </a:endParaRPr>
          </a:p>
          <a:p>
            <a:pPr indent="0" eaLnBrk="1" hangingPunct="1"/>
            <a:endParaRPr lang="ru-RU" sz="2000" b="1" dirty="0">
              <a:latin typeface="+mj-lt"/>
              <a:cs typeface="Times New Roman" pitchFamily="18" charset="0"/>
            </a:endParaRPr>
          </a:p>
          <a:p>
            <a:pPr indent="0" eaLnBrk="1" hangingPunct="1">
              <a:buFontTx/>
              <a:buAutoNum type="arabicPeriod" startAt="2"/>
            </a:pPr>
            <a:r>
              <a:rPr lang="ru-RU" sz="2000" b="1" u="sng" dirty="0">
                <a:latin typeface="+mj-lt"/>
                <a:cs typeface="Times New Roman" pitchFamily="18" charset="0"/>
              </a:rPr>
              <a:t>Периодически оценивать знания и приверженность рекомендациям </a:t>
            </a:r>
            <a:r>
              <a:rPr lang="ru-RU" sz="2000" b="1" dirty="0">
                <a:latin typeface="+mj-lt"/>
                <a:cs typeface="Times New Roman" pitchFamily="18" charset="0"/>
              </a:rPr>
              <a:t>руководств персонала, осуществляющего постановку и уход за сосудистыми катетерами [7-15]. Категория </a:t>
            </a:r>
            <a:r>
              <a:rPr lang="en-US" sz="2000" b="1" dirty="0">
                <a:latin typeface="+mj-lt"/>
                <a:cs typeface="Times New Roman" pitchFamily="18" charset="0"/>
              </a:rPr>
              <a:t>IA</a:t>
            </a:r>
          </a:p>
          <a:p>
            <a:pPr marL="727075" lvl="3" indent="-342900" eaLnBrk="1" hangingPunct="1">
              <a:buFontTx/>
              <a:buNone/>
            </a:pPr>
            <a:endParaRPr lang="ru-RU" b="1" i="1" dirty="0" smtClean="0">
              <a:latin typeface="+mj-lt"/>
              <a:cs typeface="Times New Roman" pitchFamily="18" charset="0"/>
            </a:endParaRPr>
          </a:p>
          <a:p>
            <a:pPr marL="727075" lvl="3" indent="-342900" eaLnBrk="1" hangingPunct="1">
              <a:buFontTx/>
              <a:buNone/>
            </a:pPr>
            <a:r>
              <a:rPr lang="ru-RU" b="1" i="1" dirty="0" smtClean="0">
                <a:latin typeface="+mj-lt"/>
                <a:cs typeface="Times New Roman" pitchFamily="18" charset="0"/>
              </a:rPr>
              <a:t>Руководство по профилактике катетер ассоциированных</a:t>
            </a:r>
          </a:p>
          <a:p>
            <a:pPr marL="727075" lvl="3" indent="-342900" eaLnBrk="1" hangingPunct="1">
              <a:buFontTx/>
              <a:buNone/>
            </a:pPr>
            <a:r>
              <a:rPr lang="ru-RU" b="1" i="1" dirty="0" smtClean="0">
                <a:latin typeface="+mj-lt"/>
                <a:cs typeface="Times New Roman" pitchFamily="18" charset="0"/>
              </a:rPr>
              <a:t>внутрисосудистых инфекций, 2011</a:t>
            </a:r>
          </a:p>
          <a:p>
            <a:pPr indent="0" eaLnBrk="1" hangingPunct="1"/>
            <a:endParaRPr lang="ru-RU" sz="1800" b="1" dirty="0">
              <a:latin typeface="+mj-lt"/>
              <a:cs typeface="Times New Roman" pitchFamily="18" charset="0"/>
            </a:endParaRPr>
          </a:p>
          <a:p>
            <a:pPr indent="0" eaLnBrk="1" hangingPunct="1"/>
            <a:endParaRPr lang="ru-RU" sz="1800" b="1" dirty="0"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9205913" y="6381750"/>
            <a:ext cx="46037" cy="444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C13E6914-4227-4713-A84B-8D61B4F0316A}" type="slidenum">
              <a:rPr lang="de-DE" sz="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de-DE" sz="200" smtClean="0">
              <a:solidFill>
                <a:srgbClr val="898989"/>
              </a:solidFill>
            </a:endParaRP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336" y="5381625"/>
            <a:ext cx="121602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5"/>
          <p:cNvSpPr>
            <a:spLocks noGrp="1"/>
          </p:cNvSpPr>
          <p:nvPr>
            <p:ph idx="1"/>
          </p:nvPr>
        </p:nvSpPr>
        <p:spPr>
          <a:xfrm>
            <a:off x="143508" y="1474788"/>
            <a:ext cx="8820980" cy="5194300"/>
          </a:xfrm>
        </p:spPr>
        <p:txBody>
          <a:bodyPr rtlCol="0">
            <a:normAutofit fontScale="92500"/>
          </a:bodyPr>
          <a:lstStyle/>
          <a:p>
            <a:pPr marL="439738" eaLnBrk="1" fontAlgn="auto" hangingPunct="1">
              <a:spcAft>
                <a:spcPts val="0"/>
              </a:spcAft>
              <a:buFontTx/>
              <a:buAutoNum type="arabicPeriod" startAt="3"/>
              <a:defRPr/>
            </a:pPr>
            <a:r>
              <a:rPr lang="ru-RU" sz="2200" b="1" u="sng" dirty="0">
                <a:latin typeface="+mj-lt"/>
                <a:cs typeface="Times New Roman" pitchFamily="18" charset="0"/>
              </a:rPr>
              <a:t>Доверять проведение процедуру только обученному персоналу</a:t>
            </a:r>
            <a:r>
              <a:rPr lang="ru-RU" sz="2200" b="1" dirty="0">
                <a:latin typeface="+mj-lt"/>
                <a:cs typeface="Times New Roman" pitchFamily="18" charset="0"/>
              </a:rPr>
              <a:t>, который продемонстрировал компетентность касательно процедуры установки и ухода за периферическими и центральными внутрисосудистыми катетерами. </a:t>
            </a:r>
            <a:r>
              <a:rPr lang="en-US" sz="2200" b="1" dirty="0">
                <a:latin typeface="+mj-lt"/>
                <a:cs typeface="Times New Roman" pitchFamily="18" charset="0"/>
              </a:rPr>
              <a:t>[14-28]. </a:t>
            </a:r>
            <a:r>
              <a:rPr lang="ru-RU" sz="2200" b="1" dirty="0">
                <a:latin typeface="+mj-lt"/>
                <a:cs typeface="Times New Roman" pitchFamily="18" charset="0"/>
              </a:rPr>
              <a:t>    Категория</a:t>
            </a:r>
            <a:r>
              <a:rPr lang="en-US" sz="2200" b="1" dirty="0">
                <a:latin typeface="+mj-lt"/>
                <a:cs typeface="Times New Roman" pitchFamily="18" charset="0"/>
              </a:rPr>
              <a:t> IA</a:t>
            </a:r>
            <a:endParaRPr lang="ru-RU" sz="2200" b="1" dirty="0">
              <a:latin typeface="+mj-lt"/>
              <a:cs typeface="Times New Roman" pitchFamily="18" charset="0"/>
            </a:endParaRPr>
          </a:p>
          <a:p>
            <a:pPr marL="439738" eaLnBrk="1" fontAlgn="auto" hangingPunct="1">
              <a:spcAft>
                <a:spcPts val="0"/>
              </a:spcAft>
              <a:defRPr/>
            </a:pPr>
            <a:endParaRPr lang="ru-RU" sz="2200" b="1" dirty="0">
              <a:latin typeface="+mj-lt"/>
              <a:cs typeface="Times New Roman" pitchFamily="18" charset="0"/>
            </a:endParaRPr>
          </a:p>
          <a:p>
            <a:pPr marL="439738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200" b="1" dirty="0">
                <a:latin typeface="+mj-lt"/>
                <a:cs typeface="Times New Roman" pitchFamily="18" charset="0"/>
              </a:rPr>
              <a:t>4.   </a:t>
            </a:r>
            <a:r>
              <a:rPr lang="ru-RU" sz="2200" b="1" u="sng" dirty="0">
                <a:latin typeface="+mj-lt"/>
                <a:cs typeface="Times New Roman" pitchFamily="18" charset="0"/>
              </a:rPr>
              <a:t>Иметь укомплектованный сестринский состав в реанимационных отделениях.</a:t>
            </a:r>
            <a:r>
              <a:rPr lang="ru-RU" sz="2200" b="1" dirty="0">
                <a:latin typeface="+mj-lt"/>
                <a:cs typeface="Times New Roman" pitchFamily="18" charset="0"/>
              </a:rPr>
              <a:t> </a:t>
            </a:r>
            <a:r>
              <a:rPr lang="en-US" sz="2200" b="1" dirty="0">
                <a:latin typeface="+mj-lt"/>
                <a:cs typeface="Times New Roman" pitchFamily="18" charset="0"/>
              </a:rPr>
              <a:t> </a:t>
            </a:r>
            <a:r>
              <a:rPr lang="ru-RU" sz="2200" b="1" dirty="0">
                <a:latin typeface="+mj-lt"/>
                <a:cs typeface="Times New Roman" pitchFamily="18" charset="0"/>
              </a:rPr>
              <a:t>Исследования-наблюдения показывают, что повышенное количество пациентов на одну сестру, ассоциировано с </a:t>
            </a:r>
            <a:r>
              <a:rPr lang="en-US" sz="2200" b="1" dirty="0">
                <a:latin typeface="+mj-lt"/>
                <a:cs typeface="Times New Roman" pitchFamily="18" charset="0"/>
              </a:rPr>
              <a:t>CRBSI </a:t>
            </a:r>
            <a:r>
              <a:rPr lang="ru-RU" sz="2200" b="1" dirty="0">
                <a:latin typeface="+mj-lt"/>
                <a:cs typeface="Times New Roman" pitchFamily="18" charset="0"/>
              </a:rPr>
              <a:t>в реанимационных отделениях, где сестры осуществляют уход за пациентами с ЦВК [29-31]. Категория </a:t>
            </a:r>
            <a:r>
              <a:rPr lang="en-US" sz="2200" b="1" dirty="0">
                <a:latin typeface="+mj-lt"/>
                <a:cs typeface="Times New Roman" pitchFamily="18" charset="0"/>
              </a:rPr>
              <a:t>IB</a:t>
            </a:r>
            <a:endParaRPr lang="ru-RU" sz="2200" b="1" dirty="0">
              <a:latin typeface="+mj-lt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sz="2200" b="1" i="1" dirty="0">
              <a:latin typeface="+mj-lt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sz="2200" b="1" i="1" dirty="0">
              <a:latin typeface="+mj-lt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i="1" dirty="0">
                <a:latin typeface="+mj-lt"/>
                <a:cs typeface="Times New Roman" pitchFamily="18" charset="0"/>
              </a:rPr>
              <a:t>Руководство по профилактике катетер ассоциированных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i="1" dirty="0">
                <a:latin typeface="+mj-lt"/>
                <a:cs typeface="Times New Roman" pitchFamily="18" charset="0"/>
              </a:rPr>
              <a:t>внутрисосудистых инфекций, 2011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sz="1800" b="1" dirty="0">
              <a:latin typeface="+mj-lt"/>
            </a:endParaRPr>
          </a:p>
        </p:txBody>
      </p:sp>
      <p:sp>
        <p:nvSpPr>
          <p:cNvPr id="210946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 flipH="1">
            <a:off x="9205913" y="6381750"/>
            <a:ext cx="46037" cy="444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8CD7FB0A-76D4-4814-AD91-76AA02B444E1}" type="slidenum">
              <a:rPr lang="de-DE" sz="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de-DE" sz="200" smtClean="0">
              <a:solidFill>
                <a:srgbClr val="898989"/>
              </a:solidFill>
            </a:endParaRPr>
          </a:p>
        </p:txBody>
      </p:sp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328" y="5877272"/>
            <a:ext cx="1216025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Заголовок 4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765175"/>
          </a:xfrm>
        </p:spPr>
        <p:txBody>
          <a:bodyPr/>
          <a:lstStyle/>
          <a:p>
            <a:pPr eaLnBrk="1" hangingPunct="1"/>
            <a:r>
              <a:rPr lang="ru-RU" sz="3200" b="1" smtClean="0">
                <a:ea typeface="MS PGothic" pitchFamily="34" charset="-128"/>
                <a:cs typeface="Times New Roman" pitchFamily="18" charset="0"/>
              </a:rPr>
              <a:t>Предлагаемые меры по профилактике</a:t>
            </a:r>
            <a:br>
              <a:rPr lang="ru-RU" sz="3200" b="1" smtClean="0">
                <a:ea typeface="MS PGothic" pitchFamily="34" charset="-128"/>
                <a:cs typeface="Times New Roman" pitchFamily="18" charset="0"/>
              </a:rPr>
            </a:br>
            <a:r>
              <a:rPr lang="ru-RU" sz="3200" b="1" smtClean="0">
                <a:ea typeface="MS PGothic" pitchFamily="34" charset="-128"/>
                <a:cs typeface="Times New Roman" pitchFamily="18" charset="0"/>
              </a:rPr>
              <a:t>катетер-ассоциированной инфекции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643937" cy="1725613"/>
          </a:xfrm>
        </p:spPr>
        <p:txBody>
          <a:bodyPr/>
          <a:lstStyle/>
          <a:p>
            <a:r>
              <a:rPr lang="ru-RU" sz="2800" b="1" dirty="0" smtClean="0">
                <a:latin typeface="+mn-lt"/>
                <a:cs typeface="Times New Roman" pitchFamily="18" charset="0"/>
              </a:rPr>
              <a:t>Меры безопасности при работе с катетером снижают уровень внутрибольничных инфекций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 smtClean="0">
              <a:latin typeface="+mn-lt"/>
            </a:endParaRPr>
          </a:p>
        </p:txBody>
      </p:sp>
      <p:sp>
        <p:nvSpPr>
          <p:cNvPr id="136195" name="Содержимое 2"/>
          <p:cNvSpPr>
            <a:spLocks noGrp="1"/>
          </p:cNvSpPr>
          <p:nvPr>
            <p:ph idx="1"/>
          </p:nvPr>
        </p:nvSpPr>
        <p:spPr>
          <a:xfrm>
            <a:off x="0" y="1220143"/>
            <a:ext cx="9144000" cy="5377209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z="2200" dirty="0" smtClean="0">
                <a:cs typeface="Times New Roman" pitchFamily="18" charset="0"/>
              </a:rPr>
              <a:t>Результаты</a:t>
            </a:r>
            <a:r>
              <a:rPr lang="ru-RU" sz="2200" dirty="0">
                <a:cs typeface="Times New Roman" pitchFamily="18" charset="0"/>
              </a:rPr>
              <a:t>, собранные из данных, опубликованных в последнее десятилетие по катетер-ассоциированным инфекциям кровотока в 113 больницах, показывают, что меры безопасности в среднем снижают уровень заболеваемости в этих больницах на 57%, производя чистую экономию в 1,85 млн долларов США для каждого участка в течение трех лет. На каждые 100 000 долларов США, потраченные клиникой, это привело к экономии в среднем 315 000 долларов США, потому что приходилось лечить меньше инфицированных пациентов. Исследование было опубликовано в выпуске </a:t>
            </a:r>
            <a:r>
              <a:rPr lang="ru-RU" sz="2200" i="1" dirty="0">
                <a:cs typeface="Times New Roman" pitchFamily="18" charset="0"/>
              </a:rPr>
              <a:t>JAMA </a:t>
            </a:r>
            <a:r>
              <a:rPr lang="ru-RU" sz="2200" i="1" dirty="0" err="1">
                <a:cs typeface="Times New Roman" pitchFamily="18" charset="0"/>
              </a:rPr>
              <a:t>Internal</a:t>
            </a:r>
            <a:r>
              <a:rPr lang="ru-RU" sz="2200" i="1" dirty="0">
                <a:cs typeface="Times New Roman" pitchFamily="18" charset="0"/>
              </a:rPr>
              <a:t> </a:t>
            </a:r>
            <a:r>
              <a:rPr lang="ru-RU" sz="2200" i="1" dirty="0" err="1">
                <a:cs typeface="Times New Roman" pitchFamily="18" charset="0"/>
              </a:rPr>
              <a:t>Medicine</a:t>
            </a:r>
            <a:r>
              <a:rPr lang="ru-RU" sz="2200" dirty="0">
                <a:cs typeface="Times New Roman" pitchFamily="18" charset="0"/>
              </a:rPr>
              <a:t> в декабре 2016 года.</a:t>
            </a:r>
            <a:br>
              <a:rPr lang="ru-RU" sz="2200" dirty="0">
                <a:cs typeface="Times New Roman" pitchFamily="18" charset="0"/>
              </a:rPr>
            </a:br>
            <a:r>
              <a:rPr lang="ru-RU" sz="2200" dirty="0">
                <a:cs typeface="Times New Roman" pitchFamily="18" charset="0"/>
              </a:rPr>
              <a:t>Больницы ввели процедуры безопасности, включающие использование стерильных перчаток, антимикробного покрытия катетеров, а также ежедневную проверку катетеров на признаки смещения или инфекции. Многие больницы также инвестировали в дополнительное обучение, оборудование и расходные материалы для повышения уровня безопасности</a:t>
            </a:r>
            <a:r>
              <a:rPr lang="ru-RU" sz="2200" dirty="0" smtClean="0">
                <a:cs typeface="Times New Roman" pitchFamily="18" charset="0"/>
              </a:rPr>
              <a:t>.</a:t>
            </a:r>
            <a:endParaRPr lang="ru-RU" sz="2200" dirty="0"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424689"/>
            <a:ext cx="7994650" cy="700055"/>
          </a:xfrm>
        </p:spPr>
        <p:txBody>
          <a:bodyPr/>
          <a:lstStyle/>
          <a:p>
            <a:pPr algn="ctr"/>
            <a:r>
              <a:rPr lang="ru-RU" sz="3600" b="1" dirty="0" smtClean="0"/>
              <a:t>Итог успешной катетеризации и командного подхода</a:t>
            </a:r>
            <a:endParaRPr lang="ru-RU" sz="3600" b="1" dirty="0"/>
          </a:p>
        </p:txBody>
      </p:sp>
      <p:pic>
        <p:nvPicPr>
          <p:cNvPr id="180226" name="Picture 2" descr="https://img.memecdn.com/Fainted-Lion_o_93910.jpg"/>
          <p:cNvPicPr>
            <a:picLocks noChangeAspect="1" noChangeArrowheads="1"/>
          </p:cNvPicPr>
          <p:nvPr/>
        </p:nvPicPr>
        <p:blipFill>
          <a:blip r:embed="rId2"/>
          <a:srcRect b="5196"/>
          <a:stretch>
            <a:fillRect/>
          </a:stretch>
        </p:blipFill>
        <p:spPr bwMode="auto">
          <a:xfrm>
            <a:off x="1103265" y="1493811"/>
            <a:ext cx="6900957" cy="47534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PALETTEDESIGNATOR" val="BBraun"/>
  <p:tag name="EXTENDEDCOLORPALETTEDESIGNATOR" val="BBraun"/>
  <p:tag name="PRESENTATIONLANGUAGE" val="deutsch"/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IV therapy &amp;amp; IV access&amp;quot;&quot;/&gt;&lt;property id=&quot;20307&quot; value=&quot;331&quot;/&gt;&lt;/object&gt;&lt;object type=&quot;3&quot; unique_id=&quot;10005&quot;&gt;&lt;property id=&quot;20148&quot; value=&quot;5&quot;/&gt;&lt;property id=&quot;20300&quot; value=&quot;Slide 2 - &amp;quot;Our Agenda&amp;quot;&quot;/&gt;&lt;property id=&quot;20307&quot; value=&quot;544&quot;/&gt;&lt;/object&gt;&lt;object type=&quot;3&quot; unique_id=&quot;10006&quot;&gt;&lt;property id=&quot;20148&quot; value=&quot;5&quot;/&gt;&lt;property id=&quot;20300&quot; value=&quot;Slide 3 - &amp;quot;Agenda&amp;quot;&quot;/&gt;&lt;property id=&quot;20307&quot; value=&quot;563&quot;/&gt;&lt;/object&gt;&lt;object type=&quot;3&quot; unique_id=&quot;10007&quot;&gt;&lt;property id=&quot;20148&quot; value=&quot;5&quot;/&gt;&lt;property id=&quot;20300&quot; value=&quot;Slide 4 - &amp;quot;Used abbreviations&amp;quot;&quot;/&gt;&lt;property id=&quot;20307&quot; value=&quot;564&quot;/&gt;&lt;/object&gt;&lt;object type=&quot;3&quot; unique_id=&quot;10008&quot;&gt;&lt;property id=&quot;20148&quot; value=&quot;5&quot;/&gt;&lt;property id=&quot;20300&quot; value=&quot;Slide 5 - &amp;quot;IV therapy&amp;quot;&quot;/&gt;&lt;property id=&quot;20307&quot; value=&quot;545&quot;/&gt;&lt;/object&gt;&lt;object type=&quot;3&quot; unique_id=&quot;10009&quot;&gt;&lt;property id=&quot;20148&quot; value=&quot;5&quot;/&gt;&lt;property id=&quot;20300&quot; value=&quot;Slide 6 - &amp;quot;Medication Delivery - Overview&amp;quot;&quot;/&gt;&lt;property id=&quot;20307&quot; value=&quot;336&quot;/&gt;&lt;/object&gt;&lt;object type=&quot;3&quot; unique_id=&quot;10010&quot;&gt;&lt;property id=&quot;20148&quot; value=&quot;5&quot;/&gt;&lt;property id=&quot;20300&quot; value=&quot;Slide 7 - &amp;quot;Intravenous therapy (IV therapy)&amp;quot;&quot;/&gt;&lt;property id=&quot;20307&quot; value=&quot;337&quot;/&gt;&lt;/object&gt;&lt;object type=&quot;3&quot; unique_id=&quot;10011&quot;&gt;&lt;property id=&quot;20148&quot; value=&quot;5&quot;/&gt;&lt;property id=&quot;20300&quot; value=&quot;Slide 8 - &amp;quot;Advantages of IV Therapy&amp;quot;&quot;/&gt;&lt;property id=&quot;20307&quot; value=&quot;338&quot;/&gt;&lt;/object&gt;&lt;object type=&quot;3&quot; unique_id=&quot;10012&quot;&gt;&lt;property id=&quot;20148&quot; value=&quot;5&quot;/&gt;&lt;property id=&quot;20300&quot; value=&quot;Slide 9 - &amp;quot;Anatomy &amp;amp; Physiology&amp;quot;&quot;/&gt;&lt;property id=&quot;20307&quot; value=&quot;546&quot;/&gt;&lt;/object&gt;&lt;object type=&quot;3&quot; unique_id=&quot;10013&quot;&gt;&lt;property id=&quot;20148&quot; value=&quot;5&quot;/&gt;&lt;property id=&quot;20300&quot; value=&quot;Slide 10 - &amp;quot;&amp;#x0D;&amp;#x0A;Blood Circulation&amp;quot;&quot;/&gt;&lt;property id=&quot;20307&quot; value=&quot;340&quot;/&gt;&lt;/object&gt;&lt;object type=&quot;3&quot; unique_id=&quot;10014&quot;&gt;&lt;property id=&quot;20148&quot; value=&quot;5&quot;/&gt;&lt;property id=&quot;20300&quot; value=&quot;Slide 11 - &amp;quot;&amp;#x0D;&amp;#x0A;Blood Circulation – Pulmonary Circulation&amp;quot;&quot;/&gt;&lt;property id=&quot;20307&quot; value=&quot;341&quot;/&gt;&lt;/object&gt;&lt;object type=&quot;3&quot; unique_id=&quot;10015&quot;&gt;&lt;property id=&quot;20148&quot; value=&quot;5&quot;/&gt;&lt;property id=&quot;20300&quot; value=&quot;Slide 12 - &amp;quot;&amp;#x0D;&amp;#x0A;Blood vessels&amp;quot;&quot;/&gt;&lt;property id=&quot;20307&quot; value=&quot;342&quot;/&gt;&lt;/object&gt;&lt;object type=&quot;3&quot; unique_id=&quot;10016&quot;&gt;&lt;property id=&quot;20148&quot; value=&quot;5&quot;/&gt;&lt;property id=&quot;20300&quot; value=&quot;Slide 13 - &amp;quot;&amp;#x0D;&amp;#x0A;The Skin&amp;quot;&quot;/&gt;&lt;property id=&quot;20307&quot; value=&quot;343&quot;/&gt;&lt;/object&gt;&lt;object type=&quot;3&quot; unique_id=&quot;10017&quot;&gt;&lt;property id=&quot;20148&quot; value=&quot;5&quot;/&gt;&lt;property id=&quot;20300&quot; value=&quot;Slide 14 - &amp;quot;&amp;#x0D;&amp;#x0A;The Artery&amp;quot;&quot;/&gt;&lt;property id=&quot;20307&quot; value=&quot;344&quot;/&gt;&lt;/object&gt;&lt;object type=&quot;3&quot; unique_id=&quot;10018&quot;&gt;&lt;property id=&quot;20148&quot; value=&quot;5&quot;/&gt;&lt;property id=&quot;20300&quot; value=&quot;Slide 15 - &amp;quot;&amp;#x0D;&amp;#x0A;The vein&amp;quot;&quot;/&gt;&lt;property id=&quot;20307&quot; value=&quot;345&quot;/&gt;&lt;/object&gt;&lt;object type=&quot;3&quot; unique_id=&quot;10019&quot;&gt;&lt;property id=&quot;20148&quot; value=&quot;5&quot;/&gt;&lt;property id=&quot;20300&quot; value=&quot;Slide 16 - &amp;quot;&amp;#x0D;&amp;#x0A;The vein&amp;quot;&quot;/&gt;&lt;property id=&quot;20307&quot; value=&quot;346&quot;/&gt;&lt;/object&gt;&lt;object type=&quot;3&quot; unique_id=&quot;10020&quot;&gt;&lt;property id=&quot;20148&quot; value=&quot;5&quot;/&gt;&lt;property id=&quot;20300&quot; value=&quot;Slide 17 - &amp;quot;Veins for intravenous access&amp;quot;&quot;/&gt;&lt;property id=&quot;20307&quot; value=&quot;547&quot;/&gt;&lt;/object&gt;&lt;object type=&quot;3&quot; unique_id=&quot;10021&quot;&gt;&lt;property id=&quot;20148&quot; value=&quot;5&quot;/&gt;&lt;property id=&quot;20300&quot; value=&quot;Slide 18 - &amp;quot;The veins&amp;quot;&quot;/&gt;&lt;property id=&quot;20307&quot; value=&quot;348&quot;/&gt;&lt;/object&gt;&lt;object type=&quot;3&quot; unique_id=&quot;10022&quot;&gt;&lt;property id=&quot;20148&quot; value=&quot;5&quot;/&gt;&lt;property id=&quot;20300&quot; value=&quot;Slide 19 - &amp;quot;Veins for peripheral IV access&amp;quot;&quot;/&gt;&lt;property id=&quot;20307&quot; value=&quot;349&quot;/&gt;&lt;/object&gt;&lt;object type=&quot;3&quot; unique_id=&quot;10023&quot;&gt;&lt;property id=&quot;20148&quot; value=&quot;5&quot;/&gt;&lt;property id=&quot;20300&quot; value=&quot;Slide 20 - &amp;quot;Veins for peripheral IV access&amp;quot;&quot;/&gt;&lt;property id=&quot;20307&quot; value=&quot;350&quot;/&gt;&lt;/object&gt;&lt;object type=&quot;3&quot; unique_id=&quot;10024&quot;&gt;&lt;property id=&quot;20148&quot; value=&quot;5&quot;/&gt;&lt;property id=&quot;20300&quot; value=&quot;Slide 21 - &amp;quot;Veins for peripheral IV access&amp;quot;&quot;/&gt;&lt;property id=&quot;20307&quot; value=&quot;351&quot;/&gt;&lt;/object&gt;&lt;object type=&quot;3&quot; unique_id=&quot;10025&quot;&gt;&lt;property id=&quot;20148&quot; value=&quot;5&quot;/&gt;&lt;property id=&quot;20300&quot; value=&quot;Slide 22 - &amp;quot;Veins for IV access&amp;quot;&quot;/&gt;&lt;property id=&quot;20307&quot; value=&quot;352&quot;/&gt;&lt;/object&gt;&lt;object type=&quot;3&quot; unique_id=&quot;10026&quot;&gt;&lt;property id=&quot;20148&quot; value=&quot;5&quot;/&gt;&lt;property id=&quot;20300&quot; value=&quot;Slide 23 - &amp;quot;Special situation in children&amp;quot;&quot;/&gt;&lt;property id=&quot;20307&quot; value=&quot;353&quot;/&gt;&lt;/object&gt;&lt;object type=&quot;3&quot; unique_id=&quot;10027&quot;&gt;&lt;property id=&quot;20148&quot; value=&quot;5&quot;/&gt;&lt;property id=&quot;20300&quot; value=&quot;Slide 24 - &amp;quot;Site selection for peripheral IV catheter&amp;quot;&quot;/&gt;&lt;property id=&quot;20307&quot; value=&quot;354&quot;/&gt;&lt;/object&gt;&lt;object type=&quot;3&quot; unique_id=&quot;10028&quot;&gt;&lt;property id=&quot;20148&quot; value=&quot;5&quot;/&gt;&lt;property id=&quot;20300&quot; value=&quot;Slide 25 - &amp;quot;Site selection for peripheral IV catheter&amp;quot;&quot;/&gt;&lt;property id=&quot;20307&quot; value=&quot;355&quot;/&gt;&lt;/object&gt;&lt;object type=&quot;3&quot; unique_id=&quot;10029&quot;&gt;&lt;property id=&quot;20148&quot; value=&quot;5&quot;/&gt;&lt;property id=&quot;20300&quot; value=&quot;Slide 26 - &amp;quot;Site selection for peripheral IV catheter&amp;quot;&quot;/&gt;&lt;property id=&quot;20307&quot; value=&quot;356&quot;/&gt;&lt;/object&gt;&lt;object type=&quot;3&quot; unique_id=&quot;10030&quot;&gt;&lt;property id=&quot;20148&quot; value=&quot;5&quot;/&gt;&lt;property id=&quot;20300&quot; value=&quot;Slide 27 - &amp;quot;Site selection for peripheral IV catheter&amp;#x0D;&amp;#x0A;Areas to avoid&amp;quot;&quot;/&gt;&lt;property id=&quot;20307&quot; value=&quot;357&quot;/&gt;&lt;/object&gt;&lt;object type=&quot;3&quot; unique_id=&quot;10031&quot;&gt;&lt;property id=&quot;20148&quot; value=&quot;5&quot;/&gt;&lt;property id=&quot;20300&quot; value=&quot;Slide 28 - &amp;quot;Special situation in children&amp;quot;&quot;/&gt;&lt;property id=&quot;20307&quot; value=&quot;358&quot;/&gt;&lt;/object&gt;&lt;object type=&quot;3&quot; unique_id=&quot;10032&quot;&gt;&lt;property id=&quot;20148&quot; value=&quot;5&quot;/&gt;&lt;property id=&quot;20300&quot; value=&quot;Slide 29 - &amp;quot;Device Selection&amp;quot;&quot;/&gt;&lt;property id=&quot;20307&quot; value=&quot;548&quot;/&gt;&lt;/object&gt;&lt;object type=&quot;3&quot; unique_id=&quot;10033&quot;&gt;&lt;property id=&quot;20148&quot; value=&quot;5&quot;/&gt;&lt;property id=&quot;20300&quot; value=&quot;Slide 30 - &amp;quot;IV Catheter – Gauge recommendations&amp;quot;&quot;/&gt;&lt;property id=&quot;20307&quot; value=&quot;360&quot;/&gt;&lt;/object&gt;&lt;object type=&quot;3&quot; unique_id=&quot;10034&quot;&gt;&lt;property id=&quot;20148&quot; value=&quot;5&quot;/&gt;&lt;property id=&quot;20300&quot; value=&quot;Slide 31 - &amp;quot;IV Catheter – Gauge recommendations&amp;quot;&quot;/&gt;&lt;property id=&quot;20307&quot; value=&quot;361&quot;/&gt;&lt;/object&gt;&lt;object type=&quot;3&quot; unique_id=&quot;10035&quot;&gt;&lt;property id=&quot;20148&quot; value=&quot;5&quot;/&gt;&lt;property id=&quot;20300&quot; value=&quot;Slide 32 - &amp;quot;IV Catheter – Gauge recommendations&amp;quot;&quot;/&gt;&lt;property id=&quot;20307&quot; value=&quot;362&quot;/&gt;&lt;/object&gt;&lt;object type=&quot;3&quot; unique_id=&quot;10036&quot;&gt;&lt;property id=&quot;20148&quot; value=&quot;5&quot;/&gt;&lt;property id=&quot;20300&quot; value=&quot;Slide 33 - &amp;quot;Infusion Therapies&amp;quot;&quot;/&gt;&lt;property id=&quot;20307&quot; value=&quot;549&quot;/&gt;&lt;/object&gt;&lt;object type=&quot;3&quot; unique_id=&quot;10037&quot;&gt;&lt;property id=&quot;20148&quot; value=&quot;5&quot;/&gt;&lt;property id=&quot;20300&quot; value=&quot;Slide 34 - &amp;quot;Gravity versus pressure&amp;quot;&quot;/&gt;&lt;property id=&quot;20307&quot; value=&quot;364&quot;/&gt;&lt;/object&gt;&lt;object type=&quot;3&quot; unique_id=&quot;10038&quot;&gt;&lt;property id=&quot;20148&quot; value=&quot;5&quot;/&gt;&lt;property id=&quot;20300&quot; value=&quot;Slide 35 - &amp;quot;Infusion therapy&amp;quot;&quot;/&gt;&lt;property id=&quot;20307&quot; value=&quot;365&quot;/&gt;&lt;/object&gt;&lt;object type=&quot;3&quot; unique_id=&quot;10039&quot;&gt;&lt;property id=&quot;20148&quot; value=&quot;5&quot;/&gt;&lt;property id=&quot;20300&quot; value=&quot;Slide 36 - &amp;quot;Infusion therapy&amp;quot;&quot;/&gt;&lt;property id=&quot;20307&quot; value=&quot;366&quot;/&gt;&lt;/object&gt;&lt;object type=&quot;3&quot; unique_id=&quot;10040&quot;&gt;&lt;property id=&quot;20148&quot; value=&quot;5&quot;/&gt;&lt;property id=&quot;20300&quot; value=&quot;Slide 37 - &amp;quot;Accuracy of gravity infusion is influenced by many facts&amp;quot;&quot;/&gt;&lt;property id=&quot;20307&quot; value=&quot;367&quot;/&gt;&lt;/object&gt;&lt;object type=&quot;3&quot; unique_id=&quot;10041&quot;&gt;&lt;property id=&quot;20148&quot; value=&quot;5&quot;/&gt;&lt;property id=&quot;20300&quot; value=&quot;Slide 38 - &amp;quot;Infusion therapies&amp;#x0D;&amp;#x0A;Parenteral medication and solution administration [1]&amp;quot;&quot;/&gt;&lt;property id=&quot;20307&quot; value=&quot;368&quot;/&gt;&lt;/object&gt;&lt;object type=&quot;3&quot; unique_id=&quot;10042&quot;&gt;&lt;property id=&quot;20148&quot; value=&quot;5&quot;/&gt;&lt;property id=&quot;20300&quot; value=&quot;Slide 39 - &amp;quot;Infusion therapies&amp;#x0D;&amp;#x0A;Parenteral medication and solution administration&amp;quot;&quot;/&gt;&lt;property id=&quot;20307&quot; value=&quot;369&quot;/&gt;&lt;/object&gt;&lt;object type=&quot;3&quot; unique_id=&quot;10043&quot;&gt;&lt;property id=&quot;20148&quot; value=&quot;5&quot;/&gt;&lt;property id=&quot;20300&quot; value=&quot;Slide 40 - &amp;quot;Infusion therapies&amp;#x0D;&amp;#x0A;Antineoplastic therapy&amp;quot;&quot;/&gt;&lt;property id=&quot;20307&quot; value=&quot;370&quot;/&gt;&lt;/object&gt;&lt;object type=&quot;3&quot; unique_id=&quot;10044&quot;&gt;&lt;property id=&quot;20148&quot; value=&quot;5&quot;/&gt;&lt;property id=&quot;20300&quot; value=&quot;Slide 41 - &amp;quot;Infusion therapies&amp;#x0D;&amp;#x0A;Antineoplastic therapy&amp;quot;&quot;/&gt;&lt;property id=&quot;20307&quot; value=&quot;371&quot;/&gt;&lt;/object&gt;&lt;object type=&quot;3&quot; unique_id=&quot;10045&quot;&gt;&lt;property id=&quot;20148&quot; value=&quot;5&quot;/&gt;&lt;property id=&quot;20300&quot; value=&quot;Slide 42 - &amp;quot;Infusion therapies&amp;#x0D;&amp;#x0A;Antineoplastic therapy&amp;quot;&quot;/&gt;&lt;property id=&quot;20307&quot; value=&quot;372&quot;/&gt;&lt;/object&gt;&lt;object type=&quot;3&quot; unique_id=&quot;10046&quot;&gt;&lt;property id=&quot;20148&quot; value=&quot;5&quot;/&gt;&lt;property id=&quot;20300&quot; value=&quot;Slide 43 - &amp;quot;Infusion therapies&amp;#x0D;&amp;#x0A;Antineoplastic therapy&amp;quot;&quot;/&gt;&lt;property id=&quot;20307&quot; value=&quot;373&quot;/&gt;&lt;/object&gt;&lt;object type=&quot;3&quot; unique_id=&quot;10047&quot;&gt;&lt;property id=&quot;20148&quot; value=&quot;5&quot;/&gt;&lt;property id=&quot;20300&quot; value=&quot;Slide 44 - &amp;quot;Infusion therapies&amp;#x0D;&amp;#x0A;Transfusion therapy&amp;quot;&quot;/&gt;&lt;property id=&quot;20307&quot; value=&quot;374&quot;/&gt;&lt;/object&gt;&lt;object type=&quot;3&quot; unique_id=&quot;10048&quot;&gt;&lt;property id=&quot;20148&quot; value=&quot;5&quot;/&gt;&lt;property id=&quot;20300&quot; value=&quot;Slide 45 - &amp;quot;Infusion therapies&amp;#x0D;&amp;#x0A;Transfusion therapy&amp;quot;&quot;/&gt;&lt;property id=&quot;20307&quot; value=&quot;375&quot;/&gt;&lt;/object&gt;&lt;object type=&quot;3&quot; unique_id=&quot;10049&quot;&gt;&lt;property id=&quot;20148&quot; value=&quot;5&quot;/&gt;&lt;property id=&quot;20300&quot; value=&quot;Slide 46 - &amp;quot;Infusion therapies&amp;#x0D;&amp;#x0A;Transfusion therapy „Fresh Frozen Plasma, FFP“&amp;quot;&quot;/&gt;&lt;property id=&quot;20307&quot; value=&quot;376&quot;/&gt;&lt;/object&gt;&lt;object type=&quot;3&quot; unique_id=&quot;10050&quot;&gt;&lt;property id=&quot;20148&quot; value=&quot;5&quot;/&gt;&lt;property id=&quot;20300&quot; value=&quot;Slide 47 - &amp;quot;Infusion therapies&amp;#x0D;&amp;#x0A;Patient-controlled analgesia, PCA&amp;quot;&quot;/&gt;&lt;property id=&quot;20307&quot; value=&quot;377&quot;/&gt;&lt;/object&gt;&lt;object type=&quot;3&quot; unique_id=&quot;10051&quot;&gt;&lt;property id=&quot;20148&quot; value=&quot;5&quot;/&gt;&lt;property id=&quot;20300&quot; value=&quot;Slide 48 - &amp;quot;Infusion therapies&amp;#x0D;&amp;#x0A;Parenteral Nutrition&amp;quot;&quot;/&gt;&lt;property id=&quot;20307&quot; value=&quot;378&quot;/&gt;&lt;/object&gt;&lt;object type=&quot;3&quot; unique_id=&quot;10052&quot;&gt;&lt;property id=&quot;20148&quot; value=&quot;5&quot;/&gt;&lt;property id=&quot;20300&quot; value=&quot;Slide 49 - &amp;quot;Infusion therapies&amp;#x0D;&amp;#x0A;Parenteral Nutrition&amp;quot;&quot;/&gt;&lt;property id=&quot;20307&quot; value=&quot;379&quot;/&gt;&lt;/object&gt;&lt;object type=&quot;3&quot; unique_id=&quot;10053&quot;&gt;&lt;property id=&quot;20148&quot; value=&quot;5&quot;/&gt;&lt;property id=&quot;20300&quot; value=&quot;Slide 50 - &amp;quot;Infusion therapies&amp;#x0D;&amp;#x0A;Parenteral Nutrition&amp;quot;&quot;/&gt;&lt;property id=&quot;20307&quot; value=&quot;380&quot;/&gt;&lt;/object&gt;&lt;object type=&quot;3&quot; unique_id=&quot;10054&quot;&gt;&lt;property id=&quot;20148&quot; value=&quot;5&quot;/&gt;&lt;property id=&quot;20300&quot; value=&quot;Slide 51 - &amp;quot;Main objectives of monitoring nutrition support&amp;quot;&quot;/&gt;&lt;property id=&quot;20307&quot; value=&quot;381&quot;/&gt;&lt;/object&gt;&lt;object type=&quot;3&quot; unique_id=&quot;10055&quot;&gt;&lt;property id=&quot;20148&quot; value=&quot;5&quot;/&gt;&lt;property id=&quot;20300&quot; value=&quot;Slide 52 - &amp;quot;Monitoring- Overview&amp;quot;&quot;/&gt;&lt;property id=&quot;20307&quot; value=&quot;382&quot;/&gt;&lt;/object&gt;&lt;object type=&quot;3&quot; unique_id=&quot;10056&quot;&gt;&lt;property id=&quot;20148&quot; value=&quot;5&quot;/&gt;&lt;property id=&quot;20300&quot; value=&quot;Slide 53 - &amp;quot;Monitoring of nutritional support&amp;quot;&quot;/&gt;&lt;property id=&quot;20307&quot; value=&quot;383&quot;/&gt;&lt;/object&gt;&lt;object type=&quot;3&quot; unique_id=&quot;10057&quot;&gt;&lt;property id=&quot;20148&quot; value=&quot;5&quot;/&gt;&lt;property id=&quot;20300&quot; value=&quot;Slide 54 - &amp;quot;IV access&amp;quot;&quot;/&gt;&lt;property id=&quot;20307&quot; value=&quot;550&quot;/&gt;&lt;/object&gt;&lt;object type=&quot;3&quot; unique_id=&quot;10058&quot;&gt;&lt;property id=&quot;20148&quot; value=&quot;5&quot;/&gt;&lt;property id=&quot;20300&quot; value=&quot;Slide 55&quot;/&gt;&lt;property id=&quot;20307&quot; value=&quot;385&quot;/&gt;&lt;/object&gt;&lt;object type=&quot;3&quot; unique_id=&quot;10059&quot;&gt;&lt;property id=&quot;20148&quot; value=&quot;5&quot;/&gt;&lt;property id=&quot;20300&quot; value=&quot;Slide 56&quot;/&gt;&lt;property id=&quot;20307&quot; value=&quot;386&quot;/&gt;&lt;/object&gt;&lt;object type=&quot;3&quot; unique_id=&quot;10060&quot;&gt;&lt;property id=&quot;20148&quot; value=&quot;5&quot;/&gt;&lt;property id=&quot;20300&quot; value=&quot;Slide 57 - &amp;quot;The IV catheter – things to know &amp;quot;&quot;/&gt;&lt;property id=&quot;20307&quot; value=&quot;551&quot;/&gt;&lt;/object&gt;&lt;object type=&quot;3&quot; unique_id=&quot;10061&quot;&gt;&lt;property id=&quot;20148&quot; value=&quot;5&quot;/&gt;&lt;property id=&quot;20300&quot; value=&quot;Slide 58 - &amp;quot;Package&amp;quot;&quot;/&gt;&lt;property id=&quot;20307&quot; value=&quot;388&quot;/&gt;&lt;/object&gt;&lt;object type=&quot;3&quot; unique_id=&quot;10062&quot;&gt;&lt;property id=&quot;20148&quot; value=&quot;5&quot;/&gt;&lt;property id=&quot;20300&quot; value=&quot;Slide 59 - &amp;quot;Universal bevel&amp;quot;&quot;/&gt;&lt;property id=&quot;20307&quot; value=&quot;389&quot;/&gt;&lt;/object&gt;&lt;object type=&quot;3&quot; unique_id=&quot;10063&quot;&gt;&lt;property id=&quot;20148&quot; value=&quot;5&quot;/&gt;&lt;property id=&quot;20300&quot; value=&quot;Slide 60 - &amp;quot;Back cut vs. front cut&amp;quot;&quot;/&gt;&lt;property id=&quot;20307&quot; value=&quot;390&quot;/&gt;&lt;/object&gt;&lt;object type=&quot;3&quot; unique_id=&quot;10064&quot;&gt;&lt;property id=&quot;20148&quot; value=&quot;5&quot;/&gt;&lt;property id=&quot;20300&quot; value=&quot;Slide 61 - &amp;quot;Back cut vs. front cut &amp;quot;&quot;/&gt;&lt;property id=&quot;20307&quot; value=&quot;391&quot;/&gt;&lt;/object&gt;&lt;object type=&quot;3&quot; unique_id=&quot;10065&quot;&gt;&lt;property id=&quot;20148&quot; value=&quot;5&quot;/&gt;&lt;property id=&quot;20300&quot; value=&quot;Slide 62 - &amp;quot;Safety shield&amp;quot;&quot;/&gt;&lt;property id=&quot;20307&quot; value=&quot;392&quot;/&gt;&lt;/object&gt;&lt;object type=&quot;3&quot; unique_id=&quot;10066&quot;&gt;&lt;property id=&quot;20148&quot; value=&quot;5&quot;/&gt;&lt;property id=&quot;20300&quot; value=&quot;Slide 63 - &amp;quot;Safety Shield &amp;quot;&quot;/&gt;&lt;property id=&quot;20307&quot; value=&quot;393&quot;/&gt;&lt;/object&gt;&lt;object type=&quot;3&quot; unique_id=&quot;10067&quot;&gt;&lt;property id=&quot;20148&quot; value=&quot;5&quot;/&gt;&lt;property id=&quot;20300&quot; value=&quot;Slide 64 - &amp;quot;Safety Shield and blood exposure &amp;quot;&quot;/&gt;&lt;property id=&quot;20307&quot; value=&quot;394&quot;/&gt;&lt;/object&gt;&lt;object type=&quot;3&quot; unique_id=&quot;10068&quot;&gt;&lt;property id=&quot;20148&quot; value=&quot;5&quot;/&gt;&lt;property id=&quot;20300&quot; value=&quot;Slide 65 - &amp;quot;Safety Shield and blood exposure &amp;quot;&quot;/&gt;&lt;property id=&quot;20307&quot; value=&quot;395&quot;/&gt;&lt;/object&gt;&lt;object type=&quot;3&quot; unique_id=&quot;10069&quot;&gt;&lt;property id=&quot;20148&quot; value=&quot;5&quot;/&gt;&lt;property id=&quot;20300&quot; value=&quot;Slide 66 - &amp;quot;Catheter with radiopaque stripes&amp;quot;&quot;/&gt;&lt;property id=&quot;20307&quot; value=&quot;396&quot;/&gt;&lt;/object&gt;&lt;object type=&quot;3&quot; unique_id=&quot;10070&quot;&gt;&lt;property id=&quot;20148&quot; value=&quot;5&quot;/&gt;&lt;property id=&quot;20300&quot; value=&quot;Slide 67 - &amp;quot;Cathetermaterial &amp;quot;&quot;/&gt;&lt;property id=&quot;20307&quot; value=&quot;397&quot;/&gt;&lt;/object&gt;&lt;object type=&quot;3&quot; unique_id=&quot;10071&quot;&gt;&lt;property id=&quot;20148&quot; value=&quot;5&quot;/&gt;&lt;property id=&quot;20300&quot; value=&quot;Slide 68 - &amp;quot;Advantages &amp;amp; disadvantages FEP &amp;quot;&quot;/&gt;&lt;property id=&quot;20307&quot; value=&quot;398&quot;/&gt;&lt;/object&gt;&lt;object type=&quot;3&quot; unique_id=&quot;10072&quot;&gt;&lt;property id=&quot;20148&quot; value=&quot;5&quot;/&gt;&lt;property id=&quot;20300&quot; value=&quot;Slide 69 - &amp;quot;Advantages &amp;amp; disadvantages PUR&amp;quot;&quot;/&gt;&lt;property id=&quot;20307&quot; value=&quot;399&quot;/&gt;&lt;/object&gt;&lt;object type=&quot;3&quot; unique_id=&quot;10073&quot;&gt;&lt;property id=&quot;20148&quot; value=&quot;5&quot;/&gt;&lt;property id=&quot;20300&quot; value=&quot;Slide 70 - &amp;quot;Radiopaque stripes&amp;quot;&quot;/&gt;&lt;property id=&quot;20307&quot; value=&quot;400&quot;/&gt;&lt;/object&gt;&lt;object type=&quot;3&quot; unique_id=&quot;10074&quot;&gt;&lt;property id=&quot;20148&quot; value=&quot;5&quot;/&gt;&lt;property id=&quot;20300&quot; value=&quot;Slide 71 - &amp;quot;Transparent hub with flexible wings&amp;quot;&quot;/&gt;&lt;property id=&quot;20307&quot; value=&quot;401&quot;/&gt;&lt;/object&gt;&lt;object type=&quot;3&quot; unique_id=&quot;10075&quot;&gt;&lt;property id=&quot;20148&quot; value=&quot;5&quot;/&gt;&lt;property id=&quot;20300&quot; value=&quot;Slide 72 - &amp;quot;Transparent hub &amp;quot;&quot;/&gt;&lt;property id=&quot;20307&quot; value=&quot;402&quot;/&gt;&lt;/object&gt;&lt;object type=&quot;3&quot; unique_id=&quot;10076&quot;&gt;&lt;property id=&quot;20148&quot; value=&quot;5&quot;/&gt;&lt;property id=&quot;20300&quot; value=&quot;Slide 73 - &amp;quot;Flexible wings &amp;quot;&quot;/&gt;&lt;property id=&quot;20307&quot; value=&quot;403&quot;/&gt;&lt;/object&gt;&lt;object type=&quot;3&quot; unique_id=&quot;10077&quot;&gt;&lt;property id=&quot;20148&quot; value=&quot;5&quot;/&gt;&lt;property id=&quot;20300&quot; value=&quot;Slide 74 - &amp;quot;Tips for stable fixation&amp;quot;&quot;/&gt;&lt;property id=&quot;20307&quot; value=&quot;404&quot;/&gt;&lt;/object&gt;&lt;object type=&quot;3&quot; unique_id=&quot;10078&quot;&gt;&lt;property id=&quot;20148&quot; value=&quot;5&quot;/&gt;&lt;property id=&quot;20300&quot; value=&quot;Slide 75 - &amp;quot;Injection port&amp;quot;&quot;/&gt;&lt;property id=&quot;20307&quot; value=&quot;405&quot;/&gt;&lt;/object&gt;&lt;object type=&quot;3&quot; unique_id=&quot;10079&quot;&gt;&lt;property id=&quot;20148&quot; value=&quot;5&quot;/&gt;&lt;property id=&quot;20300&quot; value=&quot;Slide 76 - &amp;quot;Injection port  &amp;quot;&quot;/&gt;&lt;property id=&quot;20307&quot; value=&quot;406&quot;/&gt;&lt;/object&gt;&lt;object type=&quot;3&quot; unique_id=&quot;10080&quot;&gt;&lt;property id=&quot;20148&quot; value=&quot;5&quot;/&gt;&lt;property id=&quot;20300&quot; value=&quot;Slide 77 - &amp;quot;Flashback chamber&amp;quot;&quot;/&gt;&lt;property id=&quot;20307&quot; value=&quot;407&quot;/&gt;&lt;/object&gt;&lt;object type=&quot;3&quot; unique_id=&quot;10081&quot;&gt;&lt;property id=&quot;20148&quot; value=&quot;5&quot;/&gt;&lt;property id=&quot;20300&quot; value=&quot;Slide 78 - &amp;quot;Flashback chamber  &amp;quot;&quot;/&gt;&lt;property id=&quot;20307&quot; value=&quot;408&quot;/&gt;&lt;/object&gt;&lt;object type=&quot;3&quot; unique_id=&quot;10082&quot;&gt;&lt;property id=&quot;20148&quot; value=&quot;5&quot;/&gt;&lt;property id=&quot;20300&quot; value=&quot;Slide 79 - &amp;quot;Flashback chamber &amp;amp; Double Flashback Technology &amp;quot;&quot;/&gt;&lt;property id=&quot;20307&quot; value=&quot;409&quot;/&gt;&lt;/object&gt;&lt;object type=&quot;3&quot; unique_id=&quot;10083&quot;&gt;&lt;property id=&quot;20148&quot; value=&quot;5&quot;/&gt;&lt;property id=&quot;20300&quot; value=&quot;Slide 80 - &amp;quot;Flashback chamber &amp;amp; Double Flashback Technology &amp;quot;&quot;/&gt;&lt;property id=&quot;20307&quot; value=&quot;410&quot;/&gt;&lt;/object&gt;&lt;object type=&quot;3&quot; unique_id=&quot;10084&quot;&gt;&lt;property id=&quot;20148&quot; value=&quot;5&quot;/&gt;&lt;property id=&quot;20300&quot; value=&quot;Slide 81 - &amp;quot;Flashback chamber &amp;amp; Double Flashback Technology &amp;quot;&quot;/&gt;&lt;property id=&quot;20307&quot; value=&quot;411&quot;/&gt;&lt;/object&gt;&lt;object type=&quot;3&quot; unique_id=&quot;10085&quot;&gt;&lt;property id=&quot;20148&quot; value=&quot;5&quot;/&gt;&lt;property id=&quot;20300&quot; value=&quot;Slide 82 - &amp;quot;Blood stopper&amp;quot;&quot;/&gt;&lt;property id=&quot;20307&quot; value=&quot;412&quot;/&gt;&lt;/object&gt;&lt;object type=&quot;3&quot; unique_id=&quot;10086&quot;&gt;&lt;property id=&quot;20148&quot; value=&quot;5&quot;/&gt;&lt;property id=&quot;20300&quot; value=&quot;Slide 83 - &amp;quot;Hydrophobic blood stopper&amp;quot;&quot;/&gt;&lt;property id=&quot;20307&quot; value=&quot;413&quot;/&gt;&lt;/object&gt;&lt;object type=&quot;3&quot; unique_id=&quot;10087&quot;&gt;&lt;property id=&quot;20148&quot; value=&quot;5&quot;/&gt;&lt;property id=&quot;20300&quot; value=&quot;Slide 84 - &amp;quot;Closing Cone&amp;quot;&quot;/&gt;&lt;property id=&quot;20307&quot; value=&quot;414&quot;/&gt;&lt;/object&gt;&lt;object type=&quot;3&quot; unique_id=&quot;10088&quot;&gt;&lt;property id=&quot;20148&quot; value=&quot;5&quot;/&gt;&lt;property id=&quot;20300&quot; value=&quot;Slide 85 - &amp;quot;Closing Cone &amp;quot;&quot;/&gt;&lt;property id=&quot;20307&quot; value=&quot;415&quot;/&gt;&lt;/object&gt;&lt;object type=&quot;3&quot; unique_id=&quot;10089&quot;&gt;&lt;property id=&quot;20148&quot; value=&quot;5&quot;/&gt;&lt;property id=&quot;20300&quot; value=&quot;Slide 86 - &amp;quot;Equipment preparation and patient preparation&amp;quot;&quot;/&gt;&lt;property id=&quot;20307&quot; value=&quot;552&quot;/&gt;&lt;/object&gt;&lt;object type=&quot;3&quot; unique_id=&quot;10090&quot;&gt;&lt;property id=&quot;20148&quot; value=&quot;5&quot;/&gt;&lt;property id=&quot;20300&quot; value=&quot;Slide 87 - &amp;quot;Equipment Preparation&amp;quot;&quot;/&gt;&lt;property id=&quot;20307&quot; value=&quot;417&quot;/&gt;&lt;/object&gt;&lt;object type=&quot;3&quot; unique_id=&quot;10091&quot;&gt;&lt;property id=&quot;20148&quot; value=&quot;5&quot;/&gt;&lt;property id=&quot;20300&quot; value=&quot;Slide 88 - &amp;quot;Patient Education&amp;quot;&quot;/&gt;&lt;property id=&quot;20307&quot; value=&quot;418&quot;/&gt;&lt;/object&gt;&lt;object type=&quot;3&quot; unique_id=&quot;10092&quot;&gt;&lt;property id=&quot;20148&quot; value=&quot;5&quot;/&gt;&lt;property id=&quot;20300&quot; value=&quot;Slide 89 - &amp;quot;Patient preparation&amp;quot;&quot;/&gt;&lt;property id=&quot;20307&quot; value=&quot;419&quot;/&gt;&lt;/object&gt;&lt;object type=&quot;3&quot; unique_id=&quot;10093&quot;&gt;&lt;property id=&quot;20148&quot; value=&quot;5&quot;/&gt;&lt;property id=&quot;20300&quot; value=&quot;Slide 90 - &amp;quot;Preparation of Environment&amp;quot;&quot;/&gt;&lt;property id=&quot;20307&quot; value=&quot;420&quot;/&gt;&lt;/object&gt;&lt;object type=&quot;3&quot; unique_id=&quot;10094&quot;&gt;&lt;property id=&quot;20148&quot; value=&quot;5&quot;/&gt;&lt;property id=&quot;20300&quot; value=&quot;Slide 91 - &amp;quot;Preparation&amp;quot;&quot;/&gt;&lt;property id=&quot;20307&quot; value=&quot;421&quot;/&gt;&lt;/object&gt;&lt;object type=&quot;3&quot; unique_id=&quot;10095&quot;&gt;&lt;property id=&quot;20148&quot; value=&quot;5&quot;/&gt;&lt;property id=&quot;20300&quot; value=&quot;Slide 92 - &amp;quot;Preparation&amp;quot;&quot;/&gt;&lt;property id=&quot;20307&quot; value=&quot;422&quot;/&gt;&lt;/object&gt;&lt;object type=&quot;3&quot; unique_id=&quot;10096&quot;&gt;&lt;property id=&quot;20148&quot; value=&quot;5&quot;/&gt;&lt;property id=&quot;20300&quot; value=&quot;Slide 93 - &amp;quot;Hand disinfection &amp;amp; Gloves&amp;quot;&quot;/&gt;&lt;property id=&quot;20307&quot; value=&quot;423&quot;/&gt;&lt;/object&gt;&lt;object type=&quot;3&quot; unique_id=&quot;10097&quot;&gt;&lt;property id=&quot;20148&quot; value=&quot;5&quot;/&gt;&lt;property id=&quot;20300&quot; value=&quot;Slide 94 - &amp;quot;Hand disinfection &amp;amp; Gloves&amp;quot;&quot;/&gt;&lt;property id=&quot;20307&quot; value=&quot;424&quot;/&gt;&lt;/object&gt;&lt;object type=&quot;3&quot; unique_id=&quot;10098&quot;&gt;&lt;property id=&quot;20148&quot; value=&quot;5&quot;/&gt;&lt;property id=&quot;20300&quot; value=&quot;Slide 95 - &amp;quot;Hand disinfection &amp;amp; Gloves&amp;quot;&quot;/&gt;&lt;property id=&quot;20307&quot; value=&quot;425&quot;/&gt;&lt;/object&gt;&lt;object type=&quot;3&quot; unique_id=&quot;10099&quot;&gt;&lt;property id=&quot;20148&quot; value=&quot;5&quot;/&gt;&lt;property id=&quot;20300&quot; value=&quot;Slide 96 - &amp;quot;Preparation&amp;quot;&quot;/&gt;&lt;property id=&quot;20307&quot; value=&quot;426&quot;/&gt;&lt;/object&gt;&lt;object type=&quot;3&quot; unique_id=&quot;10100&quot;&gt;&lt;property id=&quot;20148&quot; value=&quot;5&quot;/&gt;&lt;property id=&quot;20300&quot; value=&quot;Slide 97 - &amp;quot;Venipuncture process&amp;quot;&quot;/&gt;&lt;property id=&quot;20307&quot; value=&quot;553&quot;/&gt;&lt;/object&gt;&lt;object type=&quot;3&quot; unique_id=&quot;10101&quot;&gt;&lt;property id=&quot;20148&quot; value=&quot;5&quot;/&gt;&lt;property id=&quot;20300&quot; value=&quot;Slide 98 - &amp;quot;Tourniquet  application&amp;quot;&quot;/&gt;&lt;property id=&quot;20307&quot; value=&quot;428&quot;/&gt;&lt;/object&gt;&lt;object type=&quot;3&quot; unique_id=&quot;10102&quot;&gt;&lt;property id=&quot;20148&quot; value=&quot;5&quot;/&gt;&lt;property id=&quot;20300&quot; value=&quot;Slide 99 - &amp;quot;Assessment of vein&amp;quot;&quot;/&gt;&lt;property id=&quot;20307&quot; value=&quot;429&quot;/&gt;&lt;/object&gt;&lt;object type=&quot;3&quot; unique_id=&quot;10103&quot;&gt;&lt;property id=&quot;20148&quot; value=&quot;5&quot;/&gt;&lt;property id=&quot;20300&quot; value=&quot;Slide 100 - &amp;quot;Palpation of vein&amp;quot;&quot;/&gt;&lt;property id=&quot;20307&quot; value=&quot;430&quot;/&gt;&lt;/object&gt;&lt;object type=&quot;3&quot; unique_id=&quot;10104&quot;&gt;&lt;property id=&quot;20148&quot; value=&quot;5&quot;/&gt;&lt;property id=&quot;20300&quot; value=&quot;Slide 101 - &amp;quot;Select a site&amp;quot;&quot;/&gt;&lt;property id=&quot;20307&quot; value=&quot;431&quot;/&gt;&lt;/object&gt;&lt;object type=&quot;3&quot; unique_id=&quot;10105&quot;&gt;&lt;property id=&quot;20148&quot; value=&quot;5&quot;/&gt;&lt;property id=&quot;20300&quot; value=&quot;Slide 102 - &amp;quot;Venipuncture&amp;quot;&quot;/&gt;&lt;property id=&quot;20307&quot; value=&quot;432&quot;/&gt;&lt;/object&gt;&lt;object type=&quot;3&quot; unique_id=&quot;10106&quot;&gt;&lt;property id=&quot;20148&quot; value=&quot;5&quot;/&gt;&lt;property id=&quot;20300&quot; value=&quot;Slide 103 - &amp;quot;Venipuncture&amp;quot;&quot;/&gt;&lt;property id=&quot;20307&quot; value=&quot;433&quot;/&gt;&lt;/object&gt;&lt;object type=&quot;3&quot; unique_id=&quot;10107&quot;&gt;&lt;property id=&quot;20148&quot; value=&quot;5&quot;/&gt;&lt;property id=&quot;20300&quot; value=&quot;Slide 104 - &amp;quot;Venipuncture&amp;quot;&quot;/&gt;&lt;property id=&quot;20307&quot; value=&quot;434&quot;/&gt;&lt;/object&gt;&lt;object type=&quot;3&quot; unique_id=&quot;10108&quot;&gt;&lt;property id=&quot;20148&quot; value=&quot;5&quot;/&gt;&lt;property id=&quot;20300&quot; value=&quot;Slide 105 - &amp;quot;Venipuncture&amp;quot;&quot;/&gt;&lt;property id=&quot;20307&quot; value=&quot;435&quot;/&gt;&lt;/object&gt;&lt;object type=&quot;3&quot; unique_id=&quot;10109&quot;&gt;&lt;property id=&quot;20148&quot; value=&quot;5&quot;/&gt;&lt;property id=&quot;20300&quot; value=&quot;Slide 106 - &amp;quot;Venipuncture&amp;quot;&quot;/&gt;&lt;property id=&quot;20307&quot; value=&quot;436&quot;/&gt;&lt;/object&gt;&lt;object type=&quot;3&quot; unique_id=&quot;10110&quot;&gt;&lt;property id=&quot;20148&quot; value=&quot;5&quot;/&gt;&lt;property id=&quot;20300&quot; value=&quot;Slide 107 - &amp;quot;Venipuncture&amp;quot;&quot;/&gt;&lt;property id=&quot;20307&quot; value=&quot;437&quot;/&gt;&lt;/object&gt;&lt;object type=&quot;3&quot; unique_id=&quot;10111&quot;&gt;&lt;property id=&quot;20148&quot; value=&quot;5&quot;/&gt;&lt;property id=&quot;20300&quot; value=&quot;Slide 108 - &amp;quot;Venipuncture&amp;quot;&quot;/&gt;&lt;property id=&quot;20307&quot; value=&quot;438&quot;/&gt;&lt;/object&gt;&lt;object type=&quot;3&quot; unique_id=&quot;10112&quot;&gt;&lt;property id=&quot;20148&quot; value=&quot;5&quot;/&gt;&lt;property id=&quot;20300&quot; value=&quot;Slide 109 - &amp;quot;Fixation of the IV catheter&amp;quot;&quot;/&gt;&lt;property id=&quot;20307&quot; value=&quot;439&quot;/&gt;&lt;/object&gt;&lt;object type=&quot;3&quot; unique_id=&quot;10113&quot;&gt;&lt;property id=&quot;20148&quot; value=&quot;5&quot;/&gt;&lt;property id=&quot;20300&quot; value=&quot;Slide 110 - &amp;quot;Discard needle&amp;quot;&quot;/&gt;&lt;property id=&quot;20307&quot; value=&quot;440&quot;/&gt;&lt;/object&gt;&lt;object type=&quot;3&quot; unique_id=&quot;10114&quot;&gt;&lt;property id=&quot;20148&quot; value=&quot;5&quot;/&gt;&lt;property id=&quot;20300&quot; value=&quot;Slide 111 - &amp;quot;Flushing &amp;amp; locking&amp;quot;&quot;/&gt;&lt;property id=&quot;20307&quot; value=&quot;554&quot;/&gt;&lt;/object&gt;&lt;object type=&quot;3&quot; unique_id=&quot;10115&quot;&gt;&lt;property id=&quot;20148&quot; value=&quot;5&quot;/&gt;&lt;property id=&quot;20300&quot; value=&quot;Slide 112 - &amp;quot;Flushing &amp;amp; Locking&amp;quot;&quot;/&gt;&lt;property id=&quot;20307&quot; value=&quot;442&quot;/&gt;&lt;/object&gt;&lt;object type=&quot;3&quot; unique_id=&quot;10116&quot;&gt;&lt;property id=&quot;20148&quot; value=&quot;5&quot;/&gt;&lt;property id=&quot;20300&quot; value=&quot;Slide 113 - &amp;quot;Flushing &amp;amp; Locking&amp;quot;&quot;/&gt;&lt;property id=&quot;20307&quot; value=&quot;443&quot;/&gt;&lt;/object&gt;&lt;object type=&quot;3&quot; unique_id=&quot;10117&quot;&gt;&lt;property id=&quot;20148&quot; value=&quot;5&quot;/&gt;&lt;property id=&quot;20300&quot; value=&quot;Slide 114 - &amp;quot;Stylet&amp;quot;&quot;/&gt;&lt;property id=&quot;20307&quot; value=&quot;444&quot;/&gt;&lt;/object&gt;&lt;object type=&quot;3&quot; unique_id=&quot;10118&quot;&gt;&lt;property id=&quot;20148&quot; value=&quot;5&quot;/&gt;&lt;property id=&quot;20300&quot; value=&quot;Slide 115 - &amp;quot;Complications during venipuncture&amp;quot;&quot;/&gt;&lt;property id=&quot;20307&quot; value=&quot;555&quot;/&gt;&lt;/object&gt;&lt;object type=&quot;3&quot; unique_id=&quot;10119&quot;&gt;&lt;property id=&quot;20148&quot; value=&quot;5&quot;/&gt;&lt;property id=&quot;20300&quot; value=&quot;Slide 116 - &amp;quot;Puncturing an artery&amp;quot;&quot;/&gt;&lt;property id=&quot;20307&quot; value=&quot;446&quot;/&gt;&lt;/object&gt;&lt;object type=&quot;3&quot; unique_id=&quot;10120&quot;&gt;&lt;property id=&quot;20148&quot; value=&quot;5&quot;/&gt;&lt;property id=&quot;20300&quot; value=&quot;Slide 117 - &amp;quot;Hitting a nerve&amp;quot;&quot;/&gt;&lt;property id=&quot;20307&quot; value=&quot;447&quot;/&gt;&lt;/object&gt;&lt;object type=&quot;3&quot; unique_id=&quot;10121&quot;&gt;&lt;property id=&quot;20148&quot; value=&quot;5&quot;/&gt;&lt;property id=&quot;20300&quot; value=&quot;Slide 118 - &amp;quot;Vasovagale reaction / fainting&amp;quot;&quot;/&gt;&lt;property id=&quot;20307&quot; value=&quot;448&quot;/&gt;&lt;/object&gt;&lt;object type=&quot;3&quot; unique_id=&quot;10122&quot;&gt;&lt;property id=&quot;20148&quot; value=&quot;5&quot;/&gt;&lt;property id=&quot;20300&quot; value=&quot;Slide 119 - &amp;quot;Missed vein&amp;quot;&quot;/&gt;&lt;property id=&quot;20307&quot; value=&quot;449&quot;/&gt;&lt;/object&gt;&lt;object type=&quot;3&quot; unique_id=&quot;10123&quot;&gt;&lt;property id=&quot;20148&quot; value=&quot;5&quot;/&gt;&lt;property id=&quot;20300&quot; value=&quot;Slide 120 - &amp;quot;Haematoma&amp;quot;&quot;/&gt;&lt;property id=&quot;20307&quot; value=&quot;450&quot;/&gt;&lt;/object&gt;&lt;object type=&quot;3&quot; unique_id=&quot;10124&quot;&gt;&lt;property id=&quot;20148&quot; value=&quot;5&quot;/&gt;&lt;property id=&quot;20300&quot; value=&quot;Slide 121 - &amp;quot;Haematoma&amp;quot;&quot;/&gt;&lt;property id=&quot;20307&quot; value=&quot;451&quot;/&gt;&lt;/object&gt;&lt;object type=&quot;3&quot; unique_id=&quot;10125&quot;&gt;&lt;property id=&quot;20148&quot; value=&quot;5&quot;/&gt;&lt;property id=&quot;20300&quot; value=&quot;Slide 122 - &amp;quot;Haematoma&amp;quot;&quot;/&gt;&lt;property id=&quot;20307&quot; value=&quot;452&quot;/&gt;&lt;/object&gt;&lt;object type=&quot;3&quot; unique_id=&quot;10126&quot;&gt;&lt;property id=&quot;20148&quot; value=&quot;5&quot;/&gt;&lt;property id=&quot;20300&quot; value=&quot;Slide 123 - &amp;quot;Transfixation – reason for haematoma&amp;quot;&quot;/&gt;&lt;property id=&quot;20307&quot; value=&quot;453&quot;/&gt;&lt;/object&gt;&lt;object type=&quot;3&quot; unique_id=&quot;10127&quot;&gt;&lt;property id=&quot;20148&quot; value=&quot;5&quot;/&gt;&lt;property id=&quot;20300&quot; value=&quot;Slide 124 - &amp;quot;Care maintenance of insertion site&amp;quot;&quot;/&gt;&lt;property id=&quot;20307&quot; value=&quot;556&quot;/&gt;&lt;/object&gt;&lt;object type=&quot;3&quot; unique_id=&quot;10128&quot;&gt;&lt;property id=&quot;20148&quot; value=&quot;5&quot;/&gt;&lt;property id=&quot;20300&quot; value=&quot;Slide 125 - &amp;quot;Peripheral IVC site care [1]&amp;quot;&quot;/&gt;&lt;property id=&quot;20307&quot; value=&quot;455&quot;/&gt;&lt;/object&gt;&lt;object type=&quot;3&quot; unique_id=&quot;10129&quot;&gt;&lt;property id=&quot;20148&quot; value=&quot;5&quot;/&gt;&lt;property id=&quot;20300&quot; value=&quot;Slide 126 - &amp;quot;Peripheral IVC site care [1]&amp;quot;&quot;/&gt;&lt;property id=&quot;20307&quot; value=&quot;456&quot;/&gt;&lt;/object&gt;&lt;object type=&quot;3&quot; unique_id=&quot;10130&quot;&gt;&lt;property id=&quot;20148&quot; value=&quot;5&quot;/&gt;&lt;property id=&quot;20300&quot; value=&quot;Slide 127 - &amp;quot;Peripheral IVC site care [1]&amp;quot;&quot;/&gt;&lt;property id=&quot;20307&quot; value=&quot;457&quot;/&gt;&lt;/object&gt;&lt;object type=&quot;3&quot; unique_id=&quot;10131&quot;&gt;&lt;property id=&quot;20148&quot; value=&quot;5&quot;/&gt;&lt;property id=&quot;20300&quot; value=&quot;Slide 128 - &amp;quot;Hands on&amp;quot;&quot;/&gt;&lt;property id=&quot;20307&quot; value=&quot;557&quot;/&gt;&lt;/object&gt;&lt;object type=&quot;3&quot; unique_id=&quot;10132&quot;&gt;&lt;property id=&quot;20148&quot; value=&quot;5&quot;/&gt;&lt;property id=&quot;20300&quot; value=&quot;Slide 129 - &amp;quot;Venipuncture process&amp;quot;&quot;/&gt;&lt;property id=&quot;20307&quot; value=&quot;459&quot;/&gt;&lt;/object&gt;&lt;object type=&quot;3&quot; unique_id=&quot;10133&quot;&gt;&lt;property id=&quot;20148&quot; value=&quot;5&quot;/&gt;&lt;property id=&quot;20300&quot; value=&quot;Slide 130 - &amp;quot;Complications&amp;quot;&quot;/&gt;&lt;property id=&quot;20307&quot; value=&quot;558&quot;/&gt;&lt;/object&gt;&lt;object type=&quot;3&quot; unique_id=&quot;10134&quot;&gt;&lt;property id=&quot;20148&quot; value=&quot;5&quot;/&gt;&lt;property id=&quot;20300&quot; value=&quot;Slide 131 - &amp;quot;Infiltration / Extravasation&amp;quot;&quot;/&gt;&lt;property id=&quot;20307&quot; value=&quot;461&quot;/&gt;&lt;/object&gt;&lt;object type=&quot;3&quot; unique_id=&quot;10135&quot;&gt;&lt;property id=&quot;20148&quot; value=&quot;5&quot;/&gt;&lt;property id=&quot;20300&quot; value=&quot;Slide 132 - &amp;quot;Infiltration / Extravasation&amp;quot;&quot;/&gt;&lt;property id=&quot;20307&quot; value=&quot;462&quot;/&gt;&lt;/object&gt;&lt;object type=&quot;3&quot; unique_id=&quot;10136&quot;&gt;&lt;property id=&quot;20148&quot; value=&quot;5&quot;/&gt;&lt;property id=&quot;20300&quot; value=&quot;Slide 133 - &amp;quot;Infiltration / Extravasation&amp;quot;&quot;/&gt;&lt;property id=&quot;20307&quot; value=&quot;463&quot;/&gt;&lt;/object&gt;&lt;object type=&quot;3&quot; unique_id=&quot;10137&quot;&gt;&lt;property id=&quot;20148&quot; value=&quot;5&quot;/&gt;&lt;property id=&quot;20300&quot; value=&quot;Slide 134 - &amp;quot;Phlebitis&amp;quot;&quot;/&gt;&lt;property id=&quot;20307&quot; value=&quot;464&quot;/&gt;&lt;/object&gt;&lt;object type=&quot;3&quot; unique_id=&quot;10138&quot;&gt;&lt;property id=&quot;20148&quot; value=&quot;5&quot;/&gt;&lt;property id=&quot;20300&quot; value=&quot;Slide 135 - &amp;quot;Phlebitis&amp;quot;&quot;/&gt;&lt;property id=&quot;20307&quot; value=&quot;465&quot;/&gt;&lt;/object&gt;&lt;object type=&quot;3&quot; unique_id=&quot;10139&quot;&gt;&lt;property id=&quot;20148&quot; value=&quot;5&quot;/&gt;&lt;property id=&quot;20300&quot; value=&quot;Slide 136 - &amp;quot;Phlebitis&amp;quot;&quot;/&gt;&lt;property id=&quot;20307&quot; value=&quot;466&quot;/&gt;&lt;/object&gt;&lt;object type=&quot;3&quot; unique_id=&quot;10140&quot;&gt;&lt;property id=&quot;20148&quot; value=&quot;5&quot;/&gt;&lt;property id=&quot;20300&quot; value=&quot;Slide 137 - &amp;quot;Phlebitis Score, an example for standard documentation&amp;quot;&quot;/&gt;&lt;property id=&quot;20307&quot; value=&quot;467&quot;/&gt;&lt;/object&gt;&lt;object type=&quot;3&quot; unique_id=&quot;10141&quot;&gt;&lt;property id=&quot;20148&quot; value=&quot;5&quot;/&gt;&lt;property id=&quot;20300&quot; value=&quot;Slide 138 - &amp;quot;Catheter-related Bloodstream Infection, CRBSI&amp;quot;&quot;/&gt;&lt;property id=&quot;20307&quot; value=&quot;468&quot;/&gt;&lt;/object&gt;&lt;object type=&quot;3&quot; unique_id=&quot;10142&quot;&gt;&lt;property id=&quot;20148&quot; value=&quot;5&quot;/&gt;&lt;property id=&quot;20300&quot; value=&quot;Slide 139 - &amp;quot;Catheter-related Bloodstream Infection, CRBSI&amp;quot;&quot;/&gt;&lt;property id=&quot;20307&quot; value=&quot;469&quot;/&gt;&lt;/object&gt;&lt;object type=&quot;3&quot; unique_id=&quot;10143&quot;&gt;&lt;property id=&quot;20148&quot; value=&quot;5&quot;/&gt;&lt;property id=&quot;20300&quot; value=&quot;Slide 140 - &amp;quot;Catheter-related Bloodstream Infection, CRBSI&amp;quot;&quot;/&gt;&lt;property id=&quot;20307&quot; value=&quot;470&quot;/&gt;&lt;/object&gt;&lt;object type=&quot;3&quot; unique_id=&quot;10144&quot;&gt;&lt;property id=&quot;20148&quot; value=&quot;5&quot;/&gt;&lt;property id=&quot;20300&quot; value=&quot;Slide 141 - &amp;quot;Catheter-related Bloodstream Infection, CRBSI&amp;quot;&quot;/&gt;&lt;property id=&quot;20307&quot; value=&quot;471&quot;/&gt;&lt;/object&gt;&lt;object type=&quot;3&quot; unique_id=&quot;10145&quot;&gt;&lt;property id=&quot;20148&quot; value=&quot;5&quot;/&gt;&lt;property id=&quot;20300&quot; value=&quot;Slide 142 - &amp;quot;Catheter-related Bloodstream Infection, CRBSI&amp;quot;&quot;/&gt;&lt;property id=&quot;20307&quot; value=&quot;472&quot;/&gt;&lt;/object&gt;&lt;object type=&quot;3&quot; unique_id=&quot;10146&quot;&gt;&lt;property id=&quot;20148&quot; value=&quot;5&quot;/&gt;&lt;property id=&quot;20300&quot; value=&quot;Slide 143 - &amp;quot;CRBSI – Signs, Symptoms and Diagnosis&amp;quot;&quot;/&gt;&lt;property id=&quot;20307&quot; value=&quot;473&quot;/&gt;&lt;/object&gt;&lt;object type=&quot;3&quot; unique_id=&quot;10147&quot;&gt;&lt;property id=&quot;20148&quot; value=&quot;5&quot;/&gt;&lt;property id=&quot;20300&quot; value=&quot;Slide 144 - &amp;quot;CRBSI – Signs, Symptoms and Diagnosis&amp;quot;&quot;/&gt;&lt;property id=&quot;20307&quot; value=&quot;474&quot;/&gt;&lt;/object&gt;&lt;object type=&quot;3&quot; unique_id=&quot;10148&quot;&gt;&lt;property id=&quot;20148&quot; value=&quot;5&quot;/&gt;&lt;property id=&quot;20300&quot; value=&quot;Slide 145 - &amp;quot;CRBSI – Signs, Symptoms and Diagnosis&amp;quot;&quot;/&gt;&lt;property id=&quot;20307&quot; value=&quot;475&quot;/&gt;&lt;/object&gt;&lt;object type=&quot;3&quot; unique_id=&quot;10149&quot;&gt;&lt;property id=&quot;20148&quot; value=&quot;5&quot;/&gt;&lt;property id=&quot;20300&quot; value=&quot;Slide 146 - &amp;quot;Catheter-related Bloodstream Infection, CRBSI&amp;quot;&quot;/&gt;&lt;property id=&quot;20307&quot; value=&quot;476&quot;/&gt;&lt;/object&gt;&lt;object type=&quot;3&quot; unique_id=&quot;10150&quot;&gt;&lt;property id=&quot;20148&quot; value=&quot;5&quot;/&gt;&lt;property id=&quot;20300&quot; value=&quot;Slide 147 - &amp;quot;Sepsis- a consequence of CRBSI&amp;quot;&quot;/&gt;&lt;property id=&quot;20307&quot; value=&quot;477&quot;/&gt;&lt;/object&gt;&lt;object type=&quot;3&quot; unique_id=&quot;10151&quot;&gt;&lt;property id=&quot;20148&quot; value=&quot;5&quot;/&gt;&lt;property id=&quot;20300&quot; value=&quot;Slide 148 - &amp;quot;www.aerzteblatt.de; 2011-09-15&amp;quot;&quot;/&gt;&lt;property id=&quot;20307&quot; value=&quot;478&quot;/&gt;&lt;/object&gt;&lt;object type=&quot;3&quot; unique_id=&quot;10152&quot;&gt;&lt;property id=&quot;20148&quot; value=&quot;5&quot;/&gt;&lt;property id=&quot;20300&quot; value=&quot;Slide 149 - &amp;quot;Sepsis- a consequence of CRBSI&amp;quot;&quot;/&gt;&lt;property id=&quot;20307&quot; value=&quot;479&quot;/&gt;&lt;/object&gt;&lt;object type=&quot;3&quot; unique_id=&quot;10153&quot;&gt;&lt;property id=&quot;20148&quot; value=&quot;5&quot;/&gt;&lt;property id=&quot;20300&quot; value=&quot;Slide 150 - &amp;quot;Sepsis- a consequence of CRBSI&amp;quot;&quot;/&gt;&lt;property id=&quot;20307&quot; value=&quot;480&quot;/&gt;&lt;/object&gt;&lt;object type=&quot;3&quot; unique_id=&quot;10154&quot;&gt;&lt;property id=&quot;20148&quot; value=&quot;5&quot;/&gt;&lt;property id=&quot;20300&quot; value=&quot;Slide 151 - &amp;quot;Sepsis- a consequence of CRBSI&amp;quot;&quot;/&gt;&lt;property id=&quot;20307&quot; value=&quot;481&quot;/&gt;&lt;/object&gt;&lt;object type=&quot;3&quot; unique_id=&quot;10155&quot;&gt;&lt;property id=&quot;20148&quot; value=&quot;5&quot;/&gt;&lt;property id=&quot;20300&quot; value=&quot;Slide 152 - &amp;quot;Sepsis- a consequence of CRBSI&amp;quot;&quot;/&gt;&lt;property id=&quot;20307&quot; value=&quot;482&quot;/&gt;&lt;/object&gt;&lt;object type=&quot;3&quot; unique_id=&quot;10156&quot;&gt;&lt;property id=&quot;20148&quot; value=&quot;5&quot;/&gt;&lt;property id=&quot;20300&quot; value=&quot;Slide 153 - &amp;quot;Catheter Embolism&amp;quot;&quot;/&gt;&lt;property id=&quot;20307&quot; value=&quot;483&quot;/&gt;&lt;/object&gt;&lt;object type=&quot;3&quot; unique_id=&quot;10157&quot;&gt;&lt;property id=&quot;20148&quot; value=&quot;5&quot;/&gt;&lt;property id=&quot;20300&quot; value=&quot;Slide 154 - &amp;quot;Catheter Embolism&amp;quot;&quot;/&gt;&lt;property id=&quot;20307&quot; value=&quot;484&quot;/&gt;&lt;/object&gt;&lt;object type=&quot;3&quot; unique_id=&quot;10158&quot;&gt;&lt;property id=&quot;20148&quot; value=&quot;5&quot;/&gt;&lt;property id=&quot;20300&quot; value=&quot;Slide 155 - &amp;quot;Catheter Embolism&amp;quot;&quot;/&gt;&lt;property id=&quot;20307&quot; value=&quot;485&quot;/&gt;&lt;/object&gt;&lt;object type=&quot;3&quot; unique_id=&quot;10159&quot;&gt;&lt;property id=&quot;20148&quot; value=&quot;5&quot;/&gt;&lt;property id=&quot;20300&quot; value=&quot;Slide 156 - &amp;quot;Catheter Embolism&amp;quot;&quot;/&gt;&lt;property id=&quot;20307&quot; value=&quot;486&quot;/&gt;&lt;/object&gt;&lt;object type=&quot;3&quot; unique_id=&quot;10160&quot;&gt;&lt;property id=&quot;20148&quot; value=&quot;5&quot;/&gt;&lt;property id=&quot;20300&quot; value=&quot;Slide 157 - &amp;quot;Consequence catheter embolism for patient&amp;quot;&quot;/&gt;&lt;property id=&quot;20307&quot; value=&quot;487&quot;/&gt;&lt;/object&gt;&lt;object type=&quot;3&quot; unique_id=&quot;10161&quot;&gt;&lt;property id=&quot;20148&quot; value=&quot;5&quot;/&gt;&lt;property id=&quot;20300&quot; value=&quot;Slide 158 - &amp;quot;Consequences for the Hospital „Particle Contamination“&amp;quot;&quot;/&gt;&lt;property id=&quot;20307&quot; value=&quot;488&quot;/&gt;&lt;/object&gt;&lt;object type=&quot;3&quot; unique_id=&quot;10162&quot;&gt;&lt;property id=&quot;20148&quot; value=&quot;5&quot;/&gt;&lt;property id=&quot;20300&quot; value=&quot;Slide 159 - &amp;quot;Phlebotomy&amp;quot;&quot;/&gt;&lt;property id=&quot;20307&quot; value=&quot;559&quot;/&gt;&lt;/object&gt;&lt;object type=&quot;3&quot; unique_id=&quot;10163&quot;&gt;&lt;property id=&quot;20148&quot; value=&quot;5&quot;/&gt;&lt;property id=&quot;20300&quot; value=&quot;Slide 160 - &amp;quot;Phlebotomy &amp;quot;&quot;/&gt;&lt;property id=&quot;20307&quot; value=&quot;490&quot;/&gt;&lt;/object&gt;&lt;object type=&quot;3&quot; unique_id=&quot;10164&quot;&gt;&lt;property id=&quot;20148&quot; value=&quot;5&quot;/&gt;&lt;property id=&quot;20300&quot; value=&quot;Slide 161 - &amp;quot;Phlebotomy via Direct Venipuncture &amp;quot;&quot;/&gt;&lt;property id=&quot;20307&quot; value=&quot;491&quot;/&gt;&lt;/object&gt;&lt;object type=&quot;3&quot; unique_id=&quot;10165&quot;&gt;&lt;property id=&quot;20148&quot; value=&quot;5&quot;/&gt;&lt;property id=&quot;20300&quot; value=&quot;Slide 162 - &amp;quot;Phlebotomy via Direct Venipuncture &amp;quot;&quot;/&gt;&lt;property id=&quot;20307&quot; value=&quot;492&quot;/&gt;&lt;/object&gt;&lt;object type=&quot;3&quot; unique_id=&quot;10166&quot;&gt;&lt;property id=&quot;20148&quot; value=&quot;5&quot;/&gt;&lt;property id=&quot;20300&quot; value=&quot;Slide 163 - &amp;quot;Blood Sampling via a Vascular Access Device&amp;quot;&quot;/&gt;&lt;property id=&quot;20307&quot; value=&quot;493&quot;/&gt;&lt;/object&gt;&lt;object type=&quot;3&quot; unique_id=&quot;10167&quot;&gt;&lt;property id=&quot;20148&quot; value=&quot;5&quot;/&gt;&lt;property id=&quot;20300&quot; value=&quot;Slide 164 - &amp;quot;Therapeutic phlebotomy&amp;quot;&quot;/&gt;&lt;property id=&quot;20307&quot; value=&quot;494&quot;/&gt;&lt;/object&gt;&lt;object type=&quot;3&quot; unique_id=&quot;10168&quot;&gt;&lt;property id=&quot;20148&quot; value=&quot;5&quot;/&gt;&lt;property id=&quot;20300&quot; value=&quot;Slide 165 - &amp;quot;Winged IV needle&amp;#x0D;&amp;#x0A;Venofix® Safety&amp;#x0D;&amp;#x0A;&amp;quot;&quot;/&gt;&lt;property id=&quot;20307&quot; value=&quot;495&quot;/&gt;&lt;/object&gt;&lt;object type=&quot;3&quot; unique_id=&quot;10169&quot;&gt;&lt;property id=&quot;20148&quot; value=&quot;5&quot;/&gt;&lt;property id=&quot;20300&quot; value=&quot;Slide 166 - &amp;quot;Components&amp;quot;&quot;/&gt;&lt;property id=&quot;20307&quot; value=&quot;496&quot;/&gt;&lt;/object&gt;&lt;object type=&quot;3&quot; unique_id=&quot;10170&quot;&gt;&lt;property id=&quot;20148&quot; value=&quot;5&quot;/&gt;&lt;property id=&quot;20300&quot; value=&quot;Slide 167 - &amp;quot;Safety feature&amp;quot;&quot;/&gt;&lt;property id=&quot;20307&quot; value=&quot;497&quot;/&gt;&lt;/object&gt;&lt;object type=&quot;3&quot; unique_id=&quot;10171&quot;&gt;&lt;property id=&quot;20148&quot; value=&quot;5&quot;/&gt;&lt;property id=&quot;20300&quot; value=&quot;Slide 168 - &amp;quot;Safety feature&amp;quot;&quot;/&gt;&lt;property id=&quot;20307&quot; value=&quot;498&quot;/&gt;&lt;/object&gt;&lt;object type=&quot;3&quot; unique_id=&quot;10172&quot;&gt;&lt;property id=&quot;20148&quot; value=&quot;5&quot;/&gt;&lt;property id=&quot;20300&quot; value=&quot;Slide 169 - &amp;quot;Safety feature&amp;quot;&quot;/&gt;&lt;property id=&quot;20307&quot; value=&quot;499&quot;/&gt;&lt;/object&gt;&lt;object type=&quot;3&quot; unique_id=&quot;10173&quot;&gt;&lt;property id=&quot;20148&quot; value=&quot;5&quot;/&gt;&lt;property id=&quot;20300&quot; value=&quot;Slide 170 - &amp;quot;Cannula&amp;quot;&quot;/&gt;&lt;property id=&quot;20307&quot; value=&quot;500&quot;/&gt;&lt;/object&gt;&lt;object type=&quot;3&quot; unique_id=&quot;10174&quot;&gt;&lt;property id=&quot;20148&quot; value=&quot;5&quot;/&gt;&lt;property id=&quot;20300&quot; value=&quot;Slide 171 - &amp;quot;Venipuncture with Venofix® Safety&amp;quot;&quot;/&gt;&lt;property id=&quot;20307&quot; value=&quot;501&quot;/&gt;&lt;/object&gt;&lt;object type=&quot;3&quot; unique_id=&quot;10175&quot;&gt;&lt;property id=&quot;20148&quot; value=&quot;5&quot;/&gt;&lt;property id=&quot;20300&quot; value=&quot;Slide 172 - &amp;quot;Venipuncture with Venofix® Safety&amp;quot;&quot;/&gt;&lt;property id=&quot;20307&quot; value=&quot;502&quot;/&gt;&lt;/object&gt;&lt;object type=&quot;3&quot; unique_id=&quot;10176&quot;&gt;&lt;property id=&quot;20148&quot; value=&quot;5&quot;/&gt;&lt;property id=&quot;20300&quot; value=&quot;Slide 173 - &amp;quot;Venipuncture with Venofix® Safety&amp;quot;&quot;/&gt;&lt;property id=&quot;20307&quot; value=&quot;503&quot;/&gt;&lt;/object&gt;&lt;object type=&quot;3&quot; unique_id=&quot;10177&quot;&gt;&lt;property id=&quot;20148&quot; value=&quot;5&quot;/&gt;&lt;property id=&quot;20300&quot; value=&quot;Slide 174 - &amp;quot;Venipuncture with Venofix® Safety&amp;quot;&quot;/&gt;&lt;property id=&quot;20307&quot; value=&quot;504&quot;/&gt;&lt;/object&gt;&lt;object type=&quot;3&quot; unique_id=&quot;10178&quot;&gt;&lt;property id=&quot;20148&quot; value=&quot;5&quot;/&gt;&lt;property id=&quot;20300&quot; value=&quot;Slide 175 - &amp;quot;Venipuncture with Venofix® Safety&amp;quot;&quot;/&gt;&lt;property id=&quot;20307&quot; value=&quot;505&quot;/&gt;&lt;/object&gt;&lt;object type=&quot;3&quot; unique_id=&quot;10179&quot;&gt;&lt;property id=&quot;20148&quot; value=&quot;5&quot;/&gt;&lt;property id=&quot;20300&quot; value=&quot;Slide 176 - &amp;quot;Needlestick injry - complication for the HCW&amp;quot;&quot;/&gt;&lt;property id=&quot;20307&quot; value=&quot;560&quot;/&gt;&lt;/object&gt;&lt;object type=&quot;3&quot; unique_id=&quot;10180&quot;&gt;&lt;property id=&quot;20148&quot; value=&quot;5&quot;/&gt;&lt;property id=&quot;20300&quot; value=&quot;Slide 177 - &amp;quot;Liver infection Hepatitis B&amp;quot;&quot;/&gt;&lt;property id=&quot;20307&quot; value=&quot;507&quot;/&gt;&lt;/object&gt;&lt;object type=&quot;3&quot; unique_id=&quot;10181&quot;&gt;&lt;property id=&quot;20148&quot; value=&quot;5&quot;/&gt;&lt;property id=&quot;20300&quot; value=&quot;Slide 178 - &amp;quot;Liver infection Hepatitis B&amp;quot;&quot;/&gt;&lt;property id=&quot;20307&quot; value=&quot;508&quot;/&gt;&lt;/object&gt;&lt;object type=&quot;3&quot; unique_id=&quot;10182&quot;&gt;&lt;property id=&quot;20148&quot; value=&quot;5&quot;/&gt;&lt;property id=&quot;20300&quot; value=&quot;Slide 179 - &amp;quot;Liver infection Hepatitis C&amp;quot;&quot;/&gt;&lt;property id=&quot;20307&quot; value=&quot;509&quot;/&gt;&lt;/object&gt;&lt;object type=&quot;3&quot; unique_id=&quot;10183&quot;&gt;&lt;property id=&quot;20148&quot; value=&quot;5&quot;/&gt;&lt;property id=&quot;20300&quot; value=&quot;Slide 180 - &amp;quot;Liver infection Hepatitis C&amp;quot;&quot;/&gt;&lt;property id=&quot;20307&quot; value=&quot;510&quot;/&gt;&lt;/object&gt;&lt;object type=&quot;3&quot; unique_id=&quot;10184&quot;&gt;&lt;property id=&quot;20148&quot; value=&quot;5&quot;/&gt;&lt;property id=&quot;20300&quot; value=&quot;Slide 181 - &amp;quot;Human Immunodeficiency Virus (HIV)&amp;quot;&quot;/&gt;&lt;property id=&quot;20307&quot; value=&quot;511&quot;/&gt;&lt;/object&gt;&lt;object type=&quot;3&quot; unique_id=&quot;10185&quot;&gt;&lt;property id=&quot;20148&quot; value=&quot;5&quot;/&gt;&lt;property id=&quot;20300&quot; value=&quot;Slide 182 - &amp;quot;Human Immunodeficiency Virus (HIV)&amp;quot;&quot;/&gt;&lt;property id=&quot;20307&quot; value=&quot;512&quot;/&gt;&lt;/object&gt;&lt;object type=&quot;3&quot; unique_id=&quot;10186&quot;&gt;&lt;property id=&quot;20148&quot; value=&quot;5&quot;/&gt;&lt;property id=&quot;20300&quot; value=&quot;Slide 183 - &amp;quot;Human Immunodeficiency Virus (HIV)&amp;quot;&quot;/&gt;&lt;property id=&quot;20307&quot; value=&quot;513&quot;/&gt;&lt;/object&gt;&lt;object type=&quot;3&quot; unique_id=&quot;10187&quot;&gt;&lt;property id=&quot;20148&quot; value=&quot;5&quot;/&gt;&lt;property id=&quot;20300&quot; value=&quot;Slide 184 - &amp;quot;Causes for NSI ???&amp;quot;&quot;/&gt;&lt;property id=&quot;20307&quot; value=&quot;514&quot;/&gt;&lt;/object&gt;&lt;object type=&quot;3&quot; unique_id=&quot;10188&quot;&gt;&lt;property id=&quot;20148&quot; value=&quot;5&quot;/&gt;&lt;property id=&quot;20300&quot; value=&quot;Slide 185 - &amp;quot;Most common causes&amp;#x0D;&amp;#x0A;&amp;quot;&quot;/&gt;&lt;property id=&quot;20307&quot; value=&quot;515&quot;/&gt;&lt;/object&gt;&lt;object type=&quot;3&quot; unique_id=&quot;10189&quot;&gt;&lt;property id=&quot;20148&quot; value=&quot;5&quot;/&gt;&lt;property id=&quot;20300&quot; value=&quot;Slide 186 - &amp;quot;NSI   ... possible everywhere and anytime !&amp;quot;&quot;/&gt;&lt;property id=&quot;20307&quot; value=&quot;516&quot;/&gt;&lt;/object&gt;&lt;object type=&quot;3&quot; unique_id=&quot;10190&quot;&gt;&lt;property id=&quot;20148&quot; value=&quot;5&quot;/&gt;&lt;property id=&quot;20300&quot; value=&quot;Slide 187 - &amp;quot;NSI  &amp;amp;#x09;... possible everywhere and anytime !&amp;quot;&quot;/&gt;&lt;property id=&quot;20307&quot; value=&quot;517&quot;/&gt;&lt;/object&gt;&lt;object type=&quot;3&quot; unique_id=&quot;10191&quot;&gt;&lt;property id=&quot;20148&quot; value=&quot;5&quot;/&gt;&lt;property id=&quot;20300&quot; value=&quot;Slide 188 - &amp;quot;Needle-Stick Injuries are not the same&amp;quot;&quot;/&gt;&lt;property id=&quot;20307&quot; value=&quot;518&quot;/&gt;&lt;/object&gt;&lt;object type=&quot;3&quot; unique_id=&quot;10192&quot;&gt;&lt;property id=&quot;20148&quot; value=&quot;5&quot;/&gt;&lt;property id=&quot;20300&quot; value=&quot;Slide 189 - &amp;quot;Costs of a needlestick injury – the Scottish study II&amp;quot;&quot;/&gt;&lt;property id=&quot;20307&quot; value=&quot;519&quot;/&gt;&lt;/object&gt;&lt;object type=&quot;3&quot; unique_id=&quot;10193&quot;&gt;&lt;property id=&quot;20148&quot; value=&quot;5&quot;/&gt;&lt;property id=&quot;20300&quot; value=&quot;Slide 190 - &amp;quot;Costs of a needlestick injury – the Scottish study III&amp;quot;&quot;/&gt;&lt;property id=&quot;20307&quot; value=&quot;520&quot;/&gt;&lt;/object&gt;&lt;object type=&quot;3&quot; unique_id=&quot;10194&quot;&gt;&lt;property id=&quot;20148&quot; value=&quot;5&quot;/&gt;&lt;property id=&quot;20300&quot; value=&quot;Slide 191 - &amp;quot;Overview possible Costs for a hospital &amp;quot;&quot;/&gt;&lt;property id=&quot;20307&quot; value=&quot;521&quot;/&gt;&lt;/object&gt;&lt;object type=&quot;3&quot; unique_id=&quot;10195&quot;&gt;&lt;property id=&quot;20148&quot; value=&quot;5&quot;/&gt;&lt;property id=&quot;20300&quot; value=&quot;Slide 192 - &amp;quot;Safety devices effectively reduce NSIs&amp;quot;&quot;/&gt;&lt;property id=&quot;20307&quot; value=&quot;522&quot;/&gt;&lt;/object&gt;&lt;object type=&quot;3&quot; unique_id=&quot;10196&quot;&gt;&lt;property id=&quot;20148&quot; value=&quot;5&quot;/&gt;&lt;property id=&quot;20300&quot; value=&quot;Slide 193 - &amp;quot;Safety Devices “active” and “passive”&amp;#x0D;&amp;#x0A;&amp;quot;&quot;/&gt;&lt;property id=&quot;20307&quot; value=&quot;523&quot;/&gt;&lt;/object&gt;&lt;object type=&quot;3&quot; unique_id=&quot;10197&quot;&gt;&lt;property id=&quot;20148&quot; value=&quot;5&quot;/&gt;&lt;property id=&quot;20300&quot; value=&quot;Slide 194 - &amp;quot;Effectiveness – GERES study France&amp;#x0D;&amp;#x0A;&amp;quot;&quot;/&gt;&lt;property id=&quot;20307&quot; value=&quot;524&quot;/&gt;&lt;/object&gt;&lt;object type=&quot;3&quot; unique_id=&quot;10198&quot;&gt;&lt;property id=&quot;20148&quot; value=&quot;5&quot;/&gt;&lt;property id=&quot;20300&quot; value=&quot;Slide 195 - &amp;quot;Effectiveness – GERES study France&amp;#x0D;&amp;#x0A;&amp;quot;&quot;/&gt;&lt;property id=&quot;20307&quot; value=&quot;525&quot;/&gt;&lt;/object&gt;&lt;object type=&quot;3&quot; unique_id=&quot;10199&quot;&gt;&lt;property id=&quot;20148&quot; value=&quot;5&quot;/&gt;&lt;property id=&quot;20300&quot; value=&quot;Slide 196 - &amp;quot;Effectiveness of „passive“ Safety Devices (SD)&amp;#x0D;&amp;#x0A;Conclusion of „GERES“&amp;quot;&quot;/&gt;&lt;property id=&quot;20307&quot; value=&quot;526&quot;/&gt;&lt;/object&gt;&lt;object type=&quot;3&quot; unique_id=&quot;10200&quot;&gt;&lt;property id=&quot;20148&quot; value=&quot;5&quot;/&gt;&lt;property id=&quot;20300&quot; value=&quot;Slide 197 - &amp;quot;3 NSI with passive safety devices during GERES study&amp;quot;&quot;/&gt;&lt;property id=&quot;20307&quot; value=&quot;527&quot;/&gt;&lt;/object&gt;&lt;object type=&quot;3&quot; unique_id=&quot;10201&quot;&gt;&lt;property id=&quot;20148&quot; value=&quot;5&quot;/&gt;&lt;property id=&quot;20300&quot; value=&quot;Slide 198 - &amp;quot;Prevention of needlestick injuries&amp;quot;&quot;/&gt;&lt;property id=&quot;20307&quot; value=&quot;528&quot;/&gt;&lt;/object&gt;&lt;object type=&quot;3&quot; unique_id=&quot;10202&quot;&gt;&lt;property id=&quot;20148&quot; value=&quot;5&quot;/&gt;&lt;property id=&quot;20300&quot; value=&quot;Slide 199&quot;/&gt;&lt;property id=&quot;20307&quot; value=&quot;529&quot;/&gt;&lt;/object&gt;&lt;object type=&quot;3&quot; unique_id=&quot;10203&quot;&gt;&lt;property id=&quot;20148&quot; value=&quot;5&quot;/&gt;&lt;property id=&quot;20300&quot; value=&quot;Slide 200 - &amp;quot;Luer Access Devices – perfect addition to IVCs&amp;quot;&quot;/&gt;&lt;property id=&quot;20307&quot; value=&quot;565&quot;/&gt;&lt;/object&gt;&lt;object type=&quot;3&quot; unique_id=&quot;10204&quot;&gt;&lt;property id=&quot;20148&quot; value=&quot;5&quot;/&gt;&lt;property id=&quot;20300&quot; value=&quot;Slide 201 - &amp;quot;Common aspects of LADs&amp;quot;&quot;/&gt;&lt;property id=&quot;20307&quot; value=&quot;531&quot;/&gt;&lt;/object&gt;&lt;object type=&quot;3&quot; unique_id=&quot;10205&quot;&gt;&lt;property id=&quot;20148&quot; value=&quot;5&quot;/&gt;&lt;property id=&quot;20300&quot; value=&quot;Slide 202 - &amp;quot;Common aspects of LADs&amp;quot;&quot;/&gt;&lt;property id=&quot;20307&quot; value=&quot;532&quot;/&gt;&lt;/object&gt;&lt;object type=&quot;3&quot; unique_id=&quot;10206&quot;&gt;&lt;property id=&quot;20148&quot; value=&quot;5&quot;/&gt;&lt;property id=&quot;20300&quot; value=&quot;Slide 203 - &amp;quot;Negative vs. positive displacement&amp;quot;&quot;/&gt;&lt;property id=&quot;20307&quot; value=&quot;533&quot;/&gt;&lt;/object&gt;&lt;object type=&quot;3&quot; unique_id=&quot;10207&quot;&gt;&lt;property id=&quot;20148&quot; value=&quot;5&quot;/&gt;&lt;property id=&quot;20300&quot; value=&quot;Slide 204 - &amp;quot;Negative vs. positive displacement&amp;quot;&quot;/&gt;&lt;property id=&quot;20307&quot; value=&quot;534&quot;/&gt;&lt;/object&gt;&lt;object type=&quot;3&quot; unique_id=&quot;10208&quot;&gt;&lt;property id=&quot;20148&quot; value=&quot;5&quot;/&gt;&lt;property id=&quot;20300&quot; value=&quot;Slide 205 - &amp;quot;Safeflow® or „Halkey-Roberts Valve“&amp;quot;&quot;/&gt;&lt;property id=&quot;20307&quot; value=&quot;535&quot;/&gt;&lt;/object&gt;&lt;object type=&quot;3&quot; unique_id=&quot;10209&quot;&gt;&lt;property id=&quot;20148&quot; value=&quot;5&quot;/&gt;&lt;property id=&quot;20300&quot; value=&quot;Slide 206 - &amp;quot;Safeflow®&amp;quot;&quot;/&gt;&lt;property id=&quot;20307&quot; value=&quot;536&quot;/&gt;&lt;/object&gt;&lt;object type=&quot;3&quot; unique_id=&quot;10210&quot;&gt;&lt;property id=&quot;20148&quot; value=&quot;5&quot;/&gt;&lt;property id=&quot;20300&quot; value=&quot;Slide 207 - &amp;quot;Safeflow®&amp;quot;&quot;/&gt;&lt;property id=&quot;20307&quot; value=&quot;537&quot;/&gt;&lt;/object&gt;&lt;object type=&quot;3&quot; unique_id=&quot;10211&quot;&gt;&lt;property id=&quot;20148&quot; value=&quot;5&quot;/&gt;&lt;property id=&quot;20300&quot; value=&quot;Slide 208 - &amp;quot;Caresite® - our new LAD family member&amp;quot;&quot;/&gt;&lt;property id=&quot;20307&quot; value=&quot;538&quot;/&gt;&lt;/object&gt;&lt;object type=&quot;3&quot; unique_id=&quot;10212&quot;&gt;&lt;property id=&quot;20148&quot; value=&quot;5&quot;/&gt;&lt;property id=&quot;20300&quot; value=&quot;Slide 209 - &amp;quot;Caresite® - Is the valve really flushed?&amp;quot;&quot;/&gt;&lt;property id=&quot;20307&quot; value=&quot;539&quot;/&gt;&lt;/object&gt;&lt;object type=&quot;3&quot; unique_id=&quot;10213&quot;&gt;&lt;property id=&quot;20148&quot; value=&quot;5&quot;/&gt;&lt;property id=&quot;20300&quot; value=&quot;Slide 210 - &amp;quot;Summary&amp;quot;&quot;/&gt;&lt;property id=&quot;20307&quot; value=&quot;540&quot;/&gt;&lt;/object&gt;&lt;object type=&quot;3&quot; unique_id=&quot;10214&quot;&gt;&lt;property id=&quot;20148&quot; value=&quot;5&quot;/&gt;&lt;property id=&quot;20300&quot; value=&quot;Slide 211 - &amp;quot;Is there an open questions I may answer?&amp;quot;&quot;/&gt;&lt;property id=&quot;20307&quot; value=&quot;541&quot;/&gt;&lt;/object&gt;&lt;object type=&quot;3&quot; unique_id=&quot;10215&quot;&gt;&lt;property id=&quot;20148&quot; value=&quot;5&quot;/&gt;&lt;property id=&quot;20300&quot; value=&quot;Slide 212 - &amp;quot;More information on riskprevention in infusion therapy&amp;quot;&quot;/&gt;&lt;property id=&quot;20307&quot; value=&quot;542&quot;/&gt;&lt;/object&gt;&lt;object type=&quot;3&quot; unique_id=&quot;10216&quot;&gt;&lt;property id=&quot;20148&quot; value=&quot;5&quot;/&gt;&lt;property id=&quot;20300&quot; value=&quot;Slide 213 - &amp;quot;&amp;amp;#x09;&amp;amp;#x09;Thanks for your attention&amp;quot;&quot;/&gt;&lt;property id=&quot;20307&quot; value=&quot;543&quot;/&gt;&lt;/object&gt;&lt;/object&gt;&lt;/object&gt;&lt;/database&gt;"/>
  <p:tag name="SECTOMILLISECCONVERTED" val="1"/>
  <p:tag name="FIRM" val="B. Braun Melsungen AG"/>
  <p:tag name="DATE" val="2010-09-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TYPE" val="Slide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SUBSTITUTION_ID" val="{517F6922-AB35-4FF2-B580-0788E00640F5}"/>
</p:tagLst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2319</TotalTime>
  <Words>5357</Words>
  <Application>Microsoft Office PowerPoint</Application>
  <PresentationFormat>Экран (4:3)</PresentationFormat>
  <Paragraphs>841</Paragraphs>
  <Slides>96</Slides>
  <Notes>34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96</vt:i4>
      </vt:variant>
    </vt:vector>
  </HeadingPairs>
  <TitlesOfParts>
    <vt:vector size="98" baseType="lpstr">
      <vt:lpstr>Benutzerdefiniertes Design</vt:lpstr>
      <vt:lpstr>Photo Editor Photo</vt:lpstr>
      <vt:lpstr>Современные аспекты создания периферического венозного доступа и уход за ним</vt:lpstr>
      <vt:lpstr>Внутривенное введение лекарственных средств</vt:lpstr>
      <vt:lpstr>Венозный доступ</vt:lpstr>
      <vt:lpstr>Краткосрочный периферический венозный катетер</vt:lpstr>
      <vt:lpstr>Периферическая или центральная?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периферической катетеризации</vt:lpstr>
      <vt:lpstr>Этапы периферической катетеризации</vt:lpstr>
      <vt:lpstr>Правильный выбор вены  </vt:lpstr>
      <vt:lpstr>Факторы риска: сопутствующая патология</vt:lpstr>
      <vt:lpstr>Периферический венозный доступ.  Выбор вены.</vt:lpstr>
      <vt:lpstr>Периферический венозный доступ.  Выбор вены.</vt:lpstr>
      <vt:lpstr>  </vt:lpstr>
      <vt:lpstr>Выбор внутривенного катетера </vt:lpstr>
      <vt:lpstr>Какие бывают катетеры.</vt:lpstr>
      <vt:lpstr>Презентация PowerPoint</vt:lpstr>
      <vt:lpstr>Материалы</vt:lpstr>
      <vt:lpstr> Свойства катетера</vt:lpstr>
      <vt:lpstr>Периферический венозный доступ.  Выбор размера катетера.</vt:lpstr>
      <vt:lpstr>Размер и длина катетера</vt:lpstr>
      <vt:lpstr>Строение периферического венозного катетера</vt:lpstr>
      <vt:lpstr>Венепункция</vt:lpstr>
      <vt:lpstr>Венепункция</vt:lpstr>
      <vt:lpstr>Установка катетера</vt:lpstr>
      <vt:lpstr>Не вводите повторно иглу в катетер!</vt:lpstr>
      <vt:lpstr>Установка катетера</vt:lpstr>
      <vt:lpstr>Презентация PowerPoint</vt:lpstr>
      <vt:lpstr>Утилизация иглы</vt:lpstr>
      <vt:lpstr>Закрытие порта катетера</vt:lpstr>
      <vt:lpstr>Фиксация катетера</vt:lpstr>
      <vt:lpstr>Фиксация катетера</vt:lpstr>
      <vt:lpstr>Показания для постановки ЦВК </vt:lpstr>
      <vt:lpstr>Центральные вены</vt:lpstr>
      <vt:lpstr>Укол иглой – осложнение медицинских работников</vt:lpstr>
      <vt:lpstr>Ранение острым предметом</vt:lpstr>
      <vt:lpstr>Травмы от непредвиденного укола иглой – немного статистики</vt:lpstr>
      <vt:lpstr>Эпидемиология гемоконтактной инфекции </vt:lpstr>
      <vt:lpstr>Риск передачи инфекции через укол иглой:</vt:lpstr>
      <vt:lpstr> Обязан ли  пациент сообщать о своем ВИЧ-статусе? </vt:lpstr>
      <vt:lpstr>Наиболее распространенные причины</vt:lpstr>
      <vt:lpstr>     Профилактика случайного укола иглой</vt:lpstr>
      <vt:lpstr>Пассивный защитный механизм</vt:lpstr>
      <vt:lpstr>Презентация PowerPoint</vt:lpstr>
      <vt:lpstr>Профилактика и защита от укола иглой  </vt:lpstr>
      <vt:lpstr>Презентация PowerPoint</vt:lpstr>
      <vt:lpstr>Использование безыгольных коннекторов</vt:lpstr>
      <vt:lpstr>Безыгольный коннектор</vt:lpstr>
      <vt:lpstr>Инфузионная система  и кран с безыгольным доступом</vt:lpstr>
      <vt:lpstr>    Профилактика случайного укола иглой</vt:lpstr>
      <vt:lpstr>Осложнения периферической венозной катетеризации</vt:lpstr>
      <vt:lpstr>Факторы риска</vt:lpstr>
      <vt:lpstr>Флебит</vt:lpstr>
      <vt:lpstr>Флебит</vt:lpstr>
      <vt:lpstr>Презентация PowerPoint</vt:lpstr>
      <vt:lpstr>Флебит</vt:lpstr>
      <vt:lpstr>Флебит</vt:lpstr>
      <vt:lpstr>Шкала флебитов,  пример стандарта документации</vt:lpstr>
      <vt:lpstr>Профилактика развития флебита</vt:lpstr>
      <vt:lpstr>Наблюдение и уход за катетером и  местом установки катетера</vt:lpstr>
      <vt:lpstr>Документы, нормативные акты, рекомендации</vt:lpstr>
      <vt:lpstr>Презентация PowerPoint</vt:lpstr>
      <vt:lpstr>Эпидемиология КАИК</vt:lpstr>
      <vt:lpstr>Периферический венозный катетер (ПВК) и бактериемия, вызванная золотистым стафилококком ( Staph. aureus - SAB)</vt:lpstr>
      <vt:lpstr>Патогенез колонизации сосудистого устройства</vt:lpstr>
      <vt:lpstr>Причины КАИК</vt:lpstr>
      <vt:lpstr>Презентация PowerPoint</vt:lpstr>
      <vt:lpstr>Биопленка. Возбудитель –  Золотистый стафилококк</vt:lpstr>
      <vt:lpstr>Презентация PowerPoint</vt:lpstr>
      <vt:lpstr>Уход за местом стояния катетера Федеральные клинические рекомендации (НАСКИ, 2017)</vt:lpstr>
      <vt:lpstr>Уход за местом установки ПВК</vt:lpstr>
      <vt:lpstr>Уход за местом установки катетера:  замена повязки</vt:lpstr>
      <vt:lpstr>Полупроницаемая полиуретановая повязка</vt:lpstr>
      <vt:lpstr>Тип повязки и частота ее замены Федеральные клинические рекомендации (НАСКИ, 2017)</vt:lpstr>
      <vt:lpstr>Федеральные клинические рекомендации (НАСКИ, 2017)</vt:lpstr>
      <vt:lpstr>Уход за периферическим катетером </vt:lpstr>
      <vt:lpstr> Промывание катетера</vt:lpstr>
      <vt:lpstr>Презентация PowerPoint</vt:lpstr>
      <vt:lpstr>Объемы для промывания</vt:lpstr>
      <vt:lpstr>Как правильно промывать катетер</vt:lpstr>
      <vt:lpstr>Промывание и создание «замков»</vt:lpstr>
      <vt:lpstr>Промывание катетера Федеральные клинические рекомендации (НАСКИ, 2017)</vt:lpstr>
      <vt:lpstr>Создание «гепаринового замка»</vt:lpstr>
      <vt:lpstr>Требования к дополнительному оборудованию для проведения инфузионной терапии</vt:lpstr>
      <vt:lpstr>Прерывание инфузии</vt:lpstr>
      <vt:lpstr>Обработка коннекторов катетера Федеральные клинические рекомендации (НАСКИ, 2017)</vt:lpstr>
      <vt:lpstr>Презентация PowerPoint</vt:lpstr>
      <vt:lpstr>Факторы риска: продолжительность катетеризации Федеральные клинические рекомендации, 2017</vt:lpstr>
      <vt:lpstr>Презентация PowerPoint</vt:lpstr>
      <vt:lpstr>Категории доказательности</vt:lpstr>
      <vt:lpstr>Предлагаемые меры по профилактике катетер-ассоциированной инфекции </vt:lpstr>
      <vt:lpstr>Предлагаемые меры по профилактике катетер-ассоциированной инфекции </vt:lpstr>
      <vt:lpstr>Меры безопасности при работе с катетером снижают уровень внутрибольничных инфекций </vt:lpstr>
      <vt:lpstr>Итог успешной катетеризации и командного подхода</vt:lpstr>
    </vt:vector>
  </TitlesOfParts>
  <Company>B.Braun Melsungen AG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Aesculap Academy  Excellence in Medical Education</dc:title>
  <dc:creator>Elena Evseeva, Aesculap-Academy</dc:creator>
  <cp:lastModifiedBy>Sveta</cp:lastModifiedBy>
  <cp:revision>1916</cp:revision>
  <dcterms:created xsi:type="dcterms:W3CDTF">2010-11-15T12:01:55Z</dcterms:created>
  <dcterms:modified xsi:type="dcterms:W3CDTF">2019-09-08T13:51:55Z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BBraun_template.potx</vt:lpwstr>
  </property>
</Properties>
</file>