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2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3.xml" ContentType="application/vnd.openxmlformats-officedocument.presentationml.tags+xml"/>
  <Override PartName="/ppt/notesSlides/notesSlide22.xml" ContentType="application/vnd.openxmlformats-officedocument.presentationml.notesSlide+xml"/>
  <Override PartName="/ppt/tags/tag4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401" r:id="rId2"/>
    <p:sldId id="376" r:id="rId3"/>
    <p:sldId id="356" r:id="rId4"/>
    <p:sldId id="357" r:id="rId5"/>
    <p:sldId id="361" r:id="rId6"/>
    <p:sldId id="363" r:id="rId7"/>
    <p:sldId id="382" r:id="rId8"/>
    <p:sldId id="383" r:id="rId9"/>
    <p:sldId id="364" r:id="rId10"/>
    <p:sldId id="365" r:id="rId11"/>
    <p:sldId id="366" r:id="rId12"/>
    <p:sldId id="379" r:id="rId13"/>
    <p:sldId id="368" r:id="rId14"/>
    <p:sldId id="400" r:id="rId15"/>
    <p:sldId id="369" r:id="rId16"/>
    <p:sldId id="370" r:id="rId17"/>
    <p:sldId id="371" r:id="rId18"/>
    <p:sldId id="373" r:id="rId19"/>
    <p:sldId id="374" r:id="rId20"/>
    <p:sldId id="399" r:id="rId21"/>
    <p:sldId id="275" r:id="rId22"/>
    <p:sldId id="384" r:id="rId23"/>
    <p:sldId id="377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402" r:id="rId48"/>
    <p:sldId id="378" r:id="rId4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73656" autoAdjust="0"/>
  </p:normalViewPr>
  <p:slideViewPr>
    <p:cSldViewPr>
      <p:cViewPr>
        <p:scale>
          <a:sx n="55" d="100"/>
          <a:sy n="55" d="100"/>
        </p:scale>
        <p:origin x="-1722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3-03-12T08:49:46.001"/>
    </inkml:context>
    <inkml:brush xml:id="br0">
      <inkml:brushProperty name="width" value="0.05292" units="cm"/>
      <inkml:brushProperty name="height" value="0.05292" units="cm"/>
      <inkml:brushProperty name="color" value="#C00000"/>
      <inkml:brushProperty name="fitToCurve" value="1"/>
    </inkml:brush>
  </inkml:definitions>
  <inkml:trace contextRef="#ctx0" brushRef="#br0">2927 0</inkml:trace>
  <inkml:trace contextRef="#ctx0" brushRef="#br0" timeOffset="1233">0 2680</inkml:trace>
  <inkml:trace contextRef="#ctx0" brushRef="#br0" timeOffset="2106">0 2680</inkml:trace>
  <inkml:trace contextRef="#ctx0" brushRef="#br0" timeOffset="2917">0 2506,'0'-24,"0"24</inkml:trace>
  <inkml:trace contextRef="#ctx0" brushRef="#br0" timeOffset="3229">149 2159,'25'-74,"49"49,-74 25,25-25,-25 25,0-25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3-03-12T08:50:29.416"/>
    </inkml:context>
    <inkml:brush xml:id="br0">
      <inkml:brushProperty name="width" value="0.05292" units="cm"/>
      <inkml:brushProperty name="height" value="0.05292" units="cm"/>
      <inkml:brushProperty name="color" value="#C00000"/>
      <inkml:brushProperty name="fitToCurve" value="1"/>
    </inkml:brush>
  </inkml:definitions>
  <inkml:trace contextRef="#ctx0" brushRef="#br0">0 0,'0'0,"0"0,0 25,0 0,0-1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3-03-12T08:50:30.368"/>
    </inkml:context>
    <inkml:brush xml:id="br0">
      <inkml:brushProperty name="width" value="0.05292" units="cm"/>
      <inkml:brushProperty name="height" value="0.05292" units="cm"/>
      <inkml:brushProperty name="color" value="#C00000"/>
      <inkml:brushProperty name="fitToCurve" value="1"/>
    </inkml:brush>
  </inkml:definitions>
  <inkml:trace contextRef="#ctx0" brushRef="#br0">0 0,'25'0,"24"0,-49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3-03-12T08:50:30.165"/>
    </inkml:context>
    <inkml:brush xml:id="br0">
      <inkml:brushProperty name="width" value="0.05292" units="cm"/>
      <inkml:brushProperty name="height" value="0.05292" units="cm"/>
      <inkml:brushProperty name="color" value="#C00000"/>
      <inkml:brushProperty name="fitToCurve" value="1"/>
    </inkml:brush>
  </inkml:definitions>
  <inkml:trace contextRef="#ctx0" brushRef="#br0">0 224,'75'-75,"-25"50,50-75,-100 100,25-24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411532-BBDC-4B41-BA44-B38DED70BDD9}" type="datetimeFigureOut">
              <a:rPr lang="ru-RU" smtClean="0"/>
              <a:pPr/>
              <a:t>08.09.2019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FD824-3D0F-40FE-B324-2315281AF4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1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encyclopedia.thefreedictionary.com/Cardiac+glycoside" TargetMode="External"/><Relationship Id="rId13" Type="http://schemas.openxmlformats.org/officeDocument/2006/relationships/hyperlink" Target="t_i(19)" TargetMode="External"/><Relationship Id="rId18" Type="http://schemas.openxmlformats.org/officeDocument/2006/relationships/hyperlink" Target="http://encyclopedia.thefreedictionary.com/Dopexamine" TargetMode="External"/><Relationship Id="rId26" Type="http://schemas.openxmlformats.org/officeDocument/2006/relationships/hyperlink" Target="http://encyclopedia.thefreedictionary.com/Eicosanoid" TargetMode="External"/><Relationship Id="rId39" Type="http://schemas.openxmlformats.org/officeDocument/2006/relationships/hyperlink" Target="http://encyclopedia.thefreedictionary.com/Verapamil" TargetMode="External"/><Relationship Id="rId3" Type="http://schemas.openxmlformats.org/officeDocument/2006/relationships/hyperlink" Target="http://en.wikipedia.org/wiki/Wikipedia:IPA_for_English" TargetMode="External"/><Relationship Id="rId21" Type="http://schemas.openxmlformats.org/officeDocument/2006/relationships/hyperlink" Target="t_i(23)" TargetMode="External"/><Relationship Id="rId34" Type="http://schemas.openxmlformats.org/officeDocument/2006/relationships/hyperlink" Target="t_i(30)" TargetMode="External"/><Relationship Id="rId7" Type="http://schemas.openxmlformats.org/officeDocument/2006/relationships/hyperlink" Target="t_i(15)" TargetMode="External"/><Relationship Id="rId12" Type="http://schemas.openxmlformats.org/officeDocument/2006/relationships/hyperlink" Target="http://encyclopedia.thefreedictionary.com/Catecholamine" TargetMode="External"/><Relationship Id="rId17" Type="http://schemas.openxmlformats.org/officeDocument/2006/relationships/hyperlink" Target="t_i(21)" TargetMode="External"/><Relationship Id="rId25" Type="http://schemas.openxmlformats.org/officeDocument/2006/relationships/hyperlink" Target="t_i(25)" TargetMode="External"/><Relationship Id="rId33" Type="http://schemas.openxmlformats.org/officeDocument/2006/relationships/hyperlink" Target="http://encyclopedia.thefreedictionary.com/Milrinone" TargetMode="External"/><Relationship Id="rId38" Type="http://schemas.openxmlformats.org/officeDocument/2006/relationships/hyperlink" Target="http://encyclopedia.thefreedictionary.com/Diltiazem" TargetMode="External"/><Relationship Id="rId2" Type="http://schemas.openxmlformats.org/officeDocument/2006/relationships/slide" Target="../slides/slide25.xml"/><Relationship Id="rId16" Type="http://schemas.openxmlformats.org/officeDocument/2006/relationships/hyperlink" Target="http://encyclopedia.thefreedictionary.com/Dobutamine" TargetMode="External"/><Relationship Id="rId20" Type="http://schemas.openxmlformats.org/officeDocument/2006/relationships/hyperlink" Target="http://encyclopedia.thefreedictionary.com/Epinephrine" TargetMode="External"/><Relationship Id="rId29" Type="http://schemas.openxmlformats.org/officeDocument/2006/relationships/hyperlink" Target="t_i(27)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encyclopedia.thefreedictionary.com/Calcium" TargetMode="External"/><Relationship Id="rId11" Type="http://schemas.openxmlformats.org/officeDocument/2006/relationships/hyperlink" Target="t_i(18)" TargetMode="External"/><Relationship Id="rId24" Type="http://schemas.openxmlformats.org/officeDocument/2006/relationships/hyperlink" Target="http://encyclopedia.thefreedictionary.com/Norepinephrine" TargetMode="External"/><Relationship Id="rId32" Type="http://schemas.openxmlformats.org/officeDocument/2006/relationships/hyperlink" Target="t_i(29)" TargetMode="External"/><Relationship Id="rId37" Type="http://schemas.openxmlformats.org/officeDocument/2006/relationships/hyperlink" Target="http://encyclopedia.thefreedictionary.com/Beta+blocker" TargetMode="External"/><Relationship Id="rId5" Type="http://schemas.openxmlformats.org/officeDocument/2006/relationships/hyperlink" Target="http://en.wikipedia.org/wiki/Muscle" TargetMode="External"/><Relationship Id="rId15" Type="http://schemas.openxmlformats.org/officeDocument/2006/relationships/hyperlink" Target="t_i(20)" TargetMode="External"/><Relationship Id="rId23" Type="http://schemas.openxmlformats.org/officeDocument/2006/relationships/hyperlink" Target="t_i(24)" TargetMode="External"/><Relationship Id="rId28" Type="http://schemas.openxmlformats.org/officeDocument/2006/relationships/hyperlink" Target="http://encyclopedia.thefreedictionary.com/Prostaglandin" TargetMode="External"/><Relationship Id="rId36" Type="http://schemas.openxmlformats.org/officeDocument/2006/relationships/hyperlink" Target="http://encyclopedia.thefreedictionary.com/Angina+pectoris" TargetMode="External"/><Relationship Id="rId10" Type="http://schemas.openxmlformats.org/officeDocument/2006/relationships/hyperlink" Target="http://encyclopedia.thefreedictionary.com/Digoxin" TargetMode="External"/><Relationship Id="rId19" Type="http://schemas.openxmlformats.org/officeDocument/2006/relationships/hyperlink" Target="t_i(22)" TargetMode="External"/><Relationship Id="rId31" Type="http://schemas.openxmlformats.org/officeDocument/2006/relationships/hyperlink" Target="http://encyclopedia.thefreedictionary.com/Enoximone" TargetMode="External"/><Relationship Id="rId4" Type="http://schemas.openxmlformats.org/officeDocument/2006/relationships/hyperlink" Target="http://en.wikipedia.org/wiki/Muscular_contraction" TargetMode="External"/><Relationship Id="rId9" Type="http://schemas.openxmlformats.org/officeDocument/2006/relationships/hyperlink" Target="t_i(17)" TargetMode="External"/><Relationship Id="rId14" Type="http://schemas.openxmlformats.org/officeDocument/2006/relationships/hyperlink" Target="http://encyclopedia.thefreedictionary.com/Dopamine" TargetMode="External"/><Relationship Id="rId22" Type="http://schemas.openxmlformats.org/officeDocument/2006/relationships/hyperlink" Target="http://encyclopedia.thefreedictionary.com/Isoproterenol" TargetMode="External"/><Relationship Id="rId27" Type="http://schemas.openxmlformats.org/officeDocument/2006/relationships/hyperlink" Target="t_i(26)" TargetMode="External"/><Relationship Id="rId30" Type="http://schemas.openxmlformats.org/officeDocument/2006/relationships/hyperlink" Target="t_i(28)" TargetMode="External"/><Relationship Id="rId35" Type="http://schemas.openxmlformats.org/officeDocument/2006/relationships/hyperlink" Target="http://encyclopedia.thefreedictionary.com/Theophylline" TargetMode="Externa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FBDD7BD-5900-404D-8470-3F6C08E66F08}" type="slidenum">
              <a:rPr lang="de-DE" smtClean="0"/>
              <a:pPr>
                <a:defRPr/>
              </a:pPr>
              <a:t>1</a:t>
            </a:fld>
            <a:endParaRPr lang="de-DE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381000"/>
            <a:ext cx="5026025" cy="37703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5500" y="4343400"/>
            <a:ext cx="5207000" cy="411480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02DC9A0-6438-44C3-892D-79EAE0BAA4FE}" type="slidenum">
              <a:rPr lang="de-DE" smtClean="0"/>
              <a:pPr>
                <a:defRPr/>
              </a:pPr>
              <a:t>10</a:t>
            </a:fld>
            <a:endParaRPr lang="de-DE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graphicFrame>
        <p:nvGraphicFramePr>
          <p:cNvPr id="694275" name="Group 3"/>
          <p:cNvGraphicFramePr>
            <a:graphicFrameLocks noGrp="1"/>
          </p:cNvGraphicFramePr>
          <p:nvPr/>
        </p:nvGraphicFramePr>
        <p:xfrm>
          <a:off x="1166813" y="4991100"/>
          <a:ext cx="5030787" cy="3910013"/>
        </p:xfrm>
        <a:graphic>
          <a:graphicData uri="http://schemas.openxmlformats.org/drawingml/2006/table">
            <a:tbl>
              <a:tblPr/>
              <a:tblGrid>
                <a:gridCol w="5030787"/>
              </a:tblGrid>
              <a:tr h="2270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Рис. 1 иллюстрирует применение гидростатического давления при введении раствора в вену руки в положении лежа. Гидростатическая нулевая точка соответствует уровню артерии правой руки. Расстояние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“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h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” соответствует высоте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между установленной в/в канюлей и уровнем жидкости во флаконе. Значение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”p” соответствует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давлению на уровне установленной канюли или давлению, необходимому для внутривенного введения жидкости. Для выполнения инфузии это давление должно быть выше давления в сосудистом русле (венозного давления).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При гравитационной (капельной) инфузии площадь поперечного сечения или площадь давления не имеет значения. Давление зависит только от высоты столба и вязкости жидкости.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523" marR="91523" marT="42324" marB="42324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2232" name="Заметки 4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A97B5E-1791-4BEF-9226-DA5B7F64C7C7}" type="slidenum">
              <a:rPr lang="de-DE" smtClean="0"/>
              <a:pPr>
                <a:defRPr/>
              </a:pPr>
              <a:t>11</a:t>
            </a:fld>
            <a:endParaRPr lang="de-DE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87457" tIns="43729" rIns="87457" bIns="43729"/>
          <a:lstStyle/>
          <a:p>
            <a:pPr eaLnBrk="1" hangingPunct="1"/>
            <a:r>
              <a:rPr lang="en-US" smtClean="0"/>
              <a:t>the world’s first infusion pump was developed by B.Braun in cooperation with Dr. Hess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9D0E7A3-0AA6-48ED-8A92-2DEF7CF035EE}" type="slidenum">
              <a:rPr lang="de-DE" smtClean="0"/>
              <a:pPr>
                <a:defRPr/>
              </a:pPr>
              <a:t>13</a:t>
            </a:fld>
            <a:endParaRPr lang="de-DE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graphicFrame>
        <p:nvGraphicFramePr>
          <p:cNvPr id="694275" name="Group 3"/>
          <p:cNvGraphicFramePr>
            <a:graphicFrameLocks noGrp="1"/>
          </p:cNvGraphicFramePr>
          <p:nvPr/>
        </p:nvGraphicFramePr>
        <p:xfrm>
          <a:off x="1166813" y="4991100"/>
          <a:ext cx="5030787" cy="3910013"/>
        </p:xfrm>
        <a:graphic>
          <a:graphicData uri="http://schemas.openxmlformats.org/drawingml/2006/table">
            <a:tbl>
              <a:tblPr/>
              <a:tblGrid>
                <a:gridCol w="5030787"/>
              </a:tblGrid>
              <a:tr h="2270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Рис. 1 иллюстрирует применение гидростатического давления при введении раствора в вену руки в положении лежа. Гидростатическая нулевая точка соответствует уровню артерии правой руки. Расстояние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“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h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” соответствует высоте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между установленной в/в канюлей и уровнем жидкости во флаконе. Значение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”p” соответствует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давлению на уровне установленной канюли или давлению, необходимому для внутривенного введения жидкости. Для выполнения инфузии это давление должно быть выше давления в сосудистом русле (венозного давления).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При гравитационной (капельной) инфузии площадь поперечного сечения или площадь давления не имеет значения. Давление зависит только от высоты столба и вязкости жидкости.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523" marR="91523" marT="42324" marB="42324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5304" name="Заметки 4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Перистальтика  - способ движения, обусловленный синхронным действием ротора двигателя.  </a:t>
            </a:r>
          </a:p>
          <a:p>
            <a:r>
              <a:rPr lang="ru-RU" smtClean="0"/>
              <a:t>Для перистальтики характерны наличие фаз волнообразного сокращения и расслабления, благодаря которым и происходим перемещение жидкости (инфузионного раствора).</a:t>
            </a:r>
          </a:p>
          <a:p>
            <a:endParaRPr lang="ru-RU" smtClean="0"/>
          </a:p>
          <a:p>
            <a:r>
              <a:rPr lang="ru-RU" smtClean="0"/>
              <a:t>В инфузионных технологиях используются перистальтические системы двух типов:</a:t>
            </a:r>
          </a:p>
          <a:p>
            <a:r>
              <a:rPr lang="ru-RU" smtClean="0"/>
              <a:t>- Линейные перистальтические насосы (пальчикового типа)</a:t>
            </a:r>
          </a:p>
          <a:p>
            <a:pPr>
              <a:buFontTx/>
              <a:buChar char="-"/>
            </a:pPr>
            <a:r>
              <a:rPr lang="ru-RU" smtClean="0"/>
              <a:t> Ротационные перистальтические насосы (роликового типа)</a:t>
            </a:r>
          </a:p>
          <a:p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83A497-753D-4E68-AB44-D6120239B4EA}" type="slidenum">
              <a:rPr lang="ru-RU"/>
              <a:pPr/>
              <a:t>14</a:t>
            </a:fld>
            <a:endParaRPr lang="ru-RU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0" y="4802188"/>
            <a:ext cx="5334000" cy="3849687"/>
          </a:xfrm>
          <a:ln/>
        </p:spPr>
        <p:txBody>
          <a:bodyPr lIns="90488" tIns="44450" rIns="90488" bIns="44450"/>
          <a:lstStyle/>
          <a:p>
            <a:endParaRPr lang="ru-RU"/>
          </a:p>
        </p:txBody>
      </p:sp>
      <p:sp>
        <p:nvSpPr>
          <p:cNvPr id="4505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1225" y="1177925"/>
            <a:ext cx="4273550" cy="3205163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74C604-85AD-4C77-B4BA-6FD5AB4CFCC4}" type="slidenum">
              <a:rPr lang="de-DE" smtClean="0"/>
              <a:pPr>
                <a:defRPr/>
              </a:pPr>
              <a:t>15</a:t>
            </a:fld>
            <a:endParaRPr lang="de-DE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graphicFrame>
        <p:nvGraphicFramePr>
          <p:cNvPr id="694275" name="Group 3"/>
          <p:cNvGraphicFramePr>
            <a:graphicFrameLocks noGrp="1"/>
          </p:cNvGraphicFramePr>
          <p:nvPr/>
        </p:nvGraphicFramePr>
        <p:xfrm>
          <a:off x="1166813" y="4991100"/>
          <a:ext cx="5030787" cy="3910013"/>
        </p:xfrm>
        <a:graphic>
          <a:graphicData uri="http://schemas.openxmlformats.org/drawingml/2006/table">
            <a:tbl>
              <a:tblPr/>
              <a:tblGrid>
                <a:gridCol w="5030787"/>
              </a:tblGrid>
              <a:tr h="2270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Рис. 1 иллюстрирует применение гидростатического давления при введении раствора в вену руки в положении лежа. Гидростатическая нулевая точка соответствует уровню артерии правой руки. Расстояние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“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h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” соответствует высоте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между установленной в/в канюлей и уровнем жидкости во флаконе. Значение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”p” соответствует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давлению на уровне установленной канюли или давлению, необходимому для внутривенного введения жидкости. Для выполнения инфузии это давление должно быть выше давления в сосудистом русле (венозного давления).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При гравитационной (капельной) инфузии площадь поперечного сечения или площадь давления не имеет значения. Давление зависит только от высоты столба и вязкости жидкости.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523" marR="91523" marT="42324" marB="42324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6328" name="Заметки 4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На рис. 2.2 схематично изображен линейный перистальтический насос.</a:t>
            </a:r>
          </a:p>
          <a:p>
            <a:r>
              <a:rPr lang="ru-RU" smtClean="0"/>
              <a:t>Перистальтические элементы последовательно прижимают трубку к противоположной стороне, вызывая поступательное движение жидкости внутри эластичной магистрали.</a:t>
            </a:r>
          </a:p>
          <a:p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A053E83-A029-466C-8331-18A0283EA00F}" type="slidenum">
              <a:rPr lang="de-DE" smtClean="0"/>
              <a:pPr>
                <a:defRPr/>
              </a:pPr>
              <a:t>16</a:t>
            </a:fld>
            <a:endParaRPr lang="de-DE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graphicFrame>
        <p:nvGraphicFramePr>
          <p:cNvPr id="694275" name="Group 3"/>
          <p:cNvGraphicFramePr>
            <a:graphicFrameLocks noGrp="1"/>
          </p:cNvGraphicFramePr>
          <p:nvPr/>
        </p:nvGraphicFramePr>
        <p:xfrm>
          <a:off x="1166813" y="4991100"/>
          <a:ext cx="5030787" cy="3910013"/>
        </p:xfrm>
        <a:graphic>
          <a:graphicData uri="http://schemas.openxmlformats.org/drawingml/2006/table">
            <a:tbl>
              <a:tblPr/>
              <a:tblGrid>
                <a:gridCol w="5030787"/>
              </a:tblGrid>
              <a:tr h="2270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Рис. 1 иллюстрирует применение гидростатического давления при введении раствора в вену руки в положении лежа. Гидростатическая нулевая точка соответствует уровню артерии правой руки. Расстояние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“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h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” соответствует высоте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между установленной в/в канюлей и уровнем жидкости во флаконе. Значение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”p” соответствует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давлению на уровне установленной канюли или давлению, необходимому для внутривенного введения жидкости. Для выполнения инфузии это давление должно быть выше давления в сосудистом русле (венозного давления).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При гравитационной (капельной) инфузии площадь поперечного сечения или площадь давления не имеет значения. Давление зависит только от высоты столба и вязкости жидкости.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523" marR="91523" marT="42324" marB="42324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7352" name="Заметки 4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На рис. 2.3 схематично изображен роликовый перистальтический насос.</a:t>
            </a:r>
          </a:p>
          <a:p>
            <a:r>
              <a:rPr lang="ru-RU" smtClean="0"/>
              <a:t>Видны пластиковые ролики, установленные на внешней окружности ротора, которые вращаются и непрерывно перемещают жидкость.</a:t>
            </a:r>
          </a:p>
          <a:p>
            <a:endParaRPr lang="ru-RU" smtClean="0"/>
          </a:p>
          <a:p>
            <a:r>
              <a:rPr lang="ru-RU" smtClean="0"/>
              <a:t>Оба способа перистальтической инфузии - линейный и роликовый - обеспечивают возможность введения необходимого объема при помощи датчика капель. Эти способы аналогичны гравитационному дозированию, за исключением того, что механический зажим магистрали заменен активным перистальтическим устройством. Перистальтические насосы с волюметрическим контролем широко используются в повседневной клинической практике. 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83365DA-9867-40BF-9FE9-EAD67D536433}" type="slidenum">
              <a:rPr lang="de-DE" smtClean="0"/>
              <a:pPr>
                <a:defRPr/>
              </a:pPr>
              <a:t>17</a:t>
            </a:fld>
            <a:endParaRPr lang="de-DE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graphicFrame>
        <p:nvGraphicFramePr>
          <p:cNvPr id="694275" name="Group 3"/>
          <p:cNvGraphicFramePr>
            <a:graphicFrameLocks noGrp="1"/>
          </p:cNvGraphicFramePr>
          <p:nvPr/>
        </p:nvGraphicFramePr>
        <p:xfrm>
          <a:off x="1166813" y="4991100"/>
          <a:ext cx="5030787" cy="3910013"/>
        </p:xfrm>
        <a:graphic>
          <a:graphicData uri="http://schemas.openxmlformats.org/drawingml/2006/table">
            <a:tbl>
              <a:tblPr/>
              <a:tblGrid>
                <a:gridCol w="5030787"/>
              </a:tblGrid>
              <a:tr h="2270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Рис. 1 иллюстрирует применение гидростатического давления при введении раствора в вену руки в положении лежа. Гидростатическая нулевая точка соответствует уровню артерии правой руки. Расстояние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“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h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” соответствует высоте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между установленной в/в канюлей и уровнем жидкости во флаконе. Значение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”p” соответствует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давлению на уровне установленной канюли или давлению, необходимому для внутривенного введения жидкости. Для выполнения инфузии это давление должно быть выше давления в сосудистом русле (венозного давления).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При гравитационной (капельной) инфузии площадь поперечного сечения или площадь давления не имеет значения. Давление зависит только от высоты столба и вязкости жидкости.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523" marR="91523" marT="42324" marB="42324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8376" name="Заметки 4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Производители предлагают специальные магистрали для своих инфузионных насосов. </a:t>
            </a:r>
          </a:p>
          <a:p>
            <a:r>
              <a:rPr lang="ru-RU" smtClean="0"/>
              <a:t>Указанная на слайде точность может быть достигнута только при использовании совместимой инфузионной магистрали.</a:t>
            </a:r>
          </a:p>
          <a:p>
            <a:endParaRPr lang="ru-RU" smtClean="0"/>
          </a:p>
          <a:p>
            <a:r>
              <a:rPr lang="ru-RU" smtClean="0"/>
              <a:t>Следующее справедливо для обоих типов перистальтики (линейной и роликовой): </a:t>
            </a:r>
          </a:p>
          <a:p>
            <a:r>
              <a:rPr lang="ru-RU" smtClean="0"/>
              <a:t>Чем больше количество перистальтических элементов (пальчиков или роликов), тем меньше пульсация и точнее инфузия</a:t>
            </a:r>
          </a:p>
          <a:p>
            <a:endParaRPr lang="ru-RU" smtClean="0"/>
          </a:p>
          <a:p>
            <a:r>
              <a:rPr lang="ru-RU" smtClean="0"/>
              <a:t>Строго следите за соблюдением направления инфузии в обоих типах перистальтики.</a:t>
            </a:r>
          </a:p>
          <a:p>
            <a:r>
              <a:rPr lang="ru-RU" smtClean="0"/>
              <a:t>Инфузия под давлением возможна только при соблюдении направления и правильном выборе инфузионной магистрали.</a:t>
            </a:r>
          </a:p>
          <a:p>
            <a:r>
              <a:rPr lang="ru-RU" smtClean="0"/>
              <a:t>При использовании перистальтических насосов необходимо использовать только инфузионные магистрали, устойчивые к давлению. Стандартные инфузионные системы, соответствующие DIN 58362 не подходят для автоматизированной инфузии под давлением и могут  использоваться только для гравитационной инфузии.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EEBD0BD-59C3-469D-B401-5EB3EF78C8FB}" type="slidenum">
              <a:rPr lang="de-DE" smtClean="0"/>
              <a:pPr>
                <a:defRPr/>
              </a:pPr>
              <a:t>18</a:t>
            </a:fld>
            <a:endParaRPr lang="de-DE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graphicFrame>
        <p:nvGraphicFramePr>
          <p:cNvPr id="694275" name="Group 3"/>
          <p:cNvGraphicFramePr>
            <a:graphicFrameLocks noGrp="1"/>
          </p:cNvGraphicFramePr>
          <p:nvPr/>
        </p:nvGraphicFramePr>
        <p:xfrm>
          <a:off x="1166813" y="4991100"/>
          <a:ext cx="5030787" cy="3910013"/>
        </p:xfrm>
        <a:graphic>
          <a:graphicData uri="http://schemas.openxmlformats.org/drawingml/2006/table">
            <a:tbl>
              <a:tblPr/>
              <a:tblGrid>
                <a:gridCol w="5030787"/>
              </a:tblGrid>
              <a:tr h="2270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Рис. 1 иллюстрирует применение гидростатического давления при введении раствора в вену руки в положении лежа. Гидростатическая нулевая точка соответствует уровню артерии правой руки. Расстояние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“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h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” соответствует высоте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между установленной в/в канюлей и уровнем жидкости во флаконе. Значение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”p” соответствует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давлению на уровне установленной канюли или давлению, необходимому для внутривенного введения жидкости. Для выполнения инфузии это давление должно быть выше давления в сосудистом русле (венозного давления).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При гравитационной (капельной) инфузии площадь поперечного сечения или площадь давления не имеет значения. Давление зависит только от высоты столба и вязкости жидкости.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523" marR="91523" marT="42324" marB="42324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0424" name="Заметки 4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8B470A-45D1-49DF-9652-DD38F4F0B193}" type="slidenum">
              <a:rPr lang="de-DE" smtClean="0"/>
              <a:pPr>
                <a:defRPr/>
              </a:pPr>
              <a:t>19</a:t>
            </a:fld>
            <a:endParaRPr lang="de-DE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graphicFrame>
        <p:nvGraphicFramePr>
          <p:cNvPr id="694275" name="Group 3"/>
          <p:cNvGraphicFramePr>
            <a:graphicFrameLocks noGrp="1"/>
          </p:cNvGraphicFramePr>
          <p:nvPr/>
        </p:nvGraphicFramePr>
        <p:xfrm>
          <a:off x="1166813" y="4991100"/>
          <a:ext cx="5030787" cy="3910013"/>
        </p:xfrm>
        <a:graphic>
          <a:graphicData uri="http://schemas.openxmlformats.org/drawingml/2006/table">
            <a:tbl>
              <a:tblPr/>
              <a:tblGrid>
                <a:gridCol w="5030787"/>
              </a:tblGrid>
              <a:tr h="2270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Рис. 1 иллюстрирует применение гидростатического давления при введении раствора в вену руки в положении лежа. Гидростатическая нулевая точка соответствует уровню артерии правой руки. Расстояние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“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h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” соответствует высоте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между установленной в/в канюлей и уровнем жидкости во флаконе. Значение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”p” соответствует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давлению на уровне установленной канюли или давлению, необходимому для внутривенного введения жидкости. Для выполнения инфузии это давление должно быть выше давления в сосудистом русле (венозного давления).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При гравитационной (капельной) инфузии площадь поперечного сечения или площадь давления не имеет значения. Давление зависит только от высоты столба и вязкости жидкости.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523" marR="91523" marT="42324" marB="42324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448" name="Заметки 4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Современные инфузионные шприцевые насосы оснащены точным приводом с микропроцессорным управлением, который позволяет выполнять инфузию с точностью ± 2%. Высокая точность инфузии позволяет использовать шприцевые насосы для введения концентрированных высокоактивных лекарств, а также в неонатологии и педиатрии, при существенных ограничениях объема инфузии.</a:t>
            </a:r>
          </a:p>
          <a:p>
            <a:r>
              <a:rPr lang="ru-RU" smtClean="0"/>
              <a:t>Специальные шприцы для насосов вместе с прецизионным приводом позволяют добиться высокой точности инфузии.</a:t>
            </a:r>
          </a:p>
          <a:p>
            <a:r>
              <a:rPr lang="ru-RU" smtClean="0"/>
              <a:t>Тенденцией в инфузионной терапии (особенно в области интенсивной терапии) является  использование так называемых модульных инфузионных насосов. Эти модули – перистальтические и шприцевые - расположенные один над другим, могут управляются с помощью единой</a:t>
            </a:r>
          </a:p>
          <a:p>
            <a:r>
              <a:rPr lang="ru-RU" smtClean="0"/>
              <a:t>программируемой базовой станции. Это дает возможность организовать интенсивную инфузионную терапию на самом современном уровне.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84E328-6424-4D2D-A7E7-168781C0AA61}" type="slidenum">
              <a:rPr lang="ru-RU"/>
              <a:pPr/>
              <a:t>20</a:t>
            </a:fld>
            <a:endParaRPr lang="ru-RU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0" y="4802188"/>
            <a:ext cx="5334000" cy="3849687"/>
          </a:xfrm>
          <a:ln/>
        </p:spPr>
        <p:txBody>
          <a:bodyPr lIns="90488" tIns="44450" rIns="90488" bIns="44450"/>
          <a:lstStyle/>
          <a:p>
            <a:endParaRPr lang="ru-RU"/>
          </a:p>
        </p:txBody>
      </p:sp>
      <p:sp>
        <p:nvSpPr>
          <p:cNvPr id="4505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1225" y="1177925"/>
            <a:ext cx="4273550" cy="3205163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24104B-2AA8-4FEE-9F52-A618BF968D1B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188F38-9200-48A8-9C0D-43FBA497EC1D}" type="slidenum">
              <a:rPr lang="de-DE" smtClean="0">
                <a:latin typeface="Arial" pitchFamily="34" charset="0"/>
              </a:rPr>
              <a:pPr>
                <a:defRPr/>
              </a:pPr>
              <a:t>21</a:t>
            </a:fld>
            <a:endParaRPr lang="de-DE" smtClean="0">
              <a:latin typeface="Arial" pitchFamily="34" charset="0"/>
            </a:endParaRPr>
          </a:p>
        </p:txBody>
      </p:sp>
      <p:sp>
        <p:nvSpPr>
          <p:cNvPr id="128003" name="Rectangle 7"/>
          <p:cNvSpPr txBox="1">
            <a:spLocks noGrp="1" noChangeArrowheads="1"/>
          </p:cNvSpPr>
          <p:nvPr/>
        </p:nvSpPr>
        <p:spPr bwMode="auto">
          <a:xfrm>
            <a:off x="3885275" y="8686362"/>
            <a:ext cx="2971092" cy="456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 anchor="b"/>
          <a:lstStyle/>
          <a:p>
            <a:pPr algn="r"/>
            <a:fld id="{965D6D9F-5AEC-4968-AA4D-0439E13F7232}" type="slidenum">
              <a:rPr lang="de-DE" sz="1200"/>
              <a:pPr algn="r"/>
              <a:t>21</a:t>
            </a:fld>
            <a:endParaRPr lang="de-DE" sz="1200"/>
          </a:p>
        </p:txBody>
      </p:sp>
      <p:sp>
        <p:nvSpPr>
          <p:cNvPr id="128004" name="Rectangle 7"/>
          <p:cNvSpPr txBox="1">
            <a:spLocks noGrp="1" noChangeArrowheads="1"/>
          </p:cNvSpPr>
          <p:nvPr/>
        </p:nvSpPr>
        <p:spPr bwMode="auto">
          <a:xfrm>
            <a:off x="3885275" y="8686362"/>
            <a:ext cx="2971092" cy="456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2" tIns="45712" rIns="91422" bIns="45712" anchor="b"/>
          <a:lstStyle/>
          <a:p>
            <a:pPr algn="r"/>
            <a:fld id="{0C98EDB0-BD1E-44B5-84C4-674CACC1385E}" type="slidenum">
              <a:rPr lang="de-DE" sz="1200"/>
              <a:pPr algn="r"/>
              <a:t>21</a:t>
            </a:fld>
            <a:endParaRPr lang="de-DE" sz="1200"/>
          </a:p>
        </p:txBody>
      </p:sp>
      <p:sp>
        <p:nvSpPr>
          <p:cNvPr id="1280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9800" y="381000"/>
            <a:ext cx="4979988" cy="3733800"/>
          </a:xfrm>
          <a:ln/>
        </p:spPr>
      </p:sp>
      <p:sp>
        <p:nvSpPr>
          <p:cNvPr id="1280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4397" y="4342450"/>
            <a:ext cx="5209206" cy="4114361"/>
          </a:xfrm>
          <a:noFill/>
          <a:ln/>
        </p:spPr>
        <p:txBody>
          <a:bodyPr lIns="91422" tIns="45712" rIns="91422" bIns="45712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34D364F-8F84-46A1-872E-940BFF8CF26B}" type="slidenum">
              <a:rPr lang="de-DE"/>
              <a:pPr>
                <a:defRPr/>
              </a:pPr>
              <a:t>25</a:t>
            </a:fld>
            <a:endParaRPr lang="de-DE" dirty="0"/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An </a:t>
            </a:r>
            <a:r>
              <a:rPr lang="en-US" b="1" smtClean="0"/>
              <a:t>inotrope</a:t>
            </a:r>
            <a:r>
              <a:rPr lang="en-US" smtClean="0"/>
              <a:t> (pronounced </a:t>
            </a:r>
            <a:r>
              <a:rPr lang="en-US" smtClean="0">
                <a:hlinkClick r:id="rId3" tooltip="Wikipedia:IPA for English"/>
              </a:rPr>
              <a:t>/ˈaɪnɵtroʊp/</a:t>
            </a:r>
            <a:r>
              <a:rPr lang="en-US" smtClean="0"/>
              <a:t>) (from Greek </a:t>
            </a:r>
            <a:r>
              <a:rPr lang="en-US" i="1" smtClean="0"/>
              <a:t>in</a:t>
            </a:r>
            <a:r>
              <a:rPr lang="en-US" smtClean="0"/>
              <a:t>-, meaning fibre or sinew) is an agent that alters the force or energy of </a:t>
            </a:r>
            <a:r>
              <a:rPr lang="en-US" smtClean="0">
                <a:hlinkClick r:id="rId4" tooltip="Muscular contraction"/>
              </a:rPr>
              <a:t>muscular contractions</a:t>
            </a:r>
            <a:r>
              <a:rPr lang="en-US" smtClean="0"/>
              <a:t>. Negatively inotropic agents weaken the force of </a:t>
            </a:r>
            <a:r>
              <a:rPr lang="en-US" smtClean="0">
                <a:hlinkClick r:id="rId5" tooltip="Muscle"/>
              </a:rPr>
              <a:t>muscular</a:t>
            </a:r>
            <a:r>
              <a:rPr lang="en-US" smtClean="0"/>
              <a:t> contractions. Positively inotropic agents increase the strength of muscular contraction.</a:t>
            </a:r>
          </a:p>
          <a:p>
            <a:endParaRPr lang="en-US" smtClean="0"/>
          </a:p>
          <a:p>
            <a:r>
              <a:rPr lang="en-US" smtClean="0"/>
              <a:t>Examples of positive inotropic agents include: </a:t>
            </a:r>
            <a:r>
              <a:rPr lang="en-US" smtClean="0">
                <a:hlinkClick r:id="rId6"/>
                <a:hlinkMouseOver r:id="rId7" action="ppaction://hlinkfile"/>
              </a:rPr>
              <a:t>Calcium</a:t>
            </a:r>
            <a:r>
              <a:rPr lang="en-US" smtClean="0"/>
              <a:t> </a:t>
            </a:r>
          </a:p>
          <a:p>
            <a:r>
              <a:rPr lang="en-US" smtClean="0">
                <a:hlinkClick r:id="rId8"/>
                <a:hlinkMouseOver r:id="rId9" action="ppaction://hlinkfile"/>
              </a:rPr>
              <a:t>Cardiac glycosides</a:t>
            </a:r>
            <a:r>
              <a:rPr lang="en-US" smtClean="0"/>
              <a:t> </a:t>
            </a:r>
            <a:r>
              <a:rPr lang="en-US" smtClean="0">
                <a:sym typeface="Wingdings" pitchFamily="2" charset="2"/>
              </a:rPr>
              <a:t></a:t>
            </a:r>
            <a:r>
              <a:rPr lang="en-US" smtClean="0">
                <a:hlinkClick r:id="rId10"/>
                <a:hlinkMouseOver r:id="rId11" action="ppaction://hlinkfile"/>
              </a:rPr>
              <a:t>Digoxin</a:t>
            </a:r>
            <a:r>
              <a:rPr lang="en-US" smtClean="0"/>
              <a:t> </a:t>
            </a:r>
          </a:p>
          <a:p>
            <a:r>
              <a:rPr lang="en-US" smtClean="0">
                <a:hlinkClick r:id="rId12"/>
                <a:hlinkMouseOver r:id="rId13" action="ppaction://hlinkfile"/>
              </a:rPr>
              <a:t>Catecholamines</a:t>
            </a:r>
            <a:r>
              <a:rPr lang="en-US" smtClean="0"/>
              <a:t> </a:t>
            </a:r>
            <a:r>
              <a:rPr lang="en-US" smtClean="0">
                <a:sym typeface="Wingdings" pitchFamily="2" charset="2"/>
              </a:rPr>
              <a:t> </a:t>
            </a:r>
            <a:r>
              <a:rPr lang="en-US" smtClean="0">
                <a:hlinkClick r:id="rId14"/>
                <a:hlinkMouseOver r:id="rId15" action="ppaction://hlinkfile"/>
              </a:rPr>
              <a:t>Dopamine</a:t>
            </a:r>
            <a:r>
              <a:rPr lang="en-US" smtClean="0"/>
              <a:t>, </a:t>
            </a:r>
            <a:r>
              <a:rPr lang="en-US" smtClean="0">
                <a:hlinkClick r:id="rId16"/>
                <a:hlinkMouseOver r:id="rId17" action="ppaction://hlinkfile"/>
              </a:rPr>
              <a:t>Dobutamine</a:t>
            </a:r>
            <a:r>
              <a:rPr lang="en-US" smtClean="0"/>
              <a:t>, </a:t>
            </a:r>
            <a:r>
              <a:rPr lang="en-US" smtClean="0">
                <a:hlinkClick r:id="rId18"/>
                <a:hlinkMouseOver r:id="rId19" action="ppaction://hlinkfile"/>
              </a:rPr>
              <a:t>Dopexamine</a:t>
            </a:r>
            <a:r>
              <a:rPr lang="en-US" smtClean="0"/>
              <a:t>, </a:t>
            </a:r>
            <a:br>
              <a:rPr lang="en-US" smtClean="0"/>
            </a:br>
            <a:r>
              <a:rPr lang="en-US" smtClean="0"/>
              <a:t>	         </a:t>
            </a:r>
            <a:r>
              <a:rPr lang="en-US" smtClean="0">
                <a:hlinkClick r:id="rId20"/>
                <a:hlinkMouseOver r:id="rId21" action="ppaction://hlinkfile"/>
              </a:rPr>
              <a:t>Epinephrine</a:t>
            </a:r>
            <a:r>
              <a:rPr lang="en-US" smtClean="0"/>
              <a:t> (adrenaline), </a:t>
            </a:r>
            <a:r>
              <a:rPr lang="en-US" smtClean="0">
                <a:hlinkClick r:id="rId22"/>
                <a:hlinkMouseOver r:id="rId23" action="ppaction://hlinkfile"/>
              </a:rPr>
              <a:t>Isoprenaline</a:t>
            </a:r>
            <a:r>
              <a:rPr lang="en-US" smtClean="0"/>
              <a:t> (isoproterenol),</a:t>
            </a:r>
            <a:br>
              <a:rPr lang="en-US" smtClean="0"/>
            </a:br>
            <a:r>
              <a:rPr lang="en-US" smtClean="0"/>
              <a:t>                              </a:t>
            </a:r>
            <a:r>
              <a:rPr lang="en-US" smtClean="0">
                <a:hlinkClick r:id="rId24"/>
                <a:hlinkMouseOver r:id="rId25" action="ppaction://hlinkfile"/>
              </a:rPr>
              <a:t>Norepinephrine</a:t>
            </a:r>
            <a:r>
              <a:rPr lang="en-US" smtClean="0"/>
              <a:t> (noradrenaline) </a:t>
            </a:r>
          </a:p>
          <a:p>
            <a:r>
              <a:rPr lang="en-US" smtClean="0">
                <a:hlinkClick r:id="rId26"/>
                <a:hlinkMouseOver r:id="rId27" action="ppaction://hlinkfile"/>
              </a:rPr>
              <a:t>Eicosanoids</a:t>
            </a:r>
            <a:r>
              <a:rPr lang="en-US" smtClean="0">
                <a:sym typeface="Wingdings" pitchFamily="2" charset="2"/>
              </a:rPr>
              <a:t> </a:t>
            </a:r>
            <a:r>
              <a:rPr lang="en-US" smtClean="0">
                <a:hlinkClick r:id="rId28"/>
                <a:hlinkMouseOver r:id="rId29" action="ppaction://hlinkfile"/>
              </a:rPr>
              <a:t>Prostaglandins</a:t>
            </a:r>
            <a:r>
              <a:rPr lang="en-US" smtClean="0">
                <a:hlinkClick r:id="" action="ppaction://noaction"/>
              </a:rPr>
              <a:t>[1]</a:t>
            </a:r>
            <a:r>
              <a:rPr lang="en-US" smtClean="0"/>
              <a:t> </a:t>
            </a:r>
          </a:p>
          <a:p>
            <a:r>
              <a:rPr lang="en-US" smtClean="0">
                <a:hlinkMouseOver r:id="rId30" action="ppaction://hlinkfile"/>
              </a:rPr>
              <a:t>Phosphodiesterase inhibitors</a:t>
            </a:r>
            <a:r>
              <a:rPr lang="en-US" smtClean="0"/>
              <a:t> </a:t>
            </a:r>
            <a:r>
              <a:rPr lang="en-US" smtClean="0">
                <a:sym typeface="Wingdings" pitchFamily="2" charset="2"/>
              </a:rPr>
              <a:t> </a:t>
            </a:r>
            <a:r>
              <a:rPr lang="en-US" smtClean="0">
                <a:hlinkClick r:id="rId31"/>
                <a:hlinkMouseOver r:id="rId32" action="ppaction://hlinkfile"/>
              </a:rPr>
              <a:t>Enoximone</a:t>
            </a:r>
            <a:r>
              <a:rPr lang="en-US" smtClean="0"/>
              <a:t>, </a:t>
            </a:r>
            <a:r>
              <a:rPr lang="en-US" smtClean="0">
                <a:hlinkClick r:id="rId33"/>
                <a:hlinkMouseOver r:id="rId34" action="ppaction://hlinkfile"/>
              </a:rPr>
              <a:t>Milrinone</a:t>
            </a:r>
            <a:r>
              <a:rPr lang="en-US" smtClean="0"/>
              <a:t>, </a:t>
            </a:r>
            <a:r>
              <a:rPr lang="en-US" smtClean="0">
                <a:hlinkClick r:id="rId35"/>
              </a:rPr>
              <a:t>Theophylline</a:t>
            </a:r>
            <a:r>
              <a:rPr lang="en-US" smtClean="0"/>
              <a:t> </a:t>
            </a:r>
          </a:p>
          <a:p>
            <a:r>
              <a:rPr lang="en-US" b="1" smtClean="0"/>
              <a:t>Negative inotropic agents</a:t>
            </a:r>
            <a:r>
              <a:rPr lang="en-US" smtClean="0"/>
              <a:t> decrease myocardial contractility, and are used to decrease cardiac workload in conditions such as </a:t>
            </a:r>
            <a:r>
              <a:rPr lang="en-US" smtClean="0">
                <a:hlinkClick r:id="rId36"/>
              </a:rPr>
              <a:t>angina</a:t>
            </a:r>
            <a:r>
              <a:rPr lang="en-US" smtClean="0"/>
              <a:t>. </a:t>
            </a:r>
          </a:p>
          <a:p>
            <a:r>
              <a:rPr lang="en-US" smtClean="0"/>
              <a:t>For example: </a:t>
            </a:r>
            <a:r>
              <a:rPr lang="en-US" smtClean="0">
                <a:hlinkClick r:id="rId37"/>
              </a:rPr>
              <a:t>Beta blockers</a:t>
            </a:r>
            <a:r>
              <a:rPr lang="en-US" smtClean="0"/>
              <a:t>, </a:t>
            </a:r>
            <a:r>
              <a:rPr lang="en-US" smtClean="0">
                <a:hlinkClick r:id="rId38"/>
              </a:rPr>
              <a:t>Diltiazem</a:t>
            </a:r>
            <a:r>
              <a:rPr lang="en-US" smtClean="0"/>
              <a:t>, </a:t>
            </a:r>
            <a:r>
              <a:rPr lang="en-US" smtClean="0">
                <a:hlinkClick r:id="rId39"/>
              </a:rPr>
              <a:t>Verapamil</a:t>
            </a:r>
            <a:r>
              <a:rPr lang="en-US" smtClean="0"/>
              <a:t> 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52AFEAF-260C-4249-90BF-EFEB279A1954}" type="slidenum">
              <a:rPr lang="de-DE" smtClean="0">
                <a:latin typeface="Arial" pitchFamily="34" charset="0"/>
              </a:rPr>
              <a:pPr>
                <a:defRPr/>
              </a:pPr>
              <a:t>39</a:t>
            </a:fld>
            <a:endParaRPr lang="de-DE" smtClean="0">
              <a:latin typeface="Arial" pitchFamily="34" charset="0"/>
            </a:endParaRPr>
          </a:p>
        </p:txBody>
      </p:sp>
      <p:sp>
        <p:nvSpPr>
          <p:cNvPr id="141315" name="Rectangle 7"/>
          <p:cNvSpPr txBox="1">
            <a:spLocks noGrp="1" noChangeArrowheads="1"/>
          </p:cNvSpPr>
          <p:nvPr/>
        </p:nvSpPr>
        <p:spPr bwMode="auto">
          <a:xfrm>
            <a:off x="3885275" y="8686362"/>
            <a:ext cx="2971092" cy="456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 anchor="b"/>
          <a:lstStyle/>
          <a:p>
            <a:pPr algn="r"/>
            <a:fld id="{AD7E1420-34D6-40BD-BF9A-2D2B5FCA3A74}" type="slidenum">
              <a:rPr lang="de-DE" sz="1200"/>
              <a:pPr algn="r"/>
              <a:t>39</a:t>
            </a:fld>
            <a:endParaRPr lang="de-DE" sz="1200"/>
          </a:p>
        </p:txBody>
      </p:sp>
      <p:sp>
        <p:nvSpPr>
          <p:cNvPr id="141316" name="Rectangle 7"/>
          <p:cNvSpPr txBox="1">
            <a:spLocks noGrp="1" noChangeArrowheads="1"/>
          </p:cNvSpPr>
          <p:nvPr/>
        </p:nvSpPr>
        <p:spPr bwMode="auto">
          <a:xfrm>
            <a:off x="3885275" y="8686362"/>
            <a:ext cx="2971092" cy="456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2" tIns="45712" rIns="91422" bIns="45712" anchor="b"/>
          <a:lstStyle/>
          <a:p>
            <a:pPr algn="r"/>
            <a:fld id="{F4532D86-A5CD-49AA-99CE-62C32B100555}" type="slidenum">
              <a:rPr lang="de-DE" sz="1200"/>
              <a:pPr algn="r"/>
              <a:t>39</a:t>
            </a:fld>
            <a:endParaRPr lang="de-DE" sz="1200"/>
          </a:p>
        </p:txBody>
      </p:sp>
      <p:sp>
        <p:nvSpPr>
          <p:cNvPr id="1413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9800" y="381000"/>
            <a:ext cx="4979988" cy="3733800"/>
          </a:xfrm>
          <a:ln/>
        </p:spPr>
      </p:sp>
      <p:sp>
        <p:nvSpPr>
          <p:cNvPr id="1413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4397" y="4342450"/>
            <a:ext cx="5209206" cy="4114361"/>
          </a:xfrm>
          <a:noFill/>
          <a:ln/>
        </p:spPr>
        <p:txBody>
          <a:bodyPr lIns="91422" tIns="45712" rIns="91422" bIns="45712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5F1E62-C7DD-4CEC-9168-5061BE7800F7}" type="slidenum">
              <a:rPr lang="de-DE" smtClean="0">
                <a:latin typeface="Arial" pitchFamily="34" charset="0"/>
              </a:rPr>
              <a:pPr>
                <a:defRPr/>
              </a:pPr>
              <a:t>40</a:t>
            </a:fld>
            <a:endParaRPr lang="de-DE" smtClean="0">
              <a:latin typeface="Arial" pitchFamily="34" charset="0"/>
            </a:endParaRPr>
          </a:p>
        </p:txBody>
      </p:sp>
      <p:sp>
        <p:nvSpPr>
          <p:cNvPr id="142339" name="Rectangle 7"/>
          <p:cNvSpPr txBox="1">
            <a:spLocks noGrp="1" noChangeArrowheads="1"/>
          </p:cNvSpPr>
          <p:nvPr/>
        </p:nvSpPr>
        <p:spPr bwMode="auto">
          <a:xfrm>
            <a:off x="3885275" y="8686362"/>
            <a:ext cx="2971092" cy="456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 anchor="b"/>
          <a:lstStyle/>
          <a:p>
            <a:pPr algn="r"/>
            <a:fld id="{FEFFC64F-F27E-4262-BF09-9F5050A277EE}" type="slidenum">
              <a:rPr lang="de-DE" sz="1200"/>
              <a:pPr algn="r"/>
              <a:t>40</a:t>
            </a:fld>
            <a:endParaRPr lang="de-DE" sz="1200"/>
          </a:p>
        </p:txBody>
      </p:sp>
      <p:sp>
        <p:nvSpPr>
          <p:cNvPr id="142340" name="Rectangle 7"/>
          <p:cNvSpPr txBox="1">
            <a:spLocks noGrp="1" noChangeArrowheads="1"/>
          </p:cNvSpPr>
          <p:nvPr/>
        </p:nvSpPr>
        <p:spPr bwMode="auto">
          <a:xfrm>
            <a:off x="3885275" y="8686362"/>
            <a:ext cx="2971092" cy="456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2" tIns="45712" rIns="91422" bIns="45712" anchor="b"/>
          <a:lstStyle/>
          <a:p>
            <a:pPr algn="r"/>
            <a:fld id="{97CC38C0-3A38-4971-8164-C9ABE2EC965A}" type="slidenum">
              <a:rPr lang="de-DE" sz="1200"/>
              <a:pPr algn="r"/>
              <a:t>40</a:t>
            </a:fld>
            <a:endParaRPr lang="de-DE" sz="1200"/>
          </a:p>
        </p:txBody>
      </p:sp>
      <p:sp>
        <p:nvSpPr>
          <p:cNvPr id="1423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9800" y="381000"/>
            <a:ext cx="4979988" cy="3733800"/>
          </a:xfrm>
          <a:ln/>
        </p:spPr>
      </p:sp>
      <p:sp>
        <p:nvSpPr>
          <p:cNvPr id="1423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4397" y="4342450"/>
            <a:ext cx="5209206" cy="4114361"/>
          </a:xfrm>
          <a:noFill/>
          <a:ln/>
        </p:spPr>
        <p:txBody>
          <a:bodyPr lIns="91422" tIns="45712" rIns="91422" bIns="45712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977ECC-F63F-42BD-AD92-066E2862B966}" type="slidenum">
              <a:rPr lang="de-DE" smtClean="0">
                <a:cs typeface="Arial" charset="0"/>
              </a:rPr>
              <a:pPr/>
              <a:t>41</a:t>
            </a:fld>
            <a:endParaRPr lang="de-DE" smtClean="0">
              <a:cs typeface="Arial" charset="0"/>
            </a:endParaRPr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7388"/>
            <a:ext cx="4570412" cy="3427412"/>
          </a:xfrm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551" y="4343913"/>
            <a:ext cx="5032899" cy="4112899"/>
          </a:xfrm>
          <a:noFill/>
          <a:ln/>
        </p:spPr>
        <p:txBody>
          <a:bodyPr lIns="91424" tIns="45712" rIns="91424" bIns="45712"/>
          <a:lstStyle/>
          <a:p>
            <a:pPr eaLnBrk="1" hangingPunct="1"/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EBFD62-DFEF-407E-87D7-0B3347892565}" type="slidenum">
              <a:rPr lang="de-DE" smtClean="0">
                <a:cs typeface="Arial" charset="0"/>
              </a:rPr>
              <a:pPr/>
              <a:t>42</a:t>
            </a:fld>
            <a:endParaRPr lang="de-DE" smtClean="0">
              <a:cs typeface="Arial" charset="0"/>
            </a:endParaRPr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7388"/>
            <a:ext cx="4570412" cy="3427412"/>
          </a:xfrm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551" y="4343913"/>
            <a:ext cx="5032899" cy="4112899"/>
          </a:xfrm>
          <a:noFill/>
          <a:ln/>
        </p:spPr>
        <p:txBody>
          <a:bodyPr lIns="91424" tIns="45712" rIns="91424" bIns="45712"/>
          <a:lstStyle/>
          <a:p>
            <a:pPr eaLnBrk="1" hangingPunct="1"/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1190788-4F2F-4750-8345-DB6BDEEA25A2}" type="slidenum">
              <a:rPr lang="de-DE" smtClean="0"/>
              <a:pPr>
                <a:defRPr/>
              </a:pPr>
              <a:t>3</a:t>
            </a:fld>
            <a:endParaRPr lang="de-DE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 lIns="87457" tIns="43729" rIns="87457" bIns="43729"/>
          <a:lstStyle/>
          <a:p>
            <a:pPr eaLnBrk="1" hangingPunct="1">
              <a:defRPr/>
            </a:pPr>
            <a:r>
              <a:rPr lang="ru-RU" b="1" dirty="0" smtClean="0"/>
              <a:t>Точность</a:t>
            </a:r>
          </a:p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Непрерывность</a:t>
            </a:r>
            <a:r>
              <a:rPr lang="de-DE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Напр.: Катехоламины </a:t>
            </a:r>
            <a:r>
              <a:rPr lang="de-DE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– </a:t>
            </a: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Допамин, </a:t>
            </a:r>
            <a:r>
              <a:rPr lang="ru-RU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Добутамин</a:t>
            </a:r>
            <a:r>
              <a:rPr lang="de-DE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de-DE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en-US" b="1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7B592C6-69E3-431D-B8CD-CD82A87B5D80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2F3C1E1-D12E-4E2F-9BA0-2DDCEDE56572}" type="slidenum">
              <a:rPr lang="de-DE" smtClean="0"/>
              <a:pPr>
                <a:defRPr/>
              </a:pPr>
              <a:t>5</a:t>
            </a:fld>
            <a:endParaRPr lang="de-DE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graphicFrame>
        <p:nvGraphicFramePr>
          <p:cNvPr id="694275" name="Group 3"/>
          <p:cNvGraphicFramePr>
            <a:graphicFrameLocks noGrp="1"/>
          </p:cNvGraphicFramePr>
          <p:nvPr/>
        </p:nvGraphicFramePr>
        <p:xfrm>
          <a:off x="1166813" y="4991100"/>
          <a:ext cx="5030787" cy="3910013"/>
        </p:xfrm>
        <a:graphic>
          <a:graphicData uri="http://schemas.openxmlformats.org/drawingml/2006/table">
            <a:tbl>
              <a:tblPr/>
              <a:tblGrid>
                <a:gridCol w="5030787"/>
              </a:tblGrid>
              <a:tr h="2270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Рис. 1 иллюстрирует применение гидростатического давления при введении раствора в вену руки в положении лежа. Гидростатическая нулевая точка соответствует уровню артерии правой руки. Расстояние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“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h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” соответствует высоте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между установленной в/в канюлей и уровнем жидкости во флаконе. Значение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”p” соответствует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давлению на уровне установленной канюли или давлению, необходимому для внутривенного введения жидкости. Для выполнения инфузии это давление должно быть выше давления в сосудистом русле (венозного давления).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При гравитационной (капельной) инфузии площадь поперечного сечения или площадь давления не имеет значения. Давление зависит только от высоты столба и вязкости жидкости.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523" marR="91523" marT="42324" marB="42324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136" name="Заметки 4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На рис. 1.2 показано действие гидростатического давления при в инфузии в вену руки при положении пациента лежа.</a:t>
            </a:r>
          </a:p>
          <a:p>
            <a:r>
              <a:rPr lang="ru-RU" smtClean="0"/>
              <a:t>Нулевая точка гидростатического уровня соответствует нулевой точке правой лучевой артерии. </a:t>
            </a:r>
          </a:p>
          <a:p>
            <a:r>
              <a:rPr lang="ru-RU" smtClean="0"/>
              <a:t>Расстояние </a:t>
            </a:r>
            <a:r>
              <a:rPr lang="en-US" smtClean="0"/>
              <a:t>h</a:t>
            </a:r>
            <a:r>
              <a:rPr lang="ru-RU" smtClean="0"/>
              <a:t> соответствует высоте между установленной канюлей и уровнем заполнения инфузионного флакона.</a:t>
            </a:r>
          </a:p>
          <a:p>
            <a:r>
              <a:rPr lang="ru-RU" smtClean="0"/>
              <a:t>Давление </a:t>
            </a:r>
            <a:r>
              <a:rPr lang="en-US" smtClean="0"/>
              <a:t>P</a:t>
            </a:r>
            <a:r>
              <a:rPr lang="ru-RU" smtClean="0"/>
              <a:t> соответствует давлению в установленной канюле или давлению, необходимому для введения раствора в вену. </a:t>
            </a:r>
          </a:p>
          <a:p>
            <a:r>
              <a:rPr lang="ru-RU" smtClean="0"/>
              <a:t>Для выполнения инфузии гидростатическое давление должно быть выше венозного давления.</a:t>
            </a:r>
          </a:p>
          <a:p>
            <a:r>
              <a:rPr lang="ru-RU" smtClean="0"/>
              <a:t>При гравитационной (самотечной) инфузии площадь поперечного сечения (площадь давления) не имеет значения. </a:t>
            </a:r>
          </a:p>
          <a:p>
            <a:r>
              <a:rPr lang="ru-RU" smtClean="0"/>
              <a:t>Давление зависит только от разницы высоты и плотности инфузионного раствора.</a:t>
            </a:r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BC38C74-6D0A-400A-9EA2-C33A775E220D}" type="slidenum">
              <a:rPr lang="de-DE" smtClean="0"/>
              <a:pPr>
                <a:defRPr/>
              </a:pPr>
              <a:t>6</a:t>
            </a:fld>
            <a:endParaRPr lang="de-DE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graphicFrame>
        <p:nvGraphicFramePr>
          <p:cNvPr id="694275" name="Group 3"/>
          <p:cNvGraphicFramePr>
            <a:graphicFrameLocks noGrp="1"/>
          </p:cNvGraphicFramePr>
          <p:nvPr/>
        </p:nvGraphicFramePr>
        <p:xfrm>
          <a:off x="1166813" y="4991100"/>
          <a:ext cx="5030787" cy="3910013"/>
        </p:xfrm>
        <a:graphic>
          <a:graphicData uri="http://schemas.openxmlformats.org/drawingml/2006/table">
            <a:tbl>
              <a:tblPr/>
              <a:tblGrid>
                <a:gridCol w="5030787"/>
              </a:tblGrid>
              <a:tr h="2270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Рис. 1 иллюстрирует применение гидростатического давления при введении раствора в вену руки в положении лежа. Гидростатическая нулевая точка соответствует уровню артерии правой руки. Расстояние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“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h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” соответствует высоте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между установленной в/в канюлей и уровнем жидкости во флаконе. Значение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”p” соответствует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давлению на уровне установленной канюли или давлению, необходимому для внутривенного введения жидкости. Для выполнения инфузии это давление должно быть выше давления в сосудистом русле (венозного давления).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При гравитационной (капельной) инфузии площадь поперечного сечения или площадь давления не имеет значения. Давление зависит только от высоты столба и вязкости жидкости.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523" marR="91523" marT="42324" marB="42324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0184" name="Заметки 4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Применяя уравнение гидростатического давления можно рассчитать высоту подвешивания инфузионного флакона или пакета для гравитационной инфузии. </a:t>
            </a:r>
          </a:p>
          <a:p>
            <a:r>
              <a:rPr lang="ru-RU" smtClean="0"/>
              <a:t>При проведении инфузии у пациента с ЦВД 7 мм рт.ст., необходима высота не менее 100 мм – в идеальной ситуации, без колебаний давления. В то же время, при проведении инфузии у пациента с САД 70 мм рт.ст. , необходима высота около 1000 мм – в идеальной ситуации, без колебаний давления. Эти высоты вычислены для раствора плотностью 1 г/см</a:t>
            </a:r>
            <a:r>
              <a:rPr lang="ru-RU" baseline="30000" smtClean="0"/>
              <a:t>3</a:t>
            </a:r>
            <a:r>
              <a:rPr lang="ru-RU" smtClean="0"/>
              <a:t> и ускорения свободного падения 9,81 м/с</a:t>
            </a:r>
            <a:r>
              <a:rPr lang="ru-RU" baseline="30000" smtClean="0"/>
              <a:t>2</a:t>
            </a:r>
            <a:r>
              <a:rPr lang="ru-RU" smtClean="0"/>
              <a:t>.</a:t>
            </a:r>
          </a:p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9AB5713-C7AB-4E23-8FB9-0873D0C49B2C}" type="slidenum">
              <a:rPr lang="de-DE" smtClean="0"/>
              <a:pPr>
                <a:defRPr/>
              </a:pPr>
              <a:t>7</a:t>
            </a:fld>
            <a:endParaRPr lang="de-DE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graphicFrame>
        <p:nvGraphicFramePr>
          <p:cNvPr id="694275" name="Group 3"/>
          <p:cNvGraphicFramePr>
            <a:graphicFrameLocks noGrp="1"/>
          </p:cNvGraphicFramePr>
          <p:nvPr/>
        </p:nvGraphicFramePr>
        <p:xfrm>
          <a:off x="1166813" y="4991100"/>
          <a:ext cx="5030787" cy="2270125"/>
        </p:xfrm>
        <a:graphic>
          <a:graphicData uri="http://schemas.openxmlformats.org/drawingml/2006/table">
            <a:tbl>
              <a:tblPr/>
              <a:tblGrid>
                <a:gridCol w="5031551"/>
              </a:tblGrid>
              <a:tr h="2269334">
                <a:tc>
                  <a:txBody>
                    <a:bodyPr/>
                    <a:lstStyle/>
                    <a:p>
                      <a:pPr marL="0" marR="0" lvl="0" indent="0" algn="l" defTabSz="947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Гравитационная инфузия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: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большая погрешность из-за разных факторов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:</a:t>
                      </a:r>
                    </a:p>
                    <a:p>
                      <a:pPr marL="0" marR="0" lvl="0" indent="0" algn="l" defTabSz="947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размер и длина канюли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47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состояние и размер вен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47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вид и расположение доступа</a:t>
                      </a:r>
                    </a:p>
                    <a:p>
                      <a:pPr marL="0" marR="0" lvl="0" indent="0" algn="l" defTabSz="947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инфузионная система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47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дополнительные фильтры и клапаны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47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температура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47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вязкость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47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градиент высота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47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роликовый зажим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523" marR="91523" marT="42324" marB="42324" horzOverflow="overflow">
                    <a:lnL cap="flat"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064" name="Заметки 5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947738" eaLnBrk="1" hangingPunct="1">
              <a:spcBef>
                <a:spcPct val="0"/>
              </a:spcBef>
            </a:pPr>
            <a:r>
              <a:rPr lang="ru-RU" smtClean="0"/>
              <a:t>Гравитационная инфузия</a:t>
            </a:r>
            <a:r>
              <a:rPr lang="en-US" smtClean="0"/>
              <a:t>: </a:t>
            </a:r>
            <a:endParaRPr lang="ru-RU" smtClean="0"/>
          </a:p>
          <a:p>
            <a:pPr defTabSz="947738" eaLnBrk="1" hangingPunct="1">
              <a:spcBef>
                <a:spcPct val="0"/>
              </a:spcBef>
            </a:pPr>
            <a:r>
              <a:rPr lang="ru-RU" smtClean="0"/>
              <a:t>Большая погрешность из-за множества факторов</a:t>
            </a:r>
            <a:r>
              <a:rPr lang="en-US" smtClean="0"/>
              <a:t>:</a:t>
            </a:r>
          </a:p>
          <a:p>
            <a:pPr defTabSz="947738" eaLnBrk="1" hangingPunct="1">
              <a:spcBef>
                <a:spcPct val="0"/>
              </a:spcBef>
            </a:pPr>
            <a:r>
              <a:rPr lang="ru-RU" smtClean="0"/>
              <a:t>диаметр и длина канюли, состояние и диаметр вен, вид и расположение доступа, инфузионная система, дополнительные фильтры и клапаны,</a:t>
            </a:r>
          </a:p>
          <a:p>
            <a:pPr defTabSz="947738" eaLnBrk="1" hangingPunct="1">
              <a:spcBef>
                <a:spcPct val="0"/>
              </a:spcBef>
            </a:pPr>
            <a:r>
              <a:rPr lang="ru-RU" smtClean="0"/>
              <a:t>температура, вязкость, градиент высоты, роликовый зажим</a:t>
            </a: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58D1DF-8039-4811-B6BD-32F6830239EC}" type="slidenum">
              <a:rPr lang="de-DE" smtClean="0"/>
              <a:pPr>
                <a:defRPr/>
              </a:pPr>
              <a:t>8</a:t>
            </a:fld>
            <a:endParaRPr lang="de-DE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graphicFrame>
        <p:nvGraphicFramePr>
          <p:cNvPr id="694275" name="Group 3"/>
          <p:cNvGraphicFramePr>
            <a:graphicFrameLocks noGrp="1"/>
          </p:cNvGraphicFramePr>
          <p:nvPr/>
        </p:nvGraphicFramePr>
        <p:xfrm>
          <a:off x="1166813" y="4991100"/>
          <a:ext cx="5030787" cy="2270125"/>
        </p:xfrm>
        <a:graphic>
          <a:graphicData uri="http://schemas.openxmlformats.org/drawingml/2006/table">
            <a:tbl>
              <a:tblPr/>
              <a:tblGrid>
                <a:gridCol w="5031551"/>
              </a:tblGrid>
              <a:tr h="2269334">
                <a:tc>
                  <a:txBody>
                    <a:bodyPr/>
                    <a:lstStyle/>
                    <a:p>
                      <a:pPr marL="0" marR="0" lvl="0" indent="0" algn="l" defTabSz="947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523" marR="91523" marT="42324" marB="42324" horzOverflow="overflow">
                    <a:lnL cap="flat"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EC4C0C-F539-4409-B2E8-30219ADDBC39}" type="slidenum">
              <a:rPr lang="de-DE" smtClean="0"/>
              <a:pPr>
                <a:defRPr/>
              </a:pPr>
              <a:t>9</a:t>
            </a:fld>
            <a:endParaRPr lang="de-DE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graphicFrame>
        <p:nvGraphicFramePr>
          <p:cNvPr id="694275" name="Group 3"/>
          <p:cNvGraphicFramePr>
            <a:graphicFrameLocks noGrp="1"/>
          </p:cNvGraphicFramePr>
          <p:nvPr/>
        </p:nvGraphicFramePr>
        <p:xfrm>
          <a:off x="1166813" y="4991100"/>
          <a:ext cx="5030787" cy="3910013"/>
        </p:xfrm>
        <a:graphic>
          <a:graphicData uri="http://schemas.openxmlformats.org/drawingml/2006/table">
            <a:tbl>
              <a:tblPr/>
              <a:tblGrid>
                <a:gridCol w="5030787"/>
              </a:tblGrid>
              <a:tr h="2270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Рис. 1 иллюстрирует применение гидростатического давления при введении раствора в вену руки в положении лежа. Гидростатическая нулевая точка соответствует уровню артерии правой руки. Расстояние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“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h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” соответствует высоте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между установленной в/в канюлей и уровнем жидкости во флаконе. Значение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”p” соответствует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давлению на уровне установленной канюли или давлению, необходимому для внутривенного введения жидкости. Для выполнения инфузии это давление должно быть выше давления в сосудистом русле (венозного давления).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При гравитационной (капельной) инфузии площадь поперечного сечения или площадь давления не имеет значения. Давление зависит только от высоты столба и вязкости жидкости.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523" marR="91523" marT="42324" marB="42324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208" name="Заметки 4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Для внутривенного введения больших объемов растворов за относительно короткое время, требуется значительно большее рабочее давление. </a:t>
            </a:r>
          </a:p>
          <a:p>
            <a:r>
              <a:rPr lang="ru-RU" smtClean="0"/>
              <a:t>Применение гравитационной инфузии для достижения такого давления крайне ограничено высотой подвешивания флакона или пакета.</a:t>
            </a:r>
          </a:p>
          <a:p>
            <a:r>
              <a:rPr lang="ru-RU" smtClean="0"/>
              <a:t>Автоматизированные системы позволяют не только увеличить инфузионного давление, но и регулировать, управлять и мониторировать</a:t>
            </a:r>
          </a:p>
          <a:p>
            <a:r>
              <a:rPr lang="ru-RU" smtClean="0"/>
              <a:t>скорость и объем инфузии. Предустановленные параметры можно непрерывно и автоматически контролировать, а при из изменении, активировать акустическое и/или визуальное предупреждение.</a:t>
            </a:r>
          </a:p>
          <a:p>
            <a:r>
              <a:rPr lang="ru-RU" smtClean="0"/>
              <a:t>Одним из основных преимуществ автоматизированных инфузионных систем является повышение безопасности пациента благодаря использованию различных датчиков контроля инфузии (воздух в системе, инфузионное давление и пр.). </a:t>
            </a:r>
          </a:p>
          <a:p>
            <a:r>
              <a:rPr lang="ru-RU" smtClean="0"/>
              <a:t>С появлением возможности возложить интенсивный мониторинг инфузии на полуавтоматические электронные приборы, появляется возможность перераспределения нагрузки на средний медперсонал в пользу других важных ежедневных клинических задач.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398BB-17DE-422A-A9F9-7DF79B5F8E83}" type="datetimeFigureOut">
              <a:rPr lang="ru-RU" smtClean="0"/>
              <a:pPr/>
              <a:t>08.09.2019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04AD0-D5A7-41B4-BAD4-D6DEB410E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398BB-17DE-422A-A9F9-7DF79B5F8E83}" type="datetimeFigureOut">
              <a:rPr lang="ru-RU" smtClean="0"/>
              <a:pPr/>
              <a:t>08.09.2019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04AD0-D5A7-41B4-BAD4-D6DEB410E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398BB-17DE-422A-A9F9-7DF79B5F8E83}" type="datetimeFigureOut">
              <a:rPr lang="ru-RU" smtClean="0"/>
              <a:pPr/>
              <a:t>08.09.2019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04AD0-D5A7-41B4-BAD4-D6DEB410E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398BB-17DE-422A-A9F9-7DF79B5F8E83}" type="datetimeFigureOut">
              <a:rPr lang="ru-RU" smtClean="0"/>
              <a:pPr/>
              <a:t>08.09.2019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04AD0-D5A7-41B4-BAD4-D6DEB410E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398BB-17DE-422A-A9F9-7DF79B5F8E83}" type="datetimeFigureOut">
              <a:rPr lang="ru-RU" smtClean="0"/>
              <a:pPr/>
              <a:t>08.09.2019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04AD0-D5A7-41B4-BAD4-D6DEB410E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398BB-17DE-422A-A9F9-7DF79B5F8E83}" type="datetimeFigureOut">
              <a:rPr lang="ru-RU" smtClean="0"/>
              <a:pPr/>
              <a:t>08.09.2019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04AD0-D5A7-41B4-BAD4-D6DEB410E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398BB-17DE-422A-A9F9-7DF79B5F8E83}" type="datetimeFigureOut">
              <a:rPr lang="ru-RU" smtClean="0"/>
              <a:pPr/>
              <a:t>08.09.2019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04AD0-D5A7-41B4-BAD4-D6DEB410E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398BB-17DE-422A-A9F9-7DF79B5F8E83}" type="datetimeFigureOut">
              <a:rPr lang="ru-RU" smtClean="0"/>
              <a:pPr/>
              <a:t>08.09.2019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04AD0-D5A7-41B4-BAD4-D6DEB410E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398BB-17DE-422A-A9F9-7DF79B5F8E83}" type="datetimeFigureOut">
              <a:rPr lang="ru-RU" smtClean="0"/>
              <a:pPr/>
              <a:t>08.09.2019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04AD0-D5A7-41B4-BAD4-D6DEB410E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398BB-17DE-422A-A9F9-7DF79B5F8E83}" type="datetimeFigureOut">
              <a:rPr lang="ru-RU" smtClean="0"/>
              <a:pPr/>
              <a:t>08.09.2019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04AD0-D5A7-41B4-BAD4-D6DEB410E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398BB-17DE-422A-A9F9-7DF79B5F8E83}" type="datetimeFigureOut">
              <a:rPr lang="ru-RU" smtClean="0"/>
              <a:pPr/>
              <a:t>08.09.2019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04AD0-D5A7-41B4-BAD4-D6DEB410E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398BB-17DE-422A-A9F9-7DF79B5F8E83}" type="datetimeFigureOut">
              <a:rPr lang="ru-RU" smtClean="0"/>
              <a:pPr/>
              <a:t>08.09.2019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04AD0-D5A7-41B4-BAD4-D6DEB410E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hyperlink" Target="../../AppData/Local/Temp/Rar$DI10.476/MATERIAL/Texte/04_Historie_Pumpen.ppt" TargetMode="Externa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emf"/><Relationship Id="rId5" Type="http://schemas.openxmlformats.org/officeDocument/2006/relationships/customXml" Target="../ink/ink2.xml"/><Relationship Id="rId10" Type="http://schemas.openxmlformats.org/officeDocument/2006/relationships/image" Target="../media/image50.emf"/><Relationship Id="rId4" Type="http://schemas.openxmlformats.org/officeDocument/2006/relationships/image" Target="../media/image47.emf"/><Relationship Id="rId9" Type="http://schemas.openxmlformats.org/officeDocument/2006/relationships/customXml" Target="../ink/ink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53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56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0" y="3284984"/>
            <a:ext cx="9144000" cy="1626096"/>
          </a:xfrm>
          <a:effectLst/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ea typeface="+mn-ea"/>
                <a:cs typeface="Arial" charset="0"/>
              </a:rPr>
              <a:t>Особенности проведения </a:t>
            </a:r>
            <a:r>
              <a:rPr lang="ru-RU" sz="3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ea typeface="+mn-ea"/>
                <a:cs typeface="Arial" charset="0"/>
              </a:rPr>
              <a:t/>
            </a:r>
            <a:br>
              <a:rPr lang="ru-RU" sz="3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ea typeface="+mn-ea"/>
                <a:cs typeface="Arial" charset="0"/>
              </a:rPr>
            </a:br>
            <a:r>
              <a:rPr lang="ru-RU" sz="3400" b="1" kern="12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ea typeface="+mn-ea"/>
                <a:cs typeface="Arial" charset="0"/>
              </a:rPr>
              <a:t>Автоматизированной </a:t>
            </a:r>
            <a:r>
              <a:rPr lang="ru-RU" sz="3400" b="1" kern="12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ea typeface="+mn-ea"/>
                <a:cs typeface="Arial" charset="0"/>
              </a:rPr>
              <a:t>инфузии. </a:t>
            </a:r>
            <a:br>
              <a:rPr lang="ru-RU" sz="3400" b="1" kern="12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ea typeface="+mn-ea"/>
                <a:cs typeface="Arial" charset="0"/>
              </a:rPr>
            </a:br>
            <a:r>
              <a:rPr lang="ru-RU" sz="3400" b="1" kern="12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ea typeface="+mn-ea"/>
                <a:cs typeface="Arial" charset="0"/>
              </a:rPr>
              <a:t>Виды инфузионных насосов и их </a:t>
            </a:r>
            <a:r>
              <a:rPr lang="ru-RU" sz="3400" b="1" kern="12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ea typeface="+mn-ea"/>
                <a:cs typeface="Arial" charset="0"/>
              </a:rPr>
              <a:t>назначение</a:t>
            </a:r>
            <a:endParaRPr lang="en-US" sz="3400" b="1" dirty="0" smtClean="0">
              <a:effectLst/>
            </a:endParaRPr>
          </a:p>
        </p:txBody>
      </p:sp>
      <p:pic>
        <p:nvPicPr>
          <p:cNvPr id="14339" name="Picture 5" descr="Titel6_fin_Spac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260648"/>
            <a:ext cx="6875462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79512" y="5517232"/>
            <a:ext cx="590465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i="1" dirty="0" smtClean="0"/>
              <a:t>А.В. </a:t>
            </a:r>
            <a:r>
              <a:rPr lang="ru-RU" sz="2600" b="1" i="1" dirty="0" err="1" smtClean="0"/>
              <a:t>Клементьев</a:t>
            </a:r>
            <a:r>
              <a:rPr lang="ru-RU" sz="2600" b="1" i="1" dirty="0" smtClean="0"/>
              <a:t>, </a:t>
            </a:r>
          </a:p>
          <a:p>
            <a:r>
              <a:rPr lang="ru-RU" sz="2600" b="1" i="1" dirty="0" smtClean="0"/>
              <a:t>врач-анестезиолог-реаниматолог</a:t>
            </a:r>
            <a:r>
              <a:rPr lang="ru-RU" sz="2600" b="1" i="1" dirty="0"/>
              <a:t>, к.м.н., преподаватель ЦПК  РЗ, г. Омск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858" y="-26988"/>
            <a:ext cx="8712646" cy="70643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Автоматизированная инфузия</a:t>
            </a:r>
            <a:endParaRPr lang="de-DE" sz="48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519" name="Номер слайда 1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AE75CB-1DA6-4C80-A6D2-78FF7FE37C63}" type="slidenum">
              <a:rPr lang="de-DE" smtClean="0"/>
              <a:pPr>
                <a:defRPr/>
              </a:pPr>
              <a:t>10</a:t>
            </a:fld>
            <a:endParaRPr lang="de-DE" smtClean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gray">
          <a:xfrm>
            <a:off x="179512" y="836712"/>
            <a:ext cx="8568952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r>
              <a:rPr lang="ru-RU" sz="2000" b="1" dirty="0"/>
              <a:t>Автоматизированные инфузионные системы классифицируются по способу выполнения инфузии. </a:t>
            </a:r>
          </a:p>
          <a:p>
            <a:pPr>
              <a:defRPr/>
            </a:pPr>
            <a:r>
              <a:rPr lang="ru-RU" sz="2000" b="1" dirty="0"/>
              <a:t>Наиболее часто используются в клинике:</a:t>
            </a:r>
          </a:p>
          <a:p>
            <a:pPr>
              <a:defRPr/>
            </a:pPr>
            <a:endParaRPr lang="ru-RU" sz="2000" b="1" dirty="0"/>
          </a:p>
          <a:p>
            <a:pPr>
              <a:buFontTx/>
              <a:buChar char="-"/>
              <a:defRPr/>
            </a:pPr>
            <a:r>
              <a:rPr lang="ru-RU" sz="2000" b="1" dirty="0"/>
              <a:t> гравитационные (капельные) дозаторы с инфузионным контролем</a:t>
            </a:r>
          </a:p>
          <a:p>
            <a:pPr>
              <a:buFontTx/>
              <a:buChar char="-"/>
              <a:defRPr/>
            </a:pPr>
            <a:r>
              <a:rPr lang="ru-RU" sz="2000" b="1" dirty="0"/>
              <a:t> инфузионные насосы с ротационным перистальтическим механизмом</a:t>
            </a:r>
          </a:p>
          <a:p>
            <a:pPr>
              <a:buFontTx/>
              <a:buChar char="-"/>
              <a:defRPr/>
            </a:pPr>
            <a:r>
              <a:rPr lang="ru-RU" sz="2000" b="1" dirty="0"/>
              <a:t> инфузионные насосы с линейным перистальтическим механизмом</a:t>
            </a:r>
          </a:p>
          <a:p>
            <a:pPr>
              <a:buFontTx/>
              <a:buChar char="-"/>
              <a:defRPr/>
            </a:pPr>
            <a:r>
              <a:rPr lang="ru-RU" sz="2000" b="1" dirty="0"/>
              <a:t> инфузионные насосы с объемной камерой</a:t>
            </a:r>
          </a:p>
          <a:p>
            <a:pPr>
              <a:buFontTx/>
              <a:buChar char="-"/>
              <a:defRPr/>
            </a:pPr>
            <a:r>
              <a:rPr lang="ru-RU" sz="2000" b="1" dirty="0"/>
              <a:t> шприцевые насосы  </a:t>
            </a:r>
          </a:p>
          <a:p>
            <a:pPr>
              <a:buFontTx/>
              <a:buChar char="-"/>
              <a:defRPr/>
            </a:pPr>
            <a:endParaRPr lang="ru-RU" sz="2000" b="1" dirty="0"/>
          </a:p>
          <a:p>
            <a:pPr>
              <a:defRPr/>
            </a:pPr>
            <a:r>
              <a:rPr lang="ru-RU" sz="2000" b="1" dirty="0"/>
              <a:t>Другой способ классификации  - по типу регулировки инфузии. </a:t>
            </a:r>
          </a:p>
          <a:p>
            <a:pPr>
              <a:defRPr/>
            </a:pPr>
            <a:r>
              <a:rPr lang="ru-RU" sz="2000" b="1" dirty="0"/>
              <a:t>Существует два основным метода:</a:t>
            </a:r>
          </a:p>
          <a:p>
            <a:pPr>
              <a:defRPr/>
            </a:pPr>
            <a:endParaRPr lang="ru-RU" sz="2000" b="1" dirty="0"/>
          </a:p>
          <a:p>
            <a:pPr>
              <a:buFontTx/>
              <a:buChar char="-"/>
              <a:defRPr/>
            </a:pPr>
            <a:r>
              <a:rPr lang="ru-RU" sz="2000" b="1" dirty="0"/>
              <a:t> инфузия с капельным контролем</a:t>
            </a:r>
          </a:p>
          <a:p>
            <a:pPr>
              <a:buFontTx/>
              <a:buChar char="-"/>
              <a:defRPr/>
            </a:pPr>
            <a:r>
              <a:rPr lang="ru-RU" sz="2000" b="1" dirty="0"/>
              <a:t> инфузия с объемным контролем (волюметрическая)</a:t>
            </a:r>
          </a:p>
          <a:p>
            <a:pPr>
              <a:buFontTx/>
              <a:buChar char="-"/>
              <a:defRPr/>
            </a:pPr>
            <a:endParaRPr lang="ru-RU" sz="2000" b="1" kern="0" dirty="0"/>
          </a:p>
          <a:p>
            <a:pPr>
              <a:defRPr/>
            </a:pPr>
            <a:r>
              <a:rPr lang="ru-RU" sz="2000" b="1" kern="0" dirty="0"/>
              <a:t>Обе классификации широко применяются в клинической практике при выборе оборудования.</a:t>
            </a:r>
          </a:p>
        </p:txBody>
      </p:sp>
      <p:sp>
        <p:nvSpPr>
          <p:cNvPr id="2662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27AF4D-E233-4321-9141-7F4A803C7FFA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683568" y="5028481"/>
            <a:ext cx="361823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500" dirty="0"/>
              <a:t>Первый шприцевой насос </a:t>
            </a:r>
          </a:p>
          <a:p>
            <a:r>
              <a:rPr lang="de-DE" sz="2500" dirty="0"/>
              <a:t>Dr. Hess</a:t>
            </a:r>
            <a:r>
              <a:rPr lang="ru-RU" sz="2500" dirty="0"/>
              <a:t> (1951)</a:t>
            </a:r>
            <a:endParaRPr lang="en-US" sz="2500" dirty="0"/>
          </a:p>
        </p:txBody>
      </p:sp>
      <p:pic>
        <p:nvPicPr>
          <p:cNvPr id="27652" name="Picture 4" descr="Hess Kopi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05881"/>
            <a:ext cx="4392613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5" descr="Infusomat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7857" y="2132856"/>
            <a:ext cx="291465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5114280" y="4941168"/>
            <a:ext cx="3834511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500"/>
              <a:t>Первый перистальтический </a:t>
            </a:r>
          </a:p>
          <a:p>
            <a:r>
              <a:rPr lang="ru-RU" sz="2500"/>
              <a:t>роликовый насос </a:t>
            </a:r>
          </a:p>
          <a:p>
            <a:r>
              <a:rPr lang="de-DE" sz="2500"/>
              <a:t>Infusomat I</a:t>
            </a:r>
            <a:r>
              <a:rPr lang="ru-RU" sz="2500"/>
              <a:t> (1971)</a:t>
            </a:r>
            <a:endParaRPr lang="en-US" sz="2500" b="1">
              <a:solidFill>
                <a:srgbClr val="858585"/>
              </a:solidFill>
            </a:endParaRP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604838" y="1676127"/>
            <a:ext cx="4247573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500" b="1" dirty="0"/>
              <a:t>Первые </a:t>
            </a:r>
            <a:r>
              <a:rPr lang="ru-RU" sz="2500" b="1" dirty="0" err="1"/>
              <a:t>инфузионные</a:t>
            </a:r>
            <a:r>
              <a:rPr lang="ru-RU" sz="2500" b="1" dirty="0"/>
              <a:t> насосы </a:t>
            </a:r>
            <a:endParaRPr lang="en-US" sz="2500" b="1" dirty="0"/>
          </a:p>
        </p:txBody>
      </p:sp>
      <p:sp>
        <p:nvSpPr>
          <p:cNvPr id="27656" name="AutoShape 8">
            <a:hlinkClick r:id="rId5" action="ppaction://hlinkpres?slideindex=1&amp;slidetitle=" highlightClick="1"/>
          </p:cNvPr>
          <p:cNvSpPr>
            <a:spLocks noChangeArrowheads="1"/>
          </p:cNvSpPr>
          <p:nvPr/>
        </p:nvSpPr>
        <p:spPr bwMode="auto">
          <a:xfrm>
            <a:off x="504057" y="2348756"/>
            <a:ext cx="8027987" cy="2413000"/>
          </a:xfrm>
          <a:prstGeom prst="actionButtonBlank">
            <a:avLst/>
          </a:prstGeom>
          <a:noFill/>
          <a:ln w="9525">
            <a:solidFill>
              <a:srgbClr val="CCFF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09" y="418306"/>
            <a:ext cx="8208963" cy="70643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История автоматизированной  инфузии</a:t>
            </a:r>
            <a:endParaRPr lang="en-US" sz="48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951086-8427-4748-863D-602D5A8627ED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  <p:sp>
        <p:nvSpPr>
          <p:cNvPr id="35843" name="AutoShape 2"/>
          <p:cNvSpPr>
            <a:spLocks noChangeArrowheads="1"/>
          </p:cNvSpPr>
          <p:nvPr/>
        </p:nvSpPr>
        <p:spPr bwMode="auto">
          <a:xfrm>
            <a:off x="251520" y="3429000"/>
            <a:ext cx="8713093" cy="360363"/>
          </a:xfrm>
          <a:prstGeom prst="homePlate">
            <a:avLst>
              <a:gd name="adj" fmla="val 89456"/>
            </a:avLst>
          </a:prstGeom>
          <a:gradFill rotWithShape="1">
            <a:gsLst>
              <a:gs pos="0">
                <a:srgbClr val="A7D5D2"/>
              </a:gs>
              <a:gs pos="100000">
                <a:srgbClr val="4BA9A4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title"/>
          </p:nvPr>
        </p:nvSpPr>
        <p:spPr>
          <a:xfrm>
            <a:off x="252635" y="490314"/>
            <a:ext cx="8855869" cy="70643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chemeClr val="bg2">
                    <a:lumMod val="50000"/>
                  </a:schemeClr>
                </a:solidFill>
              </a:rPr>
              <a:t> 60 </a:t>
            </a: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лет инноваций </a:t>
            </a: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в </a:t>
            </a: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автоматизированной инфузии </a:t>
            </a:r>
            <a:endParaRPr lang="en-US" sz="48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12036" name="Text Box 4"/>
          <p:cNvSpPr txBox="1">
            <a:spLocks noChangeArrowheads="1"/>
          </p:cNvSpPr>
          <p:nvPr/>
        </p:nvSpPr>
        <p:spPr bwMode="auto">
          <a:xfrm>
            <a:off x="35496" y="3429000"/>
            <a:ext cx="2308543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7575">
              <a:spcBef>
                <a:spcPct val="50000"/>
              </a:spcBef>
              <a:defRPr/>
            </a:pPr>
            <a:r>
              <a:rPr lang="en-US" sz="2000" b="1" dirty="0">
                <a:ea typeface="Arial Unicode MS" pitchFamily="34" charset="-128"/>
                <a:cs typeface="Arial Unicode MS" pitchFamily="34" charset="-128"/>
              </a:rPr>
              <a:t>1951</a:t>
            </a:r>
          </a:p>
          <a:p>
            <a:pPr algn="ctr" defTabSz="917575">
              <a:spcBef>
                <a:spcPct val="50000"/>
              </a:spcBef>
              <a:defRPr/>
            </a:pPr>
            <a:r>
              <a:rPr lang="ru-RU" sz="2000" b="1" dirty="0">
                <a:ea typeface="Arial Unicode MS" pitchFamily="34" charset="-128"/>
                <a:cs typeface="Arial Unicode MS" pitchFamily="34" charset="-128"/>
              </a:rPr>
              <a:t>Первый шприцевой насос</a:t>
            </a:r>
            <a:r>
              <a:rPr lang="en-US" sz="2000" b="1" dirty="0"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algn="ctr" defTabSz="917575">
              <a:spcBef>
                <a:spcPct val="50000"/>
              </a:spcBef>
              <a:defRPr/>
            </a:pPr>
            <a:r>
              <a:rPr lang="ru-RU" sz="2000" b="1" dirty="0">
                <a:ea typeface="Arial Unicode MS" pitchFamily="34" charset="-128"/>
                <a:cs typeface="Arial Unicode MS" pitchFamily="34" charset="-128"/>
              </a:rPr>
              <a:t>Фиксированная скорость инфузии 1 мл/мин для введения вазопрессоров</a:t>
            </a:r>
            <a:endParaRPr lang="en-US" sz="2000" b="1" dirty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12037" name="Text Box 5"/>
          <p:cNvSpPr txBox="1">
            <a:spLocks noChangeArrowheads="1"/>
          </p:cNvSpPr>
          <p:nvPr/>
        </p:nvSpPr>
        <p:spPr bwMode="auto">
          <a:xfrm>
            <a:off x="2483768" y="3429000"/>
            <a:ext cx="1800225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7575">
              <a:spcBef>
                <a:spcPct val="50000"/>
              </a:spcBef>
              <a:defRPr/>
            </a:pPr>
            <a:r>
              <a:rPr lang="en-US" sz="2000" b="1" dirty="0">
                <a:ea typeface="Arial Unicode MS" pitchFamily="34" charset="-128"/>
                <a:cs typeface="Arial Unicode MS" pitchFamily="34" charset="-128"/>
              </a:rPr>
              <a:t>1959</a:t>
            </a:r>
          </a:p>
          <a:p>
            <a:pPr algn="ctr" defTabSz="917575">
              <a:spcBef>
                <a:spcPct val="50000"/>
              </a:spcBef>
              <a:defRPr/>
            </a:pPr>
            <a:r>
              <a:rPr lang="ru-RU" sz="2000" b="1" dirty="0">
                <a:ea typeface="Arial Unicode MS" pitchFamily="34" charset="-128"/>
                <a:cs typeface="Arial Unicode MS" pitchFamily="34" charset="-128"/>
              </a:rPr>
              <a:t>Юнита</a:t>
            </a:r>
            <a:r>
              <a:rPr lang="en-US" sz="2000" b="1" dirty="0">
                <a:ea typeface="Arial Unicode MS" pitchFamily="34" charset="-128"/>
                <a:cs typeface="Arial Unicode MS" pitchFamily="34" charset="-128"/>
              </a:rPr>
              <a:t> 12</a:t>
            </a:r>
          </a:p>
          <a:p>
            <a:pPr algn="ctr" defTabSz="917575">
              <a:spcBef>
                <a:spcPct val="50000"/>
              </a:spcBef>
              <a:defRPr/>
            </a:pPr>
            <a:endParaRPr lang="ru-RU" sz="2000" b="1" dirty="0">
              <a:cs typeface="Arial" charset="0"/>
            </a:endParaRPr>
          </a:p>
          <a:p>
            <a:pPr algn="ctr" defTabSz="917575">
              <a:spcBef>
                <a:spcPct val="50000"/>
              </a:spcBef>
              <a:defRPr/>
            </a:pPr>
            <a:r>
              <a:rPr lang="ru-RU" sz="2000" b="1" dirty="0">
                <a:cs typeface="Arial" charset="0"/>
              </a:rPr>
              <a:t>Регулируемая скорость инфузии</a:t>
            </a:r>
            <a:endParaRPr lang="en-US" sz="2000" b="1" dirty="0">
              <a:cs typeface="Arial" charset="0"/>
            </a:endParaRPr>
          </a:p>
        </p:txBody>
      </p:sp>
      <p:sp>
        <p:nvSpPr>
          <p:cNvPr id="812038" name="Text Box 6"/>
          <p:cNvSpPr txBox="1">
            <a:spLocks noChangeArrowheads="1"/>
          </p:cNvSpPr>
          <p:nvPr/>
        </p:nvSpPr>
        <p:spPr bwMode="auto">
          <a:xfrm>
            <a:off x="4067944" y="3429000"/>
            <a:ext cx="2556570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7575">
              <a:spcBef>
                <a:spcPct val="50000"/>
              </a:spcBef>
              <a:defRPr/>
            </a:pPr>
            <a:r>
              <a:rPr lang="en-US" sz="2000" b="1" dirty="0">
                <a:ea typeface="Arial Unicode MS" pitchFamily="34" charset="-128"/>
                <a:cs typeface="Arial Unicode MS" pitchFamily="34" charset="-128"/>
              </a:rPr>
              <a:t>1964</a:t>
            </a:r>
          </a:p>
          <a:p>
            <a:pPr algn="ctr" defTabSz="917575">
              <a:spcBef>
                <a:spcPct val="50000"/>
              </a:spcBef>
              <a:defRPr/>
            </a:pPr>
            <a:r>
              <a:rPr lang="ru-RU" sz="2000" b="1" dirty="0">
                <a:ea typeface="Arial Unicode MS" pitchFamily="34" charset="-128"/>
                <a:cs typeface="Arial Unicode MS" pitchFamily="34" charset="-128"/>
              </a:rPr>
              <a:t>Перфузор</a:t>
            </a:r>
            <a:r>
              <a:rPr lang="en-US" sz="2000" b="1" dirty="0">
                <a:ea typeface="Arial Unicode MS" pitchFamily="34" charset="-128"/>
                <a:cs typeface="Arial Unicode MS" pitchFamily="34" charset="-128"/>
              </a:rPr>
              <a:t>®</a:t>
            </a:r>
            <a:endParaRPr lang="ru-RU" sz="2000" b="1" dirty="0">
              <a:ea typeface="Arial Unicode MS" pitchFamily="34" charset="-128"/>
              <a:cs typeface="Arial Unicode MS" pitchFamily="34" charset="-128"/>
            </a:endParaRPr>
          </a:p>
          <a:p>
            <a:pPr algn="ctr" defTabSz="917575">
              <a:spcBef>
                <a:spcPct val="50000"/>
              </a:spcBef>
              <a:defRPr/>
            </a:pPr>
            <a:endParaRPr lang="en-US" sz="2000" b="1" dirty="0">
              <a:ea typeface="Arial Unicode MS" pitchFamily="34" charset="-128"/>
              <a:cs typeface="Arial Unicode MS" pitchFamily="34" charset="-128"/>
            </a:endParaRPr>
          </a:p>
          <a:p>
            <a:pPr algn="ctr" defTabSz="917575">
              <a:spcBef>
                <a:spcPct val="50000"/>
              </a:spcBef>
              <a:defRPr/>
            </a:pPr>
            <a:r>
              <a:rPr lang="ru-RU" sz="2000" b="1" dirty="0">
                <a:cs typeface="Arial" charset="0"/>
              </a:rPr>
              <a:t>Встроенный индикатор времени для отображения времени до завершения инфузии</a:t>
            </a:r>
            <a:endParaRPr lang="en-US" sz="2000" b="1" dirty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12039" name="Text Box 7"/>
          <p:cNvSpPr txBox="1">
            <a:spLocks noChangeArrowheads="1"/>
          </p:cNvSpPr>
          <p:nvPr/>
        </p:nvSpPr>
        <p:spPr bwMode="auto">
          <a:xfrm>
            <a:off x="6623917" y="3429000"/>
            <a:ext cx="2412579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7575">
              <a:spcBef>
                <a:spcPct val="50000"/>
              </a:spcBef>
              <a:defRPr/>
            </a:pPr>
            <a:r>
              <a:rPr lang="en-US" sz="2000" b="1" dirty="0">
                <a:ea typeface="Arial Unicode MS" pitchFamily="34" charset="-128"/>
                <a:cs typeface="Arial Unicode MS" pitchFamily="34" charset="-128"/>
              </a:rPr>
              <a:t>1971</a:t>
            </a:r>
          </a:p>
          <a:p>
            <a:pPr algn="ctr" defTabSz="917575">
              <a:spcBef>
                <a:spcPct val="50000"/>
              </a:spcBef>
              <a:defRPr/>
            </a:pPr>
            <a:r>
              <a:rPr lang="ru-RU" sz="2000" b="1" dirty="0">
                <a:ea typeface="Arial Unicode MS" pitchFamily="34" charset="-128"/>
                <a:cs typeface="Arial Unicode MS" pitchFamily="34" charset="-128"/>
              </a:rPr>
              <a:t>Инфузомат </a:t>
            </a:r>
            <a:r>
              <a:rPr lang="en-US" sz="2000" b="1" dirty="0">
                <a:ea typeface="Arial Unicode MS" pitchFamily="34" charset="-128"/>
                <a:cs typeface="Arial Unicode MS" pitchFamily="34" charset="-128"/>
              </a:rPr>
              <a:t>®</a:t>
            </a:r>
          </a:p>
          <a:p>
            <a:pPr algn="ctr" defTabSz="917575">
              <a:spcBef>
                <a:spcPct val="50000"/>
              </a:spcBef>
              <a:defRPr/>
            </a:pPr>
            <a:endParaRPr lang="en-US" sz="2000" b="1" dirty="0">
              <a:ea typeface="Arial Unicode MS" pitchFamily="34" charset="-128"/>
              <a:cs typeface="Arial Unicode MS" pitchFamily="34" charset="-128"/>
            </a:endParaRPr>
          </a:p>
          <a:p>
            <a:pPr algn="ctr" defTabSz="917575">
              <a:spcBef>
                <a:spcPct val="50000"/>
              </a:spcBef>
              <a:defRPr/>
            </a:pPr>
            <a:r>
              <a:rPr lang="ru-RU" sz="2000" b="1" dirty="0">
                <a:ea typeface="Arial Unicode MS" pitchFamily="34" charset="-128"/>
                <a:cs typeface="Arial Unicode MS" pitchFamily="34" charset="-128"/>
              </a:rPr>
              <a:t>Первый насос для введения больших объемов с роликовым механизмом</a:t>
            </a:r>
            <a:endParaRPr lang="en-US" sz="2000" b="1" dirty="0">
              <a:cs typeface="Arial" charset="0"/>
            </a:endParaRPr>
          </a:p>
        </p:txBody>
      </p:sp>
      <p:pic>
        <p:nvPicPr>
          <p:cNvPr id="812040" name="Picture 8" descr="Hess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062"/>
          <a:stretch>
            <a:fillRect/>
          </a:stretch>
        </p:blipFill>
        <p:spPr bwMode="auto">
          <a:xfrm>
            <a:off x="101904" y="1540917"/>
            <a:ext cx="2309882" cy="1902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2041" name="Picture 9" descr="Unit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0898"/>
          <a:stretch>
            <a:fillRect/>
          </a:stretch>
        </p:blipFill>
        <p:spPr bwMode="auto">
          <a:xfrm>
            <a:off x="2416047" y="1539329"/>
            <a:ext cx="2265069" cy="1902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2042" name="Picture 10" descr="perfusor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401" r="1913"/>
          <a:stretch>
            <a:fillRect/>
          </a:stretch>
        </p:blipFill>
        <p:spPr bwMode="auto">
          <a:xfrm>
            <a:off x="4596962" y="1811785"/>
            <a:ext cx="2171370" cy="1833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2043" name="Picture 11" descr="infusomat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062" r="3609"/>
          <a:stretch>
            <a:fillRect/>
          </a:stretch>
        </p:blipFill>
        <p:spPr bwMode="auto">
          <a:xfrm>
            <a:off x="6674261" y="1553617"/>
            <a:ext cx="2218219" cy="1902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2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12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2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12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12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12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12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2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12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12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2036" grpId="0"/>
      <p:bldP spid="812037" grpId="0"/>
      <p:bldP spid="812038" grpId="0"/>
      <p:bldP spid="8120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02" y="188640"/>
            <a:ext cx="8208962" cy="70643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Инфузионные насосы 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с 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перистальтическим механизмом</a:t>
            </a:r>
            <a:endParaRPr lang="de-DE" sz="36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519" name="Номер слайда 1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0D2C06-3FAE-4BAA-A49B-6C0B30DC872F}" type="slidenum">
              <a:rPr lang="de-DE" smtClean="0"/>
              <a:pPr>
                <a:defRPr/>
              </a:pPr>
              <a:t>13</a:t>
            </a:fld>
            <a:endParaRPr lang="de-DE" smtClean="0"/>
          </a:p>
        </p:txBody>
      </p:sp>
      <p:sp>
        <p:nvSpPr>
          <p:cNvPr id="29700" name="Rectangle 3"/>
          <p:cNvSpPr txBox="1">
            <a:spLocks noChangeArrowheads="1"/>
          </p:cNvSpPr>
          <p:nvPr/>
        </p:nvSpPr>
        <p:spPr bwMode="gray">
          <a:xfrm>
            <a:off x="179512" y="1314450"/>
            <a:ext cx="8784976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2000" b="1" dirty="0"/>
              <a:t>Перистальтика  - способ движения, обусловленный синхронным действием ротора двигателя.  </a:t>
            </a:r>
          </a:p>
          <a:p>
            <a:r>
              <a:rPr lang="ru-RU" sz="2000" b="1" dirty="0"/>
              <a:t>Для перистальтики характерны наличие фаз волнообразного сокращения и расслабления, благодаря которым и происходим перемещение жидкости (</a:t>
            </a:r>
            <a:r>
              <a:rPr lang="ru-RU" sz="2000" b="1" dirty="0" err="1"/>
              <a:t>инфузионного</a:t>
            </a:r>
            <a:r>
              <a:rPr lang="ru-RU" sz="2000" b="1" dirty="0"/>
              <a:t> раствора).</a:t>
            </a:r>
          </a:p>
          <a:p>
            <a:endParaRPr lang="ru-RU" sz="2000" b="1" dirty="0"/>
          </a:p>
          <a:p>
            <a:r>
              <a:rPr lang="ru-RU" sz="2000" b="1" dirty="0"/>
              <a:t>В </a:t>
            </a:r>
            <a:r>
              <a:rPr lang="ru-RU" sz="2000" b="1" dirty="0" err="1"/>
              <a:t>инфузионных</a:t>
            </a:r>
            <a:r>
              <a:rPr lang="ru-RU" sz="2000" b="1" dirty="0"/>
              <a:t> технологиях используются перистальтические системы двух типов:</a:t>
            </a:r>
          </a:p>
          <a:p>
            <a:r>
              <a:rPr lang="ru-RU" sz="2200" b="1" dirty="0"/>
              <a:t>- Линейные перистальтические насосы (пальчикового типа)</a:t>
            </a:r>
          </a:p>
          <a:p>
            <a:pPr>
              <a:buFontTx/>
              <a:buChar char="-"/>
            </a:pPr>
            <a:r>
              <a:rPr lang="ru-RU" sz="2000" b="1" dirty="0"/>
              <a:t> Ротационные перистальтические насосы (роликового типа)</a:t>
            </a:r>
          </a:p>
        </p:txBody>
      </p:sp>
      <p:sp>
        <p:nvSpPr>
          <p:cNvPr id="2970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0275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3115" y="4509120"/>
            <a:ext cx="1616860" cy="222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23120" y="4509119"/>
            <a:ext cx="1656184" cy="2255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277" y="453231"/>
            <a:ext cx="7777163" cy="67151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4800" b="1" dirty="0">
                <a:solidFill>
                  <a:schemeClr val="bg2">
                    <a:lumMod val="50000"/>
                  </a:schemeClr>
                </a:solidFill>
              </a:rPr>
              <a:t>Цели применения перистальтических насосов: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988840"/>
            <a:ext cx="8712968" cy="2736304"/>
          </a:xfr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noAutofit/>
          </a:bodyPr>
          <a:lstStyle/>
          <a:p>
            <a:pPr marL="173038" indent="-173038"/>
            <a:r>
              <a:rPr lang="ru-RU" sz="3000" b="1" dirty="0"/>
              <a:t>Введение высокоэффективных препаратов в строго определенных концентрациях, что требует точного дозирования.</a:t>
            </a:r>
          </a:p>
          <a:p>
            <a:pPr marL="173038" indent="-173038"/>
            <a:endParaRPr lang="ru-RU" sz="3000" b="1" dirty="0"/>
          </a:p>
          <a:p>
            <a:pPr marL="173038" indent="-173038"/>
            <a:r>
              <a:rPr lang="ru-RU" sz="3000" b="1" dirty="0" err="1"/>
              <a:t>Инфузия</a:t>
            </a:r>
            <a:r>
              <a:rPr lang="ru-RU" sz="3000" b="1" dirty="0"/>
              <a:t> в строго определенных концентрациях предупреждает перегрузку объемом вводимой жидкости.</a:t>
            </a:r>
          </a:p>
          <a:p>
            <a:pPr marL="173038" indent="-173038"/>
            <a:endParaRPr lang="ru-RU" sz="3000" b="1" dirty="0"/>
          </a:p>
          <a:p>
            <a:pPr marL="173038" indent="-173038"/>
            <a:r>
              <a:rPr lang="ru-RU" sz="3000" b="1" dirty="0"/>
              <a:t>Проведение длительной </a:t>
            </a:r>
            <a:r>
              <a:rPr lang="ru-RU" sz="3000" b="1" dirty="0" err="1" smtClean="0"/>
              <a:t>инфузии</a:t>
            </a:r>
            <a:endParaRPr lang="ru-RU" sz="3000" b="1" dirty="0"/>
          </a:p>
          <a:p>
            <a:pPr marL="0"/>
            <a:endParaRPr lang="ru-RU" sz="3000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1919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1919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1919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858" y="130274"/>
            <a:ext cx="8568630" cy="70643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Линейный  перистальтический насос</a:t>
            </a:r>
            <a:endParaRPr lang="de-DE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519" name="Номер слайда 1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892B80-D048-4519-BA5B-D495199ACA44}" type="slidenum">
              <a:rPr lang="de-DE" smtClean="0"/>
              <a:pPr>
                <a:defRPr/>
              </a:pPr>
              <a:t>15</a:t>
            </a:fld>
            <a:endParaRPr lang="de-DE" smtClean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gray">
          <a:xfrm>
            <a:off x="323528" y="980728"/>
            <a:ext cx="8748464" cy="1799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r>
              <a:rPr lang="ru-RU" sz="2400" b="1" dirty="0"/>
              <a:t>В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линейном перистальтическом насосе</a:t>
            </a:r>
            <a:r>
              <a:rPr lang="ru-RU" sz="2400" b="1" dirty="0"/>
              <a:t> гибкую инфузионная магистраль укладывают на расположенные рядом пальчиковые элементы, которые последовательно сжимают магистраль в направлении инфузии. В результате синхронизированного сжатия магистрали, содержащийся в ней раствор движется по направлению к пациенту. Каждый перистальтический цикл перемещает определенный объем жидкости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3072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727" name="TextBox 6"/>
          <p:cNvSpPr txBox="1">
            <a:spLocks noChangeArrowheads="1"/>
          </p:cNvSpPr>
          <p:nvPr/>
        </p:nvSpPr>
        <p:spPr bwMode="auto">
          <a:xfrm>
            <a:off x="1043608" y="6187206"/>
            <a:ext cx="10795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Рис. 2.2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2051720" y="3915494"/>
            <a:ext cx="6480720" cy="2609850"/>
            <a:chOff x="1377652" y="3523381"/>
            <a:chExt cx="6480720" cy="2609850"/>
          </a:xfrm>
        </p:grpSpPr>
        <p:pic>
          <p:nvPicPr>
            <p:cNvPr id="307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77652" y="3523381"/>
              <a:ext cx="6480720" cy="2609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28" name="TextBox 7"/>
            <p:cNvSpPr txBox="1">
              <a:spLocks noChangeArrowheads="1"/>
            </p:cNvSpPr>
            <p:nvPr/>
          </p:nvSpPr>
          <p:spPr bwMode="auto">
            <a:xfrm>
              <a:off x="1520527" y="5413151"/>
              <a:ext cx="2447925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rIns="0">
              <a:spAutoFit/>
            </a:bodyPr>
            <a:lstStyle/>
            <a:p>
              <a:r>
                <a:rPr lang="ru-RU" sz="2000" b="1" dirty="0" err="1"/>
                <a:t>Инфузионная</a:t>
              </a:r>
              <a:r>
                <a:rPr lang="ru-RU" sz="2000" b="1" dirty="0"/>
                <a:t> магистраль</a:t>
              </a:r>
            </a:p>
          </p:txBody>
        </p:sp>
        <p:sp>
          <p:nvSpPr>
            <p:cNvPr id="30729" name="TextBox 9"/>
            <p:cNvSpPr txBox="1">
              <a:spLocks noChangeArrowheads="1"/>
            </p:cNvSpPr>
            <p:nvPr/>
          </p:nvSpPr>
          <p:spPr bwMode="auto">
            <a:xfrm>
              <a:off x="2601788" y="4171081"/>
              <a:ext cx="316835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rIns="0">
              <a:spAutoFit/>
            </a:bodyPr>
            <a:lstStyle/>
            <a:p>
              <a:r>
                <a:rPr lang="ru-RU" sz="2000" b="1" dirty="0"/>
                <a:t>Противоположная сторона</a:t>
              </a:r>
            </a:p>
          </p:txBody>
        </p:sp>
        <p:sp>
          <p:nvSpPr>
            <p:cNvPr id="30730" name="TextBox 10"/>
            <p:cNvSpPr txBox="1">
              <a:spLocks noChangeArrowheads="1"/>
            </p:cNvSpPr>
            <p:nvPr/>
          </p:nvSpPr>
          <p:spPr bwMode="auto">
            <a:xfrm>
              <a:off x="4041477" y="5323606"/>
              <a:ext cx="2447925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rIns="0">
              <a:spAutoFit/>
            </a:bodyPr>
            <a:lstStyle/>
            <a:p>
              <a:r>
                <a:rPr lang="ru-RU" sz="2000" b="1" dirty="0"/>
                <a:t>Перистальтические пальцы</a:t>
              </a:r>
            </a:p>
          </p:txBody>
        </p:sp>
        <p:sp>
          <p:nvSpPr>
            <p:cNvPr id="30731" name="TextBox 11"/>
            <p:cNvSpPr txBox="1">
              <a:spLocks noChangeArrowheads="1"/>
            </p:cNvSpPr>
            <p:nvPr/>
          </p:nvSpPr>
          <p:spPr bwMode="auto">
            <a:xfrm>
              <a:off x="6607422" y="4531444"/>
              <a:ext cx="125095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rIns="0">
              <a:spAutoFit/>
            </a:bodyPr>
            <a:lstStyle/>
            <a:p>
              <a:r>
                <a:rPr lang="ru-RU" sz="2000" b="1" dirty="0"/>
                <a:t>Жидкость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858" y="130274"/>
            <a:ext cx="8712646" cy="70643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000" b="1" smtClean="0">
                <a:solidFill>
                  <a:schemeClr val="bg2">
                    <a:lumMod val="50000"/>
                  </a:schemeClr>
                </a:solidFill>
              </a:rPr>
              <a:t>Роликовый </a:t>
            </a:r>
            <a:r>
              <a:rPr lang="ru-RU" sz="4000" b="1" smtClean="0">
                <a:solidFill>
                  <a:schemeClr val="bg2">
                    <a:lumMod val="50000"/>
                  </a:schemeClr>
                </a:solidFill>
              </a:rPr>
              <a:t>перистальтический 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насос</a:t>
            </a:r>
            <a:endParaRPr lang="de-DE" sz="40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519" name="Номер слайда 1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595062-5913-4021-95C9-99F6E446F41B}" type="slidenum">
              <a:rPr lang="de-DE" smtClean="0"/>
              <a:pPr>
                <a:defRPr/>
              </a:pPr>
              <a:t>16</a:t>
            </a:fld>
            <a:endParaRPr lang="de-DE" smtClean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gray">
          <a:xfrm>
            <a:off x="107504" y="981646"/>
            <a:ext cx="8964488" cy="230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r>
              <a:rPr lang="ru-RU" sz="2100" b="1" dirty="0"/>
              <a:t>В </a:t>
            </a:r>
            <a:r>
              <a:rPr lang="ru-RU" sz="2100" b="1" dirty="0">
                <a:solidFill>
                  <a:schemeClr val="bg2">
                    <a:lumMod val="50000"/>
                  </a:schemeClr>
                </a:solidFill>
              </a:rPr>
              <a:t>роликовом перистальтическом насосе</a:t>
            </a:r>
            <a:r>
              <a:rPr lang="ru-RU" sz="2100" b="1" dirty="0"/>
              <a:t> гибкую инфузионная магистраль укладывают между вращающимися роликами (ротор) и противоположной опорной рамой (статор). В результате вращательных движений ротора и роликов, по инфузионной магистрали постоянно проходят серии волнообразных сжатий. В отличие от линейного перистальтического насоса все ролики запускаются и движутся одновременно. Фазы синхронного сжатия и расслабления магистрали обеспечивают движение жидкости по направлению к </a:t>
            </a:r>
            <a:r>
              <a:rPr lang="ru-RU" sz="2100" b="1" dirty="0" smtClean="0"/>
              <a:t>пациенту </a:t>
            </a:r>
            <a:r>
              <a:rPr lang="ru-RU" sz="2100" b="1" dirty="0" smtClean="0">
                <a:solidFill>
                  <a:srgbClr val="FF0000"/>
                </a:solidFill>
              </a:rPr>
              <a:t>(</a:t>
            </a:r>
            <a:r>
              <a:rPr lang="ru-RU" sz="2100" b="1" dirty="0" err="1">
                <a:solidFill>
                  <a:srgbClr val="FF0000"/>
                </a:solidFill>
              </a:rPr>
              <a:t>п</a:t>
            </a:r>
            <a:r>
              <a:rPr lang="ru-RU" sz="2100" b="1" dirty="0" err="1" smtClean="0">
                <a:solidFill>
                  <a:srgbClr val="FF0000"/>
                </a:solidFill>
              </a:rPr>
              <a:t>лазмаферез</a:t>
            </a:r>
            <a:r>
              <a:rPr lang="ru-RU" sz="2100" b="1" dirty="0" smtClean="0">
                <a:solidFill>
                  <a:srgbClr val="FF0000"/>
                </a:solidFill>
              </a:rPr>
              <a:t>, насосы для </a:t>
            </a:r>
            <a:r>
              <a:rPr lang="ru-RU" sz="2100" b="1" dirty="0" err="1" smtClean="0">
                <a:solidFill>
                  <a:srgbClr val="FF0000"/>
                </a:solidFill>
              </a:rPr>
              <a:t>энтерального</a:t>
            </a:r>
            <a:r>
              <a:rPr lang="ru-RU" sz="2100" b="1" dirty="0" smtClean="0">
                <a:solidFill>
                  <a:srgbClr val="FF0000"/>
                </a:solidFill>
              </a:rPr>
              <a:t> питания)</a:t>
            </a:r>
          </a:p>
          <a:p>
            <a:pPr>
              <a:defRPr/>
            </a:pPr>
            <a:endParaRPr lang="ru-RU" sz="2100" b="1" dirty="0" smtClean="0"/>
          </a:p>
          <a:p>
            <a:pPr>
              <a:defRPr/>
            </a:pPr>
            <a:endParaRPr lang="ru-RU" sz="2100" b="1" dirty="0" smtClean="0"/>
          </a:p>
          <a:p>
            <a:pPr>
              <a:defRPr/>
            </a:pPr>
            <a:endParaRPr lang="ru-RU" sz="2100" b="1" dirty="0" smtClean="0"/>
          </a:p>
          <a:p>
            <a:pPr>
              <a:defRPr/>
            </a:pPr>
            <a:endParaRPr lang="ru-RU" sz="2100" b="1" dirty="0" smtClean="0"/>
          </a:p>
          <a:p>
            <a:pPr>
              <a:defRPr/>
            </a:pPr>
            <a:endParaRPr lang="ru-RU" sz="2100" b="1" dirty="0"/>
          </a:p>
          <a:p>
            <a:pPr>
              <a:defRPr/>
            </a:pPr>
            <a:endParaRPr lang="ru-RU" sz="2100" b="1" dirty="0"/>
          </a:p>
          <a:p>
            <a:pPr>
              <a:defRPr/>
            </a:pPr>
            <a:endParaRPr lang="ru-RU" sz="2100" b="1" dirty="0"/>
          </a:p>
        </p:txBody>
      </p:sp>
      <p:sp>
        <p:nvSpPr>
          <p:cNvPr id="317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2771800" y="3726904"/>
            <a:ext cx="4680520" cy="3018851"/>
            <a:chOff x="539552" y="3356992"/>
            <a:chExt cx="4680520" cy="3018851"/>
          </a:xfrm>
        </p:grpSpPr>
        <p:pic>
          <p:nvPicPr>
            <p:cNvPr id="3174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1560" y="3356992"/>
              <a:ext cx="3913708" cy="3018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52" name="TextBox 9"/>
            <p:cNvSpPr txBox="1">
              <a:spLocks noChangeArrowheads="1"/>
            </p:cNvSpPr>
            <p:nvPr/>
          </p:nvSpPr>
          <p:spPr bwMode="auto">
            <a:xfrm rot="10391661" flipV="1">
              <a:off x="1851141" y="3451770"/>
              <a:ext cx="792163" cy="353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rIns="0">
              <a:spAutoFit/>
            </a:bodyPr>
            <a:lstStyle/>
            <a:p>
              <a:pPr algn="ctr"/>
              <a:r>
                <a:rPr lang="ru-RU" sz="1700" dirty="0"/>
                <a:t>Ролик</a:t>
              </a:r>
            </a:p>
          </p:txBody>
        </p:sp>
        <p:sp>
          <p:nvSpPr>
            <p:cNvPr id="31753" name="TextBox 11"/>
            <p:cNvSpPr txBox="1">
              <a:spLocks noChangeArrowheads="1"/>
            </p:cNvSpPr>
            <p:nvPr/>
          </p:nvSpPr>
          <p:spPr bwMode="auto">
            <a:xfrm>
              <a:off x="539552" y="4571256"/>
              <a:ext cx="792163" cy="353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rIns="0">
              <a:spAutoFit/>
            </a:bodyPr>
            <a:lstStyle/>
            <a:p>
              <a:pPr algn="r"/>
              <a:r>
                <a:rPr lang="ru-RU" sz="1700" dirty="0"/>
                <a:t>Ротор</a:t>
              </a:r>
            </a:p>
          </p:txBody>
        </p:sp>
        <p:sp>
          <p:nvSpPr>
            <p:cNvPr id="31754" name="TextBox 12"/>
            <p:cNvSpPr txBox="1">
              <a:spLocks noChangeArrowheads="1"/>
            </p:cNvSpPr>
            <p:nvPr/>
          </p:nvSpPr>
          <p:spPr bwMode="auto">
            <a:xfrm>
              <a:off x="4211960" y="3573016"/>
              <a:ext cx="1008112" cy="353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rIns="0">
              <a:spAutoFit/>
            </a:bodyPr>
            <a:lstStyle/>
            <a:p>
              <a:pPr algn="ctr"/>
              <a:r>
                <a:rPr lang="ru-RU" sz="1700" dirty="0"/>
                <a:t>Жидкость</a:t>
              </a:r>
            </a:p>
          </p:txBody>
        </p:sp>
        <p:sp>
          <p:nvSpPr>
            <p:cNvPr id="31755" name="TextBox 13"/>
            <p:cNvSpPr txBox="1">
              <a:spLocks noChangeArrowheads="1"/>
            </p:cNvSpPr>
            <p:nvPr/>
          </p:nvSpPr>
          <p:spPr bwMode="auto">
            <a:xfrm>
              <a:off x="539552" y="4869160"/>
              <a:ext cx="792163" cy="353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rIns="0">
              <a:spAutoFit/>
            </a:bodyPr>
            <a:lstStyle/>
            <a:p>
              <a:pPr algn="r"/>
              <a:r>
                <a:rPr lang="ru-RU" sz="1700" dirty="0"/>
                <a:t>Статор</a:t>
              </a:r>
            </a:p>
          </p:txBody>
        </p:sp>
        <p:sp>
          <p:nvSpPr>
            <p:cNvPr id="31756" name="TextBox 14"/>
            <p:cNvSpPr txBox="1">
              <a:spLocks noChangeArrowheads="1"/>
            </p:cNvSpPr>
            <p:nvPr/>
          </p:nvSpPr>
          <p:spPr bwMode="auto">
            <a:xfrm rot="11252363" flipV="1">
              <a:off x="631356" y="5256756"/>
              <a:ext cx="792163" cy="353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rIns="0">
              <a:spAutoFit/>
            </a:bodyPr>
            <a:lstStyle/>
            <a:p>
              <a:pPr algn="ctr"/>
              <a:r>
                <a:rPr lang="ru-RU" sz="1700" dirty="0"/>
                <a:t>Ролик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834" y="-27384"/>
            <a:ext cx="8712646" cy="70643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800" b="1" dirty="0" smtClean="0">
                <a:solidFill>
                  <a:schemeClr val="bg2">
                    <a:lumMod val="50000"/>
                  </a:schemeClr>
                </a:solidFill>
              </a:rPr>
              <a:t>Специальные инфузионные магистрали</a:t>
            </a:r>
            <a:endParaRPr lang="de-DE" sz="38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519" name="Номер слайда 1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CBC116-A915-4573-8F73-AEEC49C2F645}" type="slidenum">
              <a:rPr lang="de-DE" smtClean="0"/>
              <a:pPr>
                <a:defRPr/>
              </a:pPr>
              <a:t>17</a:t>
            </a:fld>
            <a:endParaRPr lang="de-DE" smtClean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gray">
          <a:xfrm>
            <a:off x="179512" y="837406"/>
            <a:ext cx="8784976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r>
              <a:rPr lang="ru-RU" sz="2000" b="1" dirty="0"/>
              <a:t>Перистальтические насосы с волюметрическим контролем </a:t>
            </a:r>
            <a:endParaRPr lang="ru-RU" sz="2000" b="1" dirty="0" smtClean="0"/>
          </a:p>
          <a:p>
            <a:pPr>
              <a:defRPr/>
            </a:pPr>
            <a:r>
              <a:rPr lang="ru-RU" sz="2000" b="1" dirty="0" smtClean="0"/>
              <a:t>требуют </a:t>
            </a:r>
            <a:r>
              <a:rPr lang="ru-RU" sz="2000" b="1" dirty="0"/>
              <a:t>использования 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специальных инфузионных магистралей</a:t>
            </a:r>
            <a:r>
              <a:rPr lang="ru-RU" sz="2000" b="1" dirty="0"/>
              <a:t>. </a:t>
            </a:r>
            <a:endParaRPr lang="ru-RU" sz="2000" b="1" dirty="0" smtClean="0"/>
          </a:p>
          <a:p>
            <a:pPr>
              <a:defRPr/>
            </a:pPr>
            <a:endParaRPr lang="ru-RU" sz="1600" b="1" dirty="0"/>
          </a:p>
          <a:p>
            <a:pPr>
              <a:defRPr/>
            </a:pPr>
            <a:r>
              <a:rPr lang="ru-RU" sz="2000" b="1" dirty="0"/>
              <a:t>Такие магистрали гарантируют, что в каждом сегменте магистрали находится точно измеренный объем жидкости. Такие магистрали производятся по строгим допускам и обеспечивают точную дозировку инфузионных растворов.</a:t>
            </a:r>
          </a:p>
          <a:p>
            <a:pPr>
              <a:defRPr/>
            </a:pPr>
            <a:endParaRPr lang="ru-RU" sz="1600" b="1" dirty="0"/>
          </a:p>
          <a:p>
            <a:pPr>
              <a:defRPr/>
            </a:pPr>
            <a:r>
              <a:rPr lang="ru-RU" sz="2000" b="1" dirty="0"/>
              <a:t>Эластичный сегмент магистрали (обычно из силикона) разрабатывается в соответствии с типом насоса и назначением. </a:t>
            </a:r>
          </a:p>
          <a:p>
            <a:pPr>
              <a:defRPr/>
            </a:pPr>
            <a:endParaRPr lang="ru-RU" sz="1600" b="1" dirty="0"/>
          </a:p>
          <a:p>
            <a:pPr>
              <a:defRPr/>
            </a:pPr>
            <a:r>
              <a:rPr lang="ru-RU" sz="2000" b="1" dirty="0"/>
              <a:t>Инфузионная магистраль, соответствующая перистальтическому механизму, обеспечивает точность инфузии </a:t>
            </a:r>
          </a:p>
          <a:p>
            <a:pPr>
              <a:defRPr/>
            </a:pPr>
            <a:endParaRPr lang="ru-RU" sz="1600" b="1" dirty="0"/>
          </a:p>
          <a:p>
            <a:pPr>
              <a:buFontTx/>
              <a:buChar char="-"/>
              <a:defRPr/>
            </a:pPr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 для роликовых перистальтических насосов - ± 10% </a:t>
            </a:r>
          </a:p>
          <a:p>
            <a:pPr>
              <a:buFontTx/>
              <a:buChar char="-"/>
              <a:defRPr/>
            </a:pPr>
            <a:r>
              <a:rPr lang="ru-RU" sz="2000" b="1" dirty="0"/>
              <a:t> 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для линейных перистальтических насосов - ± 5%</a:t>
            </a:r>
          </a:p>
          <a:p>
            <a:pPr>
              <a:buFontTx/>
              <a:buChar char="-"/>
              <a:defRPr/>
            </a:pPr>
            <a:endParaRPr lang="ru-RU" sz="1600" b="1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defRPr/>
            </a:pPr>
            <a:r>
              <a:rPr lang="ru-RU" sz="2000" b="1" dirty="0"/>
              <a:t>Инфузионные насосы с роликовым перистальтическим механизмом сегодня используются редко. Относительно высокая погрешность объемной инфузии ограничивает их применение в основном энтеральным питанием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sp>
        <p:nvSpPr>
          <p:cNvPr id="327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764704"/>
            <a:ext cx="86453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30274"/>
            <a:ext cx="8208962" cy="70643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Шприцевые насосы</a:t>
            </a:r>
            <a:endParaRPr lang="de-DE" sz="48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519" name="Номер слайда 1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9B7E978-BE8D-4AFC-8710-47B2112C97DE}" type="slidenum">
              <a:rPr lang="de-DE" smtClean="0"/>
              <a:pPr>
                <a:defRPr/>
              </a:pPr>
              <a:t>18</a:t>
            </a:fld>
            <a:endParaRPr lang="de-DE" smtClean="0"/>
          </a:p>
        </p:txBody>
      </p:sp>
      <p:sp>
        <p:nvSpPr>
          <p:cNvPr id="34820" name="Rectangle 3"/>
          <p:cNvSpPr txBox="1">
            <a:spLocks noChangeArrowheads="1"/>
          </p:cNvSpPr>
          <p:nvPr/>
        </p:nvSpPr>
        <p:spPr bwMode="gray">
          <a:xfrm>
            <a:off x="144016" y="1053654"/>
            <a:ext cx="8964488" cy="2447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2000" b="1" dirty="0"/>
              <a:t>Шприцевые насосы используются для введения небольших объемов (до 60 мл) с малой скоростью (как правило, до 99,9 мл/ч) и высокой точностью под контролем давления. Раствор вводится через </a:t>
            </a:r>
            <a:r>
              <a:rPr lang="ru-RU" sz="2000" b="1" dirty="0" err="1"/>
              <a:t>инфузионную</a:t>
            </a:r>
            <a:r>
              <a:rPr lang="ru-RU" sz="2000" b="1" dirty="0"/>
              <a:t> магистраль путем опорожнения шприца под действием линейного привода (мотор, трансмиссия и резьбовой стержень). Линейный привод может быть использован для одного или более шприцев, в зависимости от типа насоса.</a:t>
            </a:r>
          </a:p>
          <a:p>
            <a:r>
              <a:rPr lang="ru-RU" sz="2000" b="1" dirty="0"/>
              <a:t>Скорость </a:t>
            </a:r>
            <a:r>
              <a:rPr lang="ru-RU" sz="2000" b="1" dirty="0" err="1"/>
              <a:t>инфузии</a:t>
            </a:r>
            <a:r>
              <a:rPr lang="ru-RU" sz="2000" b="1" dirty="0"/>
              <a:t> прямо пропорциональна скорости движения поршня, а точность </a:t>
            </a:r>
            <a:r>
              <a:rPr lang="ru-RU" sz="2000" b="1" dirty="0" err="1"/>
              <a:t>инфузии</a:t>
            </a:r>
            <a:r>
              <a:rPr lang="ru-RU" sz="2000" b="1" dirty="0"/>
              <a:t> зависит от конструкции линейного привода и устройства шприца. </a:t>
            </a:r>
          </a:p>
          <a:p>
            <a:endParaRPr lang="ru-RU" sz="2000" b="1" dirty="0"/>
          </a:p>
          <a:p>
            <a:endParaRPr lang="ru-RU" sz="2000" b="1" dirty="0"/>
          </a:p>
          <a:p>
            <a:endParaRPr lang="ru-RU" sz="2000" b="1" dirty="0"/>
          </a:p>
        </p:txBody>
      </p:sp>
      <p:sp>
        <p:nvSpPr>
          <p:cNvPr id="348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2358194" y="3598410"/>
            <a:ext cx="4787974" cy="3187269"/>
            <a:chOff x="755576" y="3253080"/>
            <a:chExt cx="4787974" cy="3187269"/>
          </a:xfrm>
        </p:grpSpPr>
        <p:pic>
          <p:nvPicPr>
            <p:cNvPr id="3482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71600" y="3253080"/>
              <a:ext cx="4320480" cy="3142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823" name="TextBox 12"/>
            <p:cNvSpPr txBox="1">
              <a:spLocks noChangeArrowheads="1"/>
            </p:cNvSpPr>
            <p:nvPr/>
          </p:nvSpPr>
          <p:spPr bwMode="auto">
            <a:xfrm>
              <a:off x="2735263" y="3522663"/>
              <a:ext cx="1044649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/>
                <a:t>шприц</a:t>
              </a:r>
            </a:p>
          </p:txBody>
        </p:sp>
        <p:sp>
          <p:nvSpPr>
            <p:cNvPr id="34824" name="TextBox 13"/>
            <p:cNvSpPr txBox="1">
              <a:spLocks noChangeArrowheads="1"/>
            </p:cNvSpPr>
            <p:nvPr/>
          </p:nvSpPr>
          <p:spPr bwMode="auto">
            <a:xfrm>
              <a:off x="828674" y="3789363"/>
              <a:ext cx="1204603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/>
                <a:t>раствор</a:t>
              </a:r>
            </a:p>
          </p:txBody>
        </p:sp>
        <p:sp>
          <p:nvSpPr>
            <p:cNvPr id="34825" name="TextBox 14"/>
            <p:cNvSpPr txBox="1">
              <a:spLocks noChangeArrowheads="1"/>
            </p:cNvSpPr>
            <p:nvPr/>
          </p:nvSpPr>
          <p:spPr bwMode="auto">
            <a:xfrm>
              <a:off x="755576" y="5157192"/>
              <a:ext cx="1277701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/>
                <a:t>пациент</a:t>
              </a:r>
            </a:p>
          </p:txBody>
        </p:sp>
        <p:sp>
          <p:nvSpPr>
            <p:cNvPr id="34826" name="TextBox 15"/>
            <p:cNvSpPr txBox="1">
              <a:spLocks noChangeArrowheads="1"/>
            </p:cNvSpPr>
            <p:nvPr/>
          </p:nvSpPr>
          <p:spPr bwMode="auto">
            <a:xfrm>
              <a:off x="2987675" y="5732463"/>
              <a:ext cx="2555875" cy="70788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000" b="1" dirty="0"/>
                <a:t>направление </a:t>
              </a:r>
              <a:r>
                <a:rPr lang="ru-RU" sz="2000" b="1" dirty="0" err="1"/>
                <a:t>инфузии</a:t>
              </a:r>
              <a:endParaRPr lang="ru-RU" sz="2000" b="1" dirty="0"/>
            </a:p>
          </p:txBody>
        </p:sp>
        <p:sp>
          <p:nvSpPr>
            <p:cNvPr id="34827" name="TextBox 17"/>
            <p:cNvSpPr txBox="1">
              <a:spLocks noChangeArrowheads="1"/>
            </p:cNvSpPr>
            <p:nvPr/>
          </p:nvSpPr>
          <p:spPr bwMode="auto">
            <a:xfrm>
              <a:off x="2808288" y="4797153"/>
              <a:ext cx="1043632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2000" b="1" dirty="0"/>
                <a:t>привод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44624"/>
            <a:ext cx="8208962" cy="70643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Шприцевые насосы</a:t>
            </a:r>
            <a:endParaRPr lang="de-DE" sz="48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519" name="Номер слайда 1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93CDBC-6989-4A8C-BBD7-CE5751425D25}" type="slidenum">
              <a:rPr lang="de-DE" smtClean="0"/>
              <a:pPr>
                <a:defRPr/>
              </a:pPr>
              <a:t>19</a:t>
            </a:fld>
            <a:endParaRPr lang="de-DE" smtClean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gray">
          <a:xfrm>
            <a:off x="179512" y="909639"/>
            <a:ext cx="8784976" cy="1727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r>
              <a:rPr lang="ru-RU" sz="2200" b="1" dirty="0"/>
              <a:t>Современные инфузионные шприцевые насосы оснащены точным приводом с микропроцессорным управлением, который позволяет выполнять инфузию с точностью </a:t>
            </a:r>
            <a:r>
              <a:rPr lang="ru-RU" sz="2200" b="1" dirty="0">
                <a:solidFill>
                  <a:schemeClr val="bg2">
                    <a:lumMod val="50000"/>
                  </a:schemeClr>
                </a:solidFill>
              </a:rPr>
              <a:t>± 2%</a:t>
            </a:r>
            <a:r>
              <a:rPr lang="ru-RU" sz="2200" b="1" dirty="0"/>
              <a:t>. </a:t>
            </a:r>
          </a:p>
          <a:p>
            <a:pPr>
              <a:defRPr/>
            </a:pPr>
            <a:r>
              <a:rPr lang="ru-RU" sz="2200" b="1" dirty="0"/>
              <a:t>Высокая точность инфузии позволяет использовать шприцевые насосы для введения концентрированных высокоактивных лекарств, а также в неонатологии и педиатрии, при существенных ограничениях объема </a:t>
            </a:r>
            <a:r>
              <a:rPr lang="ru-RU" sz="2200" b="1" dirty="0" err="1"/>
              <a:t>инфузии</a:t>
            </a:r>
            <a:r>
              <a:rPr lang="ru-RU" sz="2200" b="1" dirty="0" smtClean="0"/>
              <a:t>.</a:t>
            </a:r>
            <a:endParaRPr lang="ru-RU" sz="2200" b="1" dirty="0"/>
          </a:p>
          <a:p>
            <a:pPr>
              <a:defRPr/>
            </a:pPr>
            <a:endParaRPr lang="ru-RU" sz="2200" b="1" dirty="0"/>
          </a:p>
          <a:p>
            <a:pPr>
              <a:defRPr/>
            </a:pPr>
            <a:endParaRPr lang="ru-RU" sz="2200" b="1" dirty="0"/>
          </a:p>
          <a:p>
            <a:pPr>
              <a:defRPr/>
            </a:pPr>
            <a:endParaRPr lang="ru-RU" sz="2200" b="1" dirty="0"/>
          </a:p>
          <a:p>
            <a:pPr>
              <a:defRPr/>
            </a:pPr>
            <a:endParaRPr lang="ru-RU" sz="2200" b="1" dirty="0"/>
          </a:p>
          <a:p>
            <a:pPr>
              <a:defRPr/>
            </a:pPr>
            <a:endParaRPr lang="ru-RU" sz="2200" b="1" dirty="0"/>
          </a:p>
          <a:p>
            <a:pPr>
              <a:defRPr/>
            </a:pPr>
            <a:endParaRPr lang="ru-RU" sz="2200" b="1" dirty="0"/>
          </a:p>
          <a:p>
            <a:pPr>
              <a:defRPr/>
            </a:pPr>
            <a:endParaRPr lang="ru-RU" sz="2200" b="1" dirty="0"/>
          </a:p>
          <a:p>
            <a:pPr>
              <a:defRPr/>
            </a:pPr>
            <a:endParaRPr lang="ru-RU" sz="2200" b="1" dirty="0"/>
          </a:p>
        </p:txBody>
      </p:sp>
      <p:sp>
        <p:nvSpPr>
          <p:cNvPr id="3584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2195736" y="3025008"/>
            <a:ext cx="4968379" cy="3716360"/>
            <a:chOff x="827584" y="2590778"/>
            <a:chExt cx="4968379" cy="3716360"/>
          </a:xfrm>
        </p:grpSpPr>
        <p:pic>
          <p:nvPicPr>
            <p:cNvPr id="35846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7584" y="2590778"/>
              <a:ext cx="4968379" cy="3716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47" name="TextBox 8"/>
            <p:cNvSpPr txBox="1">
              <a:spLocks noChangeArrowheads="1"/>
            </p:cNvSpPr>
            <p:nvPr/>
          </p:nvSpPr>
          <p:spPr bwMode="auto">
            <a:xfrm>
              <a:off x="4140200" y="4652963"/>
              <a:ext cx="1152525" cy="76944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>
              <a:spAutoFit/>
            </a:bodyPr>
            <a:lstStyle/>
            <a:p>
              <a:r>
                <a:rPr lang="ru-RU" sz="2200" b="1" dirty="0"/>
                <a:t>двигатель</a:t>
              </a:r>
            </a:p>
          </p:txBody>
        </p:sp>
        <p:sp>
          <p:nvSpPr>
            <p:cNvPr id="35848" name="TextBox 9"/>
            <p:cNvSpPr txBox="1">
              <a:spLocks noChangeArrowheads="1"/>
            </p:cNvSpPr>
            <p:nvPr/>
          </p:nvSpPr>
          <p:spPr bwMode="auto">
            <a:xfrm>
              <a:off x="4140200" y="5033963"/>
              <a:ext cx="1584325" cy="67710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ru-RU" sz="2200" b="1"/>
                <a:t>резьбовой шток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849FB1-5580-4E72-98DB-BD4D5612857C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11188" y="44624"/>
            <a:ext cx="8208962" cy="70643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4800" b="1" dirty="0" err="1" smtClean="0">
                <a:solidFill>
                  <a:schemeClr val="bg2">
                    <a:lumMod val="50000"/>
                  </a:schemeClr>
                </a:solidFill>
              </a:rPr>
              <a:t>Инфузионная</a:t>
            </a: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 терапия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79512" y="980728"/>
            <a:ext cx="8676456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2600" b="1" dirty="0" err="1">
                <a:solidFill>
                  <a:srgbClr val="C00000"/>
                </a:solidFill>
              </a:rPr>
              <a:t>Инфузионная</a:t>
            </a:r>
            <a:r>
              <a:rPr lang="ru-RU" sz="2600" b="1" dirty="0">
                <a:solidFill>
                  <a:srgbClr val="C00000"/>
                </a:solidFill>
              </a:rPr>
              <a:t> терапия </a:t>
            </a:r>
            <a:r>
              <a:rPr lang="ru-RU" sz="2600" b="1" dirty="0"/>
              <a:t>– метод лечения, основанный на введении в кровоток растворов определенного состава, объема и концентрации, с целью коррекции патологических потерь организма или их предупреждения, а также введении лекарственных средств парентеральным путем.</a:t>
            </a:r>
            <a:endParaRPr lang="de-DE" sz="2600" b="1" dirty="0"/>
          </a:p>
        </p:txBody>
      </p:sp>
      <p:pic>
        <p:nvPicPr>
          <p:cNvPr id="7" name="Picture 9" descr="ICU_safety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016950"/>
            <a:ext cx="3699966" cy="3724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453231"/>
            <a:ext cx="9144000" cy="67151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4800" b="1" dirty="0">
                <a:solidFill>
                  <a:schemeClr val="bg2">
                    <a:lumMod val="50000"/>
                  </a:schemeClr>
                </a:solidFill>
              </a:rPr>
              <a:t>Цели применения шприцевых насосов: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988840"/>
            <a:ext cx="8496944" cy="4032448"/>
          </a:xfrm>
          <a:noFill/>
          <a:ln w="9525">
            <a:noFill/>
            <a:miter lim="800000"/>
            <a:headEnd/>
            <a:tailEnd/>
          </a:ln>
        </p:spPr>
        <p:txBody>
          <a:bodyPr vert="horz" lIns="0" tIns="0" rIns="0" bIns="0" rtlCol="0">
            <a:noAutofit/>
          </a:bodyPr>
          <a:lstStyle/>
          <a:p>
            <a:pPr marL="173038" indent="-173038"/>
            <a:r>
              <a:rPr lang="ru-RU" b="1" dirty="0"/>
              <a:t>Введение высокоэффективных препаратов в строго определенных концентрациях, что требует точного дозирования.</a:t>
            </a:r>
          </a:p>
          <a:p>
            <a:pPr marL="173038" indent="-173038"/>
            <a:endParaRPr lang="ru-RU" b="1" dirty="0"/>
          </a:p>
          <a:p>
            <a:pPr marL="173038" indent="-173038"/>
            <a:r>
              <a:rPr lang="ru-RU" b="1" dirty="0" err="1"/>
              <a:t>Инфузия</a:t>
            </a:r>
            <a:r>
              <a:rPr lang="ru-RU" b="1" dirty="0"/>
              <a:t> в строго определенных концентрациях предупреждает перегрузку объемом вводимой жидкости.</a:t>
            </a:r>
          </a:p>
          <a:p>
            <a:pPr marL="173038" indent="-173038"/>
            <a:endParaRPr lang="ru-RU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1919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1919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Прямоугольник 8"/>
          <p:cNvSpPr>
            <a:spLocks noChangeArrowheads="1"/>
          </p:cNvSpPr>
          <p:nvPr/>
        </p:nvSpPr>
        <p:spPr bwMode="auto">
          <a:xfrm>
            <a:off x="468313" y="1053678"/>
            <a:ext cx="8423275" cy="532765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ru-RU"/>
          </a:p>
        </p:txBody>
      </p:sp>
      <p:pic>
        <p:nvPicPr>
          <p:cNvPr id="43011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69498">
            <a:off x="1403350" y="1464840"/>
            <a:ext cx="1438275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0902DD-4F04-4EB1-89B7-1887983DA56C}" type="slidenum">
              <a:rPr lang="en-US" smtClean="0">
                <a:latin typeface="Arial" pitchFamily="34" charset="0"/>
              </a:rPr>
              <a:pPr>
                <a:defRPr/>
              </a:pPr>
              <a:t>21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395287" y="44624"/>
            <a:ext cx="8569201" cy="50405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3400" b="1" kern="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Выбор инфузионной стойки для крепления насоса</a:t>
            </a:r>
            <a:endParaRPr lang="de-DE" sz="3400" b="1" kern="0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301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77217">
            <a:off x="627063" y="1160040"/>
            <a:ext cx="1130300" cy="382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6" name="Picture 8" descr="http://selena-nsk.ru/uploads/images/spec/00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-328457">
            <a:off x="1485900" y="1475953"/>
            <a:ext cx="33845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7" name="TextBox 14"/>
          <p:cNvSpPr txBox="1">
            <a:spLocks noChangeArrowheads="1"/>
          </p:cNvSpPr>
          <p:nvPr/>
        </p:nvSpPr>
        <p:spPr bwMode="auto">
          <a:xfrm>
            <a:off x="468313" y="5373216"/>
            <a:ext cx="406717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Не используйте </a:t>
            </a:r>
            <a:r>
              <a:rPr lang="ru-RU" sz="2000" b="1" dirty="0" smtClean="0">
                <a:solidFill>
                  <a:srgbClr val="FF0000"/>
                </a:solidFill>
              </a:rPr>
              <a:t>обычные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3 </a:t>
            </a:r>
            <a:r>
              <a:rPr lang="ru-RU" sz="2000" b="1" dirty="0">
                <a:solidFill>
                  <a:srgbClr val="FF0000"/>
                </a:solidFill>
              </a:rPr>
              <a:t>– </a:t>
            </a:r>
            <a:r>
              <a:rPr lang="ru-RU" sz="2000" b="1" dirty="0" smtClean="0">
                <a:solidFill>
                  <a:srgbClr val="FF0000"/>
                </a:solidFill>
              </a:rPr>
              <a:t>4-лучевые </a:t>
            </a:r>
            <a:r>
              <a:rPr lang="ru-RU" sz="2000" b="1" dirty="0">
                <a:solidFill>
                  <a:srgbClr val="FF0000"/>
                </a:solidFill>
              </a:rPr>
              <a:t>стойки для крепления </a:t>
            </a:r>
            <a:r>
              <a:rPr lang="ru-RU" sz="2000" b="1" dirty="0" err="1">
                <a:solidFill>
                  <a:srgbClr val="FF0000"/>
                </a:solidFill>
              </a:rPr>
              <a:t>инфузионных</a:t>
            </a:r>
            <a:r>
              <a:rPr lang="ru-RU" sz="2000" b="1" dirty="0">
                <a:solidFill>
                  <a:srgbClr val="FF0000"/>
                </a:solidFill>
              </a:rPr>
              <a:t> насосов</a:t>
            </a:r>
          </a:p>
        </p:txBody>
      </p:sp>
      <p:pic>
        <p:nvPicPr>
          <p:cNvPr id="43018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24525" y="1126703"/>
            <a:ext cx="1582738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4643438" y="5373216"/>
            <a:ext cx="4356100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Для крепления инфузионных насосов используйте 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5-лучевые 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стойки</a:t>
            </a:r>
          </a:p>
        </p:txBody>
      </p:sp>
      <p:pic>
        <p:nvPicPr>
          <p:cNvPr id="43020" name="Picture 13" descr="http://static.freepik.com/free-photo/ok-icon_17-100913350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32700" y="1414040"/>
            <a:ext cx="898525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1" name="Picture 15" descr="http://3.bp.blogspot.com/-GYo6XYOFeqM/UUwgo1nJw1I/AAAAAAAAASA/ocs2oxcx03k/s1600/wron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35375" y="1485478"/>
            <a:ext cx="900113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Прямоугольник 33"/>
          <p:cNvSpPr/>
          <p:nvPr/>
        </p:nvSpPr>
        <p:spPr bwMode="auto">
          <a:xfrm>
            <a:off x="4643438" y="1053678"/>
            <a:ext cx="4248150" cy="5327650"/>
          </a:xfrm>
          <a:prstGeom prst="rect">
            <a:avLst/>
          </a:prstGeom>
          <a:noFill/>
          <a:ln w="2857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72000" rIns="0" bIns="7200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023" name="Прямоугольник 34"/>
          <p:cNvSpPr>
            <a:spLocks noChangeArrowheads="1"/>
          </p:cNvSpPr>
          <p:nvPr/>
        </p:nvSpPr>
        <p:spPr bwMode="auto">
          <a:xfrm>
            <a:off x="468313" y="1053678"/>
            <a:ext cx="4140200" cy="532765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ChangeArrowheads="1"/>
          </p:cNvSpPr>
          <p:nvPr/>
        </p:nvSpPr>
        <p:spPr bwMode="auto">
          <a:xfrm>
            <a:off x="1863080" y="1152525"/>
            <a:ext cx="6957392" cy="4724400"/>
          </a:xfrm>
          <a:prstGeom prst="rect">
            <a:avLst/>
          </a:prstGeom>
          <a:solidFill>
            <a:srgbClr val="4D4D4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1600">
              <a:solidFill>
                <a:srgbClr val="FFFF00"/>
              </a:solidFill>
              <a:latin typeface="Times New Roman" pitchFamily="18" charset="0"/>
            </a:endParaRPr>
          </a:p>
        </p:txBody>
      </p:sp>
      <p:graphicFrame>
        <p:nvGraphicFramePr>
          <p:cNvPr id="22835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6768462"/>
              </p:ext>
            </p:extLst>
          </p:nvPr>
        </p:nvGraphicFramePr>
        <p:xfrm>
          <a:off x="467544" y="710682"/>
          <a:ext cx="1945779" cy="56080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872" name="Bitmap Image" r:id="rId3" imgW="2647619" imgH="7628571" progId="PBrush">
                  <p:embed/>
                </p:oleObj>
              </mc:Choice>
              <mc:Fallback>
                <p:oleObj name="Bitmap Image" r:id="rId3" imgW="2647619" imgH="7628571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710682"/>
                        <a:ext cx="1945779" cy="56080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8356" name="Text Box 4"/>
          <p:cNvSpPr txBox="1">
            <a:spLocks noChangeArrowheads="1"/>
          </p:cNvSpPr>
          <p:nvPr/>
        </p:nvSpPr>
        <p:spPr bwMode="auto">
          <a:xfrm>
            <a:off x="2411760" y="1124744"/>
            <a:ext cx="6408712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600" b="1" u="sng" dirty="0" err="1">
                <a:solidFill>
                  <a:schemeClr val="bg1"/>
                </a:solidFill>
              </a:rPr>
              <a:t>фм</a:t>
            </a:r>
            <a:r>
              <a:rPr lang="nl-NL" sz="2600" b="1" u="sng" dirty="0">
                <a:solidFill>
                  <a:schemeClr val="bg1"/>
                </a:solidFill>
              </a:rPr>
              <a:t> </a:t>
            </a:r>
            <a:r>
              <a:rPr lang="ru-RU" sz="2600" b="1" u="sng" dirty="0" err="1">
                <a:solidFill>
                  <a:schemeClr val="bg1"/>
                </a:solidFill>
              </a:rPr>
              <a:t>мобайл</a:t>
            </a:r>
            <a:endParaRPr lang="nl-NL" sz="2600" b="1" u="sng" dirty="0">
              <a:solidFill>
                <a:schemeClr val="bg1"/>
              </a:solidFill>
            </a:endParaRPr>
          </a:p>
          <a:p>
            <a:pPr algn="ctr" eaLnBrk="0" hangingPunct="0"/>
            <a:endParaRPr lang="nl-NL" sz="2600" b="1" dirty="0">
              <a:solidFill>
                <a:schemeClr val="bg1"/>
              </a:solidFill>
            </a:endParaRPr>
          </a:p>
          <a:p>
            <a:pPr algn="ctr" eaLnBrk="0" hangingPunct="0"/>
            <a:r>
              <a:rPr lang="ru-RU" sz="2600" b="1" dirty="0">
                <a:solidFill>
                  <a:schemeClr val="bg1"/>
                </a:solidFill>
              </a:rPr>
              <a:t>Устойчивая </a:t>
            </a:r>
            <a:r>
              <a:rPr lang="ru-RU" sz="2600" b="1" dirty="0" err="1">
                <a:solidFill>
                  <a:schemeClr val="bg1"/>
                </a:solidFill>
              </a:rPr>
              <a:t>инфузионная</a:t>
            </a:r>
            <a:r>
              <a:rPr lang="ru-RU" sz="2600" b="1" dirty="0">
                <a:solidFill>
                  <a:schemeClr val="bg1"/>
                </a:solidFill>
              </a:rPr>
              <a:t> стойка</a:t>
            </a:r>
            <a:r>
              <a:rPr lang="nl-NL" sz="2600" b="1" dirty="0">
                <a:solidFill>
                  <a:schemeClr val="bg1"/>
                </a:solidFill>
              </a:rPr>
              <a:t>.</a:t>
            </a:r>
          </a:p>
          <a:p>
            <a:pPr algn="ctr" eaLnBrk="0" hangingPunct="0"/>
            <a:r>
              <a:rPr lang="ru-RU" sz="2600" b="1" dirty="0">
                <a:solidFill>
                  <a:schemeClr val="bg1"/>
                </a:solidFill>
              </a:rPr>
              <a:t>Для </a:t>
            </a:r>
            <a:r>
              <a:rPr lang="ru-RU" sz="2600" b="1" dirty="0" err="1">
                <a:solidFill>
                  <a:schemeClr val="bg1"/>
                </a:solidFill>
              </a:rPr>
              <a:t>фм</a:t>
            </a:r>
            <a:r>
              <a:rPr lang="ru-RU" sz="2600" b="1" dirty="0">
                <a:solidFill>
                  <a:schemeClr val="bg1"/>
                </a:solidFill>
              </a:rPr>
              <a:t> системы с </a:t>
            </a:r>
            <a:r>
              <a:rPr lang="nl-NL" sz="2600" b="1" dirty="0">
                <a:solidFill>
                  <a:schemeClr val="bg1"/>
                </a:solidFill>
              </a:rPr>
              <a:t>9 </a:t>
            </a:r>
            <a:r>
              <a:rPr lang="ru-RU" sz="2600" b="1" dirty="0">
                <a:solidFill>
                  <a:schemeClr val="bg1"/>
                </a:solidFill>
              </a:rPr>
              <a:t>помпами</a:t>
            </a:r>
            <a:r>
              <a:rPr lang="nl-NL" sz="2600" b="1" dirty="0">
                <a:solidFill>
                  <a:schemeClr val="bg1"/>
                </a:solidFill>
              </a:rPr>
              <a:t>.</a:t>
            </a:r>
          </a:p>
          <a:p>
            <a:pPr algn="ctr" eaLnBrk="0" hangingPunct="0"/>
            <a:endParaRPr lang="nl-NL" sz="2600" b="1" dirty="0">
              <a:solidFill>
                <a:schemeClr val="bg1"/>
              </a:solidFill>
            </a:endParaRPr>
          </a:p>
          <a:p>
            <a:pPr algn="ctr" eaLnBrk="0" hangingPunct="0"/>
            <a:r>
              <a:rPr lang="nl-NL" sz="2600" b="1" dirty="0">
                <a:solidFill>
                  <a:schemeClr val="bg1"/>
                </a:solidFill>
              </a:rPr>
              <a:t>5 </a:t>
            </a:r>
            <a:r>
              <a:rPr lang="ru-RU" sz="2600" b="1" dirty="0">
                <a:solidFill>
                  <a:schemeClr val="bg1"/>
                </a:solidFill>
              </a:rPr>
              <a:t>больших колес </a:t>
            </a:r>
            <a:r>
              <a:rPr lang="nl-NL" sz="2600" b="1" dirty="0">
                <a:solidFill>
                  <a:schemeClr val="bg1"/>
                </a:solidFill>
              </a:rPr>
              <a:t>(</a:t>
            </a:r>
            <a:r>
              <a:rPr lang="ru-RU" sz="2600" b="1" dirty="0">
                <a:solidFill>
                  <a:schemeClr val="bg1"/>
                </a:solidFill>
              </a:rPr>
              <a:t>управляемых</a:t>
            </a:r>
            <a:r>
              <a:rPr lang="nl-NL" sz="2600" b="1" dirty="0">
                <a:solidFill>
                  <a:schemeClr val="bg1"/>
                </a:solidFill>
              </a:rPr>
              <a:t>)</a:t>
            </a:r>
            <a:r>
              <a:rPr lang="ru-RU" sz="2600" b="1" dirty="0">
                <a:solidFill>
                  <a:schemeClr val="bg1"/>
                </a:solidFill>
              </a:rPr>
              <a:t>,</a:t>
            </a:r>
          </a:p>
          <a:p>
            <a:pPr algn="ctr" eaLnBrk="0" hangingPunct="0"/>
            <a:r>
              <a:rPr lang="ru-RU" sz="2600" b="1" dirty="0">
                <a:solidFill>
                  <a:schemeClr val="bg1"/>
                </a:solidFill>
              </a:rPr>
              <a:t>2 из которых с фиксаторами</a:t>
            </a:r>
            <a:r>
              <a:rPr lang="nl-NL" sz="2600" b="1" dirty="0">
                <a:solidFill>
                  <a:schemeClr val="bg1"/>
                </a:solidFill>
              </a:rPr>
              <a:t>.</a:t>
            </a:r>
          </a:p>
          <a:p>
            <a:pPr algn="ctr" eaLnBrk="0" hangingPunct="0"/>
            <a:endParaRPr lang="nl-NL" sz="2600" b="1" dirty="0">
              <a:solidFill>
                <a:schemeClr val="bg1"/>
              </a:solidFill>
            </a:endParaRPr>
          </a:p>
          <a:p>
            <a:pPr algn="ctr" eaLnBrk="0" hangingPunct="0"/>
            <a:r>
              <a:rPr lang="ru-RU" sz="2600" b="1" dirty="0">
                <a:solidFill>
                  <a:schemeClr val="bg1"/>
                </a:solidFill>
              </a:rPr>
              <a:t>Удобная ручка для передвижения стойки</a:t>
            </a:r>
            <a:r>
              <a:rPr lang="nl-NL" sz="2600" b="1" dirty="0">
                <a:solidFill>
                  <a:schemeClr val="bg1"/>
                </a:solidFill>
              </a:rPr>
              <a:t>.</a:t>
            </a:r>
          </a:p>
          <a:p>
            <a:pPr algn="ctr" eaLnBrk="0" hangingPunct="0"/>
            <a:r>
              <a:rPr lang="nl-NL" sz="2600" b="1" dirty="0">
                <a:solidFill>
                  <a:schemeClr val="bg1"/>
                </a:solidFill>
              </a:rPr>
              <a:t>4 </a:t>
            </a:r>
            <a:r>
              <a:rPr lang="ru-RU" sz="2600" b="1" dirty="0">
                <a:solidFill>
                  <a:schemeClr val="bg1"/>
                </a:solidFill>
              </a:rPr>
              <a:t>крюка для </a:t>
            </a:r>
            <a:r>
              <a:rPr lang="ru-RU" sz="2600" b="1" dirty="0" err="1">
                <a:solidFill>
                  <a:schemeClr val="bg1"/>
                </a:solidFill>
              </a:rPr>
              <a:t>инфузионных</a:t>
            </a:r>
            <a:r>
              <a:rPr lang="ru-RU" sz="2600" b="1" dirty="0">
                <a:solidFill>
                  <a:schemeClr val="bg1"/>
                </a:solidFill>
              </a:rPr>
              <a:t> емкостей.</a:t>
            </a:r>
            <a:endParaRPr lang="nl-NL" sz="2600" b="1" dirty="0">
              <a:solidFill>
                <a:schemeClr val="bg1"/>
              </a:solidFill>
            </a:endParaRPr>
          </a:p>
          <a:p>
            <a:pPr algn="ctr" eaLnBrk="0" hangingPunct="0"/>
            <a:r>
              <a:rPr lang="ru-RU" sz="2600" b="1" dirty="0">
                <a:solidFill>
                  <a:schemeClr val="bg1"/>
                </a:solidFill>
              </a:rPr>
              <a:t>Контейнер для мусора</a:t>
            </a:r>
            <a:r>
              <a:rPr lang="nl-NL" sz="2600" b="1" dirty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3187576" y="1503707"/>
            <a:ext cx="5560888" cy="4157541"/>
            <a:chOff x="3636000" y="2565000"/>
            <a:chExt cx="3816000" cy="2755639"/>
          </a:xfrm>
        </p:grpSpPr>
        <p:sp>
          <p:nvSpPr>
            <p:cNvPr id="11" name="Rectangle 14"/>
            <p:cNvSpPr/>
            <p:nvPr/>
          </p:nvSpPr>
          <p:spPr bwMode="auto">
            <a:xfrm>
              <a:off x="3636000" y="2565000"/>
              <a:ext cx="3816000" cy="275321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72000" rIns="0" bIns="72000" anchor="ctr"/>
            <a:lstStyle/>
            <a:p>
              <a:pPr algn="ctr">
                <a:defRPr/>
              </a:pPr>
              <a:endParaRPr lang="ru-RU">
                <a:latin typeface="Arial" charset="0"/>
                <a:cs typeface="+mn-cs"/>
              </a:endParaRPr>
            </a:p>
          </p:txBody>
        </p:sp>
        <p:pic>
          <p:nvPicPr>
            <p:cNvPr id="5428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66301" y="2637000"/>
              <a:ext cx="1175775" cy="26836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8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14076" y="3448639"/>
              <a:ext cx="2465924" cy="18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611560" y="130274"/>
            <a:ext cx="8208963" cy="70643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Новые типы стоек:</a:t>
            </a:r>
          </a:p>
        </p:txBody>
      </p:sp>
      <p:sp>
        <p:nvSpPr>
          <p:cNvPr id="25603" name="Slide Number Placeholder 2"/>
          <p:cNvSpPr>
            <a:spLocks noGrp="1"/>
          </p:cNvSpPr>
          <p:nvPr>
            <p:ph type="sldNum" sz="quarter" idx="10"/>
          </p:nvPr>
        </p:nvSpPr>
        <p:spPr>
          <a:extLst/>
        </p:spPr>
        <p:txBody>
          <a:bodyPr/>
          <a:lstStyle>
            <a:lvl1pPr algn="ctr"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fld id="{70305C68-77D8-4BFF-B1DC-3159E9B14ABE}" type="slidenum">
              <a:rPr lang="de-DE" sz="800" smtClean="0">
                <a:solidFill>
                  <a:srgbClr val="000000"/>
                </a:solidFill>
              </a:rPr>
              <a:pPr algn="l" eaLnBrk="1" hangingPunct="1">
                <a:defRPr/>
              </a:pPr>
              <a:t>23</a:t>
            </a:fld>
            <a:endParaRPr lang="de-DE" sz="800" smtClean="0">
              <a:solidFill>
                <a:srgbClr val="000000"/>
              </a:solidFill>
            </a:endParaRPr>
          </a:p>
        </p:txBody>
      </p:sp>
      <p:pic>
        <p:nvPicPr>
          <p:cNvPr id="5428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82750" y="1412776"/>
            <a:ext cx="236631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1484784"/>
            <a:ext cx="226478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itel 1"/>
          <p:cNvSpPr>
            <a:spLocks noGrp="1"/>
          </p:cNvSpPr>
          <p:nvPr>
            <p:ph type="title"/>
          </p:nvPr>
        </p:nvSpPr>
        <p:spPr>
          <a:xfrm>
            <a:off x="590872" y="692696"/>
            <a:ext cx="8229600" cy="648072"/>
          </a:xfrm>
        </p:spPr>
        <p:txBody>
          <a:bodyPr>
            <a:normAutofit/>
          </a:bodyPr>
          <a:lstStyle/>
          <a:p>
            <a:r>
              <a:rPr lang="ru-RU" sz="3500" b="1" dirty="0" smtClean="0"/>
              <a:t>Визуализация пусковых характеристик</a:t>
            </a:r>
            <a:endParaRPr lang="en-US" sz="3500" b="1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38E6FE-8C64-47C8-9213-A829E50CD8A7}" type="slidenum">
              <a:rPr lang="de-DE" smtClean="0"/>
              <a:pPr>
                <a:defRPr/>
              </a:pPr>
              <a:t>24</a:t>
            </a:fld>
            <a:endParaRPr lang="de-DE"/>
          </a:p>
        </p:txBody>
      </p:sp>
      <p:sp>
        <p:nvSpPr>
          <p:cNvPr id="7173" name="Textfeld 8"/>
          <p:cNvSpPr txBox="1">
            <a:spLocks noChangeArrowheads="1"/>
          </p:cNvSpPr>
          <p:nvPr/>
        </p:nvSpPr>
        <p:spPr bwMode="auto">
          <a:xfrm>
            <a:off x="1404193" y="1506538"/>
            <a:ext cx="64801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/>
              <a:t>Упражнение для самостоятельного выполнения</a:t>
            </a:r>
            <a:r>
              <a:rPr lang="en-US" b="1" dirty="0"/>
              <a:t>: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116" y="2084660"/>
            <a:ext cx="2363788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feld 13"/>
          <p:cNvSpPr txBox="1">
            <a:spLocks noChangeArrowheads="1"/>
          </p:cNvSpPr>
          <p:nvPr/>
        </p:nvSpPr>
        <p:spPr bwMode="auto">
          <a:xfrm>
            <a:off x="64071" y="2084660"/>
            <a:ext cx="19002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indent="1588">
              <a:buClr>
                <a:schemeClr val="hlink"/>
              </a:buClr>
              <a:buSzPct val="100000"/>
            </a:pPr>
            <a:r>
              <a:rPr lang="en-US" sz="1600" b="1"/>
              <a:t>1. </a:t>
            </a:r>
            <a:r>
              <a:rPr lang="ru-RU" sz="1600" b="1"/>
              <a:t>Возьмите шприц и полностью извлеките шток</a:t>
            </a:r>
            <a:endParaRPr lang="en-US" sz="1600" b="1"/>
          </a:p>
        </p:txBody>
      </p:sp>
      <p:sp>
        <p:nvSpPr>
          <p:cNvPr id="15" name="Textfeld 14"/>
          <p:cNvSpPr txBox="1">
            <a:spLocks noChangeArrowheads="1"/>
          </p:cNvSpPr>
          <p:nvPr/>
        </p:nvSpPr>
        <p:spPr bwMode="auto">
          <a:xfrm>
            <a:off x="7092280" y="2060848"/>
            <a:ext cx="19240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/>
            <a:r>
              <a:rPr lang="en-US" sz="1600" b="1" dirty="0"/>
              <a:t>2. </a:t>
            </a:r>
            <a:r>
              <a:rPr lang="ru-RU" sz="1600" b="1" dirty="0"/>
              <a:t>Введите шток на несколько мм – остановитесь, когда ощутите сопротивление</a:t>
            </a:r>
            <a:endParaRPr lang="en-US" sz="1600" b="1" dirty="0"/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9841" y="2073548"/>
            <a:ext cx="2498725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feld 16"/>
          <p:cNvSpPr txBox="1">
            <a:spLocks noChangeArrowheads="1"/>
          </p:cNvSpPr>
          <p:nvPr/>
        </p:nvSpPr>
        <p:spPr bwMode="auto">
          <a:xfrm>
            <a:off x="35496" y="4077072"/>
            <a:ext cx="203562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>
              <a:defRPr/>
            </a:pPr>
            <a:r>
              <a:rPr lang="en-US" sz="1600" b="1" dirty="0">
                <a:latin typeface="Arial" pitchFamily="34" charset="0"/>
                <a:cs typeface="Arial" pitchFamily="34" charset="0"/>
              </a:rPr>
              <a:t>3.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Надавите на шток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–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обратите внимание, что давление сначала повысится но шток остается неподвижным – </a:t>
            </a:r>
            <a:r>
              <a:rPr lang="ru-RU" sz="1600" b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фаза «залипания»</a:t>
            </a:r>
            <a:endParaRPr lang="en-US" sz="1600" b="1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6130" name="Picture 2"/>
          <p:cNvPicPr>
            <a:picLocks noChangeAspect="1" noChangeArrowheads="1"/>
          </p:cNvPicPr>
          <p:nvPr/>
        </p:nvPicPr>
        <p:blipFill>
          <a:blip r:embed="rId4" cstate="print"/>
          <a:srcRect l="7333"/>
          <a:stretch>
            <a:fillRect/>
          </a:stretch>
        </p:blipFill>
        <p:spPr bwMode="auto">
          <a:xfrm>
            <a:off x="2055241" y="4122068"/>
            <a:ext cx="2401888" cy="181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feld 29"/>
          <p:cNvSpPr txBox="1">
            <a:spLocks noChangeArrowheads="1"/>
          </p:cNvSpPr>
          <p:nvPr/>
        </p:nvSpPr>
        <p:spPr bwMode="auto">
          <a:xfrm>
            <a:off x="7092280" y="4095080"/>
            <a:ext cx="198018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>
              <a:defRPr/>
            </a:pPr>
            <a:r>
              <a:rPr lang="en-US" sz="1600" b="1" dirty="0">
                <a:latin typeface="Arial" pitchFamily="34" charset="0"/>
                <a:cs typeface="Arial" pitchFamily="34" charset="0"/>
              </a:rPr>
              <a:t>4.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При достижении достаточно высокого давления шток проскальзывает вперед – </a:t>
            </a:r>
            <a:r>
              <a:rPr lang="ru-RU" sz="1600" b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фаза скольжения</a:t>
            </a:r>
            <a:endParaRPr lang="en-US" sz="1600" b="1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uppieren 32"/>
          <p:cNvGrpSpPr>
            <a:grpSpLocks/>
          </p:cNvGrpSpPr>
          <p:nvPr/>
        </p:nvGrpSpPr>
        <p:grpSpPr bwMode="auto">
          <a:xfrm>
            <a:off x="4568254" y="4122068"/>
            <a:ext cx="2522537" cy="1827212"/>
            <a:chOff x="1224891" y="4157353"/>
            <a:chExt cx="2515837" cy="1794737"/>
          </a:xfrm>
        </p:grpSpPr>
        <p:pic>
          <p:nvPicPr>
            <p:cNvPr id="7183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24891" y="4157353"/>
              <a:ext cx="2515837" cy="1794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184" name="Gerade Verbindung mit Pfeil 31"/>
            <p:cNvCxnSpPr>
              <a:cxnSpLocks noChangeShapeType="1"/>
            </p:cNvCxnSpPr>
            <p:nvPr/>
          </p:nvCxnSpPr>
          <p:spPr bwMode="auto">
            <a:xfrm flipH="1">
              <a:off x="2327564" y="4928260"/>
              <a:ext cx="510639" cy="225631"/>
            </a:xfrm>
            <a:prstGeom prst="straightConnector1">
              <a:avLst/>
            </a:prstGeom>
            <a:noFill/>
            <a:ln w="19050" algn="ctr">
              <a:solidFill>
                <a:schemeClr val="accent1"/>
              </a:solidFill>
              <a:round/>
              <a:headEnd/>
              <a:tailEnd type="arrow" w="med" len="med"/>
            </a:ln>
          </p:spPr>
        </p:cxnSp>
      </p:grpSp>
      <p:sp>
        <p:nvSpPr>
          <p:cNvPr id="19" name="Rectangle 2"/>
          <p:cNvSpPr txBox="1">
            <a:spLocks noChangeArrowheads="1"/>
          </p:cNvSpPr>
          <p:nvPr/>
        </p:nvSpPr>
        <p:spPr bwMode="gray">
          <a:xfrm>
            <a:off x="611188" y="201588"/>
            <a:ext cx="820896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defRPr/>
            </a:pPr>
            <a:r>
              <a:rPr lang="ru-RU" sz="3400" b="1" kern="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Основы работы шприцевого насоса</a:t>
            </a:r>
            <a:endParaRPr lang="de-DE" sz="3400" b="1" kern="0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/>
      <p:bldP spid="3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079A0E-13BB-4BDA-B191-8657C3576A9B}" type="slidenum">
              <a:rPr lang="en-US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54275" name="Titel 9"/>
          <p:cNvSpPr>
            <a:spLocks noGrp="1"/>
          </p:cNvSpPr>
          <p:nvPr>
            <p:ph type="title"/>
          </p:nvPr>
        </p:nvSpPr>
        <p:spPr>
          <a:xfrm>
            <a:off x="457200" y="845840"/>
            <a:ext cx="8229600" cy="566936"/>
          </a:xfrm>
        </p:spPr>
        <p:txBody>
          <a:bodyPr>
            <a:normAutofit fontScale="90000"/>
          </a:bodyPr>
          <a:lstStyle/>
          <a:p>
            <a:pPr marL="342900" indent="-342900"/>
            <a:r>
              <a:rPr lang="ru-RU" smtClean="0">
                <a:cs typeface="Arial" charset="0"/>
              </a:rPr>
              <a:t>Последствия задержки пуска</a:t>
            </a:r>
            <a:endParaRPr lang="en-US" smtClean="0">
              <a:cs typeface="Arial" charset="0"/>
            </a:endParaRPr>
          </a:p>
        </p:txBody>
      </p:sp>
      <p:pic>
        <p:nvPicPr>
          <p:cNvPr id="54276" name="Picture 2" descr="Übersicht - Spa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2204864"/>
            <a:ext cx="4824413" cy="368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7" name="TextBox 10"/>
          <p:cNvSpPr txBox="1">
            <a:spLocks noChangeArrowheads="1"/>
          </p:cNvSpPr>
          <p:nvPr/>
        </p:nvSpPr>
        <p:spPr bwMode="auto">
          <a:xfrm>
            <a:off x="4212084" y="2182212"/>
            <a:ext cx="482441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/>
              <a:t>Задержка </a:t>
            </a:r>
            <a:r>
              <a:rPr lang="ru-RU" sz="2400" b="1" dirty="0" err="1"/>
              <a:t>инфузии</a:t>
            </a:r>
            <a:r>
              <a:rPr lang="ru-RU" sz="2400" b="1" dirty="0"/>
              <a:t> высокоактивных средств может привести к критическому изменению (дестабилизации) состояния пациента, </a:t>
            </a:r>
            <a:r>
              <a:rPr lang="ru-RU" sz="2400" b="1" dirty="0" smtClean="0"/>
              <a:t>например, падение </a:t>
            </a:r>
            <a:r>
              <a:rPr lang="ru-RU" sz="2400" b="1" dirty="0"/>
              <a:t>артериального давления при задержке введения </a:t>
            </a:r>
            <a:r>
              <a:rPr lang="ru-RU" sz="2400" b="1" dirty="0" err="1"/>
              <a:t>вазопрессоров</a:t>
            </a:r>
            <a:r>
              <a:rPr lang="ru-RU" sz="2400" b="1" dirty="0"/>
              <a:t>.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gray">
          <a:xfrm>
            <a:off x="683518" y="260350"/>
            <a:ext cx="820896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defRPr/>
            </a:pPr>
            <a:r>
              <a:rPr lang="ru-RU" sz="3800" b="1" kern="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Основы работы шприцевого насоса</a:t>
            </a:r>
            <a:endParaRPr lang="de-DE" sz="3800" b="1" kern="0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hteck 183"/>
          <p:cNvSpPr>
            <a:spLocks noChangeArrowheads="1"/>
          </p:cNvSpPr>
          <p:nvPr/>
        </p:nvSpPr>
        <p:spPr bwMode="auto">
          <a:xfrm>
            <a:off x="1519932" y="2430512"/>
            <a:ext cx="1828800" cy="73025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 algn="ctr">
            <a:noFill/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3C7362-C469-4FAD-97D2-0770F7CCEC6E}" type="slidenum">
              <a:rPr lang="de-DE" smtClean="0"/>
              <a:pPr>
                <a:defRPr/>
              </a:pPr>
              <a:t>26</a:t>
            </a:fld>
            <a:endParaRPr lang="de-DE"/>
          </a:p>
        </p:txBody>
      </p:sp>
      <p:grpSp>
        <p:nvGrpSpPr>
          <p:cNvPr id="2" name="Gruppieren 106"/>
          <p:cNvGrpSpPr>
            <a:grpSpLocks/>
          </p:cNvGrpSpPr>
          <p:nvPr/>
        </p:nvGrpSpPr>
        <p:grpSpPr bwMode="auto">
          <a:xfrm>
            <a:off x="3237607" y="2365425"/>
            <a:ext cx="3998913" cy="879475"/>
            <a:chOff x="3597248" y="2145133"/>
            <a:chExt cx="3999292" cy="879272"/>
          </a:xfrm>
        </p:grpSpPr>
        <p:grpSp>
          <p:nvGrpSpPr>
            <p:cNvPr id="3" name="Gruppieren 349"/>
            <p:cNvGrpSpPr>
              <a:grpSpLocks/>
            </p:cNvGrpSpPr>
            <p:nvPr/>
          </p:nvGrpSpPr>
          <p:grpSpPr bwMode="auto">
            <a:xfrm>
              <a:off x="3978699" y="2145133"/>
              <a:ext cx="3617841" cy="879272"/>
              <a:chOff x="4013624" y="3427833"/>
              <a:chExt cx="3617841" cy="879272"/>
            </a:xfrm>
          </p:grpSpPr>
          <p:grpSp>
            <p:nvGrpSpPr>
              <p:cNvPr id="5" name="Gruppieren 185"/>
              <p:cNvGrpSpPr>
                <a:grpSpLocks/>
              </p:cNvGrpSpPr>
              <p:nvPr/>
            </p:nvGrpSpPr>
            <p:grpSpPr bwMode="auto">
              <a:xfrm>
                <a:off x="4070152" y="3802480"/>
                <a:ext cx="3512125" cy="123707"/>
                <a:chOff x="3598644" y="3834126"/>
                <a:chExt cx="3340836" cy="134157"/>
              </a:xfrm>
            </p:grpSpPr>
            <p:sp>
              <p:nvSpPr>
                <p:cNvPr id="163" name="Rechteck 162"/>
                <p:cNvSpPr/>
                <p:nvPr/>
              </p:nvSpPr>
              <p:spPr bwMode="auto">
                <a:xfrm>
                  <a:off x="3598846" y="3834036"/>
                  <a:ext cx="3340606" cy="13425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61" name="Rechteck 160"/>
                <p:cNvSpPr/>
                <p:nvPr/>
              </p:nvSpPr>
              <p:spPr bwMode="auto">
                <a:xfrm>
                  <a:off x="3598846" y="3870181"/>
                  <a:ext cx="3336076" cy="61963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56399" name="Rechteck 158"/>
              <p:cNvSpPr>
                <a:spLocks noChangeArrowheads="1"/>
              </p:cNvSpPr>
              <p:nvPr/>
            </p:nvSpPr>
            <p:spPr bwMode="auto">
              <a:xfrm>
                <a:off x="4013624" y="3495301"/>
                <a:ext cx="45719" cy="73031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Abgerundetes Rechteck 169"/>
              <p:cNvSpPr/>
              <p:nvPr/>
            </p:nvSpPr>
            <p:spPr bwMode="auto">
              <a:xfrm>
                <a:off x="7585423" y="3427833"/>
                <a:ext cx="46042" cy="879272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6401" name="Rechteck 171"/>
              <p:cNvSpPr>
                <a:spLocks noChangeArrowheads="1"/>
              </p:cNvSpPr>
              <p:nvPr/>
            </p:nvSpPr>
            <p:spPr bwMode="auto">
              <a:xfrm>
                <a:off x="4166024" y="3494489"/>
                <a:ext cx="45719" cy="73031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uppieren 350"/>
            <p:cNvGrpSpPr>
              <a:grpSpLocks/>
            </p:cNvGrpSpPr>
            <p:nvPr/>
          </p:nvGrpSpPr>
          <p:grpSpPr bwMode="auto">
            <a:xfrm>
              <a:off x="3597248" y="2208470"/>
              <a:ext cx="377439" cy="732616"/>
              <a:chOff x="2881213" y="4437282"/>
              <a:chExt cx="377439" cy="795420"/>
            </a:xfrm>
          </p:grpSpPr>
          <p:sp>
            <p:nvSpPr>
              <p:cNvPr id="352" name="Rechteck 351"/>
              <p:cNvSpPr/>
              <p:nvPr/>
            </p:nvSpPr>
            <p:spPr bwMode="auto">
              <a:xfrm>
                <a:off x="3066969" y="4440889"/>
                <a:ext cx="192105" cy="79266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53" name="Rechteck 352"/>
              <p:cNvSpPr/>
              <p:nvPr/>
            </p:nvSpPr>
            <p:spPr bwMode="auto">
              <a:xfrm>
                <a:off x="3066969" y="4440889"/>
                <a:ext cx="71444" cy="79266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54" name="Rechteck 353"/>
              <p:cNvSpPr/>
              <p:nvPr/>
            </p:nvSpPr>
            <p:spPr bwMode="auto">
              <a:xfrm>
                <a:off x="3184455" y="4440889"/>
                <a:ext cx="71444" cy="79266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55" name="Gleichschenkliges Dreieck 354"/>
              <p:cNvSpPr/>
              <p:nvPr/>
            </p:nvSpPr>
            <p:spPr bwMode="auto">
              <a:xfrm rot="16200000">
                <a:off x="2577757" y="4740899"/>
                <a:ext cx="792668" cy="185756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356" name="Gerade Verbindung 355"/>
              <p:cNvCxnSpPr/>
              <p:nvPr/>
            </p:nvCxnSpPr>
            <p:spPr bwMode="auto">
              <a:xfrm flipV="1">
                <a:off x="2944719" y="4702814"/>
                <a:ext cx="76207" cy="77543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7" name="Gerade Verbindung 356"/>
              <p:cNvCxnSpPr/>
              <p:nvPr/>
            </p:nvCxnSpPr>
            <p:spPr bwMode="auto">
              <a:xfrm rot="16200000" flipV="1">
                <a:off x="2945707" y="4865529"/>
                <a:ext cx="75820" cy="77795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7" name="Gruppieren 219"/>
          <p:cNvGrpSpPr>
            <a:grpSpLocks/>
          </p:cNvGrpSpPr>
          <p:nvPr/>
        </p:nvGrpSpPr>
        <p:grpSpPr bwMode="auto">
          <a:xfrm>
            <a:off x="1108770" y="2290812"/>
            <a:ext cx="3829050" cy="1028700"/>
            <a:chOff x="1496264" y="3346918"/>
            <a:chExt cx="3829307" cy="1115638"/>
          </a:xfrm>
        </p:grpSpPr>
        <p:grpSp>
          <p:nvGrpSpPr>
            <p:cNvPr id="8" name="Gruppieren 218"/>
            <p:cNvGrpSpPr>
              <a:grpSpLocks/>
            </p:cNvGrpSpPr>
            <p:nvPr/>
          </p:nvGrpSpPr>
          <p:grpSpPr bwMode="auto">
            <a:xfrm>
              <a:off x="1907999" y="3346918"/>
              <a:ext cx="3417572" cy="1115638"/>
              <a:chOff x="1907999" y="3346916"/>
              <a:chExt cx="3417572" cy="1115637"/>
            </a:xfrm>
          </p:grpSpPr>
          <p:cxnSp>
            <p:nvCxnSpPr>
              <p:cNvPr id="56387" name="Gerade Verbindung 5"/>
              <p:cNvCxnSpPr>
                <a:cxnSpLocks noChangeShapeType="1"/>
              </p:cNvCxnSpPr>
              <p:nvPr/>
            </p:nvCxnSpPr>
            <p:spPr bwMode="auto">
              <a:xfrm>
                <a:off x="1907999" y="3501000"/>
                <a:ext cx="33501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56388" name="Gerade Verbindung 25"/>
              <p:cNvCxnSpPr>
                <a:cxnSpLocks noChangeShapeType="1"/>
              </p:cNvCxnSpPr>
              <p:nvPr/>
            </p:nvCxnSpPr>
            <p:spPr bwMode="auto">
              <a:xfrm>
                <a:off x="1907999" y="4293000"/>
                <a:ext cx="335408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56389" name="Abgerundetes Rechteck 165"/>
              <p:cNvSpPr>
                <a:spLocks noChangeArrowheads="1"/>
              </p:cNvSpPr>
              <p:nvPr/>
            </p:nvSpPr>
            <p:spPr bwMode="auto">
              <a:xfrm>
                <a:off x="5258669" y="3346916"/>
                <a:ext cx="66902" cy="1115637"/>
              </a:xfrm>
              <a:prstGeom prst="roundRect">
                <a:avLst>
                  <a:gd name="adj" fmla="val 16667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uppieren 217"/>
            <p:cNvGrpSpPr>
              <a:grpSpLocks/>
            </p:cNvGrpSpPr>
            <p:nvPr/>
          </p:nvGrpSpPr>
          <p:grpSpPr bwMode="auto">
            <a:xfrm>
              <a:off x="1496264" y="3495087"/>
              <a:ext cx="416310" cy="800688"/>
              <a:chOff x="1496264" y="3495090"/>
              <a:chExt cx="416310" cy="800689"/>
            </a:xfrm>
          </p:grpSpPr>
          <p:cxnSp>
            <p:nvCxnSpPr>
              <p:cNvPr id="56373" name="Gerade Verbindung 80"/>
              <p:cNvCxnSpPr>
                <a:cxnSpLocks noChangeShapeType="1"/>
              </p:cNvCxnSpPr>
              <p:nvPr/>
            </p:nvCxnSpPr>
            <p:spPr bwMode="auto">
              <a:xfrm>
                <a:off x="1912574" y="3495090"/>
                <a:ext cx="0" cy="800689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grpSp>
            <p:nvGrpSpPr>
              <p:cNvPr id="10" name="Gruppieren 172"/>
              <p:cNvGrpSpPr>
                <a:grpSpLocks/>
              </p:cNvGrpSpPr>
              <p:nvPr/>
            </p:nvGrpSpPr>
            <p:grpSpPr bwMode="auto">
              <a:xfrm>
                <a:off x="1496264" y="3777571"/>
                <a:ext cx="258480" cy="219400"/>
                <a:chOff x="1476524" y="3777569"/>
                <a:chExt cx="298412" cy="219400"/>
              </a:xfrm>
            </p:grpSpPr>
            <p:cxnSp>
              <p:nvCxnSpPr>
                <p:cNvPr id="56377" name="Gerade Verbindung 28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780969"/>
                  <a:ext cx="2244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6378" name="Gerade Verbindung 30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996969"/>
                  <a:ext cx="2244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6379" name="Gerade Verbindung 32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780969"/>
                  <a:ext cx="0" cy="2160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6380" name="Gerade Verbindung 35"/>
                <p:cNvCxnSpPr>
                  <a:cxnSpLocks noChangeShapeType="1"/>
                </p:cNvCxnSpPr>
                <p:nvPr/>
              </p:nvCxnSpPr>
              <p:spPr bwMode="auto">
                <a:xfrm flipV="1">
                  <a:off x="1476524" y="3836528"/>
                  <a:ext cx="298412" cy="16441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6381" name="Gerade Verbindung 36"/>
                <p:cNvCxnSpPr>
                  <a:cxnSpLocks noChangeShapeType="1"/>
                </p:cNvCxnSpPr>
                <p:nvPr/>
              </p:nvCxnSpPr>
              <p:spPr bwMode="auto">
                <a:xfrm>
                  <a:off x="1476524" y="3924969"/>
                  <a:ext cx="288214" cy="30533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6382" name="Gerade Verbindung 52"/>
                <p:cNvCxnSpPr>
                  <a:cxnSpLocks noChangeShapeType="1"/>
                </p:cNvCxnSpPr>
                <p:nvPr/>
              </p:nvCxnSpPr>
              <p:spPr bwMode="auto">
                <a:xfrm>
                  <a:off x="1765461" y="3777569"/>
                  <a:ext cx="0" cy="2160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6383" name="Gerade Verbindung 56"/>
                <p:cNvCxnSpPr>
                  <a:cxnSpLocks noChangeShapeType="1"/>
                </p:cNvCxnSpPr>
                <p:nvPr/>
              </p:nvCxnSpPr>
              <p:spPr bwMode="auto">
                <a:xfrm flipH="1">
                  <a:off x="1539583" y="3777570"/>
                  <a:ext cx="92691" cy="126681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6384" name="Gerade Verbindung 74"/>
                <p:cNvCxnSpPr>
                  <a:cxnSpLocks noChangeShapeType="1"/>
                </p:cNvCxnSpPr>
                <p:nvPr/>
              </p:nvCxnSpPr>
              <p:spPr bwMode="auto">
                <a:xfrm>
                  <a:off x="1480909" y="3855186"/>
                  <a:ext cx="0" cy="73122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6385" name="Gerade Verbindung 78"/>
                <p:cNvCxnSpPr>
                  <a:cxnSpLocks noChangeShapeType="1"/>
                </p:cNvCxnSpPr>
                <p:nvPr/>
              </p:nvCxnSpPr>
              <p:spPr bwMode="auto">
                <a:xfrm flipH="1">
                  <a:off x="1577711" y="3781725"/>
                  <a:ext cx="155223" cy="212142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6386" name="Gerade Verbindung 82"/>
                <p:cNvCxnSpPr>
                  <a:cxnSpLocks noChangeShapeType="1"/>
                </p:cNvCxnSpPr>
                <p:nvPr/>
              </p:nvCxnSpPr>
              <p:spPr bwMode="auto">
                <a:xfrm flipH="1">
                  <a:off x="1672833" y="3863551"/>
                  <a:ext cx="95899" cy="131064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56375" name="Gerade Verbindung 201"/>
              <p:cNvCxnSpPr>
                <a:cxnSpLocks noChangeShapeType="1"/>
              </p:cNvCxnSpPr>
              <p:nvPr/>
            </p:nvCxnSpPr>
            <p:spPr bwMode="auto">
              <a:xfrm flipH="1">
                <a:off x="1753104" y="3499653"/>
                <a:ext cx="157061" cy="33679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56376" name="Gerade Verbindung 216"/>
              <p:cNvCxnSpPr>
                <a:cxnSpLocks noChangeShapeType="1"/>
              </p:cNvCxnSpPr>
              <p:nvPr/>
            </p:nvCxnSpPr>
            <p:spPr bwMode="auto">
              <a:xfrm flipH="1" flipV="1">
                <a:off x="1753104" y="3954928"/>
                <a:ext cx="157061" cy="33679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</p:grpSp>
      <p:grpSp>
        <p:nvGrpSpPr>
          <p:cNvPr id="11" name="Gruppieren 104"/>
          <p:cNvGrpSpPr>
            <a:grpSpLocks/>
          </p:cNvGrpSpPr>
          <p:nvPr/>
        </p:nvGrpSpPr>
        <p:grpSpPr bwMode="auto">
          <a:xfrm>
            <a:off x="3237607" y="2365425"/>
            <a:ext cx="3903663" cy="879475"/>
            <a:chOff x="3597248" y="3211933"/>
            <a:chExt cx="3904042" cy="879272"/>
          </a:xfrm>
        </p:grpSpPr>
        <p:grpSp>
          <p:nvGrpSpPr>
            <p:cNvPr id="12" name="Gruppieren 339"/>
            <p:cNvGrpSpPr>
              <a:grpSpLocks/>
            </p:cNvGrpSpPr>
            <p:nvPr/>
          </p:nvGrpSpPr>
          <p:grpSpPr bwMode="auto">
            <a:xfrm>
              <a:off x="3597248" y="3276044"/>
              <a:ext cx="292127" cy="729908"/>
              <a:chOff x="577823" y="5280226"/>
              <a:chExt cx="292127" cy="729908"/>
            </a:xfrm>
          </p:grpSpPr>
          <p:sp>
            <p:nvSpPr>
              <p:cNvPr id="311" name="Rechteck 310"/>
              <p:cNvSpPr/>
              <p:nvPr/>
            </p:nvSpPr>
            <p:spPr bwMode="auto">
              <a:xfrm>
                <a:off x="769929" y="5279600"/>
                <a:ext cx="100022" cy="7300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12" name="Rechteck 311"/>
              <p:cNvSpPr/>
              <p:nvPr/>
            </p:nvSpPr>
            <p:spPr bwMode="auto">
              <a:xfrm>
                <a:off x="769929" y="5279600"/>
                <a:ext cx="46041" cy="7300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13" name="Rechteck 312"/>
              <p:cNvSpPr/>
              <p:nvPr/>
            </p:nvSpPr>
            <p:spPr bwMode="auto">
              <a:xfrm flipH="1">
                <a:off x="822321" y="5279600"/>
                <a:ext cx="46042" cy="7300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grpSp>
            <p:nvGrpSpPr>
              <p:cNvPr id="13" name="Gruppieren 338"/>
              <p:cNvGrpSpPr>
                <a:grpSpLocks/>
              </p:cNvGrpSpPr>
              <p:nvPr/>
            </p:nvGrpSpPr>
            <p:grpSpPr bwMode="auto">
              <a:xfrm>
                <a:off x="577823" y="5280226"/>
                <a:ext cx="184785" cy="729908"/>
                <a:chOff x="577823" y="5280226"/>
                <a:chExt cx="184785" cy="729908"/>
              </a:xfrm>
            </p:grpSpPr>
            <p:sp>
              <p:nvSpPr>
                <p:cNvPr id="314" name="Gleichschenkliges Dreieck 313"/>
                <p:cNvSpPr/>
                <p:nvPr/>
              </p:nvSpPr>
              <p:spPr bwMode="auto">
                <a:xfrm rot="16200000">
                  <a:off x="304866" y="5552557"/>
                  <a:ext cx="730081" cy="184168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315" name="Gerade Verbindung 314"/>
                <p:cNvCxnSpPr/>
                <p:nvPr/>
              </p:nvCxnSpPr>
              <p:spPr bwMode="auto">
                <a:xfrm flipV="1">
                  <a:off x="641329" y="5524019"/>
                  <a:ext cx="74620" cy="71420"/>
                </a:xfrm>
                <a:prstGeom prst="line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6" name="Gerade Verbindung 315"/>
                <p:cNvCxnSpPr/>
                <p:nvPr/>
              </p:nvCxnSpPr>
              <p:spPr bwMode="auto">
                <a:xfrm rot="16200000" flipV="1">
                  <a:off x="645310" y="5670815"/>
                  <a:ext cx="69834" cy="77796"/>
                </a:xfrm>
                <a:prstGeom prst="line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</p:grpSp>
        <p:grpSp>
          <p:nvGrpSpPr>
            <p:cNvPr id="14" name="Gruppieren 349"/>
            <p:cNvGrpSpPr>
              <a:grpSpLocks/>
            </p:cNvGrpSpPr>
            <p:nvPr/>
          </p:nvGrpSpPr>
          <p:grpSpPr bwMode="auto">
            <a:xfrm>
              <a:off x="3883449" y="3211933"/>
              <a:ext cx="3617841" cy="879272"/>
              <a:chOff x="4013624" y="3427833"/>
              <a:chExt cx="3617841" cy="879272"/>
            </a:xfrm>
          </p:grpSpPr>
          <p:grpSp>
            <p:nvGrpSpPr>
              <p:cNvPr id="15" name="Gruppieren 185"/>
              <p:cNvGrpSpPr>
                <a:grpSpLocks/>
              </p:cNvGrpSpPr>
              <p:nvPr/>
            </p:nvGrpSpPr>
            <p:grpSpPr bwMode="auto">
              <a:xfrm>
                <a:off x="4070152" y="3802480"/>
                <a:ext cx="3512125" cy="123707"/>
                <a:chOff x="3598644" y="3834126"/>
                <a:chExt cx="3340836" cy="134157"/>
              </a:xfrm>
            </p:grpSpPr>
            <p:sp>
              <p:nvSpPr>
                <p:cNvPr id="96" name="Rechteck 95"/>
                <p:cNvSpPr/>
                <p:nvPr/>
              </p:nvSpPr>
              <p:spPr bwMode="auto">
                <a:xfrm>
                  <a:off x="3598838" y="3834036"/>
                  <a:ext cx="3340613" cy="13425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97" name="Rechteck 96"/>
                <p:cNvSpPr/>
                <p:nvPr/>
              </p:nvSpPr>
              <p:spPr bwMode="auto">
                <a:xfrm>
                  <a:off x="3598838" y="3870181"/>
                  <a:ext cx="3336083" cy="61963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56359" name="Rechteck 92"/>
              <p:cNvSpPr>
                <a:spLocks noChangeArrowheads="1"/>
              </p:cNvSpPr>
              <p:nvPr/>
            </p:nvSpPr>
            <p:spPr bwMode="auto">
              <a:xfrm>
                <a:off x="4013624" y="3495301"/>
                <a:ext cx="45719" cy="73031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Abgerundetes Rechteck 93"/>
              <p:cNvSpPr/>
              <p:nvPr/>
            </p:nvSpPr>
            <p:spPr bwMode="auto">
              <a:xfrm>
                <a:off x="7585423" y="3427833"/>
                <a:ext cx="46042" cy="879272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6361" name="Rechteck 94"/>
              <p:cNvSpPr>
                <a:spLocks noChangeArrowheads="1"/>
              </p:cNvSpPr>
              <p:nvPr/>
            </p:nvSpPr>
            <p:spPr bwMode="auto">
              <a:xfrm>
                <a:off x="4166024" y="3494489"/>
                <a:ext cx="45719" cy="73031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6" name="Gruppieren 105"/>
          <p:cNvGrpSpPr>
            <a:grpSpLocks/>
          </p:cNvGrpSpPr>
          <p:nvPr/>
        </p:nvGrpSpPr>
        <p:grpSpPr bwMode="auto">
          <a:xfrm>
            <a:off x="3237607" y="2365425"/>
            <a:ext cx="3806825" cy="879475"/>
            <a:chOff x="3700214" y="4116808"/>
            <a:chExt cx="3806472" cy="879272"/>
          </a:xfrm>
        </p:grpSpPr>
        <p:grpSp>
          <p:nvGrpSpPr>
            <p:cNvPr id="17" name="Gruppieren 348"/>
            <p:cNvGrpSpPr>
              <a:grpSpLocks/>
            </p:cNvGrpSpPr>
            <p:nvPr/>
          </p:nvGrpSpPr>
          <p:grpSpPr bwMode="auto">
            <a:xfrm>
              <a:off x="3700214" y="4186205"/>
              <a:ext cx="189161" cy="729909"/>
              <a:chOff x="1087189" y="5515176"/>
              <a:chExt cx="189161" cy="729909"/>
            </a:xfrm>
          </p:grpSpPr>
          <p:sp>
            <p:nvSpPr>
              <p:cNvPr id="325" name="Rechteck 324"/>
              <p:cNvSpPr/>
              <p:nvPr/>
            </p:nvSpPr>
            <p:spPr bwMode="auto">
              <a:xfrm>
                <a:off x="1176081" y="5515613"/>
                <a:ext cx="100003" cy="7300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6" name="Rechteck 325"/>
              <p:cNvSpPr/>
              <p:nvPr/>
            </p:nvSpPr>
            <p:spPr bwMode="auto">
              <a:xfrm>
                <a:off x="1176081" y="5515613"/>
                <a:ext cx="46034" cy="7300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7" name="Rechteck 326"/>
              <p:cNvSpPr/>
              <p:nvPr/>
            </p:nvSpPr>
            <p:spPr bwMode="auto">
              <a:xfrm flipH="1">
                <a:off x="1228464" y="5515613"/>
                <a:ext cx="46033" cy="7300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grpSp>
            <p:nvGrpSpPr>
              <p:cNvPr id="18" name="Gruppieren 265"/>
              <p:cNvGrpSpPr>
                <a:grpSpLocks/>
              </p:cNvGrpSpPr>
              <p:nvPr/>
            </p:nvGrpSpPr>
            <p:grpSpPr bwMode="auto">
              <a:xfrm>
                <a:off x="1087189" y="5515176"/>
                <a:ext cx="80878" cy="729909"/>
                <a:chOff x="2808039" y="5255254"/>
                <a:chExt cx="80878" cy="729909"/>
              </a:xfrm>
            </p:grpSpPr>
            <p:sp>
              <p:nvSpPr>
                <p:cNvPr id="336" name="Gleichschenkliges Dreieck 335"/>
                <p:cNvSpPr/>
                <p:nvPr/>
              </p:nvSpPr>
              <p:spPr bwMode="auto">
                <a:xfrm rot="16200000">
                  <a:off x="2483477" y="5580253"/>
                  <a:ext cx="730081" cy="80955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337" name="Gerade Verbindung 336"/>
                <p:cNvCxnSpPr/>
                <p:nvPr/>
              </p:nvCxnSpPr>
              <p:spPr bwMode="auto">
                <a:xfrm flipV="1">
                  <a:off x="2835024" y="5509632"/>
                  <a:ext cx="31747" cy="84118"/>
                </a:xfrm>
                <a:prstGeom prst="line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38" name="Gerade Verbindung 337"/>
                <p:cNvCxnSpPr/>
                <p:nvPr/>
              </p:nvCxnSpPr>
              <p:spPr bwMode="auto">
                <a:xfrm flipH="1" flipV="1">
                  <a:off x="2838199" y="5649300"/>
                  <a:ext cx="25397" cy="107925"/>
                </a:xfrm>
                <a:prstGeom prst="line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</p:grpSp>
        <p:grpSp>
          <p:nvGrpSpPr>
            <p:cNvPr id="19" name="Gruppieren 349"/>
            <p:cNvGrpSpPr>
              <a:grpSpLocks/>
            </p:cNvGrpSpPr>
            <p:nvPr/>
          </p:nvGrpSpPr>
          <p:grpSpPr bwMode="auto">
            <a:xfrm>
              <a:off x="3888845" y="4116808"/>
              <a:ext cx="3617841" cy="879272"/>
              <a:chOff x="4013624" y="3427833"/>
              <a:chExt cx="3617841" cy="879272"/>
            </a:xfrm>
          </p:grpSpPr>
          <p:grpSp>
            <p:nvGrpSpPr>
              <p:cNvPr id="20" name="Gruppieren 185"/>
              <p:cNvGrpSpPr>
                <a:grpSpLocks/>
              </p:cNvGrpSpPr>
              <p:nvPr/>
            </p:nvGrpSpPr>
            <p:grpSpPr bwMode="auto">
              <a:xfrm>
                <a:off x="4070152" y="3802480"/>
                <a:ext cx="3512125" cy="123707"/>
                <a:chOff x="3598644" y="3834126"/>
                <a:chExt cx="3340836" cy="134157"/>
              </a:xfrm>
            </p:grpSpPr>
            <p:sp>
              <p:nvSpPr>
                <p:cNvPr id="103" name="Rechteck 102"/>
                <p:cNvSpPr/>
                <p:nvPr/>
              </p:nvSpPr>
              <p:spPr bwMode="auto">
                <a:xfrm>
                  <a:off x="3682529" y="3834036"/>
                  <a:ext cx="3256933" cy="13425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04" name="Rechteck 103"/>
                <p:cNvSpPr/>
                <p:nvPr/>
              </p:nvSpPr>
              <p:spPr bwMode="auto">
                <a:xfrm>
                  <a:off x="3682529" y="3870181"/>
                  <a:ext cx="3252403" cy="61963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56344" name="Rechteck 99"/>
              <p:cNvSpPr>
                <a:spLocks noChangeArrowheads="1"/>
              </p:cNvSpPr>
              <p:nvPr/>
            </p:nvSpPr>
            <p:spPr bwMode="auto">
              <a:xfrm>
                <a:off x="4013624" y="3495301"/>
                <a:ext cx="45719" cy="73031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Abgerundetes Rechteck 100"/>
              <p:cNvSpPr/>
              <p:nvPr/>
            </p:nvSpPr>
            <p:spPr bwMode="auto">
              <a:xfrm>
                <a:off x="7585432" y="3427833"/>
                <a:ext cx="46033" cy="879272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6346" name="Rechteck 101"/>
              <p:cNvSpPr>
                <a:spLocks noChangeArrowheads="1"/>
              </p:cNvSpPr>
              <p:nvPr/>
            </p:nvSpPr>
            <p:spPr bwMode="auto">
              <a:xfrm>
                <a:off x="4166024" y="3494489"/>
                <a:ext cx="45719" cy="73031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81928" name="Picture 8" descr="http://2.bp.blogspot.com/_P4EHIyposmM/TImv2-brnOI/AAAAAAAAAMw/nK-NO8JUSEU/s1600/1781_PotApp_FlexibleMetal_Spring_Bi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567" t="18192" r="18584" b="18851"/>
          <a:stretch>
            <a:fillRect/>
          </a:stretch>
        </p:blipFill>
        <p:spPr bwMode="auto">
          <a:xfrm>
            <a:off x="2470845" y="3865612"/>
            <a:ext cx="2228850" cy="571500"/>
          </a:xfrm>
          <a:prstGeom prst="rect">
            <a:avLst/>
          </a:prstGeom>
          <a:solidFill>
            <a:srgbClr val="E5E5E5"/>
          </a:solidFill>
          <a:ln w="9525">
            <a:noFill/>
            <a:miter lim="800000"/>
            <a:headEnd/>
            <a:tailEnd/>
          </a:ln>
        </p:spPr>
      </p:pic>
      <p:pic>
        <p:nvPicPr>
          <p:cNvPr id="177" name="Picture 8" descr="http://2.bp.blogspot.com/_P4EHIyposmM/TImv2-brnOI/AAAAAAAAAMw/nK-NO8JUSEU/s1600/1781_PotApp_FlexibleMetal_Spring_Bi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567" t="18192" r="18584" b="18851"/>
          <a:stretch>
            <a:fillRect/>
          </a:stretch>
        </p:blipFill>
        <p:spPr bwMode="auto">
          <a:xfrm>
            <a:off x="2470845" y="3865612"/>
            <a:ext cx="1843087" cy="571500"/>
          </a:xfrm>
          <a:prstGeom prst="rect">
            <a:avLst/>
          </a:prstGeom>
          <a:solidFill>
            <a:srgbClr val="E5E5E5"/>
          </a:solidFill>
          <a:ln w="9525">
            <a:noFill/>
            <a:miter lim="800000"/>
            <a:headEnd/>
            <a:tailEnd/>
          </a:ln>
        </p:spPr>
      </p:pic>
      <p:pic>
        <p:nvPicPr>
          <p:cNvPr id="178" name="Picture 8" descr="http://2.bp.blogspot.com/_P4EHIyposmM/TImv2-brnOI/AAAAAAAAAMw/nK-NO8JUSEU/s1600/1781_PotApp_FlexibleMetal_Spring_Bi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567" t="18192" r="18584" b="18851"/>
          <a:stretch>
            <a:fillRect/>
          </a:stretch>
        </p:blipFill>
        <p:spPr bwMode="auto">
          <a:xfrm>
            <a:off x="2470845" y="3865612"/>
            <a:ext cx="1266825" cy="571500"/>
          </a:xfrm>
          <a:prstGeom prst="rect">
            <a:avLst/>
          </a:prstGeom>
          <a:solidFill>
            <a:srgbClr val="E5E5E5"/>
          </a:solidFill>
          <a:ln w="9525">
            <a:noFill/>
            <a:miter lim="800000"/>
            <a:headEnd/>
            <a:tailEnd/>
          </a:ln>
        </p:spPr>
      </p:pic>
      <p:cxnSp>
        <p:nvCxnSpPr>
          <p:cNvPr id="56331" name="Gerade Verbindung 179"/>
          <p:cNvCxnSpPr>
            <a:cxnSpLocks noChangeShapeType="1"/>
          </p:cNvCxnSpPr>
          <p:nvPr/>
        </p:nvCxnSpPr>
        <p:spPr bwMode="auto">
          <a:xfrm flipV="1">
            <a:off x="2556570" y="3251250"/>
            <a:ext cx="614362" cy="5429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6332" name="Gerade Verbindung 180"/>
          <p:cNvCxnSpPr>
            <a:cxnSpLocks noChangeShapeType="1"/>
          </p:cNvCxnSpPr>
          <p:nvPr/>
        </p:nvCxnSpPr>
        <p:spPr bwMode="auto">
          <a:xfrm flipH="1" flipV="1">
            <a:off x="3648770" y="3240137"/>
            <a:ext cx="779462" cy="6254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78" name="Textfeld 77"/>
          <p:cNvSpPr txBox="1"/>
          <p:nvPr/>
        </p:nvSpPr>
        <p:spPr>
          <a:xfrm>
            <a:off x="1108770" y="5157192"/>
            <a:ext cx="7855843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/>
              <a:t>Сдвиг штока на первые несколько миллиметров приводит к сжатию поршня</a:t>
            </a:r>
            <a:r>
              <a:rPr lang="en-US" sz="2800" b="1" dirty="0"/>
              <a:t>. </a:t>
            </a:r>
            <a:r>
              <a:rPr lang="ru-RU" sz="2800" b="1" dirty="0"/>
              <a:t>Это можно рассматривать как сжатие пружины.</a:t>
            </a:r>
            <a:endParaRPr lang="en-US" sz="2800" b="1" dirty="0"/>
          </a:p>
        </p:txBody>
      </p:sp>
      <p:sp>
        <p:nvSpPr>
          <p:cNvPr id="56334" name="Titel 1"/>
          <p:cNvSpPr>
            <a:spLocks noGrp="1"/>
          </p:cNvSpPr>
          <p:nvPr>
            <p:ph type="title"/>
          </p:nvPr>
        </p:nvSpPr>
        <p:spPr>
          <a:xfrm>
            <a:off x="395536" y="773832"/>
            <a:ext cx="8686800" cy="85496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Эффекты «залипания – скольжения»</a:t>
            </a:r>
            <a:endParaRPr lang="en-US" b="1" dirty="0" smtClean="0"/>
          </a:p>
        </p:txBody>
      </p:sp>
      <p:sp>
        <p:nvSpPr>
          <p:cNvPr id="56335" name="Inhaltsplatzhalter 2"/>
          <p:cNvSpPr>
            <a:spLocks noGrp="1"/>
          </p:cNvSpPr>
          <p:nvPr>
            <p:ph idx="1"/>
          </p:nvPr>
        </p:nvSpPr>
        <p:spPr>
          <a:xfrm>
            <a:off x="251520" y="1920925"/>
            <a:ext cx="8208962" cy="936625"/>
          </a:xfrm>
        </p:spPr>
        <p:txBody>
          <a:bodyPr/>
          <a:lstStyle/>
          <a:p>
            <a:r>
              <a:rPr lang="ru-RU" b="1" dirty="0" smtClean="0"/>
              <a:t>Движение поршня </a:t>
            </a:r>
            <a:endParaRPr lang="en-US" b="1" dirty="0" smtClean="0"/>
          </a:p>
          <a:p>
            <a:endParaRPr lang="en-US" dirty="0" smtClean="0"/>
          </a:p>
        </p:txBody>
      </p:sp>
      <p:cxnSp>
        <p:nvCxnSpPr>
          <p:cNvPr id="152" name="Gerade Verbindung mit Pfeil 151"/>
          <p:cNvCxnSpPr>
            <a:cxnSpLocks noChangeShapeType="1"/>
          </p:cNvCxnSpPr>
          <p:nvPr/>
        </p:nvCxnSpPr>
        <p:spPr bwMode="auto">
          <a:xfrm flipH="1">
            <a:off x="7092057" y="2281287"/>
            <a:ext cx="144463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55" name="Gerade Verbindung mit Pfeil 154"/>
          <p:cNvCxnSpPr>
            <a:cxnSpLocks noChangeShapeType="1"/>
          </p:cNvCxnSpPr>
          <p:nvPr/>
        </p:nvCxnSpPr>
        <p:spPr bwMode="auto">
          <a:xfrm flipH="1">
            <a:off x="6876157" y="2281287"/>
            <a:ext cx="144463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56" name="Gerade Verbindung mit Pfeil 155"/>
          <p:cNvCxnSpPr>
            <a:cxnSpLocks noChangeShapeType="1"/>
          </p:cNvCxnSpPr>
          <p:nvPr/>
        </p:nvCxnSpPr>
        <p:spPr bwMode="auto">
          <a:xfrm flipH="1">
            <a:off x="4356795" y="4208512"/>
            <a:ext cx="287337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57" name="Gerade Verbindung mit Pfeil 156"/>
          <p:cNvCxnSpPr>
            <a:cxnSpLocks noChangeShapeType="1"/>
          </p:cNvCxnSpPr>
          <p:nvPr/>
        </p:nvCxnSpPr>
        <p:spPr bwMode="auto">
          <a:xfrm flipH="1">
            <a:off x="3780532" y="4208512"/>
            <a:ext cx="4318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84" name="Rectangle 2"/>
          <p:cNvSpPr txBox="1">
            <a:spLocks noChangeArrowheads="1"/>
          </p:cNvSpPr>
          <p:nvPr/>
        </p:nvSpPr>
        <p:spPr bwMode="gray">
          <a:xfrm>
            <a:off x="611188" y="273596"/>
            <a:ext cx="820896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defRPr/>
            </a:pPr>
            <a:r>
              <a:rPr lang="ru-RU" sz="3400" b="1" kern="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Основы работы шприцевого насоса</a:t>
            </a:r>
            <a:endParaRPr lang="de-DE" sz="3400" b="1" kern="0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Rechteck 183"/>
          <p:cNvSpPr>
            <a:spLocks noChangeArrowheads="1"/>
          </p:cNvSpPr>
          <p:nvPr/>
        </p:nvSpPr>
        <p:spPr bwMode="auto">
          <a:xfrm>
            <a:off x="1807592" y="2502520"/>
            <a:ext cx="1938338" cy="73025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 algn="ctr">
            <a:noFill/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9A8EED-DDB8-4370-88FD-57FD99D85716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  <p:grpSp>
        <p:nvGrpSpPr>
          <p:cNvPr id="2" name="Gruppieren 105"/>
          <p:cNvGrpSpPr>
            <a:grpSpLocks/>
          </p:cNvGrpSpPr>
          <p:nvPr/>
        </p:nvGrpSpPr>
        <p:grpSpPr bwMode="auto">
          <a:xfrm>
            <a:off x="3525267" y="2437433"/>
            <a:ext cx="3806825" cy="879475"/>
            <a:chOff x="3700214" y="4116808"/>
            <a:chExt cx="3806472" cy="879272"/>
          </a:xfrm>
        </p:grpSpPr>
        <p:grpSp>
          <p:nvGrpSpPr>
            <p:cNvPr id="3" name="Gruppieren 348"/>
            <p:cNvGrpSpPr>
              <a:grpSpLocks/>
            </p:cNvGrpSpPr>
            <p:nvPr/>
          </p:nvGrpSpPr>
          <p:grpSpPr bwMode="auto">
            <a:xfrm>
              <a:off x="3700214" y="4186205"/>
              <a:ext cx="189161" cy="729909"/>
              <a:chOff x="1087189" y="5515176"/>
              <a:chExt cx="189161" cy="729909"/>
            </a:xfrm>
          </p:grpSpPr>
          <p:sp>
            <p:nvSpPr>
              <p:cNvPr id="325" name="Rechteck 324"/>
              <p:cNvSpPr/>
              <p:nvPr/>
            </p:nvSpPr>
            <p:spPr bwMode="auto">
              <a:xfrm>
                <a:off x="1176081" y="5515613"/>
                <a:ext cx="100003" cy="7300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6" name="Rechteck 325"/>
              <p:cNvSpPr/>
              <p:nvPr/>
            </p:nvSpPr>
            <p:spPr bwMode="auto">
              <a:xfrm>
                <a:off x="1176081" y="5515613"/>
                <a:ext cx="46034" cy="7300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7" name="Rechteck 326"/>
              <p:cNvSpPr/>
              <p:nvPr/>
            </p:nvSpPr>
            <p:spPr bwMode="auto">
              <a:xfrm flipH="1">
                <a:off x="1228464" y="5515613"/>
                <a:ext cx="46033" cy="7300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grpSp>
            <p:nvGrpSpPr>
              <p:cNvPr id="5" name="Gruppieren 265"/>
              <p:cNvGrpSpPr>
                <a:grpSpLocks/>
              </p:cNvGrpSpPr>
              <p:nvPr/>
            </p:nvGrpSpPr>
            <p:grpSpPr bwMode="auto">
              <a:xfrm>
                <a:off x="1087189" y="5515176"/>
                <a:ext cx="80878" cy="729909"/>
                <a:chOff x="2808039" y="5255254"/>
                <a:chExt cx="80878" cy="729909"/>
              </a:xfrm>
            </p:grpSpPr>
            <p:sp>
              <p:nvSpPr>
                <p:cNvPr id="336" name="Gleichschenkliges Dreieck 335"/>
                <p:cNvSpPr/>
                <p:nvPr/>
              </p:nvSpPr>
              <p:spPr bwMode="auto">
                <a:xfrm rot="16200000">
                  <a:off x="2483477" y="5580253"/>
                  <a:ext cx="730081" cy="80955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337" name="Gerade Verbindung 336"/>
                <p:cNvCxnSpPr/>
                <p:nvPr/>
              </p:nvCxnSpPr>
              <p:spPr bwMode="auto">
                <a:xfrm flipV="1">
                  <a:off x="2835024" y="5509632"/>
                  <a:ext cx="31747" cy="84118"/>
                </a:xfrm>
                <a:prstGeom prst="line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38" name="Gerade Verbindung 337"/>
                <p:cNvCxnSpPr/>
                <p:nvPr/>
              </p:nvCxnSpPr>
              <p:spPr bwMode="auto">
                <a:xfrm flipH="1" flipV="1">
                  <a:off x="2838199" y="5649300"/>
                  <a:ext cx="25397" cy="107925"/>
                </a:xfrm>
                <a:prstGeom prst="line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</p:grpSp>
        <p:grpSp>
          <p:nvGrpSpPr>
            <p:cNvPr id="6" name="Gruppieren 349"/>
            <p:cNvGrpSpPr>
              <a:grpSpLocks/>
            </p:cNvGrpSpPr>
            <p:nvPr/>
          </p:nvGrpSpPr>
          <p:grpSpPr bwMode="auto">
            <a:xfrm>
              <a:off x="3888845" y="4116808"/>
              <a:ext cx="3617841" cy="879272"/>
              <a:chOff x="4013624" y="3427833"/>
              <a:chExt cx="3617841" cy="879272"/>
            </a:xfrm>
          </p:grpSpPr>
          <p:grpSp>
            <p:nvGrpSpPr>
              <p:cNvPr id="7" name="Gruppieren 185"/>
              <p:cNvGrpSpPr>
                <a:grpSpLocks/>
              </p:cNvGrpSpPr>
              <p:nvPr/>
            </p:nvGrpSpPr>
            <p:grpSpPr bwMode="auto">
              <a:xfrm>
                <a:off x="4070152" y="3802480"/>
                <a:ext cx="3512125" cy="123707"/>
                <a:chOff x="3598644" y="3834126"/>
                <a:chExt cx="3340836" cy="134157"/>
              </a:xfrm>
            </p:grpSpPr>
            <p:sp>
              <p:nvSpPr>
                <p:cNvPr id="103" name="Rechteck 102"/>
                <p:cNvSpPr/>
                <p:nvPr/>
              </p:nvSpPr>
              <p:spPr bwMode="auto">
                <a:xfrm>
                  <a:off x="3682529" y="3834036"/>
                  <a:ext cx="3256933" cy="13425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04" name="Rechteck 103"/>
                <p:cNvSpPr/>
                <p:nvPr/>
              </p:nvSpPr>
              <p:spPr bwMode="auto">
                <a:xfrm>
                  <a:off x="3682529" y="3870181"/>
                  <a:ext cx="3252403" cy="61963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57379" name="Rechteck 99"/>
              <p:cNvSpPr>
                <a:spLocks noChangeArrowheads="1"/>
              </p:cNvSpPr>
              <p:nvPr/>
            </p:nvSpPr>
            <p:spPr bwMode="auto">
              <a:xfrm>
                <a:off x="4013624" y="3495301"/>
                <a:ext cx="45719" cy="73031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Abgerundetes Rechteck 100"/>
              <p:cNvSpPr/>
              <p:nvPr/>
            </p:nvSpPr>
            <p:spPr bwMode="auto">
              <a:xfrm>
                <a:off x="7585432" y="3427833"/>
                <a:ext cx="46033" cy="879272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7381" name="Rechteck 101"/>
              <p:cNvSpPr>
                <a:spLocks noChangeArrowheads="1"/>
              </p:cNvSpPr>
              <p:nvPr/>
            </p:nvSpPr>
            <p:spPr bwMode="auto">
              <a:xfrm>
                <a:off x="4166024" y="3494489"/>
                <a:ext cx="45719" cy="73031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" name="Gruppieren 219"/>
          <p:cNvGrpSpPr>
            <a:grpSpLocks/>
          </p:cNvGrpSpPr>
          <p:nvPr/>
        </p:nvGrpSpPr>
        <p:grpSpPr bwMode="auto">
          <a:xfrm>
            <a:off x="1396430" y="2362820"/>
            <a:ext cx="3829050" cy="1028700"/>
            <a:chOff x="1496264" y="3346918"/>
            <a:chExt cx="3829307" cy="1115638"/>
          </a:xfrm>
        </p:grpSpPr>
        <p:grpSp>
          <p:nvGrpSpPr>
            <p:cNvPr id="9" name="Gruppieren 218"/>
            <p:cNvGrpSpPr>
              <a:grpSpLocks/>
            </p:cNvGrpSpPr>
            <p:nvPr/>
          </p:nvGrpSpPr>
          <p:grpSpPr bwMode="auto">
            <a:xfrm>
              <a:off x="1907999" y="3346918"/>
              <a:ext cx="3417572" cy="1115638"/>
              <a:chOff x="1907999" y="3346916"/>
              <a:chExt cx="3417572" cy="1115637"/>
            </a:xfrm>
          </p:grpSpPr>
          <p:cxnSp>
            <p:nvCxnSpPr>
              <p:cNvPr id="57373" name="Gerade Verbindung 5"/>
              <p:cNvCxnSpPr>
                <a:cxnSpLocks noChangeShapeType="1"/>
              </p:cNvCxnSpPr>
              <p:nvPr/>
            </p:nvCxnSpPr>
            <p:spPr bwMode="auto">
              <a:xfrm>
                <a:off x="1907999" y="3501000"/>
                <a:ext cx="33501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57374" name="Gerade Verbindung 25"/>
              <p:cNvCxnSpPr>
                <a:cxnSpLocks noChangeShapeType="1"/>
              </p:cNvCxnSpPr>
              <p:nvPr/>
            </p:nvCxnSpPr>
            <p:spPr bwMode="auto">
              <a:xfrm>
                <a:off x="1907999" y="4293000"/>
                <a:ext cx="335408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57375" name="Abgerundetes Rechteck 165"/>
              <p:cNvSpPr>
                <a:spLocks noChangeArrowheads="1"/>
              </p:cNvSpPr>
              <p:nvPr/>
            </p:nvSpPr>
            <p:spPr bwMode="auto">
              <a:xfrm>
                <a:off x="5258669" y="3346916"/>
                <a:ext cx="66902" cy="1115637"/>
              </a:xfrm>
              <a:prstGeom prst="roundRect">
                <a:avLst>
                  <a:gd name="adj" fmla="val 16667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uppieren 217"/>
            <p:cNvGrpSpPr>
              <a:grpSpLocks/>
            </p:cNvGrpSpPr>
            <p:nvPr/>
          </p:nvGrpSpPr>
          <p:grpSpPr bwMode="auto">
            <a:xfrm>
              <a:off x="1496264" y="3495087"/>
              <a:ext cx="416310" cy="800688"/>
              <a:chOff x="1496264" y="3495090"/>
              <a:chExt cx="416310" cy="800689"/>
            </a:xfrm>
          </p:grpSpPr>
          <p:cxnSp>
            <p:nvCxnSpPr>
              <p:cNvPr id="57359" name="Gerade Verbindung 80"/>
              <p:cNvCxnSpPr>
                <a:cxnSpLocks noChangeShapeType="1"/>
              </p:cNvCxnSpPr>
              <p:nvPr/>
            </p:nvCxnSpPr>
            <p:spPr bwMode="auto">
              <a:xfrm>
                <a:off x="1912574" y="3495090"/>
                <a:ext cx="0" cy="800689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grpSp>
            <p:nvGrpSpPr>
              <p:cNvPr id="11" name="Gruppieren 172"/>
              <p:cNvGrpSpPr>
                <a:grpSpLocks/>
              </p:cNvGrpSpPr>
              <p:nvPr/>
            </p:nvGrpSpPr>
            <p:grpSpPr bwMode="auto">
              <a:xfrm>
                <a:off x="1496264" y="3777571"/>
                <a:ext cx="258480" cy="219400"/>
                <a:chOff x="1476524" y="3777569"/>
                <a:chExt cx="298412" cy="219400"/>
              </a:xfrm>
            </p:grpSpPr>
            <p:cxnSp>
              <p:nvCxnSpPr>
                <p:cNvPr id="57363" name="Gerade Verbindung 28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780969"/>
                  <a:ext cx="2244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7364" name="Gerade Verbindung 30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996969"/>
                  <a:ext cx="2244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7365" name="Gerade Verbindung 32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780969"/>
                  <a:ext cx="0" cy="2160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7366" name="Gerade Verbindung 35"/>
                <p:cNvCxnSpPr>
                  <a:cxnSpLocks noChangeShapeType="1"/>
                </p:cNvCxnSpPr>
                <p:nvPr/>
              </p:nvCxnSpPr>
              <p:spPr bwMode="auto">
                <a:xfrm flipV="1">
                  <a:off x="1476524" y="3836528"/>
                  <a:ext cx="298412" cy="16441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7367" name="Gerade Verbindung 36"/>
                <p:cNvCxnSpPr>
                  <a:cxnSpLocks noChangeShapeType="1"/>
                </p:cNvCxnSpPr>
                <p:nvPr/>
              </p:nvCxnSpPr>
              <p:spPr bwMode="auto">
                <a:xfrm>
                  <a:off x="1476524" y="3924969"/>
                  <a:ext cx="288214" cy="30533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7368" name="Gerade Verbindung 52"/>
                <p:cNvCxnSpPr>
                  <a:cxnSpLocks noChangeShapeType="1"/>
                </p:cNvCxnSpPr>
                <p:nvPr/>
              </p:nvCxnSpPr>
              <p:spPr bwMode="auto">
                <a:xfrm>
                  <a:off x="1765461" y="3777569"/>
                  <a:ext cx="0" cy="2160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7369" name="Gerade Verbindung 56"/>
                <p:cNvCxnSpPr>
                  <a:cxnSpLocks noChangeShapeType="1"/>
                </p:cNvCxnSpPr>
                <p:nvPr/>
              </p:nvCxnSpPr>
              <p:spPr bwMode="auto">
                <a:xfrm flipH="1">
                  <a:off x="1539583" y="3777570"/>
                  <a:ext cx="92691" cy="126681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7370" name="Gerade Verbindung 74"/>
                <p:cNvCxnSpPr>
                  <a:cxnSpLocks noChangeShapeType="1"/>
                </p:cNvCxnSpPr>
                <p:nvPr/>
              </p:nvCxnSpPr>
              <p:spPr bwMode="auto">
                <a:xfrm>
                  <a:off x="1480909" y="3855186"/>
                  <a:ext cx="0" cy="73122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7371" name="Gerade Verbindung 78"/>
                <p:cNvCxnSpPr>
                  <a:cxnSpLocks noChangeShapeType="1"/>
                </p:cNvCxnSpPr>
                <p:nvPr/>
              </p:nvCxnSpPr>
              <p:spPr bwMode="auto">
                <a:xfrm flipH="1">
                  <a:off x="1577711" y="3781725"/>
                  <a:ext cx="155223" cy="212142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7372" name="Gerade Verbindung 82"/>
                <p:cNvCxnSpPr>
                  <a:cxnSpLocks noChangeShapeType="1"/>
                </p:cNvCxnSpPr>
                <p:nvPr/>
              </p:nvCxnSpPr>
              <p:spPr bwMode="auto">
                <a:xfrm flipH="1">
                  <a:off x="1672833" y="3863551"/>
                  <a:ext cx="95899" cy="131064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57361" name="Gerade Verbindung 201"/>
              <p:cNvCxnSpPr>
                <a:cxnSpLocks noChangeShapeType="1"/>
              </p:cNvCxnSpPr>
              <p:nvPr/>
            </p:nvCxnSpPr>
            <p:spPr bwMode="auto">
              <a:xfrm flipH="1">
                <a:off x="1753104" y="3499653"/>
                <a:ext cx="157061" cy="33679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57362" name="Gerade Verbindung 216"/>
              <p:cNvCxnSpPr>
                <a:cxnSpLocks noChangeShapeType="1"/>
              </p:cNvCxnSpPr>
              <p:nvPr/>
            </p:nvCxnSpPr>
            <p:spPr bwMode="auto">
              <a:xfrm flipH="1" flipV="1">
                <a:off x="1753104" y="3954928"/>
                <a:ext cx="157061" cy="33679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</p:grpSp>
      <p:pic>
        <p:nvPicPr>
          <p:cNvPr id="42" name="Picture 8" descr="http://2.bp.blogspot.com/_P4EHIyposmM/TImv2-brnOI/AAAAAAAAAMw/nK-NO8JUSEU/s1600/1781_PotApp_FlexibleMetal_Spring_Bi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567" t="18192" r="18584" b="18851"/>
          <a:stretch>
            <a:fillRect/>
          </a:stretch>
        </p:blipFill>
        <p:spPr bwMode="auto">
          <a:xfrm>
            <a:off x="2758505" y="3937620"/>
            <a:ext cx="1266825" cy="571500"/>
          </a:xfrm>
          <a:prstGeom prst="rect">
            <a:avLst/>
          </a:prstGeom>
          <a:solidFill>
            <a:srgbClr val="E5E5E5"/>
          </a:solidFill>
          <a:ln w="9525">
            <a:noFill/>
            <a:miter lim="800000"/>
            <a:headEnd/>
            <a:tailEnd/>
          </a:ln>
        </p:spPr>
      </p:pic>
      <p:sp>
        <p:nvSpPr>
          <p:cNvPr id="43" name="Textfeld 42"/>
          <p:cNvSpPr txBox="1"/>
          <p:nvPr/>
        </p:nvSpPr>
        <p:spPr>
          <a:xfrm>
            <a:off x="1115616" y="5157192"/>
            <a:ext cx="7848997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800" b="1"/>
            </a:lvl1pPr>
          </a:lstStyle>
          <a:p>
            <a:r>
              <a:rPr lang="ru-RU" dirty="0"/>
              <a:t>Только после полного сжатия поршня </a:t>
            </a:r>
            <a:r>
              <a:rPr lang="en-US" dirty="0"/>
              <a:t>(</a:t>
            </a:r>
            <a:r>
              <a:rPr lang="ru-RU" dirty="0"/>
              <a:t>т</a:t>
            </a:r>
            <a:r>
              <a:rPr lang="en-US" dirty="0"/>
              <a:t>.</a:t>
            </a:r>
            <a:r>
              <a:rPr lang="ru-RU" dirty="0"/>
              <a:t>е</a:t>
            </a:r>
            <a:r>
              <a:rPr lang="en-US" dirty="0"/>
              <a:t>.</a:t>
            </a:r>
            <a:r>
              <a:rPr lang="ru-RU" dirty="0"/>
              <a:t> пружины) начинается введение жидкости </a:t>
            </a:r>
            <a:r>
              <a:rPr lang="en-US" dirty="0"/>
              <a:t>(</a:t>
            </a:r>
            <a:r>
              <a:rPr lang="ru-RU" dirty="0"/>
              <a:t>т</a:t>
            </a:r>
            <a:r>
              <a:rPr lang="en-US" dirty="0"/>
              <a:t>.</a:t>
            </a:r>
            <a:r>
              <a:rPr lang="ru-RU" dirty="0"/>
              <a:t>е</a:t>
            </a:r>
            <a:r>
              <a:rPr lang="en-US" dirty="0"/>
              <a:t>. </a:t>
            </a:r>
            <a:r>
              <a:rPr lang="ru-RU" dirty="0"/>
              <a:t>инфузия</a:t>
            </a:r>
            <a:r>
              <a:rPr lang="en-US" dirty="0"/>
              <a:t>)</a:t>
            </a:r>
          </a:p>
        </p:txBody>
      </p:sp>
      <p:cxnSp>
        <p:nvCxnSpPr>
          <p:cNvPr id="56" name="Gerade Verbindung mit Pfeil 55"/>
          <p:cNvCxnSpPr>
            <a:cxnSpLocks noChangeShapeType="1"/>
          </p:cNvCxnSpPr>
          <p:nvPr/>
        </p:nvCxnSpPr>
        <p:spPr bwMode="auto">
          <a:xfrm flipH="1">
            <a:off x="4068192" y="4280520"/>
            <a:ext cx="287338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59" name="Gerade Verbindung mit Pfeil 58"/>
          <p:cNvCxnSpPr>
            <a:cxnSpLocks noChangeShapeType="1"/>
          </p:cNvCxnSpPr>
          <p:nvPr/>
        </p:nvCxnSpPr>
        <p:spPr bwMode="auto">
          <a:xfrm flipH="1">
            <a:off x="6876480" y="2353295"/>
            <a:ext cx="287337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57354" name="Titel 1"/>
          <p:cNvSpPr>
            <a:spLocks noGrp="1"/>
          </p:cNvSpPr>
          <p:nvPr>
            <p:ph type="title"/>
          </p:nvPr>
        </p:nvSpPr>
        <p:spPr>
          <a:xfrm>
            <a:off x="277688" y="692696"/>
            <a:ext cx="8686800" cy="782960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Эффекты «залипания – скольжения»</a:t>
            </a:r>
            <a:endParaRPr lang="en-US" b="1" smtClean="0"/>
          </a:p>
        </p:txBody>
      </p:sp>
      <p:sp>
        <p:nvSpPr>
          <p:cNvPr id="57355" name="Inhaltsplatzhalter 2"/>
          <p:cNvSpPr>
            <a:spLocks noGrp="1"/>
          </p:cNvSpPr>
          <p:nvPr>
            <p:ph idx="1"/>
          </p:nvPr>
        </p:nvSpPr>
        <p:spPr>
          <a:xfrm>
            <a:off x="251520" y="1992933"/>
            <a:ext cx="8208962" cy="936625"/>
          </a:xfrm>
        </p:spPr>
        <p:txBody>
          <a:bodyPr/>
          <a:lstStyle/>
          <a:p>
            <a:r>
              <a:rPr lang="ru-RU" b="1" dirty="0" smtClean="0"/>
              <a:t>Движение поршня </a:t>
            </a:r>
            <a:endParaRPr lang="en-US" b="1" dirty="0" smtClean="0"/>
          </a:p>
          <a:p>
            <a:endParaRPr lang="en-US" dirty="0" smtClean="0"/>
          </a:p>
        </p:txBody>
      </p:sp>
      <p:sp>
        <p:nvSpPr>
          <p:cNvPr id="48" name="Rectangle 2"/>
          <p:cNvSpPr txBox="1">
            <a:spLocks noChangeArrowheads="1"/>
          </p:cNvSpPr>
          <p:nvPr/>
        </p:nvSpPr>
        <p:spPr bwMode="gray">
          <a:xfrm>
            <a:off x="611188" y="273596"/>
            <a:ext cx="820896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defRPr/>
            </a:pPr>
            <a:r>
              <a:rPr lang="ru-RU" sz="3400" b="1" kern="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Основы работы шприцевого насоса</a:t>
            </a:r>
            <a:endParaRPr lang="de-DE" sz="3400" b="1" kern="0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53586E-6 L -0.12847 2.53586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7.82045E-7 L -0.13872 7.82045E-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9334E-6 L -0.13316 -1.9334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63E-6 L -0.13368 3.5863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63E-6 L -0.13368 3.5863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hteck 183"/>
          <p:cNvSpPr>
            <a:spLocks noChangeArrowheads="1"/>
          </p:cNvSpPr>
          <p:nvPr/>
        </p:nvSpPr>
        <p:spPr bwMode="auto">
          <a:xfrm>
            <a:off x="1879600" y="2209800"/>
            <a:ext cx="1828800" cy="73025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 algn="ctr">
            <a:noFill/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1CFB8E-98BA-454B-BA60-E1C718F705D6}" type="slidenum">
              <a:rPr lang="de-DE" smtClean="0"/>
              <a:pPr>
                <a:defRPr/>
              </a:pPr>
              <a:t>28</a:t>
            </a:fld>
            <a:endParaRPr lang="de-DE"/>
          </a:p>
        </p:txBody>
      </p:sp>
      <p:grpSp>
        <p:nvGrpSpPr>
          <p:cNvPr id="2" name="Gruppieren 106"/>
          <p:cNvGrpSpPr>
            <a:grpSpLocks/>
          </p:cNvGrpSpPr>
          <p:nvPr/>
        </p:nvGrpSpPr>
        <p:grpSpPr bwMode="auto">
          <a:xfrm>
            <a:off x="3597275" y="2144713"/>
            <a:ext cx="3998913" cy="879475"/>
            <a:chOff x="3597248" y="2145133"/>
            <a:chExt cx="3999292" cy="879272"/>
          </a:xfrm>
        </p:grpSpPr>
        <p:grpSp>
          <p:nvGrpSpPr>
            <p:cNvPr id="3" name="Gruppieren 349"/>
            <p:cNvGrpSpPr>
              <a:grpSpLocks/>
            </p:cNvGrpSpPr>
            <p:nvPr/>
          </p:nvGrpSpPr>
          <p:grpSpPr bwMode="auto">
            <a:xfrm>
              <a:off x="3978699" y="2145133"/>
              <a:ext cx="3617841" cy="879272"/>
              <a:chOff x="4013624" y="3427833"/>
              <a:chExt cx="3617841" cy="879272"/>
            </a:xfrm>
          </p:grpSpPr>
          <p:grpSp>
            <p:nvGrpSpPr>
              <p:cNvPr id="5" name="Gruppieren 185"/>
              <p:cNvGrpSpPr>
                <a:grpSpLocks/>
              </p:cNvGrpSpPr>
              <p:nvPr/>
            </p:nvGrpSpPr>
            <p:grpSpPr bwMode="auto">
              <a:xfrm>
                <a:off x="4070152" y="3802480"/>
                <a:ext cx="3512125" cy="123707"/>
                <a:chOff x="3598644" y="3834126"/>
                <a:chExt cx="3340836" cy="134157"/>
              </a:xfrm>
            </p:grpSpPr>
            <p:sp>
              <p:nvSpPr>
                <p:cNvPr id="163" name="Rechteck 162"/>
                <p:cNvSpPr/>
                <p:nvPr/>
              </p:nvSpPr>
              <p:spPr bwMode="auto">
                <a:xfrm>
                  <a:off x="3598846" y="3834036"/>
                  <a:ext cx="3340606" cy="13425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61" name="Rechteck 160"/>
                <p:cNvSpPr/>
                <p:nvPr/>
              </p:nvSpPr>
              <p:spPr bwMode="auto">
                <a:xfrm>
                  <a:off x="3598846" y="3870181"/>
                  <a:ext cx="3336076" cy="61963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58455" name="Rechteck 158"/>
              <p:cNvSpPr>
                <a:spLocks noChangeArrowheads="1"/>
              </p:cNvSpPr>
              <p:nvPr/>
            </p:nvSpPr>
            <p:spPr bwMode="auto">
              <a:xfrm>
                <a:off x="4013624" y="3495301"/>
                <a:ext cx="45719" cy="73031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Abgerundetes Rechteck 169"/>
              <p:cNvSpPr/>
              <p:nvPr/>
            </p:nvSpPr>
            <p:spPr bwMode="auto">
              <a:xfrm>
                <a:off x="7585423" y="3427833"/>
                <a:ext cx="46042" cy="879272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8457" name="Rechteck 171"/>
              <p:cNvSpPr>
                <a:spLocks noChangeArrowheads="1"/>
              </p:cNvSpPr>
              <p:nvPr/>
            </p:nvSpPr>
            <p:spPr bwMode="auto">
              <a:xfrm>
                <a:off x="4166024" y="3494489"/>
                <a:ext cx="45719" cy="73031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uppieren 350"/>
            <p:cNvGrpSpPr>
              <a:grpSpLocks/>
            </p:cNvGrpSpPr>
            <p:nvPr/>
          </p:nvGrpSpPr>
          <p:grpSpPr bwMode="auto">
            <a:xfrm>
              <a:off x="3597248" y="2208470"/>
              <a:ext cx="377439" cy="732616"/>
              <a:chOff x="2881213" y="4437282"/>
              <a:chExt cx="377439" cy="795420"/>
            </a:xfrm>
          </p:grpSpPr>
          <p:sp>
            <p:nvSpPr>
              <p:cNvPr id="352" name="Rechteck 351"/>
              <p:cNvSpPr/>
              <p:nvPr/>
            </p:nvSpPr>
            <p:spPr bwMode="auto">
              <a:xfrm>
                <a:off x="3066969" y="4440889"/>
                <a:ext cx="192105" cy="79266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53" name="Rechteck 352"/>
              <p:cNvSpPr/>
              <p:nvPr/>
            </p:nvSpPr>
            <p:spPr bwMode="auto">
              <a:xfrm>
                <a:off x="3066969" y="4440889"/>
                <a:ext cx="71444" cy="79266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54" name="Rechteck 353"/>
              <p:cNvSpPr/>
              <p:nvPr/>
            </p:nvSpPr>
            <p:spPr bwMode="auto">
              <a:xfrm>
                <a:off x="3184455" y="4440889"/>
                <a:ext cx="71444" cy="79266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55" name="Gleichschenkliges Dreieck 354"/>
              <p:cNvSpPr/>
              <p:nvPr/>
            </p:nvSpPr>
            <p:spPr bwMode="auto">
              <a:xfrm rot="16200000">
                <a:off x="2577757" y="4740899"/>
                <a:ext cx="792668" cy="185756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356" name="Gerade Verbindung 355"/>
              <p:cNvCxnSpPr/>
              <p:nvPr/>
            </p:nvCxnSpPr>
            <p:spPr bwMode="auto">
              <a:xfrm flipV="1">
                <a:off x="2944719" y="4702814"/>
                <a:ext cx="76207" cy="77543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7" name="Gerade Verbindung 356"/>
              <p:cNvCxnSpPr/>
              <p:nvPr/>
            </p:nvCxnSpPr>
            <p:spPr bwMode="auto">
              <a:xfrm rot="16200000" flipV="1">
                <a:off x="2945707" y="4865529"/>
                <a:ext cx="75820" cy="77795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7" name="Gruppieren 219"/>
          <p:cNvGrpSpPr>
            <a:grpSpLocks/>
          </p:cNvGrpSpPr>
          <p:nvPr/>
        </p:nvGrpSpPr>
        <p:grpSpPr bwMode="auto">
          <a:xfrm>
            <a:off x="1468438" y="2070100"/>
            <a:ext cx="3829050" cy="1028700"/>
            <a:chOff x="1496264" y="3346918"/>
            <a:chExt cx="3829307" cy="1115638"/>
          </a:xfrm>
        </p:grpSpPr>
        <p:grpSp>
          <p:nvGrpSpPr>
            <p:cNvPr id="8" name="Gruppieren 218"/>
            <p:cNvGrpSpPr>
              <a:grpSpLocks/>
            </p:cNvGrpSpPr>
            <p:nvPr/>
          </p:nvGrpSpPr>
          <p:grpSpPr bwMode="auto">
            <a:xfrm>
              <a:off x="1907999" y="3346918"/>
              <a:ext cx="3417572" cy="1115638"/>
              <a:chOff x="1907999" y="3346916"/>
              <a:chExt cx="3417572" cy="1115637"/>
            </a:xfrm>
          </p:grpSpPr>
          <p:cxnSp>
            <p:nvCxnSpPr>
              <p:cNvPr id="58443" name="Gerade Verbindung 5"/>
              <p:cNvCxnSpPr>
                <a:cxnSpLocks noChangeShapeType="1"/>
              </p:cNvCxnSpPr>
              <p:nvPr/>
            </p:nvCxnSpPr>
            <p:spPr bwMode="auto">
              <a:xfrm>
                <a:off x="1907999" y="3501000"/>
                <a:ext cx="33501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58444" name="Gerade Verbindung 25"/>
              <p:cNvCxnSpPr>
                <a:cxnSpLocks noChangeShapeType="1"/>
              </p:cNvCxnSpPr>
              <p:nvPr/>
            </p:nvCxnSpPr>
            <p:spPr bwMode="auto">
              <a:xfrm>
                <a:off x="1907999" y="4293000"/>
                <a:ext cx="335408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58445" name="Abgerundetes Rechteck 165"/>
              <p:cNvSpPr>
                <a:spLocks noChangeArrowheads="1"/>
              </p:cNvSpPr>
              <p:nvPr/>
            </p:nvSpPr>
            <p:spPr bwMode="auto">
              <a:xfrm>
                <a:off x="5258669" y="3346916"/>
                <a:ext cx="66902" cy="1115637"/>
              </a:xfrm>
              <a:prstGeom prst="roundRect">
                <a:avLst>
                  <a:gd name="adj" fmla="val 16667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uppieren 217"/>
            <p:cNvGrpSpPr>
              <a:grpSpLocks/>
            </p:cNvGrpSpPr>
            <p:nvPr/>
          </p:nvGrpSpPr>
          <p:grpSpPr bwMode="auto">
            <a:xfrm>
              <a:off x="1496264" y="3495087"/>
              <a:ext cx="416310" cy="800688"/>
              <a:chOff x="1496264" y="3495090"/>
              <a:chExt cx="416310" cy="800689"/>
            </a:xfrm>
          </p:grpSpPr>
          <p:cxnSp>
            <p:nvCxnSpPr>
              <p:cNvPr id="58429" name="Gerade Verbindung 80"/>
              <p:cNvCxnSpPr>
                <a:cxnSpLocks noChangeShapeType="1"/>
              </p:cNvCxnSpPr>
              <p:nvPr/>
            </p:nvCxnSpPr>
            <p:spPr bwMode="auto">
              <a:xfrm>
                <a:off x="1912574" y="3495090"/>
                <a:ext cx="0" cy="800689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grpSp>
            <p:nvGrpSpPr>
              <p:cNvPr id="10" name="Gruppieren 172"/>
              <p:cNvGrpSpPr>
                <a:grpSpLocks/>
              </p:cNvGrpSpPr>
              <p:nvPr/>
            </p:nvGrpSpPr>
            <p:grpSpPr bwMode="auto">
              <a:xfrm>
                <a:off x="1496264" y="3777571"/>
                <a:ext cx="258480" cy="219400"/>
                <a:chOff x="1476524" y="3777569"/>
                <a:chExt cx="298412" cy="219400"/>
              </a:xfrm>
            </p:grpSpPr>
            <p:cxnSp>
              <p:nvCxnSpPr>
                <p:cNvPr id="58433" name="Gerade Verbindung 28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780969"/>
                  <a:ext cx="2244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8434" name="Gerade Verbindung 30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996969"/>
                  <a:ext cx="2244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8435" name="Gerade Verbindung 32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780969"/>
                  <a:ext cx="0" cy="2160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8436" name="Gerade Verbindung 35"/>
                <p:cNvCxnSpPr>
                  <a:cxnSpLocks noChangeShapeType="1"/>
                </p:cNvCxnSpPr>
                <p:nvPr/>
              </p:nvCxnSpPr>
              <p:spPr bwMode="auto">
                <a:xfrm flipV="1">
                  <a:off x="1476524" y="3836528"/>
                  <a:ext cx="298412" cy="16441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8437" name="Gerade Verbindung 36"/>
                <p:cNvCxnSpPr>
                  <a:cxnSpLocks noChangeShapeType="1"/>
                </p:cNvCxnSpPr>
                <p:nvPr/>
              </p:nvCxnSpPr>
              <p:spPr bwMode="auto">
                <a:xfrm>
                  <a:off x="1476524" y="3924969"/>
                  <a:ext cx="288214" cy="30533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8438" name="Gerade Verbindung 52"/>
                <p:cNvCxnSpPr>
                  <a:cxnSpLocks noChangeShapeType="1"/>
                </p:cNvCxnSpPr>
                <p:nvPr/>
              </p:nvCxnSpPr>
              <p:spPr bwMode="auto">
                <a:xfrm>
                  <a:off x="1765461" y="3777569"/>
                  <a:ext cx="0" cy="2160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8439" name="Gerade Verbindung 56"/>
                <p:cNvCxnSpPr>
                  <a:cxnSpLocks noChangeShapeType="1"/>
                </p:cNvCxnSpPr>
                <p:nvPr/>
              </p:nvCxnSpPr>
              <p:spPr bwMode="auto">
                <a:xfrm flipH="1">
                  <a:off x="1539583" y="3777570"/>
                  <a:ext cx="92691" cy="126681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8440" name="Gerade Verbindung 74"/>
                <p:cNvCxnSpPr>
                  <a:cxnSpLocks noChangeShapeType="1"/>
                </p:cNvCxnSpPr>
                <p:nvPr/>
              </p:nvCxnSpPr>
              <p:spPr bwMode="auto">
                <a:xfrm>
                  <a:off x="1480909" y="3855186"/>
                  <a:ext cx="0" cy="73122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8441" name="Gerade Verbindung 78"/>
                <p:cNvCxnSpPr>
                  <a:cxnSpLocks noChangeShapeType="1"/>
                </p:cNvCxnSpPr>
                <p:nvPr/>
              </p:nvCxnSpPr>
              <p:spPr bwMode="auto">
                <a:xfrm flipH="1">
                  <a:off x="1577711" y="3781725"/>
                  <a:ext cx="155223" cy="212142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8442" name="Gerade Verbindung 82"/>
                <p:cNvCxnSpPr>
                  <a:cxnSpLocks noChangeShapeType="1"/>
                </p:cNvCxnSpPr>
                <p:nvPr/>
              </p:nvCxnSpPr>
              <p:spPr bwMode="auto">
                <a:xfrm flipH="1">
                  <a:off x="1672833" y="3863551"/>
                  <a:ext cx="95899" cy="131064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58431" name="Gerade Verbindung 201"/>
              <p:cNvCxnSpPr>
                <a:cxnSpLocks noChangeShapeType="1"/>
              </p:cNvCxnSpPr>
              <p:nvPr/>
            </p:nvCxnSpPr>
            <p:spPr bwMode="auto">
              <a:xfrm flipH="1">
                <a:off x="1753104" y="3499653"/>
                <a:ext cx="157061" cy="33679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58432" name="Gerade Verbindung 216"/>
              <p:cNvCxnSpPr>
                <a:cxnSpLocks noChangeShapeType="1"/>
              </p:cNvCxnSpPr>
              <p:nvPr/>
            </p:nvCxnSpPr>
            <p:spPr bwMode="auto">
              <a:xfrm flipH="1" flipV="1">
                <a:off x="1753104" y="3954928"/>
                <a:ext cx="157061" cy="33679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</p:grpSp>
      <p:grpSp>
        <p:nvGrpSpPr>
          <p:cNvPr id="11" name="Gruppieren 104"/>
          <p:cNvGrpSpPr>
            <a:grpSpLocks/>
          </p:cNvGrpSpPr>
          <p:nvPr/>
        </p:nvGrpSpPr>
        <p:grpSpPr bwMode="auto">
          <a:xfrm>
            <a:off x="3597275" y="2144713"/>
            <a:ext cx="3903663" cy="879475"/>
            <a:chOff x="3597248" y="3211933"/>
            <a:chExt cx="3904042" cy="879272"/>
          </a:xfrm>
        </p:grpSpPr>
        <p:grpSp>
          <p:nvGrpSpPr>
            <p:cNvPr id="12" name="Gruppieren 339"/>
            <p:cNvGrpSpPr>
              <a:grpSpLocks/>
            </p:cNvGrpSpPr>
            <p:nvPr/>
          </p:nvGrpSpPr>
          <p:grpSpPr bwMode="auto">
            <a:xfrm>
              <a:off x="3597248" y="3276044"/>
              <a:ext cx="292127" cy="729908"/>
              <a:chOff x="577823" y="5280226"/>
              <a:chExt cx="292127" cy="729908"/>
            </a:xfrm>
          </p:grpSpPr>
          <p:sp>
            <p:nvSpPr>
              <p:cNvPr id="311" name="Rechteck 310"/>
              <p:cNvSpPr/>
              <p:nvPr/>
            </p:nvSpPr>
            <p:spPr bwMode="auto">
              <a:xfrm>
                <a:off x="769929" y="5279600"/>
                <a:ext cx="100022" cy="7300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12" name="Rechteck 311"/>
              <p:cNvSpPr/>
              <p:nvPr/>
            </p:nvSpPr>
            <p:spPr bwMode="auto">
              <a:xfrm>
                <a:off x="769929" y="5279600"/>
                <a:ext cx="46041" cy="7300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13" name="Rechteck 312"/>
              <p:cNvSpPr/>
              <p:nvPr/>
            </p:nvSpPr>
            <p:spPr bwMode="auto">
              <a:xfrm flipH="1">
                <a:off x="822321" y="5279600"/>
                <a:ext cx="46042" cy="7300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grpSp>
            <p:nvGrpSpPr>
              <p:cNvPr id="13" name="Gruppieren 338"/>
              <p:cNvGrpSpPr>
                <a:grpSpLocks/>
              </p:cNvGrpSpPr>
              <p:nvPr/>
            </p:nvGrpSpPr>
            <p:grpSpPr bwMode="auto">
              <a:xfrm>
                <a:off x="577823" y="5280226"/>
                <a:ext cx="184785" cy="729908"/>
                <a:chOff x="577823" y="5280226"/>
                <a:chExt cx="184785" cy="729908"/>
              </a:xfrm>
            </p:grpSpPr>
            <p:sp>
              <p:nvSpPr>
                <p:cNvPr id="314" name="Gleichschenkliges Dreieck 313"/>
                <p:cNvSpPr/>
                <p:nvPr/>
              </p:nvSpPr>
              <p:spPr bwMode="auto">
                <a:xfrm rot="16200000">
                  <a:off x="304866" y="5552557"/>
                  <a:ext cx="730081" cy="184168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315" name="Gerade Verbindung 314"/>
                <p:cNvCxnSpPr/>
                <p:nvPr/>
              </p:nvCxnSpPr>
              <p:spPr bwMode="auto">
                <a:xfrm flipV="1">
                  <a:off x="641329" y="5524019"/>
                  <a:ext cx="74620" cy="71420"/>
                </a:xfrm>
                <a:prstGeom prst="line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6" name="Gerade Verbindung 315"/>
                <p:cNvCxnSpPr/>
                <p:nvPr/>
              </p:nvCxnSpPr>
              <p:spPr bwMode="auto">
                <a:xfrm rot="16200000" flipV="1">
                  <a:off x="645310" y="5670815"/>
                  <a:ext cx="69834" cy="77796"/>
                </a:xfrm>
                <a:prstGeom prst="line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</p:grpSp>
        <p:grpSp>
          <p:nvGrpSpPr>
            <p:cNvPr id="14" name="Gruppieren 349"/>
            <p:cNvGrpSpPr>
              <a:grpSpLocks/>
            </p:cNvGrpSpPr>
            <p:nvPr/>
          </p:nvGrpSpPr>
          <p:grpSpPr bwMode="auto">
            <a:xfrm>
              <a:off x="3883449" y="3211933"/>
              <a:ext cx="3617841" cy="879272"/>
              <a:chOff x="4013624" y="3427833"/>
              <a:chExt cx="3617841" cy="879272"/>
            </a:xfrm>
          </p:grpSpPr>
          <p:grpSp>
            <p:nvGrpSpPr>
              <p:cNvPr id="15" name="Gruppieren 185"/>
              <p:cNvGrpSpPr>
                <a:grpSpLocks/>
              </p:cNvGrpSpPr>
              <p:nvPr/>
            </p:nvGrpSpPr>
            <p:grpSpPr bwMode="auto">
              <a:xfrm>
                <a:off x="4070152" y="3802480"/>
                <a:ext cx="3512125" cy="123707"/>
                <a:chOff x="3598644" y="3834126"/>
                <a:chExt cx="3340836" cy="134157"/>
              </a:xfrm>
            </p:grpSpPr>
            <p:sp>
              <p:nvSpPr>
                <p:cNvPr id="96" name="Rechteck 95"/>
                <p:cNvSpPr/>
                <p:nvPr/>
              </p:nvSpPr>
              <p:spPr bwMode="auto">
                <a:xfrm>
                  <a:off x="3598838" y="3834036"/>
                  <a:ext cx="3340613" cy="13425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97" name="Rechteck 96"/>
                <p:cNvSpPr/>
                <p:nvPr/>
              </p:nvSpPr>
              <p:spPr bwMode="auto">
                <a:xfrm>
                  <a:off x="3598838" y="3870181"/>
                  <a:ext cx="3336083" cy="61963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58415" name="Rechteck 92"/>
              <p:cNvSpPr>
                <a:spLocks noChangeArrowheads="1"/>
              </p:cNvSpPr>
              <p:nvPr/>
            </p:nvSpPr>
            <p:spPr bwMode="auto">
              <a:xfrm>
                <a:off x="4013624" y="3495301"/>
                <a:ext cx="45719" cy="73031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Abgerundetes Rechteck 93"/>
              <p:cNvSpPr/>
              <p:nvPr/>
            </p:nvSpPr>
            <p:spPr bwMode="auto">
              <a:xfrm>
                <a:off x="7585423" y="3427833"/>
                <a:ext cx="46042" cy="879272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8417" name="Rechteck 94"/>
              <p:cNvSpPr>
                <a:spLocks noChangeArrowheads="1"/>
              </p:cNvSpPr>
              <p:nvPr/>
            </p:nvSpPr>
            <p:spPr bwMode="auto">
              <a:xfrm>
                <a:off x="4166024" y="3494489"/>
                <a:ext cx="45719" cy="73031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6" name="Gruppieren 105"/>
          <p:cNvGrpSpPr>
            <a:grpSpLocks/>
          </p:cNvGrpSpPr>
          <p:nvPr/>
        </p:nvGrpSpPr>
        <p:grpSpPr bwMode="auto">
          <a:xfrm>
            <a:off x="3597275" y="2144713"/>
            <a:ext cx="3806825" cy="879475"/>
            <a:chOff x="3700214" y="4116808"/>
            <a:chExt cx="3806472" cy="879272"/>
          </a:xfrm>
        </p:grpSpPr>
        <p:grpSp>
          <p:nvGrpSpPr>
            <p:cNvPr id="17" name="Gruppieren 348"/>
            <p:cNvGrpSpPr>
              <a:grpSpLocks/>
            </p:cNvGrpSpPr>
            <p:nvPr/>
          </p:nvGrpSpPr>
          <p:grpSpPr bwMode="auto">
            <a:xfrm>
              <a:off x="3700214" y="4186205"/>
              <a:ext cx="189161" cy="729909"/>
              <a:chOff x="1087189" y="5515176"/>
              <a:chExt cx="189161" cy="729909"/>
            </a:xfrm>
          </p:grpSpPr>
          <p:sp>
            <p:nvSpPr>
              <p:cNvPr id="325" name="Rechteck 324"/>
              <p:cNvSpPr/>
              <p:nvPr/>
            </p:nvSpPr>
            <p:spPr bwMode="auto">
              <a:xfrm>
                <a:off x="1176081" y="5515613"/>
                <a:ext cx="100003" cy="7300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6" name="Rechteck 325"/>
              <p:cNvSpPr/>
              <p:nvPr/>
            </p:nvSpPr>
            <p:spPr bwMode="auto">
              <a:xfrm>
                <a:off x="1176081" y="5515613"/>
                <a:ext cx="46034" cy="7300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7" name="Rechteck 326"/>
              <p:cNvSpPr/>
              <p:nvPr/>
            </p:nvSpPr>
            <p:spPr bwMode="auto">
              <a:xfrm flipH="1">
                <a:off x="1228464" y="5515613"/>
                <a:ext cx="46033" cy="7300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grpSp>
            <p:nvGrpSpPr>
              <p:cNvPr id="18" name="Gruppieren 265"/>
              <p:cNvGrpSpPr>
                <a:grpSpLocks/>
              </p:cNvGrpSpPr>
              <p:nvPr/>
            </p:nvGrpSpPr>
            <p:grpSpPr bwMode="auto">
              <a:xfrm>
                <a:off x="1087189" y="5515176"/>
                <a:ext cx="80878" cy="729909"/>
                <a:chOff x="2808039" y="5255254"/>
                <a:chExt cx="80878" cy="729909"/>
              </a:xfrm>
            </p:grpSpPr>
            <p:sp>
              <p:nvSpPr>
                <p:cNvPr id="336" name="Gleichschenkliges Dreieck 335"/>
                <p:cNvSpPr/>
                <p:nvPr/>
              </p:nvSpPr>
              <p:spPr bwMode="auto">
                <a:xfrm rot="16200000">
                  <a:off x="2483477" y="5580253"/>
                  <a:ext cx="730081" cy="80955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337" name="Gerade Verbindung 336"/>
                <p:cNvCxnSpPr/>
                <p:nvPr/>
              </p:nvCxnSpPr>
              <p:spPr bwMode="auto">
                <a:xfrm flipV="1">
                  <a:off x="2835024" y="5509632"/>
                  <a:ext cx="31747" cy="84118"/>
                </a:xfrm>
                <a:prstGeom prst="line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38" name="Gerade Verbindung 337"/>
                <p:cNvCxnSpPr/>
                <p:nvPr/>
              </p:nvCxnSpPr>
              <p:spPr bwMode="auto">
                <a:xfrm flipH="1" flipV="1">
                  <a:off x="2838199" y="5649300"/>
                  <a:ext cx="25397" cy="107925"/>
                </a:xfrm>
                <a:prstGeom prst="line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</p:grpSp>
        <p:grpSp>
          <p:nvGrpSpPr>
            <p:cNvPr id="19" name="Gruppieren 349"/>
            <p:cNvGrpSpPr>
              <a:grpSpLocks/>
            </p:cNvGrpSpPr>
            <p:nvPr/>
          </p:nvGrpSpPr>
          <p:grpSpPr bwMode="auto">
            <a:xfrm>
              <a:off x="3888845" y="4116808"/>
              <a:ext cx="3617841" cy="879272"/>
              <a:chOff x="4013624" y="3427833"/>
              <a:chExt cx="3617841" cy="879272"/>
            </a:xfrm>
          </p:grpSpPr>
          <p:grpSp>
            <p:nvGrpSpPr>
              <p:cNvPr id="20" name="Gruppieren 185"/>
              <p:cNvGrpSpPr>
                <a:grpSpLocks/>
              </p:cNvGrpSpPr>
              <p:nvPr/>
            </p:nvGrpSpPr>
            <p:grpSpPr bwMode="auto">
              <a:xfrm>
                <a:off x="4070152" y="3802480"/>
                <a:ext cx="3512125" cy="123707"/>
                <a:chOff x="3598644" y="3834126"/>
                <a:chExt cx="3340836" cy="134157"/>
              </a:xfrm>
            </p:grpSpPr>
            <p:sp>
              <p:nvSpPr>
                <p:cNvPr id="103" name="Rechteck 102"/>
                <p:cNvSpPr/>
                <p:nvPr/>
              </p:nvSpPr>
              <p:spPr bwMode="auto">
                <a:xfrm>
                  <a:off x="3682529" y="3834036"/>
                  <a:ext cx="3256933" cy="13425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04" name="Rechteck 103"/>
                <p:cNvSpPr/>
                <p:nvPr/>
              </p:nvSpPr>
              <p:spPr bwMode="auto">
                <a:xfrm>
                  <a:off x="3682529" y="3870181"/>
                  <a:ext cx="3252403" cy="61963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58400" name="Rechteck 99"/>
              <p:cNvSpPr>
                <a:spLocks noChangeArrowheads="1"/>
              </p:cNvSpPr>
              <p:nvPr/>
            </p:nvSpPr>
            <p:spPr bwMode="auto">
              <a:xfrm>
                <a:off x="4013624" y="3495301"/>
                <a:ext cx="45719" cy="73031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Abgerundetes Rechteck 100"/>
              <p:cNvSpPr/>
              <p:nvPr/>
            </p:nvSpPr>
            <p:spPr bwMode="auto">
              <a:xfrm>
                <a:off x="7585432" y="3427833"/>
                <a:ext cx="46033" cy="879272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8402" name="Rechteck 101"/>
              <p:cNvSpPr>
                <a:spLocks noChangeArrowheads="1"/>
              </p:cNvSpPr>
              <p:nvPr/>
            </p:nvSpPr>
            <p:spPr bwMode="auto">
              <a:xfrm>
                <a:off x="4166024" y="3494489"/>
                <a:ext cx="45719" cy="73031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81928" name="Picture 8" descr="http://2.bp.blogspot.com/_P4EHIyposmM/TImv2-brnOI/AAAAAAAAAMw/nK-NO8JUSEU/s1600/1781_PotApp_FlexibleMetal_Spring_Bi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567" t="18192" r="18584" b="18851"/>
          <a:stretch>
            <a:fillRect/>
          </a:stretch>
        </p:blipFill>
        <p:spPr bwMode="auto">
          <a:xfrm>
            <a:off x="2771775" y="3644900"/>
            <a:ext cx="2228850" cy="571500"/>
          </a:xfrm>
          <a:prstGeom prst="rect">
            <a:avLst/>
          </a:prstGeom>
          <a:solidFill>
            <a:srgbClr val="E5E5E5"/>
          </a:solidFill>
          <a:ln w="9525">
            <a:noFill/>
            <a:miter lim="800000"/>
            <a:headEnd/>
            <a:tailEnd/>
          </a:ln>
        </p:spPr>
      </p:pic>
      <p:pic>
        <p:nvPicPr>
          <p:cNvPr id="177" name="Picture 8" descr="http://2.bp.blogspot.com/_P4EHIyposmM/TImv2-brnOI/AAAAAAAAAMw/nK-NO8JUSEU/s1600/1781_PotApp_FlexibleMetal_Spring_Bi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567" t="18192" r="18584" b="18851"/>
          <a:stretch>
            <a:fillRect/>
          </a:stretch>
        </p:blipFill>
        <p:spPr bwMode="auto">
          <a:xfrm>
            <a:off x="2771775" y="3644900"/>
            <a:ext cx="1843088" cy="571500"/>
          </a:xfrm>
          <a:prstGeom prst="rect">
            <a:avLst/>
          </a:prstGeom>
          <a:solidFill>
            <a:srgbClr val="E5E5E5"/>
          </a:solidFill>
          <a:ln w="9525">
            <a:noFill/>
            <a:miter lim="800000"/>
            <a:headEnd/>
            <a:tailEnd/>
          </a:ln>
        </p:spPr>
      </p:pic>
      <p:pic>
        <p:nvPicPr>
          <p:cNvPr id="178" name="Picture 8" descr="http://2.bp.blogspot.com/_P4EHIyposmM/TImv2-brnOI/AAAAAAAAAMw/nK-NO8JUSEU/s1600/1781_PotApp_FlexibleMetal_Spring_Bi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567" t="18192" r="18584" b="18851"/>
          <a:stretch>
            <a:fillRect/>
          </a:stretch>
        </p:blipFill>
        <p:spPr bwMode="auto">
          <a:xfrm>
            <a:off x="2771775" y="3644900"/>
            <a:ext cx="1266825" cy="571500"/>
          </a:xfrm>
          <a:prstGeom prst="rect">
            <a:avLst/>
          </a:prstGeom>
          <a:solidFill>
            <a:srgbClr val="E5E5E5"/>
          </a:solidFill>
          <a:ln w="9525">
            <a:noFill/>
            <a:miter lim="800000"/>
            <a:headEnd/>
            <a:tailEnd/>
          </a:ln>
        </p:spPr>
      </p:pic>
      <p:cxnSp>
        <p:nvCxnSpPr>
          <p:cNvPr id="58379" name="Gerade Verbindung 179"/>
          <p:cNvCxnSpPr>
            <a:cxnSpLocks noChangeShapeType="1"/>
          </p:cNvCxnSpPr>
          <p:nvPr/>
        </p:nvCxnSpPr>
        <p:spPr bwMode="auto">
          <a:xfrm flipV="1">
            <a:off x="2843213" y="3030538"/>
            <a:ext cx="687387" cy="5429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8380" name="Gerade Verbindung 180"/>
          <p:cNvCxnSpPr>
            <a:cxnSpLocks noChangeShapeType="1"/>
          </p:cNvCxnSpPr>
          <p:nvPr/>
        </p:nvCxnSpPr>
        <p:spPr bwMode="auto">
          <a:xfrm flipH="1" flipV="1">
            <a:off x="4008438" y="3019425"/>
            <a:ext cx="850900" cy="6254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58381" name="Inhaltsplatzhalter 2"/>
          <p:cNvSpPr>
            <a:spLocks noGrp="1"/>
          </p:cNvSpPr>
          <p:nvPr>
            <p:ph idx="1"/>
          </p:nvPr>
        </p:nvSpPr>
        <p:spPr>
          <a:xfrm>
            <a:off x="611188" y="1700213"/>
            <a:ext cx="8208962" cy="504825"/>
          </a:xfrm>
        </p:spPr>
        <p:txBody>
          <a:bodyPr>
            <a:normAutofit fontScale="92500" lnSpcReduction="10000"/>
          </a:bodyPr>
          <a:lstStyle/>
          <a:p>
            <a:r>
              <a:rPr lang="ru-RU" b="1" smtClean="0"/>
              <a:t>Совместим все этапы</a:t>
            </a:r>
            <a:endParaRPr lang="en-US" smtClean="0"/>
          </a:p>
        </p:txBody>
      </p:sp>
      <p:cxnSp>
        <p:nvCxnSpPr>
          <p:cNvPr id="152" name="Gerade Verbindung mit Pfeil 151"/>
          <p:cNvCxnSpPr>
            <a:cxnSpLocks noChangeShapeType="1"/>
          </p:cNvCxnSpPr>
          <p:nvPr/>
        </p:nvCxnSpPr>
        <p:spPr bwMode="auto">
          <a:xfrm flipH="1">
            <a:off x="7451725" y="2060575"/>
            <a:ext cx="144463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55" name="Gerade Verbindung mit Pfeil 154"/>
          <p:cNvCxnSpPr>
            <a:cxnSpLocks noChangeShapeType="1"/>
          </p:cNvCxnSpPr>
          <p:nvPr/>
        </p:nvCxnSpPr>
        <p:spPr bwMode="auto">
          <a:xfrm flipH="1">
            <a:off x="7235825" y="2060575"/>
            <a:ext cx="144463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56" name="Gerade Verbindung mit Pfeil 155"/>
          <p:cNvCxnSpPr>
            <a:cxnSpLocks noChangeShapeType="1"/>
          </p:cNvCxnSpPr>
          <p:nvPr/>
        </p:nvCxnSpPr>
        <p:spPr bwMode="auto">
          <a:xfrm flipH="1">
            <a:off x="4657725" y="3987800"/>
            <a:ext cx="287338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57" name="Gerade Verbindung mit Pfeil 156"/>
          <p:cNvCxnSpPr>
            <a:cxnSpLocks noChangeShapeType="1"/>
          </p:cNvCxnSpPr>
          <p:nvPr/>
        </p:nvCxnSpPr>
        <p:spPr bwMode="auto">
          <a:xfrm flipH="1">
            <a:off x="4081463" y="3987800"/>
            <a:ext cx="4318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grpSp>
        <p:nvGrpSpPr>
          <p:cNvPr id="21" name="Gruppieren 126"/>
          <p:cNvGrpSpPr>
            <a:grpSpLocks/>
          </p:cNvGrpSpPr>
          <p:nvPr/>
        </p:nvGrpSpPr>
        <p:grpSpPr bwMode="auto">
          <a:xfrm>
            <a:off x="0" y="4437063"/>
            <a:ext cx="2843213" cy="1835150"/>
            <a:chOff x="2906140" y="2565000"/>
            <a:chExt cx="6237860" cy="3897850"/>
          </a:xfrm>
        </p:grpSpPr>
        <p:pic>
          <p:nvPicPr>
            <p:cNvPr id="58392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06140" y="2565000"/>
              <a:ext cx="6237860" cy="3897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8393" name="Rechteck 98"/>
            <p:cNvSpPr>
              <a:spLocks noChangeArrowheads="1"/>
            </p:cNvSpPr>
            <p:nvPr/>
          </p:nvSpPr>
          <p:spPr bwMode="auto">
            <a:xfrm>
              <a:off x="3708000" y="2997000"/>
              <a:ext cx="3456000" cy="3024000"/>
            </a:xfrm>
            <a:prstGeom prst="rect">
              <a:avLst/>
            </a:prstGeom>
            <a:solidFill>
              <a:srgbClr val="0070C0">
                <a:alpha val="30196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lIns="0" tIns="72000" rIns="0" bIns="72000" anchor="ctr"/>
            <a:lstStyle/>
            <a:p>
              <a:pPr algn="ctr"/>
              <a:endParaRPr lang="en-US" sz="1000"/>
            </a:p>
          </p:txBody>
        </p:sp>
        <p:sp>
          <p:nvSpPr>
            <p:cNvPr id="58394" name="Ellipse 99"/>
            <p:cNvSpPr>
              <a:spLocks noChangeArrowheads="1"/>
            </p:cNvSpPr>
            <p:nvPr/>
          </p:nvSpPr>
          <p:spPr bwMode="auto">
            <a:xfrm>
              <a:off x="5076000" y="2709000"/>
              <a:ext cx="504000" cy="504000"/>
            </a:xfrm>
            <a:prstGeom prst="ellipse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72000" rIns="0" bIns="72000" anchor="ctr"/>
            <a:lstStyle/>
            <a:p>
              <a:pPr algn="ctr"/>
              <a:r>
                <a:rPr lang="en-US" sz="1000"/>
                <a:t>A</a:t>
              </a:r>
            </a:p>
          </p:txBody>
        </p:sp>
        <p:sp>
          <p:nvSpPr>
            <p:cNvPr id="58395" name="Freihandform 101"/>
            <p:cNvSpPr>
              <a:spLocks/>
            </p:cNvSpPr>
            <p:nvPr/>
          </p:nvSpPr>
          <p:spPr bwMode="auto">
            <a:xfrm>
              <a:off x="8516679" y="5301000"/>
              <a:ext cx="627321" cy="90377"/>
            </a:xfrm>
            <a:custGeom>
              <a:avLst/>
              <a:gdLst>
                <a:gd name="T0" fmla="*/ 0 w 627321"/>
                <a:gd name="T1" fmla="*/ 90377 h 90377"/>
                <a:gd name="T2" fmla="*/ 95693 w 627321"/>
                <a:gd name="T3" fmla="*/ 5316 h 90377"/>
                <a:gd name="T4" fmla="*/ 223284 w 627321"/>
                <a:gd name="T5" fmla="*/ 58479 h 90377"/>
                <a:gd name="T6" fmla="*/ 627321 w 627321"/>
                <a:gd name="T7" fmla="*/ 40772 h 903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7321"/>
                <a:gd name="T13" fmla="*/ 0 h 90377"/>
                <a:gd name="T14" fmla="*/ 627321 w 627321"/>
                <a:gd name="T15" fmla="*/ 90377 h 903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7321" h="90377">
                  <a:moveTo>
                    <a:pt x="0" y="90377"/>
                  </a:moveTo>
                  <a:cubicBezTo>
                    <a:pt x="29239" y="50504"/>
                    <a:pt x="58479" y="10632"/>
                    <a:pt x="95693" y="5316"/>
                  </a:cubicBezTo>
                  <a:cubicBezTo>
                    <a:pt x="132907" y="0"/>
                    <a:pt x="134679" y="52570"/>
                    <a:pt x="223284" y="58479"/>
                  </a:cubicBezTo>
                  <a:cubicBezTo>
                    <a:pt x="311889" y="64388"/>
                    <a:pt x="606942" y="54062"/>
                    <a:pt x="627321" y="40772"/>
                  </a:cubicBezTo>
                </a:path>
              </a:pathLst>
            </a:custGeom>
            <a:noFill/>
            <a:ln w="34925" cap="flat" cmpd="sng" algn="ctr">
              <a:solidFill>
                <a:srgbClr val="6C1D8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72000" rIns="0" bIns="72000" anchor="ctr"/>
            <a:lstStyle/>
            <a:p>
              <a:endParaRPr lang="ru-RU"/>
            </a:p>
          </p:txBody>
        </p:sp>
        <p:cxnSp>
          <p:nvCxnSpPr>
            <p:cNvPr id="58396" name="Gerade Verbindung 104"/>
            <p:cNvCxnSpPr>
              <a:cxnSpLocks noChangeShapeType="1"/>
            </p:cNvCxnSpPr>
            <p:nvPr/>
          </p:nvCxnSpPr>
          <p:spPr bwMode="auto">
            <a:xfrm>
              <a:off x="3708000" y="5373000"/>
              <a:ext cx="54360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106" name="Textfeld 105"/>
          <p:cNvSpPr txBox="1">
            <a:spLocks noChangeArrowheads="1"/>
          </p:cNvSpPr>
          <p:nvPr/>
        </p:nvSpPr>
        <p:spPr bwMode="auto">
          <a:xfrm>
            <a:off x="2987674" y="4437063"/>
            <a:ext cx="615632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46063" lvl="1" indent="-244475">
              <a:buClr>
                <a:schemeClr val="hlink"/>
              </a:buClr>
              <a:buSzPct val="100000"/>
              <a:buFont typeface="Wingdings" pitchFamily="2" charset="2"/>
              <a:buChar char="§"/>
            </a:pPr>
            <a:r>
              <a:rPr lang="ru-RU" sz="2400" b="1" dirty="0"/>
              <a:t>Во время сжатия поршня</a:t>
            </a:r>
            <a:r>
              <a:rPr lang="en-US" sz="2400" b="1" dirty="0"/>
              <a:t>, </a:t>
            </a:r>
            <a:r>
              <a:rPr lang="ru-RU" sz="2400" b="1" dirty="0"/>
              <a:t>движение штока не приводит к перемещению жидкости</a:t>
            </a:r>
            <a:r>
              <a:rPr lang="en-US" sz="2400" b="1" dirty="0"/>
              <a:t>. </a:t>
            </a:r>
            <a:r>
              <a:rPr lang="ru-RU" sz="2400" b="1" dirty="0"/>
              <a:t>В это время в шприце нарастает давление.</a:t>
            </a:r>
            <a:endParaRPr lang="en-US" sz="2400" b="1" dirty="0"/>
          </a:p>
          <a:p>
            <a:pPr marL="246063" lvl="1" indent="-244475">
              <a:buClr>
                <a:schemeClr val="hlink"/>
              </a:buClr>
              <a:buSzPct val="100000"/>
              <a:buFont typeface="Wingdings" pitchFamily="2" charset="2"/>
              <a:buChar char="§"/>
            </a:pPr>
            <a:endParaRPr lang="en-US" sz="2400" b="1" dirty="0"/>
          </a:p>
          <a:p>
            <a:pPr marL="246063" lvl="1" indent="-244475">
              <a:buClr>
                <a:schemeClr val="hlink"/>
              </a:buClr>
              <a:buSzPct val="100000"/>
              <a:buFont typeface="Wingdings" pitchFamily="2" charset="2"/>
              <a:buChar char="§"/>
            </a:pPr>
            <a:r>
              <a:rPr lang="ru-RU" sz="2400" b="1" dirty="0"/>
              <a:t>Назовем это фазой «залипания»</a:t>
            </a:r>
            <a:endParaRPr lang="en-US" sz="2400" b="1" dirty="0"/>
          </a:p>
        </p:txBody>
      </p:sp>
      <p:sp>
        <p:nvSpPr>
          <p:cNvPr id="107" name="Textfeld 106"/>
          <p:cNvSpPr txBox="1">
            <a:spLocks noChangeArrowheads="1"/>
          </p:cNvSpPr>
          <p:nvPr/>
        </p:nvSpPr>
        <p:spPr bwMode="auto">
          <a:xfrm rot="-1914607">
            <a:off x="265113" y="4970463"/>
            <a:ext cx="19732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Фаза залипания</a:t>
            </a:r>
            <a:endParaRPr lang="en-US" b="1"/>
          </a:p>
        </p:txBody>
      </p:sp>
      <p:sp>
        <p:nvSpPr>
          <p:cNvPr id="108" name="Textfeld 107"/>
          <p:cNvSpPr txBox="1">
            <a:spLocks noChangeArrowheads="1"/>
          </p:cNvSpPr>
          <p:nvPr/>
        </p:nvSpPr>
        <p:spPr bwMode="auto">
          <a:xfrm>
            <a:off x="6656388" y="1549400"/>
            <a:ext cx="23034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/>
              <a:t>Давление</a:t>
            </a:r>
            <a:endParaRPr lang="en-US" sz="2400" b="1" dirty="0"/>
          </a:p>
        </p:txBody>
      </p:sp>
      <p:sp>
        <p:nvSpPr>
          <p:cNvPr id="58390" name="Titel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686800" cy="648072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Эффекты «залипания – скольжения»</a:t>
            </a:r>
            <a:endParaRPr lang="en-US" b="1" smtClean="0"/>
          </a:p>
        </p:txBody>
      </p:sp>
      <p:sp>
        <p:nvSpPr>
          <p:cNvPr id="93" name="Rectangle 2"/>
          <p:cNvSpPr txBox="1">
            <a:spLocks noChangeArrowheads="1"/>
          </p:cNvSpPr>
          <p:nvPr/>
        </p:nvSpPr>
        <p:spPr bwMode="gray">
          <a:xfrm>
            <a:off x="611188" y="273596"/>
            <a:ext cx="820896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defRPr/>
            </a:pPr>
            <a:r>
              <a:rPr lang="ru-RU" sz="3400" b="1" kern="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Основы работы шприцевого насоса</a:t>
            </a:r>
            <a:endParaRPr lang="de-DE" sz="3400" b="1" kern="0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" presetClass="emph" presetSubtype="1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5" dur="indefinite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108" grpId="0"/>
      <p:bldP spid="108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Rechteck 183"/>
          <p:cNvSpPr>
            <a:spLocks noChangeArrowheads="1"/>
          </p:cNvSpPr>
          <p:nvPr/>
        </p:nvSpPr>
        <p:spPr bwMode="auto">
          <a:xfrm>
            <a:off x="1879600" y="2209800"/>
            <a:ext cx="1938338" cy="73025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 algn="ctr">
            <a:noFill/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08B8F5-E97F-4C53-A26D-86BCBA3AE44E}" type="slidenum">
              <a:rPr lang="de-DE" smtClean="0"/>
              <a:pPr>
                <a:defRPr/>
              </a:pPr>
              <a:t>29</a:t>
            </a:fld>
            <a:endParaRPr lang="de-DE"/>
          </a:p>
        </p:txBody>
      </p:sp>
      <p:grpSp>
        <p:nvGrpSpPr>
          <p:cNvPr id="2" name="Gruppieren 105"/>
          <p:cNvGrpSpPr>
            <a:grpSpLocks/>
          </p:cNvGrpSpPr>
          <p:nvPr/>
        </p:nvGrpSpPr>
        <p:grpSpPr bwMode="auto">
          <a:xfrm>
            <a:off x="3597275" y="2144713"/>
            <a:ext cx="3806825" cy="879475"/>
            <a:chOff x="3700214" y="4116808"/>
            <a:chExt cx="3806472" cy="879272"/>
          </a:xfrm>
        </p:grpSpPr>
        <p:grpSp>
          <p:nvGrpSpPr>
            <p:cNvPr id="3" name="Gruppieren 348"/>
            <p:cNvGrpSpPr>
              <a:grpSpLocks/>
            </p:cNvGrpSpPr>
            <p:nvPr/>
          </p:nvGrpSpPr>
          <p:grpSpPr bwMode="auto">
            <a:xfrm>
              <a:off x="3700214" y="4186205"/>
              <a:ext cx="189161" cy="729909"/>
              <a:chOff x="1087189" y="5515176"/>
              <a:chExt cx="189161" cy="729909"/>
            </a:xfrm>
          </p:grpSpPr>
          <p:sp>
            <p:nvSpPr>
              <p:cNvPr id="325" name="Rechteck 324"/>
              <p:cNvSpPr/>
              <p:nvPr/>
            </p:nvSpPr>
            <p:spPr bwMode="auto">
              <a:xfrm>
                <a:off x="1176081" y="5515613"/>
                <a:ext cx="100003" cy="7300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6" name="Rechteck 325"/>
              <p:cNvSpPr/>
              <p:nvPr/>
            </p:nvSpPr>
            <p:spPr bwMode="auto">
              <a:xfrm>
                <a:off x="1176081" y="5515613"/>
                <a:ext cx="46034" cy="7300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7" name="Rechteck 326"/>
              <p:cNvSpPr/>
              <p:nvPr/>
            </p:nvSpPr>
            <p:spPr bwMode="auto">
              <a:xfrm flipH="1">
                <a:off x="1228464" y="5515613"/>
                <a:ext cx="46033" cy="7300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grpSp>
            <p:nvGrpSpPr>
              <p:cNvPr id="5" name="Gruppieren 265"/>
              <p:cNvGrpSpPr>
                <a:grpSpLocks/>
              </p:cNvGrpSpPr>
              <p:nvPr/>
            </p:nvGrpSpPr>
            <p:grpSpPr bwMode="auto">
              <a:xfrm>
                <a:off x="1087189" y="5515176"/>
                <a:ext cx="80878" cy="729909"/>
                <a:chOff x="2808039" y="5255254"/>
                <a:chExt cx="80878" cy="729909"/>
              </a:xfrm>
            </p:grpSpPr>
            <p:sp>
              <p:nvSpPr>
                <p:cNvPr id="336" name="Gleichschenkliges Dreieck 335"/>
                <p:cNvSpPr/>
                <p:nvPr/>
              </p:nvSpPr>
              <p:spPr bwMode="auto">
                <a:xfrm rot="16200000">
                  <a:off x="2483477" y="5580253"/>
                  <a:ext cx="730081" cy="80955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337" name="Gerade Verbindung 336"/>
                <p:cNvCxnSpPr/>
                <p:nvPr/>
              </p:nvCxnSpPr>
              <p:spPr bwMode="auto">
                <a:xfrm flipV="1">
                  <a:off x="2835024" y="5509632"/>
                  <a:ext cx="31747" cy="84118"/>
                </a:xfrm>
                <a:prstGeom prst="line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38" name="Gerade Verbindung 337"/>
                <p:cNvCxnSpPr/>
                <p:nvPr/>
              </p:nvCxnSpPr>
              <p:spPr bwMode="auto">
                <a:xfrm flipH="1" flipV="1">
                  <a:off x="2838199" y="5649300"/>
                  <a:ext cx="25397" cy="107925"/>
                </a:xfrm>
                <a:prstGeom prst="line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</p:grpSp>
        <p:grpSp>
          <p:nvGrpSpPr>
            <p:cNvPr id="6" name="Gruppieren 349"/>
            <p:cNvGrpSpPr>
              <a:grpSpLocks/>
            </p:cNvGrpSpPr>
            <p:nvPr/>
          </p:nvGrpSpPr>
          <p:grpSpPr bwMode="auto">
            <a:xfrm>
              <a:off x="3888845" y="4116808"/>
              <a:ext cx="3617841" cy="879272"/>
              <a:chOff x="4013624" y="3427833"/>
              <a:chExt cx="3617841" cy="879272"/>
            </a:xfrm>
          </p:grpSpPr>
          <p:grpSp>
            <p:nvGrpSpPr>
              <p:cNvPr id="7" name="Gruppieren 185"/>
              <p:cNvGrpSpPr>
                <a:grpSpLocks/>
              </p:cNvGrpSpPr>
              <p:nvPr/>
            </p:nvGrpSpPr>
            <p:grpSpPr bwMode="auto">
              <a:xfrm>
                <a:off x="4070152" y="3802480"/>
                <a:ext cx="3512125" cy="123707"/>
                <a:chOff x="3598644" y="3834126"/>
                <a:chExt cx="3340836" cy="134157"/>
              </a:xfrm>
            </p:grpSpPr>
            <p:sp>
              <p:nvSpPr>
                <p:cNvPr id="103" name="Rechteck 102"/>
                <p:cNvSpPr/>
                <p:nvPr/>
              </p:nvSpPr>
              <p:spPr bwMode="auto">
                <a:xfrm>
                  <a:off x="3682529" y="3834036"/>
                  <a:ext cx="3256933" cy="13425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04" name="Rechteck 103"/>
                <p:cNvSpPr/>
                <p:nvPr/>
              </p:nvSpPr>
              <p:spPr bwMode="auto">
                <a:xfrm>
                  <a:off x="3682529" y="3870181"/>
                  <a:ext cx="3252403" cy="61963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59435" name="Rechteck 99"/>
              <p:cNvSpPr>
                <a:spLocks noChangeArrowheads="1"/>
              </p:cNvSpPr>
              <p:nvPr/>
            </p:nvSpPr>
            <p:spPr bwMode="auto">
              <a:xfrm>
                <a:off x="4013624" y="3495301"/>
                <a:ext cx="45719" cy="73031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Abgerundetes Rechteck 100"/>
              <p:cNvSpPr/>
              <p:nvPr/>
            </p:nvSpPr>
            <p:spPr bwMode="auto">
              <a:xfrm>
                <a:off x="7585432" y="3427833"/>
                <a:ext cx="46033" cy="879272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9437" name="Rechteck 101"/>
              <p:cNvSpPr>
                <a:spLocks noChangeArrowheads="1"/>
              </p:cNvSpPr>
              <p:nvPr/>
            </p:nvSpPr>
            <p:spPr bwMode="auto">
              <a:xfrm>
                <a:off x="4166024" y="3494489"/>
                <a:ext cx="45719" cy="73031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" name="Gruppieren 219"/>
          <p:cNvGrpSpPr>
            <a:grpSpLocks/>
          </p:cNvGrpSpPr>
          <p:nvPr/>
        </p:nvGrpSpPr>
        <p:grpSpPr bwMode="auto">
          <a:xfrm>
            <a:off x="1468438" y="2070100"/>
            <a:ext cx="3829050" cy="1028700"/>
            <a:chOff x="1496264" y="3346918"/>
            <a:chExt cx="3829307" cy="1115638"/>
          </a:xfrm>
        </p:grpSpPr>
        <p:grpSp>
          <p:nvGrpSpPr>
            <p:cNvPr id="9" name="Gruppieren 218"/>
            <p:cNvGrpSpPr>
              <a:grpSpLocks/>
            </p:cNvGrpSpPr>
            <p:nvPr/>
          </p:nvGrpSpPr>
          <p:grpSpPr bwMode="auto">
            <a:xfrm>
              <a:off x="1907999" y="3346918"/>
              <a:ext cx="3417572" cy="1115638"/>
              <a:chOff x="1907999" y="3346916"/>
              <a:chExt cx="3417572" cy="1115637"/>
            </a:xfrm>
          </p:grpSpPr>
          <p:cxnSp>
            <p:nvCxnSpPr>
              <p:cNvPr id="59429" name="Gerade Verbindung 5"/>
              <p:cNvCxnSpPr>
                <a:cxnSpLocks noChangeShapeType="1"/>
              </p:cNvCxnSpPr>
              <p:nvPr/>
            </p:nvCxnSpPr>
            <p:spPr bwMode="auto">
              <a:xfrm>
                <a:off x="1907999" y="3501000"/>
                <a:ext cx="33501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59430" name="Gerade Verbindung 25"/>
              <p:cNvCxnSpPr>
                <a:cxnSpLocks noChangeShapeType="1"/>
              </p:cNvCxnSpPr>
              <p:nvPr/>
            </p:nvCxnSpPr>
            <p:spPr bwMode="auto">
              <a:xfrm>
                <a:off x="1907999" y="4293000"/>
                <a:ext cx="335408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59431" name="Abgerundetes Rechteck 165"/>
              <p:cNvSpPr>
                <a:spLocks noChangeArrowheads="1"/>
              </p:cNvSpPr>
              <p:nvPr/>
            </p:nvSpPr>
            <p:spPr bwMode="auto">
              <a:xfrm>
                <a:off x="5258669" y="3346916"/>
                <a:ext cx="66902" cy="1115637"/>
              </a:xfrm>
              <a:prstGeom prst="roundRect">
                <a:avLst>
                  <a:gd name="adj" fmla="val 16667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uppieren 217"/>
            <p:cNvGrpSpPr>
              <a:grpSpLocks/>
            </p:cNvGrpSpPr>
            <p:nvPr/>
          </p:nvGrpSpPr>
          <p:grpSpPr bwMode="auto">
            <a:xfrm>
              <a:off x="1496264" y="3495087"/>
              <a:ext cx="416310" cy="800688"/>
              <a:chOff x="1496264" y="3495090"/>
              <a:chExt cx="416310" cy="800689"/>
            </a:xfrm>
          </p:grpSpPr>
          <p:cxnSp>
            <p:nvCxnSpPr>
              <p:cNvPr id="59415" name="Gerade Verbindung 80"/>
              <p:cNvCxnSpPr>
                <a:cxnSpLocks noChangeShapeType="1"/>
              </p:cNvCxnSpPr>
              <p:nvPr/>
            </p:nvCxnSpPr>
            <p:spPr bwMode="auto">
              <a:xfrm>
                <a:off x="1912574" y="3495090"/>
                <a:ext cx="0" cy="800689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grpSp>
            <p:nvGrpSpPr>
              <p:cNvPr id="11" name="Gruppieren 172"/>
              <p:cNvGrpSpPr>
                <a:grpSpLocks/>
              </p:cNvGrpSpPr>
              <p:nvPr/>
            </p:nvGrpSpPr>
            <p:grpSpPr bwMode="auto">
              <a:xfrm>
                <a:off x="1496264" y="3777571"/>
                <a:ext cx="258480" cy="219400"/>
                <a:chOff x="1476524" y="3777569"/>
                <a:chExt cx="298412" cy="219400"/>
              </a:xfrm>
            </p:grpSpPr>
            <p:cxnSp>
              <p:nvCxnSpPr>
                <p:cNvPr id="59419" name="Gerade Verbindung 28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780969"/>
                  <a:ext cx="2244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9420" name="Gerade Verbindung 30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996969"/>
                  <a:ext cx="2244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9421" name="Gerade Verbindung 32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780969"/>
                  <a:ext cx="0" cy="2160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9422" name="Gerade Verbindung 35"/>
                <p:cNvCxnSpPr>
                  <a:cxnSpLocks noChangeShapeType="1"/>
                </p:cNvCxnSpPr>
                <p:nvPr/>
              </p:nvCxnSpPr>
              <p:spPr bwMode="auto">
                <a:xfrm flipV="1">
                  <a:off x="1476524" y="3836528"/>
                  <a:ext cx="298412" cy="16441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9423" name="Gerade Verbindung 36"/>
                <p:cNvCxnSpPr>
                  <a:cxnSpLocks noChangeShapeType="1"/>
                </p:cNvCxnSpPr>
                <p:nvPr/>
              </p:nvCxnSpPr>
              <p:spPr bwMode="auto">
                <a:xfrm>
                  <a:off x="1476524" y="3924969"/>
                  <a:ext cx="288214" cy="30533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9424" name="Gerade Verbindung 52"/>
                <p:cNvCxnSpPr>
                  <a:cxnSpLocks noChangeShapeType="1"/>
                </p:cNvCxnSpPr>
                <p:nvPr/>
              </p:nvCxnSpPr>
              <p:spPr bwMode="auto">
                <a:xfrm>
                  <a:off x="1765461" y="3777569"/>
                  <a:ext cx="0" cy="2160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9425" name="Gerade Verbindung 56"/>
                <p:cNvCxnSpPr>
                  <a:cxnSpLocks noChangeShapeType="1"/>
                </p:cNvCxnSpPr>
                <p:nvPr/>
              </p:nvCxnSpPr>
              <p:spPr bwMode="auto">
                <a:xfrm flipH="1">
                  <a:off x="1539583" y="3777570"/>
                  <a:ext cx="92691" cy="126681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9426" name="Gerade Verbindung 74"/>
                <p:cNvCxnSpPr>
                  <a:cxnSpLocks noChangeShapeType="1"/>
                </p:cNvCxnSpPr>
                <p:nvPr/>
              </p:nvCxnSpPr>
              <p:spPr bwMode="auto">
                <a:xfrm>
                  <a:off x="1480909" y="3855186"/>
                  <a:ext cx="0" cy="73122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9427" name="Gerade Verbindung 78"/>
                <p:cNvCxnSpPr>
                  <a:cxnSpLocks noChangeShapeType="1"/>
                </p:cNvCxnSpPr>
                <p:nvPr/>
              </p:nvCxnSpPr>
              <p:spPr bwMode="auto">
                <a:xfrm flipH="1">
                  <a:off x="1577711" y="3781725"/>
                  <a:ext cx="155223" cy="212142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59428" name="Gerade Verbindung 82"/>
                <p:cNvCxnSpPr>
                  <a:cxnSpLocks noChangeShapeType="1"/>
                </p:cNvCxnSpPr>
                <p:nvPr/>
              </p:nvCxnSpPr>
              <p:spPr bwMode="auto">
                <a:xfrm flipH="1">
                  <a:off x="1672833" y="3863551"/>
                  <a:ext cx="95899" cy="131064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59417" name="Gerade Verbindung 201"/>
              <p:cNvCxnSpPr>
                <a:cxnSpLocks noChangeShapeType="1"/>
              </p:cNvCxnSpPr>
              <p:nvPr/>
            </p:nvCxnSpPr>
            <p:spPr bwMode="auto">
              <a:xfrm flipH="1">
                <a:off x="1753104" y="3499653"/>
                <a:ext cx="157061" cy="33679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59418" name="Gerade Verbindung 216"/>
              <p:cNvCxnSpPr>
                <a:cxnSpLocks noChangeShapeType="1"/>
              </p:cNvCxnSpPr>
              <p:nvPr/>
            </p:nvCxnSpPr>
            <p:spPr bwMode="auto">
              <a:xfrm flipH="1" flipV="1">
                <a:off x="1753104" y="3954928"/>
                <a:ext cx="157061" cy="33679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</p:grpSp>
      <p:pic>
        <p:nvPicPr>
          <p:cNvPr id="42" name="Picture 8" descr="http://2.bp.blogspot.com/_P4EHIyposmM/TImv2-brnOI/AAAAAAAAAMw/nK-NO8JUSEU/s1600/1781_PotApp_FlexibleMetal_Spring_Bi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567" t="18192" r="18584" b="18851"/>
          <a:stretch>
            <a:fillRect/>
          </a:stretch>
        </p:blipFill>
        <p:spPr bwMode="auto">
          <a:xfrm>
            <a:off x="2830513" y="3644900"/>
            <a:ext cx="1266825" cy="571500"/>
          </a:xfrm>
          <a:prstGeom prst="rect">
            <a:avLst/>
          </a:prstGeom>
          <a:solidFill>
            <a:srgbClr val="E5E5E5"/>
          </a:solidFill>
          <a:ln w="9525">
            <a:noFill/>
            <a:miter lim="800000"/>
            <a:headEnd/>
            <a:tailEnd/>
          </a:ln>
        </p:spPr>
      </p:pic>
      <p:cxnSp>
        <p:nvCxnSpPr>
          <p:cNvPr id="56" name="Gerade Verbindung mit Pfeil 55"/>
          <p:cNvCxnSpPr>
            <a:cxnSpLocks noChangeShapeType="1"/>
          </p:cNvCxnSpPr>
          <p:nvPr/>
        </p:nvCxnSpPr>
        <p:spPr bwMode="auto">
          <a:xfrm flipH="1">
            <a:off x="4140200" y="3987800"/>
            <a:ext cx="287338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59" name="Gerade Verbindung mit Pfeil 58"/>
          <p:cNvCxnSpPr>
            <a:cxnSpLocks noChangeShapeType="1"/>
          </p:cNvCxnSpPr>
          <p:nvPr/>
        </p:nvCxnSpPr>
        <p:spPr bwMode="auto">
          <a:xfrm flipH="1">
            <a:off x="6948488" y="2060575"/>
            <a:ext cx="287337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81" name="Textfeld 80"/>
          <p:cNvSpPr txBox="1">
            <a:spLocks noChangeArrowheads="1"/>
          </p:cNvSpPr>
          <p:nvPr/>
        </p:nvSpPr>
        <p:spPr bwMode="auto">
          <a:xfrm>
            <a:off x="2987675" y="4509120"/>
            <a:ext cx="615632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46063" lvl="1" indent="-244475">
              <a:buClr>
                <a:schemeClr val="hlink"/>
              </a:buClr>
              <a:buSzPct val="100000"/>
              <a:buFont typeface="Wingdings" pitchFamily="2" charset="2"/>
              <a:buChar char="§"/>
            </a:pPr>
            <a:r>
              <a:rPr lang="ru-RU" sz="2000" b="1"/>
              <a:t>До тех пор, пока поршень находится в сжатом состояние, движение жидкости возможно</a:t>
            </a:r>
            <a:endParaRPr lang="en-US" sz="2000" b="1" dirty="0"/>
          </a:p>
          <a:p>
            <a:pPr marL="246063" lvl="1" indent="-244475">
              <a:buClr>
                <a:schemeClr val="hlink"/>
              </a:buClr>
              <a:buSzPct val="100000"/>
              <a:buFont typeface="Wingdings" pitchFamily="2" charset="2"/>
              <a:buChar char="§"/>
            </a:pPr>
            <a:endParaRPr lang="en-US" sz="2000" b="1" dirty="0"/>
          </a:p>
          <a:p>
            <a:pPr marL="246063" lvl="1" indent="-244475">
              <a:buClr>
                <a:schemeClr val="hlink"/>
              </a:buClr>
              <a:buSzPct val="100000"/>
              <a:buFont typeface="Wingdings" pitchFamily="2" charset="2"/>
              <a:buChar char="§"/>
            </a:pPr>
            <a:r>
              <a:rPr lang="ru-RU" sz="2000" b="1" dirty="0"/>
              <a:t>Т.к. давление в шприце снижается,  вначале </a:t>
            </a:r>
            <a:r>
              <a:rPr lang="ru-RU" sz="2000" b="1" dirty="0" err="1"/>
              <a:t>инфузия</a:t>
            </a:r>
            <a:r>
              <a:rPr lang="ru-RU" sz="2000" b="1" dirty="0"/>
              <a:t> идет очень быстро</a:t>
            </a:r>
            <a:endParaRPr lang="en-US" sz="2000" b="1" dirty="0"/>
          </a:p>
          <a:p>
            <a:pPr marL="246063" lvl="1" indent="-244475">
              <a:buClr>
                <a:schemeClr val="hlink"/>
              </a:buClr>
              <a:buSzPct val="100000"/>
              <a:buFont typeface="Wingdings" pitchFamily="2" charset="2"/>
              <a:buChar char="§"/>
            </a:pPr>
            <a:endParaRPr lang="en-US" sz="2000" b="1" dirty="0"/>
          </a:p>
          <a:p>
            <a:pPr marL="246063" lvl="1" indent="-244475">
              <a:buClr>
                <a:schemeClr val="hlink"/>
              </a:buClr>
              <a:buSzPct val="100000"/>
              <a:buFont typeface="Wingdings" pitchFamily="2" charset="2"/>
              <a:buChar char="§"/>
            </a:pPr>
            <a:r>
              <a:rPr lang="ru-RU" sz="2000" b="1" dirty="0"/>
              <a:t>Назовем это фазой «скольжения»</a:t>
            </a:r>
            <a:endParaRPr lang="en-US" sz="2000" b="1" dirty="0"/>
          </a:p>
        </p:txBody>
      </p:sp>
      <p:grpSp>
        <p:nvGrpSpPr>
          <p:cNvPr id="12" name="Gruppieren 138"/>
          <p:cNvGrpSpPr>
            <a:grpSpLocks/>
          </p:cNvGrpSpPr>
          <p:nvPr/>
        </p:nvGrpSpPr>
        <p:grpSpPr bwMode="auto">
          <a:xfrm>
            <a:off x="0" y="4581525"/>
            <a:ext cx="2843213" cy="1833563"/>
            <a:chOff x="2906140" y="2565000"/>
            <a:chExt cx="6237860" cy="3897850"/>
          </a:xfrm>
        </p:grpSpPr>
        <p:pic>
          <p:nvPicPr>
            <p:cNvPr id="59408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06140" y="2565000"/>
              <a:ext cx="6237860" cy="3897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409" name="Rechteck 83"/>
            <p:cNvSpPr>
              <a:spLocks noChangeArrowheads="1"/>
            </p:cNvSpPr>
            <p:nvPr/>
          </p:nvSpPr>
          <p:spPr bwMode="auto">
            <a:xfrm flipH="1">
              <a:off x="7164000" y="2997000"/>
              <a:ext cx="216000" cy="3024000"/>
            </a:xfrm>
            <a:prstGeom prst="rect">
              <a:avLst/>
            </a:prstGeom>
            <a:solidFill>
              <a:srgbClr val="FF0000">
                <a:alpha val="30196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lIns="0" tIns="72000" rIns="0" bIns="72000" anchor="ctr"/>
            <a:lstStyle/>
            <a:p>
              <a:pPr algn="ctr"/>
              <a:endParaRPr lang="en-US" sz="1000"/>
            </a:p>
          </p:txBody>
        </p:sp>
        <p:sp>
          <p:nvSpPr>
            <p:cNvPr id="59410" name="Ellipse 84"/>
            <p:cNvSpPr>
              <a:spLocks noChangeArrowheads="1"/>
            </p:cNvSpPr>
            <p:nvPr/>
          </p:nvSpPr>
          <p:spPr bwMode="auto">
            <a:xfrm>
              <a:off x="7020000" y="2709000"/>
              <a:ext cx="504000" cy="5040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72000" rIns="0" bIns="72000" anchor="ctr"/>
            <a:lstStyle/>
            <a:p>
              <a:pPr algn="ctr"/>
              <a:r>
                <a:rPr lang="en-US" sz="1000"/>
                <a:t>B</a:t>
              </a:r>
            </a:p>
          </p:txBody>
        </p:sp>
        <p:sp>
          <p:nvSpPr>
            <p:cNvPr id="59411" name="Freihandform 85"/>
            <p:cNvSpPr>
              <a:spLocks/>
            </p:cNvSpPr>
            <p:nvPr/>
          </p:nvSpPr>
          <p:spPr bwMode="auto">
            <a:xfrm>
              <a:off x="8516679" y="5301000"/>
              <a:ext cx="627321" cy="90377"/>
            </a:xfrm>
            <a:custGeom>
              <a:avLst/>
              <a:gdLst>
                <a:gd name="T0" fmla="*/ 0 w 627321"/>
                <a:gd name="T1" fmla="*/ 90377 h 90377"/>
                <a:gd name="T2" fmla="*/ 95693 w 627321"/>
                <a:gd name="T3" fmla="*/ 5316 h 90377"/>
                <a:gd name="T4" fmla="*/ 223284 w 627321"/>
                <a:gd name="T5" fmla="*/ 58479 h 90377"/>
                <a:gd name="T6" fmla="*/ 627321 w 627321"/>
                <a:gd name="T7" fmla="*/ 40772 h 903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7321"/>
                <a:gd name="T13" fmla="*/ 0 h 90377"/>
                <a:gd name="T14" fmla="*/ 627321 w 627321"/>
                <a:gd name="T15" fmla="*/ 90377 h 903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7321" h="90377">
                  <a:moveTo>
                    <a:pt x="0" y="90377"/>
                  </a:moveTo>
                  <a:cubicBezTo>
                    <a:pt x="29239" y="50504"/>
                    <a:pt x="58479" y="10632"/>
                    <a:pt x="95693" y="5316"/>
                  </a:cubicBezTo>
                  <a:cubicBezTo>
                    <a:pt x="132907" y="0"/>
                    <a:pt x="134679" y="52570"/>
                    <a:pt x="223284" y="58479"/>
                  </a:cubicBezTo>
                  <a:cubicBezTo>
                    <a:pt x="311889" y="64388"/>
                    <a:pt x="606942" y="54062"/>
                    <a:pt x="627321" y="40772"/>
                  </a:cubicBezTo>
                </a:path>
              </a:pathLst>
            </a:custGeom>
            <a:noFill/>
            <a:ln w="34925" cap="flat" cmpd="sng" algn="ctr">
              <a:solidFill>
                <a:srgbClr val="6C1D8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72000" rIns="0" bIns="72000" anchor="ctr"/>
            <a:lstStyle/>
            <a:p>
              <a:endParaRPr lang="ru-RU"/>
            </a:p>
          </p:txBody>
        </p:sp>
        <p:cxnSp>
          <p:nvCxnSpPr>
            <p:cNvPr id="59412" name="Gerade Verbindung 86"/>
            <p:cNvCxnSpPr>
              <a:cxnSpLocks noChangeShapeType="1"/>
            </p:cNvCxnSpPr>
            <p:nvPr/>
          </p:nvCxnSpPr>
          <p:spPr bwMode="auto">
            <a:xfrm>
              <a:off x="3708000" y="5373000"/>
              <a:ext cx="54360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97" name="Textfeld 96"/>
          <p:cNvSpPr txBox="1">
            <a:spLocks noChangeArrowheads="1"/>
          </p:cNvSpPr>
          <p:nvPr/>
        </p:nvSpPr>
        <p:spPr bwMode="auto">
          <a:xfrm rot="-1914607">
            <a:off x="927100" y="5370513"/>
            <a:ext cx="20605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Фаза скольжения</a:t>
            </a:r>
            <a:endParaRPr lang="en-US" b="1"/>
          </a:p>
        </p:txBody>
      </p:sp>
      <p:sp>
        <p:nvSpPr>
          <p:cNvPr id="59404" name="Inhaltsplatzhalter 2"/>
          <p:cNvSpPr>
            <a:spLocks noGrp="1"/>
          </p:cNvSpPr>
          <p:nvPr>
            <p:ph idx="1"/>
          </p:nvPr>
        </p:nvSpPr>
        <p:spPr>
          <a:xfrm>
            <a:off x="611188" y="1700213"/>
            <a:ext cx="8208962" cy="504825"/>
          </a:xfrm>
        </p:spPr>
        <p:txBody>
          <a:bodyPr>
            <a:normAutofit fontScale="92500" lnSpcReduction="10000"/>
          </a:bodyPr>
          <a:lstStyle/>
          <a:p>
            <a:r>
              <a:rPr lang="ru-RU" b="1" smtClean="0"/>
              <a:t>Совместим все этапы</a:t>
            </a:r>
            <a:endParaRPr lang="en-US" smtClean="0"/>
          </a:p>
        </p:txBody>
      </p:sp>
      <p:sp>
        <p:nvSpPr>
          <p:cNvPr id="64" name="Textfeld 107"/>
          <p:cNvSpPr txBox="1">
            <a:spLocks noChangeArrowheads="1"/>
          </p:cNvSpPr>
          <p:nvPr/>
        </p:nvSpPr>
        <p:spPr bwMode="auto">
          <a:xfrm>
            <a:off x="6656388" y="1549400"/>
            <a:ext cx="230346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/>
              <a:t>Давление</a:t>
            </a:r>
            <a:endParaRPr lang="en-US" sz="2200" b="1"/>
          </a:p>
        </p:txBody>
      </p:sp>
      <p:sp>
        <p:nvSpPr>
          <p:cNvPr id="59406" name="Titel 1"/>
          <p:cNvSpPr>
            <a:spLocks noGrp="1"/>
          </p:cNvSpPr>
          <p:nvPr>
            <p:ph type="title"/>
          </p:nvPr>
        </p:nvSpPr>
        <p:spPr>
          <a:xfrm>
            <a:off x="349696" y="55780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Эффекты «залипания – скольжения»</a:t>
            </a:r>
            <a:endParaRPr lang="en-US" b="1" dirty="0" smtClean="0"/>
          </a:p>
        </p:txBody>
      </p:sp>
      <p:sp>
        <p:nvSpPr>
          <p:cNvPr id="57" name="Rectangle 2"/>
          <p:cNvSpPr txBox="1">
            <a:spLocks noChangeArrowheads="1"/>
          </p:cNvSpPr>
          <p:nvPr/>
        </p:nvSpPr>
        <p:spPr bwMode="gray">
          <a:xfrm>
            <a:off x="611188" y="273596"/>
            <a:ext cx="820896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defRPr/>
            </a:pPr>
            <a:r>
              <a:rPr lang="ru-RU" sz="3400" b="1" kern="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Основы работы шприцевого насоса</a:t>
            </a:r>
            <a:endParaRPr lang="de-DE" sz="3400" b="1" kern="0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23774E-6 L -0.05434 -3.23774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36633E-6 L -0.05556 4.36633E-6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7.86309E-7 L -0.05989 7.86309E-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48844E-6 L -0.05503 2.48844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98612E-6 L -0.04722 4.98612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" presetClass="emph" presetSubtype="1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3" dur="indefinite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64" grpId="0"/>
      <p:bldP spid="6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>
          <a:xfrm>
            <a:off x="611188" y="-27384"/>
            <a:ext cx="8208962" cy="70643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5000" b="1" dirty="0" smtClean="0">
                <a:solidFill>
                  <a:schemeClr val="bg2">
                    <a:lumMod val="50000"/>
                  </a:schemeClr>
                </a:solidFill>
              </a:rPr>
              <a:t>Виды инфузии</a:t>
            </a:r>
            <a:endParaRPr lang="de-DE" sz="50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504" name="Номер слайда 3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DF2C7C-5E1B-4345-A2CE-AEBC0554F369}" type="slidenum">
              <a:rPr lang="de-DE" smtClean="0"/>
              <a:pPr>
                <a:defRPr/>
              </a:pPr>
              <a:t>3</a:t>
            </a:fld>
            <a:endParaRPr lang="de-DE" smtClean="0"/>
          </a:p>
        </p:txBody>
      </p:sp>
      <p:grpSp>
        <p:nvGrpSpPr>
          <p:cNvPr id="2" name="Группа 1"/>
          <p:cNvGrpSpPr/>
          <p:nvPr/>
        </p:nvGrpSpPr>
        <p:grpSpPr>
          <a:xfrm>
            <a:off x="179512" y="1233488"/>
            <a:ext cx="8785101" cy="4931816"/>
            <a:chOff x="612775" y="1233488"/>
            <a:chExt cx="8351838" cy="4427537"/>
          </a:xfrm>
        </p:grpSpPr>
        <p:sp>
          <p:nvSpPr>
            <p:cNvPr id="296964" name="Text Box 4"/>
            <p:cNvSpPr txBox="1">
              <a:spLocks noChangeArrowheads="1"/>
            </p:cNvSpPr>
            <p:nvPr/>
          </p:nvSpPr>
          <p:spPr bwMode="auto">
            <a:xfrm>
              <a:off x="2703513" y="2414588"/>
              <a:ext cx="2016125" cy="60787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marL="84138">
                <a:defRPr/>
              </a:pPr>
              <a:r>
                <a:rPr lang="ru-RU" sz="2200" b="1" dirty="0">
                  <a:cs typeface="+mn-cs"/>
                </a:rPr>
                <a:t>Инфузионные манжеты</a:t>
              </a:r>
              <a:endParaRPr lang="de-DE" sz="2200" b="1" dirty="0">
                <a:cs typeface="+mn-cs"/>
              </a:endParaRPr>
            </a:p>
          </p:txBody>
        </p:sp>
        <p:sp>
          <p:nvSpPr>
            <p:cNvPr id="296965" name="Text Box 5"/>
            <p:cNvSpPr txBox="1">
              <a:spLocks noChangeArrowheads="1"/>
            </p:cNvSpPr>
            <p:nvPr/>
          </p:nvSpPr>
          <p:spPr bwMode="auto">
            <a:xfrm>
              <a:off x="612775" y="2414588"/>
              <a:ext cx="1511300" cy="91181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marL="84138">
                <a:defRPr/>
              </a:pPr>
              <a:r>
                <a:rPr lang="ru-RU" sz="2200" b="1" dirty="0" err="1" smtClean="0">
                  <a:cs typeface="+mn-cs"/>
                </a:rPr>
                <a:t>Инфузион-ные</a:t>
              </a:r>
              <a:r>
                <a:rPr lang="ru-RU" sz="2200" b="1" dirty="0" smtClean="0">
                  <a:cs typeface="+mn-cs"/>
                </a:rPr>
                <a:t> </a:t>
              </a:r>
              <a:r>
                <a:rPr lang="ru-RU" sz="2200" b="1" dirty="0">
                  <a:cs typeface="+mn-cs"/>
                </a:rPr>
                <a:t>системы</a:t>
              </a:r>
              <a:endParaRPr lang="de-DE" sz="2200" b="1" dirty="0">
                <a:cs typeface="+mn-cs"/>
              </a:endParaRPr>
            </a:p>
          </p:txBody>
        </p:sp>
        <p:sp>
          <p:nvSpPr>
            <p:cNvPr id="296967" name="Text Box 7"/>
            <p:cNvSpPr txBox="1">
              <a:spLocks noChangeArrowheads="1"/>
            </p:cNvSpPr>
            <p:nvPr/>
          </p:nvSpPr>
          <p:spPr bwMode="auto">
            <a:xfrm>
              <a:off x="612775" y="3573463"/>
              <a:ext cx="2016125" cy="60787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marL="84138">
                <a:tabLst>
                  <a:tab pos="84138" algn="l"/>
                </a:tabLst>
                <a:defRPr/>
              </a:pPr>
              <a:r>
                <a:rPr lang="ru-RU" sz="2200" b="1" dirty="0">
                  <a:cs typeface="+mn-cs"/>
                </a:rPr>
                <a:t>Регуляторы </a:t>
              </a:r>
            </a:p>
            <a:p>
              <a:pPr marL="84138">
                <a:tabLst>
                  <a:tab pos="84138" algn="l"/>
                </a:tabLst>
                <a:defRPr/>
              </a:pPr>
              <a:r>
                <a:rPr lang="ru-RU" sz="2200" b="1" dirty="0">
                  <a:cs typeface="+mn-cs"/>
                </a:rPr>
                <a:t>потока</a:t>
              </a:r>
              <a:endParaRPr lang="de-DE" sz="2200" b="1" dirty="0">
                <a:cs typeface="+mn-cs"/>
              </a:endParaRPr>
            </a:p>
          </p:txBody>
        </p:sp>
        <p:sp>
          <p:nvSpPr>
            <p:cNvPr id="296971" name="Text Box 11"/>
            <p:cNvSpPr txBox="1">
              <a:spLocks noChangeArrowheads="1"/>
            </p:cNvSpPr>
            <p:nvPr/>
          </p:nvSpPr>
          <p:spPr bwMode="auto">
            <a:xfrm>
              <a:off x="612775" y="1268413"/>
              <a:ext cx="2016125" cy="90011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ru-RU" b="1" dirty="0">
                  <a:cs typeface="+mn-cs"/>
                </a:rPr>
                <a:t>Гравитационная</a:t>
              </a:r>
            </a:p>
            <a:p>
              <a:pPr algn="ctr">
                <a:defRPr/>
              </a:pPr>
              <a:r>
                <a:rPr lang="ru-RU" b="1" dirty="0">
                  <a:cs typeface="+mn-cs"/>
                </a:rPr>
                <a:t>инфузия</a:t>
              </a:r>
              <a:endParaRPr lang="de-DE" b="1" dirty="0">
                <a:cs typeface="+mn-cs"/>
              </a:endParaRPr>
            </a:p>
          </p:txBody>
        </p:sp>
        <p:sp>
          <p:nvSpPr>
            <p:cNvPr id="296972" name="Text Box 12"/>
            <p:cNvSpPr txBox="1">
              <a:spLocks noChangeArrowheads="1"/>
            </p:cNvSpPr>
            <p:nvPr/>
          </p:nvSpPr>
          <p:spPr bwMode="auto">
            <a:xfrm>
              <a:off x="2700338" y="1268413"/>
              <a:ext cx="2016125" cy="90011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ru-RU" b="1" dirty="0">
                  <a:cs typeface="+mn-cs"/>
                </a:rPr>
                <a:t>Инфузия под </a:t>
              </a:r>
            </a:p>
            <a:p>
              <a:pPr algn="ctr">
                <a:defRPr/>
              </a:pPr>
              <a:r>
                <a:rPr lang="ru-RU" b="1" dirty="0">
                  <a:cs typeface="+mn-cs"/>
                </a:rPr>
                <a:t>давлением</a:t>
              </a:r>
              <a:endParaRPr lang="de-DE" b="1" dirty="0">
                <a:cs typeface="+mn-cs"/>
              </a:endParaRPr>
            </a:p>
          </p:txBody>
        </p:sp>
        <p:sp>
          <p:nvSpPr>
            <p:cNvPr id="18" name="Text Box 12"/>
            <p:cNvSpPr txBox="1">
              <a:spLocks noChangeArrowheads="1"/>
            </p:cNvSpPr>
            <p:nvPr/>
          </p:nvSpPr>
          <p:spPr bwMode="auto">
            <a:xfrm>
              <a:off x="4791075" y="1268413"/>
              <a:ext cx="2016125" cy="90011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ru-RU" b="1" dirty="0">
                  <a:cs typeface="+mn-cs"/>
                </a:rPr>
                <a:t>Комбинированная инфузия</a:t>
              </a:r>
              <a:endParaRPr lang="de-DE" b="1" dirty="0">
                <a:cs typeface="+mn-cs"/>
              </a:endParaRPr>
            </a:p>
          </p:txBody>
        </p:sp>
        <p:sp>
          <p:nvSpPr>
            <p:cNvPr id="20" name="Text Box 4"/>
            <p:cNvSpPr txBox="1">
              <a:spLocks noChangeArrowheads="1"/>
            </p:cNvSpPr>
            <p:nvPr/>
          </p:nvSpPr>
          <p:spPr bwMode="auto">
            <a:xfrm>
              <a:off x="6878638" y="2414588"/>
              <a:ext cx="2016125" cy="60787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marL="84138">
                <a:defRPr/>
              </a:pPr>
              <a:r>
                <a:rPr lang="ru-RU" sz="2200" b="1" dirty="0" err="1" smtClean="0">
                  <a:cs typeface="+mn-cs"/>
                </a:rPr>
                <a:t>Волюметричес</a:t>
              </a:r>
              <a:r>
                <a:rPr lang="ru-RU" sz="2200" b="1" dirty="0" smtClean="0">
                  <a:cs typeface="+mn-cs"/>
                </a:rPr>
                <a:t>-кие </a:t>
              </a:r>
              <a:r>
                <a:rPr lang="ru-RU" sz="2200" b="1" dirty="0">
                  <a:cs typeface="+mn-cs"/>
                </a:rPr>
                <a:t>насосы</a:t>
              </a:r>
              <a:endParaRPr lang="de-DE" sz="2200" b="1" dirty="0">
                <a:cs typeface="+mn-cs"/>
              </a:endParaRPr>
            </a:p>
          </p:txBody>
        </p:sp>
        <p:sp>
          <p:nvSpPr>
            <p:cNvPr id="21" name="Text Box 8"/>
            <p:cNvSpPr txBox="1">
              <a:spLocks noChangeArrowheads="1"/>
            </p:cNvSpPr>
            <p:nvPr/>
          </p:nvSpPr>
          <p:spPr bwMode="auto">
            <a:xfrm>
              <a:off x="6878638" y="3009900"/>
              <a:ext cx="2016125" cy="60787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marL="84138">
                <a:defRPr/>
              </a:pPr>
              <a:r>
                <a:rPr lang="ru-RU" sz="2200" b="1" dirty="0">
                  <a:cs typeface="+mn-cs"/>
                </a:rPr>
                <a:t>Шприцевые насосы</a:t>
              </a:r>
              <a:endParaRPr lang="de-DE" sz="2200" b="1" dirty="0">
                <a:cs typeface="+mn-cs"/>
              </a:endParaRPr>
            </a:p>
          </p:txBody>
        </p:sp>
        <p:sp>
          <p:nvSpPr>
            <p:cNvPr id="23" name="Text Box 12"/>
            <p:cNvSpPr txBox="1">
              <a:spLocks noChangeArrowheads="1"/>
            </p:cNvSpPr>
            <p:nvPr/>
          </p:nvSpPr>
          <p:spPr bwMode="auto">
            <a:xfrm>
              <a:off x="6878638" y="1262564"/>
              <a:ext cx="2085975" cy="91181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ru-RU" b="1" dirty="0">
                  <a:cs typeface="+mn-cs"/>
                </a:rPr>
                <a:t>Автоматизированная </a:t>
              </a:r>
              <a:r>
                <a:rPr lang="ru-RU" b="1" dirty="0" err="1" smtClean="0">
                  <a:cs typeface="+mn-cs"/>
                </a:rPr>
                <a:t>инфузия</a:t>
              </a:r>
              <a:endParaRPr lang="ru-RU" b="1" dirty="0" smtClean="0">
                <a:cs typeface="+mn-cs"/>
              </a:endParaRPr>
            </a:p>
            <a:p>
              <a:pPr algn="ctr">
                <a:defRPr/>
              </a:pPr>
              <a:endParaRPr lang="ru-RU" sz="1200" b="1" dirty="0" smtClean="0">
                <a:cs typeface="+mn-cs"/>
              </a:endParaRPr>
            </a:p>
            <a:p>
              <a:pPr algn="ctr">
                <a:defRPr/>
              </a:pPr>
              <a:endParaRPr lang="de-DE" b="1" dirty="0">
                <a:cs typeface="+mn-cs"/>
              </a:endParaRPr>
            </a:p>
          </p:txBody>
        </p:sp>
        <p:sp>
          <p:nvSpPr>
            <p:cNvPr id="24" name="Text Box 4"/>
            <p:cNvSpPr txBox="1">
              <a:spLocks noChangeArrowheads="1"/>
            </p:cNvSpPr>
            <p:nvPr/>
          </p:nvSpPr>
          <p:spPr bwMode="auto">
            <a:xfrm>
              <a:off x="2700338" y="3527734"/>
              <a:ext cx="2016125" cy="60787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marL="84138">
                <a:defRPr/>
              </a:pPr>
              <a:r>
                <a:rPr lang="ru-RU" sz="2200" b="1" dirty="0">
                  <a:cs typeface="+mn-cs"/>
                </a:rPr>
                <a:t>Эластомерные помпы</a:t>
              </a:r>
              <a:endParaRPr lang="de-DE" sz="2200" b="1" dirty="0">
                <a:cs typeface="+mn-cs"/>
              </a:endParaRPr>
            </a:p>
          </p:txBody>
        </p:sp>
        <p:sp>
          <p:nvSpPr>
            <p:cNvPr id="25" name="Text Box 8"/>
            <p:cNvSpPr txBox="1">
              <a:spLocks noChangeArrowheads="1"/>
            </p:cNvSpPr>
            <p:nvPr/>
          </p:nvSpPr>
          <p:spPr bwMode="auto">
            <a:xfrm>
              <a:off x="6875463" y="3656013"/>
              <a:ext cx="2016125" cy="60787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marL="84138">
                <a:defRPr/>
              </a:pPr>
              <a:r>
                <a:rPr lang="ru-RU" sz="2200" b="1" dirty="0">
                  <a:cs typeface="+mn-cs"/>
                </a:rPr>
                <a:t>Прочие типы насосов</a:t>
              </a:r>
              <a:endParaRPr lang="de-DE" sz="2200" b="1" dirty="0">
                <a:cs typeface="+mn-cs"/>
              </a:endParaRPr>
            </a:p>
          </p:txBody>
        </p:sp>
        <p:sp>
          <p:nvSpPr>
            <p:cNvPr id="26" name="Text Box 4"/>
            <p:cNvSpPr txBox="1">
              <a:spLocks noChangeArrowheads="1"/>
            </p:cNvSpPr>
            <p:nvPr/>
          </p:nvSpPr>
          <p:spPr bwMode="auto">
            <a:xfrm>
              <a:off x="2700338" y="4652963"/>
              <a:ext cx="2016125" cy="60787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marL="84138">
                <a:defRPr/>
              </a:pPr>
              <a:r>
                <a:rPr lang="ru-RU" sz="2200" b="1" dirty="0">
                  <a:cs typeface="+mn-cs"/>
                </a:rPr>
                <a:t>Прочие </a:t>
              </a:r>
            </a:p>
            <a:p>
              <a:pPr marL="84138">
                <a:defRPr/>
              </a:pPr>
              <a:r>
                <a:rPr lang="ru-RU" sz="2200" b="1" dirty="0">
                  <a:cs typeface="+mn-cs"/>
                </a:rPr>
                <a:t>помпы</a:t>
              </a:r>
              <a:endParaRPr lang="de-DE" sz="2200" b="1" dirty="0">
                <a:cs typeface="+mn-cs"/>
              </a:endParaRPr>
            </a:p>
          </p:txBody>
        </p:sp>
        <p:sp>
          <p:nvSpPr>
            <p:cNvPr id="29" name="Text Box 7"/>
            <p:cNvSpPr txBox="1">
              <a:spLocks noChangeArrowheads="1"/>
            </p:cNvSpPr>
            <p:nvPr/>
          </p:nvSpPr>
          <p:spPr bwMode="auto">
            <a:xfrm>
              <a:off x="612775" y="4652963"/>
              <a:ext cx="1727200" cy="91181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marL="84138">
                <a:tabLst>
                  <a:tab pos="84138" algn="l"/>
                </a:tabLst>
                <a:defRPr/>
              </a:pPr>
              <a:r>
                <a:rPr lang="ru-RU" sz="2200" b="1" dirty="0">
                  <a:cs typeface="+mn-cs"/>
                </a:rPr>
                <a:t>Объемные </a:t>
              </a:r>
              <a:r>
                <a:rPr lang="ru-RU" sz="2200" b="1" dirty="0" smtClean="0">
                  <a:cs typeface="+mn-cs"/>
                </a:rPr>
                <a:t>ограничите-ли</a:t>
              </a:r>
              <a:endParaRPr lang="de-DE" sz="2200" b="1" dirty="0">
                <a:cs typeface="+mn-cs"/>
              </a:endParaRPr>
            </a:p>
          </p:txBody>
        </p:sp>
        <p:pic>
          <p:nvPicPr>
            <p:cNvPr id="1844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24075" y="4597400"/>
              <a:ext cx="431800" cy="10636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844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24075" y="2349500"/>
              <a:ext cx="431800" cy="10080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8450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24075" y="3567113"/>
              <a:ext cx="431800" cy="8699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8451" name="Picture 8" descr="http://www.bbraun.com/service-layer-core/res/public/thumbnail/BPG000000000000000100002246400000/4A02C288BC16026CE1008000D400106F4A02C28ABC16026CE1008000D400106F?vc=CORPORATE_WEBSITE_COM&amp;s=be49b409b8a3250e3022485b08ef710c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032985" y="3806407"/>
              <a:ext cx="755650" cy="7556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8452" name="Picture 9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702785" y="4692803"/>
              <a:ext cx="1085850" cy="6334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8453" name="Picture 11" descr="http://www.hce-uk.com/WebRoot/ePagesForSAPlarge/Shops/Healthcare/4DDD/B85E/842D/EF6E/F76A/0A0C/05E9/AEE4/AE314_1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140935" y="2751992"/>
              <a:ext cx="647700" cy="61001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8" name="Скругленный прямоугольник 27"/>
            <p:cNvSpPr>
              <a:spLocks noChangeArrowheads="1"/>
            </p:cNvSpPr>
            <p:nvPr/>
          </p:nvSpPr>
          <p:spPr bwMode="auto">
            <a:xfrm>
              <a:off x="6840538" y="1233488"/>
              <a:ext cx="2124075" cy="3203575"/>
            </a:xfrm>
            <a:prstGeom prst="roundRect">
              <a:avLst>
                <a:gd name="adj" fmla="val 8454"/>
              </a:avLst>
            </a:prstGeom>
            <a:noFill/>
            <a:ln w="38100" algn="ctr">
              <a:solidFill>
                <a:srgbClr val="C00000"/>
              </a:solidFill>
              <a:round/>
              <a:headEnd/>
              <a:tailEnd/>
            </a:ln>
          </p:spPr>
          <p:txBody>
            <a:bodyPr lIns="0" tIns="72000" rIns="0" bIns="72000" anchor="ctr"/>
            <a:lstStyle/>
            <a:p>
              <a:pPr algn="ctr"/>
              <a:endParaRPr lang="ru-RU"/>
            </a:p>
          </p:txBody>
        </p:sp>
        <p:pic>
          <p:nvPicPr>
            <p:cNvPr id="18456" name="Picture 7"/>
            <p:cNvPicPr>
              <a:picLocks noChangeAspect="1" noChangeArrowheads="1"/>
            </p:cNvPicPr>
            <p:nvPr/>
          </p:nvPicPr>
          <p:blipFill>
            <a:blip r:embed="rId9" cstate="print"/>
            <a:srcRect l="2843" t="7605" r="3288" b="7886"/>
            <a:stretch>
              <a:fillRect/>
            </a:stretch>
          </p:blipFill>
          <p:spPr bwMode="auto">
            <a:xfrm>
              <a:off x="4787900" y="2420938"/>
              <a:ext cx="1995488" cy="15113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Picture 8" descr="http://2.bp.blogspot.com/_P4EHIyposmM/TImv2-brnOI/AAAAAAAAAMw/nK-NO8JUSEU/s1600/1781_PotApp_FlexibleMetal_Spring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567" t="18192" r="18584" b="18851"/>
          <a:stretch>
            <a:fillRect/>
          </a:stretch>
        </p:blipFill>
        <p:spPr bwMode="auto">
          <a:xfrm>
            <a:off x="2543175" y="3644900"/>
            <a:ext cx="2228850" cy="571500"/>
          </a:xfrm>
          <a:prstGeom prst="rect">
            <a:avLst/>
          </a:prstGeom>
          <a:solidFill>
            <a:srgbClr val="E5E5E5"/>
          </a:solidFill>
          <a:ln w="9525">
            <a:noFill/>
            <a:miter lim="800000"/>
            <a:headEnd/>
            <a:tailEnd/>
          </a:ln>
        </p:spPr>
      </p:pic>
      <p:sp>
        <p:nvSpPr>
          <p:cNvPr id="60419" name="Rechteck 183"/>
          <p:cNvSpPr>
            <a:spLocks noChangeArrowheads="1"/>
          </p:cNvSpPr>
          <p:nvPr/>
        </p:nvSpPr>
        <p:spPr bwMode="auto">
          <a:xfrm>
            <a:off x="1879600" y="2209800"/>
            <a:ext cx="1323975" cy="73025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 algn="ctr">
            <a:noFill/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D2A227-83DD-4395-9F35-7EA3E3FE1D79}" type="slidenum">
              <a:rPr lang="de-DE" smtClean="0"/>
              <a:pPr>
                <a:defRPr/>
              </a:pPr>
              <a:t>30</a:t>
            </a:fld>
            <a:endParaRPr lang="de-DE" dirty="0"/>
          </a:p>
        </p:txBody>
      </p:sp>
      <p:grpSp>
        <p:nvGrpSpPr>
          <p:cNvPr id="2" name="Gruppieren 219"/>
          <p:cNvGrpSpPr>
            <a:grpSpLocks/>
          </p:cNvGrpSpPr>
          <p:nvPr/>
        </p:nvGrpSpPr>
        <p:grpSpPr bwMode="auto">
          <a:xfrm>
            <a:off x="1468438" y="2070100"/>
            <a:ext cx="3829050" cy="1028700"/>
            <a:chOff x="1496264" y="3346918"/>
            <a:chExt cx="3829307" cy="1115638"/>
          </a:xfrm>
        </p:grpSpPr>
        <p:grpSp>
          <p:nvGrpSpPr>
            <p:cNvPr id="3" name="Gruppieren 218"/>
            <p:cNvGrpSpPr>
              <a:grpSpLocks/>
            </p:cNvGrpSpPr>
            <p:nvPr/>
          </p:nvGrpSpPr>
          <p:grpSpPr bwMode="auto">
            <a:xfrm>
              <a:off x="1907999" y="3346918"/>
              <a:ext cx="3417572" cy="1115638"/>
              <a:chOff x="1907999" y="3346916"/>
              <a:chExt cx="3417572" cy="1115637"/>
            </a:xfrm>
          </p:grpSpPr>
          <p:cxnSp>
            <p:nvCxnSpPr>
              <p:cNvPr id="60499" name="Gerade Verbindung 5"/>
              <p:cNvCxnSpPr>
                <a:cxnSpLocks noChangeShapeType="1"/>
              </p:cNvCxnSpPr>
              <p:nvPr/>
            </p:nvCxnSpPr>
            <p:spPr bwMode="auto">
              <a:xfrm>
                <a:off x="1907999" y="3501000"/>
                <a:ext cx="33501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0500" name="Gerade Verbindung 25"/>
              <p:cNvCxnSpPr>
                <a:cxnSpLocks noChangeShapeType="1"/>
              </p:cNvCxnSpPr>
              <p:nvPr/>
            </p:nvCxnSpPr>
            <p:spPr bwMode="auto">
              <a:xfrm>
                <a:off x="1907999" y="4293000"/>
                <a:ext cx="335408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60501" name="Abgerundetes Rechteck 165"/>
              <p:cNvSpPr>
                <a:spLocks noChangeArrowheads="1"/>
              </p:cNvSpPr>
              <p:nvPr/>
            </p:nvSpPr>
            <p:spPr bwMode="auto">
              <a:xfrm>
                <a:off x="5258669" y="3346916"/>
                <a:ext cx="66902" cy="1115637"/>
              </a:xfrm>
              <a:prstGeom prst="roundRect">
                <a:avLst>
                  <a:gd name="adj" fmla="val 16667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" name="Gruppieren 217"/>
            <p:cNvGrpSpPr>
              <a:grpSpLocks/>
            </p:cNvGrpSpPr>
            <p:nvPr/>
          </p:nvGrpSpPr>
          <p:grpSpPr bwMode="auto">
            <a:xfrm>
              <a:off x="1496264" y="3495087"/>
              <a:ext cx="416310" cy="800688"/>
              <a:chOff x="1496264" y="3495090"/>
              <a:chExt cx="416310" cy="800689"/>
            </a:xfrm>
          </p:grpSpPr>
          <p:cxnSp>
            <p:nvCxnSpPr>
              <p:cNvPr id="60485" name="Gerade Verbindung 80"/>
              <p:cNvCxnSpPr>
                <a:cxnSpLocks noChangeShapeType="1"/>
              </p:cNvCxnSpPr>
              <p:nvPr/>
            </p:nvCxnSpPr>
            <p:spPr bwMode="auto">
              <a:xfrm>
                <a:off x="1912574" y="3495090"/>
                <a:ext cx="0" cy="800689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grpSp>
            <p:nvGrpSpPr>
              <p:cNvPr id="6" name="Gruppieren 172"/>
              <p:cNvGrpSpPr>
                <a:grpSpLocks/>
              </p:cNvGrpSpPr>
              <p:nvPr/>
            </p:nvGrpSpPr>
            <p:grpSpPr bwMode="auto">
              <a:xfrm>
                <a:off x="1496264" y="3777571"/>
                <a:ext cx="258480" cy="219400"/>
                <a:chOff x="1476524" y="3777569"/>
                <a:chExt cx="298412" cy="219400"/>
              </a:xfrm>
            </p:grpSpPr>
            <p:cxnSp>
              <p:nvCxnSpPr>
                <p:cNvPr id="60489" name="Gerade Verbindung 28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780969"/>
                  <a:ext cx="2244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0490" name="Gerade Verbindung 30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996969"/>
                  <a:ext cx="2244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0491" name="Gerade Verbindung 32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780969"/>
                  <a:ext cx="0" cy="2160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0492" name="Gerade Verbindung 35"/>
                <p:cNvCxnSpPr>
                  <a:cxnSpLocks noChangeShapeType="1"/>
                </p:cNvCxnSpPr>
                <p:nvPr/>
              </p:nvCxnSpPr>
              <p:spPr bwMode="auto">
                <a:xfrm flipV="1">
                  <a:off x="1476524" y="3836528"/>
                  <a:ext cx="298412" cy="16441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0493" name="Gerade Verbindung 36"/>
                <p:cNvCxnSpPr>
                  <a:cxnSpLocks noChangeShapeType="1"/>
                </p:cNvCxnSpPr>
                <p:nvPr/>
              </p:nvCxnSpPr>
              <p:spPr bwMode="auto">
                <a:xfrm>
                  <a:off x="1476524" y="3924969"/>
                  <a:ext cx="288214" cy="30533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0494" name="Gerade Verbindung 52"/>
                <p:cNvCxnSpPr>
                  <a:cxnSpLocks noChangeShapeType="1"/>
                </p:cNvCxnSpPr>
                <p:nvPr/>
              </p:nvCxnSpPr>
              <p:spPr bwMode="auto">
                <a:xfrm>
                  <a:off x="1765461" y="3777569"/>
                  <a:ext cx="0" cy="2160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0495" name="Gerade Verbindung 56"/>
                <p:cNvCxnSpPr>
                  <a:cxnSpLocks noChangeShapeType="1"/>
                </p:cNvCxnSpPr>
                <p:nvPr/>
              </p:nvCxnSpPr>
              <p:spPr bwMode="auto">
                <a:xfrm flipH="1">
                  <a:off x="1539583" y="3777570"/>
                  <a:ext cx="92691" cy="126681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0496" name="Gerade Verbindung 74"/>
                <p:cNvCxnSpPr>
                  <a:cxnSpLocks noChangeShapeType="1"/>
                </p:cNvCxnSpPr>
                <p:nvPr/>
              </p:nvCxnSpPr>
              <p:spPr bwMode="auto">
                <a:xfrm>
                  <a:off x="1480909" y="3855186"/>
                  <a:ext cx="0" cy="73122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0497" name="Gerade Verbindung 78"/>
                <p:cNvCxnSpPr>
                  <a:cxnSpLocks noChangeShapeType="1"/>
                </p:cNvCxnSpPr>
                <p:nvPr/>
              </p:nvCxnSpPr>
              <p:spPr bwMode="auto">
                <a:xfrm flipH="1">
                  <a:off x="1577711" y="3781725"/>
                  <a:ext cx="155223" cy="212142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0498" name="Gerade Verbindung 82"/>
                <p:cNvCxnSpPr>
                  <a:cxnSpLocks noChangeShapeType="1"/>
                </p:cNvCxnSpPr>
                <p:nvPr/>
              </p:nvCxnSpPr>
              <p:spPr bwMode="auto">
                <a:xfrm flipH="1">
                  <a:off x="1672833" y="3863551"/>
                  <a:ext cx="95899" cy="131064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60487" name="Gerade Verbindung 201"/>
              <p:cNvCxnSpPr>
                <a:cxnSpLocks noChangeShapeType="1"/>
              </p:cNvCxnSpPr>
              <p:nvPr/>
            </p:nvCxnSpPr>
            <p:spPr bwMode="auto">
              <a:xfrm flipH="1">
                <a:off x="1753104" y="3499653"/>
                <a:ext cx="157061" cy="33679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0488" name="Gerade Verbindung 216"/>
              <p:cNvCxnSpPr>
                <a:cxnSpLocks noChangeShapeType="1"/>
              </p:cNvCxnSpPr>
              <p:nvPr/>
            </p:nvCxnSpPr>
            <p:spPr bwMode="auto">
              <a:xfrm flipH="1" flipV="1">
                <a:off x="1753104" y="3954928"/>
                <a:ext cx="157061" cy="33679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</p:grpSp>
      <p:sp>
        <p:nvSpPr>
          <p:cNvPr id="60422" name="Textfeld 80"/>
          <p:cNvSpPr txBox="1">
            <a:spLocks noChangeArrowheads="1"/>
          </p:cNvSpPr>
          <p:nvPr/>
        </p:nvSpPr>
        <p:spPr bwMode="auto">
          <a:xfrm>
            <a:off x="2915816" y="4653136"/>
            <a:ext cx="583247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46063" lvl="1" indent="-244475">
              <a:buClr>
                <a:schemeClr val="hlink"/>
              </a:buClr>
              <a:buSzPct val="100000"/>
              <a:buFont typeface="Wingdings" pitchFamily="2" charset="2"/>
              <a:buChar char="§"/>
            </a:pPr>
            <a:r>
              <a:rPr lang="ru-RU" sz="2400" b="1"/>
              <a:t>Серии пиков и падений </a:t>
            </a:r>
            <a:r>
              <a:rPr lang="en-US" sz="2400" b="1" dirty="0"/>
              <a:t>(</a:t>
            </a:r>
            <a:r>
              <a:rPr lang="ru-RU" sz="2400" b="1" dirty="0"/>
              <a:t>залипание</a:t>
            </a:r>
            <a:r>
              <a:rPr lang="en-US" sz="2400" b="1" dirty="0"/>
              <a:t>-</a:t>
            </a:r>
            <a:r>
              <a:rPr lang="ru-RU" sz="2400" b="1" dirty="0"/>
              <a:t>скольжение</a:t>
            </a:r>
            <a:r>
              <a:rPr lang="en-US" sz="2400" b="1" dirty="0"/>
              <a:t>-</a:t>
            </a:r>
            <a:r>
              <a:rPr lang="ru-RU" sz="2400" b="1" dirty="0"/>
              <a:t> залипание</a:t>
            </a:r>
            <a:r>
              <a:rPr lang="en-US" sz="2400" b="1" dirty="0"/>
              <a:t>-</a:t>
            </a:r>
            <a:r>
              <a:rPr lang="ru-RU" sz="2400" b="1" dirty="0"/>
              <a:t>скольжение..</a:t>
            </a:r>
            <a:r>
              <a:rPr lang="en-US" sz="2400" b="1" dirty="0"/>
              <a:t>.) </a:t>
            </a:r>
            <a:r>
              <a:rPr lang="ru-RU" sz="2400" b="1" dirty="0"/>
              <a:t>обусловлены последовательными сжатиями / </a:t>
            </a:r>
            <a:r>
              <a:rPr lang="ru-RU" sz="2400" b="1" dirty="0" err="1"/>
              <a:t>разжатиями</a:t>
            </a:r>
            <a:r>
              <a:rPr lang="ru-RU" sz="2400" b="1" dirty="0"/>
              <a:t> поршня после начала скольжения</a:t>
            </a:r>
            <a:endParaRPr lang="en-US" sz="2400" b="1" dirty="0"/>
          </a:p>
        </p:txBody>
      </p:sp>
      <p:grpSp>
        <p:nvGrpSpPr>
          <p:cNvPr id="7" name="Gruppieren 132"/>
          <p:cNvGrpSpPr>
            <a:grpSpLocks/>
          </p:cNvGrpSpPr>
          <p:nvPr/>
        </p:nvGrpSpPr>
        <p:grpSpPr bwMode="auto">
          <a:xfrm>
            <a:off x="0" y="4581525"/>
            <a:ext cx="2843213" cy="1833563"/>
            <a:chOff x="2906140" y="2565000"/>
            <a:chExt cx="6237860" cy="3897850"/>
          </a:xfrm>
        </p:grpSpPr>
        <p:pic>
          <p:nvPicPr>
            <p:cNvPr id="60478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06140" y="2565000"/>
              <a:ext cx="6237860" cy="3897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479" name="Rechteck 61"/>
            <p:cNvSpPr>
              <a:spLocks noChangeArrowheads="1"/>
            </p:cNvSpPr>
            <p:nvPr/>
          </p:nvSpPr>
          <p:spPr bwMode="auto">
            <a:xfrm>
              <a:off x="7380000" y="2997000"/>
              <a:ext cx="864000" cy="3024000"/>
            </a:xfrm>
            <a:prstGeom prst="rect">
              <a:avLst/>
            </a:prstGeom>
            <a:solidFill>
              <a:srgbClr val="FFC000">
                <a:alpha val="30196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lIns="0" tIns="72000" rIns="0" bIns="72000" anchor="ctr"/>
            <a:lstStyle/>
            <a:p>
              <a:pPr algn="ctr"/>
              <a:endParaRPr lang="en-US" sz="1000"/>
            </a:p>
          </p:txBody>
        </p:sp>
        <p:sp>
          <p:nvSpPr>
            <p:cNvPr id="60480" name="Ellipse 62"/>
            <p:cNvSpPr>
              <a:spLocks noChangeArrowheads="1"/>
            </p:cNvSpPr>
            <p:nvPr/>
          </p:nvSpPr>
          <p:spPr bwMode="auto">
            <a:xfrm>
              <a:off x="7524000" y="2709000"/>
              <a:ext cx="504000" cy="50400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72000" rIns="0" bIns="72000" anchor="ctr"/>
            <a:lstStyle/>
            <a:p>
              <a:pPr algn="ctr"/>
              <a:r>
                <a:rPr lang="en-US" sz="1000"/>
                <a:t>C</a:t>
              </a:r>
            </a:p>
          </p:txBody>
        </p:sp>
        <p:sp>
          <p:nvSpPr>
            <p:cNvPr id="60481" name="Freihandform 63"/>
            <p:cNvSpPr>
              <a:spLocks/>
            </p:cNvSpPr>
            <p:nvPr/>
          </p:nvSpPr>
          <p:spPr bwMode="auto">
            <a:xfrm>
              <a:off x="8516679" y="5301000"/>
              <a:ext cx="627321" cy="90377"/>
            </a:xfrm>
            <a:custGeom>
              <a:avLst/>
              <a:gdLst>
                <a:gd name="T0" fmla="*/ 0 w 627321"/>
                <a:gd name="T1" fmla="*/ 90377 h 90377"/>
                <a:gd name="T2" fmla="*/ 95693 w 627321"/>
                <a:gd name="T3" fmla="*/ 5316 h 90377"/>
                <a:gd name="T4" fmla="*/ 223284 w 627321"/>
                <a:gd name="T5" fmla="*/ 58479 h 90377"/>
                <a:gd name="T6" fmla="*/ 627321 w 627321"/>
                <a:gd name="T7" fmla="*/ 40772 h 903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7321"/>
                <a:gd name="T13" fmla="*/ 0 h 90377"/>
                <a:gd name="T14" fmla="*/ 627321 w 627321"/>
                <a:gd name="T15" fmla="*/ 90377 h 903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7321" h="90377">
                  <a:moveTo>
                    <a:pt x="0" y="90377"/>
                  </a:moveTo>
                  <a:cubicBezTo>
                    <a:pt x="29239" y="50504"/>
                    <a:pt x="58479" y="10632"/>
                    <a:pt x="95693" y="5316"/>
                  </a:cubicBezTo>
                  <a:cubicBezTo>
                    <a:pt x="132907" y="0"/>
                    <a:pt x="134679" y="52570"/>
                    <a:pt x="223284" y="58479"/>
                  </a:cubicBezTo>
                  <a:cubicBezTo>
                    <a:pt x="311889" y="64388"/>
                    <a:pt x="606942" y="54062"/>
                    <a:pt x="627321" y="40772"/>
                  </a:cubicBezTo>
                </a:path>
              </a:pathLst>
            </a:custGeom>
            <a:noFill/>
            <a:ln w="34925" cap="flat" cmpd="sng" algn="ctr">
              <a:solidFill>
                <a:srgbClr val="6C1D8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72000" rIns="0" bIns="72000" anchor="ctr"/>
            <a:lstStyle/>
            <a:p>
              <a:endParaRPr lang="ru-RU"/>
            </a:p>
          </p:txBody>
        </p:sp>
        <p:cxnSp>
          <p:nvCxnSpPr>
            <p:cNvPr id="60482" name="Gerade Verbindung 64"/>
            <p:cNvCxnSpPr>
              <a:cxnSpLocks noChangeShapeType="1"/>
            </p:cNvCxnSpPr>
            <p:nvPr/>
          </p:nvCxnSpPr>
          <p:spPr bwMode="auto">
            <a:xfrm>
              <a:off x="3708000" y="5373000"/>
              <a:ext cx="54360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8" name="Gruppieren 106"/>
          <p:cNvGrpSpPr>
            <a:grpSpLocks/>
          </p:cNvGrpSpPr>
          <p:nvPr/>
        </p:nvGrpSpPr>
        <p:grpSpPr bwMode="auto">
          <a:xfrm>
            <a:off x="3060700" y="2144713"/>
            <a:ext cx="3998913" cy="879475"/>
            <a:chOff x="3597248" y="2145133"/>
            <a:chExt cx="3999292" cy="879272"/>
          </a:xfrm>
        </p:grpSpPr>
        <p:grpSp>
          <p:nvGrpSpPr>
            <p:cNvPr id="9" name="Gruppieren 349"/>
            <p:cNvGrpSpPr>
              <a:grpSpLocks/>
            </p:cNvGrpSpPr>
            <p:nvPr/>
          </p:nvGrpSpPr>
          <p:grpSpPr bwMode="auto">
            <a:xfrm>
              <a:off x="3978699" y="2145133"/>
              <a:ext cx="3617841" cy="879272"/>
              <a:chOff x="4013624" y="3427833"/>
              <a:chExt cx="3617841" cy="879272"/>
            </a:xfrm>
          </p:grpSpPr>
          <p:grpSp>
            <p:nvGrpSpPr>
              <p:cNvPr id="10" name="Gruppieren 185"/>
              <p:cNvGrpSpPr>
                <a:grpSpLocks/>
              </p:cNvGrpSpPr>
              <p:nvPr/>
            </p:nvGrpSpPr>
            <p:grpSpPr bwMode="auto">
              <a:xfrm>
                <a:off x="4070152" y="3802480"/>
                <a:ext cx="3512125" cy="123707"/>
                <a:chOff x="3598644" y="3834126"/>
                <a:chExt cx="3340836" cy="134157"/>
              </a:xfrm>
            </p:grpSpPr>
            <p:sp>
              <p:nvSpPr>
                <p:cNvPr id="80" name="Rechteck 79"/>
                <p:cNvSpPr/>
                <p:nvPr/>
              </p:nvSpPr>
              <p:spPr bwMode="auto">
                <a:xfrm>
                  <a:off x="3598846" y="3834036"/>
                  <a:ext cx="3340606" cy="13425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82" name="Rechteck 81"/>
                <p:cNvSpPr/>
                <p:nvPr/>
              </p:nvSpPr>
              <p:spPr bwMode="auto">
                <a:xfrm>
                  <a:off x="3598846" y="3870181"/>
                  <a:ext cx="3336076" cy="61963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60473" name="Rechteck 158"/>
              <p:cNvSpPr>
                <a:spLocks noChangeArrowheads="1"/>
              </p:cNvSpPr>
              <p:nvPr/>
            </p:nvSpPr>
            <p:spPr bwMode="auto">
              <a:xfrm>
                <a:off x="4013624" y="3495301"/>
                <a:ext cx="45719" cy="73031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Abgerundetes Rechteck 77"/>
              <p:cNvSpPr/>
              <p:nvPr/>
            </p:nvSpPr>
            <p:spPr bwMode="auto">
              <a:xfrm>
                <a:off x="7585423" y="3427833"/>
                <a:ext cx="46042" cy="879272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60475" name="Rechteck 171"/>
              <p:cNvSpPr>
                <a:spLocks noChangeArrowheads="1"/>
              </p:cNvSpPr>
              <p:nvPr/>
            </p:nvSpPr>
            <p:spPr bwMode="auto">
              <a:xfrm>
                <a:off x="4166024" y="3494489"/>
                <a:ext cx="45719" cy="73031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uppieren 350"/>
            <p:cNvGrpSpPr>
              <a:grpSpLocks/>
            </p:cNvGrpSpPr>
            <p:nvPr/>
          </p:nvGrpSpPr>
          <p:grpSpPr bwMode="auto">
            <a:xfrm>
              <a:off x="3597248" y="2208470"/>
              <a:ext cx="377439" cy="732616"/>
              <a:chOff x="2881213" y="4437282"/>
              <a:chExt cx="377439" cy="795420"/>
            </a:xfrm>
          </p:grpSpPr>
          <p:sp>
            <p:nvSpPr>
              <p:cNvPr id="69" name="Rechteck 68"/>
              <p:cNvSpPr/>
              <p:nvPr/>
            </p:nvSpPr>
            <p:spPr bwMode="auto">
              <a:xfrm>
                <a:off x="3066969" y="4440889"/>
                <a:ext cx="192105" cy="79266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0" name="Rechteck 69"/>
              <p:cNvSpPr/>
              <p:nvPr/>
            </p:nvSpPr>
            <p:spPr bwMode="auto">
              <a:xfrm>
                <a:off x="3066969" y="4440889"/>
                <a:ext cx="71444" cy="79266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1" name="Rechteck 70"/>
              <p:cNvSpPr/>
              <p:nvPr/>
            </p:nvSpPr>
            <p:spPr bwMode="auto">
              <a:xfrm>
                <a:off x="3184455" y="4440889"/>
                <a:ext cx="71444" cy="79266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2" name="Gleichschenkliges Dreieck 71"/>
              <p:cNvSpPr/>
              <p:nvPr/>
            </p:nvSpPr>
            <p:spPr bwMode="auto">
              <a:xfrm rot="16200000">
                <a:off x="2577757" y="4740899"/>
                <a:ext cx="792668" cy="185756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73" name="Gerade Verbindung 72"/>
              <p:cNvCxnSpPr/>
              <p:nvPr/>
            </p:nvCxnSpPr>
            <p:spPr bwMode="auto">
              <a:xfrm flipV="1">
                <a:off x="2944719" y="4702814"/>
                <a:ext cx="76207" cy="77543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4" name="Gerade Verbindung 73"/>
              <p:cNvCxnSpPr/>
              <p:nvPr/>
            </p:nvCxnSpPr>
            <p:spPr bwMode="auto">
              <a:xfrm rot="16200000" flipV="1">
                <a:off x="2945707" y="4865529"/>
                <a:ext cx="75820" cy="77795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12" name="Gruppieren 104"/>
          <p:cNvGrpSpPr>
            <a:grpSpLocks/>
          </p:cNvGrpSpPr>
          <p:nvPr/>
        </p:nvGrpSpPr>
        <p:grpSpPr bwMode="auto">
          <a:xfrm>
            <a:off x="3060700" y="2144713"/>
            <a:ext cx="3903663" cy="879475"/>
            <a:chOff x="3597248" y="3211933"/>
            <a:chExt cx="3904042" cy="879272"/>
          </a:xfrm>
        </p:grpSpPr>
        <p:grpSp>
          <p:nvGrpSpPr>
            <p:cNvPr id="13" name="Gruppieren 339"/>
            <p:cNvGrpSpPr>
              <a:grpSpLocks/>
            </p:cNvGrpSpPr>
            <p:nvPr/>
          </p:nvGrpSpPr>
          <p:grpSpPr bwMode="auto">
            <a:xfrm>
              <a:off x="3597248" y="3276044"/>
              <a:ext cx="292127" cy="729908"/>
              <a:chOff x="577823" y="5280226"/>
              <a:chExt cx="292127" cy="729908"/>
            </a:xfrm>
          </p:grpSpPr>
          <p:sp>
            <p:nvSpPr>
              <p:cNvPr id="99" name="Rechteck 98"/>
              <p:cNvSpPr/>
              <p:nvPr/>
            </p:nvSpPr>
            <p:spPr bwMode="auto">
              <a:xfrm>
                <a:off x="769929" y="5279600"/>
                <a:ext cx="100022" cy="7300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0" name="Rechteck 99"/>
              <p:cNvSpPr/>
              <p:nvPr/>
            </p:nvSpPr>
            <p:spPr bwMode="auto">
              <a:xfrm>
                <a:off x="769929" y="5279600"/>
                <a:ext cx="46041" cy="7300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2" name="Rechteck 101"/>
              <p:cNvSpPr/>
              <p:nvPr/>
            </p:nvSpPr>
            <p:spPr bwMode="auto">
              <a:xfrm flipH="1">
                <a:off x="822321" y="5279600"/>
                <a:ext cx="46042" cy="7300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grpSp>
            <p:nvGrpSpPr>
              <p:cNvPr id="14" name="Gruppieren 338"/>
              <p:cNvGrpSpPr>
                <a:grpSpLocks/>
              </p:cNvGrpSpPr>
              <p:nvPr/>
            </p:nvGrpSpPr>
            <p:grpSpPr bwMode="auto">
              <a:xfrm>
                <a:off x="577823" y="5280226"/>
                <a:ext cx="184785" cy="729908"/>
                <a:chOff x="577823" y="5280226"/>
                <a:chExt cx="184785" cy="729908"/>
              </a:xfrm>
            </p:grpSpPr>
            <p:sp>
              <p:nvSpPr>
                <p:cNvPr id="106" name="Gleichschenkliges Dreieck 105"/>
                <p:cNvSpPr/>
                <p:nvPr/>
              </p:nvSpPr>
              <p:spPr bwMode="auto">
                <a:xfrm rot="16200000">
                  <a:off x="304866" y="5552557"/>
                  <a:ext cx="730081" cy="184168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107" name="Gerade Verbindung 106"/>
                <p:cNvCxnSpPr/>
                <p:nvPr/>
              </p:nvCxnSpPr>
              <p:spPr bwMode="auto">
                <a:xfrm flipV="1">
                  <a:off x="641329" y="5524019"/>
                  <a:ext cx="74620" cy="71420"/>
                </a:xfrm>
                <a:prstGeom prst="line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8" name="Gerade Verbindung 107"/>
                <p:cNvCxnSpPr/>
                <p:nvPr/>
              </p:nvCxnSpPr>
              <p:spPr bwMode="auto">
                <a:xfrm rot="16200000" flipV="1">
                  <a:off x="645310" y="5670815"/>
                  <a:ext cx="69834" cy="77796"/>
                </a:xfrm>
                <a:prstGeom prst="line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</p:grpSp>
        <p:grpSp>
          <p:nvGrpSpPr>
            <p:cNvPr id="15" name="Gruppieren 349"/>
            <p:cNvGrpSpPr>
              <a:grpSpLocks/>
            </p:cNvGrpSpPr>
            <p:nvPr/>
          </p:nvGrpSpPr>
          <p:grpSpPr bwMode="auto">
            <a:xfrm>
              <a:off x="3883449" y="3211933"/>
              <a:ext cx="3617841" cy="879272"/>
              <a:chOff x="4013624" y="3427833"/>
              <a:chExt cx="3617841" cy="879272"/>
            </a:xfrm>
          </p:grpSpPr>
          <p:grpSp>
            <p:nvGrpSpPr>
              <p:cNvPr id="16" name="Gruppieren 185"/>
              <p:cNvGrpSpPr>
                <a:grpSpLocks/>
              </p:cNvGrpSpPr>
              <p:nvPr/>
            </p:nvGrpSpPr>
            <p:grpSpPr bwMode="auto">
              <a:xfrm>
                <a:off x="4070152" y="3802480"/>
                <a:ext cx="3512125" cy="123707"/>
                <a:chOff x="3598644" y="3834126"/>
                <a:chExt cx="3340836" cy="134157"/>
              </a:xfrm>
            </p:grpSpPr>
            <p:sp>
              <p:nvSpPr>
                <p:cNvPr id="96" name="Rechteck 95"/>
                <p:cNvSpPr/>
                <p:nvPr/>
              </p:nvSpPr>
              <p:spPr bwMode="auto">
                <a:xfrm>
                  <a:off x="3598838" y="3834036"/>
                  <a:ext cx="3340613" cy="13425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98" name="Rechteck 97"/>
                <p:cNvSpPr/>
                <p:nvPr/>
              </p:nvSpPr>
              <p:spPr bwMode="auto">
                <a:xfrm>
                  <a:off x="3598838" y="3870181"/>
                  <a:ext cx="3336083" cy="61963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60452" name="Rechteck 92"/>
              <p:cNvSpPr>
                <a:spLocks noChangeArrowheads="1"/>
              </p:cNvSpPr>
              <p:nvPr/>
            </p:nvSpPr>
            <p:spPr bwMode="auto">
              <a:xfrm>
                <a:off x="4013624" y="3495301"/>
                <a:ext cx="45719" cy="73031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Abgerundetes Rechteck 93"/>
              <p:cNvSpPr/>
              <p:nvPr/>
            </p:nvSpPr>
            <p:spPr bwMode="auto">
              <a:xfrm>
                <a:off x="7585423" y="3427833"/>
                <a:ext cx="46042" cy="879272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60454" name="Rechteck 94"/>
              <p:cNvSpPr>
                <a:spLocks noChangeArrowheads="1"/>
              </p:cNvSpPr>
              <p:nvPr/>
            </p:nvSpPr>
            <p:spPr bwMode="auto">
              <a:xfrm>
                <a:off x="4166024" y="3494489"/>
                <a:ext cx="45719" cy="73031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7" name="Gruppieren 105"/>
          <p:cNvGrpSpPr>
            <a:grpSpLocks/>
          </p:cNvGrpSpPr>
          <p:nvPr/>
        </p:nvGrpSpPr>
        <p:grpSpPr bwMode="auto">
          <a:xfrm>
            <a:off x="3060700" y="2144713"/>
            <a:ext cx="3806825" cy="879475"/>
            <a:chOff x="3700214" y="4116808"/>
            <a:chExt cx="3806472" cy="879272"/>
          </a:xfrm>
        </p:grpSpPr>
        <p:grpSp>
          <p:nvGrpSpPr>
            <p:cNvPr id="18" name="Gruppieren 348"/>
            <p:cNvGrpSpPr>
              <a:grpSpLocks/>
            </p:cNvGrpSpPr>
            <p:nvPr/>
          </p:nvGrpSpPr>
          <p:grpSpPr bwMode="auto">
            <a:xfrm>
              <a:off x="3700214" y="4186205"/>
              <a:ext cx="189161" cy="729909"/>
              <a:chOff x="1087189" y="5515176"/>
              <a:chExt cx="189161" cy="729909"/>
            </a:xfrm>
          </p:grpSpPr>
          <p:sp>
            <p:nvSpPr>
              <p:cNvPr id="118" name="Rechteck 117"/>
              <p:cNvSpPr/>
              <p:nvPr/>
            </p:nvSpPr>
            <p:spPr bwMode="auto">
              <a:xfrm>
                <a:off x="1176081" y="5515613"/>
                <a:ext cx="100003" cy="7300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19" name="Rechteck 118"/>
              <p:cNvSpPr/>
              <p:nvPr/>
            </p:nvSpPr>
            <p:spPr bwMode="auto">
              <a:xfrm>
                <a:off x="1176081" y="5515613"/>
                <a:ext cx="46034" cy="7300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0" name="Rechteck 119"/>
              <p:cNvSpPr/>
              <p:nvPr/>
            </p:nvSpPr>
            <p:spPr bwMode="auto">
              <a:xfrm flipH="1">
                <a:off x="1228464" y="5515613"/>
                <a:ext cx="46033" cy="7300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grpSp>
            <p:nvGrpSpPr>
              <p:cNvPr id="19" name="Gruppieren 265"/>
              <p:cNvGrpSpPr>
                <a:grpSpLocks/>
              </p:cNvGrpSpPr>
              <p:nvPr/>
            </p:nvGrpSpPr>
            <p:grpSpPr bwMode="auto">
              <a:xfrm>
                <a:off x="1087189" y="5515176"/>
                <a:ext cx="80878" cy="729909"/>
                <a:chOff x="2808039" y="5255254"/>
                <a:chExt cx="80878" cy="729909"/>
              </a:xfrm>
            </p:grpSpPr>
            <p:sp>
              <p:nvSpPr>
                <p:cNvPr id="122" name="Gleichschenkliges Dreieck 121"/>
                <p:cNvSpPr/>
                <p:nvPr/>
              </p:nvSpPr>
              <p:spPr bwMode="auto">
                <a:xfrm rot="16200000">
                  <a:off x="2483477" y="5580253"/>
                  <a:ext cx="730081" cy="80955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123" name="Gerade Verbindung 122"/>
                <p:cNvCxnSpPr/>
                <p:nvPr/>
              </p:nvCxnSpPr>
              <p:spPr bwMode="auto">
                <a:xfrm flipV="1">
                  <a:off x="2835024" y="5509632"/>
                  <a:ext cx="31747" cy="84118"/>
                </a:xfrm>
                <a:prstGeom prst="line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24" name="Gerade Verbindung 123"/>
                <p:cNvCxnSpPr/>
                <p:nvPr/>
              </p:nvCxnSpPr>
              <p:spPr bwMode="auto">
                <a:xfrm flipH="1" flipV="1">
                  <a:off x="2838199" y="5649300"/>
                  <a:ext cx="25397" cy="107925"/>
                </a:xfrm>
                <a:prstGeom prst="line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</p:grpSp>
        <p:grpSp>
          <p:nvGrpSpPr>
            <p:cNvPr id="20" name="Gruppieren 349"/>
            <p:cNvGrpSpPr>
              <a:grpSpLocks/>
            </p:cNvGrpSpPr>
            <p:nvPr/>
          </p:nvGrpSpPr>
          <p:grpSpPr bwMode="auto">
            <a:xfrm>
              <a:off x="3888845" y="4116808"/>
              <a:ext cx="3617841" cy="879272"/>
              <a:chOff x="4013624" y="3427833"/>
              <a:chExt cx="3617841" cy="879272"/>
            </a:xfrm>
          </p:grpSpPr>
          <p:grpSp>
            <p:nvGrpSpPr>
              <p:cNvPr id="21" name="Gruppieren 185"/>
              <p:cNvGrpSpPr>
                <a:grpSpLocks/>
              </p:cNvGrpSpPr>
              <p:nvPr/>
            </p:nvGrpSpPr>
            <p:grpSpPr bwMode="auto">
              <a:xfrm>
                <a:off x="4070152" y="3802480"/>
                <a:ext cx="3512125" cy="123707"/>
                <a:chOff x="3598644" y="3834126"/>
                <a:chExt cx="3340836" cy="134157"/>
              </a:xfrm>
            </p:grpSpPr>
            <p:sp>
              <p:nvSpPr>
                <p:cNvPr id="116" name="Rechteck 115"/>
                <p:cNvSpPr/>
                <p:nvPr/>
              </p:nvSpPr>
              <p:spPr bwMode="auto">
                <a:xfrm>
                  <a:off x="3682529" y="3834036"/>
                  <a:ext cx="3256933" cy="13425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17" name="Rechteck 116"/>
                <p:cNvSpPr/>
                <p:nvPr/>
              </p:nvSpPr>
              <p:spPr bwMode="auto">
                <a:xfrm>
                  <a:off x="3682529" y="3870181"/>
                  <a:ext cx="3252403" cy="61963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60437" name="Rechteck 99"/>
              <p:cNvSpPr>
                <a:spLocks noChangeArrowheads="1"/>
              </p:cNvSpPr>
              <p:nvPr/>
            </p:nvSpPr>
            <p:spPr bwMode="auto">
              <a:xfrm>
                <a:off x="4013624" y="3495301"/>
                <a:ext cx="45719" cy="73031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Abgerundetes Rechteck 113"/>
              <p:cNvSpPr/>
              <p:nvPr/>
            </p:nvSpPr>
            <p:spPr bwMode="auto">
              <a:xfrm>
                <a:off x="7585432" y="3427833"/>
                <a:ext cx="46033" cy="879272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60439" name="Rechteck 101"/>
              <p:cNvSpPr>
                <a:spLocks noChangeArrowheads="1"/>
              </p:cNvSpPr>
              <p:nvPr/>
            </p:nvSpPr>
            <p:spPr bwMode="auto">
              <a:xfrm>
                <a:off x="4166024" y="3494489"/>
                <a:ext cx="45719" cy="73031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128" name="Picture 8" descr="http://2.bp.blogspot.com/_P4EHIyposmM/TImv2-brnOI/AAAAAAAAAMw/nK-NO8JUSEU/s1600/1781_PotApp_FlexibleMetal_Spring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567" t="18192" r="18584" b="18851"/>
          <a:stretch>
            <a:fillRect/>
          </a:stretch>
        </p:blipFill>
        <p:spPr bwMode="auto">
          <a:xfrm>
            <a:off x="2543175" y="3644900"/>
            <a:ext cx="1843088" cy="571500"/>
          </a:xfrm>
          <a:prstGeom prst="rect">
            <a:avLst/>
          </a:prstGeom>
          <a:solidFill>
            <a:srgbClr val="E5E5E5"/>
          </a:solidFill>
          <a:ln w="9525">
            <a:noFill/>
            <a:miter lim="800000"/>
            <a:headEnd/>
            <a:tailEnd/>
          </a:ln>
        </p:spPr>
      </p:pic>
      <p:pic>
        <p:nvPicPr>
          <p:cNvPr id="129" name="Picture 8" descr="http://2.bp.blogspot.com/_P4EHIyposmM/TImv2-brnOI/AAAAAAAAAMw/nK-NO8JUSEU/s1600/1781_PotApp_FlexibleMetal_Spring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567" t="18192" r="18584" b="18851"/>
          <a:stretch>
            <a:fillRect/>
          </a:stretch>
        </p:blipFill>
        <p:spPr bwMode="auto">
          <a:xfrm>
            <a:off x="2543175" y="3644900"/>
            <a:ext cx="1266825" cy="571500"/>
          </a:xfrm>
          <a:prstGeom prst="rect">
            <a:avLst/>
          </a:prstGeom>
          <a:solidFill>
            <a:srgbClr val="E5E5E5"/>
          </a:solidFill>
          <a:ln w="9525">
            <a:noFill/>
            <a:miter lim="800000"/>
            <a:headEnd/>
            <a:tailEnd/>
          </a:ln>
        </p:spPr>
      </p:pic>
      <p:cxnSp>
        <p:nvCxnSpPr>
          <p:cNvPr id="60429" name="Gerade Verbindung 179"/>
          <p:cNvCxnSpPr>
            <a:cxnSpLocks noChangeShapeType="1"/>
          </p:cNvCxnSpPr>
          <p:nvPr/>
        </p:nvCxnSpPr>
        <p:spPr bwMode="auto">
          <a:xfrm flipV="1">
            <a:off x="2627313" y="3030538"/>
            <a:ext cx="615950" cy="5429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60430" name="Gerade Verbindung 180"/>
          <p:cNvCxnSpPr>
            <a:cxnSpLocks noChangeShapeType="1"/>
          </p:cNvCxnSpPr>
          <p:nvPr/>
        </p:nvCxnSpPr>
        <p:spPr bwMode="auto">
          <a:xfrm flipH="1" flipV="1">
            <a:off x="3721100" y="3019425"/>
            <a:ext cx="779463" cy="6254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60431" name="Inhaltsplatzhalter 2"/>
          <p:cNvSpPr>
            <a:spLocks noGrp="1"/>
          </p:cNvSpPr>
          <p:nvPr>
            <p:ph idx="1"/>
          </p:nvPr>
        </p:nvSpPr>
        <p:spPr>
          <a:xfrm>
            <a:off x="611188" y="1700213"/>
            <a:ext cx="8208962" cy="504825"/>
          </a:xfrm>
        </p:spPr>
        <p:txBody>
          <a:bodyPr>
            <a:normAutofit fontScale="92500" lnSpcReduction="10000"/>
          </a:bodyPr>
          <a:lstStyle/>
          <a:p>
            <a:r>
              <a:rPr lang="ru-RU" b="1" smtClean="0"/>
              <a:t>Совместим все этапы</a:t>
            </a:r>
            <a:endParaRPr lang="en-US" smtClean="0"/>
          </a:p>
        </p:txBody>
      </p:sp>
      <p:sp>
        <p:nvSpPr>
          <p:cNvPr id="60432" name="Titel 1"/>
          <p:cNvSpPr>
            <a:spLocks noGrp="1"/>
          </p:cNvSpPr>
          <p:nvPr>
            <p:ph type="title"/>
          </p:nvPr>
        </p:nvSpPr>
        <p:spPr>
          <a:xfrm>
            <a:off x="241176" y="557808"/>
            <a:ext cx="886732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Эффекты «залипания – скольжения»</a:t>
            </a:r>
            <a:endParaRPr lang="en-US" b="1" dirty="0" smtClean="0"/>
          </a:p>
        </p:txBody>
      </p:sp>
      <p:sp>
        <p:nvSpPr>
          <p:cNvPr id="87" name="Rectangle 2"/>
          <p:cNvSpPr txBox="1">
            <a:spLocks noChangeArrowheads="1"/>
          </p:cNvSpPr>
          <p:nvPr/>
        </p:nvSpPr>
        <p:spPr bwMode="gray">
          <a:xfrm>
            <a:off x="611188" y="273596"/>
            <a:ext cx="820896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defRPr/>
            </a:pPr>
            <a:r>
              <a:rPr lang="ru-RU" sz="3400" b="1" kern="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Основы работы шприцевого насоса</a:t>
            </a:r>
            <a:endParaRPr lang="de-DE" sz="3400" b="1" kern="0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59EB18-89EE-4004-99B3-FB7E66F647B3}" type="slidenum">
              <a:rPr lang="de-DE" smtClean="0"/>
              <a:pPr>
                <a:defRPr/>
              </a:pPr>
              <a:t>31</a:t>
            </a:fld>
            <a:endParaRPr lang="de-DE"/>
          </a:p>
        </p:txBody>
      </p:sp>
      <p:sp>
        <p:nvSpPr>
          <p:cNvPr id="60" name="Textfeld 59"/>
          <p:cNvSpPr txBox="1"/>
          <p:nvPr/>
        </p:nvSpPr>
        <p:spPr>
          <a:xfrm>
            <a:off x="179512" y="1772816"/>
            <a:ext cx="8820472" cy="447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  <a:defRPr/>
            </a:pPr>
            <a:r>
              <a:rPr lang="ru-RU" sz="3000" b="1" dirty="0"/>
              <a:t>Заключение</a:t>
            </a:r>
            <a:r>
              <a:rPr lang="en-US" sz="3000" b="1" dirty="0"/>
              <a:t>:</a:t>
            </a:r>
          </a:p>
          <a:p>
            <a:pPr marL="717550" lvl="1" indent="-266700">
              <a:spcAft>
                <a:spcPts val="1800"/>
              </a:spcAft>
              <a:buClr>
                <a:schemeClr val="hlink"/>
              </a:buClr>
              <a:buSzPct val="100000"/>
              <a:buFont typeface="Wingdings"/>
              <a:buChar char="§"/>
              <a:defRPr/>
            </a:pPr>
            <a:r>
              <a:rPr lang="ru-RU" sz="3000" b="1" dirty="0"/>
              <a:t>Поршень шприца действует как пружина, которой необходимо сжатие</a:t>
            </a:r>
          </a:p>
          <a:p>
            <a:pPr marL="717550" lvl="1" indent="-266700">
              <a:spcAft>
                <a:spcPts val="1800"/>
              </a:spcAft>
              <a:buClr>
                <a:schemeClr val="hlink"/>
              </a:buClr>
              <a:buSzPct val="100000"/>
              <a:buFont typeface="Wingdings"/>
              <a:buChar char="§"/>
              <a:defRPr/>
            </a:pPr>
            <a:r>
              <a:rPr lang="ru-RU" sz="3000" b="1" dirty="0"/>
              <a:t>Во время сжатия поршня движения жидкости не происходит</a:t>
            </a:r>
            <a:r>
              <a:rPr lang="en-US" sz="3000" b="1" dirty="0"/>
              <a:t> – </a:t>
            </a:r>
            <a:r>
              <a:rPr lang="ru-RU" sz="3000" b="1" dirty="0"/>
              <a:t>фаза «залипания»</a:t>
            </a:r>
          </a:p>
          <a:p>
            <a:pPr marL="717550" lvl="1" indent="-266700">
              <a:spcAft>
                <a:spcPts val="1800"/>
              </a:spcAft>
              <a:buClr>
                <a:schemeClr val="hlink"/>
              </a:buClr>
              <a:buSzPct val="100000"/>
              <a:buFont typeface="Wingdings"/>
              <a:buChar char="§"/>
              <a:defRPr/>
            </a:pPr>
            <a:r>
              <a:rPr lang="ru-RU" sz="3000" b="1" dirty="0"/>
              <a:t>Когда давление достигает максимума, поршень начинает двигаться – фаза скольжения</a:t>
            </a:r>
            <a:endParaRPr lang="en-US" sz="3000" b="1" dirty="0"/>
          </a:p>
        </p:txBody>
      </p:sp>
      <p:sp>
        <p:nvSpPr>
          <p:cNvPr id="62468" name="Titel 1"/>
          <p:cNvSpPr>
            <a:spLocks noGrp="1"/>
          </p:cNvSpPr>
          <p:nvPr>
            <p:ph type="title"/>
          </p:nvPr>
        </p:nvSpPr>
        <p:spPr>
          <a:xfrm>
            <a:off x="395536" y="629816"/>
            <a:ext cx="874846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Эффекты «залипания – скольжения»</a:t>
            </a:r>
            <a:endParaRPr lang="en-US" b="1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gray">
          <a:xfrm>
            <a:off x="611188" y="273596"/>
            <a:ext cx="820896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defRPr/>
            </a:pPr>
            <a:r>
              <a:rPr lang="ru-RU" sz="3400" b="1" kern="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Основы работы шприцевого насоса</a:t>
            </a:r>
            <a:endParaRPr lang="de-DE" sz="3400" b="1" kern="0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46"/>
          <p:cNvGrpSpPr>
            <a:grpSpLocks/>
          </p:cNvGrpSpPr>
          <p:nvPr/>
        </p:nvGrpSpPr>
        <p:grpSpPr bwMode="auto">
          <a:xfrm>
            <a:off x="5176838" y="2280369"/>
            <a:ext cx="3967162" cy="879475"/>
            <a:chOff x="3597248" y="1116433"/>
            <a:chExt cx="3966686" cy="879272"/>
          </a:xfrm>
        </p:grpSpPr>
        <p:grpSp>
          <p:nvGrpSpPr>
            <p:cNvPr id="3" name="Gruppieren 145"/>
            <p:cNvGrpSpPr>
              <a:grpSpLocks/>
            </p:cNvGrpSpPr>
            <p:nvPr/>
          </p:nvGrpSpPr>
          <p:grpSpPr bwMode="auto">
            <a:xfrm>
              <a:off x="3597248" y="1179770"/>
              <a:ext cx="377439" cy="732616"/>
              <a:chOff x="3597248" y="1179770"/>
              <a:chExt cx="377439" cy="732616"/>
            </a:xfrm>
          </p:grpSpPr>
          <p:sp>
            <p:nvSpPr>
              <p:cNvPr id="352" name="Rechteck 351"/>
              <p:cNvSpPr/>
              <p:nvPr/>
            </p:nvSpPr>
            <p:spPr bwMode="auto">
              <a:xfrm>
                <a:off x="3782963" y="1183092"/>
                <a:ext cx="192065" cy="73008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53" name="Rechteck 352"/>
              <p:cNvSpPr/>
              <p:nvPr/>
            </p:nvSpPr>
            <p:spPr bwMode="auto">
              <a:xfrm>
                <a:off x="3782963" y="1183092"/>
                <a:ext cx="71429" cy="73008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54" name="Rechteck 353"/>
              <p:cNvSpPr/>
              <p:nvPr/>
            </p:nvSpPr>
            <p:spPr bwMode="auto">
              <a:xfrm>
                <a:off x="3900424" y="1183092"/>
                <a:ext cx="71429" cy="73008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55" name="Gleichschenkliges Dreieck 354"/>
              <p:cNvSpPr/>
              <p:nvPr/>
            </p:nvSpPr>
            <p:spPr bwMode="auto">
              <a:xfrm rot="16200000">
                <a:off x="3325065" y="1452101"/>
                <a:ext cx="730082" cy="185715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356" name="Gerade Verbindung 355"/>
              <p:cNvCxnSpPr/>
              <p:nvPr/>
            </p:nvCxnSpPr>
            <p:spPr bwMode="auto">
              <a:xfrm flipV="1">
                <a:off x="3660740" y="1424337"/>
                <a:ext cx="76191" cy="71421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7" name="Gerade Verbindung 356"/>
              <p:cNvCxnSpPr/>
              <p:nvPr/>
            </p:nvCxnSpPr>
            <p:spPr bwMode="auto">
              <a:xfrm rot="16200000" flipV="1">
                <a:off x="3664713" y="1571141"/>
                <a:ext cx="69834" cy="77778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5" name="Gruppieren 349"/>
            <p:cNvGrpSpPr>
              <a:grpSpLocks/>
            </p:cNvGrpSpPr>
            <p:nvPr/>
          </p:nvGrpSpPr>
          <p:grpSpPr bwMode="auto">
            <a:xfrm>
              <a:off x="3946093" y="1116433"/>
              <a:ext cx="3617841" cy="879272"/>
              <a:chOff x="4013624" y="3427833"/>
              <a:chExt cx="3617841" cy="879272"/>
            </a:xfrm>
          </p:grpSpPr>
          <p:grpSp>
            <p:nvGrpSpPr>
              <p:cNvPr id="6" name="Gruppieren 185"/>
              <p:cNvGrpSpPr>
                <a:grpSpLocks/>
              </p:cNvGrpSpPr>
              <p:nvPr/>
            </p:nvGrpSpPr>
            <p:grpSpPr bwMode="auto">
              <a:xfrm>
                <a:off x="4070152" y="3802480"/>
                <a:ext cx="3512125" cy="123707"/>
                <a:chOff x="3598644" y="3834126"/>
                <a:chExt cx="3340836" cy="134157"/>
              </a:xfrm>
            </p:grpSpPr>
            <p:sp>
              <p:nvSpPr>
                <p:cNvPr id="163" name="Rechteck 162"/>
                <p:cNvSpPr/>
                <p:nvPr/>
              </p:nvSpPr>
              <p:spPr bwMode="auto">
                <a:xfrm>
                  <a:off x="3682618" y="3834036"/>
                  <a:ext cx="3256845" cy="13425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61" name="Rechteck 160"/>
                <p:cNvSpPr/>
                <p:nvPr/>
              </p:nvSpPr>
              <p:spPr bwMode="auto">
                <a:xfrm>
                  <a:off x="3682618" y="3870181"/>
                  <a:ext cx="3252315" cy="61963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63700" name="Rechteck 158"/>
              <p:cNvSpPr>
                <a:spLocks noChangeArrowheads="1"/>
              </p:cNvSpPr>
              <p:nvPr/>
            </p:nvSpPr>
            <p:spPr bwMode="auto">
              <a:xfrm>
                <a:off x="4013624" y="3495301"/>
                <a:ext cx="45719" cy="73031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Abgerundetes Rechteck 169"/>
              <p:cNvSpPr/>
              <p:nvPr/>
            </p:nvSpPr>
            <p:spPr bwMode="auto">
              <a:xfrm>
                <a:off x="7585434" y="3427833"/>
                <a:ext cx="46031" cy="879272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63702" name="Rechteck 171"/>
              <p:cNvSpPr>
                <a:spLocks noChangeArrowheads="1"/>
              </p:cNvSpPr>
              <p:nvPr/>
            </p:nvSpPr>
            <p:spPr bwMode="auto">
              <a:xfrm>
                <a:off x="4166024" y="3494489"/>
                <a:ext cx="45719" cy="73031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24BC6E-895D-47F6-ABD2-E90A94D456C0}" type="slidenum">
              <a:rPr lang="de-DE" smtClean="0"/>
              <a:pPr>
                <a:defRPr/>
              </a:pPr>
              <a:t>32</a:t>
            </a:fld>
            <a:endParaRPr lang="de-DE"/>
          </a:p>
        </p:txBody>
      </p:sp>
      <p:grpSp>
        <p:nvGrpSpPr>
          <p:cNvPr id="7" name="Gruppieren 219"/>
          <p:cNvGrpSpPr>
            <a:grpSpLocks/>
          </p:cNvGrpSpPr>
          <p:nvPr/>
        </p:nvGrpSpPr>
        <p:grpSpPr bwMode="auto">
          <a:xfrm>
            <a:off x="2332038" y="2205756"/>
            <a:ext cx="3829050" cy="1028700"/>
            <a:chOff x="1496264" y="3346918"/>
            <a:chExt cx="3829307" cy="1115638"/>
          </a:xfrm>
        </p:grpSpPr>
        <p:grpSp>
          <p:nvGrpSpPr>
            <p:cNvPr id="8" name="Gruppieren 218"/>
            <p:cNvGrpSpPr>
              <a:grpSpLocks/>
            </p:cNvGrpSpPr>
            <p:nvPr/>
          </p:nvGrpSpPr>
          <p:grpSpPr bwMode="auto">
            <a:xfrm>
              <a:off x="1907999" y="3346918"/>
              <a:ext cx="3417572" cy="1115638"/>
              <a:chOff x="1907999" y="3346916"/>
              <a:chExt cx="3417572" cy="1115637"/>
            </a:xfrm>
          </p:grpSpPr>
          <p:cxnSp>
            <p:nvCxnSpPr>
              <p:cNvPr id="63694" name="Gerade Verbindung 5"/>
              <p:cNvCxnSpPr>
                <a:cxnSpLocks noChangeShapeType="1"/>
              </p:cNvCxnSpPr>
              <p:nvPr/>
            </p:nvCxnSpPr>
            <p:spPr bwMode="auto">
              <a:xfrm>
                <a:off x="1907999" y="3501000"/>
                <a:ext cx="33501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695" name="Gerade Verbindung 25"/>
              <p:cNvCxnSpPr>
                <a:cxnSpLocks noChangeShapeType="1"/>
              </p:cNvCxnSpPr>
              <p:nvPr/>
            </p:nvCxnSpPr>
            <p:spPr bwMode="auto">
              <a:xfrm>
                <a:off x="1907999" y="4293000"/>
                <a:ext cx="335408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63696" name="Abgerundetes Rechteck 165"/>
              <p:cNvSpPr>
                <a:spLocks noChangeArrowheads="1"/>
              </p:cNvSpPr>
              <p:nvPr/>
            </p:nvSpPr>
            <p:spPr bwMode="auto">
              <a:xfrm>
                <a:off x="5258669" y="3346916"/>
                <a:ext cx="66902" cy="1115637"/>
              </a:xfrm>
              <a:prstGeom prst="roundRect">
                <a:avLst>
                  <a:gd name="adj" fmla="val 16667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uppieren 217"/>
            <p:cNvGrpSpPr>
              <a:grpSpLocks/>
            </p:cNvGrpSpPr>
            <p:nvPr/>
          </p:nvGrpSpPr>
          <p:grpSpPr bwMode="auto">
            <a:xfrm>
              <a:off x="1496264" y="3495087"/>
              <a:ext cx="416310" cy="800688"/>
              <a:chOff x="1496264" y="3495090"/>
              <a:chExt cx="416310" cy="800689"/>
            </a:xfrm>
          </p:grpSpPr>
          <p:cxnSp>
            <p:nvCxnSpPr>
              <p:cNvPr id="63680" name="Gerade Verbindung 80"/>
              <p:cNvCxnSpPr>
                <a:cxnSpLocks noChangeShapeType="1"/>
              </p:cNvCxnSpPr>
              <p:nvPr/>
            </p:nvCxnSpPr>
            <p:spPr bwMode="auto">
              <a:xfrm>
                <a:off x="1912574" y="3495090"/>
                <a:ext cx="0" cy="800689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grpSp>
            <p:nvGrpSpPr>
              <p:cNvPr id="10" name="Gruppieren 172"/>
              <p:cNvGrpSpPr>
                <a:grpSpLocks/>
              </p:cNvGrpSpPr>
              <p:nvPr/>
            </p:nvGrpSpPr>
            <p:grpSpPr bwMode="auto">
              <a:xfrm>
                <a:off x="1496264" y="3777571"/>
                <a:ext cx="258480" cy="219400"/>
                <a:chOff x="1476524" y="3777569"/>
                <a:chExt cx="298412" cy="219400"/>
              </a:xfrm>
            </p:grpSpPr>
            <p:cxnSp>
              <p:nvCxnSpPr>
                <p:cNvPr id="63684" name="Gerade Verbindung 28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780969"/>
                  <a:ext cx="2244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3685" name="Gerade Verbindung 30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996969"/>
                  <a:ext cx="2244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3686" name="Gerade Verbindung 32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780969"/>
                  <a:ext cx="0" cy="2160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3687" name="Gerade Verbindung 35"/>
                <p:cNvCxnSpPr>
                  <a:cxnSpLocks noChangeShapeType="1"/>
                </p:cNvCxnSpPr>
                <p:nvPr/>
              </p:nvCxnSpPr>
              <p:spPr bwMode="auto">
                <a:xfrm flipV="1">
                  <a:off x="1476524" y="3836528"/>
                  <a:ext cx="298412" cy="16441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3688" name="Gerade Verbindung 36"/>
                <p:cNvCxnSpPr>
                  <a:cxnSpLocks noChangeShapeType="1"/>
                </p:cNvCxnSpPr>
                <p:nvPr/>
              </p:nvCxnSpPr>
              <p:spPr bwMode="auto">
                <a:xfrm>
                  <a:off x="1476524" y="3924969"/>
                  <a:ext cx="288214" cy="30533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3689" name="Gerade Verbindung 52"/>
                <p:cNvCxnSpPr>
                  <a:cxnSpLocks noChangeShapeType="1"/>
                </p:cNvCxnSpPr>
                <p:nvPr/>
              </p:nvCxnSpPr>
              <p:spPr bwMode="auto">
                <a:xfrm>
                  <a:off x="1765461" y="3777569"/>
                  <a:ext cx="0" cy="2160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3690" name="Gerade Verbindung 56"/>
                <p:cNvCxnSpPr>
                  <a:cxnSpLocks noChangeShapeType="1"/>
                </p:cNvCxnSpPr>
                <p:nvPr/>
              </p:nvCxnSpPr>
              <p:spPr bwMode="auto">
                <a:xfrm flipH="1">
                  <a:off x="1539583" y="3777570"/>
                  <a:ext cx="92691" cy="126681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3691" name="Gerade Verbindung 74"/>
                <p:cNvCxnSpPr>
                  <a:cxnSpLocks noChangeShapeType="1"/>
                </p:cNvCxnSpPr>
                <p:nvPr/>
              </p:nvCxnSpPr>
              <p:spPr bwMode="auto">
                <a:xfrm>
                  <a:off x="1480909" y="3855186"/>
                  <a:ext cx="0" cy="73122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3692" name="Gerade Verbindung 78"/>
                <p:cNvCxnSpPr>
                  <a:cxnSpLocks noChangeShapeType="1"/>
                </p:cNvCxnSpPr>
                <p:nvPr/>
              </p:nvCxnSpPr>
              <p:spPr bwMode="auto">
                <a:xfrm flipH="1">
                  <a:off x="1577711" y="3781725"/>
                  <a:ext cx="155223" cy="212142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3693" name="Gerade Verbindung 82"/>
                <p:cNvCxnSpPr>
                  <a:cxnSpLocks noChangeShapeType="1"/>
                </p:cNvCxnSpPr>
                <p:nvPr/>
              </p:nvCxnSpPr>
              <p:spPr bwMode="auto">
                <a:xfrm flipH="1">
                  <a:off x="1672833" y="3863551"/>
                  <a:ext cx="95899" cy="131064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63682" name="Gerade Verbindung 201"/>
              <p:cNvCxnSpPr>
                <a:cxnSpLocks noChangeShapeType="1"/>
              </p:cNvCxnSpPr>
              <p:nvPr/>
            </p:nvCxnSpPr>
            <p:spPr bwMode="auto">
              <a:xfrm flipH="1">
                <a:off x="1753104" y="3499653"/>
                <a:ext cx="157061" cy="33679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683" name="Gerade Verbindung 216"/>
              <p:cNvCxnSpPr>
                <a:cxnSpLocks noChangeShapeType="1"/>
              </p:cNvCxnSpPr>
              <p:nvPr/>
            </p:nvCxnSpPr>
            <p:spPr bwMode="auto">
              <a:xfrm flipH="1" flipV="1">
                <a:off x="1753104" y="3954928"/>
                <a:ext cx="157061" cy="33679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</p:grpSp>
      <p:grpSp>
        <p:nvGrpSpPr>
          <p:cNvPr id="11" name="Gruppieren 295"/>
          <p:cNvGrpSpPr>
            <a:grpSpLocks/>
          </p:cNvGrpSpPr>
          <p:nvPr/>
        </p:nvGrpSpPr>
        <p:grpSpPr bwMode="auto">
          <a:xfrm>
            <a:off x="5253038" y="3575769"/>
            <a:ext cx="3678237" cy="809625"/>
            <a:chOff x="3606773" y="74567"/>
            <a:chExt cx="3999292" cy="879272"/>
          </a:xfrm>
        </p:grpSpPr>
        <p:grpSp>
          <p:nvGrpSpPr>
            <p:cNvPr id="12" name="Gruppieren 349"/>
            <p:cNvGrpSpPr>
              <a:grpSpLocks/>
            </p:cNvGrpSpPr>
            <p:nvPr/>
          </p:nvGrpSpPr>
          <p:grpSpPr bwMode="auto">
            <a:xfrm>
              <a:off x="3988224" y="74567"/>
              <a:ext cx="3617841" cy="879272"/>
              <a:chOff x="4013624" y="3427833"/>
              <a:chExt cx="3617841" cy="879272"/>
            </a:xfrm>
          </p:grpSpPr>
          <p:grpSp>
            <p:nvGrpSpPr>
              <p:cNvPr id="13" name="Gruppieren 185"/>
              <p:cNvGrpSpPr>
                <a:grpSpLocks/>
              </p:cNvGrpSpPr>
              <p:nvPr/>
            </p:nvGrpSpPr>
            <p:grpSpPr bwMode="auto">
              <a:xfrm>
                <a:off x="4070152" y="3802480"/>
                <a:ext cx="3512125" cy="123707"/>
                <a:chOff x="3598644" y="3834126"/>
                <a:chExt cx="3340836" cy="134157"/>
              </a:xfrm>
            </p:grpSpPr>
            <p:sp>
              <p:nvSpPr>
                <p:cNvPr id="247" name="Rechteck 246"/>
                <p:cNvSpPr/>
                <p:nvPr/>
              </p:nvSpPr>
              <p:spPr bwMode="auto">
                <a:xfrm>
                  <a:off x="3599064" y="3833556"/>
                  <a:ext cx="3341232" cy="1346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248" name="Rechteck 247"/>
                <p:cNvSpPr/>
                <p:nvPr/>
              </p:nvSpPr>
              <p:spPr bwMode="auto">
                <a:xfrm>
                  <a:off x="3599064" y="3869081"/>
                  <a:ext cx="3337948" cy="6357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63673" name="Rechteck 243"/>
              <p:cNvSpPr>
                <a:spLocks noChangeArrowheads="1"/>
              </p:cNvSpPr>
              <p:nvPr/>
            </p:nvSpPr>
            <p:spPr bwMode="auto">
              <a:xfrm>
                <a:off x="4013624" y="3495301"/>
                <a:ext cx="45719" cy="73031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  <p:sp>
            <p:nvSpPr>
              <p:cNvPr id="245" name="Abgerundetes Rechteck 244"/>
              <p:cNvSpPr/>
              <p:nvPr/>
            </p:nvSpPr>
            <p:spPr bwMode="auto">
              <a:xfrm>
                <a:off x="7586587" y="3427833"/>
                <a:ext cx="44878" cy="879272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63675" name="Rechteck 245"/>
              <p:cNvSpPr>
                <a:spLocks noChangeArrowheads="1"/>
              </p:cNvSpPr>
              <p:nvPr/>
            </p:nvSpPr>
            <p:spPr bwMode="auto">
              <a:xfrm>
                <a:off x="4166024" y="3494489"/>
                <a:ext cx="45719" cy="73031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uppieren 350"/>
            <p:cNvGrpSpPr>
              <a:grpSpLocks/>
            </p:cNvGrpSpPr>
            <p:nvPr/>
          </p:nvGrpSpPr>
          <p:grpSpPr bwMode="auto">
            <a:xfrm>
              <a:off x="3606773" y="137904"/>
              <a:ext cx="377439" cy="732616"/>
              <a:chOff x="2881213" y="4437282"/>
              <a:chExt cx="377439" cy="795420"/>
            </a:xfrm>
          </p:grpSpPr>
          <p:sp>
            <p:nvSpPr>
              <p:cNvPr id="250" name="Rechteck 249"/>
              <p:cNvSpPr/>
              <p:nvPr/>
            </p:nvSpPr>
            <p:spPr bwMode="auto">
              <a:xfrm>
                <a:off x="3067628" y="4441517"/>
                <a:ext cx="191593" cy="79179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51" name="Rechteck 250"/>
              <p:cNvSpPr/>
              <p:nvPr/>
            </p:nvSpPr>
            <p:spPr bwMode="auto">
              <a:xfrm>
                <a:off x="3067628" y="4441517"/>
                <a:ext cx="70768" cy="79179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52" name="Rechteck 251"/>
              <p:cNvSpPr/>
              <p:nvPr/>
            </p:nvSpPr>
            <p:spPr bwMode="auto">
              <a:xfrm>
                <a:off x="3185000" y="4441517"/>
                <a:ext cx="70768" cy="79179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53" name="Gleichschenkliges Dreieck 252"/>
              <p:cNvSpPr/>
              <p:nvPr/>
            </p:nvSpPr>
            <p:spPr bwMode="auto">
              <a:xfrm rot="16200000">
                <a:off x="2577658" y="4741328"/>
                <a:ext cx="791797" cy="184688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254" name="Gerade Verbindung 253"/>
              <p:cNvCxnSpPr/>
              <p:nvPr/>
            </p:nvCxnSpPr>
            <p:spPr bwMode="auto">
              <a:xfrm flipV="1">
                <a:off x="2945077" y="4703578"/>
                <a:ext cx="75947" cy="76747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5" name="Gerade Verbindung 254"/>
              <p:cNvCxnSpPr/>
              <p:nvPr/>
            </p:nvCxnSpPr>
            <p:spPr bwMode="auto">
              <a:xfrm rot="16200000" flipV="1">
                <a:off x="2945540" y="4865966"/>
                <a:ext cx="76746" cy="77673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15" name="Gruppieren 295"/>
          <p:cNvGrpSpPr>
            <a:grpSpLocks/>
          </p:cNvGrpSpPr>
          <p:nvPr/>
        </p:nvGrpSpPr>
        <p:grpSpPr bwMode="auto">
          <a:xfrm>
            <a:off x="5468938" y="4867994"/>
            <a:ext cx="2838450" cy="625475"/>
            <a:chOff x="3606773" y="74567"/>
            <a:chExt cx="3999292" cy="879272"/>
          </a:xfrm>
        </p:grpSpPr>
        <p:grpSp>
          <p:nvGrpSpPr>
            <p:cNvPr id="16" name="Gruppieren 349"/>
            <p:cNvGrpSpPr>
              <a:grpSpLocks/>
            </p:cNvGrpSpPr>
            <p:nvPr/>
          </p:nvGrpSpPr>
          <p:grpSpPr bwMode="auto">
            <a:xfrm>
              <a:off x="3988224" y="74567"/>
              <a:ext cx="3617841" cy="879272"/>
              <a:chOff x="4013624" y="3427833"/>
              <a:chExt cx="3617841" cy="879272"/>
            </a:xfrm>
          </p:grpSpPr>
          <p:grpSp>
            <p:nvGrpSpPr>
              <p:cNvPr id="17" name="Gruppieren 185"/>
              <p:cNvGrpSpPr>
                <a:grpSpLocks/>
              </p:cNvGrpSpPr>
              <p:nvPr/>
            </p:nvGrpSpPr>
            <p:grpSpPr bwMode="auto">
              <a:xfrm>
                <a:off x="4070152" y="3802480"/>
                <a:ext cx="3512125" cy="123707"/>
                <a:chOff x="3598644" y="3834126"/>
                <a:chExt cx="3340836" cy="134157"/>
              </a:xfrm>
            </p:grpSpPr>
            <p:sp>
              <p:nvSpPr>
                <p:cNvPr id="334" name="Rechteck 333"/>
                <p:cNvSpPr/>
                <p:nvPr/>
              </p:nvSpPr>
              <p:spPr bwMode="auto">
                <a:xfrm>
                  <a:off x="3599046" y="3834420"/>
                  <a:ext cx="3340415" cy="13310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35" name="Rechteck 334"/>
                <p:cNvSpPr/>
                <p:nvPr/>
              </p:nvSpPr>
              <p:spPr bwMode="auto">
                <a:xfrm>
                  <a:off x="3599046" y="3868302"/>
                  <a:ext cx="3336160" cy="65344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63659" name="Rechteck 330"/>
              <p:cNvSpPr>
                <a:spLocks noChangeArrowheads="1"/>
              </p:cNvSpPr>
              <p:nvPr/>
            </p:nvSpPr>
            <p:spPr bwMode="auto">
              <a:xfrm>
                <a:off x="4013624" y="3495301"/>
                <a:ext cx="45719" cy="73031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  <p:sp>
            <p:nvSpPr>
              <p:cNvPr id="332" name="Abgerundetes Rechteck 331"/>
              <p:cNvSpPr/>
              <p:nvPr/>
            </p:nvSpPr>
            <p:spPr bwMode="auto">
              <a:xfrm>
                <a:off x="7586730" y="3427833"/>
                <a:ext cx="44735" cy="879272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63661" name="Rechteck 332"/>
              <p:cNvSpPr>
                <a:spLocks noChangeArrowheads="1"/>
              </p:cNvSpPr>
              <p:nvPr/>
            </p:nvSpPr>
            <p:spPr bwMode="auto">
              <a:xfrm>
                <a:off x="4166024" y="3494489"/>
                <a:ext cx="45719" cy="73031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" name="Gruppieren 350"/>
            <p:cNvGrpSpPr>
              <a:grpSpLocks/>
            </p:cNvGrpSpPr>
            <p:nvPr/>
          </p:nvGrpSpPr>
          <p:grpSpPr bwMode="auto">
            <a:xfrm>
              <a:off x="3606773" y="137904"/>
              <a:ext cx="377439" cy="732616"/>
              <a:chOff x="2881213" y="4437282"/>
              <a:chExt cx="377439" cy="795420"/>
            </a:xfrm>
          </p:grpSpPr>
          <p:sp>
            <p:nvSpPr>
              <p:cNvPr id="309" name="Rechteck 308"/>
              <p:cNvSpPr/>
              <p:nvPr/>
            </p:nvSpPr>
            <p:spPr bwMode="auto">
              <a:xfrm>
                <a:off x="3066862" y="4438781"/>
                <a:ext cx="192360" cy="79473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10" name="Rechteck 309"/>
              <p:cNvSpPr/>
              <p:nvPr/>
            </p:nvSpPr>
            <p:spPr bwMode="auto">
              <a:xfrm>
                <a:off x="3066862" y="4438781"/>
                <a:ext cx="71576" cy="79473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17" name="Rechteck 316"/>
              <p:cNvSpPr/>
              <p:nvPr/>
            </p:nvSpPr>
            <p:spPr bwMode="auto">
              <a:xfrm>
                <a:off x="3183172" y="4438781"/>
                <a:ext cx="73813" cy="79473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4" name="Gleichschenkliges Dreieck 323"/>
              <p:cNvSpPr/>
              <p:nvPr/>
            </p:nvSpPr>
            <p:spPr bwMode="auto">
              <a:xfrm rot="16200000">
                <a:off x="2576671" y="4740901"/>
                <a:ext cx="794733" cy="185649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328" name="Gerade Verbindung 327"/>
              <p:cNvCxnSpPr/>
              <p:nvPr/>
            </p:nvCxnSpPr>
            <p:spPr bwMode="auto">
              <a:xfrm flipV="1">
                <a:off x="2943842" y="4702885"/>
                <a:ext cx="76049" cy="77535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9" name="Gerade Verbindung 328"/>
              <p:cNvCxnSpPr/>
              <p:nvPr/>
            </p:nvCxnSpPr>
            <p:spPr bwMode="auto">
              <a:xfrm rot="16200000" flipV="1">
                <a:off x="2944217" y="4864848"/>
                <a:ext cx="77535" cy="78285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19" name="Gruppieren 283"/>
          <p:cNvGrpSpPr>
            <a:grpSpLocks/>
          </p:cNvGrpSpPr>
          <p:nvPr/>
        </p:nvGrpSpPr>
        <p:grpSpPr bwMode="auto">
          <a:xfrm>
            <a:off x="3389313" y="4815606"/>
            <a:ext cx="2773362" cy="730250"/>
            <a:chOff x="1544371" y="3524251"/>
            <a:chExt cx="2773257" cy="730405"/>
          </a:xfrm>
        </p:grpSpPr>
        <p:grpSp>
          <p:nvGrpSpPr>
            <p:cNvPr id="20" name="Gruppieren 172"/>
            <p:cNvGrpSpPr>
              <a:grpSpLocks/>
            </p:cNvGrpSpPr>
            <p:nvPr/>
          </p:nvGrpSpPr>
          <p:grpSpPr bwMode="auto">
            <a:xfrm>
              <a:off x="1544371" y="3760054"/>
              <a:ext cx="258480" cy="202311"/>
              <a:chOff x="1476524" y="3777569"/>
              <a:chExt cx="298412" cy="219400"/>
            </a:xfrm>
          </p:grpSpPr>
          <p:cxnSp>
            <p:nvCxnSpPr>
              <p:cNvPr id="63640" name="Gerade Verbindung 193"/>
              <p:cNvCxnSpPr>
                <a:cxnSpLocks noChangeShapeType="1"/>
              </p:cNvCxnSpPr>
              <p:nvPr/>
            </p:nvCxnSpPr>
            <p:spPr bwMode="auto">
              <a:xfrm>
                <a:off x="1539263" y="3780969"/>
                <a:ext cx="2244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641" name="Gerade Verbindung 194"/>
              <p:cNvCxnSpPr>
                <a:cxnSpLocks noChangeShapeType="1"/>
              </p:cNvCxnSpPr>
              <p:nvPr/>
            </p:nvCxnSpPr>
            <p:spPr bwMode="auto">
              <a:xfrm>
                <a:off x="1539263" y="3996969"/>
                <a:ext cx="2244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642" name="Gerade Verbindung 195"/>
              <p:cNvCxnSpPr>
                <a:cxnSpLocks noChangeShapeType="1"/>
              </p:cNvCxnSpPr>
              <p:nvPr/>
            </p:nvCxnSpPr>
            <p:spPr bwMode="auto">
              <a:xfrm>
                <a:off x="1539263" y="3780969"/>
                <a:ext cx="0" cy="2160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643" name="Gerade Verbindung 196"/>
              <p:cNvCxnSpPr>
                <a:cxnSpLocks noChangeShapeType="1"/>
              </p:cNvCxnSpPr>
              <p:nvPr/>
            </p:nvCxnSpPr>
            <p:spPr bwMode="auto">
              <a:xfrm flipV="1">
                <a:off x="1476524" y="3836528"/>
                <a:ext cx="298412" cy="1644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644" name="Gerade Verbindung 197"/>
              <p:cNvCxnSpPr>
                <a:cxnSpLocks noChangeShapeType="1"/>
              </p:cNvCxnSpPr>
              <p:nvPr/>
            </p:nvCxnSpPr>
            <p:spPr bwMode="auto">
              <a:xfrm>
                <a:off x="1476524" y="3924969"/>
                <a:ext cx="288214" cy="30533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645" name="Gerade Verbindung 198"/>
              <p:cNvCxnSpPr>
                <a:cxnSpLocks noChangeShapeType="1"/>
              </p:cNvCxnSpPr>
              <p:nvPr/>
            </p:nvCxnSpPr>
            <p:spPr bwMode="auto">
              <a:xfrm>
                <a:off x="1765461" y="3777569"/>
                <a:ext cx="0" cy="2160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646" name="Gerade Verbindung 199"/>
              <p:cNvCxnSpPr>
                <a:cxnSpLocks noChangeShapeType="1"/>
              </p:cNvCxnSpPr>
              <p:nvPr/>
            </p:nvCxnSpPr>
            <p:spPr bwMode="auto">
              <a:xfrm flipH="1">
                <a:off x="1539583" y="3777570"/>
                <a:ext cx="92691" cy="12668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647" name="Gerade Verbindung 200"/>
              <p:cNvCxnSpPr>
                <a:cxnSpLocks noChangeShapeType="1"/>
              </p:cNvCxnSpPr>
              <p:nvPr/>
            </p:nvCxnSpPr>
            <p:spPr bwMode="auto">
              <a:xfrm>
                <a:off x="1480909" y="3855186"/>
                <a:ext cx="0" cy="73122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648" name="Gerade Verbindung 202"/>
              <p:cNvCxnSpPr>
                <a:cxnSpLocks noChangeShapeType="1"/>
              </p:cNvCxnSpPr>
              <p:nvPr/>
            </p:nvCxnSpPr>
            <p:spPr bwMode="auto">
              <a:xfrm flipH="1">
                <a:off x="1577711" y="3781725"/>
                <a:ext cx="155223" cy="212142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649" name="Gerade Verbindung 203"/>
              <p:cNvCxnSpPr>
                <a:cxnSpLocks noChangeShapeType="1"/>
              </p:cNvCxnSpPr>
              <p:nvPr/>
            </p:nvCxnSpPr>
            <p:spPr bwMode="auto">
              <a:xfrm flipH="1">
                <a:off x="1672833" y="3863551"/>
                <a:ext cx="95899" cy="131064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grpSp>
          <p:nvGrpSpPr>
            <p:cNvPr id="21" name="Gruppieren 218"/>
            <p:cNvGrpSpPr>
              <a:grpSpLocks/>
            </p:cNvGrpSpPr>
            <p:nvPr/>
          </p:nvGrpSpPr>
          <p:grpSpPr bwMode="auto">
            <a:xfrm>
              <a:off x="1891151" y="3524251"/>
              <a:ext cx="2426477" cy="730405"/>
              <a:chOff x="1907999" y="3346916"/>
              <a:chExt cx="3417572" cy="1115637"/>
            </a:xfrm>
          </p:grpSpPr>
          <p:cxnSp>
            <p:nvCxnSpPr>
              <p:cNvPr id="63637" name="Gerade Verbindung 303"/>
              <p:cNvCxnSpPr>
                <a:cxnSpLocks noChangeShapeType="1"/>
              </p:cNvCxnSpPr>
              <p:nvPr/>
            </p:nvCxnSpPr>
            <p:spPr bwMode="auto">
              <a:xfrm>
                <a:off x="1907999" y="3501000"/>
                <a:ext cx="33501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638" name="Gerade Verbindung 304"/>
              <p:cNvCxnSpPr>
                <a:cxnSpLocks noChangeShapeType="1"/>
              </p:cNvCxnSpPr>
              <p:nvPr/>
            </p:nvCxnSpPr>
            <p:spPr bwMode="auto">
              <a:xfrm>
                <a:off x="1907999" y="4293000"/>
                <a:ext cx="335408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63639" name="Abgerundetes Rechteck 305"/>
              <p:cNvSpPr>
                <a:spLocks noChangeArrowheads="1"/>
              </p:cNvSpPr>
              <p:nvPr/>
            </p:nvSpPr>
            <p:spPr bwMode="auto">
              <a:xfrm>
                <a:off x="5258669" y="3346916"/>
                <a:ext cx="66902" cy="1115637"/>
              </a:xfrm>
              <a:prstGeom prst="roundRect">
                <a:avLst>
                  <a:gd name="adj" fmla="val 16667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63634" name="Gerade Verbindung 301"/>
            <p:cNvCxnSpPr>
              <a:cxnSpLocks noChangeShapeType="1"/>
            </p:cNvCxnSpPr>
            <p:nvPr/>
          </p:nvCxnSpPr>
          <p:spPr bwMode="auto">
            <a:xfrm flipH="1">
              <a:off x="1797258" y="3624245"/>
              <a:ext cx="95433" cy="18869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3635" name="Gerade Verbindung 302"/>
            <p:cNvCxnSpPr>
              <a:cxnSpLocks noChangeShapeType="1"/>
            </p:cNvCxnSpPr>
            <p:nvPr/>
          </p:nvCxnSpPr>
          <p:spPr bwMode="auto">
            <a:xfrm flipH="1" flipV="1">
              <a:off x="1784787" y="3929449"/>
              <a:ext cx="107904" cy="213361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3636" name="Gerade Verbindung 257"/>
            <p:cNvCxnSpPr>
              <a:cxnSpLocks noChangeShapeType="1"/>
            </p:cNvCxnSpPr>
            <p:nvPr/>
          </p:nvCxnSpPr>
          <p:spPr bwMode="auto">
            <a:xfrm>
              <a:off x="1892136" y="3625933"/>
              <a:ext cx="0" cy="51261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22" name="Gruppieren 295"/>
          <p:cNvGrpSpPr>
            <a:grpSpLocks/>
          </p:cNvGrpSpPr>
          <p:nvPr/>
        </p:nvGrpSpPr>
        <p:grpSpPr bwMode="auto">
          <a:xfrm>
            <a:off x="5684838" y="6047506"/>
            <a:ext cx="1998662" cy="439738"/>
            <a:chOff x="3606773" y="74567"/>
            <a:chExt cx="3999292" cy="879272"/>
          </a:xfrm>
        </p:grpSpPr>
        <p:grpSp>
          <p:nvGrpSpPr>
            <p:cNvPr id="23" name="Gruppieren 349"/>
            <p:cNvGrpSpPr>
              <a:grpSpLocks/>
            </p:cNvGrpSpPr>
            <p:nvPr/>
          </p:nvGrpSpPr>
          <p:grpSpPr bwMode="auto">
            <a:xfrm>
              <a:off x="3988224" y="74567"/>
              <a:ext cx="3617841" cy="879272"/>
              <a:chOff x="4013624" y="3427833"/>
              <a:chExt cx="3617841" cy="879272"/>
            </a:xfrm>
          </p:grpSpPr>
          <p:grpSp>
            <p:nvGrpSpPr>
              <p:cNvPr id="24" name="Gruppieren 185"/>
              <p:cNvGrpSpPr>
                <a:grpSpLocks/>
              </p:cNvGrpSpPr>
              <p:nvPr/>
            </p:nvGrpSpPr>
            <p:grpSpPr bwMode="auto">
              <a:xfrm>
                <a:off x="4070152" y="3802480"/>
                <a:ext cx="3512125" cy="123707"/>
                <a:chOff x="3598644" y="3834126"/>
                <a:chExt cx="3340836" cy="134157"/>
              </a:xfrm>
            </p:grpSpPr>
            <p:sp>
              <p:nvSpPr>
                <p:cNvPr id="372" name="Rechteck 371"/>
                <p:cNvSpPr/>
                <p:nvPr/>
              </p:nvSpPr>
              <p:spPr bwMode="auto">
                <a:xfrm>
                  <a:off x="3599011" y="3834035"/>
                  <a:ext cx="3341934" cy="134255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73" name="Rechteck 372"/>
                <p:cNvSpPr/>
                <p:nvPr/>
              </p:nvSpPr>
              <p:spPr bwMode="auto">
                <a:xfrm>
                  <a:off x="3599011" y="3868459"/>
                  <a:ext cx="3338912" cy="65407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63627" name="Rechteck 368"/>
              <p:cNvSpPr>
                <a:spLocks noChangeArrowheads="1"/>
              </p:cNvSpPr>
              <p:nvPr/>
            </p:nvSpPr>
            <p:spPr bwMode="auto">
              <a:xfrm>
                <a:off x="4013624" y="3495301"/>
                <a:ext cx="45719" cy="73031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  <p:sp>
            <p:nvSpPr>
              <p:cNvPr id="370" name="Abgerundetes Rechteck 369"/>
              <p:cNvSpPr/>
              <p:nvPr/>
            </p:nvSpPr>
            <p:spPr bwMode="auto">
              <a:xfrm>
                <a:off x="7586993" y="3427833"/>
                <a:ext cx="44472" cy="879272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63629" name="Rechteck 370"/>
              <p:cNvSpPr>
                <a:spLocks noChangeArrowheads="1"/>
              </p:cNvSpPr>
              <p:nvPr/>
            </p:nvSpPr>
            <p:spPr bwMode="auto">
              <a:xfrm>
                <a:off x="4166024" y="3494489"/>
                <a:ext cx="45719" cy="73031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uppieren 350"/>
            <p:cNvGrpSpPr>
              <a:grpSpLocks/>
            </p:cNvGrpSpPr>
            <p:nvPr/>
          </p:nvGrpSpPr>
          <p:grpSpPr bwMode="auto">
            <a:xfrm>
              <a:off x="3606773" y="137904"/>
              <a:ext cx="377439" cy="732616"/>
              <a:chOff x="2881213" y="4437282"/>
              <a:chExt cx="377439" cy="795420"/>
            </a:xfrm>
          </p:grpSpPr>
          <p:sp>
            <p:nvSpPr>
              <p:cNvPr id="362" name="Rechteck 361"/>
              <p:cNvSpPr/>
              <p:nvPr/>
            </p:nvSpPr>
            <p:spPr bwMode="auto">
              <a:xfrm>
                <a:off x="3065453" y="4440890"/>
                <a:ext cx="193769" cy="79266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63" name="Rechteck 362"/>
              <p:cNvSpPr/>
              <p:nvPr/>
            </p:nvSpPr>
            <p:spPr bwMode="auto">
              <a:xfrm>
                <a:off x="3065453" y="4440890"/>
                <a:ext cx="73060" cy="79266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64" name="Rechteck 363"/>
              <p:cNvSpPr/>
              <p:nvPr/>
            </p:nvSpPr>
            <p:spPr bwMode="auto">
              <a:xfrm>
                <a:off x="3182985" y="4440890"/>
                <a:ext cx="73062" cy="79266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65" name="Gleichschenkliges Dreieck 364"/>
              <p:cNvSpPr/>
              <p:nvPr/>
            </p:nvSpPr>
            <p:spPr bwMode="auto">
              <a:xfrm rot="16200000">
                <a:off x="2577000" y="4741656"/>
                <a:ext cx="792667" cy="18424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366" name="Gerade Verbindung 365"/>
              <p:cNvCxnSpPr/>
              <p:nvPr/>
            </p:nvCxnSpPr>
            <p:spPr bwMode="auto">
              <a:xfrm flipV="1">
                <a:off x="2944744" y="4702815"/>
                <a:ext cx="76237" cy="79266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67" name="Gerade Verbindung 366"/>
              <p:cNvCxnSpPr/>
              <p:nvPr/>
            </p:nvCxnSpPr>
            <p:spPr bwMode="auto">
              <a:xfrm rot="16200000" flipV="1">
                <a:off x="2944817" y="4864721"/>
                <a:ext cx="79268" cy="79413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26" name="Gruppieren 291"/>
          <p:cNvGrpSpPr>
            <a:grpSpLocks/>
          </p:cNvGrpSpPr>
          <p:nvPr/>
        </p:nvGrpSpPr>
        <p:grpSpPr bwMode="auto">
          <a:xfrm>
            <a:off x="4144963" y="6010994"/>
            <a:ext cx="2017712" cy="514350"/>
            <a:chOff x="1435083" y="4981575"/>
            <a:chExt cx="2018027" cy="514370"/>
          </a:xfrm>
        </p:grpSpPr>
        <p:grpSp>
          <p:nvGrpSpPr>
            <p:cNvPr id="27" name="Gruppieren 218"/>
            <p:cNvGrpSpPr>
              <a:grpSpLocks/>
            </p:cNvGrpSpPr>
            <p:nvPr/>
          </p:nvGrpSpPr>
          <p:grpSpPr bwMode="auto">
            <a:xfrm>
              <a:off x="1744324" y="4981575"/>
              <a:ext cx="1708786" cy="514370"/>
              <a:chOff x="1907999" y="3346916"/>
              <a:chExt cx="3417572" cy="1115637"/>
            </a:xfrm>
          </p:grpSpPr>
          <p:cxnSp>
            <p:nvCxnSpPr>
              <p:cNvPr id="63615" name="Gerade Verbindung 350"/>
              <p:cNvCxnSpPr>
                <a:cxnSpLocks noChangeShapeType="1"/>
              </p:cNvCxnSpPr>
              <p:nvPr/>
            </p:nvCxnSpPr>
            <p:spPr bwMode="auto">
              <a:xfrm>
                <a:off x="1907999" y="3501000"/>
                <a:ext cx="33501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616" name="Gerade Verbindung 357"/>
              <p:cNvCxnSpPr>
                <a:cxnSpLocks noChangeShapeType="1"/>
              </p:cNvCxnSpPr>
              <p:nvPr/>
            </p:nvCxnSpPr>
            <p:spPr bwMode="auto">
              <a:xfrm>
                <a:off x="1907999" y="4293000"/>
                <a:ext cx="335408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63617" name="Abgerundetes Rechteck 358"/>
              <p:cNvSpPr>
                <a:spLocks noChangeArrowheads="1"/>
              </p:cNvSpPr>
              <p:nvPr/>
            </p:nvSpPr>
            <p:spPr bwMode="auto">
              <a:xfrm>
                <a:off x="5258669" y="3346916"/>
                <a:ext cx="66902" cy="1115637"/>
              </a:xfrm>
              <a:prstGeom prst="roundRect">
                <a:avLst>
                  <a:gd name="adj" fmla="val 16667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63601" name="Gerade Verbindung 348"/>
            <p:cNvCxnSpPr>
              <a:cxnSpLocks noChangeShapeType="1"/>
            </p:cNvCxnSpPr>
            <p:nvPr/>
          </p:nvCxnSpPr>
          <p:spPr bwMode="auto">
            <a:xfrm flipH="1">
              <a:off x="1682268" y="5051993"/>
              <a:ext cx="63140" cy="12484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3602" name="Gerade Verbindung 349"/>
            <p:cNvCxnSpPr>
              <a:cxnSpLocks noChangeShapeType="1"/>
            </p:cNvCxnSpPr>
            <p:nvPr/>
          </p:nvCxnSpPr>
          <p:spPr bwMode="auto">
            <a:xfrm flipH="1" flipV="1">
              <a:off x="1679255" y="5286375"/>
              <a:ext cx="66153" cy="13080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grpSp>
          <p:nvGrpSpPr>
            <p:cNvPr id="28" name="Gruppieren 172"/>
            <p:cNvGrpSpPr>
              <a:grpSpLocks/>
            </p:cNvGrpSpPr>
            <p:nvPr/>
          </p:nvGrpSpPr>
          <p:grpSpPr bwMode="auto">
            <a:xfrm>
              <a:off x="1435083" y="5125698"/>
              <a:ext cx="258480" cy="202311"/>
              <a:chOff x="1476524" y="3777569"/>
              <a:chExt cx="298412" cy="219400"/>
            </a:xfrm>
          </p:grpSpPr>
          <p:cxnSp>
            <p:nvCxnSpPr>
              <p:cNvPr id="63605" name="Gerade Verbindung 178"/>
              <p:cNvCxnSpPr>
                <a:cxnSpLocks noChangeShapeType="1"/>
              </p:cNvCxnSpPr>
              <p:nvPr/>
            </p:nvCxnSpPr>
            <p:spPr bwMode="auto">
              <a:xfrm>
                <a:off x="1539263" y="3780969"/>
                <a:ext cx="2244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606" name="Gerade Verbindung 189"/>
              <p:cNvCxnSpPr>
                <a:cxnSpLocks noChangeShapeType="1"/>
              </p:cNvCxnSpPr>
              <p:nvPr/>
            </p:nvCxnSpPr>
            <p:spPr bwMode="auto">
              <a:xfrm>
                <a:off x="1539263" y="3996969"/>
                <a:ext cx="2244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607" name="Gerade Verbindung 190"/>
              <p:cNvCxnSpPr>
                <a:cxnSpLocks noChangeShapeType="1"/>
              </p:cNvCxnSpPr>
              <p:nvPr/>
            </p:nvCxnSpPr>
            <p:spPr bwMode="auto">
              <a:xfrm>
                <a:off x="1539263" y="3780969"/>
                <a:ext cx="0" cy="2160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608" name="Gerade Verbindung 191"/>
              <p:cNvCxnSpPr>
                <a:cxnSpLocks noChangeShapeType="1"/>
              </p:cNvCxnSpPr>
              <p:nvPr/>
            </p:nvCxnSpPr>
            <p:spPr bwMode="auto">
              <a:xfrm flipV="1">
                <a:off x="1476524" y="3836528"/>
                <a:ext cx="298412" cy="1644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609" name="Gerade Verbindung 192"/>
              <p:cNvCxnSpPr>
                <a:cxnSpLocks noChangeShapeType="1"/>
              </p:cNvCxnSpPr>
              <p:nvPr/>
            </p:nvCxnSpPr>
            <p:spPr bwMode="auto">
              <a:xfrm>
                <a:off x="1476524" y="3924969"/>
                <a:ext cx="288214" cy="30533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610" name="Gerade Verbindung 204"/>
              <p:cNvCxnSpPr>
                <a:cxnSpLocks noChangeShapeType="1"/>
              </p:cNvCxnSpPr>
              <p:nvPr/>
            </p:nvCxnSpPr>
            <p:spPr bwMode="auto">
              <a:xfrm>
                <a:off x="1765461" y="3777569"/>
                <a:ext cx="0" cy="2160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611" name="Gerade Verbindung 205"/>
              <p:cNvCxnSpPr>
                <a:cxnSpLocks noChangeShapeType="1"/>
              </p:cNvCxnSpPr>
              <p:nvPr/>
            </p:nvCxnSpPr>
            <p:spPr bwMode="auto">
              <a:xfrm flipH="1">
                <a:off x="1539583" y="3777570"/>
                <a:ext cx="92691" cy="12668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612" name="Gerade Verbindung 206"/>
              <p:cNvCxnSpPr>
                <a:cxnSpLocks noChangeShapeType="1"/>
              </p:cNvCxnSpPr>
              <p:nvPr/>
            </p:nvCxnSpPr>
            <p:spPr bwMode="auto">
              <a:xfrm>
                <a:off x="1480909" y="3855186"/>
                <a:ext cx="0" cy="73122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613" name="Gerade Verbindung 207"/>
              <p:cNvCxnSpPr>
                <a:cxnSpLocks noChangeShapeType="1"/>
              </p:cNvCxnSpPr>
              <p:nvPr/>
            </p:nvCxnSpPr>
            <p:spPr bwMode="auto">
              <a:xfrm flipH="1">
                <a:off x="1577711" y="3781725"/>
                <a:ext cx="155223" cy="212142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614" name="Gerade Verbindung 208"/>
              <p:cNvCxnSpPr>
                <a:cxnSpLocks noChangeShapeType="1"/>
              </p:cNvCxnSpPr>
              <p:nvPr/>
            </p:nvCxnSpPr>
            <p:spPr bwMode="auto">
              <a:xfrm flipH="1">
                <a:off x="1672833" y="3863551"/>
                <a:ext cx="95899" cy="131064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cxnSp>
          <p:nvCxnSpPr>
            <p:cNvPr id="63604" name="Gerade Verbindung 262"/>
            <p:cNvCxnSpPr>
              <a:cxnSpLocks noChangeShapeType="1"/>
            </p:cNvCxnSpPr>
            <p:nvPr/>
          </p:nvCxnSpPr>
          <p:spPr bwMode="auto">
            <a:xfrm>
              <a:off x="1744709" y="5058652"/>
              <a:ext cx="0" cy="36021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29" name="Gruppieren 342"/>
          <p:cNvGrpSpPr>
            <a:grpSpLocks/>
          </p:cNvGrpSpPr>
          <p:nvPr/>
        </p:nvGrpSpPr>
        <p:grpSpPr bwMode="auto">
          <a:xfrm>
            <a:off x="3805238" y="4918794"/>
            <a:ext cx="1936750" cy="376237"/>
            <a:chOff x="2908834" y="3419145"/>
            <a:chExt cx="1937300" cy="376913"/>
          </a:xfrm>
        </p:grpSpPr>
        <p:sp>
          <p:nvSpPr>
            <p:cNvPr id="272" name="Textfeld 271"/>
            <p:cNvSpPr txBox="1"/>
            <p:nvPr/>
          </p:nvSpPr>
          <p:spPr>
            <a:xfrm>
              <a:off x="2908834" y="3573990"/>
              <a:ext cx="276999" cy="189269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r">
                <a:defRPr/>
              </a:pPr>
              <a:r>
                <a:rPr lang="en-US" sz="600" b="1" dirty="0"/>
                <a:t>1</a:t>
              </a:r>
            </a:p>
          </p:txBody>
        </p:sp>
        <p:grpSp>
          <p:nvGrpSpPr>
            <p:cNvPr id="30" name="Gruppieren 341"/>
            <p:cNvGrpSpPr>
              <a:grpSpLocks/>
            </p:cNvGrpSpPr>
            <p:nvPr/>
          </p:nvGrpSpPr>
          <p:grpSpPr bwMode="auto">
            <a:xfrm>
              <a:off x="3035803" y="3419145"/>
              <a:ext cx="1810331" cy="376913"/>
              <a:chOff x="3035803" y="3419145"/>
              <a:chExt cx="1810331" cy="376913"/>
            </a:xfrm>
          </p:grpSpPr>
          <p:sp>
            <p:nvSpPr>
              <p:cNvPr id="273" name="Textfeld 272"/>
              <p:cNvSpPr txBox="1"/>
              <p:nvPr/>
            </p:nvSpPr>
            <p:spPr>
              <a:xfrm>
                <a:off x="3081655" y="3573990"/>
                <a:ext cx="276999" cy="189269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600" b="1" dirty="0"/>
                  <a:t>2</a:t>
                </a:r>
              </a:p>
            </p:txBody>
          </p:sp>
          <p:sp>
            <p:nvSpPr>
              <p:cNvPr id="274" name="Textfeld 273"/>
              <p:cNvSpPr txBox="1"/>
              <p:nvPr/>
            </p:nvSpPr>
            <p:spPr>
              <a:xfrm>
                <a:off x="3277152" y="3573990"/>
                <a:ext cx="276999" cy="189269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600" b="1" dirty="0"/>
                  <a:t>3</a:t>
                </a:r>
              </a:p>
            </p:txBody>
          </p:sp>
          <p:sp>
            <p:nvSpPr>
              <p:cNvPr id="275" name="Textfeld 274"/>
              <p:cNvSpPr txBox="1"/>
              <p:nvPr/>
            </p:nvSpPr>
            <p:spPr>
              <a:xfrm>
                <a:off x="3455342" y="3573990"/>
                <a:ext cx="276999" cy="189269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600" b="1" dirty="0"/>
                  <a:t>4</a:t>
                </a:r>
              </a:p>
            </p:txBody>
          </p:sp>
          <p:sp>
            <p:nvSpPr>
              <p:cNvPr id="276" name="Textfeld 275"/>
              <p:cNvSpPr txBox="1"/>
              <p:nvPr/>
            </p:nvSpPr>
            <p:spPr>
              <a:xfrm>
                <a:off x="3640793" y="3573990"/>
                <a:ext cx="276999" cy="189269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600" b="1" dirty="0"/>
                  <a:t>5</a:t>
                </a:r>
              </a:p>
            </p:txBody>
          </p:sp>
          <p:cxnSp>
            <p:nvCxnSpPr>
              <p:cNvPr id="63585" name="Gerade Verbindung 277"/>
              <p:cNvCxnSpPr>
                <a:cxnSpLocks noChangeShapeType="1"/>
              </p:cNvCxnSpPr>
              <p:nvPr/>
            </p:nvCxnSpPr>
            <p:spPr bwMode="auto">
              <a:xfrm>
                <a:off x="3035803" y="3419145"/>
                <a:ext cx="0" cy="17476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586" name="Gerade Verbindung 278"/>
              <p:cNvCxnSpPr>
                <a:cxnSpLocks noChangeShapeType="1"/>
              </p:cNvCxnSpPr>
              <p:nvPr/>
            </p:nvCxnSpPr>
            <p:spPr bwMode="auto">
              <a:xfrm>
                <a:off x="3217704" y="3419145"/>
                <a:ext cx="0" cy="17476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587" name="Gerade Verbindung 279"/>
              <p:cNvCxnSpPr>
                <a:cxnSpLocks noChangeShapeType="1"/>
              </p:cNvCxnSpPr>
              <p:nvPr/>
            </p:nvCxnSpPr>
            <p:spPr bwMode="auto">
              <a:xfrm>
                <a:off x="3402591" y="3419145"/>
                <a:ext cx="0" cy="17476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588" name="Gerade Verbindung 280"/>
              <p:cNvCxnSpPr>
                <a:cxnSpLocks noChangeShapeType="1"/>
              </p:cNvCxnSpPr>
              <p:nvPr/>
            </p:nvCxnSpPr>
            <p:spPr bwMode="auto">
              <a:xfrm>
                <a:off x="3586664" y="3419145"/>
                <a:ext cx="0" cy="17476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589" name="Gerade Verbindung 281"/>
              <p:cNvCxnSpPr>
                <a:cxnSpLocks noChangeShapeType="1"/>
              </p:cNvCxnSpPr>
              <p:nvPr/>
            </p:nvCxnSpPr>
            <p:spPr bwMode="auto">
              <a:xfrm>
                <a:off x="3773090" y="3419145"/>
                <a:ext cx="0" cy="17476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590" name="Gerade Verbindung 284"/>
              <p:cNvCxnSpPr>
                <a:cxnSpLocks noChangeShapeType="1"/>
              </p:cNvCxnSpPr>
              <p:nvPr/>
            </p:nvCxnSpPr>
            <p:spPr bwMode="auto">
              <a:xfrm>
                <a:off x="3958749" y="3419145"/>
                <a:ext cx="0" cy="17476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591" name="Gerade Verbindung 285"/>
              <p:cNvCxnSpPr>
                <a:cxnSpLocks noChangeShapeType="1"/>
              </p:cNvCxnSpPr>
              <p:nvPr/>
            </p:nvCxnSpPr>
            <p:spPr bwMode="auto">
              <a:xfrm>
                <a:off x="4140650" y="3419145"/>
                <a:ext cx="0" cy="17476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592" name="Gerade Verbindung 286"/>
              <p:cNvCxnSpPr>
                <a:cxnSpLocks noChangeShapeType="1"/>
              </p:cNvCxnSpPr>
              <p:nvPr/>
            </p:nvCxnSpPr>
            <p:spPr bwMode="auto">
              <a:xfrm>
                <a:off x="4325537" y="3419145"/>
                <a:ext cx="0" cy="17476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593" name="Gerade Verbindung 290"/>
              <p:cNvCxnSpPr>
                <a:cxnSpLocks noChangeShapeType="1"/>
              </p:cNvCxnSpPr>
              <p:nvPr/>
            </p:nvCxnSpPr>
            <p:spPr bwMode="auto">
              <a:xfrm>
                <a:off x="4509610" y="3419145"/>
                <a:ext cx="0" cy="17476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594" name="Gerade Verbindung 291"/>
              <p:cNvCxnSpPr>
                <a:cxnSpLocks noChangeShapeType="1"/>
              </p:cNvCxnSpPr>
              <p:nvPr/>
            </p:nvCxnSpPr>
            <p:spPr bwMode="auto">
              <a:xfrm>
                <a:off x="4696036" y="3419145"/>
                <a:ext cx="0" cy="17476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294" name="Textfeld 293"/>
              <p:cNvSpPr txBox="1"/>
              <p:nvPr/>
            </p:nvSpPr>
            <p:spPr>
              <a:xfrm>
                <a:off x="3834291" y="3573509"/>
                <a:ext cx="276999" cy="189269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600" b="1" dirty="0"/>
                  <a:t>6</a:t>
                </a:r>
              </a:p>
            </p:txBody>
          </p:sp>
          <p:sp>
            <p:nvSpPr>
              <p:cNvPr id="295" name="Textfeld 294"/>
              <p:cNvSpPr txBox="1"/>
              <p:nvPr/>
            </p:nvSpPr>
            <p:spPr>
              <a:xfrm>
                <a:off x="4015766" y="3573509"/>
                <a:ext cx="276999" cy="189269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600" b="1" dirty="0"/>
                  <a:t>7</a:t>
                </a:r>
              </a:p>
            </p:txBody>
          </p:sp>
          <p:sp>
            <p:nvSpPr>
              <p:cNvPr id="296" name="Textfeld 295"/>
              <p:cNvSpPr txBox="1"/>
              <p:nvPr/>
            </p:nvSpPr>
            <p:spPr>
              <a:xfrm>
                <a:off x="4193956" y="3573509"/>
                <a:ext cx="276999" cy="189269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600" b="1" dirty="0"/>
                  <a:t>8</a:t>
                </a:r>
              </a:p>
            </p:txBody>
          </p:sp>
          <p:sp>
            <p:nvSpPr>
              <p:cNvPr id="297" name="Textfeld 296"/>
              <p:cNvSpPr txBox="1"/>
              <p:nvPr/>
            </p:nvSpPr>
            <p:spPr>
              <a:xfrm>
                <a:off x="4386570" y="3573509"/>
                <a:ext cx="276999" cy="189269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600" b="1" dirty="0"/>
                  <a:t>9</a:t>
                </a:r>
              </a:p>
            </p:txBody>
          </p:sp>
          <p:sp>
            <p:nvSpPr>
              <p:cNvPr id="298" name="Textfeld 297"/>
              <p:cNvSpPr txBox="1"/>
              <p:nvPr/>
            </p:nvSpPr>
            <p:spPr>
              <a:xfrm>
                <a:off x="4569135" y="3573509"/>
                <a:ext cx="276999" cy="222549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600" b="1" dirty="0"/>
                  <a:t>10</a:t>
                </a:r>
              </a:p>
            </p:txBody>
          </p:sp>
        </p:grpSp>
      </p:grpSp>
      <p:grpSp>
        <p:nvGrpSpPr>
          <p:cNvPr id="31" name="Gruppieren 396"/>
          <p:cNvGrpSpPr>
            <a:grpSpLocks/>
          </p:cNvGrpSpPr>
          <p:nvPr/>
        </p:nvGrpSpPr>
        <p:grpSpPr bwMode="auto">
          <a:xfrm>
            <a:off x="4552950" y="6079256"/>
            <a:ext cx="1401763" cy="433388"/>
            <a:chOff x="3655913" y="4560610"/>
            <a:chExt cx="1375555" cy="318592"/>
          </a:xfrm>
        </p:grpSpPr>
        <p:cxnSp>
          <p:nvCxnSpPr>
            <p:cNvPr id="63567" name="Gerade Verbindung 373"/>
            <p:cNvCxnSpPr>
              <a:cxnSpLocks noChangeShapeType="1"/>
            </p:cNvCxnSpPr>
            <p:nvPr/>
          </p:nvCxnSpPr>
          <p:spPr bwMode="auto">
            <a:xfrm>
              <a:off x="3766862" y="4560610"/>
              <a:ext cx="0" cy="13563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3568" name="Gerade Verbindung 374"/>
            <p:cNvCxnSpPr>
              <a:cxnSpLocks noChangeShapeType="1"/>
            </p:cNvCxnSpPr>
            <p:nvPr/>
          </p:nvCxnSpPr>
          <p:spPr bwMode="auto">
            <a:xfrm>
              <a:off x="3985276" y="4560610"/>
              <a:ext cx="0" cy="13563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3569" name="Gerade Verbindung 375"/>
            <p:cNvCxnSpPr>
              <a:cxnSpLocks noChangeShapeType="1"/>
            </p:cNvCxnSpPr>
            <p:nvPr/>
          </p:nvCxnSpPr>
          <p:spPr bwMode="auto">
            <a:xfrm>
              <a:off x="4207277" y="4560610"/>
              <a:ext cx="0" cy="13563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3570" name="Gerade Verbindung 376"/>
            <p:cNvCxnSpPr>
              <a:cxnSpLocks noChangeShapeType="1"/>
            </p:cNvCxnSpPr>
            <p:nvPr/>
          </p:nvCxnSpPr>
          <p:spPr bwMode="auto">
            <a:xfrm>
              <a:off x="4428299" y="4560610"/>
              <a:ext cx="0" cy="13563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3571" name="Gerade Verbindung 377"/>
            <p:cNvCxnSpPr>
              <a:cxnSpLocks noChangeShapeType="1"/>
            </p:cNvCxnSpPr>
            <p:nvPr/>
          </p:nvCxnSpPr>
          <p:spPr bwMode="auto">
            <a:xfrm>
              <a:off x="4652148" y="4560610"/>
              <a:ext cx="0" cy="13563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346" name="Textfeld 345"/>
            <p:cNvSpPr txBox="1"/>
            <p:nvPr/>
          </p:nvSpPr>
          <p:spPr>
            <a:xfrm>
              <a:off x="3655913" y="4687509"/>
              <a:ext cx="362163" cy="191693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r">
                <a:defRPr/>
              </a:pPr>
              <a:r>
                <a:rPr lang="en-US" sz="600" b="1" dirty="0"/>
                <a:t>0.5</a:t>
              </a:r>
            </a:p>
          </p:txBody>
        </p:sp>
        <p:sp>
          <p:nvSpPr>
            <p:cNvPr id="347" name="Textfeld 346"/>
            <p:cNvSpPr txBox="1"/>
            <p:nvPr/>
          </p:nvSpPr>
          <p:spPr>
            <a:xfrm>
              <a:off x="3874434" y="4687509"/>
              <a:ext cx="271622" cy="191693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r">
                <a:defRPr/>
              </a:pPr>
              <a:r>
                <a:rPr lang="en-US" sz="600" b="1" dirty="0"/>
                <a:t>1</a:t>
              </a:r>
            </a:p>
          </p:txBody>
        </p:sp>
        <p:sp>
          <p:nvSpPr>
            <p:cNvPr id="348" name="Textfeld 347"/>
            <p:cNvSpPr txBox="1"/>
            <p:nvPr/>
          </p:nvSpPr>
          <p:spPr>
            <a:xfrm>
              <a:off x="4099658" y="4687509"/>
              <a:ext cx="362163" cy="191693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r">
                <a:defRPr/>
              </a:pPr>
              <a:r>
                <a:rPr lang="en-US" sz="600" b="1" dirty="0"/>
                <a:t>1.5</a:t>
              </a:r>
            </a:p>
          </p:txBody>
        </p:sp>
        <p:sp>
          <p:nvSpPr>
            <p:cNvPr id="360" name="Textfeld 359"/>
            <p:cNvSpPr txBox="1"/>
            <p:nvPr/>
          </p:nvSpPr>
          <p:spPr>
            <a:xfrm>
              <a:off x="4318355" y="4687509"/>
              <a:ext cx="271622" cy="191693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r">
                <a:defRPr/>
              </a:pPr>
              <a:r>
                <a:rPr lang="en-US" sz="600" b="1" dirty="0"/>
                <a:t>2</a:t>
              </a:r>
            </a:p>
          </p:txBody>
        </p:sp>
        <p:sp>
          <p:nvSpPr>
            <p:cNvPr id="361" name="Textfeld 360"/>
            <p:cNvSpPr txBox="1"/>
            <p:nvPr/>
          </p:nvSpPr>
          <p:spPr>
            <a:xfrm>
              <a:off x="4546213" y="4687509"/>
              <a:ext cx="362163" cy="191693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r">
                <a:defRPr/>
              </a:pPr>
              <a:r>
                <a:rPr lang="en-US" sz="600" b="1" dirty="0"/>
                <a:t>2.5</a:t>
              </a:r>
            </a:p>
          </p:txBody>
        </p:sp>
        <p:cxnSp>
          <p:nvCxnSpPr>
            <p:cNvPr id="63577" name="Gerade Verbindung 384"/>
            <p:cNvCxnSpPr>
              <a:cxnSpLocks noChangeShapeType="1"/>
            </p:cNvCxnSpPr>
            <p:nvPr/>
          </p:nvCxnSpPr>
          <p:spPr bwMode="auto">
            <a:xfrm>
              <a:off x="4865780" y="4560610"/>
              <a:ext cx="0" cy="13563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386" name="Textfeld 385"/>
            <p:cNvSpPr txBox="1"/>
            <p:nvPr/>
          </p:nvSpPr>
          <p:spPr>
            <a:xfrm>
              <a:off x="4759846" y="4687509"/>
              <a:ext cx="271622" cy="191693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r">
                <a:defRPr/>
              </a:pPr>
              <a:r>
                <a:rPr lang="en-US" sz="600" b="1" dirty="0"/>
                <a:t>3</a:t>
              </a:r>
            </a:p>
          </p:txBody>
        </p:sp>
      </p:grpSp>
      <p:grpSp>
        <p:nvGrpSpPr>
          <p:cNvPr id="160" name="Gruppieren 410"/>
          <p:cNvGrpSpPr>
            <a:grpSpLocks/>
          </p:cNvGrpSpPr>
          <p:nvPr/>
        </p:nvGrpSpPr>
        <p:grpSpPr bwMode="auto">
          <a:xfrm>
            <a:off x="3222625" y="3644031"/>
            <a:ext cx="2390775" cy="363538"/>
            <a:chOff x="2326814" y="2045216"/>
            <a:chExt cx="2390566" cy="363006"/>
          </a:xfrm>
        </p:grpSpPr>
        <p:cxnSp>
          <p:nvCxnSpPr>
            <p:cNvPr id="63555" name="Gerade Verbindung 398"/>
            <p:cNvCxnSpPr>
              <a:cxnSpLocks noChangeShapeType="1"/>
            </p:cNvCxnSpPr>
            <p:nvPr/>
          </p:nvCxnSpPr>
          <p:spPr bwMode="auto">
            <a:xfrm>
              <a:off x="2466694" y="2045216"/>
              <a:ext cx="0" cy="13563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3556" name="Gerade Verbindung 399"/>
            <p:cNvCxnSpPr>
              <a:cxnSpLocks noChangeShapeType="1"/>
            </p:cNvCxnSpPr>
            <p:nvPr/>
          </p:nvCxnSpPr>
          <p:spPr bwMode="auto">
            <a:xfrm>
              <a:off x="2875731" y="2045216"/>
              <a:ext cx="0" cy="13563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3557" name="Gerade Verbindung 400"/>
            <p:cNvCxnSpPr>
              <a:cxnSpLocks noChangeShapeType="1"/>
            </p:cNvCxnSpPr>
            <p:nvPr/>
          </p:nvCxnSpPr>
          <p:spPr bwMode="auto">
            <a:xfrm>
              <a:off x="3291485" y="2045216"/>
              <a:ext cx="0" cy="13563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3558" name="Gerade Verbindung 401"/>
            <p:cNvCxnSpPr>
              <a:cxnSpLocks noChangeShapeType="1"/>
            </p:cNvCxnSpPr>
            <p:nvPr/>
          </p:nvCxnSpPr>
          <p:spPr bwMode="auto">
            <a:xfrm>
              <a:off x="3705406" y="2045216"/>
              <a:ext cx="0" cy="13563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3559" name="Gerade Verbindung 402"/>
            <p:cNvCxnSpPr>
              <a:cxnSpLocks noChangeShapeType="1"/>
            </p:cNvCxnSpPr>
            <p:nvPr/>
          </p:nvCxnSpPr>
          <p:spPr bwMode="auto">
            <a:xfrm>
              <a:off x="4124622" y="2045216"/>
              <a:ext cx="0" cy="13563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404" name="Textfeld 403"/>
            <p:cNvSpPr txBox="1"/>
            <p:nvPr/>
          </p:nvSpPr>
          <p:spPr>
            <a:xfrm>
              <a:off x="2326814" y="2172115"/>
              <a:ext cx="323165" cy="236107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r">
                <a:defRPr/>
              </a:pPr>
              <a:r>
                <a:rPr lang="en-US" sz="900" b="1" dirty="0"/>
                <a:t>5</a:t>
              </a:r>
            </a:p>
          </p:txBody>
        </p:sp>
        <p:sp>
          <p:nvSpPr>
            <p:cNvPr id="405" name="Textfeld 404"/>
            <p:cNvSpPr txBox="1"/>
            <p:nvPr/>
          </p:nvSpPr>
          <p:spPr>
            <a:xfrm>
              <a:off x="2736051" y="2172115"/>
              <a:ext cx="323165" cy="236107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r">
                <a:defRPr/>
              </a:pPr>
              <a:r>
                <a:rPr lang="en-US" sz="900" b="1" dirty="0"/>
                <a:t>10</a:t>
              </a:r>
            </a:p>
          </p:txBody>
        </p:sp>
        <p:sp>
          <p:nvSpPr>
            <p:cNvPr id="406" name="Textfeld 405"/>
            <p:cNvSpPr txBox="1"/>
            <p:nvPr/>
          </p:nvSpPr>
          <p:spPr>
            <a:xfrm>
              <a:off x="3157842" y="2172115"/>
              <a:ext cx="323165" cy="236107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r">
                <a:defRPr/>
              </a:pPr>
              <a:r>
                <a:rPr lang="en-US" sz="900" b="1" dirty="0"/>
                <a:t>15</a:t>
              </a:r>
            </a:p>
          </p:txBody>
        </p:sp>
        <p:sp>
          <p:nvSpPr>
            <p:cNvPr id="407" name="Textfeld 406"/>
            <p:cNvSpPr txBox="1"/>
            <p:nvPr/>
          </p:nvSpPr>
          <p:spPr>
            <a:xfrm>
              <a:off x="3567409" y="2172115"/>
              <a:ext cx="323165" cy="236107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r">
                <a:defRPr/>
              </a:pPr>
              <a:r>
                <a:rPr lang="en-US" sz="900" b="1" dirty="0"/>
                <a:t>20</a:t>
              </a:r>
            </a:p>
          </p:txBody>
        </p:sp>
        <p:sp>
          <p:nvSpPr>
            <p:cNvPr id="408" name="Textfeld 407"/>
            <p:cNvSpPr txBox="1"/>
            <p:nvPr/>
          </p:nvSpPr>
          <p:spPr>
            <a:xfrm>
              <a:off x="3994132" y="2172115"/>
              <a:ext cx="323165" cy="236107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r">
                <a:defRPr/>
              </a:pPr>
              <a:r>
                <a:rPr lang="en-US" sz="900" b="1" dirty="0"/>
                <a:t>25</a:t>
              </a:r>
            </a:p>
          </p:txBody>
        </p:sp>
        <p:cxnSp>
          <p:nvCxnSpPr>
            <p:cNvPr id="63565" name="Gerade Verbindung 408"/>
            <p:cNvCxnSpPr>
              <a:cxnSpLocks noChangeShapeType="1"/>
            </p:cNvCxnSpPr>
            <p:nvPr/>
          </p:nvCxnSpPr>
          <p:spPr bwMode="auto">
            <a:xfrm>
              <a:off x="4524703" y="2045216"/>
              <a:ext cx="0" cy="13563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410" name="Textfeld 409"/>
            <p:cNvSpPr txBox="1"/>
            <p:nvPr/>
          </p:nvSpPr>
          <p:spPr>
            <a:xfrm>
              <a:off x="4394215" y="2172115"/>
              <a:ext cx="323165" cy="236107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r">
                <a:defRPr/>
              </a:pPr>
              <a:r>
                <a:rPr lang="en-US" sz="900" b="1" dirty="0"/>
                <a:t>30</a:t>
              </a:r>
            </a:p>
          </p:txBody>
        </p:sp>
      </p:grpSp>
      <p:grpSp>
        <p:nvGrpSpPr>
          <p:cNvPr id="162" name="Gruppieren 276"/>
          <p:cNvGrpSpPr>
            <a:grpSpLocks/>
          </p:cNvGrpSpPr>
          <p:nvPr/>
        </p:nvGrpSpPr>
        <p:grpSpPr bwMode="auto">
          <a:xfrm>
            <a:off x="2625725" y="3507506"/>
            <a:ext cx="3535363" cy="946150"/>
            <a:chOff x="1570764" y="2343151"/>
            <a:chExt cx="3535182" cy="946441"/>
          </a:xfrm>
        </p:grpSpPr>
        <p:grpSp>
          <p:nvGrpSpPr>
            <p:cNvPr id="164" name="Gruppieren 172"/>
            <p:cNvGrpSpPr>
              <a:grpSpLocks/>
            </p:cNvGrpSpPr>
            <p:nvPr/>
          </p:nvGrpSpPr>
          <p:grpSpPr bwMode="auto">
            <a:xfrm>
              <a:off x="1570764" y="2701094"/>
              <a:ext cx="258480" cy="202311"/>
              <a:chOff x="1476524" y="3777569"/>
              <a:chExt cx="298412" cy="219400"/>
            </a:xfrm>
          </p:grpSpPr>
          <p:cxnSp>
            <p:nvCxnSpPr>
              <p:cNvPr id="63545" name="Gerade Verbindung 179"/>
              <p:cNvCxnSpPr>
                <a:cxnSpLocks noChangeShapeType="1"/>
              </p:cNvCxnSpPr>
              <p:nvPr/>
            </p:nvCxnSpPr>
            <p:spPr bwMode="auto">
              <a:xfrm>
                <a:off x="1539263" y="3780969"/>
                <a:ext cx="2244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546" name="Gerade Verbindung 180"/>
              <p:cNvCxnSpPr>
                <a:cxnSpLocks noChangeShapeType="1"/>
              </p:cNvCxnSpPr>
              <p:nvPr/>
            </p:nvCxnSpPr>
            <p:spPr bwMode="auto">
              <a:xfrm>
                <a:off x="1539263" y="3996969"/>
                <a:ext cx="2244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547" name="Gerade Verbindung 181"/>
              <p:cNvCxnSpPr>
                <a:cxnSpLocks noChangeShapeType="1"/>
              </p:cNvCxnSpPr>
              <p:nvPr/>
            </p:nvCxnSpPr>
            <p:spPr bwMode="auto">
              <a:xfrm>
                <a:off x="1539263" y="3780969"/>
                <a:ext cx="0" cy="2160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548" name="Gerade Verbindung 182"/>
              <p:cNvCxnSpPr>
                <a:cxnSpLocks noChangeShapeType="1"/>
              </p:cNvCxnSpPr>
              <p:nvPr/>
            </p:nvCxnSpPr>
            <p:spPr bwMode="auto">
              <a:xfrm flipV="1">
                <a:off x="1476524" y="3836528"/>
                <a:ext cx="298412" cy="1644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549" name="Gerade Verbindung 183"/>
              <p:cNvCxnSpPr>
                <a:cxnSpLocks noChangeShapeType="1"/>
              </p:cNvCxnSpPr>
              <p:nvPr/>
            </p:nvCxnSpPr>
            <p:spPr bwMode="auto">
              <a:xfrm>
                <a:off x="1476524" y="3924969"/>
                <a:ext cx="288214" cy="30533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550" name="Gerade Verbindung 184"/>
              <p:cNvCxnSpPr>
                <a:cxnSpLocks noChangeShapeType="1"/>
              </p:cNvCxnSpPr>
              <p:nvPr/>
            </p:nvCxnSpPr>
            <p:spPr bwMode="auto">
              <a:xfrm>
                <a:off x="1765461" y="3777569"/>
                <a:ext cx="0" cy="2160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551" name="Gerade Verbindung 185"/>
              <p:cNvCxnSpPr>
                <a:cxnSpLocks noChangeShapeType="1"/>
              </p:cNvCxnSpPr>
              <p:nvPr/>
            </p:nvCxnSpPr>
            <p:spPr bwMode="auto">
              <a:xfrm flipH="1">
                <a:off x="1539583" y="3777570"/>
                <a:ext cx="92691" cy="12668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552" name="Gerade Verbindung 186"/>
              <p:cNvCxnSpPr>
                <a:cxnSpLocks noChangeShapeType="1"/>
              </p:cNvCxnSpPr>
              <p:nvPr/>
            </p:nvCxnSpPr>
            <p:spPr bwMode="auto">
              <a:xfrm>
                <a:off x="1480909" y="3855186"/>
                <a:ext cx="0" cy="73122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553" name="Gerade Verbindung 187"/>
              <p:cNvCxnSpPr>
                <a:cxnSpLocks noChangeShapeType="1"/>
              </p:cNvCxnSpPr>
              <p:nvPr/>
            </p:nvCxnSpPr>
            <p:spPr bwMode="auto">
              <a:xfrm flipH="1">
                <a:off x="1577711" y="3781725"/>
                <a:ext cx="155223" cy="212142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554" name="Gerade Verbindung 188"/>
              <p:cNvCxnSpPr>
                <a:cxnSpLocks noChangeShapeType="1"/>
              </p:cNvCxnSpPr>
              <p:nvPr/>
            </p:nvCxnSpPr>
            <p:spPr bwMode="auto">
              <a:xfrm flipH="1">
                <a:off x="1672833" y="3863551"/>
                <a:ext cx="95899" cy="131064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grpSp>
          <p:nvGrpSpPr>
            <p:cNvPr id="165" name="Gruppieren 218"/>
            <p:cNvGrpSpPr>
              <a:grpSpLocks/>
            </p:cNvGrpSpPr>
            <p:nvPr/>
          </p:nvGrpSpPr>
          <p:grpSpPr bwMode="auto">
            <a:xfrm>
              <a:off x="1961779" y="2343151"/>
              <a:ext cx="3144167" cy="946441"/>
              <a:chOff x="1907999" y="3346916"/>
              <a:chExt cx="3417572" cy="1115637"/>
            </a:xfrm>
          </p:grpSpPr>
          <p:cxnSp>
            <p:nvCxnSpPr>
              <p:cNvPr id="63542" name="Gerade Verbindung 287"/>
              <p:cNvCxnSpPr>
                <a:cxnSpLocks noChangeShapeType="1"/>
              </p:cNvCxnSpPr>
              <p:nvPr/>
            </p:nvCxnSpPr>
            <p:spPr bwMode="auto">
              <a:xfrm>
                <a:off x="1907999" y="3501000"/>
                <a:ext cx="33501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543" name="Gerade Verbindung 288"/>
              <p:cNvCxnSpPr>
                <a:cxnSpLocks noChangeShapeType="1"/>
              </p:cNvCxnSpPr>
              <p:nvPr/>
            </p:nvCxnSpPr>
            <p:spPr bwMode="auto">
              <a:xfrm>
                <a:off x="1907999" y="4293000"/>
                <a:ext cx="335408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63544" name="Abgerundetes Rechteck 289"/>
              <p:cNvSpPr>
                <a:spLocks noChangeArrowheads="1"/>
              </p:cNvSpPr>
              <p:nvPr/>
            </p:nvSpPr>
            <p:spPr bwMode="auto">
              <a:xfrm>
                <a:off x="5258669" y="3346916"/>
                <a:ext cx="66902" cy="1115637"/>
              </a:xfrm>
              <a:prstGeom prst="roundRect">
                <a:avLst>
                  <a:gd name="adj" fmla="val 16667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63539" name="Gerade Verbindung 263"/>
            <p:cNvCxnSpPr>
              <a:cxnSpLocks noChangeShapeType="1"/>
            </p:cNvCxnSpPr>
            <p:nvPr/>
          </p:nvCxnSpPr>
          <p:spPr bwMode="auto">
            <a:xfrm flipH="1">
              <a:off x="1821739" y="2472720"/>
              <a:ext cx="142036" cy="280841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3540" name="Gerade Verbindung 264"/>
            <p:cNvCxnSpPr>
              <a:cxnSpLocks noChangeShapeType="1"/>
            </p:cNvCxnSpPr>
            <p:nvPr/>
          </p:nvCxnSpPr>
          <p:spPr bwMode="auto">
            <a:xfrm flipH="1" flipV="1">
              <a:off x="1819661" y="2859707"/>
              <a:ext cx="144111" cy="284956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3541" name="Gerade Verbindung 256"/>
            <p:cNvCxnSpPr>
              <a:cxnSpLocks noChangeShapeType="1"/>
            </p:cNvCxnSpPr>
            <p:nvPr/>
          </p:nvCxnSpPr>
          <p:spPr bwMode="auto">
            <a:xfrm>
              <a:off x="1959429" y="2480894"/>
              <a:ext cx="5937" cy="67095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166" name="Gruppieren 423"/>
          <p:cNvGrpSpPr>
            <a:grpSpLocks/>
          </p:cNvGrpSpPr>
          <p:nvPr/>
        </p:nvGrpSpPr>
        <p:grpSpPr bwMode="auto">
          <a:xfrm>
            <a:off x="3021013" y="2342281"/>
            <a:ext cx="2513012" cy="496888"/>
            <a:chOff x="2125218" y="1177568"/>
            <a:chExt cx="2512771" cy="496857"/>
          </a:xfrm>
        </p:grpSpPr>
        <p:grpSp>
          <p:nvGrpSpPr>
            <p:cNvPr id="167" name="Gruppieren 268"/>
            <p:cNvGrpSpPr>
              <a:grpSpLocks/>
            </p:cNvGrpSpPr>
            <p:nvPr/>
          </p:nvGrpSpPr>
          <p:grpSpPr bwMode="auto">
            <a:xfrm>
              <a:off x="2247899" y="1177568"/>
              <a:ext cx="2390090" cy="496857"/>
              <a:chOff x="2247899" y="1189069"/>
              <a:chExt cx="2390090" cy="496857"/>
            </a:xfrm>
          </p:grpSpPr>
          <p:cxnSp>
            <p:nvCxnSpPr>
              <p:cNvPr id="63527" name="Gerade Verbindung 173"/>
              <p:cNvCxnSpPr>
                <a:cxnSpLocks noChangeShapeType="1"/>
              </p:cNvCxnSpPr>
              <p:nvPr/>
            </p:nvCxnSpPr>
            <p:spPr bwMode="auto">
              <a:xfrm>
                <a:off x="2395513" y="1189069"/>
                <a:ext cx="0" cy="24614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528" name="Gerade Verbindung 175"/>
              <p:cNvCxnSpPr>
                <a:cxnSpLocks noChangeShapeType="1"/>
              </p:cNvCxnSpPr>
              <p:nvPr/>
            </p:nvCxnSpPr>
            <p:spPr bwMode="auto">
              <a:xfrm>
                <a:off x="2906806" y="1189069"/>
                <a:ext cx="0" cy="24614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529" name="Gerade Verbindung 209"/>
              <p:cNvCxnSpPr>
                <a:cxnSpLocks noChangeShapeType="1"/>
              </p:cNvCxnSpPr>
              <p:nvPr/>
            </p:nvCxnSpPr>
            <p:spPr bwMode="auto">
              <a:xfrm>
                <a:off x="3426493" y="1189069"/>
                <a:ext cx="0" cy="24614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530" name="Gerade Verbindung 211"/>
              <p:cNvCxnSpPr>
                <a:cxnSpLocks noChangeShapeType="1"/>
              </p:cNvCxnSpPr>
              <p:nvPr/>
            </p:nvCxnSpPr>
            <p:spPr bwMode="auto">
              <a:xfrm>
                <a:off x="3943890" y="1189069"/>
                <a:ext cx="0" cy="24614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531" name="Gerade Verbindung 213"/>
              <p:cNvCxnSpPr>
                <a:cxnSpLocks noChangeShapeType="1"/>
              </p:cNvCxnSpPr>
              <p:nvPr/>
            </p:nvCxnSpPr>
            <p:spPr bwMode="auto">
              <a:xfrm>
                <a:off x="4467903" y="1189069"/>
                <a:ext cx="0" cy="24614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235" name="Textfeld 234"/>
              <p:cNvSpPr txBox="1"/>
              <p:nvPr/>
            </p:nvSpPr>
            <p:spPr>
              <a:xfrm>
                <a:off x="2247899" y="1419350"/>
                <a:ext cx="323165" cy="266576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900" b="1" dirty="0"/>
                  <a:t>10</a:t>
                </a:r>
              </a:p>
            </p:txBody>
          </p:sp>
          <p:sp>
            <p:nvSpPr>
              <p:cNvPr id="236" name="Textfeld 235"/>
              <p:cNvSpPr txBox="1"/>
              <p:nvPr/>
            </p:nvSpPr>
            <p:spPr>
              <a:xfrm>
                <a:off x="2743199" y="1419350"/>
                <a:ext cx="323165" cy="266576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900" b="1" dirty="0"/>
                  <a:t>20</a:t>
                </a:r>
              </a:p>
            </p:txBody>
          </p:sp>
          <p:sp>
            <p:nvSpPr>
              <p:cNvPr id="237" name="Textfeld 236"/>
              <p:cNvSpPr txBox="1"/>
              <p:nvPr/>
            </p:nvSpPr>
            <p:spPr>
              <a:xfrm>
                <a:off x="3262311" y="1419350"/>
                <a:ext cx="323165" cy="266576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900" b="1" dirty="0"/>
                  <a:t>30</a:t>
                </a:r>
              </a:p>
            </p:txBody>
          </p:sp>
          <p:sp>
            <p:nvSpPr>
              <p:cNvPr id="238" name="Textfeld 237"/>
              <p:cNvSpPr txBox="1"/>
              <p:nvPr/>
            </p:nvSpPr>
            <p:spPr>
              <a:xfrm>
                <a:off x="3781424" y="1419350"/>
                <a:ext cx="323165" cy="266576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900" b="1" dirty="0"/>
                  <a:t>40</a:t>
                </a:r>
              </a:p>
            </p:txBody>
          </p:sp>
          <p:sp>
            <p:nvSpPr>
              <p:cNvPr id="239" name="Textfeld 238"/>
              <p:cNvSpPr txBox="1"/>
              <p:nvPr/>
            </p:nvSpPr>
            <p:spPr>
              <a:xfrm>
                <a:off x="4314824" y="1419350"/>
                <a:ext cx="323165" cy="266576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900" b="1" dirty="0"/>
                  <a:t>50</a:t>
                </a:r>
              </a:p>
            </p:txBody>
          </p:sp>
        </p:grpSp>
        <p:grpSp>
          <p:nvGrpSpPr>
            <p:cNvPr id="168" name="Gruppieren 422"/>
            <p:cNvGrpSpPr>
              <a:grpSpLocks/>
            </p:cNvGrpSpPr>
            <p:nvPr/>
          </p:nvGrpSpPr>
          <p:grpSpPr bwMode="auto">
            <a:xfrm>
              <a:off x="2125218" y="1177568"/>
              <a:ext cx="2072390" cy="150900"/>
              <a:chOff x="2409890" y="289046"/>
              <a:chExt cx="2072390" cy="246141"/>
            </a:xfrm>
          </p:grpSpPr>
          <p:cxnSp>
            <p:nvCxnSpPr>
              <p:cNvPr id="63522" name="Gerade Verbindung 412"/>
              <p:cNvCxnSpPr>
                <a:cxnSpLocks noChangeShapeType="1"/>
              </p:cNvCxnSpPr>
              <p:nvPr/>
            </p:nvCxnSpPr>
            <p:spPr bwMode="auto">
              <a:xfrm>
                <a:off x="2409890" y="289046"/>
                <a:ext cx="0" cy="24614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523" name="Gerade Verbindung 413"/>
              <p:cNvCxnSpPr>
                <a:cxnSpLocks noChangeShapeType="1"/>
              </p:cNvCxnSpPr>
              <p:nvPr/>
            </p:nvCxnSpPr>
            <p:spPr bwMode="auto">
              <a:xfrm>
                <a:off x="2921183" y="289046"/>
                <a:ext cx="0" cy="24614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524" name="Gerade Verbindung 414"/>
              <p:cNvCxnSpPr>
                <a:cxnSpLocks noChangeShapeType="1"/>
              </p:cNvCxnSpPr>
              <p:nvPr/>
            </p:nvCxnSpPr>
            <p:spPr bwMode="auto">
              <a:xfrm>
                <a:off x="3440870" y="289046"/>
                <a:ext cx="0" cy="24614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525" name="Gerade Verbindung 415"/>
              <p:cNvCxnSpPr>
                <a:cxnSpLocks noChangeShapeType="1"/>
              </p:cNvCxnSpPr>
              <p:nvPr/>
            </p:nvCxnSpPr>
            <p:spPr bwMode="auto">
              <a:xfrm>
                <a:off x="3958267" y="289046"/>
                <a:ext cx="0" cy="24614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526" name="Gerade Verbindung 416"/>
              <p:cNvCxnSpPr>
                <a:cxnSpLocks noChangeShapeType="1"/>
              </p:cNvCxnSpPr>
              <p:nvPr/>
            </p:nvCxnSpPr>
            <p:spPr bwMode="auto">
              <a:xfrm>
                <a:off x="4482280" y="289046"/>
                <a:ext cx="0" cy="24614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</p:grpSp>
      <p:sp>
        <p:nvSpPr>
          <p:cNvPr id="63503" name="Titel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712968" cy="57606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Сравнение движения штока при вводе </a:t>
            </a:r>
            <a:r>
              <a:rPr lang="en-US" sz="2400" b="1" dirty="0" smtClean="0"/>
              <a:t>3</a:t>
            </a:r>
            <a:r>
              <a:rPr lang="ru-RU" sz="2400" b="1" dirty="0" smtClean="0"/>
              <a:t>мл жидкости </a:t>
            </a:r>
            <a:r>
              <a:rPr lang="en-US" sz="2400" b="1" dirty="0" smtClean="0"/>
              <a:t>(</a:t>
            </a:r>
            <a:r>
              <a:rPr lang="ru-RU" sz="2400" b="1" dirty="0" smtClean="0"/>
              <a:t>за </a:t>
            </a:r>
            <a:r>
              <a:rPr lang="en-US" sz="2400" b="1" dirty="0" smtClean="0"/>
              <a:t>2</a:t>
            </a:r>
            <a:r>
              <a:rPr lang="ru-RU" sz="2400" b="1" dirty="0" smtClean="0"/>
              <a:t>сек</a:t>
            </a:r>
            <a:r>
              <a:rPr lang="en-US" sz="2400" b="1" dirty="0" smtClean="0"/>
              <a:t>)</a:t>
            </a:r>
          </a:p>
        </p:txBody>
      </p:sp>
      <p:graphicFrame>
        <p:nvGraphicFramePr>
          <p:cNvPr id="211" name="Tabelle 2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2979462"/>
              </p:ext>
            </p:extLst>
          </p:nvPr>
        </p:nvGraphicFramePr>
        <p:xfrm>
          <a:off x="142875" y="1912069"/>
          <a:ext cx="829125" cy="4483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9125"/>
              </a:tblGrid>
              <a:tr h="547426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Объем</a:t>
                      </a:r>
                      <a:endParaRPr lang="en-US" sz="1300" dirty="0"/>
                    </a:p>
                  </a:txBody>
                  <a:tcPr/>
                </a:tc>
              </a:tr>
              <a:tr h="64419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r>
                        <a:rPr lang="ru-RU" dirty="0" smtClean="0"/>
                        <a:t>мл</a:t>
                      </a:r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64419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r>
                        <a:rPr lang="ru-RU" dirty="0" smtClean="0"/>
                        <a:t>мл</a:t>
                      </a:r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64419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r>
                        <a:rPr lang="ru-RU" dirty="0" smtClean="0"/>
                        <a:t>мл</a:t>
                      </a:r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64419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r>
                        <a:rPr lang="ru-RU" dirty="0" smtClean="0"/>
                        <a:t>мл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0" name="Titel 1"/>
          <p:cNvSpPr txBox="1">
            <a:spLocks/>
          </p:cNvSpPr>
          <p:nvPr/>
        </p:nvSpPr>
        <p:spPr bwMode="gray">
          <a:xfrm>
            <a:off x="269999" y="1700808"/>
            <a:ext cx="883850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 eaLnBrk="0" hangingPunct="0">
              <a:defRPr/>
            </a:pPr>
            <a:r>
              <a:rPr lang="ru-RU" sz="2500" b="1" kern="0" dirty="0">
                <a:latin typeface="+mj-lt"/>
                <a:ea typeface="+mj-ea"/>
                <a:cs typeface="+mj-cs"/>
              </a:rPr>
              <a:t>Связь между размером шприца и пусковыми характеристиками</a:t>
            </a:r>
            <a:endParaRPr lang="en-US" sz="2500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212" name="Rectangle 2"/>
          <p:cNvSpPr txBox="1">
            <a:spLocks noChangeArrowheads="1"/>
          </p:cNvSpPr>
          <p:nvPr/>
        </p:nvSpPr>
        <p:spPr bwMode="gray">
          <a:xfrm>
            <a:off x="611188" y="273596"/>
            <a:ext cx="820896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defRPr/>
            </a:pPr>
            <a:r>
              <a:rPr lang="ru-RU" sz="3400" b="1" kern="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Основы работы шприцевого насоса</a:t>
            </a:r>
            <a:endParaRPr lang="de-DE" sz="3400" b="1" kern="0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76302E-6 L -0.01424 3.76302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31428E-9 L -0.02986 2.31428E-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61282E-6 L -0.06233 -2.61282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6.96598E-7 L -0.14601 6.96598E-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81B593-4363-482C-9ECF-45B6616D66D7}" type="slidenum">
              <a:rPr lang="de-DE" smtClean="0"/>
              <a:pPr>
                <a:defRPr/>
              </a:pPr>
              <a:t>33</a:t>
            </a:fld>
            <a:endParaRPr lang="de-DE"/>
          </a:p>
        </p:txBody>
      </p:sp>
      <p:sp>
        <p:nvSpPr>
          <p:cNvPr id="64515" name="Titel 1"/>
          <p:cNvSpPr>
            <a:spLocks noGrp="1"/>
          </p:cNvSpPr>
          <p:nvPr>
            <p:ph type="title"/>
          </p:nvPr>
        </p:nvSpPr>
        <p:spPr>
          <a:xfrm>
            <a:off x="662880" y="701824"/>
            <a:ext cx="8229600" cy="1143000"/>
          </a:xfrm>
        </p:spPr>
        <p:txBody>
          <a:bodyPr>
            <a:noAutofit/>
          </a:bodyPr>
          <a:lstStyle/>
          <a:p>
            <a:r>
              <a:rPr lang="ru-RU" sz="3500" b="1" dirty="0" smtClean="0"/>
              <a:t>Сравнение движения штока при вводе </a:t>
            </a:r>
            <a:r>
              <a:rPr lang="en-US" sz="3500" b="1" dirty="0" smtClean="0"/>
              <a:t>3</a:t>
            </a:r>
            <a:r>
              <a:rPr lang="ru-RU" sz="3500" b="1" dirty="0" smtClean="0"/>
              <a:t>мл жидкости </a:t>
            </a:r>
            <a:r>
              <a:rPr lang="en-US" sz="3500" b="1" dirty="0" smtClean="0"/>
              <a:t>(</a:t>
            </a:r>
            <a:r>
              <a:rPr lang="ru-RU" sz="3500" b="1" dirty="0" smtClean="0"/>
              <a:t>за </a:t>
            </a:r>
            <a:r>
              <a:rPr lang="en-US" sz="3500" b="1" dirty="0" smtClean="0"/>
              <a:t>2</a:t>
            </a:r>
            <a:r>
              <a:rPr lang="ru-RU" sz="3500" b="1" dirty="0" smtClean="0"/>
              <a:t>сек</a:t>
            </a:r>
            <a:r>
              <a:rPr lang="en-US" sz="3500" b="1" dirty="0" smtClean="0"/>
              <a:t>)</a:t>
            </a:r>
          </a:p>
        </p:txBody>
      </p:sp>
      <p:graphicFrame>
        <p:nvGraphicFramePr>
          <p:cNvPr id="211" name="Tabelle 210"/>
          <p:cNvGraphicFramePr>
            <a:graphicFrameLocks noGrp="1"/>
          </p:cNvGraphicFramePr>
          <p:nvPr/>
        </p:nvGraphicFramePr>
        <p:xfrm>
          <a:off x="142875" y="1671638"/>
          <a:ext cx="829125" cy="4483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9125"/>
              </a:tblGrid>
              <a:tr h="547426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Объем</a:t>
                      </a:r>
                      <a:endParaRPr lang="en-US" sz="1300" dirty="0"/>
                    </a:p>
                  </a:txBody>
                  <a:tcPr/>
                </a:tc>
              </a:tr>
              <a:tr h="64419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r>
                        <a:rPr lang="ru-RU" dirty="0" smtClean="0"/>
                        <a:t>мл</a:t>
                      </a:r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64419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r>
                        <a:rPr lang="ru-RU" dirty="0" smtClean="0"/>
                        <a:t>мл</a:t>
                      </a:r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64419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r>
                        <a:rPr lang="ru-RU" dirty="0" smtClean="0"/>
                        <a:t>мл</a:t>
                      </a:r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64419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r>
                        <a:rPr lang="ru-RU" dirty="0" smtClean="0"/>
                        <a:t>мл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" name="Gruppieren 146"/>
          <p:cNvGrpSpPr>
            <a:grpSpLocks/>
          </p:cNvGrpSpPr>
          <p:nvPr/>
        </p:nvGrpSpPr>
        <p:grpSpPr bwMode="auto">
          <a:xfrm>
            <a:off x="5176838" y="2039938"/>
            <a:ext cx="3967162" cy="879475"/>
            <a:chOff x="3597248" y="1116433"/>
            <a:chExt cx="3966686" cy="879272"/>
          </a:xfrm>
        </p:grpSpPr>
        <p:grpSp>
          <p:nvGrpSpPr>
            <p:cNvPr id="3" name="Gruppieren 145"/>
            <p:cNvGrpSpPr>
              <a:grpSpLocks/>
            </p:cNvGrpSpPr>
            <p:nvPr/>
          </p:nvGrpSpPr>
          <p:grpSpPr bwMode="auto">
            <a:xfrm>
              <a:off x="3597248" y="1179770"/>
              <a:ext cx="377439" cy="732616"/>
              <a:chOff x="3597248" y="1179770"/>
              <a:chExt cx="377439" cy="732616"/>
            </a:xfrm>
          </p:grpSpPr>
          <p:sp>
            <p:nvSpPr>
              <p:cNvPr id="218" name="Rechteck 351"/>
              <p:cNvSpPr/>
              <p:nvPr/>
            </p:nvSpPr>
            <p:spPr bwMode="auto">
              <a:xfrm>
                <a:off x="3782963" y="1183092"/>
                <a:ext cx="192065" cy="73008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19" name="Rechteck 352"/>
              <p:cNvSpPr/>
              <p:nvPr/>
            </p:nvSpPr>
            <p:spPr bwMode="auto">
              <a:xfrm>
                <a:off x="3782963" y="1183092"/>
                <a:ext cx="71429" cy="73008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20" name="Rechteck 353"/>
              <p:cNvSpPr/>
              <p:nvPr/>
            </p:nvSpPr>
            <p:spPr bwMode="auto">
              <a:xfrm>
                <a:off x="3900424" y="1183092"/>
                <a:ext cx="71429" cy="73008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21" name="Gleichschenkliges Dreieck 354"/>
              <p:cNvSpPr/>
              <p:nvPr/>
            </p:nvSpPr>
            <p:spPr bwMode="auto">
              <a:xfrm rot="16200000">
                <a:off x="3325065" y="1452101"/>
                <a:ext cx="730082" cy="185715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222" name="Gerade Verbindung 355"/>
              <p:cNvCxnSpPr/>
              <p:nvPr/>
            </p:nvCxnSpPr>
            <p:spPr bwMode="auto">
              <a:xfrm flipV="1">
                <a:off x="3660740" y="1424337"/>
                <a:ext cx="76191" cy="71421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3" name="Gerade Verbindung 356"/>
              <p:cNvCxnSpPr/>
              <p:nvPr/>
            </p:nvCxnSpPr>
            <p:spPr bwMode="auto">
              <a:xfrm rot="16200000" flipV="1">
                <a:off x="3664713" y="1571141"/>
                <a:ext cx="69834" cy="77778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5" name="Gruppieren 349"/>
            <p:cNvGrpSpPr>
              <a:grpSpLocks/>
            </p:cNvGrpSpPr>
            <p:nvPr/>
          </p:nvGrpSpPr>
          <p:grpSpPr bwMode="auto">
            <a:xfrm>
              <a:off x="3946093" y="1116433"/>
              <a:ext cx="3617841" cy="879272"/>
              <a:chOff x="4013624" y="3427833"/>
              <a:chExt cx="3617841" cy="879272"/>
            </a:xfrm>
          </p:grpSpPr>
          <p:grpSp>
            <p:nvGrpSpPr>
              <p:cNvPr id="6" name="Gruppieren 185"/>
              <p:cNvGrpSpPr>
                <a:grpSpLocks/>
              </p:cNvGrpSpPr>
              <p:nvPr/>
            </p:nvGrpSpPr>
            <p:grpSpPr bwMode="auto">
              <a:xfrm>
                <a:off x="4070152" y="3802480"/>
                <a:ext cx="3512125" cy="123707"/>
                <a:chOff x="3598644" y="3834126"/>
                <a:chExt cx="3340836" cy="134157"/>
              </a:xfrm>
            </p:grpSpPr>
            <p:sp>
              <p:nvSpPr>
                <p:cNvPr id="216" name="Rechteck 162"/>
                <p:cNvSpPr/>
                <p:nvPr/>
              </p:nvSpPr>
              <p:spPr bwMode="auto">
                <a:xfrm>
                  <a:off x="3682618" y="3834036"/>
                  <a:ext cx="3256845" cy="13425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217" name="Rechteck 160"/>
                <p:cNvSpPr/>
                <p:nvPr/>
              </p:nvSpPr>
              <p:spPr bwMode="auto">
                <a:xfrm>
                  <a:off x="3682618" y="3870181"/>
                  <a:ext cx="3252315" cy="61963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64724" name="Rechteck 158"/>
              <p:cNvSpPr>
                <a:spLocks noChangeArrowheads="1"/>
              </p:cNvSpPr>
              <p:nvPr/>
            </p:nvSpPr>
            <p:spPr bwMode="auto">
              <a:xfrm>
                <a:off x="4013624" y="3495301"/>
                <a:ext cx="45719" cy="73031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  <p:sp>
            <p:nvSpPr>
              <p:cNvPr id="214" name="Abgerundetes Rechteck 169"/>
              <p:cNvSpPr/>
              <p:nvPr/>
            </p:nvSpPr>
            <p:spPr bwMode="auto">
              <a:xfrm>
                <a:off x="7585434" y="3427833"/>
                <a:ext cx="46031" cy="879272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64726" name="Rechteck 171"/>
              <p:cNvSpPr>
                <a:spLocks noChangeArrowheads="1"/>
              </p:cNvSpPr>
              <p:nvPr/>
            </p:nvSpPr>
            <p:spPr bwMode="auto">
              <a:xfrm>
                <a:off x="4166024" y="3494489"/>
                <a:ext cx="45719" cy="73031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" name="Gruppieren 219"/>
          <p:cNvGrpSpPr>
            <a:grpSpLocks/>
          </p:cNvGrpSpPr>
          <p:nvPr/>
        </p:nvGrpSpPr>
        <p:grpSpPr bwMode="auto">
          <a:xfrm>
            <a:off x="2332038" y="1965325"/>
            <a:ext cx="3829050" cy="1028700"/>
            <a:chOff x="1496264" y="3346918"/>
            <a:chExt cx="3829307" cy="1115638"/>
          </a:xfrm>
        </p:grpSpPr>
        <p:grpSp>
          <p:nvGrpSpPr>
            <p:cNvPr id="8" name="Gruppieren 218"/>
            <p:cNvGrpSpPr>
              <a:grpSpLocks/>
            </p:cNvGrpSpPr>
            <p:nvPr/>
          </p:nvGrpSpPr>
          <p:grpSpPr bwMode="auto">
            <a:xfrm>
              <a:off x="1907999" y="3346918"/>
              <a:ext cx="3417572" cy="1115638"/>
              <a:chOff x="1907999" y="3346916"/>
              <a:chExt cx="3417572" cy="1115637"/>
            </a:xfrm>
          </p:grpSpPr>
          <p:cxnSp>
            <p:nvCxnSpPr>
              <p:cNvPr id="64718" name="Gerade Verbindung 5"/>
              <p:cNvCxnSpPr>
                <a:cxnSpLocks noChangeShapeType="1"/>
              </p:cNvCxnSpPr>
              <p:nvPr/>
            </p:nvCxnSpPr>
            <p:spPr bwMode="auto">
              <a:xfrm>
                <a:off x="1907999" y="3501000"/>
                <a:ext cx="33501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719" name="Gerade Verbindung 25"/>
              <p:cNvCxnSpPr>
                <a:cxnSpLocks noChangeShapeType="1"/>
              </p:cNvCxnSpPr>
              <p:nvPr/>
            </p:nvCxnSpPr>
            <p:spPr bwMode="auto">
              <a:xfrm>
                <a:off x="1907999" y="4293000"/>
                <a:ext cx="335408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64720" name="Abgerundetes Rechteck 165"/>
              <p:cNvSpPr>
                <a:spLocks noChangeArrowheads="1"/>
              </p:cNvSpPr>
              <p:nvPr/>
            </p:nvSpPr>
            <p:spPr bwMode="auto">
              <a:xfrm>
                <a:off x="5258669" y="3346916"/>
                <a:ext cx="66902" cy="1115637"/>
              </a:xfrm>
              <a:prstGeom prst="roundRect">
                <a:avLst>
                  <a:gd name="adj" fmla="val 16667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uppieren 217"/>
            <p:cNvGrpSpPr>
              <a:grpSpLocks/>
            </p:cNvGrpSpPr>
            <p:nvPr/>
          </p:nvGrpSpPr>
          <p:grpSpPr bwMode="auto">
            <a:xfrm>
              <a:off x="1496264" y="3495087"/>
              <a:ext cx="416310" cy="800688"/>
              <a:chOff x="1496264" y="3495090"/>
              <a:chExt cx="416310" cy="800689"/>
            </a:xfrm>
          </p:grpSpPr>
          <p:cxnSp>
            <p:nvCxnSpPr>
              <p:cNvPr id="64704" name="Gerade Verbindung 80"/>
              <p:cNvCxnSpPr>
                <a:cxnSpLocks noChangeShapeType="1"/>
              </p:cNvCxnSpPr>
              <p:nvPr/>
            </p:nvCxnSpPr>
            <p:spPr bwMode="auto">
              <a:xfrm>
                <a:off x="1912574" y="3495090"/>
                <a:ext cx="0" cy="800689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grpSp>
            <p:nvGrpSpPr>
              <p:cNvPr id="10" name="Gruppieren 172"/>
              <p:cNvGrpSpPr>
                <a:grpSpLocks/>
              </p:cNvGrpSpPr>
              <p:nvPr/>
            </p:nvGrpSpPr>
            <p:grpSpPr bwMode="auto">
              <a:xfrm>
                <a:off x="1496264" y="3777571"/>
                <a:ext cx="258480" cy="219400"/>
                <a:chOff x="1476524" y="3777569"/>
                <a:chExt cx="298412" cy="219400"/>
              </a:xfrm>
            </p:grpSpPr>
            <p:cxnSp>
              <p:nvCxnSpPr>
                <p:cNvPr id="64708" name="Gerade Verbindung 28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780969"/>
                  <a:ext cx="2244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4709" name="Gerade Verbindung 30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996969"/>
                  <a:ext cx="2244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4710" name="Gerade Verbindung 32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780969"/>
                  <a:ext cx="0" cy="2160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4711" name="Gerade Verbindung 35"/>
                <p:cNvCxnSpPr>
                  <a:cxnSpLocks noChangeShapeType="1"/>
                </p:cNvCxnSpPr>
                <p:nvPr/>
              </p:nvCxnSpPr>
              <p:spPr bwMode="auto">
                <a:xfrm flipV="1">
                  <a:off x="1476524" y="3836528"/>
                  <a:ext cx="298412" cy="16441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4712" name="Gerade Verbindung 36"/>
                <p:cNvCxnSpPr>
                  <a:cxnSpLocks noChangeShapeType="1"/>
                </p:cNvCxnSpPr>
                <p:nvPr/>
              </p:nvCxnSpPr>
              <p:spPr bwMode="auto">
                <a:xfrm>
                  <a:off x="1476524" y="3924969"/>
                  <a:ext cx="288214" cy="30533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4713" name="Gerade Verbindung 52"/>
                <p:cNvCxnSpPr>
                  <a:cxnSpLocks noChangeShapeType="1"/>
                </p:cNvCxnSpPr>
                <p:nvPr/>
              </p:nvCxnSpPr>
              <p:spPr bwMode="auto">
                <a:xfrm>
                  <a:off x="1765461" y="3777569"/>
                  <a:ext cx="0" cy="2160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4714" name="Gerade Verbindung 56"/>
                <p:cNvCxnSpPr>
                  <a:cxnSpLocks noChangeShapeType="1"/>
                </p:cNvCxnSpPr>
                <p:nvPr/>
              </p:nvCxnSpPr>
              <p:spPr bwMode="auto">
                <a:xfrm flipH="1">
                  <a:off x="1539583" y="3777570"/>
                  <a:ext cx="92691" cy="126681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4715" name="Gerade Verbindung 74"/>
                <p:cNvCxnSpPr>
                  <a:cxnSpLocks noChangeShapeType="1"/>
                </p:cNvCxnSpPr>
                <p:nvPr/>
              </p:nvCxnSpPr>
              <p:spPr bwMode="auto">
                <a:xfrm>
                  <a:off x="1480909" y="3855186"/>
                  <a:ext cx="0" cy="73122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4716" name="Gerade Verbindung 78"/>
                <p:cNvCxnSpPr>
                  <a:cxnSpLocks noChangeShapeType="1"/>
                </p:cNvCxnSpPr>
                <p:nvPr/>
              </p:nvCxnSpPr>
              <p:spPr bwMode="auto">
                <a:xfrm flipH="1">
                  <a:off x="1577711" y="3781725"/>
                  <a:ext cx="155223" cy="212142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64717" name="Gerade Verbindung 82"/>
                <p:cNvCxnSpPr>
                  <a:cxnSpLocks noChangeShapeType="1"/>
                </p:cNvCxnSpPr>
                <p:nvPr/>
              </p:nvCxnSpPr>
              <p:spPr bwMode="auto">
                <a:xfrm flipH="1">
                  <a:off x="1672833" y="3863551"/>
                  <a:ext cx="95899" cy="131064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64706" name="Gerade Verbindung 201"/>
              <p:cNvCxnSpPr>
                <a:cxnSpLocks noChangeShapeType="1"/>
              </p:cNvCxnSpPr>
              <p:nvPr/>
            </p:nvCxnSpPr>
            <p:spPr bwMode="auto">
              <a:xfrm flipH="1">
                <a:off x="1753104" y="3499653"/>
                <a:ext cx="157061" cy="33679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707" name="Gerade Verbindung 216"/>
              <p:cNvCxnSpPr>
                <a:cxnSpLocks noChangeShapeType="1"/>
              </p:cNvCxnSpPr>
              <p:nvPr/>
            </p:nvCxnSpPr>
            <p:spPr bwMode="auto">
              <a:xfrm flipH="1" flipV="1">
                <a:off x="1753104" y="3954928"/>
                <a:ext cx="157061" cy="33679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</p:grpSp>
      <p:grpSp>
        <p:nvGrpSpPr>
          <p:cNvPr id="11" name="Gruppieren 295"/>
          <p:cNvGrpSpPr>
            <a:grpSpLocks/>
          </p:cNvGrpSpPr>
          <p:nvPr/>
        </p:nvGrpSpPr>
        <p:grpSpPr bwMode="auto">
          <a:xfrm>
            <a:off x="5253038" y="3335338"/>
            <a:ext cx="3678237" cy="809625"/>
            <a:chOff x="3606773" y="74567"/>
            <a:chExt cx="3999292" cy="879272"/>
          </a:xfrm>
        </p:grpSpPr>
        <p:grpSp>
          <p:nvGrpSpPr>
            <p:cNvPr id="12" name="Gruppieren 349"/>
            <p:cNvGrpSpPr>
              <a:grpSpLocks/>
            </p:cNvGrpSpPr>
            <p:nvPr/>
          </p:nvGrpSpPr>
          <p:grpSpPr bwMode="auto">
            <a:xfrm>
              <a:off x="3988224" y="74567"/>
              <a:ext cx="3617841" cy="879272"/>
              <a:chOff x="4013624" y="3427833"/>
              <a:chExt cx="3617841" cy="879272"/>
            </a:xfrm>
          </p:grpSpPr>
          <p:grpSp>
            <p:nvGrpSpPr>
              <p:cNvPr id="13" name="Gruppieren 185"/>
              <p:cNvGrpSpPr>
                <a:grpSpLocks/>
              </p:cNvGrpSpPr>
              <p:nvPr/>
            </p:nvGrpSpPr>
            <p:grpSpPr bwMode="auto">
              <a:xfrm>
                <a:off x="4070152" y="3802480"/>
                <a:ext cx="3512125" cy="123707"/>
                <a:chOff x="3598644" y="3834126"/>
                <a:chExt cx="3340836" cy="134157"/>
              </a:xfrm>
            </p:grpSpPr>
            <p:sp>
              <p:nvSpPr>
                <p:cNvPr id="271" name="Rechteck 246"/>
                <p:cNvSpPr/>
                <p:nvPr/>
              </p:nvSpPr>
              <p:spPr bwMode="auto">
                <a:xfrm>
                  <a:off x="3599064" y="3833556"/>
                  <a:ext cx="3341232" cy="1346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277" name="Rechteck 247"/>
                <p:cNvSpPr/>
                <p:nvPr/>
              </p:nvSpPr>
              <p:spPr bwMode="auto">
                <a:xfrm>
                  <a:off x="3599064" y="3869081"/>
                  <a:ext cx="3337948" cy="6357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64697" name="Rechteck 243"/>
              <p:cNvSpPr>
                <a:spLocks noChangeArrowheads="1"/>
              </p:cNvSpPr>
              <p:nvPr/>
            </p:nvSpPr>
            <p:spPr bwMode="auto">
              <a:xfrm>
                <a:off x="4013624" y="3495301"/>
                <a:ext cx="45719" cy="73031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  <p:sp>
            <p:nvSpPr>
              <p:cNvPr id="269" name="Abgerundetes Rechteck 244"/>
              <p:cNvSpPr/>
              <p:nvPr/>
            </p:nvSpPr>
            <p:spPr bwMode="auto">
              <a:xfrm>
                <a:off x="7586587" y="3427833"/>
                <a:ext cx="44878" cy="879272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64699" name="Rechteck 245"/>
              <p:cNvSpPr>
                <a:spLocks noChangeArrowheads="1"/>
              </p:cNvSpPr>
              <p:nvPr/>
            </p:nvSpPr>
            <p:spPr bwMode="auto">
              <a:xfrm>
                <a:off x="4166024" y="3494489"/>
                <a:ext cx="45719" cy="73031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uppieren 350"/>
            <p:cNvGrpSpPr>
              <a:grpSpLocks/>
            </p:cNvGrpSpPr>
            <p:nvPr/>
          </p:nvGrpSpPr>
          <p:grpSpPr bwMode="auto">
            <a:xfrm>
              <a:off x="3606773" y="137904"/>
              <a:ext cx="377439" cy="732616"/>
              <a:chOff x="2881213" y="4437282"/>
              <a:chExt cx="377439" cy="795420"/>
            </a:xfrm>
          </p:grpSpPr>
          <p:sp>
            <p:nvSpPr>
              <p:cNvPr id="261" name="Rechteck 249"/>
              <p:cNvSpPr/>
              <p:nvPr/>
            </p:nvSpPr>
            <p:spPr bwMode="auto">
              <a:xfrm>
                <a:off x="3067628" y="4441517"/>
                <a:ext cx="191593" cy="79179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62" name="Rechteck 250"/>
              <p:cNvSpPr/>
              <p:nvPr/>
            </p:nvSpPr>
            <p:spPr bwMode="auto">
              <a:xfrm>
                <a:off x="3067628" y="4441517"/>
                <a:ext cx="70768" cy="79179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63" name="Rechteck 251"/>
              <p:cNvSpPr/>
              <p:nvPr/>
            </p:nvSpPr>
            <p:spPr bwMode="auto">
              <a:xfrm>
                <a:off x="3185000" y="4441517"/>
                <a:ext cx="70768" cy="79179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64" name="Gleichschenkliges Dreieck 252"/>
              <p:cNvSpPr/>
              <p:nvPr/>
            </p:nvSpPr>
            <p:spPr bwMode="auto">
              <a:xfrm rot="16200000">
                <a:off x="2577658" y="4741328"/>
                <a:ext cx="791797" cy="184688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265" name="Gerade Verbindung 253"/>
              <p:cNvCxnSpPr/>
              <p:nvPr/>
            </p:nvCxnSpPr>
            <p:spPr bwMode="auto">
              <a:xfrm flipV="1">
                <a:off x="2945077" y="4703578"/>
                <a:ext cx="75947" cy="76747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6" name="Gerade Verbindung 254"/>
              <p:cNvCxnSpPr/>
              <p:nvPr/>
            </p:nvCxnSpPr>
            <p:spPr bwMode="auto">
              <a:xfrm rot="16200000" flipV="1">
                <a:off x="2945540" y="4865966"/>
                <a:ext cx="76746" cy="77673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15" name="Gruppieren 295"/>
          <p:cNvGrpSpPr>
            <a:grpSpLocks/>
          </p:cNvGrpSpPr>
          <p:nvPr/>
        </p:nvGrpSpPr>
        <p:grpSpPr bwMode="auto">
          <a:xfrm>
            <a:off x="5468938" y="4627563"/>
            <a:ext cx="2838450" cy="625475"/>
            <a:chOff x="3606773" y="74567"/>
            <a:chExt cx="3999292" cy="879272"/>
          </a:xfrm>
        </p:grpSpPr>
        <p:grpSp>
          <p:nvGrpSpPr>
            <p:cNvPr id="16" name="Gruppieren 349"/>
            <p:cNvGrpSpPr>
              <a:grpSpLocks/>
            </p:cNvGrpSpPr>
            <p:nvPr/>
          </p:nvGrpSpPr>
          <p:grpSpPr bwMode="auto">
            <a:xfrm>
              <a:off x="3988224" y="74567"/>
              <a:ext cx="3617841" cy="879272"/>
              <a:chOff x="4013624" y="3427833"/>
              <a:chExt cx="3617841" cy="879272"/>
            </a:xfrm>
          </p:grpSpPr>
          <p:grpSp>
            <p:nvGrpSpPr>
              <p:cNvPr id="17" name="Gruppieren 185"/>
              <p:cNvGrpSpPr>
                <a:grpSpLocks/>
              </p:cNvGrpSpPr>
              <p:nvPr/>
            </p:nvGrpSpPr>
            <p:grpSpPr bwMode="auto">
              <a:xfrm>
                <a:off x="4070152" y="3802480"/>
                <a:ext cx="3512125" cy="123707"/>
                <a:chOff x="3598644" y="3834126"/>
                <a:chExt cx="3340836" cy="134157"/>
              </a:xfrm>
            </p:grpSpPr>
            <p:sp>
              <p:nvSpPr>
                <p:cNvPr id="291" name="Rechteck 333"/>
                <p:cNvSpPr/>
                <p:nvPr/>
              </p:nvSpPr>
              <p:spPr bwMode="auto">
                <a:xfrm>
                  <a:off x="3599046" y="3834420"/>
                  <a:ext cx="3340415" cy="13310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292" name="Rechteck 334"/>
                <p:cNvSpPr/>
                <p:nvPr/>
              </p:nvSpPr>
              <p:spPr bwMode="auto">
                <a:xfrm>
                  <a:off x="3599046" y="3868302"/>
                  <a:ext cx="3336160" cy="65344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64683" name="Rechteck 330"/>
              <p:cNvSpPr>
                <a:spLocks noChangeArrowheads="1"/>
              </p:cNvSpPr>
              <p:nvPr/>
            </p:nvSpPr>
            <p:spPr bwMode="auto">
              <a:xfrm>
                <a:off x="4013624" y="3495301"/>
                <a:ext cx="45719" cy="73031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  <p:sp>
            <p:nvSpPr>
              <p:cNvPr id="289" name="Abgerundetes Rechteck 331"/>
              <p:cNvSpPr/>
              <p:nvPr/>
            </p:nvSpPr>
            <p:spPr bwMode="auto">
              <a:xfrm>
                <a:off x="7586730" y="3427833"/>
                <a:ext cx="44735" cy="879272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64685" name="Rechteck 332"/>
              <p:cNvSpPr>
                <a:spLocks noChangeArrowheads="1"/>
              </p:cNvSpPr>
              <p:nvPr/>
            </p:nvSpPr>
            <p:spPr bwMode="auto">
              <a:xfrm>
                <a:off x="4166024" y="3494489"/>
                <a:ext cx="45719" cy="73031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" name="Gruppieren 350"/>
            <p:cNvGrpSpPr>
              <a:grpSpLocks/>
            </p:cNvGrpSpPr>
            <p:nvPr/>
          </p:nvGrpSpPr>
          <p:grpSpPr bwMode="auto">
            <a:xfrm>
              <a:off x="3606773" y="137904"/>
              <a:ext cx="377439" cy="732616"/>
              <a:chOff x="2881213" y="4437282"/>
              <a:chExt cx="377439" cy="795420"/>
            </a:xfrm>
          </p:grpSpPr>
          <p:sp>
            <p:nvSpPr>
              <p:cNvPr id="281" name="Rechteck 308"/>
              <p:cNvSpPr/>
              <p:nvPr/>
            </p:nvSpPr>
            <p:spPr bwMode="auto">
              <a:xfrm>
                <a:off x="3066862" y="4438781"/>
                <a:ext cx="192360" cy="79473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82" name="Rechteck 309"/>
              <p:cNvSpPr/>
              <p:nvPr/>
            </p:nvSpPr>
            <p:spPr bwMode="auto">
              <a:xfrm>
                <a:off x="3066862" y="4438781"/>
                <a:ext cx="71576" cy="79473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83" name="Rechteck 316"/>
              <p:cNvSpPr/>
              <p:nvPr/>
            </p:nvSpPr>
            <p:spPr bwMode="auto">
              <a:xfrm>
                <a:off x="3183172" y="4438781"/>
                <a:ext cx="73813" cy="79473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84" name="Gleichschenkliges Dreieck 323"/>
              <p:cNvSpPr/>
              <p:nvPr/>
            </p:nvSpPr>
            <p:spPr bwMode="auto">
              <a:xfrm rot="16200000">
                <a:off x="2576671" y="4740901"/>
                <a:ext cx="794733" cy="185649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285" name="Gerade Verbindung 327"/>
              <p:cNvCxnSpPr/>
              <p:nvPr/>
            </p:nvCxnSpPr>
            <p:spPr bwMode="auto">
              <a:xfrm flipV="1">
                <a:off x="2943842" y="4702885"/>
                <a:ext cx="76049" cy="77535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6" name="Gerade Verbindung 328"/>
              <p:cNvCxnSpPr/>
              <p:nvPr/>
            </p:nvCxnSpPr>
            <p:spPr bwMode="auto">
              <a:xfrm rot="16200000" flipV="1">
                <a:off x="2944217" y="4864848"/>
                <a:ext cx="77535" cy="78285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19" name="Gruppieren 283"/>
          <p:cNvGrpSpPr>
            <a:grpSpLocks/>
          </p:cNvGrpSpPr>
          <p:nvPr/>
        </p:nvGrpSpPr>
        <p:grpSpPr bwMode="auto">
          <a:xfrm>
            <a:off x="3389313" y="4575175"/>
            <a:ext cx="2773362" cy="730250"/>
            <a:chOff x="1544371" y="3524251"/>
            <a:chExt cx="2773257" cy="730405"/>
          </a:xfrm>
        </p:grpSpPr>
        <p:grpSp>
          <p:nvGrpSpPr>
            <p:cNvPr id="20" name="Gruppieren 172"/>
            <p:cNvGrpSpPr>
              <a:grpSpLocks/>
            </p:cNvGrpSpPr>
            <p:nvPr/>
          </p:nvGrpSpPr>
          <p:grpSpPr bwMode="auto">
            <a:xfrm>
              <a:off x="1544371" y="3760054"/>
              <a:ext cx="258480" cy="202311"/>
              <a:chOff x="1476524" y="3777569"/>
              <a:chExt cx="298412" cy="219400"/>
            </a:xfrm>
          </p:grpSpPr>
          <p:cxnSp>
            <p:nvCxnSpPr>
              <p:cNvPr id="64664" name="Gerade Verbindung 193"/>
              <p:cNvCxnSpPr>
                <a:cxnSpLocks noChangeShapeType="1"/>
              </p:cNvCxnSpPr>
              <p:nvPr/>
            </p:nvCxnSpPr>
            <p:spPr bwMode="auto">
              <a:xfrm>
                <a:off x="1539263" y="3780969"/>
                <a:ext cx="2244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65" name="Gerade Verbindung 194"/>
              <p:cNvCxnSpPr>
                <a:cxnSpLocks noChangeShapeType="1"/>
              </p:cNvCxnSpPr>
              <p:nvPr/>
            </p:nvCxnSpPr>
            <p:spPr bwMode="auto">
              <a:xfrm>
                <a:off x="1539263" y="3996969"/>
                <a:ext cx="2244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66" name="Gerade Verbindung 195"/>
              <p:cNvCxnSpPr>
                <a:cxnSpLocks noChangeShapeType="1"/>
              </p:cNvCxnSpPr>
              <p:nvPr/>
            </p:nvCxnSpPr>
            <p:spPr bwMode="auto">
              <a:xfrm>
                <a:off x="1539263" y="3780969"/>
                <a:ext cx="0" cy="2160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67" name="Gerade Verbindung 196"/>
              <p:cNvCxnSpPr>
                <a:cxnSpLocks noChangeShapeType="1"/>
              </p:cNvCxnSpPr>
              <p:nvPr/>
            </p:nvCxnSpPr>
            <p:spPr bwMode="auto">
              <a:xfrm flipV="1">
                <a:off x="1476524" y="3836528"/>
                <a:ext cx="298412" cy="1644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68" name="Gerade Verbindung 197"/>
              <p:cNvCxnSpPr>
                <a:cxnSpLocks noChangeShapeType="1"/>
              </p:cNvCxnSpPr>
              <p:nvPr/>
            </p:nvCxnSpPr>
            <p:spPr bwMode="auto">
              <a:xfrm>
                <a:off x="1476524" y="3924969"/>
                <a:ext cx="288214" cy="30533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69" name="Gerade Verbindung 198"/>
              <p:cNvCxnSpPr>
                <a:cxnSpLocks noChangeShapeType="1"/>
              </p:cNvCxnSpPr>
              <p:nvPr/>
            </p:nvCxnSpPr>
            <p:spPr bwMode="auto">
              <a:xfrm>
                <a:off x="1765461" y="3777569"/>
                <a:ext cx="0" cy="2160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70" name="Gerade Verbindung 199"/>
              <p:cNvCxnSpPr>
                <a:cxnSpLocks noChangeShapeType="1"/>
              </p:cNvCxnSpPr>
              <p:nvPr/>
            </p:nvCxnSpPr>
            <p:spPr bwMode="auto">
              <a:xfrm flipH="1">
                <a:off x="1539583" y="3777570"/>
                <a:ext cx="92691" cy="12668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71" name="Gerade Verbindung 200"/>
              <p:cNvCxnSpPr>
                <a:cxnSpLocks noChangeShapeType="1"/>
              </p:cNvCxnSpPr>
              <p:nvPr/>
            </p:nvCxnSpPr>
            <p:spPr bwMode="auto">
              <a:xfrm>
                <a:off x="1480909" y="3855186"/>
                <a:ext cx="0" cy="73122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72" name="Gerade Verbindung 202"/>
              <p:cNvCxnSpPr>
                <a:cxnSpLocks noChangeShapeType="1"/>
              </p:cNvCxnSpPr>
              <p:nvPr/>
            </p:nvCxnSpPr>
            <p:spPr bwMode="auto">
              <a:xfrm flipH="1">
                <a:off x="1577711" y="3781725"/>
                <a:ext cx="155223" cy="212142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73" name="Gerade Verbindung 203"/>
              <p:cNvCxnSpPr>
                <a:cxnSpLocks noChangeShapeType="1"/>
              </p:cNvCxnSpPr>
              <p:nvPr/>
            </p:nvCxnSpPr>
            <p:spPr bwMode="auto">
              <a:xfrm flipH="1">
                <a:off x="1672833" y="3863551"/>
                <a:ext cx="95899" cy="131064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grpSp>
          <p:nvGrpSpPr>
            <p:cNvPr id="21" name="Gruppieren 218"/>
            <p:cNvGrpSpPr>
              <a:grpSpLocks/>
            </p:cNvGrpSpPr>
            <p:nvPr/>
          </p:nvGrpSpPr>
          <p:grpSpPr bwMode="auto">
            <a:xfrm>
              <a:off x="1891151" y="3524251"/>
              <a:ext cx="2426477" cy="730405"/>
              <a:chOff x="1907999" y="3346916"/>
              <a:chExt cx="3417572" cy="1115637"/>
            </a:xfrm>
          </p:grpSpPr>
          <p:cxnSp>
            <p:nvCxnSpPr>
              <p:cNvPr id="64661" name="Gerade Verbindung 303"/>
              <p:cNvCxnSpPr>
                <a:cxnSpLocks noChangeShapeType="1"/>
              </p:cNvCxnSpPr>
              <p:nvPr/>
            </p:nvCxnSpPr>
            <p:spPr bwMode="auto">
              <a:xfrm>
                <a:off x="1907999" y="3501000"/>
                <a:ext cx="33501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62" name="Gerade Verbindung 304"/>
              <p:cNvCxnSpPr>
                <a:cxnSpLocks noChangeShapeType="1"/>
              </p:cNvCxnSpPr>
              <p:nvPr/>
            </p:nvCxnSpPr>
            <p:spPr bwMode="auto">
              <a:xfrm>
                <a:off x="1907999" y="4293000"/>
                <a:ext cx="335408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64663" name="Abgerundetes Rechteck 305"/>
              <p:cNvSpPr>
                <a:spLocks noChangeArrowheads="1"/>
              </p:cNvSpPr>
              <p:nvPr/>
            </p:nvSpPr>
            <p:spPr bwMode="auto">
              <a:xfrm>
                <a:off x="5258669" y="3346916"/>
                <a:ext cx="66902" cy="1115637"/>
              </a:xfrm>
              <a:prstGeom prst="roundRect">
                <a:avLst>
                  <a:gd name="adj" fmla="val 16667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64658" name="Gerade Verbindung 301"/>
            <p:cNvCxnSpPr>
              <a:cxnSpLocks noChangeShapeType="1"/>
            </p:cNvCxnSpPr>
            <p:nvPr/>
          </p:nvCxnSpPr>
          <p:spPr bwMode="auto">
            <a:xfrm flipH="1">
              <a:off x="1797258" y="3624245"/>
              <a:ext cx="95433" cy="18869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4659" name="Gerade Verbindung 302"/>
            <p:cNvCxnSpPr>
              <a:cxnSpLocks noChangeShapeType="1"/>
            </p:cNvCxnSpPr>
            <p:nvPr/>
          </p:nvCxnSpPr>
          <p:spPr bwMode="auto">
            <a:xfrm flipH="1" flipV="1">
              <a:off x="1784787" y="3929449"/>
              <a:ext cx="107904" cy="213361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4660" name="Gerade Verbindung 257"/>
            <p:cNvCxnSpPr>
              <a:cxnSpLocks noChangeShapeType="1"/>
            </p:cNvCxnSpPr>
            <p:nvPr/>
          </p:nvCxnSpPr>
          <p:spPr bwMode="auto">
            <a:xfrm>
              <a:off x="1892136" y="3625933"/>
              <a:ext cx="0" cy="51261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22" name="Gruppieren 295"/>
          <p:cNvGrpSpPr>
            <a:grpSpLocks/>
          </p:cNvGrpSpPr>
          <p:nvPr/>
        </p:nvGrpSpPr>
        <p:grpSpPr bwMode="auto">
          <a:xfrm>
            <a:off x="5684838" y="5807075"/>
            <a:ext cx="1998662" cy="439738"/>
            <a:chOff x="3606773" y="74567"/>
            <a:chExt cx="3999292" cy="879272"/>
          </a:xfrm>
        </p:grpSpPr>
        <p:grpSp>
          <p:nvGrpSpPr>
            <p:cNvPr id="23" name="Gruppieren 349"/>
            <p:cNvGrpSpPr>
              <a:grpSpLocks/>
            </p:cNvGrpSpPr>
            <p:nvPr/>
          </p:nvGrpSpPr>
          <p:grpSpPr bwMode="auto">
            <a:xfrm>
              <a:off x="3988224" y="74567"/>
              <a:ext cx="3617841" cy="879272"/>
              <a:chOff x="4013624" y="3427833"/>
              <a:chExt cx="3617841" cy="879272"/>
            </a:xfrm>
          </p:grpSpPr>
          <p:grpSp>
            <p:nvGrpSpPr>
              <p:cNvPr id="24" name="Gruppieren 185"/>
              <p:cNvGrpSpPr>
                <a:grpSpLocks/>
              </p:cNvGrpSpPr>
              <p:nvPr/>
            </p:nvGrpSpPr>
            <p:grpSpPr bwMode="auto">
              <a:xfrm>
                <a:off x="4070152" y="3802480"/>
                <a:ext cx="3512125" cy="123707"/>
                <a:chOff x="3598644" y="3834126"/>
                <a:chExt cx="3340836" cy="134157"/>
              </a:xfrm>
            </p:grpSpPr>
            <p:sp>
              <p:nvSpPr>
                <p:cNvPr id="339" name="Rechteck 371"/>
                <p:cNvSpPr/>
                <p:nvPr/>
              </p:nvSpPr>
              <p:spPr bwMode="auto">
                <a:xfrm>
                  <a:off x="3599011" y="3834035"/>
                  <a:ext cx="3341934" cy="134255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40" name="Rechteck 372"/>
                <p:cNvSpPr/>
                <p:nvPr/>
              </p:nvSpPr>
              <p:spPr bwMode="auto">
                <a:xfrm>
                  <a:off x="3599011" y="3868459"/>
                  <a:ext cx="3338912" cy="65407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64651" name="Rechteck 368"/>
              <p:cNvSpPr>
                <a:spLocks noChangeArrowheads="1"/>
              </p:cNvSpPr>
              <p:nvPr/>
            </p:nvSpPr>
            <p:spPr bwMode="auto">
              <a:xfrm>
                <a:off x="4013624" y="3495301"/>
                <a:ext cx="45719" cy="73031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  <p:sp>
            <p:nvSpPr>
              <p:cNvPr id="337" name="Abgerundetes Rechteck 369"/>
              <p:cNvSpPr/>
              <p:nvPr/>
            </p:nvSpPr>
            <p:spPr bwMode="auto">
              <a:xfrm>
                <a:off x="7586993" y="3427833"/>
                <a:ext cx="44472" cy="879272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64653" name="Rechteck 370"/>
              <p:cNvSpPr>
                <a:spLocks noChangeArrowheads="1"/>
              </p:cNvSpPr>
              <p:nvPr/>
            </p:nvSpPr>
            <p:spPr bwMode="auto">
              <a:xfrm>
                <a:off x="4166024" y="3494489"/>
                <a:ext cx="45719" cy="73031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uppieren 350"/>
            <p:cNvGrpSpPr>
              <a:grpSpLocks/>
            </p:cNvGrpSpPr>
            <p:nvPr/>
          </p:nvGrpSpPr>
          <p:grpSpPr bwMode="auto">
            <a:xfrm>
              <a:off x="3606773" y="137904"/>
              <a:ext cx="377439" cy="732616"/>
              <a:chOff x="2881213" y="4437282"/>
              <a:chExt cx="377439" cy="795420"/>
            </a:xfrm>
          </p:grpSpPr>
          <p:sp>
            <p:nvSpPr>
              <p:cNvPr id="323" name="Rechteck 361"/>
              <p:cNvSpPr/>
              <p:nvPr/>
            </p:nvSpPr>
            <p:spPr bwMode="auto">
              <a:xfrm>
                <a:off x="3065453" y="4440890"/>
                <a:ext cx="193769" cy="79266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5" name="Rechteck 362"/>
              <p:cNvSpPr/>
              <p:nvPr/>
            </p:nvSpPr>
            <p:spPr bwMode="auto">
              <a:xfrm>
                <a:off x="3065453" y="4440890"/>
                <a:ext cx="73060" cy="79266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6" name="Rechteck 363"/>
              <p:cNvSpPr/>
              <p:nvPr/>
            </p:nvSpPr>
            <p:spPr bwMode="auto">
              <a:xfrm>
                <a:off x="3182985" y="4440890"/>
                <a:ext cx="73062" cy="79266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7" name="Gleichschenkliges Dreieck 364"/>
              <p:cNvSpPr/>
              <p:nvPr/>
            </p:nvSpPr>
            <p:spPr bwMode="auto">
              <a:xfrm rot="16200000">
                <a:off x="2577000" y="4741656"/>
                <a:ext cx="792667" cy="18424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330" name="Gerade Verbindung 365"/>
              <p:cNvCxnSpPr/>
              <p:nvPr/>
            </p:nvCxnSpPr>
            <p:spPr bwMode="auto">
              <a:xfrm flipV="1">
                <a:off x="2944744" y="4702815"/>
                <a:ext cx="76237" cy="79266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1" name="Gerade Verbindung 366"/>
              <p:cNvCxnSpPr/>
              <p:nvPr/>
            </p:nvCxnSpPr>
            <p:spPr bwMode="auto">
              <a:xfrm rot="16200000" flipV="1">
                <a:off x="2944817" y="4864721"/>
                <a:ext cx="79268" cy="79413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26" name="Gruppieren 291"/>
          <p:cNvGrpSpPr>
            <a:grpSpLocks/>
          </p:cNvGrpSpPr>
          <p:nvPr/>
        </p:nvGrpSpPr>
        <p:grpSpPr bwMode="auto">
          <a:xfrm>
            <a:off x="4144963" y="5770563"/>
            <a:ext cx="2017712" cy="514350"/>
            <a:chOff x="1435083" y="4981575"/>
            <a:chExt cx="2018027" cy="514370"/>
          </a:xfrm>
        </p:grpSpPr>
        <p:grpSp>
          <p:nvGrpSpPr>
            <p:cNvPr id="27" name="Gruppieren 218"/>
            <p:cNvGrpSpPr>
              <a:grpSpLocks/>
            </p:cNvGrpSpPr>
            <p:nvPr/>
          </p:nvGrpSpPr>
          <p:grpSpPr bwMode="auto">
            <a:xfrm>
              <a:off x="1744324" y="4981575"/>
              <a:ext cx="1708786" cy="514370"/>
              <a:chOff x="1907999" y="3346916"/>
              <a:chExt cx="3417572" cy="1115637"/>
            </a:xfrm>
          </p:grpSpPr>
          <p:cxnSp>
            <p:nvCxnSpPr>
              <p:cNvPr id="64639" name="Gerade Verbindung 350"/>
              <p:cNvCxnSpPr>
                <a:cxnSpLocks noChangeShapeType="1"/>
              </p:cNvCxnSpPr>
              <p:nvPr/>
            </p:nvCxnSpPr>
            <p:spPr bwMode="auto">
              <a:xfrm>
                <a:off x="1907999" y="3501000"/>
                <a:ext cx="33501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40" name="Gerade Verbindung 357"/>
              <p:cNvCxnSpPr>
                <a:cxnSpLocks noChangeShapeType="1"/>
              </p:cNvCxnSpPr>
              <p:nvPr/>
            </p:nvCxnSpPr>
            <p:spPr bwMode="auto">
              <a:xfrm>
                <a:off x="1907999" y="4293000"/>
                <a:ext cx="335408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64641" name="Abgerundetes Rechteck 358"/>
              <p:cNvSpPr>
                <a:spLocks noChangeArrowheads="1"/>
              </p:cNvSpPr>
              <p:nvPr/>
            </p:nvSpPr>
            <p:spPr bwMode="auto">
              <a:xfrm>
                <a:off x="5258669" y="3346916"/>
                <a:ext cx="66902" cy="1115637"/>
              </a:xfrm>
              <a:prstGeom prst="roundRect">
                <a:avLst>
                  <a:gd name="adj" fmla="val 16667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64625" name="Gerade Verbindung 348"/>
            <p:cNvCxnSpPr>
              <a:cxnSpLocks noChangeShapeType="1"/>
            </p:cNvCxnSpPr>
            <p:nvPr/>
          </p:nvCxnSpPr>
          <p:spPr bwMode="auto">
            <a:xfrm flipH="1">
              <a:off x="1682268" y="5051993"/>
              <a:ext cx="63140" cy="12484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4626" name="Gerade Verbindung 349"/>
            <p:cNvCxnSpPr>
              <a:cxnSpLocks noChangeShapeType="1"/>
            </p:cNvCxnSpPr>
            <p:nvPr/>
          </p:nvCxnSpPr>
          <p:spPr bwMode="auto">
            <a:xfrm flipH="1" flipV="1">
              <a:off x="1679255" y="5286375"/>
              <a:ext cx="66153" cy="13080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grpSp>
          <p:nvGrpSpPr>
            <p:cNvPr id="28" name="Gruppieren 172"/>
            <p:cNvGrpSpPr>
              <a:grpSpLocks/>
            </p:cNvGrpSpPr>
            <p:nvPr/>
          </p:nvGrpSpPr>
          <p:grpSpPr bwMode="auto">
            <a:xfrm>
              <a:off x="1435083" y="5125698"/>
              <a:ext cx="258480" cy="202311"/>
              <a:chOff x="1476524" y="3777569"/>
              <a:chExt cx="298412" cy="219400"/>
            </a:xfrm>
          </p:grpSpPr>
          <p:cxnSp>
            <p:nvCxnSpPr>
              <p:cNvPr id="64629" name="Gerade Verbindung 178"/>
              <p:cNvCxnSpPr>
                <a:cxnSpLocks noChangeShapeType="1"/>
              </p:cNvCxnSpPr>
              <p:nvPr/>
            </p:nvCxnSpPr>
            <p:spPr bwMode="auto">
              <a:xfrm>
                <a:off x="1539263" y="3780969"/>
                <a:ext cx="2244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30" name="Gerade Verbindung 189"/>
              <p:cNvCxnSpPr>
                <a:cxnSpLocks noChangeShapeType="1"/>
              </p:cNvCxnSpPr>
              <p:nvPr/>
            </p:nvCxnSpPr>
            <p:spPr bwMode="auto">
              <a:xfrm>
                <a:off x="1539263" y="3996969"/>
                <a:ext cx="2244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31" name="Gerade Verbindung 190"/>
              <p:cNvCxnSpPr>
                <a:cxnSpLocks noChangeShapeType="1"/>
              </p:cNvCxnSpPr>
              <p:nvPr/>
            </p:nvCxnSpPr>
            <p:spPr bwMode="auto">
              <a:xfrm>
                <a:off x="1539263" y="3780969"/>
                <a:ext cx="0" cy="2160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32" name="Gerade Verbindung 191"/>
              <p:cNvCxnSpPr>
                <a:cxnSpLocks noChangeShapeType="1"/>
              </p:cNvCxnSpPr>
              <p:nvPr/>
            </p:nvCxnSpPr>
            <p:spPr bwMode="auto">
              <a:xfrm flipV="1">
                <a:off x="1476524" y="3836528"/>
                <a:ext cx="298412" cy="1644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33" name="Gerade Verbindung 192"/>
              <p:cNvCxnSpPr>
                <a:cxnSpLocks noChangeShapeType="1"/>
              </p:cNvCxnSpPr>
              <p:nvPr/>
            </p:nvCxnSpPr>
            <p:spPr bwMode="auto">
              <a:xfrm>
                <a:off x="1476524" y="3924969"/>
                <a:ext cx="288214" cy="30533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34" name="Gerade Verbindung 204"/>
              <p:cNvCxnSpPr>
                <a:cxnSpLocks noChangeShapeType="1"/>
              </p:cNvCxnSpPr>
              <p:nvPr/>
            </p:nvCxnSpPr>
            <p:spPr bwMode="auto">
              <a:xfrm>
                <a:off x="1765461" y="3777569"/>
                <a:ext cx="0" cy="2160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35" name="Gerade Verbindung 205"/>
              <p:cNvCxnSpPr>
                <a:cxnSpLocks noChangeShapeType="1"/>
              </p:cNvCxnSpPr>
              <p:nvPr/>
            </p:nvCxnSpPr>
            <p:spPr bwMode="auto">
              <a:xfrm flipH="1">
                <a:off x="1539583" y="3777570"/>
                <a:ext cx="92691" cy="12668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36" name="Gerade Verbindung 206"/>
              <p:cNvCxnSpPr>
                <a:cxnSpLocks noChangeShapeType="1"/>
              </p:cNvCxnSpPr>
              <p:nvPr/>
            </p:nvCxnSpPr>
            <p:spPr bwMode="auto">
              <a:xfrm>
                <a:off x="1480909" y="3855186"/>
                <a:ext cx="0" cy="73122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37" name="Gerade Verbindung 207"/>
              <p:cNvCxnSpPr>
                <a:cxnSpLocks noChangeShapeType="1"/>
              </p:cNvCxnSpPr>
              <p:nvPr/>
            </p:nvCxnSpPr>
            <p:spPr bwMode="auto">
              <a:xfrm flipH="1">
                <a:off x="1577711" y="3781725"/>
                <a:ext cx="155223" cy="212142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38" name="Gerade Verbindung 208"/>
              <p:cNvCxnSpPr>
                <a:cxnSpLocks noChangeShapeType="1"/>
              </p:cNvCxnSpPr>
              <p:nvPr/>
            </p:nvCxnSpPr>
            <p:spPr bwMode="auto">
              <a:xfrm flipH="1">
                <a:off x="1672833" y="3863551"/>
                <a:ext cx="95899" cy="131064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cxnSp>
          <p:nvCxnSpPr>
            <p:cNvPr id="64628" name="Gerade Verbindung 262"/>
            <p:cNvCxnSpPr>
              <a:cxnSpLocks noChangeShapeType="1"/>
            </p:cNvCxnSpPr>
            <p:nvPr/>
          </p:nvCxnSpPr>
          <p:spPr bwMode="auto">
            <a:xfrm>
              <a:off x="1744709" y="5058652"/>
              <a:ext cx="0" cy="36021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29" name="Gruppieren 342"/>
          <p:cNvGrpSpPr>
            <a:grpSpLocks/>
          </p:cNvGrpSpPr>
          <p:nvPr/>
        </p:nvGrpSpPr>
        <p:grpSpPr bwMode="auto">
          <a:xfrm>
            <a:off x="3805238" y="4678363"/>
            <a:ext cx="1936750" cy="376237"/>
            <a:chOff x="2908834" y="3419145"/>
            <a:chExt cx="1937300" cy="376913"/>
          </a:xfrm>
        </p:grpSpPr>
        <p:sp>
          <p:nvSpPr>
            <p:cNvPr id="381" name="Textfeld 271"/>
            <p:cNvSpPr txBox="1"/>
            <p:nvPr/>
          </p:nvSpPr>
          <p:spPr>
            <a:xfrm>
              <a:off x="2908834" y="3573990"/>
              <a:ext cx="276999" cy="189269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r">
                <a:defRPr/>
              </a:pPr>
              <a:r>
                <a:rPr lang="en-US" sz="600" b="1" dirty="0"/>
                <a:t>1</a:t>
              </a:r>
            </a:p>
          </p:txBody>
        </p:sp>
        <p:grpSp>
          <p:nvGrpSpPr>
            <p:cNvPr id="30" name="Gruppieren 341"/>
            <p:cNvGrpSpPr>
              <a:grpSpLocks/>
            </p:cNvGrpSpPr>
            <p:nvPr/>
          </p:nvGrpSpPr>
          <p:grpSpPr bwMode="auto">
            <a:xfrm>
              <a:off x="3035803" y="3419145"/>
              <a:ext cx="1810331" cy="376913"/>
              <a:chOff x="3035803" y="3419145"/>
              <a:chExt cx="1810331" cy="376913"/>
            </a:xfrm>
          </p:grpSpPr>
          <p:sp>
            <p:nvSpPr>
              <p:cNvPr id="383" name="Textfeld 272"/>
              <p:cNvSpPr txBox="1"/>
              <p:nvPr/>
            </p:nvSpPr>
            <p:spPr>
              <a:xfrm>
                <a:off x="3081655" y="3573990"/>
                <a:ext cx="276999" cy="189269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600" b="1" dirty="0"/>
                  <a:t>2</a:t>
                </a:r>
              </a:p>
            </p:txBody>
          </p:sp>
          <p:sp>
            <p:nvSpPr>
              <p:cNvPr id="384" name="Textfeld 273"/>
              <p:cNvSpPr txBox="1"/>
              <p:nvPr/>
            </p:nvSpPr>
            <p:spPr>
              <a:xfrm>
                <a:off x="3277152" y="3573990"/>
                <a:ext cx="276999" cy="189269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600" b="1" dirty="0"/>
                  <a:t>3</a:t>
                </a:r>
              </a:p>
            </p:txBody>
          </p:sp>
          <p:sp>
            <p:nvSpPr>
              <p:cNvPr id="385" name="Textfeld 274"/>
              <p:cNvSpPr txBox="1"/>
              <p:nvPr/>
            </p:nvSpPr>
            <p:spPr>
              <a:xfrm>
                <a:off x="3455342" y="3573990"/>
                <a:ext cx="276999" cy="189269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600" b="1" dirty="0"/>
                  <a:t>4</a:t>
                </a:r>
              </a:p>
            </p:txBody>
          </p:sp>
          <p:sp>
            <p:nvSpPr>
              <p:cNvPr id="387" name="Textfeld 275"/>
              <p:cNvSpPr txBox="1"/>
              <p:nvPr/>
            </p:nvSpPr>
            <p:spPr>
              <a:xfrm>
                <a:off x="3640793" y="3573990"/>
                <a:ext cx="276999" cy="189269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600" b="1" dirty="0"/>
                  <a:t>5</a:t>
                </a:r>
              </a:p>
            </p:txBody>
          </p:sp>
          <p:cxnSp>
            <p:nvCxnSpPr>
              <p:cNvPr id="64609" name="Gerade Verbindung 277"/>
              <p:cNvCxnSpPr>
                <a:cxnSpLocks noChangeShapeType="1"/>
              </p:cNvCxnSpPr>
              <p:nvPr/>
            </p:nvCxnSpPr>
            <p:spPr bwMode="auto">
              <a:xfrm>
                <a:off x="3035803" y="3419145"/>
                <a:ext cx="0" cy="17476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10" name="Gerade Verbindung 278"/>
              <p:cNvCxnSpPr>
                <a:cxnSpLocks noChangeShapeType="1"/>
              </p:cNvCxnSpPr>
              <p:nvPr/>
            </p:nvCxnSpPr>
            <p:spPr bwMode="auto">
              <a:xfrm>
                <a:off x="3217704" y="3419145"/>
                <a:ext cx="0" cy="17476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11" name="Gerade Verbindung 279"/>
              <p:cNvCxnSpPr>
                <a:cxnSpLocks noChangeShapeType="1"/>
              </p:cNvCxnSpPr>
              <p:nvPr/>
            </p:nvCxnSpPr>
            <p:spPr bwMode="auto">
              <a:xfrm>
                <a:off x="3402591" y="3419145"/>
                <a:ext cx="0" cy="17476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12" name="Gerade Verbindung 280"/>
              <p:cNvCxnSpPr>
                <a:cxnSpLocks noChangeShapeType="1"/>
              </p:cNvCxnSpPr>
              <p:nvPr/>
            </p:nvCxnSpPr>
            <p:spPr bwMode="auto">
              <a:xfrm>
                <a:off x="3586664" y="3419145"/>
                <a:ext cx="0" cy="17476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13" name="Gerade Verbindung 281"/>
              <p:cNvCxnSpPr>
                <a:cxnSpLocks noChangeShapeType="1"/>
              </p:cNvCxnSpPr>
              <p:nvPr/>
            </p:nvCxnSpPr>
            <p:spPr bwMode="auto">
              <a:xfrm>
                <a:off x="3773090" y="3419145"/>
                <a:ext cx="0" cy="17476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14" name="Gerade Verbindung 284"/>
              <p:cNvCxnSpPr>
                <a:cxnSpLocks noChangeShapeType="1"/>
              </p:cNvCxnSpPr>
              <p:nvPr/>
            </p:nvCxnSpPr>
            <p:spPr bwMode="auto">
              <a:xfrm>
                <a:off x="3958749" y="3419145"/>
                <a:ext cx="0" cy="17476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15" name="Gerade Verbindung 285"/>
              <p:cNvCxnSpPr>
                <a:cxnSpLocks noChangeShapeType="1"/>
              </p:cNvCxnSpPr>
              <p:nvPr/>
            </p:nvCxnSpPr>
            <p:spPr bwMode="auto">
              <a:xfrm>
                <a:off x="4140650" y="3419145"/>
                <a:ext cx="0" cy="17476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16" name="Gerade Verbindung 286"/>
              <p:cNvCxnSpPr>
                <a:cxnSpLocks noChangeShapeType="1"/>
              </p:cNvCxnSpPr>
              <p:nvPr/>
            </p:nvCxnSpPr>
            <p:spPr bwMode="auto">
              <a:xfrm>
                <a:off x="4325537" y="3419145"/>
                <a:ext cx="0" cy="17476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17" name="Gerade Verbindung 290"/>
              <p:cNvCxnSpPr>
                <a:cxnSpLocks noChangeShapeType="1"/>
              </p:cNvCxnSpPr>
              <p:nvPr/>
            </p:nvCxnSpPr>
            <p:spPr bwMode="auto">
              <a:xfrm>
                <a:off x="4509610" y="3419145"/>
                <a:ext cx="0" cy="17476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618" name="Gerade Verbindung 291"/>
              <p:cNvCxnSpPr>
                <a:cxnSpLocks noChangeShapeType="1"/>
              </p:cNvCxnSpPr>
              <p:nvPr/>
            </p:nvCxnSpPr>
            <p:spPr bwMode="auto">
              <a:xfrm>
                <a:off x="4696036" y="3419145"/>
                <a:ext cx="0" cy="17476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398" name="Textfeld 293"/>
              <p:cNvSpPr txBox="1"/>
              <p:nvPr/>
            </p:nvSpPr>
            <p:spPr>
              <a:xfrm>
                <a:off x="3834291" y="3573509"/>
                <a:ext cx="276999" cy="189269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600" b="1" dirty="0"/>
                  <a:t>6</a:t>
                </a:r>
              </a:p>
            </p:txBody>
          </p:sp>
          <p:sp>
            <p:nvSpPr>
              <p:cNvPr id="399" name="Textfeld 294"/>
              <p:cNvSpPr txBox="1"/>
              <p:nvPr/>
            </p:nvSpPr>
            <p:spPr>
              <a:xfrm>
                <a:off x="4015766" y="3573509"/>
                <a:ext cx="276999" cy="189269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600" b="1" dirty="0"/>
                  <a:t>7</a:t>
                </a:r>
              </a:p>
            </p:txBody>
          </p:sp>
          <p:sp>
            <p:nvSpPr>
              <p:cNvPr id="400" name="Textfeld 295"/>
              <p:cNvSpPr txBox="1"/>
              <p:nvPr/>
            </p:nvSpPr>
            <p:spPr>
              <a:xfrm>
                <a:off x="4193956" y="3573509"/>
                <a:ext cx="276999" cy="189269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600" b="1" dirty="0"/>
                  <a:t>8</a:t>
                </a:r>
              </a:p>
            </p:txBody>
          </p:sp>
          <p:sp>
            <p:nvSpPr>
              <p:cNvPr id="401" name="Textfeld 296"/>
              <p:cNvSpPr txBox="1"/>
              <p:nvPr/>
            </p:nvSpPr>
            <p:spPr>
              <a:xfrm>
                <a:off x="4386570" y="3573509"/>
                <a:ext cx="276999" cy="189269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600" b="1" dirty="0"/>
                  <a:t>9</a:t>
                </a:r>
              </a:p>
            </p:txBody>
          </p:sp>
          <p:sp>
            <p:nvSpPr>
              <p:cNvPr id="402" name="Textfeld 297"/>
              <p:cNvSpPr txBox="1"/>
              <p:nvPr/>
            </p:nvSpPr>
            <p:spPr>
              <a:xfrm>
                <a:off x="4569135" y="3573509"/>
                <a:ext cx="276999" cy="222549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600" b="1" dirty="0"/>
                  <a:t>10</a:t>
                </a:r>
              </a:p>
            </p:txBody>
          </p:sp>
        </p:grpSp>
      </p:grpSp>
      <p:grpSp>
        <p:nvGrpSpPr>
          <p:cNvPr id="31" name="Gruppieren 396"/>
          <p:cNvGrpSpPr>
            <a:grpSpLocks/>
          </p:cNvGrpSpPr>
          <p:nvPr/>
        </p:nvGrpSpPr>
        <p:grpSpPr bwMode="auto">
          <a:xfrm>
            <a:off x="4552950" y="5838825"/>
            <a:ext cx="1401763" cy="433388"/>
            <a:chOff x="3655913" y="4560610"/>
            <a:chExt cx="1375555" cy="318592"/>
          </a:xfrm>
        </p:grpSpPr>
        <p:cxnSp>
          <p:nvCxnSpPr>
            <p:cNvPr id="64591" name="Gerade Verbindung 373"/>
            <p:cNvCxnSpPr>
              <a:cxnSpLocks noChangeShapeType="1"/>
            </p:cNvCxnSpPr>
            <p:nvPr/>
          </p:nvCxnSpPr>
          <p:spPr bwMode="auto">
            <a:xfrm>
              <a:off x="3766862" y="4560610"/>
              <a:ext cx="0" cy="13563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4592" name="Gerade Verbindung 374"/>
            <p:cNvCxnSpPr>
              <a:cxnSpLocks noChangeShapeType="1"/>
            </p:cNvCxnSpPr>
            <p:nvPr/>
          </p:nvCxnSpPr>
          <p:spPr bwMode="auto">
            <a:xfrm>
              <a:off x="3985276" y="4560610"/>
              <a:ext cx="0" cy="13563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4593" name="Gerade Verbindung 375"/>
            <p:cNvCxnSpPr>
              <a:cxnSpLocks noChangeShapeType="1"/>
            </p:cNvCxnSpPr>
            <p:nvPr/>
          </p:nvCxnSpPr>
          <p:spPr bwMode="auto">
            <a:xfrm>
              <a:off x="4207277" y="4560610"/>
              <a:ext cx="0" cy="13563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4594" name="Gerade Verbindung 376"/>
            <p:cNvCxnSpPr>
              <a:cxnSpLocks noChangeShapeType="1"/>
            </p:cNvCxnSpPr>
            <p:nvPr/>
          </p:nvCxnSpPr>
          <p:spPr bwMode="auto">
            <a:xfrm>
              <a:off x="4428299" y="4560610"/>
              <a:ext cx="0" cy="13563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4595" name="Gerade Verbindung 377"/>
            <p:cNvCxnSpPr>
              <a:cxnSpLocks noChangeShapeType="1"/>
            </p:cNvCxnSpPr>
            <p:nvPr/>
          </p:nvCxnSpPr>
          <p:spPr bwMode="auto">
            <a:xfrm>
              <a:off x="4652148" y="4560610"/>
              <a:ext cx="0" cy="13563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415" name="Textfeld 345"/>
            <p:cNvSpPr txBox="1"/>
            <p:nvPr/>
          </p:nvSpPr>
          <p:spPr>
            <a:xfrm>
              <a:off x="3655913" y="4687509"/>
              <a:ext cx="362163" cy="191693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r">
                <a:defRPr/>
              </a:pPr>
              <a:r>
                <a:rPr lang="en-US" sz="600" b="1" dirty="0"/>
                <a:t>0.5</a:t>
              </a:r>
            </a:p>
          </p:txBody>
        </p:sp>
        <p:sp>
          <p:nvSpPr>
            <p:cNvPr id="416" name="Textfeld 346"/>
            <p:cNvSpPr txBox="1"/>
            <p:nvPr/>
          </p:nvSpPr>
          <p:spPr>
            <a:xfrm>
              <a:off x="3874434" y="4687509"/>
              <a:ext cx="271622" cy="191693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r">
                <a:defRPr/>
              </a:pPr>
              <a:r>
                <a:rPr lang="en-US" sz="600" b="1" dirty="0"/>
                <a:t>1</a:t>
              </a:r>
            </a:p>
          </p:txBody>
        </p:sp>
        <p:sp>
          <p:nvSpPr>
            <p:cNvPr id="417" name="Textfeld 347"/>
            <p:cNvSpPr txBox="1"/>
            <p:nvPr/>
          </p:nvSpPr>
          <p:spPr>
            <a:xfrm>
              <a:off x="4099658" y="4687509"/>
              <a:ext cx="362163" cy="191693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r">
                <a:defRPr/>
              </a:pPr>
              <a:r>
                <a:rPr lang="en-US" sz="600" b="1" dirty="0"/>
                <a:t>1.5</a:t>
              </a:r>
            </a:p>
          </p:txBody>
        </p:sp>
        <p:sp>
          <p:nvSpPr>
            <p:cNvPr id="418" name="Textfeld 359"/>
            <p:cNvSpPr txBox="1"/>
            <p:nvPr/>
          </p:nvSpPr>
          <p:spPr>
            <a:xfrm>
              <a:off x="4318355" y="4687509"/>
              <a:ext cx="271622" cy="191693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r">
                <a:defRPr/>
              </a:pPr>
              <a:r>
                <a:rPr lang="en-US" sz="600" b="1" dirty="0"/>
                <a:t>2</a:t>
              </a:r>
            </a:p>
          </p:txBody>
        </p:sp>
        <p:sp>
          <p:nvSpPr>
            <p:cNvPr id="419" name="Textfeld 360"/>
            <p:cNvSpPr txBox="1"/>
            <p:nvPr/>
          </p:nvSpPr>
          <p:spPr>
            <a:xfrm>
              <a:off x="4546213" y="4687509"/>
              <a:ext cx="362163" cy="191693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r">
                <a:defRPr/>
              </a:pPr>
              <a:r>
                <a:rPr lang="en-US" sz="600" b="1" dirty="0"/>
                <a:t>2.5</a:t>
              </a:r>
            </a:p>
          </p:txBody>
        </p:sp>
        <p:cxnSp>
          <p:nvCxnSpPr>
            <p:cNvPr id="64601" name="Gerade Verbindung 384"/>
            <p:cNvCxnSpPr>
              <a:cxnSpLocks noChangeShapeType="1"/>
            </p:cNvCxnSpPr>
            <p:nvPr/>
          </p:nvCxnSpPr>
          <p:spPr bwMode="auto">
            <a:xfrm>
              <a:off x="4865780" y="4560610"/>
              <a:ext cx="0" cy="13563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421" name="Textfeld 385"/>
            <p:cNvSpPr txBox="1"/>
            <p:nvPr/>
          </p:nvSpPr>
          <p:spPr>
            <a:xfrm>
              <a:off x="4759846" y="4687509"/>
              <a:ext cx="271622" cy="191693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r">
                <a:defRPr/>
              </a:pPr>
              <a:r>
                <a:rPr lang="en-US" sz="600" b="1" dirty="0"/>
                <a:t>3</a:t>
              </a:r>
            </a:p>
          </p:txBody>
        </p:sp>
      </p:grpSp>
      <p:grpSp>
        <p:nvGrpSpPr>
          <p:cNvPr id="192" name="Gruppieren 410"/>
          <p:cNvGrpSpPr>
            <a:grpSpLocks/>
          </p:cNvGrpSpPr>
          <p:nvPr/>
        </p:nvGrpSpPr>
        <p:grpSpPr bwMode="auto">
          <a:xfrm>
            <a:off x="3222625" y="3403600"/>
            <a:ext cx="2390775" cy="363538"/>
            <a:chOff x="2326814" y="2045216"/>
            <a:chExt cx="2390566" cy="363006"/>
          </a:xfrm>
        </p:grpSpPr>
        <p:cxnSp>
          <p:nvCxnSpPr>
            <p:cNvPr id="64579" name="Gerade Verbindung 398"/>
            <p:cNvCxnSpPr>
              <a:cxnSpLocks noChangeShapeType="1"/>
            </p:cNvCxnSpPr>
            <p:nvPr/>
          </p:nvCxnSpPr>
          <p:spPr bwMode="auto">
            <a:xfrm>
              <a:off x="2466694" y="2045216"/>
              <a:ext cx="0" cy="13563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4580" name="Gerade Verbindung 399"/>
            <p:cNvCxnSpPr>
              <a:cxnSpLocks noChangeShapeType="1"/>
            </p:cNvCxnSpPr>
            <p:nvPr/>
          </p:nvCxnSpPr>
          <p:spPr bwMode="auto">
            <a:xfrm>
              <a:off x="2875731" y="2045216"/>
              <a:ext cx="0" cy="13563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4581" name="Gerade Verbindung 400"/>
            <p:cNvCxnSpPr>
              <a:cxnSpLocks noChangeShapeType="1"/>
            </p:cNvCxnSpPr>
            <p:nvPr/>
          </p:nvCxnSpPr>
          <p:spPr bwMode="auto">
            <a:xfrm>
              <a:off x="3291485" y="2045216"/>
              <a:ext cx="0" cy="13563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4582" name="Gerade Verbindung 401"/>
            <p:cNvCxnSpPr>
              <a:cxnSpLocks noChangeShapeType="1"/>
            </p:cNvCxnSpPr>
            <p:nvPr/>
          </p:nvCxnSpPr>
          <p:spPr bwMode="auto">
            <a:xfrm>
              <a:off x="3705406" y="2045216"/>
              <a:ext cx="0" cy="13563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4583" name="Gerade Verbindung 402"/>
            <p:cNvCxnSpPr>
              <a:cxnSpLocks noChangeShapeType="1"/>
            </p:cNvCxnSpPr>
            <p:nvPr/>
          </p:nvCxnSpPr>
          <p:spPr bwMode="auto">
            <a:xfrm>
              <a:off x="4124622" y="2045216"/>
              <a:ext cx="0" cy="13563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428" name="Textfeld 403"/>
            <p:cNvSpPr txBox="1"/>
            <p:nvPr/>
          </p:nvSpPr>
          <p:spPr>
            <a:xfrm>
              <a:off x="2326814" y="2172115"/>
              <a:ext cx="323165" cy="236107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r">
                <a:defRPr/>
              </a:pPr>
              <a:r>
                <a:rPr lang="en-US" sz="900" b="1" dirty="0"/>
                <a:t>5</a:t>
              </a:r>
            </a:p>
          </p:txBody>
        </p:sp>
        <p:sp>
          <p:nvSpPr>
            <p:cNvPr id="429" name="Textfeld 404"/>
            <p:cNvSpPr txBox="1"/>
            <p:nvPr/>
          </p:nvSpPr>
          <p:spPr>
            <a:xfrm>
              <a:off x="2736051" y="2172115"/>
              <a:ext cx="323165" cy="236107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r">
                <a:defRPr/>
              </a:pPr>
              <a:r>
                <a:rPr lang="en-US" sz="900" b="1" dirty="0"/>
                <a:t>10</a:t>
              </a:r>
            </a:p>
          </p:txBody>
        </p:sp>
        <p:sp>
          <p:nvSpPr>
            <p:cNvPr id="430" name="Textfeld 405"/>
            <p:cNvSpPr txBox="1"/>
            <p:nvPr/>
          </p:nvSpPr>
          <p:spPr>
            <a:xfrm>
              <a:off x="3157842" y="2172115"/>
              <a:ext cx="323165" cy="236107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r">
                <a:defRPr/>
              </a:pPr>
              <a:r>
                <a:rPr lang="en-US" sz="900" b="1" dirty="0"/>
                <a:t>15</a:t>
              </a:r>
            </a:p>
          </p:txBody>
        </p:sp>
        <p:sp>
          <p:nvSpPr>
            <p:cNvPr id="431" name="Textfeld 406"/>
            <p:cNvSpPr txBox="1"/>
            <p:nvPr/>
          </p:nvSpPr>
          <p:spPr>
            <a:xfrm>
              <a:off x="3567409" y="2172115"/>
              <a:ext cx="323165" cy="236107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r">
                <a:defRPr/>
              </a:pPr>
              <a:r>
                <a:rPr lang="en-US" sz="900" b="1" dirty="0"/>
                <a:t>20</a:t>
              </a:r>
            </a:p>
          </p:txBody>
        </p:sp>
        <p:sp>
          <p:nvSpPr>
            <p:cNvPr id="432" name="Textfeld 407"/>
            <p:cNvSpPr txBox="1"/>
            <p:nvPr/>
          </p:nvSpPr>
          <p:spPr>
            <a:xfrm>
              <a:off x="3994132" y="2172115"/>
              <a:ext cx="323165" cy="236107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r">
                <a:defRPr/>
              </a:pPr>
              <a:r>
                <a:rPr lang="en-US" sz="900" b="1" dirty="0"/>
                <a:t>25</a:t>
              </a:r>
            </a:p>
          </p:txBody>
        </p:sp>
        <p:cxnSp>
          <p:nvCxnSpPr>
            <p:cNvPr id="64589" name="Gerade Verbindung 408"/>
            <p:cNvCxnSpPr>
              <a:cxnSpLocks noChangeShapeType="1"/>
            </p:cNvCxnSpPr>
            <p:nvPr/>
          </p:nvCxnSpPr>
          <p:spPr bwMode="auto">
            <a:xfrm>
              <a:off x="4524703" y="2045216"/>
              <a:ext cx="0" cy="13563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434" name="Textfeld 409"/>
            <p:cNvSpPr txBox="1"/>
            <p:nvPr/>
          </p:nvSpPr>
          <p:spPr>
            <a:xfrm>
              <a:off x="4394215" y="2172115"/>
              <a:ext cx="323165" cy="236107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r">
                <a:defRPr/>
              </a:pPr>
              <a:r>
                <a:rPr lang="en-US" sz="900" b="1" dirty="0"/>
                <a:t>30</a:t>
              </a:r>
            </a:p>
          </p:txBody>
        </p:sp>
      </p:grpSp>
      <p:grpSp>
        <p:nvGrpSpPr>
          <p:cNvPr id="193" name="Gruppieren 276"/>
          <p:cNvGrpSpPr>
            <a:grpSpLocks/>
          </p:cNvGrpSpPr>
          <p:nvPr/>
        </p:nvGrpSpPr>
        <p:grpSpPr bwMode="auto">
          <a:xfrm>
            <a:off x="2625725" y="3267075"/>
            <a:ext cx="3535363" cy="946150"/>
            <a:chOff x="1570764" y="2343151"/>
            <a:chExt cx="3535182" cy="946441"/>
          </a:xfrm>
        </p:grpSpPr>
        <p:grpSp>
          <p:nvGrpSpPr>
            <p:cNvPr id="194" name="Gruppieren 172"/>
            <p:cNvGrpSpPr>
              <a:grpSpLocks/>
            </p:cNvGrpSpPr>
            <p:nvPr/>
          </p:nvGrpSpPr>
          <p:grpSpPr bwMode="auto">
            <a:xfrm>
              <a:off x="1570764" y="2701094"/>
              <a:ext cx="258480" cy="202311"/>
              <a:chOff x="1476524" y="3777569"/>
              <a:chExt cx="298412" cy="219400"/>
            </a:xfrm>
          </p:grpSpPr>
          <p:cxnSp>
            <p:nvCxnSpPr>
              <p:cNvPr id="64569" name="Gerade Verbindung 179"/>
              <p:cNvCxnSpPr>
                <a:cxnSpLocks noChangeShapeType="1"/>
              </p:cNvCxnSpPr>
              <p:nvPr/>
            </p:nvCxnSpPr>
            <p:spPr bwMode="auto">
              <a:xfrm>
                <a:off x="1539263" y="3780969"/>
                <a:ext cx="2244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570" name="Gerade Verbindung 180"/>
              <p:cNvCxnSpPr>
                <a:cxnSpLocks noChangeShapeType="1"/>
              </p:cNvCxnSpPr>
              <p:nvPr/>
            </p:nvCxnSpPr>
            <p:spPr bwMode="auto">
              <a:xfrm>
                <a:off x="1539263" y="3996969"/>
                <a:ext cx="22440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571" name="Gerade Verbindung 181"/>
              <p:cNvCxnSpPr>
                <a:cxnSpLocks noChangeShapeType="1"/>
              </p:cNvCxnSpPr>
              <p:nvPr/>
            </p:nvCxnSpPr>
            <p:spPr bwMode="auto">
              <a:xfrm>
                <a:off x="1539263" y="3780969"/>
                <a:ext cx="0" cy="2160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572" name="Gerade Verbindung 182"/>
              <p:cNvCxnSpPr>
                <a:cxnSpLocks noChangeShapeType="1"/>
              </p:cNvCxnSpPr>
              <p:nvPr/>
            </p:nvCxnSpPr>
            <p:spPr bwMode="auto">
              <a:xfrm flipV="1">
                <a:off x="1476524" y="3836528"/>
                <a:ext cx="298412" cy="1644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573" name="Gerade Verbindung 183"/>
              <p:cNvCxnSpPr>
                <a:cxnSpLocks noChangeShapeType="1"/>
              </p:cNvCxnSpPr>
              <p:nvPr/>
            </p:nvCxnSpPr>
            <p:spPr bwMode="auto">
              <a:xfrm>
                <a:off x="1476524" y="3924969"/>
                <a:ext cx="288214" cy="30533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574" name="Gerade Verbindung 184"/>
              <p:cNvCxnSpPr>
                <a:cxnSpLocks noChangeShapeType="1"/>
              </p:cNvCxnSpPr>
              <p:nvPr/>
            </p:nvCxnSpPr>
            <p:spPr bwMode="auto">
              <a:xfrm>
                <a:off x="1765461" y="3777569"/>
                <a:ext cx="0" cy="2160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575" name="Gerade Verbindung 185"/>
              <p:cNvCxnSpPr>
                <a:cxnSpLocks noChangeShapeType="1"/>
              </p:cNvCxnSpPr>
              <p:nvPr/>
            </p:nvCxnSpPr>
            <p:spPr bwMode="auto">
              <a:xfrm flipH="1">
                <a:off x="1539583" y="3777570"/>
                <a:ext cx="92691" cy="12668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576" name="Gerade Verbindung 186"/>
              <p:cNvCxnSpPr>
                <a:cxnSpLocks noChangeShapeType="1"/>
              </p:cNvCxnSpPr>
              <p:nvPr/>
            </p:nvCxnSpPr>
            <p:spPr bwMode="auto">
              <a:xfrm>
                <a:off x="1480909" y="3855186"/>
                <a:ext cx="0" cy="73122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577" name="Gerade Verbindung 187"/>
              <p:cNvCxnSpPr>
                <a:cxnSpLocks noChangeShapeType="1"/>
              </p:cNvCxnSpPr>
              <p:nvPr/>
            </p:nvCxnSpPr>
            <p:spPr bwMode="auto">
              <a:xfrm flipH="1">
                <a:off x="1577711" y="3781725"/>
                <a:ext cx="155223" cy="212142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578" name="Gerade Verbindung 188"/>
              <p:cNvCxnSpPr>
                <a:cxnSpLocks noChangeShapeType="1"/>
              </p:cNvCxnSpPr>
              <p:nvPr/>
            </p:nvCxnSpPr>
            <p:spPr bwMode="auto">
              <a:xfrm flipH="1">
                <a:off x="1672833" y="3863551"/>
                <a:ext cx="95899" cy="131064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grpSp>
          <p:nvGrpSpPr>
            <p:cNvPr id="195" name="Gruppieren 218"/>
            <p:cNvGrpSpPr>
              <a:grpSpLocks/>
            </p:cNvGrpSpPr>
            <p:nvPr/>
          </p:nvGrpSpPr>
          <p:grpSpPr bwMode="auto">
            <a:xfrm>
              <a:off x="1961779" y="2343151"/>
              <a:ext cx="3144167" cy="946441"/>
              <a:chOff x="1907999" y="3346916"/>
              <a:chExt cx="3417572" cy="1115637"/>
            </a:xfrm>
          </p:grpSpPr>
          <p:cxnSp>
            <p:nvCxnSpPr>
              <p:cNvPr id="64566" name="Gerade Verbindung 287"/>
              <p:cNvCxnSpPr>
                <a:cxnSpLocks noChangeShapeType="1"/>
              </p:cNvCxnSpPr>
              <p:nvPr/>
            </p:nvCxnSpPr>
            <p:spPr bwMode="auto">
              <a:xfrm>
                <a:off x="1907999" y="3501000"/>
                <a:ext cx="33501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567" name="Gerade Verbindung 288"/>
              <p:cNvCxnSpPr>
                <a:cxnSpLocks noChangeShapeType="1"/>
              </p:cNvCxnSpPr>
              <p:nvPr/>
            </p:nvCxnSpPr>
            <p:spPr bwMode="auto">
              <a:xfrm>
                <a:off x="1907999" y="4293000"/>
                <a:ext cx="335408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64568" name="Abgerundetes Rechteck 289"/>
              <p:cNvSpPr>
                <a:spLocks noChangeArrowheads="1"/>
              </p:cNvSpPr>
              <p:nvPr/>
            </p:nvSpPr>
            <p:spPr bwMode="auto">
              <a:xfrm>
                <a:off x="5258669" y="3346916"/>
                <a:ext cx="66902" cy="1115637"/>
              </a:xfrm>
              <a:prstGeom prst="roundRect">
                <a:avLst>
                  <a:gd name="adj" fmla="val 16667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64563" name="Gerade Verbindung 263"/>
            <p:cNvCxnSpPr>
              <a:cxnSpLocks noChangeShapeType="1"/>
            </p:cNvCxnSpPr>
            <p:nvPr/>
          </p:nvCxnSpPr>
          <p:spPr bwMode="auto">
            <a:xfrm flipH="1">
              <a:off x="1821739" y="2472720"/>
              <a:ext cx="142036" cy="280841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4564" name="Gerade Verbindung 264"/>
            <p:cNvCxnSpPr>
              <a:cxnSpLocks noChangeShapeType="1"/>
            </p:cNvCxnSpPr>
            <p:nvPr/>
          </p:nvCxnSpPr>
          <p:spPr bwMode="auto">
            <a:xfrm flipH="1" flipV="1">
              <a:off x="1819661" y="2859707"/>
              <a:ext cx="144111" cy="284956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4565" name="Gerade Verbindung 256"/>
            <p:cNvCxnSpPr>
              <a:cxnSpLocks noChangeShapeType="1"/>
            </p:cNvCxnSpPr>
            <p:nvPr/>
          </p:nvCxnSpPr>
          <p:spPr bwMode="auto">
            <a:xfrm>
              <a:off x="1959429" y="2480894"/>
              <a:ext cx="5937" cy="67095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196" name="Gruppieren 423"/>
          <p:cNvGrpSpPr>
            <a:grpSpLocks/>
          </p:cNvGrpSpPr>
          <p:nvPr/>
        </p:nvGrpSpPr>
        <p:grpSpPr bwMode="auto">
          <a:xfrm>
            <a:off x="3021013" y="2101850"/>
            <a:ext cx="2513012" cy="496888"/>
            <a:chOff x="2125218" y="1177568"/>
            <a:chExt cx="2512771" cy="496857"/>
          </a:xfrm>
        </p:grpSpPr>
        <p:grpSp>
          <p:nvGrpSpPr>
            <p:cNvPr id="197" name="Gruppieren 268"/>
            <p:cNvGrpSpPr>
              <a:grpSpLocks/>
            </p:cNvGrpSpPr>
            <p:nvPr/>
          </p:nvGrpSpPr>
          <p:grpSpPr bwMode="auto">
            <a:xfrm>
              <a:off x="2247899" y="1177568"/>
              <a:ext cx="2390090" cy="496857"/>
              <a:chOff x="2247899" y="1189069"/>
              <a:chExt cx="2390090" cy="496857"/>
            </a:xfrm>
          </p:grpSpPr>
          <p:cxnSp>
            <p:nvCxnSpPr>
              <p:cNvPr id="64551" name="Gerade Verbindung 173"/>
              <p:cNvCxnSpPr>
                <a:cxnSpLocks noChangeShapeType="1"/>
              </p:cNvCxnSpPr>
              <p:nvPr/>
            </p:nvCxnSpPr>
            <p:spPr bwMode="auto">
              <a:xfrm>
                <a:off x="2395513" y="1189069"/>
                <a:ext cx="0" cy="24614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552" name="Gerade Verbindung 175"/>
              <p:cNvCxnSpPr>
                <a:cxnSpLocks noChangeShapeType="1"/>
              </p:cNvCxnSpPr>
              <p:nvPr/>
            </p:nvCxnSpPr>
            <p:spPr bwMode="auto">
              <a:xfrm>
                <a:off x="2906806" y="1189069"/>
                <a:ext cx="0" cy="24614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553" name="Gerade Verbindung 209"/>
              <p:cNvCxnSpPr>
                <a:cxnSpLocks noChangeShapeType="1"/>
              </p:cNvCxnSpPr>
              <p:nvPr/>
            </p:nvCxnSpPr>
            <p:spPr bwMode="auto">
              <a:xfrm>
                <a:off x="3426493" y="1189069"/>
                <a:ext cx="0" cy="24614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554" name="Gerade Verbindung 211"/>
              <p:cNvCxnSpPr>
                <a:cxnSpLocks noChangeShapeType="1"/>
              </p:cNvCxnSpPr>
              <p:nvPr/>
            </p:nvCxnSpPr>
            <p:spPr bwMode="auto">
              <a:xfrm>
                <a:off x="3943890" y="1189069"/>
                <a:ext cx="0" cy="24614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555" name="Gerade Verbindung 213"/>
              <p:cNvCxnSpPr>
                <a:cxnSpLocks noChangeShapeType="1"/>
              </p:cNvCxnSpPr>
              <p:nvPr/>
            </p:nvCxnSpPr>
            <p:spPr bwMode="auto">
              <a:xfrm>
                <a:off x="4467903" y="1189069"/>
                <a:ext cx="0" cy="24614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467" name="Textfeld 234"/>
              <p:cNvSpPr txBox="1"/>
              <p:nvPr/>
            </p:nvSpPr>
            <p:spPr>
              <a:xfrm>
                <a:off x="2247899" y="1419350"/>
                <a:ext cx="323165" cy="266576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900" b="1" dirty="0"/>
                  <a:t>10</a:t>
                </a:r>
              </a:p>
            </p:txBody>
          </p:sp>
          <p:sp>
            <p:nvSpPr>
              <p:cNvPr id="468" name="Textfeld 235"/>
              <p:cNvSpPr txBox="1"/>
              <p:nvPr/>
            </p:nvSpPr>
            <p:spPr>
              <a:xfrm>
                <a:off x="2743199" y="1419350"/>
                <a:ext cx="323165" cy="266576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900" b="1" dirty="0"/>
                  <a:t>20</a:t>
                </a:r>
              </a:p>
            </p:txBody>
          </p:sp>
          <p:sp>
            <p:nvSpPr>
              <p:cNvPr id="469" name="Textfeld 236"/>
              <p:cNvSpPr txBox="1"/>
              <p:nvPr/>
            </p:nvSpPr>
            <p:spPr>
              <a:xfrm>
                <a:off x="3262311" y="1419350"/>
                <a:ext cx="323165" cy="266576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900" b="1" dirty="0"/>
                  <a:t>30</a:t>
                </a:r>
              </a:p>
            </p:txBody>
          </p:sp>
          <p:sp>
            <p:nvSpPr>
              <p:cNvPr id="470" name="Textfeld 237"/>
              <p:cNvSpPr txBox="1"/>
              <p:nvPr/>
            </p:nvSpPr>
            <p:spPr>
              <a:xfrm>
                <a:off x="3781424" y="1419350"/>
                <a:ext cx="323165" cy="266576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900" b="1" dirty="0"/>
                  <a:t>40</a:t>
                </a:r>
              </a:p>
            </p:txBody>
          </p:sp>
          <p:sp>
            <p:nvSpPr>
              <p:cNvPr id="471" name="Textfeld 238"/>
              <p:cNvSpPr txBox="1"/>
              <p:nvPr/>
            </p:nvSpPr>
            <p:spPr>
              <a:xfrm>
                <a:off x="4314824" y="1419350"/>
                <a:ext cx="323165" cy="266576"/>
              </a:xfrm>
              <a:prstGeom prst="rect">
                <a:avLst/>
              </a:prstGeom>
              <a:no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900" b="1" dirty="0"/>
                  <a:t>50</a:t>
                </a:r>
              </a:p>
            </p:txBody>
          </p:sp>
        </p:grpSp>
        <p:grpSp>
          <p:nvGrpSpPr>
            <p:cNvPr id="198" name="Gruppieren 422"/>
            <p:cNvGrpSpPr>
              <a:grpSpLocks/>
            </p:cNvGrpSpPr>
            <p:nvPr/>
          </p:nvGrpSpPr>
          <p:grpSpPr bwMode="auto">
            <a:xfrm>
              <a:off x="2125218" y="1177568"/>
              <a:ext cx="2072390" cy="150900"/>
              <a:chOff x="2409890" y="289046"/>
              <a:chExt cx="2072390" cy="246141"/>
            </a:xfrm>
          </p:grpSpPr>
          <p:cxnSp>
            <p:nvCxnSpPr>
              <p:cNvPr id="64546" name="Gerade Verbindung 412"/>
              <p:cNvCxnSpPr>
                <a:cxnSpLocks noChangeShapeType="1"/>
              </p:cNvCxnSpPr>
              <p:nvPr/>
            </p:nvCxnSpPr>
            <p:spPr bwMode="auto">
              <a:xfrm>
                <a:off x="2409890" y="289046"/>
                <a:ext cx="0" cy="24614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547" name="Gerade Verbindung 413"/>
              <p:cNvCxnSpPr>
                <a:cxnSpLocks noChangeShapeType="1"/>
              </p:cNvCxnSpPr>
              <p:nvPr/>
            </p:nvCxnSpPr>
            <p:spPr bwMode="auto">
              <a:xfrm>
                <a:off x="2921183" y="289046"/>
                <a:ext cx="0" cy="24614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548" name="Gerade Verbindung 414"/>
              <p:cNvCxnSpPr>
                <a:cxnSpLocks noChangeShapeType="1"/>
              </p:cNvCxnSpPr>
              <p:nvPr/>
            </p:nvCxnSpPr>
            <p:spPr bwMode="auto">
              <a:xfrm>
                <a:off x="3440870" y="289046"/>
                <a:ext cx="0" cy="24614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549" name="Gerade Verbindung 415"/>
              <p:cNvCxnSpPr>
                <a:cxnSpLocks noChangeShapeType="1"/>
              </p:cNvCxnSpPr>
              <p:nvPr/>
            </p:nvCxnSpPr>
            <p:spPr bwMode="auto">
              <a:xfrm>
                <a:off x="3958267" y="289046"/>
                <a:ext cx="0" cy="24614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4550" name="Gerade Verbindung 416"/>
              <p:cNvCxnSpPr>
                <a:cxnSpLocks noChangeShapeType="1"/>
              </p:cNvCxnSpPr>
              <p:nvPr/>
            </p:nvCxnSpPr>
            <p:spPr bwMode="auto">
              <a:xfrm>
                <a:off x="4482280" y="289046"/>
                <a:ext cx="0" cy="24614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</p:grpSp>
      <p:sp>
        <p:nvSpPr>
          <p:cNvPr id="472" name="Textfeld 208"/>
          <p:cNvSpPr txBox="1">
            <a:spLocks noChangeArrowheads="1"/>
          </p:cNvSpPr>
          <p:nvPr/>
        </p:nvSpPr>
        <p:spPr bwMode="auto">
          <a:xfrm>
            <a:off x="1836737" y="2996952"/>
            <a:ext cx="6335663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800" b="1"/>
            </a:lvl1pPr>
          </a:lstStyle>
          <a:p>
            <a:r>
              <a:rPr lang="ru-RU" sz="2000" dirty="0"/>
              <a:t>Заключение</a:t>
            </a:r>
            <a:r>
              <a:rPr lang="de-DE" sz="2000" dirty="0"/>
              <a:t>:</a:t>
            </a:r>
          </a:p>
          <a:p>
            <a:r>
              <a:rPr lang="ru-RU" sz="2000" dirty="0"/>
              <a:t>Чем больше шприц, тем медленнее движется шток</a:t>
            </a:r>
            <a:endParaRPr lang="en-US" sz="2000" dirty="0"/>
          </a:p>
        </p:txBody>
      </p:sp>
      <p:sp>
        <p:nvSpPr>
          <p:cNvPr id="212" name="Rectangle 2"/>
          <p:cNvSpPr txBox="1">
            <a:spLocks noChangeArrowheads="1"/>
          </p:cNvSpPr>
          <p:nvPr/>
        </p:nvSpPr>
        <p:spPr bwMode="gray">
          <a:xfrm>
            <a:off x="611188" y="273596"/>
            <a:ext cx="820896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defRPr/>
            </a:pPr>
            <a:r>
              <a:rPr lang="ru-RU" sz="3400" b="1" kern="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Основы работы шприцевого насоса</a:t>
            </a:r>
            <a:endParaRPr lang="de-DE" sz="3400" b="1" kern="0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Inhaltsplatzhalter 2"/>
          <p:cNvSpPr>
            <a:spLocks noGrp="1"/>
          </p:cNvSpPr>
          <p:nvPr>
            <p:ph idx="1"/>
          </p:nvPr>
        </p:nvSpPr>
        <p:spPr>
          <a:xfrm>
            <a:off x="107504" y="2348731"/>
            <a:ext cx="9145016" cy="1512317"/>
          </a:xfrm>
        </p:spPr>
        <p:txBody>
          <a:bodyPr>
            <a:noAutofit/>
          </a:bodyPr>
          <a:lstStyle/>
          <a:p>
            <a:pPr marL="0" lvl="1" indent="0">
              <a:spcBef>
                <a:spcPts val="0"/>
              </a:spcBef>
              <a:spcAft>
                <a:spcPts val="1800"/>
              </a:spcAft>
            </a:pPr>
            <a:r>
              <a:rPr lang="ru-RU" sz="2200" b="1" dirty="0" smtClean="0"/>
              <a:t> Таким </a:t>
            </a:r>
            <a:r>
              <a:rPr lang="ru-RU" sz="2200" b="1" dirty="0" smtClean="0"/>
              <a:t>образом, чем больше шприц, тем медленнее движется поршень</a:t>
            </a:r>
          </a:p>
          <a:p>
            <a:pPr marL="0" lvl="1" indent="0">
              <a:spcBef>
                <a:spcPts val="0"/>
              </a:spcBef>
              <a:spcAft>
                <a:spcPts val="1800"/>
              </a:spcAft>
            </a:pPr>
            <a:r>
              <a:rPr lang="ru-RU" sz="2200" b="1" dirty="0" smtClean="0"/>
              <a:t> Мы </a:t>
            </a:r>
            <a:r>
              <a:rPr lang="ru-RU" sz="2200" b="1" dirty="0" smtClean="0"/>
              <a:t>знаем, что сдвиг штока на первые несколько миллиметром приводит к сжатию поршня (фаза «залипания»)</a:t>
            </a:r>
            <a:endParaRPr lang="en-US" sz="2200" b="1" dirty="0" smtClean="0"/>
          </a:p>
          <a:p>
            <a:pPr marL="0" lvl="1" indent="0">
              <a:spcBef>
                <a:spcPts val="0"/>
              </a:spcBef>
              <a:spcAft>
                <a:spcPts val="1800"/>
              </a:spcAft>
            </a:pPr>
            <a:r>
              <a:rPr lang="ru-RU" sz="2200" b="1" dirty="0" smtClean="0"/>
              <a:t> Чем </a:t>
            </a:r>
            <a:r>
              <a:rPr lang="ru-RU" sz="2200" b="1" dirty="0" smtClean="0"/>
              <a:t>медленнее движется шток, тем дольше длится фаза «залипания</a:t>
            </a:r>
            <a:r>
              <a:rPr lang="ru-RU" sz="2200" b="1" dirty="0" smtClean="0"/>
              <a:t>»</a:t>
            </a:r>
            <a:endParaRPr lang="en-US" sz="2200" b="1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EFD590-DA9A-468B-B9E9-7584DDCB941C}" type="slidenum">
              <a:rPr lang="de-DE" smtClean="0"/>
              <a:pPr>
                <a:defRPr/>
              </a:pPr>
              <a:t>34</a:t>
            </a:fld>
            <a:endParaRPr lang="de-DE"/>
          </a:p>
        </p:txBody>
      </p:sp>
      <p:sp>
        <p:nvSpPr>
          <p:cNvPr id="10" name="Textfeld 9"/>
          <p:cNvSpPr txBox="1">
            <a:spLocks noChangeArrowheads="1"/>
          </p:cNvSpPr>
          <p:nvPr/>
        </p:nvSpPr>
        <p:spPr bwMode="auto">
          <a:xfrm>
            <a:off x="251520" y="4898484"/>
            <a:ext cx="8748464" cy="13388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000" b="1"/>
            </a:lvl1pPr>
          </a:lstStyle>
          <a:p>
            <a:r>
              <a:rPr lang="ru-RU" sz="2700" dirty="0"/>
              <a:t>Заключение</a:t>
            </a:r>
            <a:r>
              <a:rPr lang="de-DE" sz="2700" dirty="0"/>
              <a:t>:</a:t>
            </a:r>
          </a:p>
          <a:p>
            <a:r>
              <a:rPr lang="ru-RU" sz="2700" dirty="0"/>
              <a:t>Чем больше объем шприца, тем длиннее фаза залипания</a:t>
            </a:r>
            <a:endParaRPr lang="en-US" sz="2700" dirty="0"/>
          </a:p>
        </p:txBody>
      </p:sp>
      <p:sp>
        <p:nvSpPr>
          <p:cNvPr id="12" name="Titel 1"/>
          <p:cNvSpPr txBox="1">
            <a:spLocks/>
          </p:cNvSpPr>
          <p:nvPr/>
        </p:nvSpPr>
        <p:spPr bwMode="gray">
          <a:xfrm>
            <a:off x="611188" y="1066378"/>
            <a:ext cx="8208962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 eaLnBrk="0" hangingPunct="0">
              <a:defRPr/>
            </a:pPr>
            <a:r>
              <a:rPr lang="ru-RU" sz="2800" b="1" kern="0" dirty="0">
                <a:latin typeface="+mj-lt"/>
                <a:ea typeface="+mj-ea"/>
                <a:cs typeface="+mj-cs"/>
              </a:rPr>
              <a:t>Связь между размером шприца и пусковыми характеристиками</a:t>
            </a:r>
            <a:endParaRPr lang="en-US" sz="2800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gray">
          <a:xfrm>
            <a:off x="611188" y="273596"/>
            <a:ext cx="820896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defRPr/>
            </a:pPr>
            <a:r>
              <a:rPr lang="ru-RU" sz="3400" b="1" kern="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Основы работы шприцевого насоса</a:t>
            </a:r>
            <a:endParaRPr lang="de-DE" sz="3400" b="1" kern="0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el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Влияние марки шприца на пусковые характеристики </a:t>
            </a:r>
            <a:endParaRPr lang="en-US" b="1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977B63-54B1-4D1E-8531-075DB69D3618}" type="slidenum">
              <a:rPr lang="de-DE" smtClean="0"/>
              <a:pPr>
                <a:defRPr/>
              </a:pPr>
              <a:t>35</a:t>
            </a:fld>
            <a:endParaRPr lang="de-DE"/>
          </a:p>
        </p:txBody>
      </p:sp>
      <p:pic>
        <p:nvPicPr>
          <p:cNvPr id="66564" name="Picture 2" descr="J:\HC-MS\DAAS\General\Employee\Green\Spritzendatensatz\Kolbenbilder\IMG_20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9096" y="1713383"/>
            <a:ext cx="5867400" cy="437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5" name="Textfeld 5"/>
          <p:cNvSpPr txBox="1">
            <a:spLocks noChangeArrowheads="1"/>
          </p:cNvSpPr>
          <p:nvPr/>
        </p:nvSpPr>
        <p:spPr bwMode="auto">
          <a:xfrm>
            <a:off x="179512" y="1759456"/>
            <a:ext cx="302401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46063" lvl="1" indent="-244475">
              <a:buClr>
                <a:schemeClr val="hlink"/>
              </a:buClr>
              <a:buSzPct val="100000"/>
              <a:buFont typeface="Wingdings" pitchFamily="2" charset="2"/>
              <a:buChar char="§"/>
            </a:pPr>
            <a:r>
              <a:rPr lang="en-US" sz="2400" b="1" dirty="0" err="1"/>
              <a:t>B.Braun</a:t>
            </a:r>
            <a:r>
              <a:rPr lang="en-US" sz="2400" b="1" dirty="0"/>
              <a:t> </a:t>
            </a:r>
            <a:r>
              <a:rPr lang="en-US" sz="2400" b="1" dirty="0" err="1"/>
              <a:t>Omnifix</a:t>
            </a:r>
            <a:endParaRPr lang="de-DE" sz="2400" b="1" dirty="0"/>
          </a:p>
          <a:p>
            <a:pPr marL="246063" lvl="1" indent="-244475">
              <a:buClr>
                <a:schemeClr val="hlink"/>
              </a:buClr>
              <a:buSzPct val="100000"/>
              <a:buFont typeface="Wingdings" pitchFamily="2" charset="2"/>
              <a:buChar char="§"/>
            </a:pPr>
            <a:r>
              <a:rPr lang="de-DE" sz="2400" b="1" dirty="0"/>
              <a:t>B. Braun OPS</a:t>
            </a:r>
          </a:p>
          <a:p>
            <a:pPr marL="246063" lvl="1" indent="-244475">
              <a:buClr>
                <a:schemeClr val="hlink"/>
              </a:buClr>
              <a:buSzPct val="100000"/>
              <a:buFont typeface="Wingdings" pitchFamily="2" charset="2"/>
              <a:buChar char="§"/>
            </a:pPr>
            <a:r>
              <a:rPr lang="de-DE" sz="2400" b="1" dirty="0"/>
              <a:t>BD </a:t>
            </a:r>
            <a:r>
              <a:rPr lang="de-DE" sz="2400" b="1" dirty="0" err="1"/>
              <a:t>Plastipak</a:t>
            </a:r>
            <a:endParaRPr lang="de-DE" sz="2400" b="1" dirty="0"/>
          </a:p>
          <a:p>
            <a:pPr marL="246063" lvl="1" indent="-244475">
              <a:buClr>
                <a:schemeClr val="hlink"/>
              </a:buClr>
              <a:buSzPct val="100000"/>
              <a:buFont typeface="Wingdings" pitchFamily="2" charset="2"/>
              <a:buChar char="§"/>
            </a:pPr>
            <a:r>
              <a:rPr lang="de-DE" sz="2400" b="1" dirty="0" err="1"/>
              <a:t>Monojekt</a:t>
            </a:r>
            <a:endParaRPr lang="de-DE" sz="2400" b="1" dirty="0"/>
          </a:p>
          <a:p>
            <a:pPr marL="246063" lvl="1" indent="-244475">
              <a:buClr>
                <a:schemeClr val="hlink"/>
              </a:buClr>
              <a:buSzPct val="100000"/>
              <a:buFont typeface="Wingdings" pitchFamily="2" charset="2"/>
              <a:buChar char="§"/>
            </a:pPr>
            <a:r>
              <a:rPr lang="de-DE" sz="2400" b="1" dirty="0"/>
              <a:t>BD</a:t>
            </a:r>
          </a:p>
          <a:p>
            <a:pPr marL="246063" lvl="1" indent="-244475">
              <a:buClr>
                <a:schemeClr val="hlink"/>
              </a:buClr>
              <a:buSzPct val="100000"/>
              <a:buFont typeface="Wingdings" pitchFamily="2" charset="2"/>
              <a:buChar char="§"/>
            </a:pPr>
            <a:r>
              <a:rPr lang="de-DE" sz="2400" b="1" dirty="0"/>
              <a:t>BD </a:t>
            </a:r>
            <a:r>
              <a:rPr lang="de-DE" sz="2400" b="1" dirty="0" err="1"/>
              <a:t>Precise</a:t>
            </a:r>
            <a:endParaRPr lang="de-DE" sz="2400" b="1" dirty="0"/>
          </a:p>
          <a:p>
            <a:pPr marL="246063" lvl="1" indent="-244475">
              <a:buClr>
                <a:schemeClr val="hlink"/>
              </a:buClr>
              <a:buSzPct val="100000"/>
              <a:buFont typeface="Wingdings" pitchFamily="2" charset="2"/>
              <a:buChar char="§"/>
            </a:pPr>
            <a:r>
              <a:rPr lang="de-DE" sz="2400" b="1" dirty="0" err="1"/>
              <a:t>Codan</a:t>
            </a:r>
            <a:endParaRPr lang="en-US" sz="2400" b="1" dirty="0"/>
          </a:p>
        </p:txBody>
      </p:sp>
      <p:sp>
        <p:nvSpPr>
          <p:cNvPr id="11" name="Textfeld 10"/>
          <p:cNvSpPr txBox="1"/>
          <p:nvPr/>
        </p:nvSpPr>
        <p:spPr>
          <a:xfrm>
            <a:off x="107504" y="4365104"/>
            <a:ext cx="2952328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700" b="1"/>
            </a:lvl1pPr>
          </a:lstStyle>
          <a:p>
            <a:r>
              <a:rPr lang="ru-RU" sz="2000" dirty="0"/>
              <a:t>Заключение</a:t>
            </a:r>
            <a:r>
              <a:rPr lang="en-US" sz="2000" dirty="0"/>
              <a:t>:</a:t>
            </a:r>
          </a:p>
          <a:p>
            <a:r>
              <a:rPr lang="ru-RU" sz="2000" dirty="0"/>
              <a:t>Шприцы разных марок отличаются по строению - разные типы поршней имеют разные пусковые характеристики</a:t>
            </a:r>
            <a:endParaRPr lang="en-US" sz="2000" dirty="0"/>
          </a:p>
        </p:txBody>
      </p:sp>
      <p:sp>
        <p:nvSpPr>
          <p:cNvPr id="66567" name="Textfeld 12"/>
          <p:cNvSpPr txBox="1">
            <a:spLocks noChangeArrowheads="1"/>
          </p:cNvSpPr>
          <p:nvPr/>
        </p:nvSpPr>
        <p:spPr bwMode="auto">
          <a:xfrm>
            <a:off x="179512" y="1339021"/>
            <a:ext cx="290552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600" b="1"/>
              <a:t>Шток</a:t>
            </a:r>
            <a:r>
              <a:rPr lang="en-US" sz="2600" b="1"/>
              <a:t> / </a:t>
            </a:r>
            <a:r>
              <a:rPr lang="ru-RU" sz="2600" b="1"/>
              <a:t>Поршень</a:t>
            </a:r>
            <a:endParaRPr lang="en-US" sz="26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Rechteck 115"/>
          <p:cNvSpPr>
            <a:spLocks noChangeArrowheads="1"/>
          </p:cNvSpPr>
          <p:nvPr/>
        </p:nvSpPr>
        <p:spPr bwMode="auto">
          <a:xfrm>
            <a:off x="0" y="2708275"/>
            <a:ext cx="1693863" cy="1152525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 algn="ctr">
            <a:noFill/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en-US"/>
          </a:p>
        </p:txBody>
      </p:sp>
      <p:sp>
        <p:nvSpPr>
          <p:cNvPr id="117" name="Rechteck 116"/>
          <p:cNvSpPr/>
          <p:nvPr/>
        </p:nvSpPr>
        <p:spPr bwMode="auto">
          <a:xfrm>
            <a:off x="-1" y="2349500"/>
            <a:ext cx="2002751" cy="16970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72000" rIns="0" bIns="7200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FDD293-FC04-49B6-BC90-8491B5B59CC7}" type="slidenum">
              <a:rPr lang="de-DE" smtClean="0"/>
              <a:pPr>
                <a:defRPr/>
              </a:pPr>
              <a:t>36</a:t>
            </a:fld>
            <a:endParaRPr lang="de-DE"/>
          </a:p>
        </p:txBody>
      </p:sp>
      <p:grpSp>
        <p:nvGrpSpPr>
          <p:cNvPr id="2" name="Gruppieren 146"/>
          <p:cNvGrpSpPr>
            <a:grpSpLocks/>
          </p:cNvGrpSpPr>
          <p:nvPr/>
        </p:nvGrpSpPr>
        <p:grpSpPr bwMode="auto">
          <a:xfrm>
            <a:off x="1728515" y="2606675"/>
            <a:ext cx="6170613" cy="1368425"/>
            <a:chOff x="3597248" y="1116433"/>
            <a:chExt cx="3966686" cy="879272"/>
          </a:xfrm>
        </p:grpSpPr>
        <p:grpSp>
          <p:nvGrpSpPr>
            <p:cNvPr id="3" name="Gruppieren 145"/>
            <p:cNvGrpSpPr>
              <a:grpSpLocks/>
            </p:cNvGrpSpPr>
            <p:nvPr/>
          </p:nvGrpSpPr>
          <p:grpSpPr bwMode="auto">
            <a:xfrm>
              <a:off x="3597248" y="1179770"/>
              <a:ext cx="377439" cy="732616"/>
              <a:chOff x="3597248" y="1179770"/>
              <a:chExt cx="377439" cy="732616"/>
            </a:xfrm>
          </p:grpSpPr>
          <p:sp>
            <p:nvSpPr>
              <p:cNvPr id="71" name="Rechteck 70"/>
              <p:cNvSpPr/>
              <p:nvPr/>
            </p:nvSpPr>
            <p:spPr bwMode="auto">
              <a:xfrm>
                <a:off x="3782979" y="1182736"/>
                <a:ext cx="191854" cy="73034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2" name="Rechteck 71"/>
              <p:cNvSpPr/>
              <p:nvPr/>
            </p:nvSpPr>
            <p:spPr bwMode="auto">
              <a:xfrm>
                <a:off x="3782979" y="1182736"/>
                <a:ext cx="71435" cy="73034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3" name="Rechteck 72"/>
              <p:cNvSpPr/>
              <p:nvPr/>
            </p:nvSpPr>
            <p:spPr bwMode="auto">
              <a:xfrm>
                <a:off x="3900337" y="1182736"/>
                <a:ext cx="71435" cy="73034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4" name="Gleichschenkliges Dreieck 73"/>
              <p:cNvSpPr/>
              <p:nvPr/>
            </p:nvSpPr>
            <p:spPr bwMode="auto">
              <a:xfrm rot="16200000">
                <a:off x="3324941" y="1451983"/>
                <a:ext cx="730347" cy="185731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75" name="Gerade Verbindung 74"/>
              <p:cNvCxnSpPr/>
              <p:nvPr/>
            </p:nvCxnSpPr>
            <p:spPr bwMode="auto">
              <a:xfrm flipV="1">
                <a:off x="3660519" y="1424484"/>
                <a:ext cx="76538" cy="71403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6" name="Gerade Verbindung 75"/>
              <p:cNvCxnSpPr/>
              <p:nvPr/>
            </p:nvCxnSpPr>
            <p:spPr bwMode="auto">
              <a:xfrm rot="16200000" flipV="1">
                <a:off x="3664107" y="1570843"/>
                <a:ext cx="70382" cy="77558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5" name="Gruppieren 349"/>
            <p:cNvGrpSpPr>
              <a:grpSpLocks/>
            </p:cNvGrpSpPr>
            <p:nvPr/>
          </p:nvGrpSpPr>
          <p:grpSpPr bwMode="auto">
            <a:xfrm>
              <a:off x="3946093" y="1116433"/>
              <a:ext cx="3617841" cy="879272"/>
              <a:chOff x="4013624" y="3427833"/>
              <a:chExt cx="3617841" cy="879272"/>
            </a:xfrm>
          </p:grpSpPr>
          <p:grpSp>
            <p:nvGrpSpPr>
              <p:cNvPr id="6" name="Gruppieren 185"/>
              <p:cNvGrpSpPr>
                <a:grpSpLocks/>
              </p:cNvGrpSpPr>
              <p:nvPr/>
            </p:nvGrpSpPr>
            <p:grpSpPr bwMode="auto">
              <a:xfrm>
                <a:off x="4070152" y="3802480"/>
                <a:ext cx="3512125" cy="123707"/>
                <a:chOff x="3598644" y="3834126"/>
                <a:chExt cx="3340836" cy="134157"/>
              </a:xfrm>
            </p:grpSpPr>
            <p:sp>
              <p:nvSpPr>
                <p:cNvPr id="69" name="Rechteck 68"/>
                <p:cNvSpPr/>
                <p:nvPr/>
              </p:nvSpPr>
              <p:spPr bwMode="auto">
                <a:xfrm>
                  <a:off x="3604246" y="3833808"/>
                  <a:ext cx="3335428" cy="134957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70" name="Rechteck 69"/>
                <p:cNvSpPr/>
                <p:nvPr/>
              </p:nvSpPr>
              <p:spPr bwMode="auto">
                <a:xfrm>
                  <a:off x="3604246" y="3870313"/>
                  <a:ext cx="3330574" cy="61947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77858" name="Rechteck 158"/>
              <p:cNvSpPr>
                <a:spLocks noChangeArrowheads="1"/>
              </p:cNvSpPr>
              <p:nvPr/>
            </p:nvSpPr>
            <p:spPr bwMode="auto">
              <a:xfrm>
                <a:off x="4013624" y="3495301"/>
                <a:ext cx="45719" cy="73031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Abgerundetes Rechteck 66"/>
              <p:cNvSpPr/>
              <p:nvPr/>
            </p:nvSpPr>
            <p:spPr bwMode="auto">
              <a:xfrm>
                <a:off x="7585542" y="3427833"/>
                <a:ext cx="45923" cy="879272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7860" name="Rechteck 171"/>
              <p:cNvSpPr>
                <a:spLocks noChangeArrowheads="1"/>
              </p:cNvSpPr>
              <p:nvPr/>
            </p:nvSpPr>
            <p:spPr bwMode="auto">
              <a:xfrm>
                <a:off x="4166024" y="3494489"/>
                <a:ext cx="45719" cy="73031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" name="Gruppieren 219"/>
          <p:cNvGrpSpPr>
            <a:grpSpLocks/>
          </p:cNvGrpSpPr>
          <p:nvPr/>
        </p:nvGrpSpPr>
        <p:grpSpPr bwMode="auto">
          <a:xfrm>
            <a:off x="1331640" y="2490788"/>
            <a:ext cx="5956300" cy="1600200"/>
            <a:chOff x="1496264" y="3346918"/>
            <a:chExt cx="3829307" cy="1115638"/>
          </a:xfrm>
        </p:grpSpPr>
        <p:grpSp>
          <p:nvGrpSpPr>
            <p:cNvPr id="8" name="Gruppieren 218"/>
            <p:cNvGrpSpPr>
              <a:grpSpLocks/>
            </p:cNvGrpSpPr>
            <p:nvPr/>
          </p:nvGrpSpPr>
          <p:grpSpPr bwMode="auto">
            <a:xfrm>
              <a:off x="1907999" y="3346918"/>
              <a:ext cx="3417572" cy="1115638"/>
              <a:chOff x="1907999" y="3346916"/>
              <a:chExt cx="3417572" cy="1115637"/>
            </a:xfrm>
          </p:grpSpPr>
          <p:cxnSp>
            <p:nvCxnSpPr>
              <p:cNvPr id="77852" name="Gerade Verbindung 5"/>
              <p:cNvCxnSpPr>
                <a:cxnSpLocks noChangeShapeType="1"/>
              </p:cNvCxnSpPr>
              <p:nvPr/>
            </p:nvCxnSpPr>
            <p:spPr bwMode="auto">
              <a:xfrm>
                <a:off x="1907999" y="3501000"/>
                <a:ext cx="33501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77853" name="Gerade Verbindung 25"/>
              <p:cNvCxnSpPr>
                <a:cxnSpLocks noChangeShapeType="1"/>
              </p:cNvCxnSpPr>
              <p:nvPr/>
            </p:nvCxnSpPr>
            <p:spPr bwMode="auto">
              <a:xfrm>
                <a:off x="1907999" y="4293000"/>
                <a:ext cx="335408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77854" name="Abgerundetes Rechteck 165"/>
              <p:cNvSpPr>
                <a:spLocks noChangeArrowheads="1"/>
              </p:cNvSpPr>
              <p:nvPr/>
            </p:nvSpPr>
            <p:spPr bwMode="auto">
              <a:xfrm>
                <a:off x="5258669" y="3346916"/>
                <a:ext cx="66902" cy="1115637"/>
              </a:xfrm>
              <a:prstGeom prst="roundRect">
                <a:avLst>
                  <a:gd name="adj" fmla="val 16667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uppieren 217"/>
            <p:cNvGrpSpPr>
              <a:grpSpLocks/>
            </p:cNvGrpSpPr>
            <p:nvPr/>
          </p:nvGrpSpPr>
          <p:grpSpPr bwMode="auto">
            <a:xfrm>
              <a:off x="1496264" y="3495087"/>
              <a:ext cx="416310" cy="800688"/>
              <a:chOff x="1496264" y="3495090"/>
              <a:chExt cx="416310" cy="800689"/>
            </a:xfrm>
          </p:grpSpPr>
          <p:cxnSp>
            <p:nvCxnSpPr>
              <p:cNvPr id="77838" name="Gerade Verbindung 80"/>
              <p:cNvCxnSpPr>
                <a:cxnSpLocks noChangeShapeType="1"/>
              </p:cNvCxnSpPr>
              <p:nvPr/>
            </p:nvCxnSpPr>
            <p:spPr bwMode="auto">
              <a:xfrm>
                <a:off x="1912574" y="3495090"/>
                <a:ext cx="0" cy="800689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grpSp>
            <p:nvGrpSpPr>
              <p:cNvPr id="10" name="Gruppieren 172"/>
              <p:cNvGrpSpPr>
                <a:grpSpLocks/>
              </p:cNvGrpSpPr>
              <p:nvPr/>
            </p:nvGrpSpPr>
            <p:grpSpPr bwMode="auto">
              <a:xfrm>
                <a:off x="1496264" y="3777571"/>
                <a:ext cx="258480" cy="219400"/>
                <a:chOff x="1476524" y="3777569"/>
                <a:chExt cx="298412" cy="219400"/>
              </a:xfrm>
            </p:grpSpPr>
            <p:cxnSp>
              <p:nvCxnSpPr>
                <p:cNvPr id="77842" name="Gerade Verbindung 28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780969"/>
                  <a:ext cx="2244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77843" name="Gerade Verbindung 30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996969"/>
                  <a:ext cx="2244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77844" name="Gerade Verbindung 32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780969"/>
                  <a:ext cx="0" cy="2160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77845" name="Gerade Verbindung 35"/>
                <p:cNvCxnSpPr>
                  <a:cxnSpLocks noChangeShapeType="1"/>
                </p:cNvCxnSpPr>
                <p:nvPr/>
              </p:nvCxnSpPr>
              <p:spPr bwMode="auto">
                <a:xfrm flipV="1">
                  <a:off x="1476524" y="3836528"/>
                  <a:ext cx="298412" cy="16441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77846" name="Gerade Verbindung 36"/>
                <p:cNvCxnSpPr>
                  <a:cxnSpLocks noChangeShapeType="1"/>
                </p:cNvCxnSpPr>
                <p:nvPr/>
              </p:nvCxnSpPr>
              <p:spPr bwMode="auto">
                <a:xfrm>
                  <a:off x="1476524" y="3924969"/>
                  <a:ext cx="288214" cy="30533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77847" name="Gerade Verbindung 52"/>
                <p:cNvCxnSpPr>
                  <a:cxnSpLocks noChangeShapeType="1"/>
                </p:cNvCxnSpPr>
                <p:nvPr/>
              </p:nvCxnSpPr>
              <p:spPr bwMode="auto">
                <a:xfrm>
                  <a:off x="1765461" y="3777569"/>
                  <a:ext cx="0" cy="2160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77848" name="Gerade Verbindung 56"/>
                <p:cNvCxnSpPr>
                  <a:cxnSpLocks noChangeShapeType="1"/>
                </p:cNvCxnSpPr>
                <p:nvPr/>
              </p:nvCxnSpPr>
              <p:spPr bwMode="auto">
                <a:xfrm flipH="1">
                  <a:off x="1539583" y="3777570"/>
                  <a:ext cx="92691" cy="126681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77849" name="Gerade Verbindung 74"/>
                <p:cNvCxnSpPr>
                  <a:cxnSpLocks noChangeShapeType="1"/>
                </p:cNvCxnSpPr>
                <p:nvPr/>
              </p:nvCxnSpPr>
              <p:spPr bwMode="auto">
                <a:xfrm>
                  <a:off x="1480909" y="3855186"/>
                  <a:ext cx="0" cy="73122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77850" name="Gerade Verbindung 78"/>
                <p:cNvCxnSpPr>
                  <a:cxnSpLocks noChangeShapeType="1"/>
                </p:cNvCxnSpPr>
                <p:nvPr/>
              </p:nvCxnSpPr>
              <p:spPr bwMode="auto">
                <a:xfrm flipH="1">
                  <a:off x="1577711" y="3781725"/>
                  <a:ext cx="155223" cy="212142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77851" name="Gerade Verbindung 82"/>
                <p:cNvCxnSpPr>
                  <a:cxnSpLocks noChangeShapeType="1"/>
                </p:cNvCxnSpPr>
                <p:nvPr/>
              </p:nvCxnSpPr>
              <p:spPr bwMode="auto">
                <a:xfrm flipH="1">
                  <a:off x="1672833" y="3863551"/>
                  <a:ext cx="95899" cy="131064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77840" name="Gerade Verbindung 201"/>
              <p:cNvCxnSpPr>
                <a:cxnSpLocks noChangeShapeType="1"/>
              </p:cNvCxnSpPr>
              <p:nvPr/>
            </p:nvCxnSpPr>
            <p:spPr bwMode="auto">
              <a:xfrm flipH="1">
                <a:off x="1753104" y="3499653"/>
                <a:ext cx="157061" cy="33679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77841" name="Gerade Verbindung 216"/>
              <p:cNvCxnSpPr>
                <a:cxnSpLocks noChangeShapeType="1"/>
              </p:cNvCxnSpPr>
              <p:nvPr/>
            </p:nvCxnSpPr>
            <p:spPr bwMode="auto">
              <a:xfrm flipH="1" flipV="1">
                <a:off x="1753104" y="3954928"/>
                <a:ext cx="157061" cy="33679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</p:grpSp>
      <p:cxnSp>
        <p:nvCxnSpPr>
          <p:cNvPr id="77831" name="Gerade Verbindung 45"/>
          <p:cNvCxnSpPr>
            <a:cxnSpLocks noChangeShapeType="1"/>
          </p:cNvCxnSpPr>
          <p:nvPr/>
        </p:nvCxnSpPr>
        <p:spPr bwMode="auto">
          <a:xfrm>
            <a:off x="2017440" y="2708275"/>
            <a:ext cx="5183188" cy="0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77832" name="Gerade Verbindung 46"/>
          <p:cNvCxnSpPr>
            <a:cxnSpLocks noChangeShapeType="1"/>
          </p:cNvCxnSpPr>
          <p:nvPr/>
        </p:nvCxnSpPr>
        <p:spPr bwMode="auto">
          <a:xfrm>
            <a:off x="2017440" y="3860800"/>
            <a:ext cx="5183188" cy="0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56" name="Textfeld 123"/>
          <p:cNvSpPr txBox="1">
            <a:spLocks noChangeArrowheads="1"/>
          </p:cNvSpPr>
          <p:nvPr/>
        </p:nvSpPr>
        <p:spPr bwMode="auto">
          <a:xfrm>
            <a:off x="2088878" y="4005263"/>
            <a:ext cx="36002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Силиконовая смазка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77834" name="Titel 1"/>
          <p:cNvSpPr>
            <a:spLocks noGrp="1"/>
          </p:cNvSpPr>
          <p:nvPr>
            <p:ph type="title"/>
          </p:nvPr>
        </p:nvSpPr>
        <p:spPr>
          <a:xfrm>
            <a:off x="144016" y="1124744"/>
            <a:ext cx="9036496" cy="706437"/>
          </a:xfrm>
        </p:spPr>
        <p:txBody>
          <a:bodyPr>
            <a:noAutofit/>
          </a:bodyPr>
          <a:lstStyle/>
          <a:p>
            <a:pPr marL="342900" indent="-342900"/>
            <a:r>
              <a:rPr lang="ru-RU" sz="3500" b="1" dirty="0" smtClean="0"/>
              <a:t>Влияние длительности нахождения раствора в шприце на пусковые характеристики</a:t>
            </a:r>
            <a:endParaRPr lang="en-US" sz="3500" b="1" dirty="0" smtClean="0"/>
          </a:p>
        </p:txBody>
      </p:sp>
      <p:sp>
        <p:nvSpPr>
          <p:cNvPr id="46" name="Rectangle 2"/>
          <p:cNvSpPr txBox="1">
            <a:spLocks noChangeArrowheads="1"/>
          </p:cNvSpPr>
          <p:nvPr/>
        </p:nvSpPr>
        <p:spPr bwMode="gray">
          <a:xfrm>
            <a:off x="611188" y="273596"/>
            <a:ext cx="820896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defRPr/>
            </a:pPr>
            <a:r>
              <a:rPr lang="ru-RU" sz="3400" b="1" kern="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Основы работы шприцевого насоса</a:t>
            </a:r>
            <a:endParaRPr lang="de-DE" sz="3400" b="1" kern="0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79371E-6 L 0.17448 2.7937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13691E-6 L 0.17309 -2.13691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5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hteck 115"/>
          <p:cNvSpPr>
            <a:spLocks noChangeArrowheads="1"/>
          </p:cNvSpPr>
          <p:nvPr/>
        </p:nvSpPr>
        <p:spPr bwMode="auto">
          <a:xfrm>
            <a:off x="252413" y="2708275"/>
            <a:ext cx="3024187" cy="1152525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 algn="ctr">
            <a:noFill/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en-US"/>
          </a:p>
        </p:txBody>
      </p:sp>
      <p:sp>
        <p:nvSpPr>
          <p:cNvPr id="117" name="Rechteck 116"/>
          <p:cNvSpPr/>
          <p:nvPr/>
        </p:nvSpPr>
        <p:spPr bwMode="auto">
          <a:xfrm>
            <a:off x="0" y="2349500"/>
            <a:ext cx="1403350" cy="16970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72000" rIns="0" bIns="7200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A1D179-3907-4FCA-8BC4-DE652CB8BC81}" type="slidenum">
              <a:rPr lang="de-DE" smtClean="0"/>
              <a:pPr>
                <a:defRPr/>
              </a:pPr>
              <a:t>37</a:t>
            </a:fld>
            <a:endParaRPr lang="de-DE"/>
          </a:p>
        </p:txBody>
      </p:sp>
      <p:grpSp>
        <p:nvGrpSpPr>
          <p:cNvPr id="2" name="Gruppieren 146"/>
          <p:cNvGrpSpPr>
            <a:grpSpLocks/>
          </p:cNvGrpSpPr>
          <p:nvPr/>
        </p:nvGrpSpPr>
        <p:grpSpPr bwMode="auto">
          <a:xfrm>
            <a:off x="2771775" y="2606675"/>
            <a:ext cx="6170613" cy="1368425"/>
            <a:chOff x="3597248" y="1116433"/>
            <a:chExt cx="3966686" cy="879272"/>
          </a:xfrm>
        </p:grpSpPr>
        <p:grpSp>
          <p:nvGrpSpPr>
            <p:cNvPr id="3" name="Gruppieren 145"/>
            <p:cNvGrpSpPr>
              <a:grpSpLocks/>
            </p:cNvGrpSpPr>
            <p:nvPr/>
          </p:nvGrpSpPr>
          <p:grpSpPr bwMode="auto">
            <a:xfrm>
              <a:off x="3597248" y="1179770"/>
              <a:ext cx="377439" cy="732616"/>
              <a:chOff x="3597248" y="1179770"/>
              <a:chExt cx="377439" cy="732616"/>
            </a:xfrm>
          </p:grpSpPr>
          <p:sp>
            <p:nvSpPr>
              <p:cNvPr id="71" name="Rechteck 70"/>
              <p:cNvSpPr/>
              <p:nvPr/>
            </p:nvSpPr>
            <p:spPr bwMode="auto">
              <a:xfrm>
                <a:off x="3782979" y="1182736"/>
                <a:ext cx="191854" cy="73034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2" name="Rechteck 71"/>
              <p:cNvSpPr/>
              <p:nvPr/>
            </p:nvSpPr>
            <p:spPr bwMode="auto">
              <a:xfrm>
                <a:off x="3782979" y="1182736"/>
                <a:ext cx="71435" cy="73034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3" name="Rechteck 72"/>
              <p:cNvSpPr/>
              <p:nvPr/>
            </p:nvSpPr>
            <p:spPr bwMode="auto">
              <a:xfrm>
                <a:off x="3900337" y="1182736"/>
                <a:ext cx="71435" cy="73034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4" name="Gleichschenkliges Dreieck 73"/>
              <p:cNvSpPr/>
              <p:nvPr/>
            </p:nvSpPr>
            <p:spPr bwMode="auto">
              <a:xfrm rot="16200000">
                <a:off x="3324941" y="1451983"/>
                <a:ext cx="730347" cy="185731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75" name="Gerade Verbindung 74"/>
              <p:cNvCxnSpPr/>
              <p:nvPr/>
            </p:nvCxnSpPr>
            <p:spPr bwMode="auto">
              <a:xfrm flipV="1">
                <a:off x="3660519" y="1424484"/>
                <a:ext cx="76538" cy="71403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6" name="Gerade Verbindung 75"/>
              <p:cNvCxnSpPr/>
              <p:nvPr/>
            </p:nvCxnSpPr>
            <p:spPr bwMode="auto">
              <a:xfrm rot="16200000" flipV="1">
                <a:off x="3664107" y="1570843"/>
                <a:ext cx="70382" cy="77558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5" name="Gruppieren 349"/>
            <p:cNvGrpSpPr>
              <a:grpSpLocks/>
            </p:cNvGrpSpPr>
            <p:nvPr/>
          </p:nvGrpSpPr>
          <p:grpSpPr bwMode="auto">
            <a:xfrm>
              <a:off x="3946093" y="1116433"/>
              <a:ext cx="3617841" cy="879272"/>
              <a:chOff x="4013624" y="3427833"/>
              <a:chExt cx="3617841" cy="879272"/>
            </a:xfrm>
          </p:grpSpPr>
          <p:grpSp>
            <p:nvGrpSpPr>
              <p:cNvPr id="6" name="Gruppieren 185"/>
              <p:cNvGrpSpPr>
                <a:grpSpLocks/>
              </p:cNvGrpSpPr>
              <p:nvPr/>
            </p:nvGrpSpPr>
            <p:grpSpPr bwMode="auto">
              <a:xfrm>
                <a:off x="4070152" y="3802480"/>
                <a:ext cx="3512125" cy="123707"/>
                <a:chOff x="3598644" y="3834126"/>
                <a:chExt cx="3340836" cy="134157"/>
              </a:xfrm>
            </p:grpSpPr>
            <p:sp>
              <p:nvSpPr>
                <p:cNvPr id="69" name="Rechteck 68"/>
                <p:cNvSpPr/>
                <p:nvPr/>
              </p:nvSpPr>
              <p:spPr bwMode="auto">
                <a:xfrm>
                  <a:off x="3604246" y="3833808"/>
                  <a:ext cx="3335428" cy="134957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70" name="Rechteck 69"/>
                <p:cNvSpPr/>
                <p:nvPr/>
              </p:nvSpPr>
              <p:spPr bwMode="auto">
                <a:xfrm>
                  <a:off x="3604246" y="3870313"/>
                  <a:ext cx="3330574" cy="61947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78887" name="Rechteck 158"/>
              <p:cNvSpPr>
                <a:spLocks noChangeArrowheads="1"/>
              </p:cNvSpPr>
              <p:nvPr/>
            </p:nvSpPr>
            <p:spPr bwMode="auto">
              <a:xfrm>
                <a:off x="4013624" y="3495301"/>
                <a:ext cx="45719" cy="73031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Abgerundetes Rechteck 66"/>
              <p:cNvSpPr/>
              <p:nvPr/>
            </p:nvSpPr>
            <p:spPr bwMode="auto">
              <a:xfrm>
                <a:off x="7585542" y="3427833"/>
                <a:ext cx="45923" cy="879272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8889" name="Rechteck 171"/>
              <p:cNvSpPr>
                <a:spLocks noChangeArrowheads="1"/>
              </p:cNvSpPr>
              <p:nvPr/>
            </p:nvSpPr>
            <p:spPr bwMode="auto">
              <a:xfrm>
                <a:off x="4166024" y="3494489"/>
                <a:ext cx="45719" cy="73031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" name="Gruppieren 219"/>
          <p:cNvGrpSpPr>
            <a:grpSpLocks/>
          </p:cNvGrpSpPr>
          <p:nvPr/>
        </p:nvGrpSpPr>
        <p:grpSpPr bwMode="auto">
          <a:xfrm>
            <a:off x="790575" y="2490788"/>
            <a:ext cx="5956300" cy="1600200"/>
            <a:chOff x="1496264" y="3346918"/>
            <a:chExt cx="3829307" cy="1115638"/>
          </a:xfrm>
        </p:grpSpPr>
        <p:grpSp>
          <p:nvGrpSpPr>
            <p:cNvPr id="8" name="Gruppieren 218"/>
            <p:cNvGrpSpPr>
              <a:grpSpLocks/>
            </p:cNvGrpSpPr>
            <p:nvPr/>
          </p:nvGrpSpPr>
          <p:grpSpPr bwMode="auto">
            <a:xfrm>
              <a:off x="1907999" y="3346918"/>
              <a:ext cx="3417572" cy="1115638"/>
              <a:chOff x="1907999" y="3346916"/>
              <a:chExt cx="3417572" cy="1115637"/>
            </a:xfrm>
          </p:grpSpPr>
          <p:cxnSp>
            <p:nvCxnSpPr>
              <p:cNvPr id="78881" name="Gerade Verbindung 5"/>
              <p:cNvCxnSpPr>
                <a:cxnSpLocks noChangeShapeType="1"/>
              </p:cNvCxnSpPr>
              <p:nvPr/>
            </p:nvCxnSpPr>
            <p:spPr bwMode="auto">
              <a:xfrm>
                <a:off x="1907999" y="3501000"/>
                <a:ext cx="33501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78882" name="Gerade Verbindung 25"/>
              <p:cNvCxnSpPr>
                <a:cxnSpLocks noChangeShapeType="1"/>
              </p:cNvCxnSpPr>
              <p:nvPr/>
            </p:nvCxnSpPr>
            <p:spPr bwMode="auto">
              <a:xfrm>
                <a:off x="1907999" y="4293000"/>
                <a:ext cx="335408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78883" name="Abgerundetes Rechteck 165"/>
              <p:cNvSpPr>
                <a:spLocks noChangeArrowheads="1"/>
              </p:cNvSpPr>
              <p:nvPr/>
            </p:nvSpPr>
            <p:spPr bwMode="auto">
              <a:xfrm>
                <a:off x="5258669" y="3346916"/>
                <a:ext cx="66902" cy="1115637"/>
              </a:xfrm>
              <a:prstGeom prst="roundRect">
                <a:avLst>
                  <a:gd name="adj" fmla="val 16667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uppieren 217"/>
            <p:cNvGrpSpPr>
              <a:grpSpLocks/>
            </p:cNvGrpSpPr>
            <p:nvPr/>
          </p:nvGrpSpPr>
          <p:grpSpPr bwMode="auto">
            <a:xfrm>
              <a:off x="1496264" y="3495087"/>
              <a:ext cx="416310" cy="800688"/>
              <a:chOff x="1496264" y="3495090"/>
              <a:chExt cx="416310" cy="800689"/>
            </a:xfrm>
          </p:grpSpPr>
          <p:cxnSp>
            <p:nvCxnSpPr>
              <p:cNvPr id="78867" name="Gerade Verbindung 80"/>
              <p:cNvCxnSpPr>
                <a:cxnSpLocks noChangeShapeType="1"/>
              </p:cNvCxnSpPr>
              <p:nvPr/>
            </p:nvCxnSpPr>
            <p:spPr bwMode="auto">
              <a:xfrm>
                <a:off x="1912574" y="3495090"/>
                <a:ext cx="0" cy="800689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grpSp>
            <p:nvGrpSpPr>
              <p:cNvPr id="10" name="Gruppieren 172"/>
              <p:cNvGrpSpPr>
                <a:grpSpLocks/>
              </p:cNvGrpSpPr>
              <p:nvPr/>
            </p:nvGrpSpPr>
            <p:grpSpPr bwMode="auto">
              <a:xfrm>
                <a:off x="1496264" y="3777571"/>
                <a:ext cx="258480" cy="219400"/>
                <a:chOff x="1476524" y="3777569"/>
                <a:chExt cx="298412" cy="219400"/>
              </a:xfrm>
            </p:grpSpPr>
            <p:cxnSp>
              <p:nvCxnSpPr>
                <p:cNvPr id="78871" name="Gerade Verbindung 28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780969"/>
                  <a:ext cx="2244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78872" name="Gerade Verbindung 30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996969"/>
                  <a:ext cx="2244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78873" name="Gerade Verbindung 32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780969"/>
                  <a:ext cx="0" cy="2160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78874" name="Gerade Verbindung 35"/>
                <p:cNvCxnSpPr>
                  <a:cxnSpLocks noChangeShapeType="1"/>
                </p:cNvCxnSpPr>
                <p:nvPr/>
              </p:nvCxnSpPr>
              <p:spPr bwMode="auto">
                <a:xfrm flipV="1">
                  <a:off x="1476524" y="3836528"/>
                  <a:ext cx="298412" cy="16441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78875" name="Gerade Verbindung 36"/>
                <p:cNvCxnSpPr>
                  <a:cxnSpLocks noChangeShapeType="1"/>
                </p:cNvCxnSpPr>
                <p:nvPr/>
              </p:nvCxnSpPr>
              <p:spPr bwMode="auto">
                <a:xfrm>
                  <a:off x="1476524" y="3924969"/>
                  <a:ext cx="288214" cy="30533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78876" name="Gerade Verbindung 52"/>
                <p:cNvCxnSpPr>
                  <a:cxnSpLocks noChangeShapeType="1"/>
                </p:cNvCxnSpPr>
                <p:nvPr/>
              </p:nvCxnSpPr>
              <p:spPr bwMode="auto">
                <a:xfrm>
                  <a:off x="1765461" y="3777569"/>
                  <a:ext cx="0" cy="2160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78877" name="Gerade Verbindung 56"/>
                <p:cNvCxnSpPr>
                  <a:cxnSpLocks noChangeShapeType="1"/>
                </p:cNvCxnSpPr>
                <p:nvPr/>
              </p:nvCxnSpPr>
              <p:spPr bwMode="auto">
                <a:xfrm flipH="1">
                  <a:off x="1539583" y="3777570"/>
                  <a:ext cx="92691" cy="126681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78878" name="Gerade Verbindung 74"/>
                <p:cNvCxnSpPr>
                  <a:cxnSpLocks noChangeShapeType="1"/>
                </p:cNvCxnSpPr>
                <p:nvPr/>
              </p:nvCxnSpPr>
              <p:spPr bwMode="auto">
                <a:xfrm>
                  <a:off x="1480909" y="3855186"/>
                  <a:ext cx="0" cy="73122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78879" name="Gerade Verbindung 78"/>
                <p:cNvCxnSpPr>
                  <a:cxnSpLocks noChangeShapeType="1"/>
                </p:cNvCxnSpPr>
                <p:nvPr/>
              </p:nvCxnSpPr>
              <p:spPr bwMode="auto">
                <a:xfrm flipH="1">
                  <a:off x="1577711" y="3781725"/>
                  <a:ext cx="155223" cy="212142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78880" name="Gerade Verbindung 82"/>
                <p:cNvCxnSpPr>
                  <a:cxnSpLocks noChangeShapeType="1"/>
                </p:cNvCxnSpPr>
                <p:nvPr/>
              </p:nvCxnSpPr>
              <p:spPr bwMode="auto">
                <a:xfrm flipH="1">
                  <a:off x="1672833" y="3863551"/>
                  <a:ext cx="95899" cy="131064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78869" name="Gerade Verbindung 201"/>
              <p:cNvCxnSpPr>
                <a:cxnSpLocks noChangeShapeType="1"/>
              </p:cNvCxnSpPr>
              <p:nvPr/>
            </p:nvCxnSpPr>
            <p:spPr bwMode="auto">
              <a:xfrm flipH="1">
                <a:off x="1753104" y="3499653"/>
                <a:ext cx="157061" cy="33679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78870" name="Gerade Verbindung 216"/>
              <p:cNvCxnSpPr>
                <a:cxnSpLocks noChangeShapeType="1"/>
              </p:cNvCxnSpPr>
              <p:nvPr/>
            </p:nvCxnSpPr>
            <p:spPr bwMode="auto">
              <a:xfrm flipH="1" flipV="1">
                <a:off x="1753104" y="3954928"/>
                <a:ext cx="157061" cy="33679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</p:grpSp>
      <p:cxnSp>
        <p:nvCxnSpPr>
          <p:cNvPr id="78855" name="Gerade Verbindung 45"/>
          <p:cNvCxnSpPr>
            <a:cxnSpLocks noChangeShapeType="1"/>
          </p:cNvCxnSpPr>
          <p:nvPr/>
        </p:nvCxnSpPr>
        <p:spPr bwMode="auto">
          <a:xfrm>
            <a:off x="1476375" y="2708275"/>
            <a:ext cx="5183188" cy="0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78856" name="Gerade Verbindung 46"/>
          <p:cNvCxnSpPr>
            <a:cxnSpLocks noChangeShapeType="1"/>
          </p:cNvCxnSpPr>
          <p:nvPr/>
        </p:nvCxnSpPr>
        <p:spPr bwMode="auto">
          <a:xfrm>
            <a:off x="1476375" y="3860800"/>
            <a:ext cx="5183188" cy="0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78857" name="Gerade Verbindung mit Pfeil 76"/>
          <p:cNvCxnSpPr>
            <a:cxnSpLocks noChangeShapeType="1"/>
          </p:cNvCxnSpPr>
          <p:nvPr/>
        </p:nvCxnSpPr>
        <p:spPr bwMode="auto">
          <a:xfrm flipH="1" flipV="1">
            <a:off x="2916238" y="2565400"/>
            <a:ext cx="215900" cy="142875"/>
          </a:xfrm>
          <a:prstGeom prst="straightConnector1">
            <a:avLst/>
          </a:prstGeom>
          <a:noFill/>
          <a:ln w="6350" algn="ctr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78858" name="Gerade Verbindung mit Pfeil 55"/>
          <p:cNvCxnSpPr>
            <a:cxnSpLocks noChangeShapeType="1"/>
          </p:cNvCxnSpPr>
          <p:nvPr/>
        </p:nvCxnSpPr>
        <p:spPr bwMode="auto">
          <a:xfrm flipV="1">
            <a:off x="3203575" y="2565400"/>
            <a:ext cx="215900" cy="142875"/>
          </a:xfrm>
          <a:prstGeom prst="straightConnector1">
            <a:avLst/>
          </a:prstGeom>
          <a:noFill/>
          <a:ln w="6350" algn="ctr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78859" name="Gerade Verbindung mit Pfeil 56"/>
          <p:cNvCxnSpPr>
            <a:cxnSpLocks noChangeShapeType="1"/>
          </p:cNvCxnSpPr>
          <p:nvPr/>
        </p:nvCxnSpPr>
        <p:spPr bwMode="auto">
          <a:xfrm flipH="1">
            <a:off x="2916238" y="3860800"/>
            <a:ext cx="215900" cy="144463"/>
          </a:xfrm>
          <a:prstGeom prst="straightConnector1">
            <a:avLst/>
          </a:prstGeom>
          <a:noFill/>
          <a:ln w="6350" algn="ctr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78860" name="Gerade Verbindung mit Pfeil 57"/>
          <p:cNvCxnSpPr>
            <a:cxnSpLocks noChangeShapeType="1"/>
          </p:cNvCxnSpPr>
          <p:nvPr/>
        </p:nvCxnSpPr>
        <p:spPr bwMode="auto">
          <a:xfrm>
            <a:off x="3203575" y="3860800"/>
            <a:ext cx="215900" cy="144463"/>
          </a:xfrm>
          <a:prstGeom prst="straightConnector1">
            <a:avLst/>
          </a:prstGeom>
          <a:noFill/>
          <a:ln w="6350" algn="ctr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78861" name="Textfeld 58"/>
          <p:cNvSpPr txBox="1">
            <a:spLocks noChangeArrowheads="1"/>
          </p:cNvSpPr>
          <p:nvPr/>
        </p:nvSpPr>
        <p:spPr bwMode="auto">
          <a:xfrm>
            <a:off x="2483768" y="5149641"/>
            <a:ext cx="540050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000" b="1" dirty="0"/>
              <a:t>Поршень выдавливает смазку в стороны</a:t>
            </a:r>
            <a:endParaRPr lang="en-US" sz="3000" b="1" dirty="0"/>
          </a:p>
        </p:txBody>
      </p:sp>
      <p:sp>
        <p:nvSpPr>
          <p:cNvPr id="61" name="Textfeld 123"/>
          <p:cNvSpPr txBox="1">
            <a:spLocks noChangeArrowheads="1"/>
          </p:cNvSpPr>
          <p:nvPr/>
        </p:nvSpPr>
        <p:spPr bwMode="auto">
          <a:xfrm>
            <a:off x="1547813" y="4088685"/>
            <a:ext cx="3312219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rgbClr val="FF0000"/>
                </a:solidFill>
              </a:rPr>
              <a:t>Силиконовая смазка</a:t>
            </a:r>
            <a:endParaRPr lang="en-US" sz="2600" b="1" dirty="0">
              <a:solidFill>
                <a:srgbClr val="FF0000"/>
              </a:solidFill>
            </a:endParaRPr>
          </a:p>
        </p:txBody>
      </p:sp>
      <p:sp>
        <p:nvSpPr>
          <p:cNvPr id="78863" name="Titel 1"/>
          <p:cNvSpPr>
            <a:spLocks noGrp="1"/>
          </p:cNvSpPr>
          <p:nvPr>
            <p:ph type="title"/>
          </p:nvPr>
        </p:nvSpPr>
        <p:spPr>
          <a:xfrm>
            <a:off x="35496" y="980728"/>
            <a:ext cx="9144001" cy="706437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342900" indent="-342900"/>
            <a:r>
              <a:rPr lang="ru-RU" sz="3500" b="1" dirty="0"/>
              <a:t>Влияние длительности нахождения раствора в шприце на пусковые характеристики</a:t>
            </a:r>
            <a:endParaRPr lang="en-US" sz="3500" b="1" dirty="0"/>
          </a:p>
        </p:txBody>
      </p:sp>
      <p:sp>
        <p:nvSpPr>
          <p:cNvPr id="51" name="Rectangle 2"/>
          <p:cNvSpPr txBox="1">
            <a:spLocks noChangeArrowheads="1"/>
          </p:cNvSpPr>
          <p:nvPr/>
        </p:nvSpPr>
        <p:spPr bwMode="gray">
          <a:xfrm>
            <a:off x="611188" y="273596"/>
            <a:ext cx="820896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defRPr/>
            </a:pPr>
            <a:r>
              <a:rPr lang="ru-RU" sz="3400" b="1" kern="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Основы работы шприцевого насоса</a:t>
            </a:r>
            <a:endParaRPr lang="de-DE" sz="3400" b="1" kern="0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hteck 115"/>
          <p:cNvSpPr>
            <a:spLocks noChangeArrowheads="1"/>
          </p:cNvSpPr>
          <p:nvPr/>
        </p:nvSpPr>
        <p:spPr bwMode="auto">
          <a:xfrm>
            <a:off x="252413" y="2708275"/>
            <a:ext cx="3024187" cy="1152525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 algn="ctr">
            <a:noFill/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en-US"/>
          </a:p>
        </p:txBody>
      </p:sp>
      <p:sp>
        <p:nvSpPr>
          <p:cNvPr id="117" name="Rechteck 116"/>
          <p:cNvSpPr/>
          <p:nvPr/>
        </p:nvSpPr>
        <p:spPr bwMode="auto">
          <a:xfrm>
            <a:off x="0" y="2349500"/>
            <a:ext cx="1403350" cy="16970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72000" rIns="0" bIns="7200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E40A28-CA44-4BD6-B716-3A4BFB44856C}" type="slidenum">
              <a:rPr lang="de-DE" smtClean="0"/>
              <a:pPr>
                <a:defRPr/>
              </a:pPr>
              <a:t>38</a:t>
            </a:fld>
            <a:endParaRPr lang="de-DE"/>
          </a:p>
        </p:txBody>
      </p:sp>
      <p:grpSp>
        <p:nvGrpSpPr>
          <p:cNvPr id="2" name="Gruppieren 146"/>
          <p:cNvGrpSpPr>
            <a:grpSpLocks/>
          </p:cNvGrpSpPr>
          <p:nvPr/>
        </p:nvGrpSpPr>
        <p:grpSpPr bwMode="auto">
          <a:xfrm>
            <a:off x="2771775" y="2606675"/>
            <a:ext cx="6170613" cy="1368425"/>
            <a:chOff x="3597248" y="1116433"/>
            <a:chExt cx="3966686" cy="879272"/>
          </a:xfrm>
        </p:grpSpPr>
        <p:grpSp>
          <p:nvGrpSpPr>
            <p:cNvPr id="3" name="Gruppieren 145"/>
            <p:cNvGrpSpPr>
              <a:grpSpLocks/>
            </p:cNvGrpSpPr>
            <p:nvPr/>
          </p:nvGrpSpPr>
          <p:grpSpPr bwMode="auto">
            <a:xfrm>
              <a:off x="3597248" y="1179770"/>
              <a:ext cx="377439" cy="732616"/>
              <a:chOff x="3597248" y="1179770"/>
              <a:chExt cx="377439" cy="732616"/>
            </a:xfrm>
          </p:grpSpPr>
          <p:sp>
            <p:nvSpPr>
              <p:cNvPr id="71" name="Rechteck 70"/>
              <p:cNvSpPr/>
              <p:nvPr/>
            </p:nvSpPr>
            <p:spPr bwMode="auto">
              <a:xfrm>
                <a:off x="3782979" y="1182736"/>
                <a:ext cx="191854" cy="73034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2" name="Rechteck 71"/>
              <p:cNvSpPr/>
              <p:nvPr/>
            </p:nvSpPr>
            <p:spPr bwMode="auto">
              <a:xfrm>
                <a:off x="3782979" y="1182736"/>
                <a:ext cx="71435" cy="73034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3" name="Rechteck 72"/>
              <p:cNvSpPr/>
              <p:nvPr/>
            </p:nvSpPr>
            <p:spPr bwMode="auto">
              <a:xfrm>
                <a:off x="3900337" y="1182736"/>
                <a:ext cx="71435" cy="73034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4" name="Gleichschenkliges Dreieck 73"/>
              <p:cNvSpPr/>
              <p:nvPr/>
            </p:nvSpPr>
            <p:spPr bwMode="auto">
              <a:xfrm rot="16200000">
                <a:off x="3324941" y="1451983"/>
                <a:ext cx="730347" cy="185731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75" name="Gerade Verbindung 74"/>
              <p:cNvCxnSpPr/>
              <p:nvPr/>
            </p:nvCxnSpPr>
            <p:spPr bwMode="auto">
              <a:xfrm flipV="1">
                <a:off x="3660519" y="1424484"/>
                <a:ext cx="76538" cy="71403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6" name="Gerade Verbindung 75"/>
              <p:cNvCxnSpPr/>
              <p:nvPr/>
            </p:nvCxnSpPr>
            <p:spPr bwMode="auto">
              <a:xfrm rot="16200000" flipV="1">
                <a:off x="3664107" y="1570843"/>
                <a:ext cx="70382" cy="77558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5" name="Gruppieren 349"/>
            <p:cNvGrpSpPr>
              <a:grpSpLocks/>
            </p:cNvGrpSpPr>
            <p:nvPr/>
          </p:nvGrpSpPr>
          <p:grpSpPr bwMode="auto">
            <a:xfrm>
              <a:off x="3946093" y="1116433"/>
              <a:ext cx="3617841" cy="879272"/>
              <a:chOff x="4013624" y="3427833"/>
              <a:chExt cx="3617841" cy="879272"/>
            </a:xfrm>
          </p:grpSpPr>
          <p:grpSp>
            <p:nvGrpSpPr>
              <p:cNvPr id="6" name="Gruppieren 185"/>
              <p:cNvGrpSpPr>
                <a:grpSpLocks/>
              </p:cNvGrpSpPr>
              <p:nvPr/>
            </p:nvGrpSpPr>
            <p:grpSpPr bwMode="auto">
              <a:xfrm>
                <a:off x="4070152" y="3802480"/>
                <a:ext cx="3512125" cy="123707"/>
                <a:chOff x="3598644" y="3834126"/>
                <a:chExt cx="3340836" cy="134157"/>
              </a:xfrm>
            </p:grpSpPr>
            <p:sp>
              <p:nvSpPr>
                <p:cNvPr id="69" name="Rechteck 68"/>
                <p:cNvSpPr/>
                <p:nvPr/>
              </p:nvSpPr>
              <p:spPr bwMode="auto">
                <a:xfrm>
                  <a:off x="3604246" y="3833808"/>
                  <a:ext cx="3335428" cy="134957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70" name="Rechteck 69"/>
                <p:cNvSpPr/>
                <p:nvPr/>
              </p:nvSpPr>
              <p:spPr bwMode="auto">
                <a:xfrm>
                  <a:off x="3604246" y="3870313"/>
                  <a:ext cx="3330574" cy="61947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79915" name="Rechteck 158"/>
              <p:cNvSpPr>
                <a:spLocks noChangeArrowheads="1"/>
              </p:cNvSpPr>
              <p:nvPr/>
            </p:nvSpPr>
            <p:spPr bwMode="auto">
              <a:xfrm>
                <a:off x="4013624" y="3495301"/>
                <a:ext cx="45719" cy="73031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Abgerundetes Rechteck 66"/>
              <p:cNvSpPr/>
              <p:nvPr/>
            </p:nvSpPr>
            <p:spPr bwMode="auto">
              <a:xfrm>
                <a:off x="7585542" y="3427833"/>
                <a:ext cx="45923" cy="879272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9917" name="Rechteck 171"/>
              <p:cNvSpPr>
                <a:spLocks noChangeArrowheads="1"/>
              </p:cNvSpPr>
              <p:nvPr/>
            </p:nvSpPr>
            <p:spPr bwMode="auto">
              <a:xfrm>
                <a:off x="4166024" y="3494489"/>
                <a:ext cx="45719" cy="73031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" name="Gruppieren 219"/>
          <p:cNvGrpSpPr>
            <a:grpSpLocks/>
          </p:cNvGrpSpPr>
          <p:nvPr/>
        </p:nvGrpSpPr>
        <p:grpSpPr bwMode="auto">
          <a:xfrm>
            <a:off x="790575" y="2490788"/>
            <a:ext cx="5956300" cy="1600200"/>
            <a:chOff x="1496264" y="3346918"/>
            <a:chExt cx="3829307" cy="1115638"/>
          </a:xfrm>
        </p:grpSpPr>
        <p:grpSp>
          <p:nvGrpSpPr>
            <p:cNvPr id="8" name="Gruppieren 218"/>
            <p:cNvGrpSpPr>
              <a:grpSpLocks/>
            </p:cNvGrpSpPr>
            <p:nvPr/>
          </p:nvGrpSpPr>
          <p:grpSpPr bwMode="auto">
            <a:xfrm>
              <a:off x="1907999" y="3346918"/>
              <a:ext cx="3417572" cy="1115638"/>
              <a:chOff x="1907999" y="3346916"/>
              <a:chExt cx="3417572" cy="1115637"/>
            </a:xfrm>
          </p:grpSpPr>
          <p:cxnSp>
            <p:nvCxnSpPr>
              <p:cNvPr id="79909" name="Gerade Verbindung 5"/>
              <p:cNvCxnSpPr>
                <a:cxnSpLocks noChangeShapeType="1"/>
              </p:cNvCxnSpPr>
              <p:nvPr/>
            </p:nvCxnSpPr>
            <p:spPr bwMode="auto">
              <a:xfrm>
                <a:off x="1907999" y="3501000"/>
                <a:ext cx="33501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79910" name="Gerade Verbindung 25"/>
              <p:cNvCxnSpPr>
                <a:cxnSpLocks noChangeShapeType="1"/>
              </p:cNvCxnSpPr>
              <p:nvPr/>
            </p:nvCxnSpPr>
            <p:spPr bwMode="auto">
              <a:xfrm>
                <a:off x="1907999" y="4293000"/>
                <a:ext cx="3354081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79911" name="Abgerundetes Rechteck 165"/>
              <p:cNvSpPr>
                <a:spLocks noChangeArrowheads="1"/>
              </p:cNvSpPr>
              <p:nvPr/>
            </p:nvSpPr>
            <p:spPr bwMode="auto">
              <a:xfrm>
                <a:off x="5258669" y="3346916"/>
                <a:ext cx="66902" cy="1115637"/>
              </a:xfrm>
              <a:prstGeom prst="roundRect">
                <a:avLst>
                  <a:gd name="adj" fmla="val 16667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uppieren 217"/>
            <p:cNvGrpSpPr>
              <a:grpSpLocks/>
            </p:cNvGrpSpPr>
            <p:nvPr/>
          </p:nvGrpSpPr>
          <p:grpSpPr bwMode="auto">
            <a:xfrm>
              <a:off x="1496264" y="3495087"/>
              <a:ext cx="416310" cy="800688"/>
              <a:chOff x="1496264" y="3495090"/>
              <a:chExt cx="416310" cy="800689"/>
            </a:xfrm>
          </p:grpSpPr>
          <p:cxnSp>
            <p:nvCxnSpPr>
              <p:cNvPr id="79895" name="Gerade Verbindung 80"/>
              <p:cNvCxnSpPr>
                <a:cxnSpLocks noChangeShapeType="1"/>
              </p:cNvCxnSpPr>
              <p:nvPr/>
            </p:nvCxnSpPr>
            <p:spPr bwMode="auto">
              <a:xfrm>
                <a:off x="1912574" y="3495090"/>
                <a:ext cx="0" cy="800689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grpSp>
            <p:nvGrpSpPr>
              <p:cNvPr id="10" name="Gruppieren 172"/>
              <p:cNvGrpSpPr>
                <a:grpSpLocks/>
              </p:cNvGrpSpPr>
              <p:nvPr/>
            </p:nvGrpSpPr>
            <p:grpSpPr bwMode="auto">
              <a:xfrm>
                <a:off x="1496264" y="3777571"/>
                <a:ext cx="258480" cy="219400"/>
                <a:chOff x="1476524" y="3777569"/>
                <a:chExt cx="298412" cy="219400"/>
              </a:xfrm>
            </p:grpSpPr>
            <p:cxnSp>
              <p:nvCxnSpPr>
                <p:cNvPr id="79899" name="Gerade Verbindung 28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780969"/>
                  <a:ext cx="2244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79900" name="Gerade Verbindung 30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996969"/>
                  <a:ext cx="224400" cy="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79901" name="Gerade Verbindung 32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780969"/>
                  <a:ext cx="0" cy="2160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79902" name="Gerade Verbindung 35"/>
                <p:cNvCxnSpPr>
                  <a:cxnSpLocks noChangeShapeType="1"/>
                </p:cNvCxnSpPr>
                <p:nvPr/>
              </p:nvCxnSpPr>
              <p:spPr bwMode="auto">
                <a:xfrm flipV="1">
                  <a:off x="1476524" y="3836528"/>
                  <a:ext cx="298412" cy="16441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79903" name="Gerade Verbindung 36"/>
                <p:cNvCxnSpPr>
                  <a:cxnSpLocks noChangeShapeType="1"/>
                </p:cNvCxnSpPr>
                <p:nvPr/>
              </p:nvCxnSpPr>
              <p:spPr bwMode="auto">
                <a:xfrm>
                  <a:off x="1476524" y="3924969"/>
                  <a:ext cx="288214" cy="30533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79904" name="Gerade Verbindung 52"/>
                <p:cNvCxnSpPr>
                  <a:cxnSpLocks noChangeShapeType="1"/>
                </p:cNvCxnSpPr>
                <p:nvPr/>
              </p:nvCxnSpPr>
              <p:spPr bwMode="auto">
                <a:xfrm>
                  <a:off x="1765461" y="3777569"/>
                  <a:ext cx="0" cy="216000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79905" name="Gerade Verbindung 56"/>
                <p:cNvCxnSpPr>
                  <a:cxnSpLocks noChangeShapeType="1"/>
                </p:cNvCxnSpPr>
                <p:nvPr/>
              </p:nvCxnSpPr>
              <p:spPr bwMode="auto">
                <a:xfrm flipH="1">
                  <a:off x="1539583" y="3777570"/>
                  <a:ext cx="92691" cy="126681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79906" name="Gerade Verbindung 74"/>
                <p:cNvCxnSpPr>
                  <a:cxnSpLocks noChangeShapeType="1"/>
                </p:cNvCxnSpPr>
                <p:nvPr/>
              </p:nvCxnSpPr>
              <p:spPr bwMode="auto">
                <a:xfrm>
                  <a:off x="1480909" y="3855186"/>
                  <a:ext cx="0" cy="73122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79907" name="Gerade Verbindung 78"/>
                <p:cNvCxnSpPr>
                  <a:cxnSpLocks noChangeShapeType="1"/>
                </p:cNvCxnSpPr>
                <p:nvPr/>
              </p:nvCxnSpPr>
              <p:spPr bwMode="auto">
                <a:xfrm flipH="1">
                  <a:off x="1577711" y="3781725"/>
                  <a:ext cx="155223" cy="212142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79908" name="Gerade Verbindung 82"/>
                <p:cNvCxnSpPr>
                  <a:cxnSpLocks noChangeShapeType="1"/>
                </p:cNvCxnSpPr>
                <p:nvPr/>
              </p:nvCxnSpPr>
              <p:spPr bwMode="auto">
                <a:xfrm flipH="1">
                  <a:off x="1672833" y="3863551"/>
                  <a:ext cx="95899" cy="131064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79897" name="Gerade Verbindung 201"/>
              <p:cNvCxnSpPr>
                <a:cxnSpLocks noChangeShapeType="1"/>
              </p:cNvCxnSpPr>
              <p:nvPr/>
            </p:nvCxnSpPr>
            <p:spPr bwMode="auto">
              <a:xfrm flipH="1">
                <a:off x="1753104" y="3499653"/>
                <a:ext cx="157061" cy="33679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79898" name="Gerade Verbindung 216"/>
              <p:cNvCxnSpPr>
                <a:cxnSpLocks noChangeShapeType="1"/>
              </p:cNvCxnSpPr>
              <p:nvPr/>
            </p:nvCxnSpPr>
            <p:spPr bwMode="auto">
              <a:xfrm flipH="1" flipV="1">
                <a:off x="1753104" y="3954928"/>
                <a:ext cx="157061" cy="336791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</p:grpSp>
      <p:cxnSp>
        <p:nvCxnSpPr>
          <p:cNvPr id="79879" name="Gerade Verbindung 45"/>
          <p:cNvCxnSpPr>
            <a:cxnSpLocks noChangeShapeType="1"/>
            <a:endCxn id="74" idx="4"/>
          </p:cNvCxnSpPr>
          <p:nvPr/>
        </p:nvCxnSpPr>
        <p:spPr bwMode="auto">
          <a:xfrm flipV="1">
            <a:off x="1476375" y="2705100"/>
            <a:ext cx="1584325" cy="3175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79880" name="Gerade Verbindung 46"/>
          <p:cNvCxnSpPr>
            <a:cxnSpLocks noChangeShapeType="1"/>
            <a:endCxn id="79883" idx="2"/>
          </p:cNvCxnSpPr>
          <p:nvPr/>
        </p:nvCxnSpPr>
        <p:spPr bwMode="auto">
          <a:xfrm>
            <a:off x="1476375" y="3860800"/>
            <a:ext cx="1612900" cy="0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79881" name="Freihandform 50"/>
          <p:cNvSpPr>
            <a:spLocks/>
          </p:cNvSpPr>
          <p:nvPr/>
        </p:nvSpPr>
        <p:spPr bwMode="auto">
          <a:xfrm>
            <a:off x="2743200" y="2544763"/>
            <a:ext cx="317500" cy="163512"/>
          </a:xfrm>
          <a:custGeom>
            <a:avLst/>
            <a:gdLst>
              <a:gd name="T0" fmla="*/ 0 w 316800"/>
              <a:gd name="T1" fmla="*/ 150931 h 163774"/>
              <a:gd name="T2" fmla="*/ 198560 w 316800"/>
              <a:gd name="T3" fmla="*/ 0 h 163774"/>
              <a:gd name="T4" fmla="*/ 354547 w 316800"/>
              <a:gd name="T5" fmla="*/ 150931 h 163774"/>
              <a:gd name="T6" fmla="*/ 0 60000 65536"/>
              <a:gd name="T7" fmla="*/ 0 60000 65536"/>
              <a:gd name="T8" fmla="*/ 0 60000 65536"/>
              <a:gd name="T9" fmla="*/ 0 w 316800"/>
              <a:gd name="T10" fmla="*/ 0 h 163774"/>
              <a:gd name="T11" fmla="*/ 316800 w 316800"/>
              <a:gd name="T12" fmla="*/ 163774 h 16377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6800" h="163774">
                <a:moveTo>
                  <a:pt x="0" y="163774"/>
                </a:moveTo>
                <a:cubicBezTo>
                  <a:pt x="61983" y="83024"/>
                  <a:pt x="124621" y="0"/>
                  <a:pt x="177421" y="0"/>
                </a:cubicBezTo>
                <a:cubicBezTo>
                  <a:pt x="230221" y="0"/>
                  <a:pt x="271876" y="87573"/>
                  <a:pt x="316800" y="163774"/>
                </a:cubicBezTo>
              </a:path>
            </a:pathLst>
          </a:cu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0" tIns="72000" rIns="0" bIns="72000" anchor="ctr"/>
          <a:lstStyle/>
          <a:p>
            <a:endParaRPr lang="ru-RU"/>
          </a:p>
        </p:txBody>
      </p:sp>
      <p:sp>
        <p:nvSpPr>
          <p:cNvPr id="79882" name="Freihandform 52"/>
          <p:cNvSpPr>
            <a:spLocks/>
          </p:cNvSpPr>
          <p:nvPr/>
        </p:nvSpPr>
        <p:spPr bwMode="auto">
          <a:xfrm>
            <a:off x="3348038" y="2544763"/>
            <a:ext cx="317500" cy="163512"/>
          </a:xfrm>
          <a:custGeom>
            <a:avLst/>
            <a:gdLst>
              <a:gd name="T0" fmla="*/ 0 w 316800"/>
              <a:gd name="T1" fmla="*/ 150931 h 163774"/>
              <a:gd name="T2" fmla="*/ 198560 w 316800"/>
              <a:gd name="T3" fmla="*/ 0 h 163774"/>
              <a:gd name="T4" fmla="*/ 354547 w 316800"/>
              <a:gd name="T5" fmla="*/ 150931 h 163774"/>
              <a:gd name="T6" fmla="*/ 0 60000 65536"/>
              <a:gd name="T7" fmla="*/ 0 60000 65536"/>
              <a:gd name="T8" fmla="*/ 0 60000 65536"/>
              <a:gd name="T9" fmla="*/ 0 w 316800"/>
              <a:gd name="T10" fmla="*/ 0 h 163774"/>
              <a:gd name="T11" fmla="*/ 316800 w 316800"/>
              <a:gd name="T12" fmla="*/ 163774 h 16377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6800" h="163774">
                <a:moveTo>
                  <a:pt x="0" y="163774"/>
                </a:moveTo>
                <a:cubicBezTo>
                  <a:pt x="61983" y="83024"/>
                  <a:pt x="124621" y="0"/>
                  <a:pt x="177421" y="0"/>
                </a:cubicBezTo>
                <a:cubicBezTo>
                  <a:pt x="230221" y="0"/>
                  <a:pt x="271876" y="87573"/>
                  <a:pt x="316800" y="163774"/>
                </a:cubicBezTo>
              </a:path>
            </a:pathLst>
          </a:cu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0" tIns="72000" rIns="0" bIns="72000" anchor="ctr"/>
          <a:lstStyle/>
          <a:p>
            <a:endParaRPr lang="ru-RU"/>
          </a:p>
        </p:txBody>
      </p:sp>
      <p:sp>
        <p:nvSpPr>
          <p:cNvPr id="79883" name="Freihandform 53"/>
          <p:cNvSpPr>
            <a:spLocks/>
          </p:cNvSpPr>
          <p:nvPr/>
        </p:nvSpPr>
        <p:spPr bwMode="auto">
          <a:xfrm flipV="1">
            <a:off x="2771775" y="3860800"/>
            <a:ext cx="317500" cy="163513"/>
          </a:xfrm>
          <a:custGeom>
            <a:avLst/>
            <a:gdLst>
              <a:gd name="T0" fmla="*/ 0 w 316800"/>
              <a:gd name="T1" fmla="*/ 150980 h 163774"/>
              <a:gd name="T2" fmla="*/ 198560 w 316800"/>
              <a:gd name="T3" fmla="*/ 0 h 163774"/>
              <a:gd name="T4" fmla="*/ 354547 w 316800"/>
              <a:gd name="T5" fmla="*/ 150980 h 163774"/>
              <a:gd name="T6" fmla="*/ 0 60000 65536"/>
              <a:gd name="T7" fmla="*/ 0 60000 65536"/>
              <a:gd name="T8" fmla="*/ 0 60000 65536"/>
              <a:gd name="T9" fmla="*/ 0 w 316800"/>
              <a:gd name="T10" fmla="*/ 0 h 163774"/>
              <a:gd name="T11" fmla="*/ 316800 w 316800"/>
              <a:gd name="T12" fmla="*/ 163774 h 16377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6800" h="163774">
                <a:moveTo>
                  <a:pt x="0" y="163774"/>
                </a:moveTo>
                <a:cubicBezTo>
                  <a:pt x="61983" y="83024"/>
                  <a:pt x="124621" y="0"/>
                  <a:pt x="177421" y="0"/>
                </a:cubicBezTo>
                <a:cubicBezTo>
                  <a:pt x="230221" y="0"/>
                  <a:pt x="271876" y="87573"/>
                  <a:pt x="316800" y="163774"/>
                </a:cubicBezTo>
              </a:path>
            </a:pathLst>
          </a:cu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0" tIns="72000" rIns="0" bIns="72000" anchor="ctr"/>
          <a:lstStyle/>
          <a:p>
            <a:endParaRPr lang="ru-RU"/>
          </a:p>
        </p:txBody>
      </p:sp>
      <p:sp>
        <p:nvSpPr>
          <p:cNvPr id="79884" name="Freihandform 54"/>
          <p:cNvSpPr>
            <a:spLocks/>
          </p:cNvSpPr>
          <p:nvPr/>
        </p:nvSpPr>
        <p:spPr bwMode="auto">
          <a:xfrm flipV="1">
            <a:off x="3376613" y="3860800"/>
            <a:ext cx="317500" cy="163513"/>
          </a:xfrm>
          <a:custGeom>
            <a:avLst/>
            <a:gdLst>
              <a:gd name="T0" fmla="*/ 0 w 316800"/>
              <a:gd name="T1" fmla="*/ 150980 h 163774"/>
              <a:gd name="T2" fmla="*/ 198560 w 316800"/>
              <a:gd name="T3" fmla="*/ 0 h 163774"/>
              <a:gd name="T4" fmla="*/ 354547 w 316800"/>
              <a:gd name="T5" fmla="*/ 150980 h 163774"/>
              <a:gd name="T6" fmla="*/ 0 60000 65536"/>
              <a:gd name="T7" fmla="*/ 0 60000 65536"/>
              <a:gd name="T8" fmla="*/ 0 60000 65536"/>
              <a:gd name="T9" fmla="*/ 0 w 316800"/>
              <a:gd name="T10" fmla="*/ 0 h 163774"/>
              <a:gd name="T11" fmla="*/ 316800 w 316800"/>
              <a:gd name="T12" fmla="*/ 163774 h 16377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6800" h="163774">
                <a:moveTo>
                  <a:pt x="0" y="163774"/>
                </a:moveTo>
                <a:cubicBezTo>
                  <a:pt x="61983" y="83024"/>
                  <a:pt x="124621" y="0"/>
                  <a:pt x="177421" y="0"/>
                </a:cubicBezTo>
                <a:cubicBezTo>
                  <a:pt x="230221" y="0"/>
                  <a:pt x="271876" y="87573"/>
                  <a:pt x="316800" y="163774"/>
                </a:cubicBezTo>
              </a:path>
            </a:pathLst>
          </a:cu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0" tIns="72000" rIns="0" bIns="72000" anchor="ctr"/>
          <a:lstStyle/>
          <a:p>
            <a:endParaRPr lang="ru-RU"/>
          </a:p>
        </p:txBody>
      </p:sp>
      <p:cxnSp>
        <p:nvCxnSpPr>
          <p:cNvPr id="79885" name="Gerade Verbindung 57"/>
          <p:cNvCxnSpPr>
            <a:cxnSpLocks noChangeShapeType="1"/>
            <a:stCxn id="79884" idx="0"/>
          </p:cNvCxnSpPr>
          <p:nvPr/>
        </p:nvCxnSpPr>
        <p:spPr bwMode="auto">
          <a:xfrm>
            <a:off x="3376613" y="3860800"/>
            <a:ext cx="3282950" cy="0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79886" name="Gerade Verbindung 61"/>
          <p:cNvCxnSpPr>
            <a:cxnSpLocks noChangeShapeType="1"/>
          </p:cNvCxnSpPr>
          <p:nvPr/>
        </p:nvCxnSpPr>
        <p:spPr bwMode="auto">
          <a:xfrm>
            <a:off x="3348038" y="2708275"/>
            <a:ext cx="3311525" cy="0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79887" name="Textfeld 96"/>
          <p:cNvSpPr txBox="1">
            <a:spLocks noChangeArrowheads="1"/>
          </p:cNvSpPr>
          <p:nvPr/>
        </p:nvSpPr>
        <p:spPr bwMode="auto">
          <a:xfrm>
            <a:off x="1764507" y="4531767"/>
            <a:ext cx="367109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200" b="1" dirty="0"/>
              <a:t>Смазка для обеспечения скольжения отсутствует</a:t>
            </a:r>
            <a:endParaRPr lang="en-US" sz="2200" b="1" dirty="0"/>
          </a:p>
        </p:txBody>
      </p:sp>
      <p:cxnSp>
        <p:nvCxnSpPr>
          <p:cNvPr id="79888" name="Gerade Verbindung mit Pfeil 98"/>
          <p:cNvCxnSpPr>
            <a:cxnSpLocks noChangeShapeType="1"/>
          </p:cNvCxnSpPr>
          <p:nvPr/>
        </p:nvCxnSpPr>
        <p:spPr bwMode="auto">
          <a:xfrm flipV="1">
            <a:off x="3276600" y="3860800"/>
            <a:ext cx="0" cy="5762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02" name="Textfeld 101"/>
          <p:cNvSpPr txBox="1">
            <a:spLocks noChangeArrowheads="1"/>
          </p:cNvSpPr>
          <p:nvPr/>
        </p:nvSpPr>
        <p:spPr bwMode="auto">
          <a:xfrm>
            <a:off x="947112" y="5494873"/>
            <a:ext cx="8017376" cy="12464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700" b="1"/>
            </a:lvl1pPr>
          </a:lstStyle>
          <a:p>
            <a:r>
              <a:rPr lang="ru-RU" sz="2500" dirty="0"/>
              <a:t>Заключение</a:t>
            </a:r>
            <a:r>
              <a:rPr lang="en-US" sz="2500" dirty="0"/>
              <a:t>:</a:t>
            </a:r>
          </a:p>
          <a:p>
            <a:r>
              <a:rPr lang="ru-RU" sz="2500" dirty="0"/>
              <a:t>Чем дольше лекарство хранится в шприце, тем больше задержка пуска</a:t>
            </a:r>
            <a:endParaRPr lang="en-US" sz="2500" dirty="0"/>
          </a:p>
        </p:txBody>
      </p:sp>
      <p:sp>
        <p:nvSpPr>
          <p:cNvPr id="68" name="Textfeld 123"/>
          <p:cNvSpPr txBox="1">
            <a:spLocks noChangeArrowheads="1"/>
          </p:cNvSpPr>
          <p:nvPr/>
        </p:nvSpPr>
        <p:spPr bwMode="auto">
          <a:xfrm>
            <a:off x="539552" y="4005263"/>
            <a:ext cx="324008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rgbClr val="FF0000"/>
                </a:solidFill>
              </a:rPr>
              <a:t>Силиконовая смазка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79891" name="Titel 1"/>
          <p:cNvSpPr>
            <a:spLocks noGrp="1"/>
          </p:cNvSpPr>
          <p:nvPr>
            <p:ph type="title"/>
          </p:nvPr>
        </p:nvSpPr>
        <p:spPr>
          <a:xfrm>
            <a:off x="107826" y="980728"/>
            <a:ext cx="9000678" cy="706437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342900" indent="-342900"/>
            <a:r>
              <a:rPr lang="ru-RU" sz="3500" b="1"/>
              <a:t>Влияние длительности нахождения раствора в шприце на пусковые характеристики</a:t>
            </a:r>
            <a:endParaRPr lang="en-US" sz="3500" b="1"/>
          </a:p>
        </p:txBody>
      </p:sp>
      <p:sp>
        <p:nvSpPr>
          <p:cNvPr id="55" name="Rectangle 2"/>
          <p:cNvSpPr txBox="1">
            <a:spLocks noChangeArrowheads="1"/>
          </p:cNvSpPr>
          <p:nvPr/>
        </p:nvSpPr>
        <p:spPr bwMode="gray">
          <a:xfrm>
            <a:off x="611188" y="273596"/>
            <a:ext cx="820896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defRPr/>
            </a:pPr>
            <a:r>
              <a:rPr lang="ru-RU" sz="3400" b="1" kern="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Основы работы шприцевого насоса</a:t>
            </a:r>
            <a:endParaRPr lang="de-DE" sz="3400" b="1" kern="0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nimBg="1"/>
      <p:bldP spid="6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9A5E6B-C5FE-456B-BE10-6F02BE842967}" type="slidenum">
              <a:rPr lang="en-US" smtClean="0">
                <a:latin typeface="Arial" pitchFamily="34" charset="0"/>
              </a:rPr>
              <a:pPr>
                <a:defRPr/>
              </a:pPr>
              <a:t>39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39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908720"/>
            <a:ext cx="8964488" cy="4824412"/>
          </a:xfrm>
        </p:spPr>
        <p:txBody>
          <a:bodyPr>
            <a:noAutofit/>
          </a:bodyPr>
          <a:lstStyle/>
          <a:p>
            <a:pPr marL="304800" indent="-304800" eaLnBrk="1" hangingPunct="1"/>
            <a:r>
              <a:rPr lang="ru-RU" sz="2000" b="1" dirty="0" smtClean="0"/>
              <a:t>Стандартные шприцы или специальные шприцы</a:t>
            </a:r>
            <a:r>
              <a:rPr lang="en-US" sz="2000" b="1" dirty="0" smtClean="0"/>
              <a:t>?</a:t>
            </a:r>
          </a:p>
          <a:p>
            <a:pPr marL="304800" indent="-304800" eaLnBrk="1" hangingPunct="1"/>
            <a:endParaRPr lang="en-US" sz="1300" dirty="0" smtClean="0"/>
          </a:p>
          <a:p>
            <a:pPr marL="304800" indent="-304800" eaLnBrk="1" hangingPunct="1"/>
            <a:r>
              <a:rPr lang="ru-RU" sz="2000" i="1" dirty="0" smtClean="0"/>
              <a:t>«Специальные шприцы слишком дороги»</a:t>
            </a:r>
            <a:endParaRPr lang="en-US" sz="2000" i="1" dirty="0" smtClean="0"/>
          </a:p>
          <a:p>
            <a:pPr marL="304800" indent="-304800" eaLnBrk="1" hangingPunct="1"/>
            <a:r>
              <a:rPr lang="ru-RU" sz="2000" i="1" dirty="0" smtClean="0"/>
              <a:t>«Даже специальные шприцы </a:t>
            </a:r>
            <a:r>
              <a:rPr lang="ru-RU" sz="2000" i="1" dirty="0" err="1" smtClean="0"/>
              <a:t>Омнификс</a:t>
            </a:r>
            <a:r>
              <a:rPr lang="ru-RU" sz="2000" i="1" dirty="0" smtClean="0"/>
              <a:t> слишком дороги»</a:t>
            </a:r>
            <a:endParaRPr lang="en-US" sz="2000" i="1" dirty="0" smtClean="0"/>
          </a:p>
          <a:p>
            <a:pPr marL="304800" indent="-304800" eaLnBrk="1" hangingPunct="1"/>
            <a:r>
              <a:rPr lang="ru-RU" sz="2000" i="1" dirty="0" smtClean="0"/>
              <a:t>«Мы хотим использовать любые шприцы, чтобы быть независимыми»</a:t>
            </a:r>
            <a:endParaRPr lang="en-US" sz="2000" i="1" dirty="0" smtClean="0"/>
          </a:p>
          <a:p>
            <a:pPr marL="304800" indent="-304800" eaLnBrk="1" hangingPunct="1"/>
            <a:r>
              <a:rPr lang="ru-RU" sz="2000" i="1" dirty="0" smtClean="0"/>
              <a:t>«Все решает отдел закупок, аптека и пр., от нас ничего не зависит …»</a:t>
            </a:r>
          </a:p>
          <a:p>
            <a:pPr marL="304800" indent="-304800" eaLnBrk="1" hangingPunct="1"/>
            <a:endParaRPr lang="en-US" sz="1200" b="1" dirty="0" smtClean="0"/>
          </a:p>
          <a:p>
            <a:pPr marL="304800" indent="-304800" eaLnBrk="1" hangingPunct="1">
              <a:buClr>
                <a:srgbClr val="0A4F76"/>
              </a:buClr>
            </a:pPr>
            <a:r>
              <a:rPr lang="ru-RU" sz="2000" b="1" dirty="0" smtClean="0"/>
              <a:t>Для чего Вам нужны шприцевые насосы?</a:t>
            </a:r>
          </a:p>
          <a:p>
            <a:pPr marL="304800" indent="-304800" eaLnBrk="1" hangingPunct="1">
              <a:buClr>
                <a:srgbClr val="0A4F76"/>
              </a:buClr>
            </a:pPr>
            <a:r>
              <a:rPr lang="ru-RU" sz="2000" i="1" dirty="0" smtClean="0"/>
              <a:t>«Нам необходима точная и предсказуемая </a:t>
            </a:r>
            <a:r>
              <a:rPr lang="ru-RU" sz="2000" i="1" dirty="0" err="1" smtClean="0"/>
              <a:t>инфузия</a:t>
            </a:r>
            <a:r>
              <a:rPr lang="ru-RU" sz="2000" i="1" dirty="0" smtClean="0"/>
              <a:t>»</a:t>
            </a:r>
            <a:endParaRPr lang="en-US" sz="2000" i="1" dirty="0" smtClean="0"/>
          </a:p>
          <a:p>
            <a:pPr marL="304800" indent="-304800" eaLnBrk="1" hangingPunct="1">
              <a:buClr>
                <a:srgbClr val="0A4F76"/>
              </a:buClr>
            </a:pPr>
            <a:r>
              <a:rPr lang="ru-RU" sz="2000" b="1" dirty="0" smtClean="0"/>
              <a:t>Знаете ли Вы о проблемах, связанных с </a:t>
            </a:r>
            <a:r>
              <a:rPr lang="ru-RU" sz="2000" b="1" dirty="0" err="1" smtClean="0"/>
              <a:t>инфузией</a:t>
            </a:r>
            <a:r>
              <a:rPr lang="ru-RU" sz="2000" b="1" dirty="0" smtClean="0"/>
              <a:t>?</a:t>
            </a:r>
            <a:r>
              <a:rPr lang="en-US" sz="2000" b="1" dirty="0" smtClean="0"/>
              <a:t> </a:t>
            </a:r>
          </a:p>
          <a:p>
            <a:pPr marL="304800" indent="-304800" eaLnBrk="1" hangingPunct="1">
              <a:buClr>
                <a:srgbClr val="0A4F76"/>
              </a:buClr>
            </a:pPr>
            <a:r>
              <a:rPr lang="ru-RU" sz="2000" i="1" dirty="0" smtClean="0"/>
              <a:t>«Бывает, что </a:t>
            </a:r>
            <a:r>
              <a:rPr lang="ru-RU" sz="2000" i="1" dirty="0" err="1" smtClean="0"/>
              <a:t>инфузия</a:t>
            </a:r>
            <a:r>
              <a:rPr lang="ru-RU" sz="2000" i="1" dirty="0" smtClean="0"/>
              <a:t> заканчивается раньше/позже, чем запланировано»</a:t>
            </a:r>
            <a:endParaRPr lang="de-DE" sz="2000" i="1" dirty="0" smtClean="0"/>
          </a:p>
          <a:p>
            <a:pPr marL="304800" indent="-304800" eaLnBrk="1" hangingPunct="1">
              <a:buClr>
                <a:srgbClr val="0A4F76"/>
              </a:buClr>
            </a:pPr>
            <a:r>
              <a:rPr lang="ru-RU" sz="2000" i="1" dirty="0" smtClean="0"/>
              <a:t>«Шприцевой насос подает сигналы тревоги слишком часто, напр. «окклюзия»</a:t>
            </a:r>
            <a:endParaRPr lang="de-DE" sz="2000" i="1" dirty="0" smtClean="0"/>
          </a:p>
          <a:p>
            <a:pPr marL="304800" indent="-304800" eaLnBrk="1" hangingPunct="1">
              <a:buClr>
                <a:srgbClr val="0A4F76"/>
              </a:buClr>
            </a:pPr>
            <a:r>
              <a:rPr lang="ru-RU" sz="2000" i="1" dirty="0" smtClean="0"/>
              <a:t>«Точность </a:t>
            </a:r>
            <a:r>
              <a:rPr lang="ru-RU" sz="2000" i="1" dirty="0" err="1" smtClean="0"/>
              <a:t>инфузии</a:t>
            </a:r>
            <a:r>
              <a:rPr lang="ru-RU" sz="2000" i="1" dirty="0" smtClean="0"/>
              <a:t> недостаточна»</a:t>
            </a:r>
          </a:p>
          <a:p>
            <a:pPr marL="304800" indent="-304800" eaLnBrk="1" hangingPunct="1">
              <a:buClr>
                <a:srgbClr val="0A4F76"/>
              </a:buClr>
            </a:pPr>
            <a:r>
              <a:rPr lang="ru-RU" sz="2000" dirty="0" smtClean="0"/>
              <a:t>и пр.</a:t>
            </a:r>
            <a:endParaRPr lang="en-US" sz="2000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gray">
          <a:xfrm>
            <a:off x="611188" y="273596"/>
            <a:ext cx="820896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defRPr/>
            </a:pPr>
            <a:r>
              <a:rPr lang="ru-RU" sz="3400" b="1" kern="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Основы работы шприцевого насоса</a:t>
            </a:r>
            <a:endParaRPr lang="de-DE" sz="3400" b="1" kern="0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Übersicht - Spa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1017736"/>
            <a:ext cx="6983412" cy="533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AB5901-1136-41C4-B6A4-4702BD22EBBF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8" name="Скругленный прямоугольник 7"/>
          <p:cNvSpPr>
            <a:spLocks noChangeArrowheads="1"/>
          </p:cNvSpPr>
          <p:nvPr/>
        </p:nvSpPr>
        <p:spPr bwMode="auto">
          <a:xfrm>
            <a:off x="2843213" y="1449536"/>
            <a:ext cx="2089150" cy="3311525"/>
          </a:xfrm>
          <a:prstGeom prst="roundRect">
            <a:avLst>
              <a:gd name="adj" fmla="val 4940"/>
            </a:avLst>
          </a:prstGeom>
          <a:noFill/>
          <a:ln w="38100" algn="ctr">
            <a:solidFill>
              <a:srgbClr val="C00000"/>
            </a:solidFill>
            <a:round/>
            <a:headEnd/>
            <a:tailEnd/>
          </a:ln>
        </p:spPr>
        <p:txBody>
          <a:bodyPr lIns="0" tIns="72000" rIns="0" bIns="72000"/>
          <a:lstStyle/>
          <a:p>
            <a:pPr algn="ctr"/>
            <a:r>
              <a:rPr lang="ru-RU" sz="2200" b="1" dirty="0">
                <a:solidFill>
                  <a:srgbClr val="C00000"/>
                </a:solidFill>
              </a:rPr>
              <a:t>Гравитационная</a:t>
            </a:r>
          </a:p>
          <a:p>
            <a:pPr algn="ctr"/>
            <a:r>
              <a:rPr lang="ru-RU" sz="2200" b="1" dirty="0" err="1">
                <a:solidFill>
                  <a:srgbClr val="C00000"/>
                </a:solidFill>
              </a:rPr>
              <a:t>инфузия</a:t>
            </a:r>
            <a:endParaRPr lang="ru-RU" sz="2200" b="1" dirty="0">
              <a:solidFill>
                <a:srgbClr val="C0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539750" y="1449536"/>
            <a:ext cx="2232025" cy="5291832"/>
          </a:xfrm>
          <a:prstGeom prst="roundRect">
            <a:avLst>
              <a:gd name="adj" fmla="val 4940"/>
            </a:avLst>
          </a:prstGeom>
          <a:noFill/>
          <a:ln w="3810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72000" rIns="0" bIns="72000" anchor="ctr"/>
          <a:lstStyle/>
          <a:p>
            <a:pPr algn="ctr">
              <a:defRPr/>
            </a:pP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 sz="2200" b="1" dirty="0" err="1" smtClean="0">
                <a:solidFill>
                  <a:schemeClr val="bg2">
                    <a:lumMod val="50000"/>
                  </a:schemeClr>
                </a:solidFill>
              </a:rPr>
              <a:t>Автоматизи-рованная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200" b="1" dirty="0">
                <a:solidFill>
                  <a:schemeClr val="bg2">
                    <a:lumMod val="50000"/>
                  </a:schemeClr>
                </a:solidFill>
              </a:rPr>
              <a:t>инфузия</a:t>
            </a:r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07504" y="58266"/>
            <a:ext cx="8857356" cy="70643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Автоматизированная инфузия</a:t>
            </a: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5076056" y="1196404"/>
            <a:ext cx="396044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r>
              <a:rPr lang="ru-RU" sz="2200" b="1" dirty="0"/>
              <a:t>При </a:t>
            </a:r>
            <a:r>
              <a:rPr lang="ru-RU" sz="2200" b="1" dirty="0">
                <a:solidFill>
                  <a:schemeClr val="bg2">
                    <a:lumMod val="50000"/>
                  </a:schemeClr>
                </a:solidFill>
              </a:rPr>
              <a:t>автоматизированной инфузии </a:t>
            </a:r>
            <a:r>
              <a:rPr lang="ru-RU" sz="2200" b="1" dirty="0"/>
              <a:t>введении растворов и лекарственных средств осуществляется при помощи электронных инфузионных насосов различных типов – шприцевых, перистальтических, роликовых и др. </a:t>
            </a:r>
            <a:endParaRPr lang="de-DE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39D168-7D46-4B06-B60A-10D216461184}" type="slidenum">
              <a:rPr lang="en-US" smtClean="0">
                <a:latin typeface="Arial" pitchFamily="34" charset="0"/>
              </a:rPr>
              <a:pPr>
                <a:defRPr/>
              </a:pPr>
              <a:t>40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4995" name="Slide Number Placeholder 3"/>
          <p:cNvSpPr txBox="1">
            <a:spLocks noGrp="1"/>
          </p:cNvSpPr>
          <p:nvPr/>
        </p:nvSpPr>
        <p:spPr bwMode="gray">
          <a:xfrm>
            <a:off x="5411788" y="6546850"/>
            <a:ext cx="25400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fld id="{A9B010CE-65D1-491C-8189-5C66FFE44DA9}" type="slidenum">
              <a:rPr lang="en-US" sz="800">
                <a:solidFill>
                  <a:srgbClr val="000000"/>
                </a:solidFill>
              </a:rPr>
              <a:pPr/>
              <a:t>40</a:t>
            </a:fld>
            <a:endParaRPr lang="en-US" sz="800">
              <a:solidFill>
                <a:srgbClr val="000000"/>
              </a:solidFill>
            </a:endParaRPr>
          </a:p>
        </p:txBody>
      </p:sp>
      <p:sp>
        <p:nvSpPr>
          <p:cNvPr id="8499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552" y="1052736"/>
            <a:ext cx="8208962" cy="706437"/>
          </a:xfrm>
        </p:spPr>
        <p:txBody>
          <a:bodyPr>
            <a:normAutofit fontScale="90000"/>
          </a:bodyPr>
          <a:lstStyle/>
          <a:p>
            <a:pPr marL="304800" indent="-304800" eaLnBrk="1" hangingPunct="1"/>
            <a:r>
              <a:rPr lang="ru-RU" b="1" dirty="0" smtClean="0">
                <a:cs typeface="Arial" charset="0"/>
              </a:rPr>
              <a:t>Является ли насос причиной этих проблем</a:t>
            </a:r>
            <a:r>
              <a:rPr lang="en-US" b="1" dirty="0" smtClean="0">
                <a:cs typeface="Arial" charset="0"/>
              </a:rPr>
              <a:t>?</a:t>
            </a:r>
          </a:p>
        </p:txBody>
      </p:sp>
      <p:sp>
        <p:nvSpPr>
          <p:cNvPr id="8499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2276271"/>
            <a:ext cx="8208962" cy="504657"/>
          </a:xfrm>
        </p:spPr>
        <p:txBody>
          <a:bodyPr>
            <a:normAutofit lnSpcReduction="10000"/>
          </a:bodyPr>
          <a:lstStyle/>
          <a:p>
            <a:pPr marL="304800" indent="-304800" eaLnBrk="1" hangingPunct="1">
              <a:buClr>
                <a:srgbClr val="0A4F76"/>
              </a:buClr>
            </a:pPr>
            <a:r>
              <a:rPr lang="ru-RU" sz="2800" b="1" dirty="0" smtClean="0">
                <a:cs typeface="Arial" charset="0"/>
              </a:rPr>
              <a:t>Нет</a:t>
            </a:r>
            <a:r>
              <a:rPr lang="ru-RU" sz="2800" b="1" dirty="0" smtClean="0">
                <a:cs typeface="Arial" charset="0"/>
              </a:rPr>
              <a:t>,</a:t>
            </a:r>
            <a:r>
              <a:rPr lang="en-US" sz="2800" b="1" dirty="0" smtClean="0">
                <a:cs typeface="Arial" charset="0"/>
              </a:rPr>
              <a:t> </a:t>
            </a:r>
            <a:r>
              <a:rPr lang="ru-RU" sz="2800" b="1" dirty="0" smtClean="0">
                <a:cs typeface="Arial" charset="0"/>
              </a:rPr>
              <a:t>насос </a:t>
            </a:r>
            <a:r>
              <a:rPr lang="ru-RU" sz="2800" b="1" u="sng" dirty="0" smtClean="0">
                <a:cs typeface="Arial" charset="0"/>
              </a:rPr>
              <a:t>не является</a:t>
            </a:r>
            <a:r>
              <a:rPr lang="ru-RU" sz="2800" b="1" dirty="0" smtClean="0">
                <a:cs typeface="Arial" charset="0"/>
              </a:rPr>
              <a:t> причиной проблем</a:t>
            </a:r>
            <a:r>
              <a:rPr lang="en-US" sz="2800" b="1" dirty="0" smtClean="0">
                <a:cs typeface="Arial" charset="0"/>
              </a:rPr>
              <a:t>! </a:t>
            </a:r>
            <a:endParaRPr lang="en-US" b="1" dirty="0" smtClean="0">
              <a:cs typeface="Arial" charset="0"/>
            </a:endParaRPr>
          </a:p>
          <a:p>
            <a:pPr marL="304800" indent="-304800" eaLnBrk="1" hangingPunct="1">
              <a:buClr>
                <a:srgbClr val="0A4F76"/>
              </a:buClr>
            </a:pPr>
            <a:endParaRPr lang="en-US" dirty="0" smtClean="0">
              <a:cs typeface="Arial" charset="0"/>
            </a:endParaRPr>
          </a:p>
        </p:txBody>
      </p:sp>
      <p:sp>
        <p:nvSpPr>
          <p:cNvPr id="84998" name="Text Box 5"/>
          <p:cNvSpPr txBox="1">
            <a:spLocks noChangeArrowheads="1"/>
          </p:cNvSpPr>
          <p:nvPr/>
        </p:nvSpPr>
        <p:spPr bwMode="auto">
          <a:xfrm>
            <a:off x="251520" y="2996952"/>
            <a:ext cx="8568952" cy="3361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72000" rIns="0" bIns="72000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dirty="0"/>
              <a:t>Основной причиной проблем со шприцевыми насосами является использование </a:t>
            </a:r>
            <a:r>
              <a:rPr lang="ru-RU" sz="2200" b="1" u="sng" dirty="0"/>
              <a:t>любых</a:t>
            </a:r>
            <a:r>
              <a:rPr lang="ru-RU" sz="2200" b="1" dirty="0"/>
              <a:t> шприцев для </a:t>
            </a:r>
            <a:r>
              <a:rPr lang="ru-RU" sz="2200" b="1" dirty="0" err="1"/>
              <a:t>инфузии</a:t>
            </a:r>
            <a:r>
              <a:rPr lang="en-US" sz="2200" b="1" dirty="0"/>
              <a:t>.</a:t>
            </a:r>
          </a:p>
          <a:p>
            <a:pPr>
              <a:spcBef>
                <a:spcPct val="50000"/>
              </a:spcBef>
            </a:pPr>
            <a:r>
              <a:rPr lang="ru-RU" sz="2200" dirty="0"/>
              <a:t>Поэтому ответственные производители шприцевых насосов предлагают использовать только совместимые шприцы. </a:t>
            </a:r>
          </a:p>
          <a:p>
            <a:pPr>
              <a:spcBef>
                <a:spcPct val="50000"/>
              </a:spcBef>
            </a:pPr>
            <a:r>
              <a:rPr lang="ru-RU" sz="2200" dirty="0"/>
              <a:t>Технические характеристики шприца и шприцевого насоса должны быть совместимы.</a:t>
            </a:r>
          </a:p>
          <a:p>
            <a:pPr>
              <a:spcBef>
                <a:spcPct val="50000"/>
              </a:spcBef>
            </a:pPr>
            <a:r>
              <a:rPr lang="ru-RU" sz="2200" b="1" dirty="0"/>
              <a:t>При несоответствии шприцевого насоса и шприца значительно меняется погрешность</a:t>
            </a:r>
            <a:r>
              <a:rPr lang="en-US" sz="2200" b="1" dirty="0"/>
              <a:t>!!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gray">
          <a:xfrm>
            <a:off x="611188" y="273596"/>
            <a:ext cx="820896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defRPr/>
            </a:pPr>
            <a:r>
              <a:rPr lang="ru-RU" sz="3400" b="1" kern="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Основы работы шприцевого насоса</a:t>
            </a:r>
            <a:endParaRPr lang="de-DE" sz="3400" b="1" kern="0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351309"/>
            <a:ext cx="8229600" cy="781547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000" b="1" dirty="0" smtClean="0"/>
              <a:t>Можно ли использовать «любые» шприцы</a:t>
            </a:r>
            <a:r>
              <a:rPr lang="en-US" sz="3000" b="1" dirty="0" smtClean="0"/>
              <a:t>?</a:t>
            </a:r>
            <a:endParaRPr lang="en-US" sz="3000" b="1" dirty="0" smtClean="0"/>
          </a:p>
        </p:txBody>
      </p:sp>
      <p:sp>
        <p:nvSpPr>
          <p:cNvPr id="86019" name="Rectangle 4"/>
          <p:cNvSpPr>
            <a:spLocks noChangeArrowheads="1"/>
          </p:cNvSpPr>
          <p:nvPr/>
        </p:nvSpPr>
        <p:spPr bwMode="auto">
          <a:xfrm>
            <a:off x="540642" y="2457450"/>
            <a:ext cx="8351838" cy="284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1200" dirty="0">
                <a:latin typeface="Lucida Console" pitchFamily="49" charset="0"/>
              </a:rPr>
              <a:t>    ░░░░░╔═[■]═══════════════════  </a:t>
            </a:r>
            <a:r>
              <a:rPr lang="ru-RU" sz="1200" dirty="0">
                <a:latin typeface="Lucida Console" pitchFamily="49" charset="0"/>
              </a:rPr>
              <a:t>Таблица шприцев 50мл  =</a:t>
            </a:r>
            <a:r>
              <a:rPr lang="en-US" sz="1200" dirty="0">
                <a:latin typeface="Lucida Console" pitchFamily="49" charset="0"/>
              </a:rPr>
              <a:t>═══════════════════╗░░░░░</a:t>
            </a:r>
            <a:br>
              <a:rPr lang="en-US" sz="1200" dirty="0">
                <a:latin typeface="Lucida Console" pitchFamily="49" charset="0"/>
              </a:rPr>
            </a:br>
            <a:r>
              <a:rPr lang="en-US" sz="1200" dirty="0">
                <a:latin typeface="Lucida Console" pitchFamily="49" charset="0"/>
              </a:rPr>
              <a:t>░░░░░║                                                                    ║░░░░░</a:t>
            </a:r>
            <a:br>
              <a:rPr lang="en-US" sz="1200" dirty="0">
                <a:latin typeface="Lucida Console" pitchFamily="49" charset="0"/>
              </a:rPr>
            </a:br>
            <a:r>
              <a:rPr lang="en-US" sz="1200" dirty="0">
                <a:latin typeface="Lucida Console" pitchFamily="49" charset="0"/>
              </a:rPr>
              <a:t>░░░░░║ </a:t>
            </a:r>
            <a:r>
              <a:rPr lang="ru-RU" sz="1200" dirty="0">
                <a:latin typeface="Lucida Console" pitchFamily="49" charset="0"/>
              </a:rPr>
              <a:t>Индекс  Тип     </a:t>
            </a:r>
            <a:r>
              <a:rPr lang="en-US" sz="1200" dirty="0">
                <a:latin typeface="Lucida Console" pitchFamily="49" charset="0"/>
              </a:rPr>
              <a:t>     V</a:t>
            </a:r>
            <a:r>
              <a:rPr lang="ru-RU" sz="1200" dirty="0">
                <a:latin typeface="Lucida Console" pitchFamily="49" charset="0"/>
              </a:rPr>
              <a:t> бол.(</a:t>
            </a:r>
            <a:r>
              <a:rPr lang="en-US" sz="1200" dirty="0">
                <a:latin typeface="Lucida Console" pitchFamily="49" charset="0"/>
              </a:rPr>
              <a:t>1Bar)  </a:t>
            </a:r>
            <a:r>
              <a:rPr lang="ru-RU" sz="1200" b="1" dirty="0">
                <a:latin typeface="Lucida Console" pitchFamily="49" charset="0"/>
              </a:rPr>
              <a:t>сила трения </a:t>
            </a:r>
            <a:r>
              <a:rPr lang="ru-RU" sz="1200" dirty="0">
                <a:latin typeface="Lucida Console" pitchFamily="49" charset="0"/>
              </a:rPr>
              <a:t>   </a:t>
            </a:r>
            <a:r>
              <a:rPr lang="en-US" sz="1200" dirty="0" err="1">
                <a:latin typeface="Lucida Console" pitchFamily="49" charset="0"/>
              </a:rPr>
              <a:t>ZeroV</a:t>
            </a:r>
            <a:r>
              <a:rPr lang="en-US" sz="1200" dirty="0">
                <a:latin typeface="Lucida Console" pitchFamily="49" charset="0"/>
              </a:rPr>
              <a:t> </a:t>
            </a:r>
            <a:r>
              <a:rPr lang="ru-RU" sz="1200" dirty="0">
                <a:latin typeface="Lucida Console" pitchFamily="49" charset="0"/>
              </a:rPr>
              <a:t>   </a:t>
            </a:r>
            <a:r>
              <a:rPr lang="en-US" sz="1200" b="1" dirty="0" err="1">
                <a:latin typeface="Lucida Console" pitchFamily="49" charset="0"/>
              </a:rPr>
              <a:t>nl</a:t>
            </a:r>
            <a:r>
              <a:rPr lang="en-US" sz="1200" b="1" dirty="0">
                <a:latin typeface="Lucida Console" pitchFamily="49" charset="0"/>
              </a:rPr>
              <a:t>/</a:t>
            </a:r>
            <a:r>
              <a:rPr lang="ru-RU" sz="1200" b="1" dirty="0">
                <a:latin typeface="Lucida Console" pitchFamily="49" charset="0"/>
              </a:rPr>
              <a:t>шаг  </a:t>
            </a:r>
            <a:r>
              <a:rPr lang="en-US" sz="1200" dirty="0">
                <a:latin typeface="Lucida Console" pitchFamily="49" charset="0"/>
              </a:rPr>
              <a:t>║░░░░░</a:t>
            </a:r>
            <a:br>
              <a:rPr lang="en-US" sz="1200" dirty="0">
                <a:latin typeface="Lucida Console" pitchFamily="49" charset="0"/>
              </a:rPr>
            </a:br>
            <a:r>
              <a:rPr lang="en-US" sz="1200" dirty="0">
                <a:latin typeface="Lucida Console" pitchFamily="49" charset="0"/>
              </a:rPr>
              <a:t>░░░░░║                                                                    ║░░░░░</a:t>
            </a:r>
            <a:br>
              <a:rPr lang="en-US" sz="1200" dirty="0">
                <a:latin typeface="Lucida Console" pitchFamily="49" charset="0"/>
              </a:rPr>
            </a:br>
            <a:r>
              <a:rPr lang="en-US" sz="1200" dirty="0">
                <a:latin typeface="Lucida Console" pitchFamily="49" charset="0"/>
              </a:rPr>
              <a:t>░░░░░║    1    50 OPS         1.0 </a:t>
            </a:r>
            <a:r>
              <a:rPr lang="ru-RU" sz="1200" dirty="0">
                <a:latin typeface="Lucida Console" pitchFamily="49" charset="0"/>
              </a:rPr>
              <a:t>мл</a:t>
            </a:r>
            <a:r>
              <a:rPr lang="en-US" sz="1200" dirty="0">
                <a:latin typeface="Lucida Console" pitchFamily="49" charset="0"/>
              </a:rPr>
              <a:t>         4 N        -240      2566    ║░░░░░</a:t>
            </a:r>
            <a:br>
              <a:rPr lang="en-US" sz="1200" dirty="0">
                <a:latin typeface="Lucida Console" pitchFamily="49" charset="0"/>
              </a:rPr>
            </a:br>
            <a:r>
              <a:rPr lang="en-US" sz="1200" dirty="0">
                <a:latin typeface="Lucida Console" pitchFamily="49" charset="0"/>
              </a:rPr>
              <a:t>░░░░░║    2    51 </a:t>
            </a:r>
            <a:r>
              <a:rPr lang="en-US" sz="1200" dirty="0" err="1">
                <a:latin typeface="Lucida Console" pitchFamily="49" charset="0"/>
              </a:rPr>
              <a:t>Proinjekt</a:t>
            </a:r>
            <a:r>
              <a:rPr lang="en-US" sz="1200" dirty="0">
                <a:latin typeface="Lucida Console" pitchFamily="49" charset="0"/>
              </a:rPr>
              <a:t>   1.1 </a:t>
            </a:r>
            <a:r>
              <a:rPr lang="ru-RU" sz="1200" dirty="0">
                <a:latin typeface="Lucida Console" pitchFamily="49" charset="0"/>
              </a:rPr>
              <a:t>мл</a:t>
            </a:r>
            <a:r>
              <a:rPr lang="en-US" sz="1200" dirty="0">
                <a:latin typeface="Lucida Console" pitchFamily="49" charset="0"/>
              </a:rPr>
              <a:t>         3 N         672      2752    ║░░░░░</a:t>
            </a:r>
            <a:br>
              <a:rPr lang="en-US" sz="1200" dirty="0">
                <a:latin typeface="Lucida Console" pitchFamily="49" charset="0"/>
              </a:rPr>
            </a:br>
            <a:r>
              <a:rPr lang="en-US" sz="1200" dirty="0">
                <a:latin typeface="Lucida Console" pitchFamily="49" charset="0"/>
              </a:rPr>
              <a:t>░░░░░║    3    52 </a:t>
            </a:r>
            <a:r>
              <a:rPr lang="en-US" sz="1200" dirty="0" err="1">
                <a:latin typeface="Lucida Console" pitchFamily="49" charset="0"/>
              </a:rPr>
              <a:t>Ominifix</a:t>
            </a:r>
            <a:r>
              <a:rPr lang="en-US" sz="1200" dirty="0">
                <a:latin typeface="Lucida Console" pitchFamily="49" charset="0"/>
              </a:rPr>
              <a:t>    1.1 </a:t>
            </a:r>
            <a:r>
              <a:rPr lang="ru-RU" sz="1200" dirty="0">
                <a:latin typeface="Lucida Console" pitchFamily="49" charset="0"/>
              </a:rPr>
              <a:t>мл</a:t>
            </a:r>
            <a:r>
              <a:rPr lang="en-US" sz="1200" dirty="0">
                <a:latin typeface="Lucida Console" pitchFamily="49" charset="0"/>
              </a:rPr>
              <a:t>         3 N         672      2566    ║░░░░░</a:t>
            </a:r>
            <a:br>
              <a:rPr lang="en-US" sz="1200" dirty="0">
                <a:latin typeface="Lucida Console" pitchFamily="49" charset="0"/>
              </a:rPr>
            </a:br>
            <a:r>
              <a:rPr lang="en-US" sz="1200" dirty="0">
                <a:latin typeface="Lucida Console" pitchFamily="49" charset="0"/>
              </a:rPr>
              <a:t>░░░░░║    4    53 BD          1.0 </a:t>
            </a:r>
            <a:r>
              <a:rPr lang="ru-RU" sz="1200" dirty="0">
                <a:latin typeface="Lucida Console" pitchFamily="49" charset="0"/>
              </a:rPr>
              <a:t>мл</a:t>
            </a:r>
            <a:r>
              <a:rPr lang="en-US" sz="1200" dirty="0">
                <a:latin typeface="Lucida Console" pitchFamily="49" charset="0"/>
              </a:rPr>
              <a:t>        10 N         120      2305    ║░░░░░</a:t>
            </a:r>
            <a:br>
              <a:rPr lang="en-US" sz="1200" dirty="0">
                <a:latin typeface="Lucida Console" pitchFamily="49" charset="0"/>
              </a:rPr>
            </a:br>
            <a:r>
              <a:rPr lang="en-US" sz="1200" dirty="0">
                <a:latin typeface="Lucida Console" pitchFamily="49" charset="0"/>
              </a:rPr>
              <a:t>░░░░░║    5    54 Terumo      1.2 </a:t>
            </a:r>
            <a:r>
              <a:rPr lang="ru-RU" sz="1200" dirty="0">
                <a:latin typeface="Lucida Console" pitchFamily="49" charset="0"/>
              </a:rPr>
              <a:t>мл</a:t>
            </a:r>
            <a:r>
              <a:rPr lang="en-US" sz="1200" dirty="0">
                <a:latin typeface="Lucida Console" pitchFamily="49" charset="0"/>
              </a:rPr>
              <a:t>        12 N        1344      2765    ║░░░░░</a:t>
            </a:r>
            <a:br>
              <a:rPr lang="en-US" sz="1200" dirty="0">
                <a:latin typeface="Lucida Console" pitchFamily="49" charset="0"/>
              </a:rPr>
            </a:br>
            <a:r>
              <a:rPr lang="en-US" sz="1200" dirty="0">
                <a:latin typeface="Lucida Console" pitchFamily="49" charset="0"/>
              </a:rPr>
              <a:t>░░░░░║    6    55 </a:t>
            </a:r>
            <a:r>
              <a:rPr lang="en-US" sz="1200" dirty="0" err="1">
                <a:latin typeface="Lucida Console" pitchFamily="49" charset="0"/>
              </a:rPr>
              <a:t>Monoject</a:t>
            </a:r>
            <a:r>
              <a:rPr lang="en-US" sz="1200" dirty="0">
                <a:latin typeface="Lucida Console" pitchFamily="49" charset="0"/>
              </a:rPr>
              <a:t>    0.9 </a:t>
            </a:r>
            <a:r>
              <a:rPr lang="ru-RU" sz="1200" dirty="0">
                <a:latin typeface="Lucida Console" pitchFamily="49" charset="0"/>
              </a:rPr>
              <a:t>мл</a:t>
            </a:r>
            <a:r>
              <a:rPr lang="en-US" sz="1200" dirty="0">
                <a:latin typeface="Lucida Console" pitchFamily="49" charset="0"/>
              </a:rPr>
              <a:t>        23 N        -192      2303    ║░░░░░</a:t>
            </a:r>
            <a:br>
              <a:rPr lang="en-US" sz="1200" dirty="0">
                <a:latin typeface="Lucida Console" pitchFamily="49" charset="0"/>
              </a:rPr>
            </a:br>
            <a:r>
              <a:rPr lang="en-US" sz="1200" dirty="0">
                <a:latin typeface="Lucida Console" pitchFamily="49" charset="0"/>
              </a:rPr>
              <a:t>░░░░░║                                 OK                                 ║░░░░░</a:t>
            </a:r>
            <a:br>
              <a:rPr lang="en-US" sz="1200" dirty="0">
                <a:latin typeface="Lucida Console" pitchFamily="49" charset="0"/>
              </a:rPr>
            </a:br>
            <a:r>
              <a:rPr lang="en-US" sz="1200" dirty="0">
                <a:latin typeface="Lucida Console" pitchFamily="49" charset="0"/>
              </a:rPr>
              <a:t>░░░░░║                               ▀▀▀▀▀▀▀▀                             ║░░░░░</a:t>
            </a:r>
            <a:br>
              <a:rPr lang="en-US" sz="1200" dirty="0">
                <a:latin typeface="Lucida Console" pitchFamily="49" charset="0"/>
              </a:rPr>
            </a:br>
            <a:r>
              <a:rPr lang="en-US" sz="1200" dirty="0">
                <a:latin typeface="Lucida Console" pitchFamily="49" charset="0"/>
              </a:rPr>
              <a:t>░░░░░╚════════════════════════════════════════════════════════════════════╝░░░░░</a:t>
            </a:r>
          </a:p>
          <a:p>
            <a:pPr marL="342900" indent="-342900"/>
            <a:r>
              <a:rPr lang="en-US" sz="1200" dirty="0">
                <a:latin typeface="Lucida Console" pitchFamily="49" charset="0"/>
              </a:rPr>
              <a:t>		</a:t>
            </a:r>
            <a:endParaRPr lang="en-US" sz="1200" dirty="0">
              <a:solidFill>
                <a:srgbClr val="777777"/>
              </a:solidFill>
              <a:latin typeface="Lucida Console" pitchFamily="49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0FD38C-C4BD-4DCE-97BD-2C069EE2B215}" type="slidenum">
              <a:rPr lang="de-DE" smtClean="0"/>
              <a:pPr>
                <a:defRPr/>
              </a:pPr>
              <a:t>41</a:t>
            </a:fld>
            <a:endParaRPr lang="de-DE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gray">
          <a:xfrm>
            <a:off x="611188" y="489620"/>
            <a:ext cx="820896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defRPr/>
            </a:pPr>
            <a:r>
              <a:rPr lang="ru-RU" sz="3400" b="1" kern="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Основы работы шприцевого насоса</a:t>
            </a:r>
            <a:endParaRPr lang="de-DE" sz="3400" b="1" kern="0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358900"/>
            <a:ext cx="8229600" cy="569913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600" b="1" dirty="0" smtClean="0"/>
              <a:t>Можно ли использовать «любые» шприцы</a:t>
            </a:r>
            <a:r>
              <a:rPr lang="en-US" sz="2600" b="1" dirty="0" smtClean="0"/>
              <a:t>?</a:t>
            </a:r>
            <a:endParaRPr lang="en-US" sz="2600" b="1" dirty="0" smtClean="0"/>
          </a:p>
        </p:txBody>
      </p:sp>
      <p:sp>
        <p:nvSpPr>
          <p:cNvPr id="17415" name="Rectangle 4"/>
          <p:cNvSpPr>
            <a:spLocks noChangeArrowheads="1"/>
          </p:cNvSpPr>
          <p:nvPr/>
        </p:nvSpPr>
        <p:spPr bwMode="auto">
          <a:xfrm>
            <a:off x="323850" y="2457450"/>
            <a:ext cx="8351838" cy="284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1200" dirty="0">
                <a:latin typeface="Lucida Console" pitchFamily="49" charset="0"/>
              </a:rPr>
              <a:t>    ░░░░░╔═[■]═══════════════════  </a:t>
            </a:r>
            <a:r>
              <a:rPr lang="ru-RU" sz="1200" dirty="0">
                <a:latin typeface="Lucida Console" pitchFamily="49" charset="0"/>
              </a:rPr>
              <a:t>Таблица шприцев 50мл  =</a:t>
            </a:r>
            <a:r>
              <a:rPr lang="en-US" sz="1200" dirty="0">
                <a:latin typeface="Lucida Console" pitchFamily="49" charset="0"/>
              </a:rPr>
              <a:t>═══════════════════╗░░░░░</a:t>
            </a:r>
            <a:br>
              <a:rPr lang="en-US" sz="1200" dirty="0">
                <a:latin typeface="Lucida Console" pitchFamily="49" charset="0"/>
              </a:rPr>
            </a:br>
            <a:r>
              <a:rPr lang="en-US" sz="1200" dirty="0">
                <a:latin typeface="Lucida Console" pitchFamily="49" charset="0"/>
              </a:rPr>
              <a:t>░░░░░║                                                                    ║░░░░░</a:t>
            </a:r>
            <a:br>
              <a:rPr lang="en-US" sz="1200" dirty="0">
                <a:latin typeface="Lucida Console" pitchFamily="49" charset="0"/>
              </a:rPr>
            </a:br>
            <a:r>
              <a:rPr lang="en-US" sz="1200" dirty="0">
                <a:latin typeface="Lucida Console" pitchFamily="49" charset="0"/>
              </a:rPr>
              <a:t>░░░░░║ </a:t>
            </a:r>
            <a:r>
              <a:rPr lang="ru-RU" sz="1200" dirty="0">
                <a:latin typeface="Lucida Console" pitchFamily="49" charset="0"/>
              </a:rPr>
              <a:t>Индекс  Тип     </a:t>
            </a:r>
            <a:r>
              <a:rPr lang="en-US" sz="1200" dirty="0">
                <a:latin typeface="Lucida Console" pitchFamily="49" charset="0"/>
              </a:rPr>
              <a:t>     V</a:t>
            </a:r>
            <a:r>
              <a:rPr lang="ru-RU" sz="1200" dirty="0">
                <a:latin typeface="Lucida Console" pitchFamily="49" charset="0"/>
              </a:rPr>
              <a:t> бол.(</a:t>
            </a:r>
            <a:r>
              <a:rPr lang="en-US" sz="1200" dirty="0">
                <a:latin typeface="Lucida Console" pitchFamily="49" charset="0"/>
              </a:rPr>
              <a:t>1Bar)  </a:t>
            </a:r>
            <a:r>
              <a:rPr lang="ru-RU" sz="1200" b="1" dirty="0">
                <a:latin typeface="Lucida Console" pitchFamily="49" charset="0"/>
              </a:rPr>
              <a:t>сила трения </a:t>
            </a:r>
            <a:r>
              <a:rPr lang="ru-RU" sz="1200" dirty="0">
                <a:latin typeface="Lucida Console" pitchFamily="49" charset="0"/>
              </a:rPr>
              <a:t>   </a:t>
            </a:r>
            <a:r>
              <a:rPr lang="en-US" sz="1200" dirty="0" err="1">
                <a:latin typeface="Lucida Console" pitchFamily="49" charset="0"/>
              </a:rPr>
              <a:t>ZeroV</a:t>
            </a:r>
            <a:r>
              <a:rPr lang="en-US" sz="1200" dirty="0">
                <a:latin typeface="Lucida Console" pitchFamily="49" charset="0"/>
              </a:rPr>
              <a:t> </a:t>
            </a:r>
            <a:r>
              <a:rPr lang="ru-RU" sz="1200" dirty="0">
                <a:latin typeface="Lucida Console" pitchFamily="49" charset="0"/>
              </a:rPr>
              <a:t>   </a:t>
            </a:r>
            <a:r>
              <a:rPr lang="en-US" sz="1200" b="1" dirty="0" err="1">
                <a:latin typeface="Lucida Console" pitchFamily="49" charset="0"/>
              </a:rPr>
              <a:t>nl</a:t>
            </a:r>
            <a:r>
              <a:rPr lang="en-US" sz="1200" b="1" dirty="0">
                <a:latin typeface="Lucida Console" pitchFamily="49" charset="0"/>
              </a:rPr>
              <a:t>/</a:t>
            </a:r>
            <a:r>
              <a:rPr lang="ru-RU" sz="1200" b="1" dirty="0">
                <a:latin typeface="Lucida Console" pitchFamily="49" charset="0"/>
              </a:rPr>
              <a:t>шаг  </a:t>
            </a:r>
            <a:r>
              <a:rPr lang="en-US" sz="1200" dirty="0">
                <a:latin typeface="Lucida Console" pitchFamily="49" charset="0"/>
              </a:rPr>
              <a:t>║░░░░░</a:t>
            </a:r>
            <a:br>
              <a:rPr lang="en-US" sz="1200" dirty="0">
                <a:latin typeface="Lucida Console" pitchFamily="49" charset="0"/>
              </a:rPr>
            </a:br>
            <a:r>
              <a:rPr lang="en-US" sz="1200" dirty="0">
                <a:latin typeface="Lucida Console" pitchFamily="49" charset="0"/>
              </a:rPr>
              <a:t>░░░░░║                                                                    ║░░░░░</a:t>
            </a:r>
            <a:br>
              <a:rPr lang="en-US" sz="1200" dirty="0">
                <a:latin typeface="Lucida Console" pitchFamily="49" charset="0"/>
              </a:rPr>
            </a:br>
            <a:r>
              <a:rPr lang="en-US" sz="1200" dirty="0">
                <a:latin typeface="Lucida Console" pitchFamily="49" charset="0"/>
              </a:rPr>
              <a:t>░░░░░║    1    50 OPS         1.0 </a:t>
            </a:r>
            <a:r>
              <a:rPr lang="ru-RU" sz="1200" dirty="0">
                <a:latin typeface="Lucida Console" pitchFamily="49" charset="0"/>
              </a:rPr>
              <a:t>мл</a:t>
            </a:r>
            <a:r>
              <a:rPr lang="en-US" sz="1200" dirty="0">
                <a:latin typeface="Lucida Console" pitchFamily="49" charset="0"/>
              </a:rPr>
              <a:t>         4 N        -240      2566    ║░░░░░</a:t>
            </a:r>
            <a:br>
              <a:rPr lang="en-US" sz="1200" dirty="0">
                <a:latin typeface="Lucida Console" pitchFamily="49" charset="0"/>
              </a:rPr>
            </a:br>
            <a:r>
              <a:rPr lang="en-US" sz="1200" dirty="0">
                <a:latin typeface="Lucida Console" pitchFamily="49" charset="0"/>
              </a:rPr>
              <a:t>░░░░░║    2    51 </a:t>
            </a:r>
            <a:r>
              <a:rPr lang="en-US" sz="1200" dirty="0" err="1">
                <a:latin typeface="Lucida Console" pitchFamily="49" charset="0"/>
              </a:rPr>
              <a:t>Proinjekt</a:t>
            </a:r>
            <a:r>
              <a:rPr lang="en-US" sz="1200" dirty="0">
                <a:latin typeface="Lucida Console" pitchFamily="49" charset="0"/>
              </a:rPr>
              <a:t>   1.1 </a:t>
            </a:r>
            <a:r>
              <a:rPr lang="ru-RU" sz="1200" dirty="0">
                <a:latin typeface="Lucida Console" pitchFamily="49" charset="0"/>
              </a:rPr>
              <a:t>мл</a:t>
            </a:r>
            <a:r>
              <a:rPr lang="en-US" sz="1200" dirty="0">
                <a:latin typeface="Lucida Console" pitchFamily="49" charset="0"/>
              </a:rPr>
              <a:t>         3 N         672      2752    ║░░░░░</a:t>
            </a:r>
            <a:br>
              <a:rPr lang="en-US" sz="1200" dirty="0">
                <a:latin typeface="Lucida Console" pitchFamily="49" charset="0"/>
              </a:rPr>
            </a:br>
            <a:r>
              <a:rPr lang="en-US" sz="1200" dirty="0">
                <a:latin typeface="Lucida Console" pitchFamily="49" charset="0"/>
              </a:rPr>
              <a:t>░░░░░║    3    52 </a:t>
            </a:r>
            <a:r>
              <a:rPr lang="en-US" sz="1200" dirty="0" err="1">
                <a:latin typeface="Lucida Console" pitchFamily="49" charset="0"/>
              </a:rPr>
              <a:t>Ominifix</a:t>
            </a:r>
            <a:r>
              <a:rPr lang="en-US" sz="1200" dirty="0">
                <a:latin typeface="Lucida Console" pitchFamily="49" charset="0"/>
              </a:rPr>
              <a:t>    1.1 </a:t>
            </a:r>
            <a:r>
              <a:rPr lang="ru-RU" sz="1200" dirty="0">
                <a:latin typeface="Lucida Console" pitchFamily="49" charset="0"/>
              </a:rPr>
              <a:t>мл</a:t>
            </a:r>
            <a:r>
              <a:rPr lang="en-US" sz="1200" dirty="0">
                <a:latin typeface="Lucida Console" pitchFamily="49" charset="0"/>
              </a:rPr>
              <a:t>         3 N         672      2566    ║░░░░░</a:t>
            </a:r>
            <a:br>
              <a:rPr lang="en-US" sz="1200" dirty="0">
                <a:latin typeface="Lucida Console" pitchFamily="49" charset="0"/>
              </a:rPr>
            </a:br>
            <a:r>
              <a:rPr lang="en-US" sz="1200" dirty="0">
                <a:latin typeface="Lucida Console" pitchFamily="49" charset="0"/>
              </a:rPr>
              <a:t>░░░░░║    4    53 BD          1.0 </a:t>
            </a:r>
            <a:r>
              <a:rPr lang="ru-RU" sz="1200" dirty="0">
                <a:latin typeface="Lucida Console" pitchFamily="49" charset="0"/>
              </a:rPr>
              <a:t>мл</a:t>
            </a:r>
            <a:r>
              <a:rPr lang="en-US" sz="1200" dirty="0">
                <a:latin typeface="Lucida Console" pitchFamily="49" charset="0"/>
              </a:rPr>
              <a:t>        10 N         120      2305    ║░░░░░</a:t>
            </a:r>
            <a:br>
              <a:rPr lang="en-US" sz="1200" dirty="0">
                <a:latin typeface="Lucida Console" pitchFamily="49" charset="0"/>
              </a:rPr>
            </a:br>
            <a:r>
              <a:rPr lang="en-US" sz="1200" dirty="0">
                <a:latin typeface="Lucida Console" pitchFamily="49" charset="0"/>
              </a:rPr>
              <a:t>░░░░░║    5    54 Terumo      1.2 </a:t>
            </a:r>
            <a:r>
              <a:rPr lang="ru-RU" sz="1200" dirty="0">
                <a:latin typeface="Lucida Console" pitchFamily="49" charset="0"/>
              </a:rPr>
              <a:t>мл</a:t>
            </a:r>
            <a:r>
              <a:rPr lang="en-US" sz="1200" dirty="0">
                <a:latin typeface="Lucida Console" pitchFamily="49" charset="0"/>
              </a:rPr>
              <a:t>        12 N        1344      2765    ║░░░░░</a:t>
            </a:r>
            <a:br>
              <a:rPr lang="en-US" sz="1200" dirty="0">
                <a:latin typeface="Lucida Console" pitchFamily="49" charset="0"/>
              </a:rPr>
            </a:br>
            <a:r>
              <a:rPr lang="en-US" sz="1200" dirty="0">
                <a:latin typeface="Lucida Console" pitchFamily="49" charset="0"/>
              </a:rPr>
              <a:t>░░░░░║    6    55 </a:t>
            </a:r>
            <a:r>
              <a:rPr lang="en-US" sz="1200" dirty="0" err="1">
                <a:latin typeface="Lucida Console" pitchFamily="49" charset="0"/>
              </a:rPr>
              <a:t>Monoject</a:t>
            </a:r>
            <a:r>
              <a:rPr lang="en-US" sz="1200" dirty="0">
                <a:latin typeface="Lucida Console" pitchFamily="49" charset="0"/>
              </a:rPr>
              <a:t>    0.9 </a:t>
            </a:r>
            <a:r>
              <a:rPr lang="ru-RU" sz="1200" dirty="0">
                <a:latin typeface="Lucida Console" pitchFamily="49" charset="0"/>
              </a:rPr>
              <a:t>мл</a:t>
            </a:r>
            <a:r>
              <a:rPr lang="en-US" sz="1200" dirty="0">
                <a:latin typeface="Lucida Console" pitchFamily="49" charset="0"/>
              </a:rPr>
              <a:t>        23 N        -192      2303    ║░░░░░</a:t>
            </a:r>
            <a:br>
              <a:rPr lang="en-US" sz="1200" dirty="0">
                <a:latin typeface="Lucida Console" pitchFamily="49" charset="0"/>
              </a:rPr>
            </a:br>
            <a:r>
              <a:rPr lang="en-US" sz="1200" dirty="0">
                <a:latin typeface="Lucida Console" pitchFamily="49" charset="0"/>
              </a:rPr>
              <a:t>░░░░░║                                 OK                                 ║░░░░░</a:t>
            </a:r>
            <a:br>
              <a:rPr lang="en-US" sz="1200" dirty="0">
                <a:latin typeface="Lucida Console" pitchFamily="49" charset="0"/>
              </a:rPr>
            </a:br>
            <a:r>
              <a:rPr lang="en-US" sz="1200" dirty="0">
                <a:latin typeface="Lucida Console" pitchFamily="49" charset="0"/>
              </a:rPr>
              <a:t>░░░░░║                               ▀▀▀▀▀▀▀▀                             ║░░░░░</a:t>
            </a:r>
            <a:br>
              <a:rPr lang="en-US" sz="1200" dirty="0">
                <a:latin typeface="Lucida Console" pitchFamily="49" charset="0"/>
              </a:rPr>
            </a:br>
            <a:r>
              <a:rPr lang="en-US" sz="1200" dirty="0">
                <a:latin typeface="Lucida Console" pitchFamily="49" charset="0"/>
              </a:rPr>
              <a:t>░░░░░╚════════════════════════════════════════════════════════════════════╝░░░░░</a:t>
            </a:r>
          </a:p>
          <a:p>
            <a:pPr marL="342900" indent="-342900"/>
            <a:r>
              <a:rPr lang="en-US" sz="1200" dirty="0">
                <a:latin typeface="Lucida Console" pitchFamily="49" charset="0"/>
              </a:rPr>
              <a:t>		</a:t>
            </a:r>
            <a:endParaRPr lang="en-US" sz="1200" dirty="0">
              <a:solidFill>
                <a:srgbClr val="777777"/>
              </a:solidFill>
              <a:latin typeface="Lucida Console" pitchFamily="49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6588125" y="3927475"/>
            <a:ext cx="1008063" cy="8255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tIns="180000" bIns="108000" anchor="ctr"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sz="2000"/>
              <a:t>2765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sz="2000"/>
              <a:t>2303</a:t>
            </a:r>
            <a:endParaRPr lang="de-DE" sz="200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867400" y="5013325"/>
            <a:ext cx="2736850" cy="3683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ru-RU" sz="2000" b="1">
                <a:solidFill>
                  <a:srgbClr val="A2003C"/>
                </a:solidFill>
              </a:rPr>
              <a:t>Отклонение</a:t>
            </a:r>
            <a:r>
              <a:rPr lang="de-DE" sz="2000" b="1">
                <a:solidFill>
                  <a:srgbClr val="A2003C"/>
                </a:solidFill>
              </a:rPr>
              <a:t> 20 %</a:t>
            </a:r>
            <a:r>
              <a:rPr lang="ru-RU" sz="2000" b="1">
                <a:solidFill>
                  <a:srgbClr val="A2003C"/>
                </a:solidFill>
              </a:rPr>
              <a:t>!!!</a:t>
            </a:r>
            <a:endParaRPr lang="de-DE" sz="2000" b="1">
              <a:solidFill>
                <a:srgbClr val="A2003C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293758-9183-4784-A4EB-77294D479CBA}" type="slidenum">
              <a:rPr lang="de-DE" smtClean="0"/>
              <a:pPr>
                <a:defRPr/>
              </a:pPr>
              <a:t>42</a:t>
            </a:fld>
            <a:endParaRPr lang="de-DE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6562" name="Ink 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286250" y="5884863"/>
              <a:ext cx="1054100" cy="965200"/>
            </p14:xfrm>
          </p:contentPart>
        </mc:Choice>
        <mc:Fallback>
          <p:pic>
            <p:nvPicPr>
              <p:cNvPr id="66562" name="Ink 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76890" y="5875503"/>
                <a:ext cx="1072820" cy="98392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6563" name="Ink 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473950" y="2197100"/>
              <a:ext cx="1588" cy="26988"/>
            </p14:xfrm>
          </p:contentPart>
        </mc:Choice>
        <mc:Fallback>
          <p:pic>
            <p:nvPicPr>
              <p:cNvPr id="66563" name="Ink 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32662" y="2187744"/>
                <a:ext cx="84164" cy="457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6564" name="Ink 1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402513" y="1830388"/>
              <a:ext cx="26987" cy="1587"/>
            </p14:xfrm>
          </p:contentPart>
        </mc:Choice>
        <mc:Fallback>
          <p:pic>
            <p:nvPicPr>
              <p:cNvPr id="66564" name="Ink 1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393158" y="1789126"/>
                <a:ext cx="45698" cy="8411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66565" name="Ink 1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304088" y="1847850"/>
              <a:ext cx="90487" cy="80963"/>
            </p14:xfrm>
          </p:contentPart>
        </mc:Choice>
        <mc:Fallback>
          <p:pic>
            <p:nvPicPr>
              <p:cNvPr id="66565" name="Ink 1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294715" y="1838494"/>
                <a:ext cx="109233" cy="99674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Rectangle 2"/>
          <p:cNvSpPr txBox="1">
            <a:spLocks noChangeArrowheads="1"/>
          </p:cNvSpPr>
          <p:nvPr/>
        </p:nvSpPr>
        <p:spPr bwMode="gray">
          <a:xfrm>
            <a:off x="611188" y="417612"/>
            <a:ext cx="820896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defRPr/>
            </a:pPr>
            <a:r>
              <a:rPr lang="ru-RU" sz="3400" b="1" kern="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Основы работы шприцевого насоса</a:t>
            </a:r>
            <a:endParaRPr lang="de-DE" sz="3400" b="1" kern="0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Прямоугольник 13"/>
          <p:cNvSpPr>
            <a:spLocks noChangeArrowheads="1"/>
          </p:cNvSpPr>
          <p:nvPr/>
        </p:nvSpPr>
        <p:spPr bwMode="auto">
          <a:xfrm>
            <a:off x="395288" y="836613"/>
            <a:ext cx="8424862" cy="54721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856AE0-2767-4BAD-A0FD-D70BCAA07909}" type="slidenum">
              <a:rPr lang="de-DE" smtClean="0"/>
              <a:pPr>
                <a:defRPr/>
              </a:pPr>
              <a:t>43</a:t>
            </a:fld>
            <a:endParaRPr lang="de-DE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gray">
          <a:xfrm>
            <a:off x="35496" y="764382"/>
            <a:ext cx="9289032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04800" indent="-304800" algn="ctr">
              <a:spcBef>
                <a:spcPct val="20000"/>
              </a:spcBef>
              <a:defRPr/>
            </a:pPr>
            <a:r>
              <a:rPr lang="ru-RU" sz="2200" b="1" kern="0" dirty="0">
                <a:latin typeface="+mn-lt"/>
                <a:cs typeface="+mn-cs"/>
              </a:rPr>
              <a:t>Ключевые требования к шприцу для автоматизированной инфузии:</a:t>
            </a:r>
            <a:endParaRPr lang="en-US" sz="2200" b="1" kern="0" dirty="0">
              <a:latin typeface="+mn-lt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gray">
          <a:xfrm>
            <a:off x="107504" y="1388104"/>
            <a:ext cx="8928992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>
              <a:spcBef>
                <a:spcPct val="20000"/>
              </a:spcBef>
              <a:buFontTx/>
              <a:buAutoNum type="arabicPeriod"/>
              <a:defRPr/>
            </a:pPr>
            <a:r>
              <a:rPr lang="ru-RU" sz="2000" b="1" i="1" kern="0" dirty="0">
                <a:latin typeface="+mn-lt"/>
                <a:cs typeface="+mn-cs"/>
              </a:rPr>
              <a:t>Наличие трех компонентов – цилиндра, штока и эластичного поршня, смазанного силиконом.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000" b="1" i="1" kern="0" dirty="0">
                <a:latin typeface="+mn-lt"/>
                <a:cs typeface="+mn-cs"/>
              </a:rPr>
              <a:t>	Использование шприцев с жестким пластиковым поршнем </a:t>
            </a:r>
            <a:r>
              <a:rPr lang="ru-RU" sz="2000" b="1" i="1" u="sng" kern="0" dirty="0">
                <a:solidFill>
                  <a:srgbClr val="C00000"/>
                </a:solidFill>
                <a:latin typeface="+mn-lt"/>
                <a:cs typeface="+mn-cs"/>
              </a:rPr>
              <a:t>недопустимо</a:t>
            </a:r>
            <a:r>
              <a:rPr lang="ru-RU" sz="2000" b="1" i="1" kern="0" dirty="0">
                <a:latin typeface="+mn-lt"/>
                <a:cs typeface="+mn-cs"/>
              </a:rPr>
              <a:t>!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000" b="1" i="1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Tx/>
              <a:buAutoNum type="arabicPeriod" startAt="2"/>
              <a:defRPr/>
            </a:pPr>
            <a:endParaRPr lang="ru-RU" sz="2000" b="1" i="1" kern="0" dirty="0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5325015"/>
            <a:ext cx="9036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88" indent="12700">
              <a:spcBef>
                <a:spcPct val="20000"/>
              </a:spcBef>
              <a:defRPr/>
            </a:pPr>
            <a:r>
              <a:rPr lang="ru-RU" b="1" i="1" kern="0" dirty="0">
                <a:solidFill>
                  <a:srgbClr val="C00000"/>
                </a:solidFill>
              </a:rPr>
              <a:t>Несоблюдение этих, </a:t>
            </a:r>
            <a:r>
              <a:rPr lang="ru-RU" b="1" i="1" u="sng" kern="0" dirty="0">
                <a:solidFill>
                  <a:srgbClr val="C00000"/>
                </a:solidFill>
              </a:rPr>
              <a:t>регламентированных</a:t>
            </a:r>
            <a:r>
              <a:rPr lang="ru-RU" b="1" i="1" kern="0" dirty="0">
                <a:solidFill>
                  <a:srgbClr val="C00000"/>
                </a:solidFill>
              </a:rPr>
              <a:t> Руководством по эксплуатации, правил, существенно влияет на пусковые характеристики шприцевого насоса и приводит к </a:t>
            </a:r>
            <a:r>
              <a:rPr lang="ru-RU" b="1" i="1" u="sng" kern="0" dirty="0">
                <a:solidFill>
                  <a:srgbClr val="C00000"/>
                </a:solidFill>
              </a:rPr>
              <a:t>неконтролируемой инфузии</a:t>
            </a:r>
            <a:r>
              <a:rPr lang="ru-RU" b="1" i="1" kern="0" dirty="0">
                <a:solidFill>
                  <a:srgbClr val="C00000"/>
                </a:solidFill>
              </a:rPr>
              <a:t>, а пациент подвергается </a:t>
            </a:r>
            <a:r>
              <a:rPr lang="ru-RU" b="1" i="1" u="sng" kern="0" dirty="0">
                <a:solidFill>
                  <a:srgbClr val="C00000"/>
                </a:solidFill>
              </a:rPr>
              <a:t>неоправданному риску</a:t>
            </a:r>
            <a:r>
              <a:rPr lang="ru-RU" b="1" i="1" kern="0" dirty="0">
                <a:solidFill>
                  <a:srgbClr val="C00000"/>
                </a:solidFill>
              </a:rPr>
              <a:t>, вся ответственность за который ложится на персонал.  </a:t>
            </a:r>
          </a:p>
        </p:txBody>
      </p:sp>
      <p:pic>
        <p:nvPicPr>
          <p:cNvPr id="87048" name="Picture 7" descr="http://www.gheg.de/media/product/4593/hire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775" y="2424063"/>
            <a:ext cx="2735263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9" name="Picture 13" descr="http://static.freepik.com/free-photo/ok-icon_17-10091335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0088" y="2420888"/>
            <a:ext cx="900112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5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2563763"/>
            <a:ext cx="297180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51" name="Picture 15" descr="http://3.bp.blogspot.com/-GYo6XYOFeqM/UUwgo1nJw1I/AAAAAAAAASA/ocs2oxcx03k/s1600/wro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5825" y="2420888"/>
            <a:ext cx="900113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gray">
          <a:xfrm>
            <a:off x="611188" y="116632"/>
            <a:ext cx="820896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defRPr/>
            </a:pPr>
            <a:r>
              <a:rPr lang="ru-RU" sz="3400" b="1" kern="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Основы работы шприцевого насоса</a:t>
            </a:r>
            <a:endParaRPr lang="de-DE" sz="3400" b="1" kern="0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Прямоугольник 13"/>
          <p:cNvSpPr>
            <a:spLocks noChangeArrowheads="1"/>
          </p:cNvSpPr>
          <p:nvPr/>
        </p:nvSpPr>
        <p:spPr bwMode="auto">
          <a:xfrm>
            <a:off x="395288" y="836613"/>
            <a:ext cx="8424862" cy="54721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59D7D4-E161-4815-892A-E36B69F01E8A}" type="slidenum">
              <a:rPr lang="de-DE" smtClean="0"/>
              <a:pPr>
                <a:defRPr/>
              </a:pPr>
              <a:t>44</a:t>
            </a:fld>
            <a:endParaRPr lang="de-DE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gray">
          <a:xfrm>
            <a:off x="395288" y="692374"/>
            <a:ext cx="841036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04800" indent="-304800" algn="ctr">
              <a:spcBef>
                <a:spcPct val="20000"/>
              </a:spcBef>
              <a:defRPr/>
            </a:pPr>
            <a:r>
              <a:rPr lang="ru-RU" sz="2200" b="1" kern="0" dirty="0">
                <a:latin typeface="+mn-lt"/>
                <a:cs typeface="+mn-cs"/>
              </a:rPr>
              <a:t>Ключевые требования к шприцу для автоматизированной инфузии:</a:t>
            </a:r>
            <a:endParaRPr lang="en-US" sz="2200" b="1" kern="0" dirty="0">
              <a:latin typeface="+mn-lt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gray">
          <a:xfrm>
            <a:off x="612775" y="1340197"/>
            <a:ext cx="7991475" cy="432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>
              <a:spcBef>
                <a:spcPct val="20000"/>
              </a:spcBef>
              <a:buFontTx/>
              <a:buAutoNum type="arabicPeriod" startAt="2"/>
              <a:defRPr/>
            </a:pPr>
            <a:r>
              <a:rPr lang="ru-RU" sz="2000" b="1" i="1" kern="0" dirty="0"/>
              <a:t>Наличие канюли Люэр лок. Использование канюли Люэр </a:t>
            </a:r>
            <a:r>
              <a:rPr lang="ru-RU" sz="2000" b="1" i="1" kern="0" dirty="0">
                <a:solidFill>
                  <a:srgbClr val="C00000"/>
                </a:solidFill>
              </a:rPr>
              <a:t>опасно</a:t>
            </a:r>
            <a:r>
              <a:rPr lang="ru-RU" sz="2000" b="1" i="1" kern="0" dirty="0"/>
              <a:t>!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000" b="1" i="1" kern="0" dirty="0"/>
          </a:p>
          <a:p>
            <a:pPr marL="342900" indent="-342900">
              <a:spcBef>
                <a:spcPct val="20000"/>
              </a:spcBef>
              <a:buFontTx/>
              <a:buAutoNum type="arabicPeriod" startAt="2"/>
              <a:defRPr/>
            </a:pPr>
            <a:endParaRPr lang="ru-RU" sz="2000" b="1" i="1" kern="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4841865"/>
            <a:ext cx="89644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88" indent="12700">
              <a:spcBef>
                <a:spcPct val="20000"/>
              </a:spcBef>
              <a:defRPr/>
            </a:pPr>
            <a:r>
              <a:rPr lang="ru-RU" sz="2000" b="1" kern="0" dirty="0">
                <a:solidFill>
                  <a:srgbClr val="C00000"/>
                </a:solidFill>
              </a:rPr>
              <a:t>Несоблюдение этих, </a:t>
            </a:r>
            <a:r>
              <a:rPr lang="ru-RU" sz="2000" b="1" u="sng" kern="0" dirty="0">
                <a:solidFill>
                  <a:srgbClr val="C00000"/>
                </a:solidFill>
              </a:rPr>
              <a:t>регламентированных</a:t>
            </a:r>
            <a:r>
              <a:rPr lang="ru-RU" sz="2000" b="1" kern="0" dirty="0">
                <a:solidFill>
                  <a:srgbClr val="C00000"/>
                </a:solidFill>
              </a:rPr>
              <a:t> Руководством по эксплуатации, правил, существенно влияет на пусковые характеристики шприцевого насоса и приводит к </a:t>
            </a:r>
            <a:r>
              <a:rPr lang="ru-RU" sz="2000" b="1" u="sng" kern="0" dirty="0">
                <a:solidFill>
                  <a:srgbClr val="C00000"/>
                </a:solidFill>
              </a:rPr>
              <a:t>неконтролируемой инфузии</a:t>
            </a:r>
            <a:r>
              <a:rPr lang="ru-RU" sz="2000" b="1" kern="0" dirty="0">
                <a:solidFill>
                  <a:srgbClr val="C00000"/>
                </a:solidFill>
              </a:rPr>
              <a:t>, а пациент подвергается </a:t>
            </a:r>
            <a:r>
              <a:rPr lang="ru-RU" sz="2000" b="1" u="sng" kern="0" dirty="0">
                <a:solidFill>
                  <a:srgbClr val="C00000"/>
                </a:solidFill>
              </a:rPr>
              <a:t>неоправданному риску</a:t>
            </a:r>
            <a:r>
              <a:rPr lang="ru-RU" sz="2000" b="1" kern="0" dirty="0">
                <a:solidFill>
                  <a:srgbClr val="C00000"/>
                </a:solidFill>
              </a:rPr>
              <a:t>, вся ответственность за который ложится на персонал.  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gray">
          <a:xfrm>
            <a:off x="611188" y="116632"/>
            <a:ext cx="820896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defRPr/>
            </a:pPr>
            <a:r>
              <a:rPr lang="ru-RU" sz="3400" b="1" kern="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Основы работы шприцевого насоса</a:t>
            </a:r>
            <a:endParaRPr lang="de-DE" sz="3400" b="1" kern="0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3391" y="2321629"/>
            <a:ext cx="2276800" cy="228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5C877B"/>
            </a:prstShdw>
          </a:effectLst>
        </p:spPr>
      </p:pic>
      <p:pic>
        <p:nvPicPr>
          <p:cNvPr id="88074" name="Picture 7" descr="http://static.medshop.com.au/images/D/19950_BD_Plastipak_Luer_Slip_Syringes_Ti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1214" y="2063285"/>
            <a:ext cx="2985284" cy="2985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75" name="Picture 15" descr="http://3.bp.blogspot.com/-GYo6XYOFeqM/UUwgo1nJw1I/AAAAAAAAASA/ocs2oxcx03k/s1600/wro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2562" y="2136310"/>
            <a:ext cx="1243687" cy="124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72" name="Picture 13" descr="http://static.freepik.com/free-photo/ok-icon_17-100913350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08875" y="2063285"/>
            <a:ext cx="1243685" cy="1243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Прямоугольник 13"/>
          <p:cNvSpPr>
            <a:spLocks noChangeArrowheads="1"/>
          </p:cNvSpPr>
          <p:nvPr/>
        </p:nvSpPr>
        <p:spPr bwMode="auto">
          <a:xfrm>
            <a:off x="395288" y="836613"/>
            <a:ext cx="8424862" cy="54721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>
          <a:xfrm>
            <a:off x="827584" y="6356351"/>
            <a:ext cx="1763216" cy="168994"/>
          </a:xfrm>
        </p:spPr>
        <p:txBody>
          <a:bodyPr/>
          <a:lstStyle/>
          <a:p>
            <a:pPr>
              <a:defRPr/>
            </a:pPr>
            <a:fld id="{A762D1BE-D23C-4395-807F-9C4814011E00}" type="slidenum">
              <a:rPr lang="de-DE" smtClean="0"/>
              <a:pPr>
                <a:defRPr/>
              </a:pPr>
              <a:t>45</a:t>
            </a:fld>
            <a:endParaRPr lang="de-DE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gray">
          <a:xfrm>
            <a:off x="395288" y="980728"/>
            <a:ext cx="8496672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04800" indent="-304800" algn="ctr">
              <a:spcBef>
                <a:spcPct val="20000"/>
              </a:spcBef>
              <a:defRPr/>
            </a:pPr>
            <a:r>
              <a:rPr lang="ru-RU" sz="3000" b="1" kern="0" dirty="0">
                <a:latin typeface="+mn-lt"/>
                <a:cs typeface="+mn-cs"/>
              </a:rPr>
              <a:t>Ключевые требования к шприцу для автоматизированной инфузии:</a:t>
            </a:r>
            <a:endParaRPr lang="en-US" sz="3000" b="1" kern="0" dirty="0">
              <a:latin typeface="+mn-lt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gray">
          <a:xfrm>
            <a:off x="395536" y="2528615"/>
            <a:ext cx="7991475" cy="226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>
              <a:spcBef>
                <a:spcPct val="20000"/>
              </a:spcBef>
              <a:buFontTx/>
              <a:buAutoNum type="arabicPeriod" startAt="3"/>
              <a:defRPr/>
            </a:pPr>
            <a:r>
              <a:rPr lang="ru-RU" sz="2600" b="1" kern="0" dirty="0"/>
              <a:t>Параметры шприца (диаметр цилиндра, длина штока, сила сопротивления поршня) должны быть внесены в память шприцевого насоса.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600" b="1" kern="0" dirty="0"/>
              <a:t>	Использовать шприцы не внесенные в список насоса </a:t>
            </a:r>
            <a:r>
              <a:rPr lang="ru-RU" sz="2600" b="1" kern="0" dirty="0">
                <a:solidFill>
                  <a:srgbClr val="FF0000"/>
                </a:solidFill>
              </a:rPr>
              <a:t>ОПАСНО</a:t>
            </a:r>
            <a:r>
              <a:rPr lang="ru-RU" sz="2600" b="1" kern="0" dirty="0"/>
              <a:t>!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600" b="1" kern="0" dirty="0"/>
          </a:p>
          <a:p>
            <a:pPr marL="342900" indent="-342900">
              <a:spcBef>
                <a:spcPct val="20000"/>
              </a:spcBef>
              <a:buFontTx/>
              <a:buAutoNum type="arabicPeriod" startAt="2"/>
              <a:defRPr/>
            </a:pPr>
            <a:endParaRPr lang="ru-RU" sz="2600" b="1" kern="0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gray">
          <a:xfrm>
            <a:off x="611188" y="273596"/>
            <a:ext cx="820896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defRPr/>
            </a:pPr>
            <a:r>
              <a:rPr lang="ru-RU" sz="3400" b="1" kern="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Основы работы шприцевого насоса</a:t>
            </a:r>
            <a:endParaRPr lang="de-DE" sz="3400" b="1" kern="0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15"/>
          <p:cNvGrpSpPr>
            <a:grpSpLocks/>
          </p:cNvGrpSpPr>
          <p:nvPr/>
        </p:nvGrpSpPr>
        <p:grpSpPr bwMode="auto">
          <a:xfrm>
            <a:off x="4498975" y="1700213"/>
            <a:ext cx="3970338" cy="1223962"/>
            <a:chOff x="3852000" y="2637000"/>
            <a:chExt cx="3970192" cy="1224000"/>
          </a:xfrm>
        </p:grpSpPr>
        <p:sp>
          <p:nvSpPr>
            <p:cNvPr id="117" name="Rechteck 116"/>
            <p:cNvSpPr/>
            <p:nvPr/>
          </p:nvSpPr>
          <p:spPr bwMode="auto">
            <a:xfrm>
              <a:off x="3852000" y="3081514"/>
              <a:ext cx="3114560" cy="334972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34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72000" rIns="0" bIns="72000"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3" name="Gruppieren 95"/>
            <p:cNvGrpSpPr>
              <a:grpSpLocks/>
            </p:cNvGrpSpPr>
            <p:nvPr/>
          </p:nvGrpSpPr>
          <p:grpSpPr bwMode="auto">
            <a:xfrm>
              <a:off x="6968241" y="2637000"/>
              <a:ext cx="853951" cy="1224000"/>
              <a:chOff x="6968241" y="2637000"/>
              <a:chExt cx="853951" cy="1224000"/>
            </a:xfrm>
          </p:grpSpPr>
          <p:sp>
            <p:nvSpPr>
              <p:cNvPr id="90168" name="Abgerundetes Rechteck 118"/>
              <p:cNvSpPr>
                <a:spLocks noChangeArrowheads="1"/>
              </p:cNvSpPr>
              <p:nvPr/>
            </p:nvSpPr>
            <p:spPr bwMode="auto">
              <a:xfrm>
                <a:off x="7573318" y="2637000"/>
                <a:ext cx="247812" cy="1224000"/>
              </a:xfrm>
              <a:prstGeom prst="roundRect">
                <a:avLst>
                  <a:gd name="adj" fmla="val 16667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Rechteck 119"/>
              <p:cNvSpPr/>
              <p:nvPr/>
            </p:nvSpPr>
            <p:spPr bwMode="auto">
              <a:xfrm flipV="1">
                <a:off x="7618999" y="2641762"/>
                <a:ext cx="190493" cy="360374"/>
              </a:xfrm>
              <a:prstGeom prst="rect">
                <a:avLst/>
              </a:prstGeom>
              <a:gradFill>
                <a:gsLst>
                  <a:gs pos="34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 scaled="0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1" name="Rechteck 120"/>
              <p:cNvSpPr/>
              <p:nvPr/>
            </p:nvSpPr>
            <p:spPr bwMode="auto">
              <a:xfrm>
                <a:off x="7623761" y="3497452"/>
                <a:ext cx="198431" cy="360373"/>
              </a:xfrm>
              <a:prstGeom prst="rect">
                <a:avLst/>
              </a:prstGeom>
              <a:gradFill>
                <a:gsLst>
                  <a:gs pos="34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 scaled="0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2" name="Rechteck 121"/>
              <p:cNvSpPr/>
              <p:nvPr/>
            </p:nvSpPr>
            <p:spPr bwMode="auto">
              <a:xfrm>
                <a:off x="6968148" y="2637000"/>
                <a:ext cx="647676" cy="122400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3" name="Rechteck 122"/>
              <p:cNvSpPr/>
              <p:nvPr/>
            </p:nvSpPr>
            <p:spPr bwMode="auto">
              <a:xfrm flipV="1">
                <a:off x="6976085" y="2641762"/>
                <a:ext cx="638152" cy="360374"/>
              </a:xfrm>
              <a:prstGeom prst="rect">
                <a:avLst/>
              </a:prstGeom>
              <a:gradFill>
                <a:gsLst>
                  <a:gs pos="34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 scaled="0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4" name="Rechteck 123"/>
              <p:cNvSpPr/>
              <p:nvPr/>
            </p:nvSpPr>
            <p:spPr bwMode="auto">
              <a:xfrm>
                <a:off x="6976085" y="3497452"/>
                <a:ext cx="638152" cy="360373"/>
              </a:xfrm>
              <a:prstGeom prst="rect">
                <a:avLst/>
              </a:prstGeom>
              <a:gradFill>
                <a:gsLst>
                  <a:gs pos="34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 scaled="0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90174" name="Gerade Verbindung 124"/>
              <p:cNvCxnSpPr>
                <a:cxnSpLocks noChangeShapeType="1"/>
              </p:cNvCxnSpPr>
              <p:nvPr/>
            </p:nvCxnSpPr>
            <p:spPr bwMode="auto">
              <a:xfrm>
                <a:off x="7814640" y="2656440"/>
                <a:ext cx="7290" cy="118785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</p:grpSp>
      <p:sp>
        <p:nvSpPr>
          <p:cNvPr id="152" name="Rechteck 151"/>
          <p:cNvSpPr/>
          <p:nvPr/>
        </p:nvSpPr>
        <p:spPr bwMode="auto">
          <a:xfrm>
            <a:off x="971550" y="1484313"/>
            <a:ext cx="4246563" cy="180022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72000" rIns="0" bIns="72000"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uppieren 295"/>
          <p:cNvGrpSpPr>
            <a:grpSpLocks/>
          </p:cNvGrpSpPr>
          <p:nvPr/>
        </p:nvGrpSpPr>
        <p:grpSpPr bwMode="auto">
          <a:xfrm>
            <a:off x="3130550" y="1916113"/>
            <a:ext cx="3678238" cy="809625"/>
            <a:chOff x="3606773" y="74567"/>
            <a:chExt cx="3999292" cy="879272"/>
          </a:xfrm>
        </p:grpSpPr>
        <p:grpSp>
          <p:nvGrpSpPr>
            <p:cNvPr id="6" name="Gruppieren 349"/>
            <p:cNvGrpSpPr>
              <a:grpSpLocks/>
            </p:cNvGrpSpPr>
            <p:nvPr/>
          </p:nvGrpSpPr>
          <p:grpSpPr bwMode="auto">
            <a:xfrm>
              <a:off x="3988224" y="74567"/>
              <a:ext cx="3617841" cy="879272"/>
              <a:chOff x="4013624" y="3427833"/>
              <a:chExt cx="3617841" cy="879272"/>
            </a:xfrm>
          </p:grpSpPr>
          <p:grpSp>
            <p:nvGrpSpPr>
              <p:cNvPr id="7" name="Gruppieren 185"/>
              <p:cNvGrpSpPr>
                <a:grpSpLocks/>
              </p:cNvGrpSpPr>
              <p:nvPr/>
            </p:nvGrpSpPr>
            <p:grpSpPr bwMode="auto">
              <a:xfrm>
                <a:off x="4070152" y="3802480"/>
                <a:ext cx="3512125" cy="123707"/>
                <a:chOff x="3598644" y="3834126"/>
                <a:chExt cx="3340836" cy="134157"/>
              </a:xfrm>
            </p:grpSpPr>
            <p:sp>
              <p:nvSpPr>
                <p:cNvPr id="79" name="Rechteck 78"/>
                <p:cNvSpPr/>
                <p:nvPr/>
              </p:nvSpPr>
              <p:spPr bwMode="auto">
                <a:xfrm>
                  <a:off x="3599064" y="3833556"/>
                  <a:ext cx="3341232" cy="1346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80" name="Rechteck 79"/>
                <p:cNvSpPr/>
                <p:nvPr/>
              </p:nvSpPr>
              <p:spPr bwMode="auto">
                <a:xfrm>
                  <a:off x="3599064" y="3869081"/>
                  <a:ext cx="3337948" cy="6357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90161" name="Rechteck 243"/>
              <p:cNvSpPr>
                <a:spLocks noChangeArrowheads="1"/>
              </p:cNvSpPr>
              <p:nvPr/>
            </p:nvSpPr>
            <p:spPr bwMode="auto">
              <a:xfrm>
                <a:off x="4013624" y="3495301"/>
                <a:ext cx="45719" cy="73031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Abgerundetes Rechteck 76"/>
              <p:cNvSpPr/>
              <p:nvPr/>
            </p:nvSpPr>
            <p:spPr bwMode="auto">
              <a:xfrm>
                <a:off x="7586587" y="3427833"/>
                <a:ext cx="44878" cy="879272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90163" name="Rechteck 245"/>
              <p:cNvSpPr>
                <a:spLocks noChangeArrowheads="1"/>
              </p:cNvSpPr>
              <p:nvPr/>
            </p:nvSpPr>
            <p:spPr bwMode="auto">
              <a:xfrm>
                <a:off x="4166024" y="3494489"/>
                <a:ext cx="45719" cy="73031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uppieren 350"/>
            <p:cNvGrpSpPr>
              <a:grpSpLocks/>
            </p:cNvGrpSpPr>
            <p:nvPr/>
          </p:nvGrpSpPr>
          <p:grpSpPr bwMode="auto">
            <a:xfrm>
              <a:off x="3606773" y="137904"/>
              <a:ext cx="377439" cy="732616"/>
              <a:chOff x="2881213" y="4437282"/>
              <a:chExt cx="377439" cy="795420"/>
            </a:xfrm>
          </p:grpSpPr>
          <p:sp>
            <p:nvSpPr>
              <p:cNvPr id="69" name="Rechteck 68"/>
              <p:cNvSpPr/>
              <p:nvPr/>
            </p:nvSpPr>
            <p:spPr bwMode="auto">
              <a:xfrm>
                <a:off x="3067628" y="4441517"/>
                <a:ext cx="191594" cy="79179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0" name="Rechteck 69"/>
              <p:cNvSpPr/>
              <p:nvPr/>
            </p:nvSpPr>
            <p:spPr bwMode="auto">
              <a:xfrm>
                <a:off x="3067628" y="4441517"/>
                <a:ext cx="70769" cy="79179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1" name="Rechteck 70"/>
              <p:cNvSpPr/>
              <p:nvPr/>
            </p:nvSpPr>
            <p:spPr bwMode="auto">
              <a:xfrm>
                <a:off x="3185000" y="4441517"/>
                <a:ext cx="70769" cy="79179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2" name="Gleichschenkliges Dreieck 71"/>
              <p:cNvSpPr/>
              <p:nvPr/>
            </p:nvSpPr>
            <p:spPr bwMode="auto">
              <a:xfrm rot="16200000">
                <a:off x="2577659" y="4741327"/>
                <a:ext cx="791797" cy="184689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73" name="Gerade Verbindung 72"/>
              <p:cNvCxnSpPr/>
              <p:nvPr/>
            </p:nvCxnSpPr>
            <p:spPr bwMode="auto">
              <a:xfrm flipV="1">
                <a:off x="2945078" y="4703578"/>
                <a:ext cx="75947" cy="76747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4" name="Gerade Verbindung 73"/>
              <p:cNvCxnSpPr/>
              <p:nvPr/>
            </p:nvCxnSpPr>
            <p:spPr bwMode="auto">
              <a:xfrm rot="16200000" flipV="1">
                <a:off x="2945541" y="4865966"/>
                <a:ext cx="76746" cy="77672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9" name="Gruppieren 64"/>
          <p:cNvGrpSpPr/>
          <p:nvPr/>
        </p:nvGrpSpPr>
        <p:grpSpPr>
          <a:xfrm>
            <a:off x="1403225" y="1844637"/>
            <a:ext cx="3535363" cy="946150"/>
            <a:chOff x="897725" y="2568737"/>
            <a:chExt cx="3535363" cy="946150"/>
          </a:xfrm>
          <a:noFill/>
        </p:grpSpPr>
        <p:grpSp>
          <p:nvGrpSpPr>
            <p:cNvPr id="10" name="Gruppieren 410"/>
            <p:cNvGrpSpPr>
              <a:grpSpLocks/>
            </p:cNvGrpSpPr>
            <p:nvPr/>
          </p:nvGrpSpPr>
          <p:grpSpPr bwMode="auto">
            <a:xfrm>
              <a:off x="1494625" y="2705262"/>
              <a:ext cx="2390775" cy="363538"/>
              <a:chOff x="2326814" y="2045216"/>
              <a:chExt cx="2390566" cy="363006"/>
            </a:xfrm>
            <a:grpFill/>
          </p:grpSpPr>
          <p:cxnSp>
            <p:nvCxnSpPr>
              <p:cNvPr id="102" name="Gerade Verbindung 398"/>
              <p:cNvCxnSpPr>
                <a:cxnSpLocks noChangeShapeType="1"/>
              </p:cNvCxnSpPr>
              <p:nvPr/>
            </p:nvCxnSpPr>
            <p:spPr bwMode="auto">
              <a:xfrm>
                <a:off x="2466694" y="2045216"/>
                <a:ext cx="0" cy="135638"/>
              </a:xfrm>
              <a:prstGeom prst="line">
                <a:avLst/>
              </a:prstGeom>
              <a:grp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03" name="Gerade Verbindung 399"/>
              <p:cNvCxnSpPr>
                <a:cxnSpLocks noChangeShapeType="1"/>
              </p:cNvCxnSpPr>
              <p:nvPr/>
            </p:nvCxnSpPr>
            <p:spPr bwMode="auto">
              <a:xfrm>
                <a:off x="2875731" y="2045216"/>
                <a:ext cx="0" cy="135638"/>
              </a:xfrm>
              <a:prstGeom prst="line">
                <a:avLst/>
              </a:prstGeom>
              <a:grp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04" name="Gerade Verbindung 400"/>
              <p:cNvCxnSpPr>
                <a:cxnSpLocks noChangeShapeType="1"/>
              </p:cNvCxnSpPr>
              <p:nvPr/>
            </p:nvCxnSpPr>
            <p:spPr bwMode="auto">
              <a:xfrm>
                <a:off x="3291485" y="2045216"/>
                <a:ext cx="0" cy="135638"/>
              </a:xfrm>
              <a:prstGeom prst="line">
                <a:avLst/>
              </a:prstGeom>
              <a:grp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05" name="Gerade Verbindung 401"/>
              <p:cNvCxnSpPr>
                <a:cxnSpLocks noChangeShapeType="1"/>
              </p:cNvCxnSpPr>
              <p:nvPr/>
            </p:nvCxnSpPr>
            <p:spPr bwMode="auto">
              <a:xfrm>
                <a:off x="3705406" y="2045216"/>
                <a:ext cx="0" cy="135638"/>
              </a:xfrm>
              <a:prstGeom prst="line">
                <a:avLst/>
              </a:prstGeom>
              <a:grp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06" name="Gerade Verbindung 402"/>
              <p:cNvCxnSpPr>
                <a:cxnSpLocks noChangeShapeType="1"/>
              </p:cNvCxnSpPr>
              <p:nvPr/>
            </p:nvCxnSpPr>
            <p:spPr bwMode="auto">
              <a:xfrm>
                <a:off x="4124622" y="2045216"/>
                <a:ext cx="0" cy="135638"/>
              </a:xfrm>
              <a:prstGeom prst="line">
                <a:avLst/>
              </a:prstGeom>
              <a:grp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107" name="Textfeld 106"/>
              <p:cNvSpPr txBox="1"/>
              <p:nvPr/>
            </p:nvSpPr>
            <p:spPr>
              <a:xfrm>
                <a:off x="2326814" y="2172115"/>
                <a:ext cx="323165" cy="236107"/>
              </a:xfrm>
              <a:prstGeom prst="rect">
                <a:avLst/>
              </a:prstGeom>
              <a:grp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900" b="1" dirty="0"/>
                  <a:t>5</a:t>
                </a:r>
              </a:p>
            </p:txBody>
          </p:sp>
          <p:sp>
            <p:nvSpPr>
              <p:cNvPr id="108" name="Textfeld 107"/>
              <p:cNvSpPr txBox="1"/>
              <p:nvPr/>
            </p:nvSpPr>
            <p:spPr>
              <a:xfrm>
                <a:off x="2736051" y="2172115"/>
                <a:ext cx="323165" cy="236107"/>
              </a:xfrm>
              <a:prstGeom prst="rect">
                <a:avLst/>
              </a:prstGeom>
              <a:grp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900" b="1" dirty="0"/>
                  <a:t>10</a:t>
                </a:r>
              </a:p>
            </p:txBody>
          </p:sp>
          <p:sp>
            <p:nvSpPr>
              <p:cNvPr id="109" name="Textfeld 108"/>
              <p:cNvSpPr txBox="1"/>
              <p:nvPr/>
            </p:nvSpPr>
            <p:spPr>
              <a:xfrm>
                <a:off x="3157842" y="2172115"/>
                <a:ext cx="323165" cy="236107"/>
              </a:xfrm>
              <a:prstGeom prst="rect">
                <a:avLst/>
              </a:prstGeom>
              <a:grp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900" b="1" dirty="0"/>
                  <a:t>15</a:t>
                </a:r>
              </a:p>
            </p:txBody>
          </p:sp>
          <p:sp>
            <p:nvSpPr>
              <p:cNvPr id="110" name="Textfeld 109"/>
              <p:cNvSpPr txBox="1"/>
              <p:nvPr/>
            </p:nvSpPr>
            <p:spPr>
              <a:xfrm>
                <a:off x="3567409" y="2172115"/>
                <a:ext cx="323165" cy="236107"/>
              </a:xfrm>
              <a:prstGeom prst="rect">
                <a:avLst/>
              </a:prstGeom>
              <a:grp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900" b="1" dirty="0"/>
                  <a:t>20</a:t>
                </a:r>
              </a:p>
            </p:txBody>
          </p:sp>
          <p:sp>
            <p:nvSpPr>
              <p:cNvPr id="111" name="Textfeld 110"/>
              <p:cNvSpPr txBox="1"/>
              <p:nvPr/>
            </p:nvSpPr>
            <p:spPr>
              <a:xfrm>
                <a:off x="3994132" y="2172115"/>
                <a:ext cx="323165" cy="236107"/>
              </a:xfrm>
              <a:prstGeom prst="rect">
                <a:avLst/>
              </a:prstGeom>
              <a:grp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900" b="1" dirty="0"/>
                  <a:t>25</a:t>
                </a:r>
              </a:p>
            </p:txBody>
          </p:sp>
          <p:cxnSp>
            <p:nvCxnSpPr>
              <p:cNvPr id="112" name="Gerade Verbindung 408"/>
              <p:cNvCxnSpPr>
                <a:cxnSpLocks noChangeShapeType="1"/>
              </p:cNvCxnSpPr>
              <p:nvPr/>
            </p:nvCxnSpPr>
            <p:spPr bwMode="auto">
              <a:xfrm>
                <a:off x="4524703" y="2045216"/>
                <a:ext cx="0" cy="135638"/>
              </a:xfrm>
              <a:prstGeom prst="line">
                <a:avLst/>
              </a:prstGeom>
              <a:grp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113" name="Textfeld 112"/>
              <p:cNvSpPr txBox="1"/>
              <p:nvPr/>
            </p:nvSpPr>
            <p:spPr>
              <a:xfrm>
                <a:off x="4394215" y="2172115"/>
                <a:ext cx="323165" cy="236107"/>
              </a:xfrm>
              <a:prstGeom prst="rect">
                <a:avLst/>
              </a:prstGeom>
              <a:grp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900" b="1" dirty="0"/>
                  <a:t>30</a:t>
                </a:r>
              </a:p>
            </p:txBody>
          </p:sp>
        </p:grpSp>
        <p:grpSp>
          <p:nvGrpSpPr>
            <p:cNvPr id="11" name="Gruppieren 276"/>
            <p:cNvGrpSpPr>
              <a:grpSpLocks/>
            </p:cNvGrpSpPr>
            <p:nvPr/>
          </p:nvGrpSpPr>
          <p:grpSpPr bwMode="auto">
            <a:xfrm>
              <a:off x="897725" y="2568737"/>
              <a:ext cx="3535363" cy="946150"/>
              <a:chOff x="1570764" y="2343151"/>
              <a:chExt cx="3535182" cy="946441"/>
            </a:xfrm>
            <a:grpFill/>
          </p:grpSpPr>
          <p:grpSp>
            <p:nvGrpSpPr>
              <p:cNvPr id="12" name="Gruppieren 172"/>
              <p:cNvGrpSpPr>
                <a:grpSpLocks/>
              </p:cNvGrpSpPr>
              <p:nvPr/>
            </p:nvGrpSpPr>
            <p:grpSpPr bwMode="auto">
              <a:xfrm>
                <a:off x="1570764" y="2701094"/>
                <a:ext cx="258480" cy="202311"/>
                <a:chOff x="1476524" y="3777569"/>
                <a:chExt cx="298412" cy="219400"/>
              </a:xfrm>
              <a:grpFill/>
            </p:grpSpPr>
            <p:cxnSp>
              <p:nvCxnSpPr>
                <p:cNvPr id="92" name="Gerade Verbindung 179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780969"/>
                  <a:ext cx="224400" cy="0"/>
                </a:xfrm>
                <a:prstGeom prst="line">
                  <a:avLst/>
                </a:prstGeom>
                <a:grp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93" name="Gerade Verbindung 180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996969"/>
                  <a:ext cx="224400" cy="0"/>
                </a:xfrm>
                <a:prstGeom prst="line">
                  <a:avLst/>
                </a:prstGeom>
                <a:grp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94" name="Gerade Verbindung 181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780969"/>
                  <a:ext cx="0" cy="216000"/>
                </a:xfrm>
                <a:prstGeom prst="line">
                  <a:avLst/>
                </a:prstGeom>
                <a:grp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95" name="Gerade Verbindung 182"/>
                <p:cNvCxnSpPr>
                  <a:cxnSpLocks noChangeShapeType="1"/>
                </p:cNvCxnSpPr>
                <p:nvPr/>
              </p:nvCxnSpPr>
              <p:spPr bwMode="auto">
                <a:xfrm flipV="1">
                  <a:off x="1476524" y="3836528"/>
                  <a:ext cx="298412" cy="16441"/>
                </a:xfrm>
                <a:prstGeom prst="line">
                  <a:avLst/>
                </a:prstGeom>
                <a:grp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96" name="Gerade Verbindung 183"/>
                <p:cNvCxnSpPr>
                  <a:cxnSpLocks noChangeShapeType="1"/>
                </p:cNvCxnSpPr>
                <p:nvPr/>
              </p:nvCxnSpPr>
              <p:spPr bwMode="auto">
                <a:xfrm>
                  <a:off x="1476524" y="3924969"/>
                  <a:ext cx="288214" cy="30533"/>
                </a:xfrm>
                <a:prstGeom prst="line">
                  <a:avLst/>
                </a:prstGeom>
                <a:grp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97" name="Gerade Verbindung 184"/>
                <p:cNvCxnSpPr>
                  <a:cxnSpLocks noChangeShapeType="1"/>
                </p:cNvCxnSpPr>
                <p:nvPr/>
              </p:nvCxnSpPr>
              <p:spPr bwMode="auto">
                <a:xfrm>
                  <a:off x="1765461" y="3777569"/>
                  <a:ext cx="0" cy="216000"/>
                </a:xfrm>
                <a:prstGeom prst="line">
                  <a:avLst/>
                </a:prstGeom>
                <a:grp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98" name="Gerade Verbindung 185"/>
                <p:cNvCxnSpPr>
                  <a:cxnSpLocks noChangeShapeType="1"/>
                </p:cNvCxnSpPr>
                <p:nvPr/>
              </p:nvCxnSpPr>
              <p:spPr bwMode="auto">
                <a:xfrm flipH="1">
                  <a:off x="1539583" y="3777570"/>
                  <a:ext cx="92691" cy="126681"/>
                </a:xfrm>
                <a:prstGeom prst="line">
                  <a:avLst/>
                </a:prstGeom>
                <a:grp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99" name="Gerade Verbindung 186"/>
                <p:cNvCxnSpPr>
                  <a:cxnSpLocks noChangeShapeType="1"/>
                </p:cNvCxnSpPr>
                <p:nvPr/>
              </p:nvCxnSpPr>
              <p:spPr bwMode="auto">
                <a:xfrm>
                  <a:off x="1480909" y="3855186"/>
                  <a:ext cx="0" cy="73122"/>
                </a:xfrm>
                <a:prstGeom prst="line">
                  <a:avLst/>
                </a:prstGeom>
                <a:grp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100" name="Gerade Verbindung 187"/>
                <p:cNvCxnSpPr>
                  <a:cxnSpLocks noChangeShapeType="1"/>
                </p:cNvCxnSpPr>
                <p:nvPr/>
              </p:nvCxnSpPr>
              <p:spPr bwMode="auto">
                <a:xfrm flipH="1">
                  <a:off x="1577711" y="3781725"/>
                  <a:ext cx="155223" cy="212142"/>
                </a:xfrm>
                <a:prstGeom prst="line">
                  <a:avLst/>
                </a:prstGeom>
                <a:grp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101" name="Gerade Verbindung 188"/>
                <p:cNvCxnSpPr>
                  <a:cxnSpLocks noChangeShapeType="1"/>
                </p:cNvCxnSpPr>
                <p:nvPr/>
              </p:nvCxnSpPr>
              <p:spPr bwMode="auto">
                <a:xfrm flipH="1">
                  <a:off x="1672833" y="3863551"/>
                  <a:ext cx="95899" cy="131064"/>
                </a:xfrm>
                <a:prstGeom prst="line">
                  <a:avLst/>
                </a:prstGeom>
                <a:grp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13" name="Gruppieren 218"/>
              <p:cNvGrpSpPr>
                <a:grpSpLocks/>
              </p:cNvGrpSpPr>
              <p:nvPr/>
            </p:nvGrpSpPr>
            <p:grpSpPr bwMode="auto">
              <a:xfrm>
                <a:off x="1961779" y="2343151"/>
                <a:ext cx="3144167" cy="946441"/>
                <a:chOff x="1907999" y="3346916"/>
                <a:chExt cx="3417572" cy="1115637"/>
              </a:xfrm>
              <a:grpFill/>
            </p:grpSpPr>
            <p:cxnSp>
              <p:nvCxnSpPr>
                <p:cNvPr id="89" name="Gerade Verbindung 287"/>
                <p:cNvCxnSpPr>
                  <a:cxnSpLocks noChangeShapeType="1"/>
                </p:cNvCxnSpPr>
                <p:nvPr/>
              </p:nvCxnSpPr>
              <p:spPr bwMode="auto">
                <a:xfrm>
                  <a:off x="1907999" y="3501000"/>
                  <a:ext cx="3350138" cy="0"/>
                </a:xfrm>
                <a:prstGeom prst="line">
                  <a:avLst/>
                </a:prstGeom>
                <a:grp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90" name="Gerade Verbindung 288"/>
                <p:cNvCxnSpPr>
                  <a:cxnSpLocks noChangeShapeType="1"/>
                </p:cNvCxnSpPr>
                <p:nvPr/>
              </p:nvCxnSpPr>
              <p:spPr bwMode="auto">
                <a:xfrm>
                  <a:off x="1907999" y="4293000"/>
                  <a:ext cx="3354081" cy="0"/>
                </a:xfrm>
                <a:prstGeom prst="line">
                  <a:avLst/>
                </a:prstGeom>
                <a:grp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sp>
              <p:nvSpPr>
                <p:cNvPr id="91" name="Abgerundetes Rechteck 289"/>
                <p:cNvSpPr>
                  <a:spLocks noChangeArrowheads="1"/>
                </p:cNvSpPr>
                <p:nvPr/>
              </p:nvSpPr>
              <p:spPr bwMode="auto">
                <a:xfrm>
                  <a:off x="5258669" y="3346916"/>
                  <a:ext cx="66902" cy="1115637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cxnSp>
            <p:nvCxnSpPr>
              <p:cNvPr id="86" name="Gerade Verbindung 263"/>
              <p:cNvCxnSpPr>
                <a:cxnSpLocks noChangeShapeType="1"/>
              </p:cNvCxnSpPr>
              <p:nvPr/>
            </p:nvCxnSpPr>
            <p:spPr bwMode="auto">
              <a:xfrm flipH="1">
                <a:off x="1821739" y="2472720"/>
                <a:ext cx="142036" cy="280841"/>
              </a:xfrm>
              <a:prstGeom prst="line">
                <a:avLst/>
              </a:prstGeom>
              <a:grp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87" name="Gerade Verbindung 264"/>
              <p:cNvCxnSpPr>
                <a:cxnSpLocks noChangeShapeType="1"/>
              </p:cNvCxnSpPr>
              <p:nvPr/>
            </p:nvCxnSpPr>
            <p:spPr bwMode="auto">
              <a:xfrm flipH="1" flipV="1">
                <a:off x="1819661" y="2859707"/>
                <a:ext cx="144111" cy="284956"/>
              </a:xfrm>
              <a:prstGeom prst="line">
                <a:avLst/>
              </a:prstGeom>
              <a:grp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88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1959429" y="2480894"/>
                <a:ext cx="5937" cy="670955"/>
              </a:xfrm>
              <a:prstGeom prst="line">
                <a:avLst/>
              </a:prstGeom>
              <a:grp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</p:grpSp>
      <p:sp>
        <p:nvSpPr>
          <p:cNvPr id="78" name="Скругленный прямоугольник 77"/>
          <p:cNvSpPr>
            <a:spLocks noChangeArrowheads="1"/>
          </p:cNvSpPr>
          <p:nvPr/>
        </p:nvSpPr>
        <p:spPr bwMode="auto">
          <a:xfrm>
            <a:off x="1763713" y="1987550"/>
            <a:ext cx="1512887" cy="6492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419799"/>
              </a:gs>
              <a:gs pos="50000">
                <a:srgbClr val="61D9DC"/>
              </a:gs>
              <a:gs pos="100000">
                <a:srgbClr val="75FFFF"/>
              </a:gs>
            </a:gsLst>
            <a:lin ang="10800000" scaled="1"/>
          </a:gra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r>
              <a:rPr lang="ru-RU" sz="2200" b="1" dirty="0"/>
              <a:t>Чистая зона</a:t>
            </a:r>
          </a:p>
        </p:txBody>
      </p:sp>
      <p:sp>
        <p:nvSpPr>
          <p:cNvPr id="81" name="Скругленный прямоугольник 80"/>
          <p:cNvSpPr/>
          <p:nvPr/>
        </p:nvSpPr>
        <p:spPr bwMode="auto">
          <a:xfrm>
            <a:off x="3564000" y="1988962"/>
            <a:ext cx="3168000" cy="648000"/>
          </a:xfrm>
          <a:prstGeom prst="roundRect">
            <a:avLst/>
          </a:prstGeom>
          <a:solidFill>
            <a:srgbClr val="FF00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lIns="0" tIns="72000" rIns="0" bIns="72000" anchor="ctr"/>
          <a:lstStyle/>
          <a:p>
            <a:pPr algn="ctr">
              <a:defRPr/>
            </a:pPr>
            <a:r>
              <a:rPr lang="ru-RU" sz="2200" b="1" dirty="0"/>
              <a:t>«Грязная» зона</a:t>
            </a:r>
          </a:p>
        </p:txBody>
      </p:sp>
      <p:grpSp>
        <p:nvGrpSpPr>
          <p:cNvPr id="14" name="Gruppieren 115"/>
          <p:cNvGrpSpPr>
            <a:grpSpLocks/>
          </p:cNvGrpSpPr>
          <p:nvPr/>
        </p:nvGrpSpPr>
        <p:grpSpPr bwMode="auto">
          <a:xfrm>
            <a:off x="4498975" y="4365625"/>
            <a:ext cx="3970338" cy="1223963"/>
            <a:chOff x="3852000" y="2637000"/>
            <a:chExt cx="3970192" cy="1224000"/>
          </a:xfrm>
        </p:grpSpPr>
        <p:sp>
          <p:nvSpPr>
            <p:cNvPr id="115" name="Rechteck 116"/>
            <p:cNvSpPr/>
            <p:nvPr/>
          </p:nvSpPr>
          <p:spPr bwMode="auto">
            <a:xfrm>
              <a:off x="3852000" y="3081513"/>
              <a:ext cx="3114560" cy="334973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34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72000" rIns="0" bIns="72000"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15" name="Gruppieren 95"/>
            <p:cNvGrpSpPr>
              <a:grpSpLocks/>
            </p:cNvGrpSpPr>
            <p:nvPr/>
          </p:nvGrpSpPr>
          <p:grpSpPr bwMode="auto">
            <a:xfrm>
              <a:off x="6968241" y="2637000"/>
              <a:ext cx="853951" cy="1224000"/>
              <a:chOff x="6968241" y="2637000"/>
              <a:chExt cx="853951" cy="1224000"/>
            </a:xfrm>
          </p:grpSpPr>
          <p:sp>
            <p:nvSpPr>
              <p:cNvPr id="90145" name="Abgerundetes Rechteck 118"/>
              <p:cNvSpPr>
                <a:spLocks noChangeArrowheads="1"/>
              </p:cNvSpPr>
              <p:nvPr/>
            </p:nvSpPr>
            <p:spPr bwMode="auto">
              <a:xfrm>
                <a:off x="7573318" y="2637000"/>
                <a:ext cx="247812" cy="1224000"/>
              </a:xfrm>
              <a:prstGeom prst="roundRect">
                <a:avLst>
                  <a:gd name="adj" fmla="val 16667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72000" rIns="0" bIns="7200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Rechteck 119"/>
              <p:cNvSpPr/>
              <p:nvPr/>
            </p:nvSpPr>
            <p:spPr bwMode="auto">
              <a:xfrm flipV="1">
                <a:off x="7618999" y="2641763"/>
                <a:ext cx="190493" cy="360373"/>
              </a:xfrm>
              <a:prstGeom prst="rect">
                <a:avLst/>
              </a:prstGeom>
              <a:gradFill>
                <a:gsLst>
                  <a:gs pos="34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 scaled="0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5" name="Rechteck 120"/>
              <p:cNvSpPr/>
              <p:nvPr/>
            </p:nvSpPr>
            <p:spPr bwMode="auto">
              <a:xfrm>
                <a:off x="7623761" y="3497451"/>
                <a:ext cx="198431" cy="360374"/>
              </a:xfrm>
              <a:prstGeom prst="rect">
                <a:avLst/>
              </a:prstGeom>
              <a:gradFill>
                <a:gsLst>
                  <a:gs pos="34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 scaled="0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6" name="Rechteck 121"/>
              <p:cNvSpPr/>
              <p:nvPr/>
            </p:nvSpPr>
            <p:spPr bwMode="auto">
              <a:xfrm>
                <a:off x="6968148" y="2637000"/>
                <a:ext cx="647676" cy="122400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7" name="Rechteck 122"/>
              <p:cNvSpPr/>
              <p:nvPr/>
            </p:nvSpPr>
            <p:spPr bwMode="auto">
              <a:xfrm flipV="1">
                <a:off x="6976085" y="2641763"/>
                <a:ext cx="638152" cy="360373"/>
              </a:xfrm>
              <a:prstGeom prst="rect">
                <a:avLst/>
              </a:prstGeom>
              <a:gradFill>
                <a:gsLst>
                  <a:gs pos="34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 scaled="0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0" name="Rechteck 123"/>
              <p:cNvSpPr/>
              <p:nvPr/>
            </p:nvSpPr>
            <p:spPr bwMode="auto">
              <a:xfrm>
                <a:off x="6976085" y="3497451"/>
                <a:ext cx="638152" cy="360374"/>
              </a:xfrm>
              <a:prstGeom prst="rect">
                <a:avLst/>
              </a:prstGeom>
              <a:gradFill>
                <a:gsLst>
                  <a:gs pos="34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 scaled="0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90151" name="Gerade Verbindung 124"/>
              <p:cNvCxnSpPr>
                <a:cxnSpLocks noChangeShapeType="1"/>
              </p:cNvCxnSpPr>
              <p:nvPr/>
            </p:nvCxnSpPr>
            <p:spPr bwMode="auto">
              <a:xfrm>
                <a:off x="7814640" y="2656440"/>
                <a:ext cx="7290" cy="118785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</p:grpSp>
      <p:sp>
        <p:nvSpPr>
          <p:cNvPr id="132" name="Rechteck 151"/>
          <p:cNvSpPr/>
          <p:nvPr/>
        </p:nvSpPr>
        <p:spPr bwMode="auto">
          <a:xfrm>
            <a:off x="971550" y="4149725"/>
            <a:ext cx="4246563" cy="180022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72000" rIns="0" bIns="72000"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6" name="Группа 186"/>
          <p:cNvGrpSpPr>
            <a:grpSpLocks/>
          </p:cNvGrpSpPr>
          <p:nvPr/>
        </p:nvGrpSpPr>
        <p:grpSpPr bwMode="auto">
          <a:xfrm>
            <a:off x="3481388" y="4564063"/>
            <a:ext cx="3327400" cy="809625"/>
            <a:chOff x="3481829" y="1125000"/>
            <a:chExt cx="3327409" cy="809625"/>
          </a:xfrm>
        </p:grpSpPr>
        <p:grpSp>
          <p:nvGrpSpPr>
            <p:cNvPr id="17" name="Gruppieren 185"/>
            <p:cNvGrpSpPr>
              <a:grpSpLocks/>
            </p:cNvGrpSpPr>
            <p:nvPr/>
          </p:nvGrpSpPr>
          <p:grpSpPr bwMode="auto">
            <a:xfrm>
              <a:off x="3533819" y="1469971"/>
              <a:ext cx="3230180" cy="113908"/>
              <a:chOff x="3598644" y="3834126"/>
              <a:chExt cx="3340836" cy="134157"/>
            </a:xfrm>
          </p:grpSpPr>
          <p:sp>
            <p:nvSpPr>
              <p:cNvPr id="147" name="Rechteck 78"/>
              <p:cNvSpPr/>
              <p:nvPr/>
            </p:nvSpPr>
            <p:spPr bwMode="auto">
              <a:xfrm>
                <a:off x="3599055" y="3833556"/>
                <a:ext cx="3341241" cy="1346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8" name="Rechteck 79"/>
              <p:cNvSpPr/>
              <p:nvPr/>
            </p:nvSpPr>
            <p:spPr bwMode="auto">
              <a:xfrm>
                <a:off x="3599055" y="3869081"/>
                <a:ext cx="3337958" cy="6357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72000" rIns="0" bIns="72000"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90139" name="Rechteck 243"/>
            <p:cNvSpPr>
              <a:spLocks noChangeArrowheads="1"/>
            </p:cNvSpPr>
            <p:nvPr/>
          </p:nvSpPr>
          <p:spPr bwMode="auto">
            <a:xfrm>
              <a:off x="3481829" y="1187124"/>
              <a:ext cx="42049" cy="672463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72000" rIns="0" bIns="72000" anchor="ctr"/>
            <a:lstStyle/>
            <a:p>
              <a:pPr algn="ctr"/>
              <a:endParaRPr lang="en-US"/>
            </a:p>
          </p:txBody>
        </p:sp>
        <p:sp>
          <p:nvSpPr>
            <p:cNvPr id="145" name="Abgerundetes Rechteck 76"/>
            <p:cNvSpPr/>
            <p:nvPr/>
          </p:nvSpPr>
          <p:spPr bwMode="auto">
            <a:xfrm>
              <a:off x="6767963" y="1125000"/>
              <a:ext cx="41275" cy="809625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72000" rIns="0" bIns="72000"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8" name="Gruppieren 64"/>
          <p:cNvGrpSpPr/>
          <p:nvPr/>
        </p:nvGrpSpPr>
        <p:grpSpPr>
          <a:xfrm>
            <a:off x="1403225" y="4508900"/>
            <a:ext cx="3535363" cy="946150"/>
            <a:chOff x="897725" y="2568737"/>
            <a:chExt cx="3535363" cy="946150"/>
          </a:xfrm>
          <a:noFill/>
        </p:grpSpPr>
        <p:grpSp>
          <p:nvGrpSpPr>
            <p:cNvPr id="19" name="Gruppieren 410"/>
            <p:cNvGrpSpPr>
              <a:grpSpLocks/>
            </p:cNvGrpSpPr>
            <p:nvPr/>
          </p:nvGrpSpPr>
          <p:grpSpPr bwMode="auto">
            <a:xfrm>
              <a:off x="1494625" y="2705262"/>
              <a:ext cx="2390775" cy="363538"/>
              <a:chOff x="2326814" y="2045216"/>
              <a:chExt cx="2390566" cy="363006"/>
            </a:xfrm>
            <a:grpFill/>
          </p:grpSpPr>
          <p:cxnSp>
            <p:nvCxnSpPr>
              <p:cNvPr id="173" name="Gerade Verbindung 398"/>
              <p:cNvCxnSpPr>
                <a:cxnSpLocks noChangeShapeType="1"/>
              </p:cNvCxnSpPr>
              <p:nvPr/>
            </p:nvCxnSpPr>
            <p:spPr bwMode="auto">
              <a:xfrm>
                <a:off x="2466694" y="2045216"/>
                <a:ext cx="0" cy="135638"/>
              </a:xfrm>
              <a:prstGeom prst="line">
                <a:avLst/>
              </a:prstGeom>
              <a:grp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74" name="Gerade Verbindung 399"/>
              <p:cNvCxnSpPr>
                <a:cxnSpLocks noChangeShapeType="1"/>
              </p:cNvCxnSpPr>
              <p:nvPr/>
            </p:nvCxnSpPr>
            <p:spPr bwMode="auto">
              <a:xfrm>
                <a:off x="2875731" y="2045216"/>
                <a:ext cx="0" cy="135638"/>
              </a:xfrm>
              <a:prstGeom prst="line">
                <a:avLst/>
              </a:prstGeom>
              <a:grp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75" name="Gerade Verbindung 400"/>
              <p:cNvCxnSpPr>
                <a:cxnSpLocks noChangeShapeType="1"/>
              </p:cNvCxnSpPr>
              <p:nvPr/>
            </p:nvCxnSpPr>
            <p:spPr bwMode="auto">
              <a:xfrm>
                <a:off x="3291485" y="2045216"/>
                <a:ext cx="0" cy="135638"/>
              </a:xfrm>
              <a:prstGeom prst="line">
                <a:avLst/>
              </a:prstGeom>
              <a:grp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76" name="Gerade Verbindung 401"/>
              <p:cNvCxnSpPr>
                <a:cxnSpLocks noChangeShapeType="1"/>
              </p:cNvCxnSpPr>
              <p:nvPr/>
            </p:nvCxnSpPr>
            <p:spPr bwMode="auto">
              <a:xfrm>
                <a:off x="3705406" y="2045216"/>
                <a:ext cx="0" cy="135638"/>
              </a:xfrm>
              <a:prstGeom prst="line">
                <a:avLst/>
              </a:prstGeom>
              <a:grp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77" name="Gerade Verbindung 402"/>
              <p:cNvCxnSpPr>
                <a:cxnSpLocks noChangeShapeType="1"/>
              </p:cNvCxnSpPr>
              <p:nvPr/>
            </p:nvCxnSpPr>
            <p:spPr bwMode="auto">
              <a:xfrm>
                <a:off x="4124622" y="2045216"/>
                <a:ext cx="0" cy="135638"/>
              </a:xfrm>
              <a:prstGeom prst="line">
                <a:avLst/>
              </a:prstGeom>
              <a:grp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178" name="Textfeld 106"/>
              <p:cNvSpPr txBox="1"/>
              <p:nvPr/>
            </p:nvSpPr>
            <p:spPr>
              <a:xfrm>
                <a:off x="2326814" y="2172115"/>
                <a:ext cx="323165" cy="236107"/>
              </a:xfrm>
              <a:prstGeom prst="rect">
                <a:avLst/>
              </a:prstGeom>
              <a:grp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900" b="1" dirty="0"/>
                  <a:t>5</a:t>
                </a:r>
              </a:p>
            </p:txBody>
          </p:sp>
          <p:sp>
            <p:nvSpPr>
              <p:cNvPr id="179" name="Textfeld 107"/>
              <p:cNvSpPr txBox="1"/>
              <p:nvPr/>
            </p:nvSpPr>
            <p:spPr>
              <a:xfrm>
                <a:off x="2736051" y="2172115"/>
                <a:ext cx="323165" cy="236107"/>
              </a:xfrm>
              <a:prstGeom prst="rect">
                <a:avLst/>
              </a:prstGeom>
              <a:grp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900" b="1" dirty="0"/>
                  <a:t>10</a:t>
                </a:r>
              </a:p>
            </p:txBody>
          </p:sp>
          <p:sp>
            <p:nvSpPr>
              <p:cNvPr id="180" name="Textfeld 108"/>
              <p:cNvSpPr txBox="1"/>
              <p:nvPr/>
            </p:nvSpPr>
            <p:spPr>
              <a:xfrm>
                <a:off x="3157842" y="2172115"/>
                <a:ext cx="323165" cy="236107"/>
              </a:xfrm>
              <a:prstGeom prst="rect">
                <a:avLst/>
              </a:prstGeom>
              <a:grp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900" b="1" dirty="0"/>
                  <a:t>15</a:t>
                </a:r>
              </a:p>
            </p:txBody>
          </p:sp>
          <p:sp>
            <p:nvSpPr>
              <p:cNvPr id="181" name="Textfeld 109"/>
              <p:cNvSpPr txBox="1"/>
              <p:nvPr/>
            </p:nvSpPr>
            <p:spPr>
              <a:xfrm>
                <a:off x="3567409" y="2172115"/>
                <a:ext cx="323165" cy="236107"/>
              </a:xfrm>
              <a:prstGeom prst="rect">
                <a:avLst/>
              </a:prstGeom>
              <a:grp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900" b="1" dirty="0"/>
                  <a:t>20</a:t>
                </a:r>
              </a:p>
            </p:txBody>
          </p:sp>
          <p:sp>
            <p:nvSpPr>
              <p:cNvPr id="182" name="Textfeld 110"/>
              <p:cNvSpPr txBox="1"/>
              <p:nvPr/>
            </p:nvSpPr>
            <p:spPr>
              <a:xfrm>
                <a:off x="3994132" y="2172115"/>
                <a:ext cx="323165" cy="236107"/>
              </a:xfrm>
              <a:prstGeom prst="rect">
                <a:avLst/>
              </a:prstGeom>
              <a:grp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900" b="1" dirty="0"/>
                  <a:t>25</a:t>
                </a:r>
              </a:p>
            </p:txBody>
          </p:sp>
          <p:cxnSp>
            <p:nvCxnSpPr>
              <p:cNvPr id="183" name="Gerade Verbindung 408"/>
              <p:cNvCxnSpPr>
                <a:cxnSpLocks noChangeShapeType="1"/>
              </p:cNvCxnSpPr>
              <p:nvPr/>
            </p:nvCxnSpPr>
            <p:spPr bwMode="auto">
              <a:xfrm>
                <a:off x="4524703" y="2045216"/>
                <a:ext cx="0" cy="135638"/>
              </a:xfrm>
              <a:prstGeom prst="line">
                <a:avLst/>
              </a:prstGeom>
              <a:grp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184" name="Textfeld 112"/>
              <p:cNvSpPr txBox="1"/>
              <p:nvPr/>
            </p:nvSpPr>
            <p:spPr>
              <a:xfrm>
                <a:off x="4394215" y="2172115"/>
                <a:ext cx="323165" cy="236107"/>
              </a:xfrm>
              <a:prstGeom prst="rect">
                <a:avLst/>
              </a:prstGeom>
              <a:grpFill/>
            </p:spPr>
            <p:txBody>
              <a:bodyPr vert="vert270">
                <a:spAutoFit/>
              </a:bodyPr>
              <a:lstStyle/>
              <a:p>
                <a:pPr algn="r">
                  <a:defRPr/>
                </a:pPr>
                <a:r>
                  <a:rPr lang="en-US" sz="900" b="1" dirty="0"/>
                  <a:t>30</a:t>
                </a:r>
              </a:p>
            </p:txBody>
          </p:sp>
        </p:grpSp>
        <p:grpSp>
          <p:nvGrpSpPr>
            <p:cNvPr id="20" name="Gruppieren 276"/>
            <p:cNvGrpSpPr>
              <a:grpSpLocks/>
            </p:cNvGrpSpPr>
            <p:nvPr/>
          </p:nvGrpSpPr>
          <p:grpSpPr bwMode="auto">
            <a:xfrm>
              <a:off x="897725" y="2568737"/>
              <a:ext cx="3535363" cy="946150"/>
              <a:chOff x="1570764" y="2343151"/>
              <a:chExt cx="3535182" cy="946441"/>
            </a:xfrm>
            <a:grpFill/>
          </p:grpSpPr>
          <p:grpSp>
            <p:nvGrpSpPr>
              <p:cNvPr id="21" name="Gruppieren 172"/>
              <p:cNvGrpSpPr>
                <a:grpSpLocks/>
              </p:cNvGrpSpPr>
              <p:nvPr/>
            </p:nvGrpSpPr>
            <p:grpSpPr bwMode="auto">
              <a:xfrm>
                <a:off x="1570764" y="2701094"/>
                <a:ext cx="258480" cy="202311"/>
                <a:chOff x="1476524" y="3777569"/>
                <a:chExt cx="298412" cy="219400"/>
              </a:xfrm>
              <a:grpFill/>
            </p:grpSpPr>
            <p:cxnSp>
              <p:nvCxnSpPr>
                <p:cNvPr id="163" name="Gerade Verbindung 179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780969"/>
                  <a:ext cx="224400" cy="0"/>
                </a:xfrm>
                <a:prstGeom prst="line">
                  <a:avLst/>
                </a:prstGeom>
                <a:grp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164" name="Gerade Verbindung 180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996969"/>
                  <a:ext cx="224400" cy="0"/>
                </a:xfrm>
                <a:prstGeom prst="line">
                  <a:avLst/>
                </a:prstGeom>
                <a:grp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165" name="Gerade Verbindung 181"/>
                <p:cNvCxnSpPr>
                  <a:cxnSpLocks noChangeShapeType="1"/>
                </p:cNvCxnSpPr>
                <p:nvPr/>
              </p:nvCxnSpPr>
              <p:spPr bwMode="auto">
                <a:xfrm>
                  <a:off x="1539263" y="3780969"/>
                  <a:ext cx="0" cy="216000"/>
                </a:xfrm>
                <a:prstGeom prst="line">
                  <a:avLst/>
                </a:prstGeom>
                <a:grp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166" name="Gerade Verbindung 182"/>
                <p:cNvCxnSpPr>
                  <a:cxnSpLocks noChangeShapeType="1"/>
                </p:cNvCxnSpPr>
                <p:nvPr/>
              </p:nvCxnSpPr>
              <p:spPr bwMode="auto">
                <a:xfrm flipV="1">
                  <a:off x="1476524" y="3836528"/>
                  <a:ext cx="298412" cy="16441"/>
                </a:xfrm>
                <a:prstGeom prst="line">
                  <a:avLst/>
                </a:prstGeom>
                <a:grp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167" name="Gerade Verbindung 183"/>
                <p:cNvCxnSpPr>
                  <a:cxnSpLocks noChangeShapeType="1"/>
                </p:cNvCxnSpPr>
                <p:nvPr/>
              </p:nvCxnSpPr>
              <p:spPr bwMode="auto">
                <a:xfrm>
                  <a:off x="1476524" y="3924969"/>
                  <a:ext cx="288214" cy="30533"/>
                </a:xfrm>
                <a:prstGeom prst="line">
                  <a:avLst/>
                </a:prstGeom>
                <a:grp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168" name="Gerade Verbindung 184"/>
                <p:cNvCxnSpPr>
                  <a:cxnSpLocks noChangeShapeType="1"/>
                </p:cNvCxnSpPr>
                <p:nvPr/>
              </p:nvCxnSpPr>
              <p:spPr bwMode="auto">
                <a:xfrm>
                  <a:off x="1765461" y="3777569"/>
                  <a:ext cx="0" cy="216000"/>
                </a:xfrm>
                <a:prstGeom prst="line">
                  <a:avLst/>
                </a:prstGeom>
                <a:grp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169" name="Gerade Verbindung 185"/>
                <p:cNvCxnSpPr>
                  <a:cxnSpLocks noChangeShapeType="1"/>
                </p:cNvCxnSpPr>
                <p:nvPr/>
              </p:nvCxnSpPr>
              <p:spPr bwMode="auto">
                <a:xfrm flipH="1">
                  <a:off x="1539583" y="3777570"/>
                  <a:ext cx="92691" cy="126681"/>
                </a:xfrm>
                <a:prstGeom prst="line">
                  <a:avLst/>
                </a:prstGeom>
                <a:grp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170" name="Gerade Verbindung 186"/>
                <p:cNvCxnSpPr>
                  <a:cxnSpLocks noChangeShapeType="1"/>
                </p:cNvCxnSpPr>
                <p:nvPr/>
              </p:nvCxnSpPr>
              <p:spPr bwMode="auto">
                <a:xfrm>
                  <a:off x="1480909" y="3855186"/>
                  <a:ext cx="0" cy="73122"/>
                </a:xfrm>
                <a:prstGeom prst="line">
                  <a:avLst/>
                </a:prstGeom>
                <a:grp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171" name="Gerade Verbindung 187"/>
                <p:cNvCxnSpPr>
                  <a:cxnSpLocks noChangeShapeType="1"/>
                </p:cNvCxnSpPr>
                <p:nvPr/>
              </p:nvCxnSpPr>
              <p:spPr bwMode="auto">
                <a:xfrm flipH="1">
                  <a:off x="1577711" y="3781725"/>
                  <a:ext cx="155223" cy="212142"/>
                </a:xfrm>
                <a:prstGeom prst="line">
                  <a:avLst/>
                </a:prstGeom>
                <a:grp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172" name="Gerade Verbindung 188"/>
                <p:cNvCxnSpPr>
                  <a:cxnSpLocks noChangeShapeType="1"/>
                </p:cNvCxnSpPr>
                <p:nvPr/>
              </p:nvCxnSpPr>
              <p:spPr bwMode="auto">
                <a:xfrm flipH="1">
                  <a:off x="1672833" y="3863551"/>
                  <a:ext cx="95899" cy="131064"/>
                </a:xfrm>
                <a:prstGeom prst="line">
                  <a:avLst/>
                </a:prstGeom>
                <a:grp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2" name="Gruppieren 218"/>
              <p:cNvGrpSpPr>
                <a:grpSpLocks/>
              </p:cNvGrpSpPr>
              <p:nvPr/>
            </p:nvGrpSpPr>
            <p:grpSpPr bwMode="auto">
              <a:xfrm>
                <a:off x="1961779" y="2343151"/>
                <a:ext cx="3144167" cy="946441"/>
                <a:chOff x="1907999" y="3346916"/>
                <a:chExt cx="3417572" cy="1115637"/>
              </a:xfrm>
              <a:grpFill/>
            </p:grpSpPr>
            <p:cxnSp>
              <p:nvCxnSpPr>
                <p:cNvPr id="160" name="Gerade Verbindung 287"/>
                <p:cNvCxnSpPr>
                  <a:cxnSpLocks noChangeShapeType="1"/>
                </p:cNvCxnSpPr>
                <p:nvPr/>
              </p:nvCxnSpPr>
              <p:spPr bwMode="auto">
                <a:xfrm>
                  <a:off x="1907999" y="3501000"/>
                  <a:ext cx="3350138" cy="0"/>
                </a:xfrm>
                <a:prstGeom prst="line">
                  <a:avLst/>
                </a:prstGeom>
                <a:grp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161" name="Gerade Verbindung 288"/>
                <p:cNvCxnSpPr>
                  <a:cxnSpLocks noChangeShapeType="1"/>
                </p:cNvCxnSpPr>
                <p:nvPr/>
              </p:nvCxnSpPr>
              <p:spPr bwMode="auto">
                <a:xfrm>
                  <a:off x="1907999" y="4293000"/>
                  <a:ext cx="3354081" cy="0"/>
                </a:xfrm>
                <a:prstGeom prst="line">
                  <a:avLst/>
                </a:prstGeom>
                <a:grp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sp>
              <p:nvSpPr>
                <p:cNvPr id="162" name="Abgerundetes Rechteck 289"/>
                <p:cNvSpPr>
                  <a:spLocks noChangeArrowheads="1"/>
                </p:cNvSpPr>
                <p:nvPr/>
              </p:nvSpPr>
              <p:spPr bwMode="auto">
                <a:xfrm>
                  <a:off x="5258669" y="3346916"/>
                  <a:ext cx="66902" cy="1115637"/>
                </a:xfrm>
                <a:prstGeom prst="roundRect">
                  <a:avLst>
                    <a:gd name="adj" fmla="val 16667"/>
                  </a:avLst>
                </a:prstGeom>
                <a:grp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0" tIns="72000" rIns="0" bIns="72000"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cxnSp>
            <p:nvCxnSpPr>
              <p:cNvPr id="157" name="Gerade Verbindung 263"/>
              <p:cNvCxnSpPr>
                <a:cxnSpLocks noChangeShapeType="1"/>
              </p:cNvCxnSpPr>
              <p:nvPr/>
            </p:nvCxnSpPr>
            <p:spPr bwMode="auto">
              <a:xfrm flipH="1">
                <a:off x="1821739" y="2472720"/>
                <a:ext cx="142036" cy="280841"/>
              </a:xfrm>
              <a:prstGeom prst="line">
                <a:avLst/>
              </a:prstGeom>
              <a:grp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58" name="Gerade Verbindung 264"/>
              <p:cNvCxnSpPr>
                <a:cxnSpLocks noChangeShapeType="1"/>
              </p:cNvCxnSpPr>
              <p:nvPr/>
            </p:nvCxnSpPr>
            <p:spPr bwMode="auto">
              <a:xfrm flipH="1" flipV="1">
                <a:off x="1819661" y="2859707"/>
                <a:ext cx="144111" cy="284956"/>
              </a:xfrm>
              <a:prstGeom prst="line">
                <a:avLst/>
              </a:prstGeom>
              <a:grp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159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1959429" y="2480894"/>
                <a:ext cx="5937" cy="670955"/>
              </a:xfrm>
              <a:prstGeom prst="line">
                <a:avLst/>
              </a:prstGeom>
              <a:grp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</p:grpSp>
      <p:sp>
        <p:nvSpPr>
          <p:cNvPr id="185" name="Скругленный прямоугольник 184"/>
          <p:cNvSpPr>
            <a:spLocks noChangeArrowheads="1"/>
          </p:cNvSpPr>
          <p:nvPr/>
        </p:nvSpPr>
        <p:spPr bwMode="auto">
          <a:xfrm>
            <a:off x="1763713" y="4652963"/>
            <a:ext cx="1728787" cy="647700"/>
          </a:xfrm>
          <a:prstGeom prst="roundRect">
            <a:avLst>
              <a:gd name="adj" fmla="val 16667"/>
            </a:avLst>
          </a:prstGeom>
          <a:solidFill>
            <a:srgbClr val="7EDBFC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r>
              <a:rPr lang="ru-RU"/>
              <a:t>Чистая зона</a:t>
            </a:r>
          </a:p>
        </p:txBody>
      </p:sp>
      <p:sp>
        <p:nvSpPr>
          <p:cNvPr id="192" name="Скругленный прямоугольник 191"/>
          <p:cNvSpPr>
            <a:spLocks noChangeArrowheads="1"/>
          </p:cNvSpPr>
          <p:nvPr/>
        </p:nvSpPr>
        <p:spPr bwMode="auto">
          <a:xfrm>
            <a:off x="1763713" y="4652963"/>
            <a:ext cx="1728787" cy="6477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r>
              <a:rPr lang="ru-RU" sz="2200" b="1" dirty="0"/>
              <a:t>Грязная зона</a:t>
            </a:r>
          </a:p>
        </p:txBody>
      </p:sp>
      <p:pic>
        <p:nvPicPr>
          <p:cNvPr id="19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1388" y="5229225"/>
            <a:ext cx="61277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9" name="Скругленный прямоугольник 188"/>
          <p:cNvSpPr>
            <a:spLocks noChangeArrowheads="1"/>
          </p:cNvSpPr>
          <p:nvPr/>
        </p:nvSpPr>
        <p:spPr bwMode="auto">
          <a:xfrm>
            <a:off x="2052638" y="5229225"/>
            <a:ext cx="3167062" cy="71438"/>
          </a:xfrm>
          <a:prstGeom prst="roundRect">
            <a:avLst>
              <a:gd name="adj" fmla="val 16667"/>
            </a:avLst>
          </a:prstGeom>
          <a:solidFill>
            <a:srgbClr val="7EDBFC"/>
          </a:solidFill>
          <a:ln w="9525" algn="ctr">
            <a:noFill/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ru-RU"/>
          </a:p>
        </p:txBody>
      </p:sp>
      <p:sp>
        <p:nvSpPr>
          <p:cNvPr id="186" name="Скругленный прямоугольник 185"/>
          <p:cNvSpPr/>
          <p:nvPr/>
        </p:nvSpPr>
        <p:spPr bwMode="auto">
          <a:xfrm>
            <a:off x="3564000" y="4653000"/>
            <a:ext cx="3168000" cy="648000"/>
          </a:xfrm>
          <a:prstGeom prst="roundRect">
            <a:avLst/>
          </a:prstGeom>
          <a:solidFill>
            <a:srgbClr val="FF00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lIns="0" tIns="72000" rIns="0" bIns="72000" anchor="ctr"/>
          <a:lstStyle/>
          <a:p>
            <a:pPr algn="ctr">
              <a:defRPr/>
            </a:pPr>
            <a:r>
              <a:rPr lang="ru-RU" sz="2200" b="1" dirty="0"/>
              <a:t>«Грязная» зона</a:t>
            </a:r>
          </a:p>
        </p:txBody>
      </p:sp>
      <p:sp>
        <p:nvSpPr>
          <p:cNvPr id="190" name="Скругленный прямоугольник 189"/>
          <p:cNvSpPr>
            <a:spLocks noChangeArrowheads="1"/>
          </p:cNvSpPr>
          <p:nvPr/>
        </p:nvSpPr>
        <p:spPr bwMode="auto">
          <a:xfrm>
            <a:off x="1908175" y="5229225"/>
            <a:ext cx="3095625" cy="71438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 algn="ctr">
            <a:noFill/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ru-RU"/>
          </a:p>
        </p:txBody>
      </p:sp>
      <p:sp>
        <p:nvSpPr>
          <p:cNvPr id="90136" name="TextBox 128"/>
          <p:cNvSpPr txBox="1">
            <a:spLocks noChangeArrowheads="1"/>
          </p:cNvSpPr>
          <p:nvPr/>
        </p:nvSpPr>
        <p:spPr bwMode="auto">
          <a:xfrm>
            <a:off x="900113" y="980728"/>
            <a:ext cx="561610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000" b="1" dirty="0"/>
              <a:t>Трехкомпонентный шприц</a:t>
            </a:r>
          </a:p>
        </p:txBody>
      </p:sp>
      <p:sp>
        <p:nvSpPr>
          <p:cNvPr id="90137" name="TextBox 130"/>
          <p:cNvSpPr txBox="1">
            <a:spLocks noChangeArrowheads="1"/>
          </p:cNvSpPr>
          <p:nvPr/>
        </p:nvSpPr>
        <p:spPr bwMode="auto">
          <a:xfrm>
            <a:off x="900113" y="3646140"/>
            <a:ext cx="561610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000" b="1"/>
              <a:t>Двухкомпонентный шприц</a:t>
            </a:r>
          </a:p>
        </p:txBody>
      </p:sp>
      <p:sp>
        <p:nvSpPr>
          <p:cNvPr id="129" name="Rectangle 2"/>
          <p:cNvSpPr txBox="1">
            <a:spLocks noChangeArrowheads="1"/>
          </p:cNvSpPr>
          <p:nvPr/>
        </p:nvSpPr>
        <p:spPr bwMode="gray">
          <a:xfrm>
            <a:off x="611188" y="273596"/>
            <a:ext cx="820896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defRPr/>
            </a:pPr>
            <a:r>
              <a:rPr lang="ru-RU" sz="3400" b="1" kern="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Основы работы шприцевого насоса</a:t>
            </a:r>
            <a:endParaRPr lang="de-DE" sz="3400" b="1" kern="0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185" grpId="0" animBg="1"/>
      <p:bldP spid="192" grpId="0" animBg="1"/>
      <p:bldP spid="189" grpId="0" animBg="1"/>
      <p:bldP spid="190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6512" y="620688"/>
            <a:ext cx="9001000" cy="4525963"/>
          </a:xfrm>
        </p:spPr>
        <p:txBody>
          <a:bodyPr>
            <a:noAutofit/>
          </a:bodyPr>
          <a:lstStyle/>
          <a:p>
            <a:pPr algn="ctr"/>
            <a:r>
              <a:rPr lang="ru-RU" sz="3800" b="1" kern="0" dirty="0" smtClean="0">
                <a:solidFill>
                  <a:srgbClr val="C00000"/>
                </a:solidFill>
              </a:rPr>
              <a:t>Несоблюдение этих, </a:t>
            </a:r>
            <a:r>
              <a:rPr lang="ru-RU" sz="3800" b="1" u="sng" kern="0" dirty="0" smtClean="0">
                <a:solidFill>
                  <a:srgbClr val="C00000"/>
                </a:solidFill>
              </a:rPr>
              <a:t>регламентированных</a:t>
            </a:r>
            <a:r>
              <a:rPr lang="ru-RU" sz="3800" b="1" kern="0" dirty="0" smtClean="0">
                <a:solidFill>
                  <a:srgbClr val="C00000"/>
                </a:solidFill>
              </a:rPr>
              <a:t> руководством </a:t>
            </a:r>
            <a:r>
              <a:rPr lang="ru-RU" sz="3800" b="1" kern="0" dirty="0" smtClean="0">
                <a:solidFill>
                  <a:srgbClr val="C00000"/>
                </a:solidFill>
              </a:rPr>
              <a:t>по эксплуатации, правил, существенно влияет на пусковые характеристики шприцевого насоса и приводит к </a:t>
            </a:r>
            <a:r>
              <a:rPr lang="ru-RU" sz="3800" b="1" u="sng" kern="0" dirty="0" smtClean="0">
                <a:solidFill>
                  <a:srgbClr val="C00000"/>
                </a:solidFill>
              </a:rPr>
              <a:t>неконтролируемой </a:t>
            </a:r>
            <a:r>
              <a:rPr lang="ru-RU" sz="3800" b="1" u="sng" kern="0" dirty="0" err="1" smtClean="0">
                <a:solidFill>
                  <a:srgbClr val="C00000"/>
                </a:solidFill>
              </a:rPr>
              <a:t>инфузии</a:t>
            </a:r>
            <a:r>
              <a:rPr lang="ru-RU" sz="3800" b="1" kern="0" dirty="0" smtClean="0">
                <a:solidFill>
                  <a:srgbClr val="C00000"/>
                </a:solidFill>
              </a:rPr>
              <a:t>, а пациент подвергается </a:t>
            </a:r>
            <a:r>
              <a:rPr lang="ru-RU" sz="3800" b="1" u="sng" kern="0" dirty="0" smtClean="0">
                <a:solidFill>
                  <a:srgbClr val="C00000"/>
                </a:solidFill>
              </a:rPr>
              <a:t>неоправданному риску</a:t>
            </a:r>
            <a:r>
              <a:rPr lang="ru-RU" sz="3800" b="1" kern="0" dirty="0" smtClean="0">
                <a:solidFill>
                  <a:srgbClr val="C00000"/>
                </a:solidFill>
              </a:rPr>
              <a:t>, вся ответственность за который ложится на персонал.  </a:t>
            </a:r>
          </a:p>
          <a:p>
            <a:endParaRPr lang="ru-RU" sz="38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635000"/>
            <a:ext cx="8208962" cy="7064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5000" b="1" dirty="0" smtClean="0">
                <a:solidFill>
                  <a:schemeClr val="bg2">
                    <a:lumMod val="50000"/>
                  </a:schemeClr>
                </a:solidFill>
              </a:rPr>
              <a:t>СПАСИБО ЗА ВНИМАНИЕ!</a:t>
            </a:r>
            <a:endParaRPr lang="ru-RU" sz="5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734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1113" y="1700213"/>
            <a:ext cx="6869112" cy="45370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18"/>
          <p:cNvSpPr>
            <a:spLocks noChangeArrowheads="1"/>
          </p:cNvSpPr>
          <p:nvPr/>
        </p:nvSpPr>
        <p:spPr bwMode="auto">
          <a:xfrm>
            <a:off x="539750" y="836613"/>
            <a:ext cx="8424863" cy="53276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ru-RU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30274"/>
            <a:ext cx="8208962" cy="70643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Гидростатическое давление</a:t>
            </a:r>
            <a:endParaRPr lang="de-DE" sz="48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519" name="Номер слайда 1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4C473C-48E2-4744-947E-2EB99B196335}" type="slidenum">
              <a:rPr lang="de-DE" smtClean="0"/>
              <a:pPr>
                <a:defRPr/>
              </a:pPr>
              <a:t>5</a:t>
            </a:fld>
            <a:endParaRPr lang="de-DE" smtClean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gray">
          <a:xfrm>
            <a:off x="179511" y="982464"/>
            <a:ext cx="7524627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r>
              <a:rPr lang="ru-RU" sz="2700" b="1" dirty="0"/>
              <a:t>Рассмотрим действие  </a:t>
            </a:r>
            <a:r>
              <a:rPr lang="ru-RU" sz="2700" b="1" i="1" dirty="0"/>
              <a:t>гидростатического давления на примере </a:t>
            </a:r>
            <a:r>
              <a:rPr lang="ru-RU" sz="2700" b="1" i="1" dirty="0">
                <a:solidFill>
                  <a:srgbClr val="FF0000"/>
                </a:solidFill>
              </a:rPr>
              <a:t>гравитационной инфузии</a:t>
            </a:r>
            <a:r>
              <a:rPr lang="ru-RU" sz="2700" b="1" i="1" dirty="0"/>
              <a:t>. </a:t>
            </a:r>
          </a:p>
          <a:p>
            <a:pPr>
              <a:defRPr/>
            </a:pPr>
            <a:r>
              <a:rPr lang="ru-RU" sz="2700" b="1" dirty="0"/>
              <a:t>Инфузионный раствор попадает в кровоток под действием давления столба жидкости. Величина этого давления не зависит от формы контейнера и определяется вязкостью жидкости, </a:t>
            </a:r>
            <a:r>
              <a:rPr lang="ru-RU" sz="2700" b="1" dirty="0" smtClean="0"/>
              <a:t>                          высотой </a:t>
            </a:r>
            <a:r>
              <a:rPr lang="ru-RU" sz="2700" b="1" dirty="0"/>
              <a:t>между уровнем </a:t>
            </a:r>
            <a:r>
              <a:rPr lang="ru-RU" sz="2700" b="1" dirty="0" smtClean="0"/>
              <a:t>жидкости                                          </a:t>
            </a:r>
            <a:r>
              <a:rPr lang="ru-RU" sz="2700" b="1" dirty="0"/>
              <a:t>в сосуде и нулевым уровнем (Рис. 1.2</a:t>
            </a:r>
            <a:r>
              <a:rPr lang="ru-RU" sz="2700" b="1" dirty="0" smtClean="0"/>
              <a:t>)                                                </a:t>
            </a:r>
            <a:r>
              <a:rPr lang="ru-RU" sz="2700" b="1" dirty="0"/>
              <a:t>и ускорением свободного падения.</a:t>
            </a:r>
          </a:p>
          <a:p>
            <a:pPr>
              <a:defRPr/>
            </a:pPr>
            <a:endParaRPr lang="ru-RU" sz="2700" b="1" dirty="0"/>
          </a:p>
          <a:p>
            <a:pPr>
              <a:defRPr/>
            </a:pPr>
            <a:r>
              <a:rPr lang="ru-RU" sz="2700" b="1" kern="0" dirty="0"/>
              <a:t>	  </a:t>
            </a:r>
          </a:p>
          <a:p>
            <a:pPr>
              <a:defRPr/>
            </a:pPr>
            <a:r>
              <a:rPr lang="ru-RU" sz="2700" b="1" kern="0" dirty="0"/>
              <a:t>		</a:t>
            </a:r>
          </a:p>
          <a:p>
            <a:pPr>
              <a:defRPr/>
            </a:pPr>
            <a:endParaRPr lang="ru-RU" sz="2700" b="1" kern="0" dirty="0"/>
          </a:p>
          <a:p>
            <a:pPr>
              <a:defRPr/>
            </a:pPr>
            <a:endParaRPr lang="ru-RU" sz="2700" b="1" kern="0" dirty="0"/>
          </a:p>
        </p:txBody>
      </p:sp>
      <p:sp>
        <p:nvSpPr>
          <p:cNvPr id="225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5" name="TextBox 9"/>
          <p:cNvSpPr txBox="1">
            <a:spLocks noChangeArrowheads="1"/>
          </p:cNvSpPr>
          <p:nvPr/>
        </p:nvSpPr>
        <p:spPr bwMode="auto">
          <a:xfrm>
            <a:off x="6588125" y="6384801"/>
            <a:ext cx="10795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Рис. 1.</a:t>
            </a:r>
            <a:r>
              <a:rPr lang="en-US"/>
              <a:t>2</a:t>
            </a:r>
            <a:endParaRPr lang="ru-RU"/>
          </a:p>
        </p:txBody>
      </p:sp>
      <p:pic>
        <p:nvPicPr>
          <p:cNvPr id="2253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863" y="3212976"/>
            <a:ext cx="2879725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7" name="TextBox 17"/>
          <p:cNvSpPr txBox="1">
            <a:spLocks noChangeArrowheads="1"/>
          </p:cNvSpPr>
          <p:nvPr/>
        </p:nvSpPr>
        <p:spPr bwMode="auto">
          <a:xfrm>
            <a:off x="2987824" y="5640264"/>
            <a:ext cx="367173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2200" b="1" dirty="0"/>
              <a:t>Нулевой гидростатический уровень</a:t>
            </a:r>
          </a:p>
        </p:txBody>
      </p:sp>
      <p:sp>
        <p:nvSpPr>
          <p:cNvPr id="22538" name="TextBox 22"/>
          <p:cNvSpPr txBox="1">
            <a:spLocks noChangeArrowheads="1"/>
          </p:cNvSpPr>
          <p:nvPr/>
        </p:nvSpPr>
        <p:spPr bwMode="auto">
          <a:xfrm>
            <a:off x="7893050" y="5376739"/>
            <a:ext cx="142875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Р</a:t>
            </a:r>
          </a:p>
        </p:txBody>
      </p:sp>
      <p:sp>
        <p:nvSpPr>
          <p:cNvPr id="22539" name="TextBox 23"/>
          <p:cNvSpPr txBox="1">
            <a:spLocks noChangeArrowheads="1"/>
          </p:cNvSpPr>
          <p:nvPr/>
        </p:nvSpPr>
        <p:spPr bwMode="auto">
          <a:xfrm>
            <a:off x="7848476" y="4221088"/>
            <a:ext cx="1116012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rIns="0">
            <a:spAutoFit/>
          </a:bodyPr>
          <a:lstStyle/>
          <a:p>
            <a:r>
              <a:rPr lang="ru-RU" sz="2400" b="1" dirty="0"/>
              <a:t>–1.0</a:t>
            </a:r>
            <a:r>
              <a:rPr lang="ru-RU" sz="2400" b="1" dirty="0" smtClean="0"/>
              <a:t>– 1.5 </a:t>
            </a:r>
            <a:r>
              <a:rPr lang="ru-RU" sz="2400" b="1" dirty="0"/>
              <a:t>м</a:t>
            </a:r>
          </a:p>
        </p:txBody>
      </p:sp>
      <p:sp>
        <p:nvSpPr>
          <p:cNvPr id="22540" name="TextBox 24"/>
          <p:cNvSpPr txBox="1">
            <a:spLocks noChangeArrowheads="1"/>
          </p:cNvSpPr>
          <p:nvPr/>
        </p:nvSpPr>
        <p:spPr bwMode="auto">
          <a:xfrm>
            <a:off x="5867400" y="4584576"/>
            <a:ext cx="352425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h</a:t>
            </a:r>
            <a:endParaRPr lang="ru-RU" sz="2400" b="1"/>
          </a:p>
        </p:txBody>
      </p:sp>
      <p:cxnSp>
        <p:nvCxnSpPr>
          <p:cNvPr id="22541" name="Прямая соединительная линия 26"/>
          <p:cNvCxnSpPr>
            <a:cxnSpLocks noChangeShapeType="1"/>
          </p:cNvCxnSpPr>
          <p:nvPr/>
        </p:nvCxnSpPr>
        <p:spPr bwMode="auto">
          <a:xfrm flipV="1">
            <a:off x="3635375" y="5572001"/>
            <a:ext cx="4068763" cy="158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Line 8"/>
          <p:cNvSpPr>
            <a:spLocks noChangeShapeType="1"/>
          </p:cNvSpPr>
          <p:nvPr/>
        </p:nvSpPr>
        <p:spPr bwMode="auto">
          <a:xfrm flipH="1">
            <a:off x="3852863" y="6075363"/>
            <a:ext cx="2844800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79" name="Прямоугольник 11"/>
          <p:cNvSpPr>
            <a:spLocks noChangeArrowheads="1"/>
          </p:cNvSpPr>
          <p:nvPr/>
        </p:nvSpPr>
        <p:spPr bwMode="auto">
          <a:xfrm>
            <a:off x="5580063" y="2997200"/>
            <a:ext cx="2951162" cy="280828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lIns="0" tIns="72000" rIns="0" bIns="72000" anchor="ctr"/>
          <a:lstStyle/>
          <a:p>
            <a:pPr algn="ctr"/>
            <a:endParaRPr lang="ru-RU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16632"/>
            <a:ext cx="8208962" cy="70643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Гидростатическое давление</a:t>
            </a:r>
            <a:endParaRPr lang="de-DE" sz="48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519" name="Номер слайда 1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8BCDD57-A282-4201-BB5C-D1122A82CD37}" type="slidenum">
              <a:rPr lang="de-DE" smtClean="0"/>
              <a:pPr>
                <a:defRPr/>
              </a:pPr>
              <a:t>6</a:t>
            </a:fld>
            <a:endParaRPr lang="de-DE" smtClean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gray">
          <a:xfrm>
            <a:off x="179512" y="1052736"/>
            <a:ext cx="871296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r>
              <a:rPr lang="ru-RU" sz="2400" b="1" dirty="0"/>
              <a:t>Высоту установки инфузионного флакона или пакета следует выбирать между 800 мм и 1500 мм. </a:t>
            </a:r>
          </a:p>
          <a:p>
            <a:pPr>
              <a:defRPr/>
            </a:pPr>
            <a:r>
              <a:rPr lang="ru-RU" sz="2400" b="1" dirty="0"/>
              <a:t>Для обеспечения надежного запаса давления при гравитационной инфузии, как правило флакон устанавливается на 900 мм выше точки установки внутривенной канюли. </a:t>
            </a:r>
          </a:p>
          <a:p>
            <a:pPr>
              <a:defRPr/>
            </a:pPr>
            <a:r>
              <a:rPr lang="ru-RU" sz="2400" b="1" dirty="0"/>
              <a:t>Такая высота учитывает всевозможные </a:t>
            </a:r>
            <a:endParaRPr lang="ru-RU" sz="2400" b="1" dirty="0" smtClean="0"/>
          </a:p>
          <a:p>
            <a:pPr>
              <a:defRPr/>
            </a:pPr>
            <a:r>
              <a:rPr lang="ru-RU" sz="2400" b="1" dirty="0" smtClean="0"/>
              <a:t>сопутствующие </a:t>
            </a:r>
            <a:r>
              <a:rPr lang="ru-RU" sz="2400" b="1" dirty="0"/>
              <a:t>факторы (диаметр </a:t>
            </a:r>
            <a:endParaRPr lang="ru-RU" sz="2400" b="1" dirty="0" smtClean="0"/>
          </a:p>
          <a:p>
            <a:pPr>
              <a:defRPr/>
            </a:pPr>
            <a:r>
              <a:rPr lang="ru-RU" sz="2400" b="1" dirty="0" smtClean="0"/>
              <a:t>и </a:t>
            </a:r>
            <a:r>
              <a:rPr lang="ru-RU" sz="2400" b="1" dirty="0"/>
              <a:t>длина трубок инфузионной системы, </a:t>
            </a:r>
            <a:endParaRPr lang="ru-RU" sz="2400" b="1" dirty="0" smtClean="0"/>
          </a:p>
          <a:p>
            <a:pPr>
              <a:defRPr/>
            </a:pPr>
            <a:r>
              <a:rPr lang="ru-RU" sz="2400" b="1" dirty="0" smtClean="0"/>
              <a:t>клапаны </a:t>
            </a:r>
            <a:r>
              <a:rPr lang="ru-RU" sz="2400" b="1" dirty="0"/>
              <a:t>и фильтры, диаметр </a:t>
            </a:r>
            <a:endParaRPr lang="ru-RU" sz="2400" b="1" dirty="0" smtClean="0"/>
          </a:p>
          <a:p>
            <a:pPr>
              <a:defRPr/>
            </a:pPr>
            <a:r>
              <a:rPr lang="ru-RU" sz="2400" b="1" dirty="0" smtClean="0"/>
              <a:t>установленной </a:t>
            </a:r>
            <a:r>
              <a:rPr lang="ru-RU" sz="2400" b="1" dirty="0"/>
              <a:t>канюли и пр.).</a:t>
            </a:r>
          </a:p>
          <a:p>
            <a:pPr>
              <a:defRPr/>
            </a:pPr>
            <a:endParaRPr lang="ru-RU" sz="2400" b="1" kern="0" dirty="0"/>
          </a:p>
        </p:txBody>
      </p:sp>
      <p:sp>
        <p:nvSpPr>
          <p:cNvPr id="2458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458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3014663"/>
            <a:ext cx="2663825" cy="28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5" name="TextBox 10"/>
          <p:cNvSpPr txBox="1">
            <a:spLocks noChangeArrowheads="1"/>
          </p:cNvSpPr>
          <p:nvPr/>
        </p:nvSpPr>
        <p:spPr bwMode="auto">
          <a:xfrm>
            <a:off x="7452321" y="4129088"/>
            <a:ext cx="115193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rIns="0">
            <a:spAutoFit/>
          </a:bodyPr>
          <a:lstStyle/>
          <a:p>
            <a:r>
              <a:rPr lang="ru-RU" sz="2400" b="1" dirty="0"/>
              <a:t>–900 мм</a:t>
            </a:r>
          </a:p>
        </p:txBody>
      </p:sp>
      <p:pic>
        <p:nvPicPr>
          <p:cNvPr id="24586" name="Picture 9" descr="filt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08288" y="5842000"/>
            <a:ext cx="11525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7" name="Line 10"/>
          <p:cNvSpPr>
            <a:spLocks noChangeShapeType="1"/>
          </p:cNvSpPr>
          <p:nvPr/>
        </p:nvSpPr>
        <p:spPr bwMode="auto">
          <a:xfrm flipH="1">
            <a:off x="2341563" y="6075363"/>
            <a:ext cx="611187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4588" name="Picture 11" descr="needle Kopi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4213" y="5967413"/>
            <a:ext cx="16922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9" name="TextBox 18"/>
          <p:cNvSpPr txBox="1">
            <a:spLocks noChangeArrowheads="1"/>
          </p:cNvSpPr>
          <p:nvPr/>
        </p:nvSpPr>
        <p:spPr bwMode="auto">
          <a:xfrm>
            <a:off x="4284663" y="5445125"/>
            <a:ext cx="10795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Рис. 1.4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02282"/>
            <a:ext cx="8208962" cy="70643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Погрешность при инфузии</a:t>
            </a:r>
            <a:endParaRPr lang="de-DE" sz="48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251521" y="1382839"/>
            <a:ext cx="4191530" cy="4854473"/>
            <a:chOff x="612775" y="1268413"/>
            <a:chExt cx="3203575" cy="3455987"/>
          </a:xfrm>
        </p:grpSpPr>
        <p:sp>
          <p:nvSpPr>
            <p:cNvPr id="20482" name="Скругленный прямоугольник 16"/>
            <p:cNvSpPr>
              <a:spLocks noChangeArrowheads="1"/>
            </p:cNvSpPr>
            <p:nvPr/>
          </p:nvSpPr>
          <p:spPr bwMode="auto">
            <a:xfrm>
              <a:off x="612775" y="1268413"/>
              <a:ext cx="3203575" cy="3455987"/>
            </a:xfrm>
            <a:prstGeom prst="roundRect">
              <a:avLst>
                <a:gd name="adj" fmla="val 7852"/>
              </a:avLst>
            </a:prstGeom>
            <a:solidFill>
              <a:schemeClr val="accent1"/>
            </a:solidFill>
            <a:ln w="9525" algn="ctr">
              <a:solidFill>
                <a:schemeClr val="accent1"/>
              </a:solidFill>
              <a:round/>
              <a:headEnd/>
              <a:tailEnd/>
            </a:ln>
          </p:spPr>
          <p:txBody>
            <a:bodyPr lIns="0" tIns="72000" rIns="0" bIns="72000" anchor="ctr"/>
            <a:lstStyle/>
            <a:p>
              <a:pPr algn="ctr"/>
              <a:endParaRPr lang="ru-RU"/>
            </a:p>
          </p:txBody>
        </p:sp>
        <p:sp>
          <p:nvSpPr>
            <p:cNvPr id="20487" name="Text Box 6"/>
            <p:cNvSpPr txBox="1">
              <a:spLocks noChangeArrowheads="1"/>
            </p:cNvSpPr>
            <p:nvPr/>
          </p:nvSpPr>
          <p:spPr bwMode="auto">
            <a:xfrm>
              <a:off x="2916238" y="2872241"/>
              <a:ext cx="792162" cy="284846"/>
            </a:xfrm>
            <a:prstGeom prst="rect">
              <a:avLst/>
            </a:prstGeom>
            <a:solidFill>
              <a:srgbClr val="BCE7DD"/>
            </a:solidFill>
            <a:ln w="1587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/>
              <a:r>
                <a:rPr lang="en-US" sz="2600" b="1"/>
                <a:t>± 50</a:t>
              </a:r>
              <a:r>
                <a:rPr lang="ru-RU" sz="2600" b="1"/>
                <a:t>%</a:t>
              </a:r>
              <a:endParaRPr lang="en-US" sz="2600" b="1"/>
            </a:p>
          </p:txBody>
        </p:sp>
        <p:sp>
          <p:nvSpPr>
            <p:cNvPr id="20488" name="Text Box 7"/>
            <p:cNvSpPr txBox="1">
              <a:spLocks noChangeArrowheads="1"/>
            </p:cNvSpPr>
            <p:nvPr/>
          </p:nvSpPr>
          <p:spPr bwMode="auto">
            <a:xfrm>
              <a:off x="2916238" y="4024764"/>
              <a:ext cx="792162" cy="284846"/>
            </a:xfrm>
            <a:prstGeom prst="rect">
              <a:avLst/>
            </a:prstGeom>
            <a:solidFill>
              <a:srgbClr val="BCE7DD"/>
            </a:solidFill>
            <a:ln w="1587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/>
              <a:r>
                <a:rPr lang="en-US" sz="2600" b="1"/>
                <a:t>± 10</a:t>
              </a:r>
              <a:r>
                <a:rPr lang="ru-RU" sz="2600" b="1"/>
                <a:t>%</a:t>
              </a:r>
              <a:endParaRPr lang="en-US" sz="2600" b="1"/>
            </a:p>
          </p:txBody>
        </p:sp>
        <p:sp>
          <p:nvSpPr>
            <p:cNvPr id="20491" name="Text Box 10"/>
            <p:cNvSpPr txBox="1">
              <a:spLocks noChangeArrowheads="1"/>
            </p:cNvSpPr>
            <p:nvPr/>
          </p:nvSpPr>
          <p:spPr bwMode="auto">
            <a:xfrm>
              <a:off x="684213" y="2717118"/>
              <a:ext cx="2016125" cy="569690"/>
            </a:xfrm>
            <a:prstGeom prst="rect">
              <a:avLst/>
            </a:prstGeom>
            <a:solidFill>
              <a:srgbClr val="BCE7DD"/>
            </a:solidFill>
            <a:ln w="1587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/>
              <a:r>
                <a:rPr lang="ru-RU" sz="2600" b="1" dirty="0" err="1"/>
                <a:t>Инфузионные</a:t>
              </a:r>
              <a:r>
                <a:rPr lang="ru-RU" sz="2600" b="1" dirty="0"/>
                <a:t> системы</a:t>
              </a:r>
              <a:endParaRPr lang="de-DE" sz="2600" b="1" dirty="0"/>
            </a:p>
          </p:txBody>
        </p:sp>
        <p:sp>
          <p:nvSpPr>
            <p:cNvPr id="20492" name="Text Box 12"/>
            <p:cNvSpPr txBox="1">
              <a:spLocks noChangeArrowheads="1"/>
            </p:cNvSpPr>
            <p:nvPr/>
          </p:nvSpPr>
          <p:spPr bwMode="auto">
            <a:xfrm>
              <a:off x="684213" y="3869643"/>
              <a:ext cx="2016125" cy="569690"/>
            </a:xfrm>
            <a:prstGeom prst="rect">
              <a:avLst/>
            </a:prstGeom>
            <a:solidFill>
              <a:srgbClr val="BCE7DD"/>
            </a:solidFill>
            <a:ln w="1587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marL="84138" algn="ctr">
                <a:tabLst>
                  <a:tab pos="84138" algn="l"/>
                </a:tabLst>
              </a:pPr>
              <a:r>
                <a:rPr lang="ru-RU" sz="2600" b="1"/>
                <a:t>Регуляторы </a:t>
              </a:r>
            </a:p>
            <a:p>
              <a:pPr marL="84138" algn="ctr">
                <a:tabLst>
                  <a:tab pos="84138" algn="l"/>
                </a:tabLst>
              </a:pPr>
              <a:r>
                <a:rPr lang="ru-RU" sz="2600" b="1"/>
                <a:t>потока</a:t>
              </a:r>
              <a:endParaRPr lang="de-DE" sz="2600" b="1"/>
            </a:p>
          </p:txBody>
        </p:sp>
        <p:sp>
          <p:nvSpPr>
            <p:cNvPr id="20493" name="Text Box 13"/>
            <p:cNvSpPr txBox="1">
              <a:spLocks noChangeArrowheads="1"/>
            </p:cNvSpPr>
            <p:nvPr/>
          </p:nvSpPr>
          <p:spPr bwMode="auto">
            <a:xfrm>
              <a:off x="684213" y="1569981"/>
              <a:ext cx="3024187" cy="657335"/>
            </a:xfrm>
            <a:prstGeom prst="rect">
              <a:avLst/>
            </a:prstGeom>
            <a:solidFill>
              <a:srgbClr val="BCE7DD"/>
            </a:solidFill>
            <a:ln w="1587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/>
              <a:r>
                <a:rPr lang="ru-RU" sz="3000" b="1" dirty="0"/>
                <a:t>Гравитационная </a:t>
              </a:r>
              <a:r>
                <a:rPr lang="ru-RU" sz="3000" b="1" dirty="0" err="1"/>
                <a:t>инфузия</a:t>
              </a:r>
              <a:endParaRPr lang="de-DE" sz="3000" b="1" dirty="0"/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4650849" y="1382839"/>
            <a:ext cx="4098061" cy="4854473"/>
            <a:chOff x="4427538" y="1268413"/>
            <a:chExt cx="3132137" cy="3455987"/>
          </a:xfrm>
        </p:grpSpPr>
        <p:sp>
          <p:nvSpPr>
            <p:cNvPr id="20483" name="Скругленный прямоугольник 15"/>
            <p:cNvSpPr>
              <a:spLocks noChangeArrowheads="1"/>
            </p:cNvSpPr>
            <p:nvPr/>
          </p:nvSpPr>
          <p:spPr bwMode="auto">
            <a:xfrm>
              <a:off x="4427538" y="1268413"/>
              <a:ext cx="3132137" cy="3455987"/>
            </a:xfrm>
            <a:prstGeom prst="roundRect">
              <a:avLst>
                <a:gd name="adj" fmla="val 7852"/>
              </a:avLst>
            </a:prstGeom>
            <a:solidFill>
              <a:schemeClr val="accent1"/>
            </a:solidFill>
            <a:ln w="9525" algn="ctr">
              <a:solidFill>
                <a:schemeClr val="accent1"/>
              </a:solidFill>
              <a:round/>
              <a:headEnd/>
              <a:tailEnd/>
            </a:ln>
          </p:spPr>
          <p:txBody>
            <a:bodyPr lIns="0" tIns="72000" rIns="0" bIns="72000" anchor="ctr"/>
            <a:lstStyle/>
            <a:p>
              <a:pPr algn="ctr"/>
              <a:endParaRPr lang="ru-RU"/>
            </a:p>
          </p:txBody>
        </p:sp>
        <p:sp>
          <p:nvSpPr>
            <p:cNvPr id="20485" name="Text Box 3"/>
            <p:cNvSpPr txBox="1">
              <a:spLocks noChangeArrowheads="1"/>
            </p:cNvSpPr>
            <p:nvPr/>
          </p:nvSpPr>
          <p:spPr bwMode="auto">
            <a:xfrm>
              <a:off x="4498975" y="2708275"/>
              <a:ext cx="2160588" cy="569690"/>
            </a:xfrm>
            <a:prstGeom prst="rect">
              <a:avLst/>
            </a:prstGeom>
            <a:solidFill>
              <a:srgbClr val="4BA9A4"/>
            </a:solidFill>
            <a:ln w="1587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ru-RU" sz="2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Волюметрические насосы</a:t>
              </a:r>
              <a:endParaRPr lang="de-DE" sz="2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486" name="Text Box 4"/>
            <p:cNvSpPr txBox="1">
              <a:spLocks noChangeArrowheads="1"/>
            </p:cNvSpPr>
            <p:nvPr/>
          </p:nvSpPr>
          <p:spPr bwMode="auto">
            <a:xfrm>
              <a:off x="4498975" y="3895725"/>
              <a:ext cx="2160588" cy="569690"/>
            </a:xfrm>
            <a:prstGeom prst="rect">
              <a:avLst/>
            </a:prstGeom>
            <a:solidFill>
              <a:srgbClr val="4BA9A4"/>
            </a:solidFill>
            <a:ln w="1587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ru-RU" sz="2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Шприцевые </a:t>
              </a:r>
            </a:p>
            <a:p>
              <a:pPr algn="ctr"/>
              <a:r>
                <a:rPr lang="ru-RU" sz="2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насосы</a:t>
              </a:r>
              <a:endParaRPr lang="de-DE" sz="2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489" name="Text Box 8"/>
            <p:cNvSpPr txBox="1">
              <a:spLocks noChangeArrowheads="1"/>
            </p:cNvSpPr>
            <p:nvPr/>
          </p:nvSpPr>
          <p:spPr bwMode="auto">
            <a:xfrm>
              <a:off x="6731000" y="4024765"/>
              <a:ext cx="720725" cy="284846"/>
            </a:xfrm>
            <a:prstGeom prst="rect">
              <a:avLst/>
            </a:prstGeom>
            <a:solidFill>
              <a:srgbClr val="4BA9A4"/>
            </a:solidFill>
            <a:ln w="1587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0" rIns="0" bIns="0" anchor="ctr" anchorCtr="1">
              <a:spAutoFit/>
            </a:bodyPr>
            <a:lstStyle/>
            <a:p>
              <a:pPr algn="ctr"/>
              <a:r>
                <a:rPr lang="en-US" sz="2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± 2</a:t>
              </a:r>
              <a:r>
                <a:rPr lang="ru-RU" sz="2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%</a:t>
              </a:r>
              <a:endParaRPr lang="en-US" sz="2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490" name="Text Box 9"/>
            <p:cNvSpPr txBox="1">
              <a:spLocks noChangeArrowheads="1"/>
            </p:cNvSpPr>
            <p:nvPr/>
          </p:nvSpPr>
          <p:spPr bwMode="auto">
            <a:xfrm>
              <a:off x="6731000" y="2836522"/>
              <a:ext cx="720725" cy="284846"/>
            </a:xfrm>
            <a:prstGeom prst="rect">
              <a:avLst/>
            </a:prstGeom>
            <a:solidFill>
              <a:srgbClr val="4BA9A4"/>
            </a:solidFill>
            <a:ln w="1587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0" rIns="0" bIns="0" anchor="ctr" anchorCtr="1">
              <a:spAutoFit/>
            </a:bodyPr>
            <a:lstStyle/>
            <a:p>
              <a:pPr algn="ctr"/>
              <a:r>
                <a:rPr lang="en-US" sz="2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± 5</a:t>
              </a:r>
              <a:r>
                <a:rPr lang="ru-RU" sz="2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%</a:t>
              </a:r>
              <a:endParaRPr lang="en-US" sz="2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494" name="Text Box 14"/>
            <p:cNvSpPr txBox="1">
              <a:spLocks noChangeArrowheads="1"/>
            </p:cNvSpPr>
            <p:nvPr/>
          </p:nvSpPr>
          <p:spPr bwMode="auto">
            <a:xfrm>
              <a:off x="4497388" y="1607456"/>
              <a:ext cx="2954337" cy="569690"/>
            </a:xfrm>
            <a:prstGeom prst="rect">
              <a:avLst/>
            </a:prstGeom>
            <a:solidFill>
              <a:srgbClr val="4BA9A4"/>
            </a:solidFill>
            <a:ln w="1587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0" rIns="0" bIns="0" anchor="ctr" anchorCtr="1">
              <a:spAutoFit/>
            </a:bodyPr>
            <a:lstStyle/>
            <a:p>
              <a:pPr algn="ctr"/>
              <a:r>
                <a:rPr lang="ru-RU" sz="2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Автоматизированная </a:t>
              </a:r>
              <a:r>
                <a:rPr lang="ru-RU" sz="26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инфузия</a:t>
              </a:r>
              <a:endParaRPr lang="de-DE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1519" name="Номер слайда 1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832B45-7894-4305-A8AB-FAD2C88A8873}" type="slidenum">
              <a:rPr lang="de-DE" smtClean="0"/>
              <a:pPr>
                <a:defRPr/>
              </a:pPr>
              <a:t>7</a:t>
            </a:fld>
            <a:endParaRPr lang="de-DE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-36512" y="-27384"/>
            <a:ext cx="9540552" cy="70643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Преимущества автоматизированной инфузи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и</a:t>
            </a:r>
            <a:endParaRPr lang="de-DE" sz="36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519" name="Номер слайда 1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B29555-14F3-4BE8-AEC0-F65B9C8A8406}" type="slidenum">
              <a:rPr lang="de-DE" smtClean="0"/>
              <a:pPr>
                <a:defRPr/>
              </a:pPr>
              <a:t>8</a:t>
            </a:fld>
            <a:endParaRPr lang="de-DE" smtClean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gray">
          <a:xfrm>
            <a:off x="179512" y="765770"/>
            <a:ext cx="889248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77813" indent="-277813">
              <a:lnSpc>
                <a:spcPct val="150000"/>
              </a:lnSpc>
              <a:spcBef>
                <a:spcPct val="20000"/>
              </a:spcBef>
              <a:buClr>
                <a:schemeClr val="bg2">
                  <a:lumMod val="50000"/>
                </a:schemeClr>
              </a:buClr>
              <a:buFontTx/>
              <a:buBlip>
                <a:blip r:embed="rId3"/>
              </a:buBlip>
              <a:defRPr/>
            </a:pPr>
            <a:r>
              <a:rPr lang="ru-RU" sz="2000" b="1" kern="0" dirty="0"/>
              <a:t>Самая высокая из существующих методов точность инфузии</a:t>
            </a:r>
          </a:p>
          <a:p>
            <a:pPr marL="277813" indent="-277813">
              <a:lnSpc>
                <a:spcPct val="150000"/>
              </a:lnSpc>
              <a:spcBef>
                <a:spcPct val="20000"/>
              </a:spcBef>
              <a:buClr>
                <a:schemeClr val="bg2">
                  <a:lumMod val="50000"/>
                </a:schemeClr>
              </a:buClr>
              <a:buFontTx/>
              <a:buBlip>
                <a:blip r:embed="rId3"/>
              </a:buBlip>
              <a:defRPr/>
            </a:pPr>
            <a:r>
              <a:rPr lang="ru-RU" sz="2000" b="1" kern="0" dirty="0"/>
              <a:t>Поддержка скорости инфузии на заданном </a:t>
            </a:r>
            <a:r>
              <a:rPr lang="ru-RU" sz="2000" b="1" kern="0" dirty="0" smtClean="0"/>
              <a:t>уровне</a:t>
            </a:r>
          </a:p>
          <a:p>
            <a:pPr marL="277813" indent="-277813">
              <a:lnSpc>
                <a:spcPct val="150000"/>
              </a:lnSpc>
              <a:spcBef>
                <a:spcPct val="20000"/>
              </a:spcBef>
              <a:buClr>
                <a:schemeClr val="bg2">
                  <a:lumMod val="50000"/>
                </a:schemeClr>
              </a:buClr>
              <a:buBlip>
                <a:blip r:embed="rId3"/>
              </a:buBlip>
              <a:defRPr/>
            </a:pPr>
            <a:r>
              <a:rPr lang="ru-RU" sz="2000" b="1" kern="0" dirty="0" smtClean="0"/>
              <a:t>Точное выполнение лекарственных назначений</a:t>
            </a:r>
          </a:p>
          <a:p>
            <a:pPr marL="277813" indent="-277813">
              <a:spcBef>
                <a:spcPct val="20000"/>
              </a:spcBef>
              <a:buClr>
                <a:schemeClr val="bg2">
                  <a:lumMod val="50000"/>
                </a:schemeClr>
              </a:buClr>
              <a:buFontTx/>
              <a:buBlip>
                <a:blip r:embed="rId3"/>
              </a:buBlip>
              <a:defRPr/>
            </a:pPr>
            <a:r>
              <a:rPr lang="ru-RU" sz="2000" b="1" kern="0" dirty="0" smtClean="0"/>
              <a:t> Профилактика осложнений лекарственной терапии, связанной с очень быстрым </a:t>
            </a:r>
            <a:r>
              <a:rPr lang="ru-RU" sz="2000" b="1" kern="0" dirty="0" err="1" smtClean="0"/>
              <a:t>в\в</a:t>
            </a:r>
            <a:r>
              <a:rPr lang="ru-RU" sz="2000" b="1" kern="0" dirty="0" smtClean="0"/>
              <a:t> введением  медикамента (</a:t>
            </a:r>
            <a:r>
              <a:rPr lang="ru-RU" sz="2000" b="1" kern="0" dirty="0" err="1" smtClean="0"/>
              <a:t>вазопрессоры</a:t>
            </a:r>
            <a:r>
              <a:rPr lang="ru-RU" sz="2000" b="1" kern="0" dirty="0" smtClean="0"/>
              <a:t>, парентеральное питание и др.) </a:t>
            </a:r>
            <a:endParaRPr lang="ru-RU" sz="2000" kern="0" dirty="0"/>
          </a:p>
          <a:p>
            <a:pPr marL="277813" indent="-277813">
              <a:lnSpc>
                <a:spcPct val="150000"/>
              </a:lnSpc>
              <a:spcBef>
                <a:spcPct val="20000"/>
              </a:spcBef>
              <a:buClr>
                <a:schemeClr val="bg2">
                  <a:lumMod val="50000"/>
                </a:schemeClr>
              </a:buClr>
              <a:buFontTx/>
              <a:buBlip>
                <a:blip r:embed="rId3"/>
              </a:buBlip>
              <a:defRPr/>
            </a:pPr>
            <a:r>
              <a:rPr lang="ru-RU" sz="2000" b="1" kern="0" dirty="0" smtClean="0"/>
              <a:t>Удобство </a:t>
            </a:r>
            <a:r>
              <a:rPr lang="ru-RU" sz="2000" b="1" kern="0" dirty="0"/>
              <a:t>в работе</a:t>
            </a:r>
          </a:p>
          <a:p>
            <a:pPr marL="277813" indent="-277813">
              <a:lnSpc>
                <a:spcPct val="150000"/>
              </a:lnSpc>
              <a:spcBef>
                <a:spcPct val="20000"/>
              </a:spcBef>
              <a:buClr>
                <a:schemeClr val="bg2">
                  <a:lumMod val="50000"/>
                </a:schemeClr>
              </a:buClr>
              <a:buFontTx/>
              <a:buBlip>
                <a:blip r:embed="rId3"/>
              </a:buBlip>
              <a:defRPr/>
            </a:pPr>
            <a:r>
              <a:rPr lang="ru-RU" sz="2000" b="1" kern="0" dirty="0"/>
              <a:t>Система оповещения / сигнализации</a:t>
            </a:r>
          </a:p>
          <a:p>
            <a:pPr marL="277813" indent="-277813">
              <a:lnSpc>
                <a:spcPct val="150000"/>
              </a:lnSpc>
              <a:spcBef>
                <a:spcPct val="20000"/>
              </a:spcBef>
              <a:buClr>
                <a:schemeClr val="bg2">
                  <a:lumMod val="50000"/>
                </a:schemeClr>
              </a:buClr>
              <a:buFontTx/>
              <a:buBlip>
                <a:blip r:embed="rId3"/>
              </a:buBlip>
              <a:defRPr/>
            </a:pPr>
            <a:r>
              <a:rPr lang="ru-RU" sz="2000" b="1" kern="0" dirty="0"/>
              <a:t>Программирование в широком диапазоне параметров и значений</a:t>
            </a:r>
          </a:p>
          <a:p>
            <a:pPr marL="277813" indent="-277813">
              <a:lnSpc>
                <a:spcPct val="150000"/>
              </a:lnSpc>
              <a:spcBef>
                <a:spcPct val="20000"/>
              </a:spcBef>
              <a:buClr>
                <a:schemeClr val="bg2">
                  <a:lumMod val="50000"/>
                </a:schemeClr>
              </a:buClr>
              <a:buFontTx/>
              <a:buBlip>
                <a:blip r:embed="rId3"/>
              </a:buBlip>
              <a:defRPr/>
            </a:pPr>
            <a:r>
              <a:rPr lang="ru-RU" sz="2000" b="1" kern="0" dirty="0"/>
              <a:t>Документирование и анализ инфузионной терапии</a:t>
            </a:r>
          </a:p>
          <a:p>
            <a:pPr marL="277813" indent="-277813">
              <a:lnSpc>
                <a:spcPct val="150000"/>
              </a:lnSpc>
              <a:spcBef>
                <a:spcPct val="20000"/>
              </a:spcBef>
              <a:buClr>
                <a:schemeClr val="bg2">
                  <a:lumMod val="50000"/>
                </a:schemeClr>
              </a:buClr>
              <a:buFontTx/>
              <a:buBlip>
                <a:blip r:embed="rId3"/>
              </a:buBlip>
              <a:defRPr/>
            </a:pPr>
            <a:r>
              <a:rPr lang="ru-RU" sz="2000" b="1" kern="0" dirty="0"/>
              <a:t>Экономия рабочего времени</a:t>
            </a:r>
          </a:p>
          <a:p>
            <a:pPr marL="277813" indent="-277813">
              <a:lnSpc>
                <a:spcPct val="150000"/>
              </a:lnSpc>
              <a:spcBef>
                <a:spcPct val="20000"/>
              </a:spcBef>
              <a:buClr>
                <a:schemeClr val="bg2">
                  <a:lumMod val="50000"/>
                </a:schemeClr>
              </a:buClr>
              <a:buFontTx/>
              <a:buBlip>
                <a:blip r:embed="rId3"/>
              </a:buBlip>
              <a:defRPr/>
            </a:pPr>
            <a:r>
              <a:rPr lang="ru-RU" sz="2000" b="1" kern="0" dirty="0"/>
              <a:t>Интеграция и передача данных об инфузии</a:t>
            </a:r>
            <a:endParaRPr lang="ru-RU" sz="2000" kern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58266"/>
            <a:ext cx="8713340" cy="70643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Автоматизированная инфузия</a:t>
            </a:r>
            <a:endParaRPr lang="de-DE" sz="48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519" name="Номер слайда 1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CD8D43-1BAC-4C36-B6D8-EB2BC0FAA539}" type="slidenum">
              <a:rPr lang="de-DE" smtClean="0"/>
              <a:pPr>
                <a:defRPr/>
              </a:pPr>
              <a:t>9</a:t>
            </a:fld>
            <a:endParaRPr lang="de-DE" smtClean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gray">
          <a:xfrm>
            <a:off x="251520" y="1053802"/>
            <a:ext cx="8712968" cy="4607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r>
              <a:rPr lang="ru-RU" sz="2000" b="1" dirty="0"/>
              <a:t>Автоматизированные системы позволяют не только увеличить инфузионного давление, но и регулировать, управлять и мониторировать</a:t>
            </a:r>
          </a:p>
          <a:p>
            <a:pPr>
              <a:defRPr/>
            </a:pPr>
            <a:r>
              <a:rPr lang="ru-RU" sz="2000" b="1" dirty="0"/>
              <a:t>скорость и объем инфузии. </a:t>
            </a:r>
          </a:p>
          <a:p>
            <a:pPr>
              <a:defRPr/>
            </a:pPr>
            <a:endParaRPr lang="ru-RU" sz="2000" b="1" dirty="0"/>
          </a:p>
          <a:p>
            <a:pPr>
              <a:defRPr/>
            </a:pPr>
            <a:r>
              <a:rPr lang="ru-RU" sz="2000" b="1" dirty="0"/>
              <a:t>Предустановленные параметры можно непрерывно и автоматически контролировать, а при из изменении, активировать акустическое и/или визуальное предупреждение.</a:t>
            </a:r>
          </a:p>
          <a:p>
            <a:pPr>
              <a:defRPr/>
            </a:pPr>
            <a:endParaRPr lang="ru-RU" sz="2000" b="1" dirty="0"/>
          </a:p>
          <a:p>
            <a:pPr>
              <a:defRPr/>
            </a:pPr>
            <a:r>
              <a:rPr lang="ru-RU" sz="2000" b="1" dirty="0"/>
              <a:t>Одним из основных преимуществ автоматизированных инфузионных систем является повышение безопасности пациента благодаря использованию различных датчиков контроля инфузии (воздух в системе, инфузионное давление и пр.). </a:t>
            </a:r>
          </a:p>
          <a:p>
            <a:pPr>
              <a:defRPr/>
            </a:pPr>
            <a:endParaRPr lang="ru-RU" sz="2000" b="1" dirty="0"/>
          </a:p>
          <a:p>
            <a:pPr>
              <a:defRPr/>
            </a:pPr>
            <a:r>
              <a:rPr lang="ru-RU" sz="2000" b="1" dirty="0"/>
              <a:t>Возможность возложить интенсивный мониторинг инфузии на полуавтоматические электронные приборы, позволила перераспределить нагрузку на медперсонал в пользу других важных клинических задач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sp>
        <p:nvSpPr>
          <p:cNvPr id="2560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PLACEIMAGE.FORCETOFILLORIGINALAREA" val="True"/>
  <p:tag name="SLIDETYPE" val="SlideTitleBrandRibbon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SlideText2Columns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SlideText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TYPE" val="SlideText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4250</Words>
  <Application>Microsoft Office PowerPoint</Application>
  <PresentationFormat>Экран (4:3)</PresentationFormat>
  <Paragraphs>605</Paragraphs>
  <Slides>48</Slides>
  <Notes>25</Notes>
  <HiddenSlides>1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50" baseType="lpstr">
      <vt:lpstr>Тема Office</vt:lpstr>
      <vt:lpstr>Bitmap Image</vt:lpstr>
      <vt:lpstr>Особенности проведения  Автоматизированной инфузии.  Виды инфузионных насосов и их назначение</vt:lpstr>
      <vt:lpstr>Инфузионная терапия</vt:lpstr>
      <vt:lpstr>Виды инфузии</vt:lpstr>
      <vt:lpstr>Автоматизированная инфузия</vt:lpstr>
      <vt:lpstr>Гидростатическое давление</vt:lpstr>
      <vt:lpstr>Гидростатическое давление</vt:lpstr>
      <vt:lpstr>Погрешность при инфузии</vt:lpstr>
      <vt:lpstr>Преимущества автоматизированной инфузии</vt:lpstr>
      <vt:lpstr>Автоматизированная инфузия</vt:lpstr>
      <vt:lpstr>Автоматизированная инфузия</vt:lpstr>
      <vt:lpstr>История автоматизированной  инфузии</vt:lpstr>
      <vt:lpstr> 60 лет инноваций  в автоматизированной инфузии </vt:lpstr>
      <vt:lpstr>Инфузионные насосы  с перистальтическим механизмом</vt:lpstr>
      <vt:lpstr>Цели применения перистальтических насосов:</vt:lpstr>
      <vt:lpstr>Линейный  перистальтический насос</vt:lpstr>
      <vt:lpstr>Роликовый перистальтический насос</vt:lpstr>
      <vt:lpstr>Специальные инфузионные магистрали</vt:lpstr>
      <vt:lpstr>Шприцевые насосы</vt:lpstr>
      <vt:lpstr>Шприцевые насосы</vt:lpstr>
      <vt:lpstr>Цели применения шприцевых насосов:</vt:lpstr>
      <vt:lpstr>Презентация PowerPoint</vt:lpstr>
      <vt:lpstr>Презентация PowerPoint</vt:lpstr>
      <vt:lpstr>Новые типы стоек:</vt:lpstr>
      <vt:lpstr>Визуализация пусковых характеристик</vt:lpstr>
      <vt:lpstr>Последствия задержки пуска</vt:lpstr>
      <vt:lpstr>Эффекты «залипания – скольжения»</vt:lpstr>
      <vt:lpstr>Эффекты «залипания – скольжения»</vt:lpstr>
      <vt:lpstr>Эффекты «залипания – скольжения»</vt:lpstr>
      <vt:lpstr>Эффекты «залипания – скольжения»</vt:lpstr>
      <vt:lpstr>Эффекты «залипания – скольжения»</vt:lpstr>
      <vt:lpstr>Эффекты «залипания – скольжения»</vt:lpstr>
      <vt:lpstr>Сравнение движения штока при вводе 3мл жидкости (за 2сек)</vt:lpstr>
      <vt:lpstr>Сравнение движения штока при вводе 3мл жидкости (за 2сек)</vt:lpstr>
      <vt:lpstr>Презентация PowerPoint</vt:lpstr>
      <vt:lpstr>Влияние марки шприца на пусковые характеристики </vt:lpstr>
      <vt:lpstr>Влияние длительности нахождения раствора в шприце на пусковые характеристики</vt:lpstr>
      <vt:lpstr>Влияние длительности нахождения раствора в шприце на пусковые характеристики</vt:lpstr>
      <vt:lpstr>Влияние длительности нахождения раствора в шприце на пусковые характеристики</vt:lpstr>
      <vt:lpstr>Презентация PowerPoint</vt:lpstr>
      <vt:lpstr>Является ли насос причиной этих проблем?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 и Людмилка</dc:creator>
  <cp:lastModifiedBy>Sveta</cp:lastModifiedBy>
  <cp:revision>36</cp:revision>
  <dcterms:created xsi:type="dcterms:W3CDTF">2013-07-08T02:17:57Z</dcterms:created>
  <dcterms:modified xsi:type="dcterms:W3CDTF">2019-09-08T11:38:35Z</dcterms:modified>
</cp:coreProperties>
</file>