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7" r:id="rId2"/>
    <p:sldId id="283" r:id="rId3"/>
    <p:sldId id="284" r:id="rId4"/>
    <p:sldId id="285" r:id="rId5"/>
    <p:sldId id="286" r:id="rId6"/>
    <p:sldId id="287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99FF66"/>
    <a:srgbClr val="EAEAEA"/>
    <a:srgbClr val="CC0000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66" d="100"/>
          <a:sy n="66" d="100"/>
        </p:scale>
        <p:origin x="-1608" y="-9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D2946-422E-42C3-ACBE-65A05B74AB02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A1CD6-BA9D-4C66-8836-5ED1BB3A2E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34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1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1.png"/><Relationship Id="rId5" Type="http://schemas.openxmlformats.org/officeDocument/2006/relationships/image" Target="../media/image4.jpeg"/><Relationship Id="rId10" Type="http://schemas.openxmlformats.org/officeDocument/2006/relationships/hyperlink" Target="mailto:mail@opsa.info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12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13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1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5132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9995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2"/>
          <p:cNvGrpSpPr>
            <a:grpSpLocks/>
          </p:cNvGrpSpPr>
          <p:nvPr/>
        </p:nvGrpSpPr>
        <p:grpSpPr bwMode="auto">
          <a:xfrm>
            <a:off x="2422270" y="123478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18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4" name="Прямая соединительная линия 23"/>
          <p:cNvCxnSpPr/>
          <p:nvPr/>
        </p:nvCxnSpPr>
        <p:spPr>
          <a:xfrm flipH="1">
            <a:off x="0" y="1081545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0" y="12347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067944" y="2355726"/>
            <a:ext cx="489654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rgbClr val="008080"/>
                </a:solidFill>
              </a:rPr>
              <a:t>Желаем вам </a:t>
            </a:r>
            <a:r>
              <a:rPr lang="ru-RU" sz="2500" b="1" dirty="0" smtClean="0">
                <a:solidFill>
                  <a:srgbClr val="008080"/>
                </a:solidFill>
              </a:rPr>
              <a:t>удачного  обучения медицинских </a:t>
            </a:r>
            <a:r>
              <a:rPr lang="ru-RU" sz="2500" b="1" dirty="0">
                <a:solidFill>
                  <a:srgbClr val="008080"/>
                </a:solidFill>
              </a:rPr>
              <a:t>сестер </a:t>
            </a:r>
            <a:r>
              <a:rPr lang="ru-RU" sz="2500" b="1" dirty="0" smtClean="0">
                <a:solidFill>
                  <a:srgbClr val="008080"/>
                </a:solidFill>
              </a:rPr>
              <a:t>каскадным методом в </a:t>
            </a:r>
            <a:r>
              <a:rPr lang="ru-RU" sz="2500" b="1" dirty="0">
                <a:solidFill>
                  <a:srgbClr val="008080"/>
                </a:solidFill>
              </a:rPr>
              <a:t>своих медицинских </a:t>
            </a:r>
            <a:r>
              <a:rPr lang="ru-RU" sz="2500" b="1" dirty="0" smtClean="0">
                <a:solidFill>
                  <a:srgbClr val="008080"/>
                </a:solidFill>
              </a:rPr>
              <a:t>организациях</a:t>
            </a:r>
          </a:p>
          <a:p>
            <a:endParaRPr lang="ru-RU" sz="2500" b="1" dirty="0">
              <a:solidFill>
                <a:srgbClr val="008080"/>
              </a:solidFill>
            </a:endParaRPr>
          </a:p>
          <a:p>
            <a:pPr algn="ctr"/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ПО 4 ОКТЯБРЯ 2019 Г</a:t>
            </a:r>
            <a:r>
              <a:rPr lang="ru-RU" sz="2500" b="1" dirty="0" smtClean="0">
                <a:solidFill>
                  <a:srgbClr val="C00000"/>
                </a:solidFill>
              </a:rPr>
              <a:t>. 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501" y="1275606"/>
            <a:ext cx="9058499" cy="671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СЕМИНАРА!</a:t>
            </a:r>
            <a:endParaRPr lang="ru-RU" sz="36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 descr="http://2.bp.blogspot.com/-X9I29rtPukg/Uic9cCiE02I/AAAAAAAAAHU/W4gbltqBE4o/s1600/361664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004" r="12959" b="12935"/>
          <a:stretch/>
        </p:blipFill>
        <p:spPr bwMode="auto">
          <a:xfrm>
            <a:off x="179512" y="2355726"/>
            <a:ext cx="3801318" cy="2428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15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-1080"/>
            <a:ext cx="9144000" cy="5144580"/>
            <a:chOff x="0" y="-1080"/>
            <a:chExt cx="9144000" cy="514458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0" y="-1080"/>
              <a:ext cx="9141366" cy="51445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Picture 2" descr="D:\Загрузка\эмблема (2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5132"/>
              <a:ext cx="532059" cy="79440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39995"/>
              <a:ext cx="1368152" cy="29470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oup 2"/>
            <p:cNvGrpSpPr>
              <a:grpSpLocks/>
            </p:cNvGrpSpPr>
            <p:nvPr/>
          </p:nvGrpSpPr>
          <p:grpSpPr bwMode="auto">
            <a:xfrm>
              <a:off x="2422270" y="123478"/>
              <a:ext cx="6719096" cy="958067"/>
              <a:chOff x="4108" y="487"/>
              <a:chExt cx="7182" cy="880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Picture 3" descr="Drip-in-hand-cropp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8" y="487"/>
                <a:ext cx="135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4" descr="Infuze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3" y="487"/>
                <a:ext cx="116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5" descr="$_5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8" y="487"/>
                <a:ext cx="1302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6" descr="833f246854497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0" y="487"/>
                <a:ext cx="1297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7" descr="camera-implantabila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7" y="495"/>
                <a:ext cx="1303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8" descr="easypump_pharmacists_1200x140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30" y="491"/>
                <a:ext cx="760" cy="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0" y="111928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0" y="12347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0" y="120359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КАСКАДНЫМ МЕТОДОМ ПО КУРСУ </a:t>
            </a:r>
          </a:p>
          <a:p>
            <a:pPr algn="ctr"/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И ПОДДЕРЖАНИЕ ПЕРИФЕРИЧЕСКОГО ВЕНОЗНОГО ДОСТУПА»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2211710"/>
            <a:ext cx="6246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27 сентября 2019 г. </a:t>
            </a:r>
            <a:r>
              <a:rPr lang="ru-RU" sz="2600" b="1" dirty="0">
                <a:solidFill>
                  <a:srgbClr val="008080"/>
                </a:solidFill>
              </a:rPr>
              <a:t>предоставить              в электронном виде в офис ОПСА: </a:t>
            </a:r>
          </a:p>
          <a:p>
            <a:pPr marL="363538" indent="-363538">
              <a:spcAft>
                <a:spcPts val="1200"/>
              </a:spcAft>
              <a:buAutoNum type="arabicPeriod"/>
            </a:pPr>
            <a:r>
              <a:rPr lang="ru-RU" sz="2600" b="1" dirty="0">
                <a:solidFill>
                  <a:srgbClr val="008080"/>
                </a:solidFill>
              </a:rPr>
              <a:t>программу обучения, </a:t>
            </a:r>
          </a:p>
          <a:p>
            <a:pPr marL="363538" indent="-363538">
              <a:spcAft>
                <a:spcPts val="1200"/>
              </a:spcAft>
              <a:buAutoNum type="arabicPeriod"/>
            </a:pPr>
            <a:r>
              <a:rPr lang="ru-RU" sz="2600" b="1" dirty="0">
                <a:solidFill>
                  <a:srgbClr val="008080"/>
                </a:solidFill>
              </a:rPr>
              <a:t>дату и место проведения, </a:t>
            </a:r>
          </a:p>
          <a:p>
            <a:pPr marL="363538" indent="-363538">
              <a:spcAft>
                <a:spcPts val="1200"/>
              </a:spcAft>
              <a:buAutoNum type="arabicPeriod"/>
            </a:pPr>
            <a:r>
              <a:rPr lang="ru-RU" sz="2600" b="1" dirty="0">
                <a:solidFill>
                  <a:srgbClr val="008080"/>
                </a:solidFill>
              </a:rPr>
              <a:t>список участников </a:t>
            </a:r>
            <a:r>
              <a:rPr lang="ru-RU" sz="26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 менее 10 чел.)</a:t>
            </a:r>
            <a:r>
              <a:rPr lang="ru-RU" sz="2600" b="1" dirty="0">
                <a:solidFill>
                  <a:srgbClr val="008080"/>
                </a:solidFill>
              </a:rPr>
              <a:t>.</a:t>
            </a:r>
          </a:p>
        </p:txBody>
      </p:sp>
      <p:pic>
        <p:nvPicPr>
          <p:cNvPr id="15" name="Picture 2" descr="https://www.crestline.net/wp-content/uploads/2016/01/email-marketing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263" b="8744"/>
          <a:stretch/>
        </p:blipFill>
        <p:spPr bwMode="auto">
          <a:xfrm>
            <a:off x="0" y="2139702"/>
            <a:ext cx="2934072" cy="2622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85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080"/>
            <a:ext cx="9144000" cy="5144580"/>
            <a:chOff x="0" y="-1080"/>
            <a:chExt cx="9144000" cy="514458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0" y="-1080"/>
              <a:ext cx="9141366" cy="51445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2" descr="D:\Загрузка\эмблема (2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5132"/>
              <a:ext cx="532059" cy="79440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39995"/>
              <a:ext cx="1368152" cy="29470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2"/>
            <p:cNvGrpSpPr>
              <a:grpSpLocks/>
            </p:cNvGrpSpPr>
            <p:nvPr/>
          </p:nvGrpSpPr>
          <p:grpSpPr bwMode="auto">
            <a:xfrm>
              <a:off x="2422270" y="123478"/>
              <a:ext cx="6719096" cy="958067"/>
              <a:chOff x="4108" y="487"/>
              <a:chExt cx="7182" cy="880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2" name="Picture 3" descr="Drip-in-hand-cropp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8" y="487"/>
                <a:ext cx="135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4" descr="Infuze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3" y="487"/>
                <a:ext cx="116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5" descr="$_5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8" y="487"/>
                <a:ext cx="1302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6" descr="833f246854497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0" y="487"/>
                <a:ext cx="1297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7" descr="camera-implantabila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7" y="495"/>
                <a:ext cx="1303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8" descr="easypump_pharmacists_1200x140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30" y="491"/>
                <a:ext cx="760" cy="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0" y="111928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0" y="12347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0" y="1143784"/>
            <a:ext cx="9141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КАСКАДНЫМ МЕТОДОМ ПО КУРСУ </a:t>
            </a:r>
          </a:p>
          <a:p>
            <a:pPr algn="ctr"/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И ПОДДЕРЖАНИЕ ПЕРИФЕРИЧЕСКОГО ВЕНОЗНОГО ДОСТУПА»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1995686"/>
            <a:ext cx="442387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solidFill>
                  <a:srgbClr val="006600"/>
                </a:solidFill>
              </a:rPr>
              <a:t>По окончанию обучения предоставить </a:t>
            </a:r>
            <a:r>
              <a:rPr lang="ru-RU" sz="2300" b="1" dirty="0">
                <a:solidFill>
                  <a:srgbClr val="C00000"/>
                </a:solidFill>
              </a:rPr>
              <a:t>отчет и 2-3 качественные фотографии, </a:t>
            </a:r>
            <a:r>
              <a:rPr lang="ru-RU" sz="2300" b="1" dirty="0">
                <a:solidFill>
                  <a:srgbClr val="006600"/>
                </a:solidFill>
              </a:rPr>
              <a:t>отражающие процесс обучения (включая общую фотографию участников), </a:t>
            </a:r>
            <a:r>
              <a:rPr lang="ru-RU" sz="2300" b="1" dirty="0" smtClean="0">
                <a:solidFill>
                  <a:srgbClr val="006600"/>
                </a:solidFill>
              </a:rPr>
              <a:t>в </a:t>
            </a:r>
            <a:r>
              <a:rPr lang="ru-RU" sz="2300" b="1" dirty="0">
                <a:solidFill>
                  <a:srgbClr val="006600"/>
                </a:solidFill>
              </a:rPr>
              <a:t>офис ОПСА </a:t>
            </a:r>
            <a:endParaRPr lang="ru-RU" sz="2300" b="1" dirty="0" smtClean="0">
              <a:solidFill>
                <a:srgbClr val="006600"/>
              </a:solidFill>
            </a:endParaRPr>
          </a:p>
          <a:p>
            <a:r>
              <a:rPr lang="ru-RU" sz="2300" b="1" dirty="0" smtClean="0">
                <a:solidFill>
                  <a:srgbClr val="006600"/>
                </a:solidFill>
              </a:rPr>
              <a:t>по </a:t>
            </a:r>
            <a:r>
              <a:rPr lang="ru-RU" sz="2300" b="1" dirty="0">
                <a:solidFill>
                  <a:srgbClr val="006600"/>
                </a:solidFill>
              </a:rPr>
              <a:t>электронной почте </a:t>
            </a:r>
            <a:r>
              <a:rPr lang="ru-RU" sz="2300" b="1" dirty="0" err="1">
                <a:solidFill>
                  <a:srgbClr val="006600"/>
                </a:solidFill>
                <a:hlinkClick r:id="rId10"/>
              </a:rPr>
              <a:t>mail@opsa</a:t>
            </a:r>
            <a:r>
              <a:rPr lang="ru-RU" sz="2300" b="1" dirty="0">
                <a:solidFill>
                  <a:srgbClr val="006600"/>
                </a:solidFill>
                <a:hlinkClick r:id="rId10"/>
              </a:rPr>
              <a:t>.</a:t>
            </a:r>
            <a:r>
              <a:rPr lang="en-US" sz="2300" b="1" dirty="0">
                <a:solidFill>
                  <a:srgbClr val="006600"/>
                </a:solidFill>
                <a:hlinkClick r:id="rId10"/>
              </a:rPr>
              <a:t>info</a:t>
            </a:r>
            <a:r>
              <a:rPr lang="en-US" sz="2300" b="1" dirty="0">
                <a:solidFill>
                  <a:srgbClr val="006600"/>
                </a:solidFill>
              </a:rPr>
              <a:t> </a:t>
            </a:r>
            <a:r>
              <a:rPr lang="ru-RU" sz="2300" b="1" dirty="0">
                <a:solidFill>
                  <a:srgbClr val="006600"/>
                </a:solidFill>
              </a:rPr>
              <a:t>по </a:t>
            </a:r>
            <a:r>
              <a:rPr lang="ru-RU" sz="2300" b="1" dirty="0" smtClean="0">
                <a:solidFill>
                  <a:srgbClr val="006600"/>
                </a:solidFill>
              </a:rPr>
              <a:t>образцу</a:t>
            </a:r>
            <a:endParaRPr lang="ru-RU" sz="2300" b="1" dirty="0">
              <a:solidFill>
                <a:srgbClr val="0066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56047"/>
            <a:ext cx="4464496" cy="3091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85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-1080"/>
            <a:ext cx="9144000" cy="5144580"/>
            <a:chOff x="0" y="-1080"/>
            <a:chExt cx="9144000" cy="51445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0" y="-1080"/>
              <a:ext cx="9141366" cy="51445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" name="Picture 2" descr="D:\Загрузка\эмблема (2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5132"/>
              <a:ext cx="532059" cy="79440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39995"/>
              <a:ext cx="1368152" cy="29470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2"/>
            <p:cNvGrpSpPr>
              <a:grpSpLocks/>
            </p:cNvGrpSpPr>
            <p:nvPr/>
          </p:nvGrpSpPr>
          <p:grpSpPr bwMode="auto">
            <a:xfrm>
              <a:off x="2422270" y="123478"/>
              <a:ext cx="6719096" cy="958067"/>
              <a:chOff x="4108" y="487"/>
              <a:chExt cx="7182" cy="880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1" name="Picture 3" descr="Drip-in-hand-cropp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8" y="487"/>
                <a:ext cx="135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4" descr="Infuze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3" y="487"/>
                <a:ext cx="116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5" descr="$_5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8" y="487"/>
                <a:ext cx="1302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6" descr="833f246854497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0" y="487"/>
                <a:ext cx="1297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7" descr="camera-implantabila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7" y="495"/>
                <a:ext cx="1303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8" descr="easypump_pharmacists_1200x140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30" y="491"/>
                <a:ext cx="760" cy="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0" y="111928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0" y="12347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Прямоугольник 11"/>
          <p:cNvSpPr/>
          <p:nvPr/>
        </p:nvSpPr>
        <p:spPr>
          <a:xfrm>
            <a:off x="0" y="1246570"/>
            <a:ext cx="914136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КАСКАДНЫМ МЕТОДОМ ПО КУРСУ </a:t>
            </a:r>
          </a:p>
          <a:p>
            <a:pPr algn="ctr"/>
            <a:r>
              <a:rPr lang="ru-RU" sz="19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И ПОДДЕРЖАНИЕ ПЕРИФЕРИЧЕСКОГО ВЕНОЗНОГО ДОСТУПА»</a:t>
            </a:r>
            <a:endParaRPr lang="ru-RU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7694"/>
            <a:ext cx="5209377" cy="2835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04868" y="2452702"/>
            <a:ext cx="39196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rgbClr val="006600"/>
                </a:solidFill>
              </a:rPr>
              <a:t>Отчет заверяется подписью проводившего обучения и главной медицинской сестры </a:t>
            </a:r>
            <a:r>
              <a:rPr lang="ru-RU" sz="2500" b="1" dirty="0" smtClean="0">
                <a:solidFill>
                  <a:srgbClr val="006600"/>
                </a:solidFill>
              </a:rPr>
              <a:t>МО</a:t>
            </a:r>
            <a:endParaRPr lang="ru-RU" sz="2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85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080"/>
            <a:ext cx="9144000" cy="5144580"/>
            <a:chOff x="0" y="-1080"/>
            <a:chExt cx="9144000" cy="514458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0" y="-1080"/>
              <a:ext cx="9141366" cy="51445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2" descr="D:\Загрузка\эмблема (2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5132"/>
              <a:ext cx="532059" cy="79440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39995"/>
              <a:ext cx="1368152" cy="29470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2"/>
            <p:cNvGrpSpPr>
              <a:grpSpLocks/>
            </p:cNvGrpSpPr>
            <p:nvPr/>
          </p:nvGrpSpPr>
          <p:grpSpPr bwMode="auto">
            <a:xfrm>
              <a:off x="2422270" y="123478"/>
              <a:ext cx="6719096" cy="958067"/>
              <a:chOff x="4108" y="487"/>
              <a:chExt cx="7182" cy="880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2" name="Picture 3" descr="Drip-in-hand-cropp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8" y="487"/>
                <a:ext cx="135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4" descr="Infuze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3" y="487"/>
                <a:ext cx="116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5" descr="$_5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8" y="487"/>
                <a:ext cx="1302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6" descr="833f246854497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0" y="487"/>
                <a:ext cx="1297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7" descr="camera-implantabila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7" y="495"/>
                <a:ext cx="1303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8" descr="easypump_pharmacists_1200x140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30" y="491"/>
                <a:ext cx="760" cy="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0" y="111928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0" y="12347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AutoShape 2" descr="ÐÐ°ÑÑÐ¸Ð½ÐºÐ¸ Ð¿Ð¾ Ð·Ð°Ð¿ÑÐ¾ÑÑ nursing now campaig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5574" y="1318578"/>
            <a:ext cx="888092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КАСКАДНЫМ МЕТОДОМ ПО КУРСУ </a:t>
            </a:r>
          </a:p>
          <a:p>
            <a:pPr algn="ctr"/>
            <a:r>
              <a:rPr lang="ru-RU" sz="19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И ПОДДЕРЖАНИЕ ПЕРИФЕРИЧЕСКОГО ВЕНОЗНОГО ДОСТУПА»</a:t>
            </a:r>
            <a:endParaRPr lang="ru-RU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34892" y="2329592"/>
            <a:ext cx="50615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006600"/>
                </a:solidFill>
              </a:rPr>
              <a:t>Каждый </a:t>
            </a:r>
            <a:r>
              <a:rPr lang="ru-RU" sz="2700" b="1" dirty="0">
                <a:solidFill>
                  <a:srgbClr val="006600"/>
                </a:solidFill>
              </a:rPr>
              <a:t>участник семинара </a:t>
            </a:r>
            <a:endParaRPr lang="ru-RU" sz="27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2700" b="1" dirty="0" smtClean="0">
                <a:solidFill>
                  <a:srgbClr val="006600"/>
                </a:solidFill>
              </a:rPr>
              <a:t>должен </a:t>
            </a:r>
            <a:r>
              <a:rPr lang="ru-RU" sz="2700" b="1" dirty="0">
                <a:solidFill>
                  <a:srgbClr val="006600"/>
                </a:solidFill>
              </a:rPr>
              <a:t>подготовить </a:t>
            </a:r>
            <a:endParaRPr lang="ru-RU" sz="27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сестер </a:t>
            </a:r>
            <a:endParaRPr lang="ru-RU" sz="27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700" b="1" dirty="0" smtClean="0">
                <a:solidFill>
                  <a:srgbClr val="006600"/>
                </a:solidFill>
              </a:rPr>
              <a:t>и </a:t>
            </a:r>
            <a:r>
              <a:rPr lang="ru-RU" sz="2700" b="1" dirty="0">
                <a:solidFill>
                  <a:srgbClr val="006600"/>
                </a:solidFill>
              </a:rPr>
              <a:t>составить личный </a:t>
            </a:r>
            <a:r>
              <a:rPr lang="ru-RU" sz="2700" b="1" dirty="0" smtClean="0">
                <a:solidFill>
                  <a:srgbClr val="006600"/>
                </a:solidFill>
              </a:rPr>
              <a:t>отчет!</a:t>
            </a:r>
            <a:endParaRPr lang="ru-RU" sz="2700" b="1" dirty="0">
              <a:solidFill>
                <a:srgbClr val="006600"/>
              </a:solidFill>
            </a:endParaRPr>
          </a:p>
        </p:txBody>
      </p:sp>
      <p:pic>
        <p:nvPicPr>
          <p:cNvPr id="5122" name="Picture 2" descr="http://xn----7sbanwabcaldi9am1bais3a7bj3q.xn--p1ai/uploads/posts/2015-03/1425661324_obuchenie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3" t="6683" r="18210" b="10794"/>
          <a:stretch/>
        </p:blipFill>
        <p:spPr bwMode="auto">
          <a:xfrm>
            <a:off x="179512" y="2093159"/>
            <a:ext cx="4168298" cy="2470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85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-1080"/>
            <a:ext cx="9144000" cy="5144580"/>
            <a:chOff x="0" y="-1080"/>
            <a:chExt cx="9144000" cy="514458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0" y="-1080"/>
              <a:ext cx="9141366" cy="51445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Picture 2" descr="D:\Загрузка\эмблема (2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5132"/>
              <a:ext cx="532059" cy="79440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39995"/>
              <a:ext cx="1368152" cy="29470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2"/>
            <p:cNvGrpSpPr>
              <a:grpSpLocks/>
            </p:cNvGrpSpPr>
            <p:nvPr/>
          </p:nvGrpSpPr>
          <p:grpSpPr bwMode="auto">
            <a:xfrm>
              <a:off x="2422270" y="123478"/>
              <a:ext cx="6719096" cy="958067"/>
              <a:chOff x="4108" y="487"/>
              <a:chExt cx="7182" cy="880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Picture 3" descr="Drip-in-hand-croppe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8" y="487"/>
                <a:ext cx="135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4" descr="Infuze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3" y="487"/>
                <a:ext cx="1165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5" descr="$_5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8" y="487"/>
                <a:ext cx="1302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6" descr="833f246854497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30" y="487"/>
                <a:ext cx="1297" cy="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7" descr="camera-implantabila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7" y="495"/>
                <a:ext cx="1303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8" descr="easypump_pharmacists_1200x140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30" y="491"/>
                <a:ext cx="760" cy="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0" y="111928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0" y="123478"/>
              <a:ext cx="9144000" cy="0"/>
            </a:xfrm>
            <a:prstGeom prst="line">
              <a:avLst/>
            </a:prstGeom>
            <a:ln w="50800">
              <a:solidFill>
                <a:srgbClr val="0066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AutoShape 4" descr="ÐÐ°ÑÑÐ¸Ð½ÐºÐ¸ Ð¿Ð¾ Ð·Ð°Ð¿ÑÐ¾ÑÑ international nurses d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7" descr="https://www.oakbendmedcenter.org/career/ico/dd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68278" y="2211710"/>
            <a:ext cx="49757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Выражаем вам признательность за работу  и </a:t>
            </a: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желаем успехов в обучении!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-36512" y="1215792"/>
            <a:ext cx="92201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КАСКАДНЫМ МЕТОДОМ ПО КУРСУ </a:t>
            </a:r>
          </a:p>
          <a:p>
            <a:pPr algn="ctr"/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И ПОДДЕРЖАНИЕ ПЕРИФЕРИЧЕСКОГО ВЕНОЗНОГО ДОСТУПА»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utoShape 2" descr="https://thenetworkchefs.com/wp-content/uploads/2013/06/tnwc-partners-1024x76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4" descr="https://thenetworkchefs.com/wp-content/uploads/2013/06/tnwc-partners-1024x76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 descr="C:\Users\Sveta\Desktop\tnwc-partners-1024x76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4" y="2090246"/>
            <a:ext cx="3840361" cy="2857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857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1718</TotalTime>
  <Words>182</Words>
  <Application>Microsoft Office PowerPoint</Application>
  <PresentationFormat>Экран (16:9)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358</cp:revision>
  <dcterms:created xsi:type="dcterms:W3CDTF">2019-07-17T04:41:02Z</dcterms:created>
  <dcterms:modified xsi:type="dcterms:W3CDTF">2019-09-13T15:38:12Z</dcterms:modified>
</cp:coreProperties>
</file>