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91" r:id="rId2"/>
    <p:sldId id="258" r:id="rId3"/>
    <p:sldId id="259" r:id="rId4"/>
    <p:sldId id="260" r:id="rId5"/>
    <p:sldId id="261" r:id="rId6"/>
    <p:sldId id="263" r:id="rId7"/>
    <p:sldId id="264" r:id="rId8"/>
    <p:sldId id="289" r:id="rId9"/>
    <p:sldId id="265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2" r:id="rId23"/>
    <p:sldId id="284" r:id="rId24"/>
    <p:sldId id="290" r:id="rId25"/>
    <p:sldId id="285" r:id="rId26"/>
    <p:sldId id="287" r:id="rId27"/>
    <p:sldId id="288" r:id="rId28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6600"/>
    <a:srgbClr val="FDEFE3"/>
    <a:srgbClr val="FFFFCC"/>
    <a:srgbClr val="FFFFEF"/>
    <a:srgbClr val="67D042"/>
    <a:srgbClr val="4BC7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720" y="-3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1;&#1056;&#1048;&#1050;&#1057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3333333333333662E-3"/>
                  <c:y val="-9.25925925925922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555555555555558E-3"/>
                  <c:y val="-1.8518518518518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991575984734705E-2"/>
                  <c:y val="-4.2053937353630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452925308494001E-2"/>
                  <c:y val="-8.15014903129657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666666666666781E-2"/>
                  <c:y val="-2.7777777777777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500" b="1">
                    <a:solidFill>
                      <a:srgbClr val="0066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Лист1!$B$10:$B$14</c:f>
              <c:strCache>
                <c:ptCount val="5"/>
                <c:pt idx="0">
                  <c:v>Бразилия</c:v>
                </c:pt>
                <c:pt idx="1">
                  <c:v>Россия </c:v>
                </c:pt>
                <c:pt idx="2">
                  <c:v>Индия </c:v>
                </c:pt>
                <c:pt idx="3">
                  <c:v>Китай </c:v>
                </c:pt>
                <c:pt idx="4">
                  <c:v>ЮАР </c:v>
                </c:pt>
              </c:strCache>
            </c:strRef>
          </c:cat>
          <c:val>
            <c:numRef>
              <c:f>Лист1!$C$10:$C$14</c:f>
              <c:numCache>
                <c:formatCode>General</c:formatCode>
                <c:ptCount val="5"/>
                <c:pt idx="0">
                  <c:v>452</c:v>
                </c:pt>
                <c:pt idx="1">
                  <c:v>659.7</c:v>
                </c:pt>
                <c:pt idx="2">
                  <c:v>597.5</c:v>
                </c:pt>
                <c:pt idx="3">
                  <c:v>542.4</c:v>
                </c:pt>
                <c:pt idx="4">
                  <c:v>707.2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7066496"/>
        <c:axId val="127068032"/>
        <c:axId val="0"/>
      </c:bar3DChart>
      <c:catAx>
        <c:axId val="127066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rgbClr val="006600"/>
                </a:solidFill>
              </a:defRPr>
            </a:pPr>
            <a:endParaRPr lang="ru-RU"/>
          </a:p>
        </c:txPr>
        <c:crossAx val="127068032"/>
        <c:crosses val="autoZero"/>
        <c:auto val="1"/>
        <c:lblAlgn val="ctr"/>
        <c:lblOffset val="100"/>
        <c:noMultiLvlLbl val="0"/>
      </c:catAx>
      <c:valAx>
        <c:axId val="127068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>
                <a:solidFill>
                  <a:srgbClr val="006600"/>
                </a:solidFill>
              </a:defRPr>
            </a:pPr>
            <a:endParaRPr lang="ru-RU"/>
          </a:p>
        </c:txPr>
        <c:crossAx val="127066496"/>
        <c:crosses val="autoZero"/>
        <c:crossBetween val="between"/>
        <c:majorUnit val="200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D361A-29FB-4D25-A69F-B9007D8050A9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21B50-1AE4-4288-8500-87F71188B2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007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6.wdp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microsoft.com/office/2007/relationships/hdphoto" Target="../media/hdphoto8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image" Target="../media/image48.jpeg"/><Relationship Id="rId4" Type="http://schemas.microsoft.com/office/2007/relationships/hdphoto" Target="../media/hdphoto7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4074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6" y="-14074"/>
            <a:ext cx="4210563" cy="33144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615752" y="-92546"/>
            <a:ext cx="1651992" cy="1584002"/>
            <a:chOff x="492944" y="-20538"/>
            <a:chExt cx="1651992" cy="1584002"/>
          </a:xfrm>
        </p:grpSpPr>
        <p:sp>
          <p:nvSpPr>
            <p:cNvPr id="8" name="Овал 7"/>
            <p:cNvSpPr/>
            <p:nvPr/>
          </p:nvSpPr>
          <p:spPr>
            <a:xfrm>
              <a:off x="492944" y="-20538"/>
              <a:ext cx="1651992" cy="158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C:\Users\Sveta\Desktop\344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293" y="339503"/>
              <a:ext cx="563964" cy="790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762" y="3300385"/>
            <a:ext cx="2937207" cy="185761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282252" y="-54446"/>
            <a:ext cx="1651992" cy="1584002"/>
            <a:chOff x="-341560" y="13544"/>
            <a:chExt cx="1651992" cy="1584002"/>
          </a:xfrm>
        </p:grpSpPr>
        <p:sp>
          <p:nvSpPr>
            <p:cNvPr id="13" name="Овал 12"/>
            <p:cNvSpPr/>
            <p:nvPr/>
          </p:nvSpPr>
          <p:spPr>
            <a:xfrm>
              <a:off x="-341560" y="13544"/>
              <a:ext cx="1651992" cy="158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6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80" y="442266"/>
              <a:ext cx="768905" cy="72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Заголовок 1"/>
          <p:cNvSpPr>
            <a:spLocks noGrp="1"/>
          </p:cNvSpPr>
          <p:nvPr>
            <p:ph type="ctrTitle"/>
          </p:nvPr>
        </p:nvSpPr>
        <p:spPr>
          <a:xfrm>
            <a:off x="1247919" y="987574"/>
            <a:ext cx="7896081" cy="2677656"/>
          </a:xfr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III ФОРУМ </a:t>
            </a:r>
            <a:b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СЕСТРИНСКИХ АССОЦИАЦИЙ </a:t>
            </a:r>
            <a:b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СТРАН БРИКС «ПРЕОДОЛЕНИЕ БРЕМЕНИ НЕИНФЕКЦИОННЫХ ХРОНИЧЕСКИХ ЗАБОЛЕВАНИЙ: ДОСТИЖЕНИЕ ПРОГРЕССА ПУТЕМ РАСШИРЕНИЯ РОЛИ МЕДИЦИНСКОЙ СЕСТРЫ</a:t>
            </a:r>
            <a:r>
              <a:rPr lang="ru-RU" sz="2800" b="1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»</a:t>
            </a:r>
            <a:endParaRPr lang="ru-RU" sz="2800" b="1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917543"/>
            <a:ext cx="4392488" cy="1154162"/>
          </a:xfr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ru-RU" sz="23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Доманова Н.И</a:t>
            </a:r>
            <a:r>
              <a:rPr lang="ru-RU" sz="23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</a:t>
            </a:r>
            <a:endParaRPr lang="ru-RU" sz="23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</a:pPr>
            <a:r>
              <a:rPr lang="ru-RU" sz="23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медицинская сестра </a:t>
            </a:r>
          </a:p>
          <a:p>
            <a:pPr algn="l">
              <a:spcBef>
                <a:spcPts val="0"/>
              </a:spcBef>
            </a:pPr>
            <a:r>
              <a:rPr lang="ru-RU" sz="23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БУЗОО «Москаленская ЦРБ»</a:t>
            </a:r>
          </a:p>
        </p:txBody>
      </p:sp>
      <p:pic>
        <p:nvPicPr>
          <p:cNvPr id="18" name="Picture 3" descr="C:\Номенклатура дел главной медсестры\Номенклатура дел\04-12 Документы по повышению квалификации\Форум БРИКС\cbafbf821c9844f38919d163100643f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195486"/>
            <a:ext cx="1724891" cy="5649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8830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трелка вниз 17"/>
          <p:cNvSpPr/>
          <p:nvPr/>
        </p:nvSpPr>
        <p:spPr>
          <a:xfrm>
            <a:off x="179512" y="1419622"/>
            <a:ext cx="4104456" cy="3384376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flipV="1">
            <a:off x="4788024" y="1347614"/>
            <a:ext cx="4104456" cy="3384376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Заголовок 5"/>
          <p:cNvSpPr>
            <a:spLocks noGrp="1"/>
          </p:cNvSpPr>
          <p:nvPr>
            <p:ph type="title"/>
          </p:nvPr>
        </p:nvSpPr>
        <p:spPr>
          <a:xfrm>
            <a:off x="1440160" y="279688"/>
            <a:ext cx="6588224" cy="707886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4000" b="1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</a:t>
            </a:r>
            <a:r>
              <a:rPr lang="ru-RU" sz="4000" b="1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</a:t>
            </a:r>
            <a:r>
              <a:rPr lang="ru-RU" sz="4000" b="1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разилии</a:t>
            </a:r>
            <a:endParaRPr lang="ru-RU" sz="4000" b="1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5" name="Picture 2" descr="https://cdn.pixabay.com/photo/2015/08/09/00/28/brazil-881119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195486"/>
            <a:ext cx="1374595" cy="13681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39552" y="1563638"/>
            <a:ext cx="3814514" cy="28315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3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кол-во ожирений среди детей и подростков, 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3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кол-во лиц, употребляющих алкоголь, 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3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смертности от НИЗ лиц, младше 70 лет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148064" y="1923678"/>
            <a:ext cx="4104456" cy="186204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ru-RU" sz="23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кол-во людей, умеющих правильно организовывать своё время и питаться, больше двигающихся и употребляющих меньше соли</a:t>
            </a:r>
          </a:p>
        </p:txBody>
      </p:sp>
    </p:spTree>
    <p:extLst>
      <p:ext uri="{BB962C8B-B14F-4D97-AF65-F5344CB8AC3E}">
        <p14:creationId xmlns:p14="http://schemas.microsoft.com/office/powerpoint/2010/main" val="15155717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440160" y="147285"/>
            <a:ext cx="6588224" cy="1077218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200" b="1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Бразилии.</a:t>
            </a:r>
            <a:br>
              <a:rPr lang="ru-RU" sz="3200" b="1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2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Роль медицинской сестры</a:t>
            </a:r>
            <a:endParaRPr lang="ru-RU" sz="3200" b="1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https://cdn.pixabay.com/photo/2015/08/09/00/28/brazil-881119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195486"/>
            <a:ext cx="1374595" cy="13681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483768" y="1635646"/>
            <a:ext cx="6559171" cy="186204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300" b="1" dirty="0" smtClean="0">
                <a:solidFill>
                  <a:srgbClr val="006600"/>
                </a:solidFill>
              </a:rPr>
              <a:t>назначение исследований, консультации, профилактика, раннее выявление НИЗ, диагностика и первичное лечение, ведение беременности, принятие неосложненных родов, наблюдение детей первого года жизни</a:t>
            </a:r>
            <a:endParaRPr lang="ru-RU" sz="2300" b="1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3379" y="3931771"/>
            <a:ext cx="5741029" cy="80021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300" b="1" dirty="0">
                <a:solidFill>
                  <a:srgbClr val="006600"/>
                </a:solidFill>
              </a:rPr>
              <a:t>В 2016 г. издан закон о регулировании сестринской деятельности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3" y="3638858"/>
            <a:ext cx="2303829" cy="1237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nurses brasil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756904"/>
            <a:ext cx="2303829" cy="153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3014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4458313"/>
            <a:ext cx="2339752" cy="541046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 Саркисова,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РАМС</a:t>
            </a:r>
            <a:endParaRPr lang="ru-RU" sz="1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Номенклатура дел главной медсестры\Номенклатура дел\04-12 Документы по повышению квалификации\Форум БРИКС\DSC_04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3" y="1563638"/>
            <a:ext cx="2200504" cy="2822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224136" y="298271"/>
            <a:ext cx="6588224" cy="646331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6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России</a:t>
            </a:r>
            <a:endParaRPr lang="ru-RU" sz="36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1563638"/>
            <a:ext cx="6624736" cy="289310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spcAft>
                <a:spcPts val="2400"/>
              </a:spcAft>
              <a:buFont typeface="Arial" pitchFamily="34" charset="0"/>
              <a:buNone/>
            </a:pPr>
            <a:r>
              <a:rPr lang="ru-RU" sz="2700" b="1" dirty="0" smtClean="0">
                <a:solidFill>
                  <a:srgbClr val="006600"/>
                </a:solidFill>
              </a:rPr>
              <a:t>Политические </a:t>
            </a:r>
            <a:r>
              <a:rPr lang="ru-RU" sz="2700" b="1" dirty="0">
                <a:solidFill>
                  <a:srgbClr val="006600"/>
                </a:solidFill>
              </a:rPr>
              <a:t>цели в области социальной политики, политики здравоохранения, политики развития </a:t>
            </a:r>
            <a:r>
              <a:rPr lang="ru-RU" sz="2700" b="1" dirty="0" smtClean="0">
                <a:solidFill>
                  <a:srgbClr val="006600"/>
                </a:solidFill>
              </a:rPr>
              <a:t>государства:</a:t>
            </a:r>
          </a:p>
          <a:p>
            <a:pPr algn="ctr">
              <a:spcAft>
                <a:spcPts val="2400"/>
              </a:spcAft>
              <a:buFont typeface="Arial" pitchFamily="34" charset="0"/>
              <a:buNone/>
            </a:pPr>
            <a:r>
              <a:rPr lang="ru-RU" sz="2700" b="1" dirty="0" smtClean="0">
                <a:solidFill>
                  <a:srgbClr val="006600"/>
                </a:solidFill>
              </a:rPr>
              <a:t>повышение </a:t>
            </a:r>
            <a:r>
              <a:rPr lang="ru-RU" sz="2700" b="1" dirty="0">
                <a:solidFill>
                  <a:srgbClr val="006600"/>
                </a:solidFill>
              </a:rPr>
              <a:t>ожидаемой продолжительности и качества жизни россиян, вхождение России в клуб «80+»</a:t>
            </a:r>
          </a:p>
        </p:txBody>
      </p:sp>
      <p:pic>
        <p:nvPicPr>
          <p:cNvPr id="2050" name="Picture 2" descr="https://vemaps.com/uploads/img/ru-06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" t="8922" r="2475" b="11377"/>
          <a:stretch/>
        </p:blipFill>
        <p:spPr bwMode="auto">
          <a:xfrm>
            <a:off x="6768392" y="-20538"/>
            <a:ext cx="2278001" cy="1440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2165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97636"/>
            <a:ext cx="6192688" cy="1477328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Статистика неинфекционных заболеваний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(новые </a:t>
            </a:r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случаи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на 100 тыс. нас.)</a:t>
            </a:r>
            <a:endParaRPr lang="ru-RU" sz="30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308696"/>
              </p:ext>
            </p:extLst>
          </p:nvPr>
        </p:nvGraphicFramePr>
        <p:xfrm>
          <a:off x="251520" y="1635646"/>
          <a:ext cx="7789784" cy="3232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6413"/>
                <a:gridCol w="3616685"/>
                <a:gridCol w="1808343"/>
                <a:gridCol w="1808343"/>
              </a:tblGrid>
              <a:tr h="7257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 </a:t>
                      </a:r>
                      <a:r>
                        <a:rPr lang="ru-RU" sz="2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п/п</a:t>
                      </a:r>
                      <a:endParaRPr lang="ru-RU" sz="21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Заболевание </a:t>
                      </a:r>
                      <a:endParaRPr lang="ru-RU" sz="21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</a:t>
                      </a:r>
                      <a:endParaRPr lang="ru-RU" sz="21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</a:t>
                      </a:r>
                      <a:endParaRPr lang="ru-RU" sz="21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/>
                </a:tc>
              </a:tr>
              <a:tr h="4263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/>
                        </a:rPr>
                        <a:t>1</a:t>
                      </a:r>
                      <a:endParaRPr lang="ru-RU" sz="2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Раковые заболевания 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effectLst/>
                        </a:rPr>
                        <a:t>1137,3</a:t>
                      </a:r>
                      <a:endParaRPr lang="ru-RU" sz="21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1140,4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>
                          <a:effectLst/>
                        </a:rPr>
                        <a:t>2</a:t>
                      </a:r>
                      <a:endParaRPr lang="ru-RU" sz="2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Диабет 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effectLst/>
                        </a:rPr>
                        <a:t>231,4</a:t>
                      </a:r>
                      <a:endParaRPr lang="ru-RU" sz="2100" b="1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247,4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>
                          <a:effectLst/>
                        </a:rPr>
                        <a:t>3</a:t>
                      </a:r>
                      <a:endParaRPr lang="ru-RU" sz="2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Диабет </a:t>
                      </a:r>
                      <a:r>
                        <a:rPr lang="en-US" sz="2100" b="1" dirty="0">
                          <a:effectLst/>
                        </a:rPr>
                        <a:t>II</a:t>
                      </a:r>
                      <a:r>
                        <a:rPr lang="ru-RU" sz="2100" b="1" dirty="0">
                          <a:effectLst/>
                        </a:rPr>
                        <a:t> типа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212,6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227,0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>
                          <a:effectLst/>
                        </a:rPr>
                        <a:t>4</a:t>
                      </a:r>
                      <a:endParaRPr lang="ru-RU" sz="2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Гипертония 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954,1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966,5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>
                          <a:effectLst/>
                        </a:rPr>
                        <a:t>5</a:t>
                      </a:r>
                      <a:endParaRPr lang="ru-RU" sz="210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Психические расстройства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442, 5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416,9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18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>
                          <a:effectLst/>
                        </a:rPr>
                        <a:t>6</a:t>
                      </a:r>
                      <a:endParaRPr lang="ru-RU" sz="210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Ожирение 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317,0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/>
                        </a:rPr>
                        <a:t>305,3</a:t>
                      </a:r>
                      <a:endParaRPr lang="ru-RU" sz="2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Picture 2" descr="https://vemaps.com/uploads/img/ru-0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" t="8922" r="2475" b="11377"/>
          <a:stretch/>
        </p:blipFill>
        <p:spPr bwMode="auto">
          <a:xfrm>
            <a:off x="6882292" y="-20538"/>
            <a:ext cx="2164101" cy="13681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41903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5"/>
          <p:cNvSpPr>
            <a:spLocks noGrp="1"/>
          </p:cNvSpPr>
          <p:nvPr>
            <p:ph type="title"/>
          </p:nvPr>
        </p:nvSpPr>
        <p:spPr>
          <a:xfrm>
            <a:off x="670648" y="163835"/>
            <a:ext cx="7717776" cy="1569660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2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России:</a:t>
            </a:r>
            <a:br>
              <a:rPr lang="ru-RU" sz="32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2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многоуровневая система здравоохранения</a:t>
            </a:r>
            <a:endParaRPr lang="ru-RU" sz="32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 descr="https://vemaps.com/uploads/img/ru-0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" t="8922" r="2475" b="11377"/>
          <a:stretch/>
        </p:blipFill>
        <p:spPr bwMode="auto">
          <a:xfrm>
            <a:off x="6882292" y="-20538"/>
            <a:ext cx="2164101" cy="13681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izvestiaur.ru/upload/iblock/543/fa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245" y="1982880"/>
            <a:ext cx="3960440" cy="2640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alliantcreditunion.org/images/uploads/images/Jan13-caregivers-bewa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1168" y="1995686"/>
            <a:ext cx="3941232" cy="262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64815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814664" y="85730"/>
            <a:ext cx="7717776" cy="1200329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6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России:</a:t>
            </a:r>
            <a:br>
              <a:rPr lang="ru-RU" sz="36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проблемы</a:t>
            </a:r>
            <a:endParaRPr lang="ru-RU" sz="36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https://vemaps.com/uploads/img/ru-0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" t="8922" r="2475" b="11377"/>
          <a:stretch/>
        </p:blipFill>
        <p:spPr bwMode="auto">
          <a:xfrm>
            <a:off x="6996192" y="-20538"/>
            <a:ext cx="2050201" cy="12961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67544" y="1419404"/>
            <a:ext cx="8048950" cy="37240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</a:rPr>
              <a:t>малая доступность мед. помощи для жителей отдаленных сёл;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</a:rPr>
              <a:t>недостаточное кол-во поликлиник;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</a:rPr>
              <a:t>длительное время ожидания на сложные диагностические процедуры, госпитализацию и лечение;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</a:rPr>
              <a:t>необходимость приобретения лекарств</a:t>
            </a:r>
            <a:r>
              <a:rPr lang="ru-RU" sz="2200" b="1" dirty="0" smtClean="0">
                <a:solidFill>
                  <a:srgbClr val="006600"/>
                </a:solidFill>
              </a:rPr>
              <a:t>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</a:rPr>
              <a:t>длительное время наблюдения за пациентами;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</a:rPr>
              <a:t>ограниченные возможности медсестёр;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</a:rPr>
              <a:t>кадровое обеспечение.</a:t>
            </a:r>
            <a:endParaRPr lang="ru-RU" sz="2200" b="1" dirty="0">
              <a:solidFill>
                <a:srgbClr val="0066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1520" y="1563638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49444" y="206769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51520" y="2571750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49444" y="3363838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57589" y="386789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59665" y="4343375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70570" y="4849175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img200-ru.redtram.com/news/460702672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658" y="2859782"/>
            <a:ext cx="2614302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1073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3786" y="146705"/>
            <a:ext cx="8136904" cy="95410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Проекты, реализуемые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рамках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расширения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роли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сестринского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персонала в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РФ</a:t>
            </a:r>
            <a:endParaRPr lang="ru-RU" sz="28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2375002"/>
            <a:ext cx="6624736" cy="2573012"/>
          </a:xfr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100" b="1" dirty="0" smtClean="0">
                <a:solidFill>
                  <a:srgbClr val="006600"/>
                </a:solidFill>
              </a:rPr>
              <a:t>Пациента </a:t>
            </a:r>
            <a:r>
              <a:rPr lang="ru-RU" sz="2100" b="1" dirty="0">
                <a:solidFill>
                  <a:srgbClr val="006600"/>
                </a:solidFill>
              </a:rPr>
              <a:t>посещают 1 </a:t>
            </a:r>
            <a:r>
              <a:rPr lang="ru-RU" sz="2100" b="1" dirty="0" smtClean="0">
                <a:solidFill>
                  <a:srgbClr val="006600"/>
                </a:solidFill>
              </a:rPr>
              <a:t>раз </a:t>
            </a:r>
            <a:r>
              <a:rPr lang="ru-RU" sz="2100" b="1" dirty="0">
                <a:solidFill>
                  <a:srgbClr val="006600"/>
                </a:solidFill>
              </a:rPr>
              <a:t>в 2 </a:t>
            </a:r>
            <a:r>
              <a:rPr lang="ru-RU" sz="2100" b="1" dirty="0" smtClean="0">
                <a:solidFill>
                  <a:srgbClr val="006600"/>
                </a:solidFill>
              </a:rPr>
              <a:t>мес., </a:t>
            </a:r>
            <a:r>
              <a:rPr lang="ru-RU" sz="2100" b="1" dirty="0">
                <a:solidFill>
                  <a:srgbClr val="006600"/>
                </a:solidFill>
              </a:rPr>
              <a:t>проводят обследование, дают рекомендации, обучают </a:t>
            </a:r>
            <a:r>
              <a:rPr lang="ru-RU" sz="2100" b="1" dirty="0" smtClean="0">
                <a:solidFill>
                  <a:srgbClr val="006600"/>
                </a:solidFill>
              </a:rPr>
              <a:t>      членов </a:t>
            </a:r>
            <a:r>
              <a:rPr lang="ru-RU" sz="2100" b="1" dirty="0">
                <a:solidFill>
                  <a:srgbClr val="006600"/>
                </a:solidFill>
              </a:rPr>
              <a:t>семей. </a:t>
            </a:r>
          </a:p>
          <a:p>
            <a:pPr>
              <a:spcAft>
                <a:spcPts val="1200"/>
              </a:spcAft>
            </a:pPr>
            <a:r>
              <a:rPr lang="ru-RU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Результат:</a:t>
            </a:r>
            <a:r>
              <a:rPr lang="ru-RU" sz="2100" b="1" u="sng" dirty="0">
                <a:solidFill>
                  <a:srgbClr val="C00000"/>
                </a:solidFill>
              </a:rPr>
              <a:t> </a:t>
            </a:r>
            <a:r>
              <a:rPr lang="ru-RU" sz="2100" b="1" dirty="0">
                <a:solidFill>
                  <a:srgbClr val="006600"/>
                </a:solidFill>
              </a:rPr>
              <a:t>пациенты с ограниченными возможностями получают уход, поддержку, они осведомлены о доступных вариантах лечения, ухода и возможности обратиться к врачам, в </a:t>
            </a:r>
            <a:r>
              <a:rPr lang="ru-RU" sz="2100" b="1" dirty="0" err="1" smtClean="0">
                <a:solidFill>
                  <a:srgbClr val="006600"/>
                </a:solidFill>
              </a:rPr>
              <a:t>соц.службу</a:t>
            </a:r>
            <a:r>
              <a:rPr lang="ru-RU" sz="2100" b="1" dirty="0" smtClean="0">
                <a:solidFill>
                  <a:srgbClr val="006600"/>
                </a:solidFill>
              </a:rPr>
              <a:t>.</a:t>
            </a:r>
            <a:endParaRPr lang="ru-RU" sz="2100" b="1" dirty="0">
              <a:solidFill>
                <a:srgbClr val="006600"/>
              </a:solidFill>
            </a:endParaRPr>
          </a:p>
        </p:txBody>
      </p:sp>
      <p:pic>
        <p:nvPicPr>
          <p:cNvPr id="13316" name="Picture 4" descr="C:\Номенклатура дел главной медсестры\Номенклатура дел\04-12 Документы по повышению квалификации\Форум БРИКС\sidelka-s-bolny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4821" y="2355726"/>
            <a:ext cx="313167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467544" y="1267475"/>
            <a:ext cx="8640960" cy="80021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ru-RU" sz="23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Ленинградская область: «Команда медицинских сестёр посещает пациентов с ограниченными возможностями в деревнях»</a:t>
            </a:r>
          </a:p>
        </p:txBody>
      </p:sp>
    </p:spTree>
    <p:extLst>
      <p:ext uri="{BB962C8B-B14F-4D97-AF65-F5344CB8AC3E}">
        <p14:creationId xmlns:p14="http://schemas.microsoft.com/office/powerpoint/2010/main" val="401146322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266895"/>
            <a:ext cx="7452320" cy="584775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«Сестринский триаж» </a:t>
            </a:r>
          </a:p>
        </p:txBody>
      </p:sp>
      <p:pic>
        <p:nvPicPr>
          <p:cNvPr id="14339" name="Picture 3" descr="C:\Номенклатура дел главной медсестры\Номенклатура дел\04-12 Документы по повышению квалификации\Форум БРИКС\1-2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2139702"/>
            <a:ext cx="3698328" cy="2188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33786" y="146705"/>
            <a:ext cx="8136904" cy="95410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Проекты, реализуемые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рамках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расширения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роли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сестринского </a:t>
            </a:r>
            <a:r>
              <a:rPr lang="ru-RU" sz="28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персонала в </a:t>
            </a: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РФ</a:t>
            </a:r>
            <a:endParaRPr lang="ru-RU" sz="28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79512" y="2012523"/>
            <a:ext cx="5400600" cy="243143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2200" b="1" dirty="0" smtClean="0">
                <a:solidFill>
                  <a:srgbClr val="006600"/>
                </a:solidFill>
              </a:rPr>
              <a:t>Медицинская сестра проводит базовую оценку пациентов, назначает необходимые исследования. </a:t>
            </a:r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Результат:</a:t>
            </a:r>
            <a:r>
              <a:rPr lang="ru-RU" sz="2200" b="1" u="sng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rgbClr val="006600"/>
                </a:solidFill>
              </a:rPr>
              <a:t>радикально сокращается время ожидания врачебной помощи пациентами в тяжелом состоянии.</a:t>
            </a:r>
            <a:endParaRPr lang="ru-RU" sz="2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6956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236697"/>
            <a:ext cx="8928670" cy="830997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Тюменская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область: «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предотвращают гипертонию»</a:t>
            </a: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35496" y="2157700"/>
            <a:ext cx="7056784" cy="286232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defRPr sz="2200" b="1">
                <a:solidFill>
                  <a:srgbClr val="006600"/>
                </a:solidFill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z="2000" dirty="0" smtClean="0"/>
              <a:t>В </a:t>
            </a:r>
            <a:r>
              <a:rPr lang="ru-RU" sz="2000" dirty="0"/>
              <a:t>2018 </a:t>
            </a:r>
            <a:r>
              <a:rPr lang="ru-RU" sz="2000" dirty="0" smtClean="0"/>
              <a:t>г. </a:t>
            </a:r>
            <a:r>
              <a:rPr lang="ru-RU" sz="2000" dirty="0"/>
              <a:t>513 медицинских сестёр  в свободное от работы время провели медосмотры, измерили давление, проконсультировали </a:t>
            </a:r>
            <a:r>
              <a:rPr lang="ru-RU" sz="2000" dirty="0" smtClean="0"/>
              <a:t>и, </a:t>
            </a:r>
            <a:r>
              <a:rPr lang="ru-RU" sz="2000" dirty="0"/>
              <a:t>при </a:t>
            </a:r>
            <a:r>
              <a:rPr lang="ru-RU" sz="2000" dirty="0" smtClean="0"/>
              <a:t>необходимости, </a:t>
            </a:r>
            <a:r>
              <a:rPr lang="ru-RU" sz="2000" dirty="0"/>
              <a:t>направили </a:t>
            </a:r>
            <a:r>
              <a:rPr lang="ru-RU" sz="2000" dirty="0" smtClean="0"/>
              <a:t>               в </a:t>
            </a:r>
            <a:r>
              <a:rPr lang="ru-RU" sz="2000" dirty="0"/>
              <a:t>поликлинику 108 </a:t>
            </a:r>
            <a:r>
              <a:rPr lang="ru-RU" sz="2000" dirty="0" smtClean="0"/>
              <a:t>тыс. </a:t>
            </a:r>
            <a:r>
              <a:rPr lang="ru-RU" sz="2000" dirty="0"/>
              <a:t>479 </a:t>
            </a:r>
            <a:r>
              <a:rPr lang="ru-RU" sz="2000" dirty="0" smtClean="0"/>
              <a:t>чел. </a:t>
            </a:r>
            <a:r>
              <a:rPr lang="ru-RU" sz="2000" dirty="0"/>
              <a:t>(в </a:t>
            </a:r>
            <a:r>
              <a:rPr lang="ru-RU" sz="2000" dirty="0" smtClean="0"/>
              <a:t>среднем, </a:t>
            </a:r>
            <a:r>
              <a:rPr lang="ru-RU" sz="2000" dirty="0"/>
              <a:t>по 1 человеку </a:t>
            </a:r>
            <a:r>
              <a:rPr lang="ru-RU" sz="2000" dirty="0" smtClean="0"/>
              <a:t>       в </a:t>
            </a:r>
            <a:r>
              <a:rPr lang="ru-RU" sz="2000" dirty="0"/>
              <a:t>день). </a:t>
            </a:r>
          </a:p>
          <a:p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Результат: </a:t>
            </a:r>
            <a:r>
              <a:rPr lang="ru-RU" sz="2000" dirty="0"/>
              <a:t>обнаружено 22 744 </a:t>
            </a:r>
            <a:r>
              <a:rPr lang="ru-RU" sz="2000" dirty="0" smtClean="0"/>
              <a:t>чел. </a:t>
            </a:r>
            <a:r>
              <a:rPr lang="ru-RU" sz="2000" dirty="0"/>
              <a:t>с высоким АД, с каждым из них проведена беседа, обучение в </a:t>
            </a:r>
            <a:r>
              <a:rPr lang="ru-RU" sz="2000" dirty="0" smtClean="0"/>
              <a:t>школе </a:t>
            </a:r>
            <a:r>
              <a:rPr lang="ru-RU" sz="2000" dirty="0"/>
              <a:t>здоровья, у 5 476 пациентов  впервые диагностирована гипертония. 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33786" y="115927"/>
            <a:ext cx="8136904" cy="1015663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Проекты, реализуемые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рамках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расширения </a:t>
            </a:r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роли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сестринского </a:t>
            </a:r>
            <a:r>
              <a:rPr lang="ru-RU" sz="3000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персонала в </a:t>
            </a: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РФ</a:t>
            </a:r>
            <a:endParaRPr lang="ru-RU" sz="30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AutoShape 2" descr="https://www.caritasklinikum.de/data/img/default/1/7829_319ea7b0b3e1a61500ca8be743b371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www.caritasklinikum.de/data/img/default/1/7829_319ea7b0b3e1a61500ca8be743b37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427734"/>
            <a:ext cx="2303751" cy="1536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9761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3752" y="2859782"/>
            <a:ext cx="4806280" cy="720080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008" y="4117017"/>
            <a:ext cx="4806280" cy="720080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752" y="1707654"/>
            <a:ext cx="4806280" cy="720080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1187624" y="195486"/>
            <a:ext cx="7200800" cy="1015663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России: </a:t>
            </a:r>
            <a:b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расширение роли медицинской сестры</a:t>
            </a:r>
            <a:endParaRPr lang="ru-RU" sz="30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https://vemaps.com/uploads/img/ru-0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" t="8922" r="2475" b="11377"/>
          <a:stretch/>
        </p:blipFill>
        <p:spPr bwMode="auto">
          <a:xfrm>
            <a:off x="7679592" y="-20538"/>
            <a:ext cx="1366801" cy="864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5580112" y="2523549"/>
            <a:ext cx="3600400" cy="120032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defRPr sz="2200" b="1">
                <a:solidFill>
                  <a:srgbClr val="006600"/>
                </a:solidFill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ru-RU" sz="2400" dirty="0" smtClean="0"/>
              <a:t>увеличение возможностей медсестер для оказания помощи</a:t>
            </a:r>
            <a:endParaRPr lang="ru-RU" sz="2400" dirty="0"/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107504" y="1851670"/>
            <a:ext cx="4320480" cy="46166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defRPr sz="2200" b="1">
                <a:solidFill>
                  <a:srgbClr val="006600"/>
                </a:solidFill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z="2400" dirty="0" smtClean="0"/>
              <a:t>высокий уровень образования</a:t>
            </a:r>
            <a:endParaRPr lang="ru-RU" sz="2400" dirty="0"/>
          </a:p>
        </p:txBody>
      </p:sp>
      <p:sp>
        <p:nvSpPr>
          <p:cNvPr id="13" name="Текст 2"/>
          <p:cNvSpPr txBox="1">
            <a:spLocks/>
          </p:cNvSpPr>
          <p:nvPr/>
        </p:nvSpPr>
        <p:spPr>
          <a:xfrm>
            <a:off x="150937" y="2995290"/>
            <a:ext cx="4104456" cy="46166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defRPr sz="2200" b="1">
                <a:solidFill>
                  <a:srgbClr val="006600"/>
                </a:solidFill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z="2400" dirty="0" smtClean="0"/>
              <a:t>высокий уровень практики</a:t>
            </a:r>
            <a:endParaRPr lang="ru-RU" sz="2400" dirty="0"/>
          </a:p>
        </p:txBody>
      </p:sp>
      <p:sp>
        <p:nvSpPr>
          <p:cNvPr id="14" name="Текст 2"/>
          <p:cNvSpPr txBox="1">
            <a:spLocks/>
          </p:cNvSpPr>
          <p:nvPr/>
        </p:nvSpPr>
        <p:spPr>
          <a:xfrm>
            <a:off x="150936" y="4045009"/>
            <a:ext cx="4709096" cy="83099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defPPr>
              <a:defRPr lang="ru-RU"/>
            </a:defPPr>
            <a:lvl1pPr indent="0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defRPr sz="2200" b="1">
                <a:solidFill>
                  <a:srgbClr val="006600"/>
                </a:solidFill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z="2400" dirty="0" smtClean="0"/>
              <a:t>высокий уровень ответственности за свои действия</a:t>
            </a:r>
            <a:endParaRPr lang="ru-RU" sz="2400" dirty="0"/>
          </a:p>
        </p:txBody>
      </p:sp>
      <p:sp>
        <p:nvSpPr>
          <p:cNvPr id="3" name="Дуга 2"/>
          <p:cNvSpPr/>
          <p:nvPr/>
        </p:nvSpPr>
        <p:spPr>
          <a:xfrm flipH="1">
            <a:off x="5508104" y="1923678"/>
            <a:ext cx="2880320" cy="2808312"/>
          </a:xfrm>
          <a:prstGeom prst="arc">
            <a:avLst>
              <a:gd name="adj1" fmla="val 16200000"/>
              <a:gd name="adj2" fmla="val 5390682"/>
            </a:avLst>
          </a:prstGeom>
          <a:ln w="3810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999239" y="2139702"/>
            <a:ext cx="180000" cy="1800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418104" y="3125335"/>
            <a:ext cx="180000" cy="1800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87078" y="4179230"/>
            <a:ext cx="180000" cy="1800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788288" y="1997596"/>
            <a:ext cx="180000" cy="18002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770032" y="3129812"/>
            <a:ext cx="180000" cy="18002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782732" y="4407954"/>
            <a:ext cx="180000" cy="18002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21" idx="6"/>
            <a:endCxn id="4" idx="2"/>
          </p:cNvCxnSpPr>
          <p:nvPr/>
        </p:nvCxnSpPr>
        <p:spPr>
          <a:xfrm>
            <a:off x="4968288" y="2087606"/>
            <a:ext cx="1030951" cy="142106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23" idx="6"/>
            <a:endCxn id="18" idx="2"/>
          </p:cNvCxnSpPr>
          <p:nvPr/>
        </p:nvCxnSpPr>
        <p:spPr>
          <a:xfrm flipV="1">
            <a:off x="4962732" y="4269240"/>
            <a:ext cx="824346" cy="228724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2" idx="6"/>
            <a:endCxn id="17" idx="2"/>
          </p:cNvCxnSpPr>
          <p:nvPr/>
        </p:nvCxnSpPr>
        <p:spPr>
          <a:xfrm flipV="1">
            <a:off x="4950032" y="3215345"/>
            <a:ext cx="468072" cy="4477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7549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91301"/>
            <a:ext cx="7632848" cy="1200329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2016 г. </a:t>
            </a:r>
            <a:r>
              <a:rPr lang="ru-RU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основан Альянс </a:t>
            </a:r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сестринских ассоциаций стран БРИКС </a:t>
            </a:r>
          </a:p>
        </p:txBody>
      </p:sp>
      <p:pic>
        <p:nvPicPr>
          <p:cNvPr id="1028" name="Picture 4" descr="BRICS.sv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1842667"/>
            <a:ext cx="4608512" cy="24482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Номенклатура дел главной медсестры\Номенклатура дел\04-12 Документы по повышению квалификации\Форум БРИКС\cbafbf821c9844f38919d163100643f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687" y="1995686"/>
            <a:ext cx="1398251" cy="52138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2113568"/>
            <a:ext cx="3600400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ru-RU" sz="2700" b="1" dirty="0" smtClean="0">
                <a:solidFill>
                  <a:srgbClr val="006600"/>
                </a:solidFill>
              </a:rPr>
              <a:t>обсуждение </a:t>
            </a:r>
            <a:r>
              <a:rPr lang="ru-RU" sz="2700" b="1" dirty="0">
                <a:solidFill>
                  <a:srgbClr val="006600"/>
                </a:solidFill>
              </a:rPr>
              <a:t>самых актуальных вопросов охраны здоровья, здравоохранения и </a:t>
            </a:r>
            <a:r>
              <a:rPr lang="ru-RU" sz="2700" b="1" dirty="0" smtClean="0">
                <a:solidFill>
                  <a:srgbClr val="006600"/>
                </a:solidFill>
              </a:rPr>
              <a:t>СД</a:t>
            </a:r>
            <a:endParaRPr lang="ru-RU" sz="2700" b="1" dirty="0">
              <a:solidFill>
                <a:srgbClr val="006600"/>
              </a:solidFill>
            </a:endParaRPr>
          </a:p>
        </p:txBody>
      </p:sp>
      <p:sp>
        <p:nvSpPr>
          <p:cNvPr id="3" name="Нашивка 2"/>
          <p:cNvSpPr/>
          <p:nvPr/>
        </p:nvSpPr>
        <p:spPr>
          <a:xfrm>
            <a:off x="4788025" y="2471167"/>
            <a:ext cx="648071" cy="1080120"/>
          </a:xfrm>
          <a:prstGeom prst="chevron">
            <a:avLst>
              <a:gd name="adj" fmla="val 59448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85651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496" y="4299942"/>
            <a:ext cx="2598762" cy="757130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Делип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Кумар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Индийского совета медсестёр </a:t>
            </a:r>
          </a:p>
        </p:txBody>
      </p:sp>
      <p:pic>
        <p:nvPicPr>
          <p:cNvPr id="2050" name="Picture 2" descr="C:\Номенклатура дел главной медсестры\Номенклатура дел\04-12 Документы по повышению квалификации\Форум БРИКС\DSC_04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7172" y="1563638"/>
            <a:ext cx="214458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971600" y="185033"/>
            <a:ext cx="7200800" cy="95410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Индии: </a:t>
            </a:r>
            <a:b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8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расширение роли медицинской сестры</a:t>
            </a:r>
            <a:endParaRPr lang="ru-RU" sz="28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http://livinghopegm.org/wp-content/uploads/2017/08/097962d92ce25f4b90f49d31462f9ea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216" y="123478"/>
            <a:ext cx="1171288" cy="13095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52328" y="1295926"/>
            <a:ext cx="5076056" cy="372409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программ по обучению населения профилактике и лечению неинфекционных заболеваний;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ранее выявление </a:t>
            </a:r>
            <a:r>
              <a:rPr lang="ru-RU" sz="16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онкопатологий</a:t>
            </a: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оказание паллиативной помощи на дому;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лекарственных препаратов и выписка рецептов;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работает национальная программа профилактики и контроля заболеваемости;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функционируют 150 тыс. центров здоровья;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sz="1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реформы сестринского образования.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762275" y="1429147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772328" y="2363175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767148" y="2715786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768528" y="3092325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768528" y="3752453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771800" y="4381475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71800" y="4801922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medipursuit.com/wp-content/uploads/2014/12/become-a-nurs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05" r="4701"/>
          <a:stretch/>
        </p:blipFill>
        <p:spPr bwMode="auto">
          <a:xfrm>
            <a:off x="7668344" y="1619833"/>
            <a:ext cx="1346364" cy="1883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7158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20835" y="4299942"/>
            <a:ext cx="2576611" cy="757130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Синьюань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Ассоциации медсестёр Китая</a:t>
            </a:r>
          </a:p>
        </p:txBody>
      </p:sp>
      <p:pic>
        <p:nvPicPr>
          <p:cNvPr id="3074" name="Picture 2" descr="C:\Номенклатура дел главной медсестры\Номенклатура дел\04-12 Документы по повышению квалификации\Форум БРИКС\DSC_04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0619" y="1779662"/>
            <a:ext cx="2009191" cy="2384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971600" y="135672"/>
            <a:ext cx="7200800" cy="707886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Китае</a:t>
            </a:r>
            <a:endParaRPr lang="ru-RU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https://dumielauxepices.net/sites/default/files/map-clipart-taiwan-675253-937357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123478"/>
            <a:ext cx="1448538" cy="10687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05708" y="1088157"/>
            <a:ext cx="4510149" cy="360098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работает национальная программа по борьбе с НИЗ;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использование медсестрами современных технологий для наблюдения пациентов;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создание новых образовательных программ;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развитие новых сестринских ролей. </a:t>
            </a:r>
          </a:p>
        </p:txBody>
      </p:sp>
      <p:sp>
        <p:nvSpPr>
          <p:cNvPr id="12" name="Овал 11"/>
          <p:cNvSpPr/>
          <p:nvPr/>
        </p:nvSpPr>
        <p:spPr>
          <a:xfrm>
            <a:off x="2581747" y="1275606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91800" y="220963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86620" y="3435846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588000" y="440797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https://img.yigoonet.com/2017/0510/201705100457475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151" y="1635646"/>
            <a:ext cx="2466715" cy="1644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20486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36512" y="3995882"/>
            <a:ext cx="2736304" cy="1138773"/>
          </a:xfr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7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Саймон</a:t>
            </a:r>
            <a:r>
              <a:rPr lang="ru-RU" sz="17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Хлунгвани</a:t>
            </a:r>
            <a:r>
              <a:rPr lang="ru-RU" sz="17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7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Демократической организации медсестёр Южной Африки</a:t>
            </a:r>
          </a:p>
        </p:txBody>
      </p:sp>
      <p:pic>
        <p:nvPicPr>
          <p:cNvPr id="4098" name="Picture 2" descr="C:\Users\NurseChief\DSC_01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404748"/>
            <a:ext cx="1620511" cy="2463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5"/>
          <p:cNvSpPr>
            <a:spLocks noGrp="1"/>
          </p:cNvSpPr>
          <p:nvPr>
            <p:ph type="title"/>
          </p:nvPr>
        </p:nvSpPr>
        <p:spPr>
          <a:xfrm>
            <a:off x="971600" y="135672"/>
            <a:ext cx="7200800" cy="707886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ЮАР</a:t>
            </a:r>
            <a:endParaRPr lang="ru-RU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https://www.goaupair.com/wp-content/uploads/2018/11/SouthAfrica_Graphi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570" y="52544"/>
            <a:ext cx="1151053" cy="115105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73821" y="1203598"/>
            <a:ext cx="4608512" cy="36163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закон о сестринском деле, который наделяет медицинских сестёр полномочиями для лечения НИЗ;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действует стратегический план </a:t>
            </a:r>
            <a:r>
              <a:rPr lang="ru-RU" sz="2100" b="1" dirty="0" smtClean="0">
                <a:solidFill>
                  <a:srgbClr val="006600"/>
                </a:solidFill>
              </a:rPr>
              <a:t>         по </a:t>
            </a:r>
            <a:r>
              <a:rPr lang="ru-RU" sz="2100" b="1" dirty="0">
                <a:solidFill>
                  <a:srgbClr val="006600"/>
                </a:solidFill>
              </a:rPr>
              <a:t>преодолению НИЗ, </a:t>
            </a:r>
            <a:r>
              <a:rPr lang="ru-RU" sz="2100" b="1" dirty="0" smtClean="0">
                <a:solidFill>
                  <a:srgbClr val="006600"/>
                </a:solidFill>
              </a:rPr>
              <a:t>        медицинские </a:t>
            </a:r>
            <a:r>
              <a:rPr lang="ru-RU" sz="2100" b="1" dirty="0">
                <a:solidFill>
                  <a:srgbClr val="006600"/>
                </a:solidFill>
              </a:rPr>
              <a:t>услуги первичного звена оказываются бесплатно;</a:t>
            </a:r>
          </a:p>
          <a:p>
            <a:pPr>
              <a:spcAft>
                <a:spcPts val="2400"/>
              </a:spcAft>
              <a:buFont typeface="Arial" pitchFamily="34" charset="0"/>
              <a:buNone/>
            </a:pPr>
            <a:r>
              <a:rPr lang="ru-RU" sz="2100" b="1" dirty="0">
                <a:solidFill>
                  <a:srgbClr val="006600"/>
                </a:solidFill>
              </a:rPr>
              <a:t>функционирует школа общественников.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483768" y="134761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93821" y="2643758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488641" y="4227934"/>
            <a:ext cx="180000" cy="180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Номенклатура дел главной медсестры\Номенклатура дел\04-12 Документы по повышению квалификации\Форум БРИКС\dognat-gonduras-kak-v-rossii-sobirayutsya-povyshat-prodolzhitelnost-zhizni-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283718"/>
            <a:ext cx="2418893" cy="1371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578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66564" y="82248"/>
            <a:ext cx="7977436" cy="95410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Медицинские сёстры должны играть </a:t>
            </a:r>
            <a:endParaRPr lang="ru-RU" sz="28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решающую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в преодолении бремени НИЗ</a:t>
            </a:r>
          </a:p>
        </p:txBody>
      </p:sp>
      <p:pic>
        <p:nvPicPr>
          <p:cNvPr id="1028" name="Picture 4" descr="https://www.livelife.guide/wp-content/uploads/2018/04/Depositphotos_14150374_m-2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7" y="1091332"/>
            <a:ext cx="5746469" cy="3832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2661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19672" y="-30991"/>
            <a:ext cx="5958916" cy="1200329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III форум сестринских ассоциаций стран БРИКС</a:t>
            </a:r>
          </a:p>
        </p:txBody>
      </p:sp>
      <p:pic>
        <p:nvPicPr>
          <p:cNvPr id="11" name="Picture 2" descr="C:\Номенклатура дел главной медсестры\Номенклатура дел\04-12 Документы по повышению квалификации\Форум БРИКС\brics_inf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6096" y="69472"/>
            <a:ext cx="1975317" cy="846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Документы\ОПСА\Координационный совет и семинар\Презентации КС\БРИКС\2019 г. БРИКС -Россия\DSC_10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5936" y="1491630"/>
            <a:ext cx="4624000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Номенклатура дел главной медсестры\Номенклатура дел\04-12 Документы по повышению квалификации\Форум БРИКС\DSC_07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859782"/>
            <a:ext cx="3214720" cy="2136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Номенклатура дел главной медсестры\Номенклатура дел\04-12 Документы по повышению квалификации\Форум БРИКС\DSC_982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131590"/>
            <a:ext cx="3214720" cy="2123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2527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Номенклатура дел главной медсестры\Номенклатура дел\04-12 Документы по повышению квалификации\Форум БРИКС\deklaraciy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515" y="1378395"/>
            <a:ext cx="2738341" cy="3473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Номенклатура дел главной медсестры\Фотографии\Саммит БРИКС фото\IMG-20190524-WA0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026125"/>
            <a:ext cx="3347864" cy="188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7"/>
          <p:cNvSpPr>
            <a:spLocks noGrp="1"/>
          </p:cNvSpPr>
          <p:nvPr>
            <p:ph type="title"/>
          </p:nvPr>
        </p:nvSpPr>
        <p:spPr>
          <a:xfrm>
            <a:off x="1619672" y="13722"/>
            <a:ext cx="5958916" cy="1200329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sz="3600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III форум сестринских ассоциаций стран БРИКС</a:t>
            </a:r>
            <a:endParaRPr lang="ru-RU" sz="3600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C:\Номенклатура дел главной медсестры\Номенклатура дел\04-12 Документы по повышению квалификации\Форум БРИКС\brics_inf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69472"/>
            <a:ext cx="1639093" cy="702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Номенклатура дел главной медсестры\Фотографии\Саммит БРИКС фото\IMG-20190524-WA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1378395"/>
            <a:ext cx="3347864" cy="188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6507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41189"/>
            <a:ext cx="5760640" cy="83099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Вместе – мы сила!</a:t>
            </a:r>
          </a:p>
        </p:txBody>
      </p:sp>
      <p:pic>
        <p:nvPicPr>
          <p:cNvPr id="5" name="Picture 2" descr="F:\БРИКС\2019 г. БРИКС -Россия\DSC_0503-Pano-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101" y="1151903"/>
            <a:ext cx="7801431" cy="3436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Номенклатура дел главной медсестры\Номенклатура дел\04-12 Документы по повышению квалификации\Форум БРИКС\brics_inf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213488"/>
            <a:ext cx="1639093" cy="702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4826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56578"/>
            <a:ext cx="9144000" cy="1015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6000" b="1" dirty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898163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95486"/>
            <a:ext cx="7812360" cy="954107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Первый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форум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национальных </a:t>
            </a: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сестринских ассоциаций стран БРИКС, Пекин, август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2017 г.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F:\БРИКС\2017 г. БРИКС - Пекин\IMG_5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651" y="1698129"/>
            <a:ext cx="3985325" cy="2676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БРИКС\2017 г. БРИКС - Пекин\IMG_5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8454" y="1707654"/>
            <a:ext cx="3993986" cy="2676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БРИКС\2017 г. БРИКС - Пекин\IMG_6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153" y="1707654"/>
            <a:ext cx="3985325" cy="2656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БРИКС\2017 г. БРИКС - Пекин\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8454" y="1707654"/>
            <a:ext cx="3993986" cy="2669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БРИКС\2017 г. БРИКС - Пекин\IMG_54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65650"/>
            <a:ext cx="4176965" cy="2784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:\БРИКС\2017 г. БРИКС - Пекин\IMG_54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563638"/>
            <a:ext cx="4260872" cy="2840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2188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353" y="0"/>
            <a:ext cx="8042151" cy="1477328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Второй форум национальных </a:t>
            </a:r>
            <a:b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сестринских ассоциаций стран БРИКС, </a:t>
            </a:r>
            <a:b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Нью-Дели, октябрь 2018 г</a:t>
            </a: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.</a:t>
            </a:r>
            <a:endParaRPr lang="ru-RU" sz="3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F:\БРИКС\2018 г.  БРИКС - Индия\20181009_0854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016" y="1560933"/>
            <a:ext cx="3995936" cy="299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БРИКС\2018 г.  БРИКС - Индия\20181008_1641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480" y="1564753"/>
            <a:ext cx="3995936" cy="299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БРИКС\2018 г.  БРИКС - Индия\20181008_1806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759" y="1567898"/>
            <a:ext cx="3988668" cy="2991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БРИКС\2018 г.  БРИКС - Индия\20181008_1752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9583" y="1574236"/>
            <a:ext cx="3985784" cy="298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00130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929" y="123478"/>
            <a:ext cx="7884071" cy="1015663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Третий форум сестринских ассоциаций </a:t>
            </a:r>
            <a:b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стран БРИКС, Санкт-Петербург, 23 мая 2019 г.</a:t>
            </a:r>
          </a:p>
        </p:txBody>
      </p:sp>
      <p:pic>
        <p:nvPicPr>
          <p:cNvPr id="4098" name="Picture 2" descr="F:\Документы\ОПСА\Координационный совет и семинар\Презентации КС\БРИКС\2019 г. БРИКС -Россия\DSC_0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68550"/>
            <a:ext cx="3858471" cy="3007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Документы\ОПСА\Координационный совет и семинар\Презентации КС\БРИКС\2019 г. БРИКС -Россия\DSC_98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9750" y="1468550"/>
            <a:ext cx="4510722" cy="3007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8073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png.pngtree.com/element_origin_min_pic/17/10/06/32d96255c25c837ad187d3827f1696b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62" b="95054" l="1231" r="975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91630"/>
            <a:ext cx="3960440" cy="20882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195486"/>
            <a:ext cx="7920880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Неинфекционные хронические заболевания – ведущая причина смертности во всем мире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1203598"/>
            <a:ext cx="5076056" cy="178510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</a:rPr>
              <a:t>сердечная недостаточность, нарушение мозгового кровообращения, онкологические заболевания, хронические заболевания органов дыхания, сахарный диабет</a:t>
            </a:r>
          </a:p>
        </p:txBody>
      </p:sp>
      <p:pic>
        <p:nvPicPr>
          <p:cNvPr id="3076" name="Picture 4" descr="https://fr.toluna.com/dpolls_images/2018/02/06/b448897b-855e-47aa-aa7a-67c0e94d6a2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87" b="93801" l="5741" r="95093">
                        <a14:foregroundMark x1="60463" y1="75472" x2="60463" y2="75472"/>
                        <a14:foregroundMark x1="75556" y1="78032" x2="75556" y2="78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1" y="2664296"/>
            <a:ext cx="6774238" cy="271576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3459" y="3912026"/>
            <a:ext cx="4036493" cy="11079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</a:rPr>
              <a:t>уровень здоровья населения, продолжительность и качество жизни,  развитие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26422306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yokoent.com/images/world-png-dotted-16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040993"/>
            <a:ext cx="7704856" cy="405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47664" y="195486"/>
            <a:ext cx="7632848" cy="95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 от неинфекционных заболеваний на 100 тыс. населения (2016 г.)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8964572"/>
              </p:ext>
            </p:extLst>
          </p:nvPr>
        </p:nvGraphicFramePr>
        <p:xfrm>
          <a:off x="467544" y="1163707"/>
          <a:ext cx="8208912" cy="3607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69488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60" y="25628"/>
            <a:ext cx="7703840" cy="1477328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Достичь прогресса </a:t>
            </a: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</a:t>
            </a:r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преодолении </a:t>
            </a: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бремени </a:t>
            </a:r>
            <a:r>
              <a:rPr lang="ru-RU" sz="3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НИЗ можно лишь путем расширения роли медицинской сестры!</a:t>
            </a:r>
          </a:p>
        </p:txBody>
      </p:sp>
      <p:pic>
        <p:nvPicPr>
          <p:cNvPr id="5122" name="Picture 2" descr="F:\БРИКС\2019 г. БРИКС -Россия\DSC_008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1491630"/>
            <a:ext cx="7056784" cy="3463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98573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720233" y="3939902"/>
            <a:ext cx="4524176" cy="64735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71082" y="2628582"/>
            <a:ext cx="4837422" cy="1023288"/>
          </a:xfrm>
          <a:prstGeom prst="roundRect">
            <a:avLst/>
          </a:prstGeom>
          <a:solidFill>
            <a:schemeClr val="bg1"/>
          </a:solidFill>
          <a:ln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07904" y="1743367"/>
            <a:ext cx="5335035" cy="540351"/>
          </a:xfrm>
          <a:prstGeom prst="roundRect">
            <a:avLst/>
          </a:prstGeom>
          <a:solidFill>
            <a:schemeClr val="bg1"/>
          </a:solidFill>
          <a:ln>
            <a:solidFill>
              <a:srgbClr val="CC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3648" y="195486"/>
            <a:ext cx="6588224" cy="707886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ru-RU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Борьба с НИЗ в </a:t>
            </a:r>
            <a:r>
              <a:rPr lang="ru-RU" cap="none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Б</a:t>
            </a:r>
            <a:r>
              <a:rPr lang="ru-RU" cap="none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разилии</a:t>
            </a:r>
            <a:endParaRPr lang="ru-RU" cap="none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-180528" y="4401393"/>
            <a:ext cx="3203848" cy="762645"/>
          </a:xfr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Надя </a:t>
            </a:r>
            <a:r>
              <a:rPr lang="ru-RU" sz="18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Маттос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Рамальо</a:t>
            </a: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вице-президент </a:t>
            </a:r>
            <a:r>
              <a:rPr lang="ru-RU" sz="1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Совета </a:t>
            </a:r>
            <a:r>
              <a:rPr lang="ru-RU" sz="1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медсестёр Бразилии</a:t>
            </a:r>
            <a:endParaRPr lang="ru-RU" sz="1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Номенклатура дел главной медсестры\Номенклатура дел\04-12 Документы по повышению квалификации\Форум БРИКС\DSC_0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360" y="1422400"/>
            <a:ext cx="2057400" cy="2877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1768123"/>
            <a:ext cx="4561117" cy="43088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проанализированы факторы риска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2571750"/>
            <a:ext cx="4104456" cy="11079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разработан стратегический план борьбы, рекомендации для лиц с риском развития НИЗ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6424" y="3867894"/>
            <a:ext cx="4572000" cy="7694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sz="2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важнейшая </a:t>
            </a:r>
            <a:r>
              <a:rPr lang="ru-RU" sz="2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в профилактике отводится медицинским сёстрам</a:t>
            </a:r>
          </a:p>
        </p:txBody>
      </p:sp>
      <p:pic>
        <p:nvPicPr>
          <p:cNvPr id="6146" name="Picture 2" descr="https://cdn.pixabay.com/photo/2015/08/09/00/28/brazil-881119_128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195486"/>
            <a:ext cx="1374595" cy="13681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veta\Desktop\l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250329"/>
            <a:ext cx="3330699" cy="376969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05998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732</Words>
  <Application>Microsoft Office PowerPoint</Application>
  <PresentationFormat>Экран (16:9)</PresentationFormat>
  <Paragraphs>122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III ФОРУМ  СЕСТРИНСКИХ АССОЦИАЦИЙ  СТРАН БРИКС «ПРЕОДОЛЕНИЕ БРЕМЕНИ НЕИНФЕКЦИОННЫХ ХРОНИЧЕСКИХ ЗАБОЛЕВАНИЙ: ДОСТИЖЕНИЕ ПРОГРЕССА ПУТЕМ РАСШИРЕНИЯ РОЛИ МЕДИЦИНСКОЙ СЕСТРЫ»</vt:lpstr>
      <vt:lpstr>В 2016 г. основан Альянс сестринских ассоциаций стран БРИКС </vt:lpstr>
      <vt:lpstr>Первый форум национальных сестринских ассоциаций стран БРИКС, Пекин, август 2017 г.</vt:lpstr>
      <vt:lpstr>Второй форум национальных  сестринских ассоциаций стран БРИКС,  Нью-Дели, октябрь 2018 г.</vt:lpstr>
      <vt:lpstr>Третий форум сестринских ассоциаций  стран БРИКС, Санкт-Петербург, 23 мая 2019 г.</vt:lpstr>
      <vt:lpstr>Презентация PowerPoint</vt:lpstr>
      <vt:lpstr>Презентация PowerPoint</vt:lpstr>
      <vt:lpstr>Достичь прогресса в преодолении  бремени НИЗ можно лишь путем расширения роли медицинской сестры!</vt:lpstr>
      <vt:lpstr>Борьба с НИЗ в Бразилии</vt:lpstr>
      <vt:lpstr>Борьба с НИЗ в Бразилии</vt:lpstr>
      <vt:lpstr>Борьба с НИЗ в Бразилии. Роль медицинской сестры</vt:lpstr>
      <vt:lpstr>Борьба с НИЗ в России</vt:lpstr>
      <vt:lpstr>Статистика неинфекционных заболеваний (новые случаи  на 100 тыс. нас.)</vt:lpstr>
      <vt:lpstr>Борьба с НИЗ в России: многоуровневая система здравоохранения</vt:lpstr>
      <vt:lpstr>Борьба с НИЗ в России: проблемы</vt:lpstr>
      <vt:lpstr>Проекты, реализуемые в рамках  расширения роли сестринского персонала в РФ</vt:lpstr>
      <vt:lpstr>Проекты, реализуемые в рамках  расширения роли сестринского персонала в РФ</vt:lpstr>
      <vt:lpstr>Проекты, реализуемые в рамках  расширения роли сестринского персонала в РФ</vt:lpstr>
      <vt:lpstr>Борьба с НИЗ в России:  расширение роли медицинской сестры</vt:lpstr>
      <vt:lpstr>Борьба с НИЗ в Индии:  расширение роли медицинской сестры</vt:lpstr>
      <vt:lpstr>Борьба с НИЗ в Китае</vt:lpstr>
      <vt:lpstr>Борьба с НИЗ в ЮАР</vt:lpstr>
      <vt:lpstr>Презентация PowerPoint</vt:lpstr>
      <vt:lpstr>III форум сестринских ассоциаций стран БРИКС</vt:lpstr>
      <vt:lpstr>III форум сестринских ассоциаций стран БРИКС</vt:lpstr>
      <vt:lpstr>Вместе – мы сила!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III Форум сестринских ассоциаций стран БРИКС «Преодоление бремени неинфекционных хронических заболеваний:  достижение прогресса путем расширения роли медицинской сестры». </dc:title>
  <dc:creator>Главная медсестра</dc:creator>
  <cp:lastModifiedBy>Sveta</cp:lastModifiedBy>
  <cp:revision>155</cp:revision>
  <cp:lastPrinted>2019-07-04T07:06:43Z</cp:lastPrinted>
  <dcterms:created xsi:type="dcterms:W3CDTF">2019-06-27T09:26:56Z</dcterms:created>
  <dcterms:modified xsi:type="dcterms:W3CDTF">2019-09-24T08:26:48Z</dcterms:modified>
</cp:coreProperties>
</file>