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3" r:id="rId4"/>
    <p:sldId id="264" r:id="rId5"/>
    <p:sldId id="265" r:id="rId6"/>
    <p:sldId id="266" r:id="rId7"/>
    <p:sldId id="268" r:id="rId8"/>
    <p:sldId id="269" r:id="rId9"/>
    <p:sldId id="270" r:id="rId10"/>
    <p:sldId id="287" r:id="rId11"/>
    <p:sldId id="274" r:id="rId12"/>
    <p:sldId id="289" r:id="rId13"/>
    <p:sldId id="277" r:id="rId14"/>
    <p:sldId id="281" r:id="rId15"/>
    <p:sldId id="276" r:id="rId16"/>
    <p:sldId id="283" r:id="rId17"/>
    <p:sldId id="282" r:id="rId18"/>
    <p:sldId id="290" r:id="rId19"/>
    <p:sldId id="285" r:id="rId20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EFFBD"/>
    <a:srgbClr val="E7FFFF"/>
    <a:srgbClr val="006600"/>
    <a:srgbClr val="CCFF99"/>
    <a:srgbClr val="EAEAEA"/>
    <a:srgbClr val="CC0000"/>
    <a:srgbClr val="99FF66"/>
    <a:srgbClr val="A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71" autoAdjust="0"/>
    <p:restoredTop sz="99467" autoAdjust="0"/>
  </p:normalViewPr>
  <p:slideViewPr>
    <p:cSldViewPr>
      <p:cViewPr>
        <p:scale>
          <a:sx n="75" d="100"/>
          <a:sy n="75" d="100"/>
        </p:scale>
        <p:origin x="-1302" y="-7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6A6A7-9B66-41AC-AABB-C5D023064A2C}" type="datetimeFigureOut">
              <a:rPr lang="ru-RU"/>
              <a:pPr>
                <a:defRPr/>
              </a:pPr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B7703-9A20-480F-BA10-721C9FFA5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1269306"/>
      </p:ext>
    </p:extLst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E5529-04DE-4A97-A348-57E846CE1E18}" type="datetimeFigureOut">
              <a:rPr lang="ru-RU"/>
              <a:pPr>
                <a:defRPr/>
              </a:pPr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1FE72-C96C-467F-AF58-C4E8A2CDC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9660675"/>
      </p:ext>
    </p:extLst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2EC0F-9DAB-431B-B6F2-BED5F5C1331D}" type="datetimeFigureOut">
              <a:rPr lang="ru-RU"/>
              <a:pPr>
                <a:defRPr/>
              </a:pPr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98678-8B01-4443-BF54-1295519F2F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0526854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E8C55-3F9D-4663-8A5F-65300EFB7359}" type="datetimeFigureOut">
              <a:rPr lang="ru-RU"/>
              <a:pPr>
                <a:defRPr/>
              </a:pPr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CAA00-3DE6-47D1-AB35-017A2D555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6615919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31645-3912-462A-8C5D-29E8E9350CBF}" type="datetimeFigureOut">
              <a:rPr lang="ru-RU"/>
              <a:pPr>
                <a:defRPr/>
              </a:pPr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F6DFF-3909-4F98-8D9A-A7E708BA4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1086818"/>
      </p:ext>
    </p:extLst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C4239-1D7A-40DB-8AC3-3C0F879274B5}" type="datetimeFigureOut">
              <a:rPr lang="ru-RU"/>
              <a:pPr>
                <a:defRPr/>
              </a:pPr>
              <a:t>13.09.2019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E57C4-2DAB-4300-8252-5DE103035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26069515"/>
      </p:ext>
    </p:extLst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80C5F-BEF6-46A4-8A85-490711FF689A}" type="datetimeFigureOut">
              <a:rPr lang="ru-RU"/>
              <a:pPr>
                <a:defRPr/>
              </a:pPr>
              <a:t>13.09.2019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EAE27-9541-4C54-86AB-A72F2A627D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5855329"/>
      </p:ext>
    </p:extLst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6B1D2-99B2-4D7F-B27D-793004D8138C}" type="datetimeFigureOut">
              <a:rPr lang="ru-RU"/>
              <a:pPr>
                <a:defRPr/>
              </a:pPr>
              <a:t>13.09.2019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D95F6-6501-40FC-B300-28F9419AB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4040149"/>
      </p:ext>
    </p:extLst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AFDDD-3B8B-442C-85DC-3842DA06C187}" type="datetimeFigureOut">
              <a:rPr lang="ru-RU"/>
              <a:pPr>
                <a:defRPr/>
              </a:pPr>
              <a:t>13.09.2019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9DAF1-9FC3-4AD2-8870-A4DE2A8E6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5804661"/>
      </p:ext>
    </p:extLst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C924D-9FF9-4C97-8562-C3533DF578DA}" type="datetimeFigureOut">
              <a:rPr lang="ru-RU"/>
              <a:pPr>
                <a:defRPr/>
              </a:pPr>
              <a:t>13.09.2019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F204F-B3C8-4784-AD7E-29D9A4080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4024857"/>
      </p:ext>
    </p:extLst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2CF7D-4329-48D6-BC52-7CCC67949071}" type="datetimeFigureOut">
              <a:rPr lang="ru-RU"/>
              <a:pPr>
                <a:defRPr/>
              </a:pPr>
              <a:t>13.09.2019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8F0E9-7034-404B-9859-276910BC8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1710459"/>
      </p:ext>
    </p:extLst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4D7CBD-3724-461B-8183-796E22297010}" type="datetimeFigureOut">
              <a:rPr lang="ru-RU"/>
              <a:pPr>
                <a:defRPr/>
              </a:pPr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B4245B-6782-4B13-9BEF-07EBAEB255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.png"/><Relationship Id="rId7" Type="http://schemas.microsoft.com/office/2007/relationships/hdphoto" Target="../media/hdphoto1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microsoft.com/office/2007/relationships/hdphoto" Target="../media/hdphoto11.wdp"/><Relationship Id="rId10" Type="http://schemas.openxmlformats.org/officeDocument/2006/relationships/image" Target="../media/image3.png"/><Relationship Id="rId4" Type="http://schemas.openxmlformats.org/officeDocument/2006/relationships/image" Target="../media/image21.jpeg"/><Relationship Id="rId9" Type="http://schemas.microsoft.com/office/2007/relationships/hdphoto" Target="../media/hdphoto1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microsoft.com/office/2007/relationships/hdphoto" Target="../media/hdphoto1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microsoft.com/office/2007/relationships/hdphoto" Target="../media/hdphoto14.wdp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2.png"/><Relationship Id="rId7" Type="http://schemas.openxmlformats.org/officeDocument/2006/relationships/image" Target="../media/image27.jpeg"/><Relationship Id="rId12" Type="http://schemas.microsoft.com/office/2007/relationships/hdphoto" Target="../media/hdphoto18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6.wdp"/><Relationship Id="rId11" Type="http://schemas.openxmlformats.org/officeDocument/2006/relationships/image" Target="../media/image28.jpeg"/><Relationship Id="rId5" Type="http://schemas.openxmlformats.org/officeDocument/2006/relationships/image" Target="../media/image26.jpeg"/><Relationship Id="rId10" Type="http://schemas.microsoft.com/office/2007/relationships/hdphoto" Target="../media/hdphoto10.wdp"/><Relationship Id="rId4" Type="http://schemas.openxmlformats.org/officeDocument/2006/relationships/image" Target="../media/image3.png"/><Relationship Id="rId9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microsoft.com/office/2007/relationships/hdphoto" Target="../media/hdphoto20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microsoft.com/office/2007/relationships/hdphoto" Target="../media/hdphoto19.wdp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1.wdp"/><Relationship Id="rId5" Type="http://schemas.openxmlformats.org/officeDocument/2006/relationships/image" Target="../media/image31.jpe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microsoft.com/office/2007/relationships/hdphoto" Target="../media/hdphoto22.wdp"/><Relationship Id="rId7" Type="http://schemas.microsoft.com/office/2007/relationships/hdphoto" Target="../media/hdphoto24.wdp"/><Relationship Id="rId12" Type="http://schemas.openxmlformats.org/officeDocument/2006/relationships/image" Target="../media/image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11" Type="http://schemas.openxmlformats.org/officeDocument/2006/relationships/image" Target="../media/image2.png"/><Relationship Id="rId5" Type="http://schemas.microsoft.com/office/2007/relationships/hdphoto" Target="../media/hdphoto23.wdp"/><Relationship Id="rId10" Type="http://schemas.openxmlformats.org/officeDocument/2006/relationships/image" Target="../media/image1.png"/><Relationship Id="rId4" Type="http://schemas.openxmlformats.org/officeDocument/2006/relationships/image" Target="../media/image33.jpeg"/><Relationship Id="rId9" Type="http://schemas.microsoft.com/office/2007/relationships/hdphoto" Target="../media/hdphoto25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8.wdp"/><Relationship Id="rId13" Type="http://schemas.openxmlformats.org/officeDocument/2006/relationships/image" Target="../media/image1.png"/><Relationship Id="rId3" Type="http://schemas.openxmlformats.org/officeDocument/2006/relationships/image" Target="../media/image36.jpeg"/><Relationship Id="rId7" Type="http://schemas.openxmlformats.org/officeDocument/2006/relationships/image" Target="../media/image38.jpeg"/><Relationship Id="rId12" Type="http://schemas.microsoft.com/office/2007/relationships/hdphoto" Target="../media/hdphoto30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7.wdp"/><Relationship Id="rId11" Type="http://schemas.openxmlformats.org/officeDocument/2006/relationships/image" Target="../media/image40.jpeg"/><Relationship Id="rId5" Type="http://schemas.openxmlformats.org/officeDocument/2006/relationships/image" Target="../media/image37.jpeg"/><Relationship Id="rId10" Type="http://schemas.microsoft.com/office/2007/relationships/hdphoto" Target="../media/hdphoto29.wdp"/><Relationship Id="rId4" Type="http://schemas.microsoft.com/office/2007/relationships/hdphoto" Target="../media/hdphoto26.wdp"/><Relationship Id="rId9" Type="http://schemas.openxmlformats.org/officeDocument/2006/relationships/image" Target="../media/image39.jpeg"/><Relationship Id="rId1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2.png"/><Relationship Id="rId7" Type="http://schemas.microsoft.com/office/2007/relationships/hdphoto" Target="../media/hdphoto3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microsoft.com/office/2007/relationships/hdphoto" Target="../media/hdphoto31.wdp"/><Relationship Id="rId10" Type="http://schemas.openxmlformats.org/officeDocument/2006/relationships/image" Target="../media/image3.png"/><Relationship Id="rId4" Type="http://schemas.openxmlformats.org/officeDocument/2006/relationships/image" Target="../media/image41.jpeg"/><Relationship Id="rId9" Type="http://schemas.microsoft.com/office/2007/relationships/hdphoto" Target="../media/hdphoto3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.png"/><Relationship Id="rId7" Type="http://schemas.microsoft.com/office/2007/relationships/hdphoto" Target="../media/hdphoto4.wdp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11.jpeg"/><Relationship Id="rId4" Type="http://schemas.openxmlformats.org/officeDocument/2006/relationships/image" Target="../media/image8.jpeg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12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microsoft.com/office/2007/relationships/hdphoto" Target="../media/hdphoto9.wdp"/><Relationship Id="rId10" Type="http://schemas.openxmlformats.org/officeDocument/2006/relationships/image" Target="../media/image3.png"/><Relationship Id="rId4" Type="http://schemas.openxmlformats.org/officeDocument/2006/relationships/image" Target="../media/image15.jpe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8575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76" name="Прямоугольник 5"/>
          <p:cNvSpPr>
            <a:spLocks noChangeArrowheads="1"/>
          </p:cNvSpPr>
          <p:nvPr/>
        </p:nvSpPr>
        <p:spPr bwMode="auto">
          <a:xfrm>
            <a:off x="107504" y="3644230"/>
            <a:ext cx="6711950" cy="14478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Н.А. Коваль,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главная медицинская сестра БУЗОО «ГК</a:t>
            </a:r>
            <a:r>
              <a:rPr lang="en-US" alt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ru-RU" alt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БСМП № 2»,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руководитель специализированной секции ОПСА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«Операционное дело»</a:t>
            </a:r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2054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2060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9038" y="4160838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3" name="TextBox 12"/>
          <p:cNvSpPr txBox="1"/>
          <p:nvPr/>
        </p:nvSpPr>
        <p:spPr>
          <a:xfrm>
            <a:off x="1835696" y="195486"/>
            <a:ext cx="7128792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Координационный совет ОПСА 18 сентября 2019 г.</a:t>
            </a:r>
            <a:endParaRPr lang="ru-RU" sz="2400" b="1" dirty="0">
              <a:solidFill>
                <a:srgbClr val="006600"/>
              </a:solidFill>
            </a:endParaRPr>
          </a:p>
        </p:txBody>
      </p:sp>
      <p:sp>
        <p:nvSpPr>
          <p:cNvPr id="3075" name="Прямоугольник 3"/>
          <p:cNvSpPr>
            <a:spLocks noChangeArrowheads="1"/>
          </p:cNvSpPr>
          <p:nvPr/>
        </p:nvSpPr>
        <p:spPr bwMode="auto">
          <a:xfrm>
            <a:off x="760413" y="1164968"/>
            <a:ext cx="8080375" cy="227087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None/>
              <a:defRPr/>
            </a:pPr>
            <a:r>
              <a:rPr lang="ru-RU" alt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СИМПОЗИУМ ОПЕРАЦИОННЫХ МЕДИЦИНСКИХ СЕСТЕР В РАМКАХ  IX МЕЖДУНАРОДНОГО КОНГРЕССА «АКТУАЛЬНЫЕ НАПРАВЛЕНИЯ СОВРЕМЕННОЙ КАРДИО-ТОРАКАЛЬНОЙ ХИРУРГИИ»</a:t>
            </a:r>
            <a:r>
              <a:rPr lang="en-US" alt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28 ИЮНЯ 2019 Г., Г. 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САНКТ-ПЕТЕРБУРГ</a:t>
            </a:r>
            <a:endParaRPr lang="ru-RU" sz="2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13315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3329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20" name="AutoShape 22" descr="https://pskovokb.ru/images/otdeleniy/zso/ZD3nz1509459894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13321" name="AutoShape 24" descr="https://pskovokb.ru/images/otdeleniy/zso/ZD3nz1509459894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13322" name="TextBox 18"/>
          <p:cNvSpPr txBox="1">
            <a:spLocks noChangeArrowheads="1"/>
          </p:cNvSpPr>
          <p:nvPr/>
        </p:nvSpPr>
        <p:spPr bwMode="auto">
          <a:xfrm>
            <a:off x="1717145" y="267494"/>
            <a:ext cx="742685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 typeface="Arial" charset="0"/>
              <a:buNone/>
              <a:defRPr sz="2800" b="1">
                <a:solidFill>
                  <a:srgbClr val="C00000"/>
                </a:solidFill>
                <a:latin typeface="+mn-lt"/>
                <a:cs typeface="Times New Roman" pitchFamily="18" charset="0"/>
              </a:defRPr>
            </a:lvl1pPr>
          </a:lstStyle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БЛОК ЛЕКЦИЙ 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ОРГАНИЗАЦИИ РАБОТЫ ЦСО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39" name="Picture 27" descr="D:\Desktop1\доклад по конгрессу\ктк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801193" y="1561159"/>
            <a:ext cx="4224126" cy="2855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40" name="Picture 28" descr="D:\Desktop1\доклад по конгрессу\пленум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28966" r="17240"/>
          <a:stretch>
            <a:fillRect/>
          </a:stretch>
        </p:blipFill>
        <p:spPr bwMode="auto">
          <a:xfrm>
            <a:off x="80276" y="1561300"/>
            <a:ext cx="2428892" cy="2867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41" name="Picture 29" descr="C:\Users\GLMEDS~1\AppData\Local\Temp\Rar$DIa196.30116\IMG-e63beed6bdfe33039e497e6ea8c84b04-V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84436" y="1558918"/>
            <a:ext cx="2143140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45388" y="4132263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8575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14341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4350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420" name="Picture 12" descr="D:\Desktop1\конгресс\DSC0871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2015" t="20175" r="34199" b="36946"/>
          <a:stretch/>
        </p:blipFill>
        <p:spPr bwMode="auto">
          <a:xfrm>
            <a:off x="467544" y="1491630"/>
            <a:ext cx="2084562" cy="2721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395" name="Прямоугольник 3"/>
          <p:cNvSpPr>
            <a:spLocks noChangeArrowheads="1"/>
          </p:cNvSpPr>
          <p:nvPr/>
        </p:nvSpPr>
        <p:spPr bwMode="auto">
          <a:xfrm>
            <a:off x="1835697" y="-28575"/>
            <a:ext cx="7336532" cy="129266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26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alt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«БЕЗОПАСНЫЕ МЕТОДЫ РАБОТЫ </a:t>
            </a:r>
          </a:p>
          <a:p>
            <a:pPr algn="ctr">
              <a:buFont typeface="Arial" charset="0"/>
              <a:buNone/>
            </a:pPr>
            <a:r>
              <a:rPr lang="ru-RU" alt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 ОПЕРАЦИОННЫМ БЕЛЬЁМ И ХИРУРГИЧЕСКОЙ ОДЕЖДОЙ В ОПЕРАЦИОННОЙ»</a:t>
            </a:r>
            <a:endParaRPr lang="ru-RU" altLang="ru-RU" sz="2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pic>
        <p:nvPicPr>
          <p:cNvPr id="14355" name="Picture 19" descr="http://luk-media.ru/blog/zdr2012/IMG_418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9512" b="13125"/>
          <a:stretch/>
        </p:blipFill>
        <p:spPr bwMode="auto">
          <a:xfrm>
            <a:off x="3030984" y="1347614"/>
            <a:ext cx="5645472" cy="3275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395536" y="4299942"/>
            <a:ext cx="23574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Климова </a:t>
            </a:r>
            <a:r>
              <a:rPr lang="ru-RU" alt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И.Ю.,</a:t>
            </a:r>
            <a:endParaRPr lang="ru-RU" altLang="ru-RU" sz="2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altLang="ru-RU" sz="2200" b="1" dirty="0">
                <a:solidFill>
                  <a:srgbClr val="006600"/>
                </a:solidFill>
              </a:rPr>
              <a:t>г. Владивосток</a:t>
            </a:r>
          </a:p>
        </p:txBody>
      </p: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45388" y="4132263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-28575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15363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5374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5388" y="4132263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6395" name="Прямоугольник 3"/>
          <p:cNvSpPr>
            <a:spLocks noChangeArrowheads="1"/>
          </p:cNvSpPr>
          <p:nvPr/>
        </p:nvSpPr>
        <p:spPr bwMode="auto">
          <a:xfrm>
            <a:off x="2267744" y="114767"/>
            <a:ext cx="63367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32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alt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ВЕЧЕРНЯЯ СЕССИЯ СИМПОЗИУМА</a:t>
            </a:r>
            <a:endParaRPr lang="ru-RU" alt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pic>
        <p:nvPicPr>
          <p:cNvPr id="15366" name="Picture 2" descr="D:\Мама\Конгресс\доклад по конгрессу\dGaIffD-YAbPYIOEtPGT8Fl_wrw9OTYW6fy0dl5XX1TCX9qlAqBheM3C9_49dpDpe4cF9bmaZjs_e3GpRVCpQg==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435" t="3571"/>
          <a:stretch>
            <a:fillRect/>
          </a:stretch>
        </p:blipFill>
        <p:spPr bwMode="auto">
          <a:xfrm>
            <a:off x="4429124" y="2947180"/>
            <a:ext cx="3500462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7" name="Picture 4" descr="D:\Мама\Конгресс\доклад по конгрессу\ктк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7224" y="2916399"/>
            <a:ext cx="3000396" cy="1996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2" name="Picture 12" descr="D:\Desktop1\доклад по конгрессу\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439" t="32557"/>
          <a:stretch>
            <a:fillRect/>
          </a:stretch>
        </p:blipFill>
        <p:spPr bwMode="auto">
          <a:xfrm>
            <a:off x="845302" y="987574"/>
            <a:ext cx="3012318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3" name="Picture 13" descr="D:\Desktop1\доклад по конгрессу\пленум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6000" t="6651" b="7794"/>
          <a:stretch>
            <a:fillRect/>
          </a:stretch>
        </p:blipFill>
        <p:spPr bwMode="auto">
          <a:xfrm>
            <a:off x="4429124" y="987574"/>
            <a:ext cx="3500461" cy="1790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16388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6400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0" name="TextBox 14"/>
          <p:cNvSpPr txBox="1">
            <a:spLocks noChangeArrowheads="1"/>
          </p:cNvSpPr>
          <p:nvPr/>
        </p:nvSpPr>
        <p:spPr bwMode="auto">
          <a:xfrm>
            <a:off x="857250" y="2071688"/>
            <a:ext cx="2000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91" name="AutoShape 11" descr="https://salute.regione.veneto.it/image/image_gallery?uuid=5d8cc4b1-4607-48d7-bfdd-48a49ffbbc47&amp;groupId=647424&amp;t=1423582675622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16392" name="TextBox 15"/>
          <p:cNvSpPr txBox="1">
            <a:spLocks noChangeArrowheads="1"/>
          </p:cNvSpPr>
          <p:nvPr/>
        </p:nvSpPr>
        <p:spPr bwMode="auto">
          <a:xfrm>
            <a:off x="1071563" y="2357438"/>
            <a:ext cx="2214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42" name="TextBox 7"/>
          <p:cNvSpPr txBox="1">
            <a:spLocks noChangeArrowheads="1"/>
          </p:cNvSpPr>
          <p:nvPr/>
        </p:nvSpPr>
        <p:spPr bwMode="auto">
          <a:xfrm>
            <a:off x="1691680" y="173127"/>
            <a:ext cx="7560840" cy="12464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 typeface="Arial" charset="0"/>
              <a:buNone/>
              <a:defRPr sz="3200" b="1">
                <a:solidFill>
                  <a:srgbClr val="C00000"/>
                </a:solidFill>
                <a:latin typeface="+mn-lt"/>
                <a:cs typeface="Times New Roman" pitchFamily="18" charset="0"/>
              </a:defRPr>
            </a:lvl1pPr>
          </a:lstStyle>
          <a:p>
            <a:r>
              <a:rPr lang="ru-RU" alt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«ОСОБЕННОСТИ РАБОТЫ СТАРШЕЙ ОПЕРАЦИОННОЙ МЕДИЦИНСКОЙ СЕСТРЫ В УСЛОВИЯХ ВНЕДРЕНИЯ МЕНЕДЖМЕНТА КАЧЕСТВА В МО» </a:t>
            </a:r>
            <a:endParaRPr lang="ru-RU" altLang="ru-RU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409" name="Picture 25" descr="D:\Desktop1\доклад по конгрессу\пленум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28819" y="1643171"/>
            <a:ext cx="4931613" cy="3287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411" name="Picture 27" descr="C:\Users\GLMEDS~1\AppData\Local\Temp\Rar$DIa3288.17059\IMG-270e18828b6e1f411dde0d1951f1b89a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rcRect l="5714" t="11029" b="9559"/>
          <a:stretch>
            <a:fillRect/>
          </a:stretch>
        </p:blipFill>
        <p:spPr bwMode="auto">
          <a:xfrm>
            <a:off x="311895" y="1635646"/>
            <a:ext cx="3020663" cy="3295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39038" y="4160838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8575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507" name="Прямоугольник 3"/>
          <p:cNvSpPr>
            <a:spLocks noChangeArrowheads="1"/>
          </p:cNvSpPr>
          <p:nvPr/>
        </p:nvSpPr>
        <p:spPr bwMode="auto">
          <a:xfrm>
            <a:off x="1259632" y="0"/>
            <a:ext cx="7884368" cy="13388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ЦЕЛЬ СТАНДАРТИЗАЦИИ </a:t>
            </a:r>
          </a:p>
          <a:p>
            <a:pPr algn="ctr">
              <a:buFont typeface="Arial" charset="0"/>
              <a:buNone/>
            </a:pPr>
            <a:r>
              <a:rPr lang="ru-RU" alt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ДЕЯТЕЛЬНОСТИ ОПЕРАЦИОННОЙ </a:t>
            </a:r>
          </a:p>
          <a:p>
            <a:pPr algn="ctr">
              <a:buFont typeface="Arial" charset="0"/>
              <a:buNone/>
            </a:pPr>
            <a:r>
              <a:rPr lang="ru-RU" alt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МЕДИЦИНСКОЙ СЕСТРЫ</a:t>
            </a:r>
            <a:endParaRPr lang="ru-RU" altLang="ru-RU" sz="2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17413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7430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5388" y="4132263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7431" name="Picture 23" descr="D:\Desktop1\доклад по конгрессу\ктк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56227" y="1491630"/>
            <a:ext cx="4464986" cy="2980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680520" y="1419622"/>
            <a:ext cx="4572000" cy="31085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66700" indent="-266700">
              <a:spcAft>
                <a:spcPts val="1200"/>
              </a:spcAft>
              <a:buClr>
                <a:srgbClr val="C00000"/>
              </a:buClr>
              <a:buSzPct val="120000"/>
              <a:buFont typeface="Wingdings" pitchFamily="2" charset="2"/>
              <a:buChar char="§"/>
            </a:pPr>
            <a:r>
              <a:rPr lang="ru-RU" sz="2200" b="1" dirty="0">
                <a:solidFill>
                  <a:srgbClr val="006600"/>
                </a:solidFill>
              </a:rPr>
              <a:t>закрепление ранее полученных знаний по специальности, </a:t>
            </a:r>
            <a:endParaRPr lang="ru-RU" sz="2200" b="1" dirty="0" smtClean="0">
              <a:solidFill>
                <a:srgbClr val="006600"/>
              </a:solidFill>
            </a:endParaRPr>
          </a:p>
          <a:p>
            <a:pPr marL="266700" indent="-266700">
              <a:spcAft>
                <a:spcPts val="1200"/>
              </a:spcAft>
              <a:buClr>
                <a:srgbClr val="C00000"/>
              </a:buClr>
              <a:buSzPct val="120000"/>
              <a:buFont typeface="Wingdings" pitchFamily="2" charset="2"/>
              <a:buChar char="§"/>
            </a:pPr>
            <a:r>
              <a:rPr lang="ru-RU" sz="2200" b="1" dirty="0" smtClean="0">
                <a:solidFill>
                  <a:srgbClr val="006600"/>
                </a:solidFill>
              </a:rPr>
              <a:t>обеспечение </a:t>
            </a:r>
            <a:r>
              <a:rPr lang="ru-RU" sz="2200" b="1" dirty="0">
                <a:solidFill>
                  <a:srgbClr val="006600"/>
                </a:solidFill>
              </a:rPr>
              <a:t>профессиональной деятельности операционной медицинской </a:t>
            </a:r>
            <a:r>
              <a:rPr lang="ru-RU" sz="2200" b="1" dirty="0" smtClean="0">
                <a:solidFill>
                  <a:srgbClr val="006600"/>
                </a:solidFill>
              </a:rPr>
              <a:t>сестры, </a:t>
            </a:r>
          </a:p>
          <a:p>
            <a:pPr marL="266700" indent="-266700">
              <a:spcAft>
                <a:spcPts val="1200"/>
              </a:spcAft>
              <a:buClr>
                <a:srgbClr val="C00000"/>
              </a:buClr>
              <a:buSzPct val="120000"/>
              <a:buFont typeface="Wingdings" pitchFamily="2" charset="2"/>
              <a:buChar char="§"/>
            </a:pPr>
            <a:r>
              <a:rPr lang="ru-RU" sz="2200" b="1" dirty="0" smtClean="0">
                <a:solidFill>
                  <a:srgbClr val="006600"/>
                </a:solidFill>
              </a:rPr>
              <a:t>выдача </a:t>
            </a:r>
            <a:r>
              <a:rPr lang="ru-RU" sz="2200" b="1" dirty="0">
                <a:solidFill>
                  <a:srgbClr val="006600"/>
                </a:solidFill>
              </a:rPr>
              <a:t>чётких инструкций по участию в различных оперативных </a:t>
            </a:r>
            <a:r>
              <a:rPr lang="ru-RU" sz="2200" b="1" dirty="0" smtClean="0">
                <a:solidFill>
                  <a:srgbClr val="006600"/>
                </a:solidFill>
              </a:rPr>
              <a:t>вмешательствах.</a:t>
            </a:r>
            <a:endParaRPr lang="ru-RU" sz="2200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8575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1" name="Прямоугольник 3"/>
          <p:cNvSpPr>
            <a:spLocks noChangeArrowheads="1"/>
          </p:cNvSpPr>
          <p:nvPr/>
        </p:nvSpPr>
        <p:spPr bwMode="auto">
          <a:xfrm>
            <a:off x="2051720" y="0"/>
            <a:ext cx="7092280" cy="1107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МАЛОИНВАЗИВНЫЕ МЕТОДЫ ОПЕРАЦИЙ И ПРИНЦИПЫ КОНЦЕПЦИИ «FAST-TRACK», ПРИМЕНЯЕМЫЕ </a:t>
            </a:r>
          </a:p>
          <a:p>
            <a:pPr algn="ctr">
              <a:buFont typeface="Arial" charset="0"/>
              <a:buNone/>
            </a:pPr>
            <a:r>
              <a:rPr lang="ru-RU" alt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В ТОРАКАЛЬНОЙ ХИРУРГИИ</a:t>
            </a:r>
            <a:endParaRPr lang="ru-RU" altLang="ru-RU" sz="2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18437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8464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2339752" y="1203598"/>
            <a:ext cx="5072098" cy="707886"/>
          </a:xfrm>
          <a:prstGeom prst="rect">
            <a:avLst/>
          </a:prstGeom>
          <a:solidFill>
            <a:srgbClr val="DEFFB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«Fast-Track Surgery» </a:t>
            </a:r>
            <a:endParaRPr lang="ru-RU" sz="2000" b="1" dirty="0">
              <a:solidFill>
                <a:srgbClr val="006600"/>
              </a:solidFill>
              <a:latin typeface="+mn-lt"/>
              <a:cs typeface="Times New Roman" pitchFamily="18" charset="0"/>
            </a:endParaRPr>
          </a:p>
          <a:p>
            <a:pPr algn="ctr">
              <a:defRPr/>
            </a:pPr>
            <a:r>
              <a:rPr lang="en-US" sz="20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(</a:t>
            </a:r>
            <a:r>
              <a:rPr lang="ru-RU" sz="20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быстрый путь в хирургии</a:t>
            </a:r>
            <a:r>
              <a:rPr lang="ru-RU" sz="2000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8596" y="2139702"/>
            <a:ext cx="2357454" cy="369332"/>
          </a:xfrm>
          <a:prstGeom prst="rect">
            <a:avLst/>
          </a:prstGeom>
          <a:solidFill>
            <a:srgbClr val="DEFFB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дооперационная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28992" y="2139702"/>
            <a:ext cx="2357454" cy="369332"/>
          </a:xfrm>
          <a:prstGeom prst="rect">
            <a:avLst/>
          </a:prstGeom>
          <a:solidFill>
            <a:srgbClr val="DEFFB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интраоперационная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86512" y="2139702"/>
            <a:ext cx="2500330" cy="369332"/>
          </a:xfrm>
          <a:prstGeom prst="rect">
            <a:avLst/>
          </a:prstGeom>
          <a:solidFill>
            <a:srgbClr val="DEFFB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послеоперационная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100" y="2643758"/>
            <a:ext cx="2693950" cy="2031325"/>
          </a:xfrm>
          <a:prstGeom prst="rect">
            <a:avLst/>
          </a:prstGeom>
          <a:solidFill>
            <a:srgbClr val="DEFFB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Отказ от механической подготовки </a:t>
            </a:r>
            <a:r>
              <a:rPr lang="ru-RU" sz="1400" b="1" dirty="0" smtClean="0">
                <a:solidFill>
                  <a:srgbClr val="006600"/>
                </a:solidFill>
                <a:latin typeface="+mn-lt"/>
                <a:cs typeface="Times New Roman" pitchFamily="18" charset="0"/>
              </a:rPr>
              <a:t>кишечника.</a:t>
            </a:r>
            <a:endParaRPr lang="ru-RU" sz="1400" b="1" dirty="0">
              <a:solidFill>
                <a:srgbClr val="006600"/>
              </a:solidFill>
              <a:latin typeface="+mn-lt"/>
              <a:cs typeface="Times New Roman" pitchFamily="18" charset="0"/>
            </a:endParaRPr>
          </a:p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Отказ от предоперационного </a:t>
            </a:r>
            <a:r>
              <a:rPr lang="ru-RU" sz="1400" b="1" dirty="0" smtClean="0">
                <a:solidFill>
                  <a:srgbClr val="006600"/>
                </a:solidFill>
                <a:latin typeface="+mn-lt"/>
                <a:cs typeface="Times New Roman" pitchFamily="18" charset="0"/>
              </a:rPr>
              <a:t>голодания.</a:t>
            </a:r>
            <a:endParaRPr lang="ru-RU" sz="1400" b="1" dirty="0">
              <a:solidFill>
                <a:srgbClr val="006600"/>
              </a:solidFill>
              <a:latin typeface="+mn-lt"/>
              <a:cs typeface="Times New Roman" pitchFamily="18" charset="0"/>
            </a:endParaRPr>
          </a:p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Отказ от </a:t>
            </a:r>
            <a:r>
              <a:rPr lang="ru-RU" sz="1400" b="1" dirty="0" err="1" smtClean="0">
                <a:solidFill>
                  <a:srgbClr val="006600"/>
                </a:solidFill>
                <a:latin typeface="+mn-lt"/>
                <a:cs typeface="Times New Roman" pitchFamily="18" charset="0"/>
              </a:rPr>
              <a:t>премедикации</a:t>
            </a: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.</a:t>
            </a:r>
            <a:r>
              <a:rPr lang="ru-RU" sz="1400" b="1" dirty="0" smtClean="0">
                <a:solidFill>
                  <a:srgbClr val="006600"/>
                </a:solidFill>
                <a:latin typeface="+mn-lt"/>
                <a:cs typeface="Times New Roman" pitchFamily="18" charset="0"/>
              </a:rPr>
              <a:t>   </a:t>
            </a:r>
            <a:endParaRPr lang="ru-RU" sz="1400" b="1" dirty="0">
              <a:solidFill>
                <a:srgbClr val="006600"/>
              </a:solidFill>
              <a:latin typeface="+mn-lt"/>
              <a:cs typeface="Times New Roman" pitchFamily="18" charset="0"/>
            </a:endParaRPr>
          </a:p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Профилактика тромбоэмболических </a:t>
            </a:r>
            <a:r>
              <a:rPr lang="ru-RU" sz="1400" b="1" dirty="0" smtClean="0">
                <a:solidFill>
                  <a:srgbClr val="006600"/>
                </a:solidFill>
                <a:latin typeface="+mn-lt"/>
                <a:cs typeface="Times New Roman" pitchFamily="18" charset="0"/>
              </a:rPr>
              <a:t>осложнений.</a:t>
            </a:r>
            <a:endParaRPr lang="ru-RU" sz="1400" b="1" dirty="0">
              <a:solidFill>
                <a:srgbClr val="006600"/>
              </a:solidFill>
              <a:latin typeface="+mn-lt"/>
              <a:cs typeface="Times New Roman" pitchFamily="18" charset="0"/>
            </a:endParaRPr>
          </a:p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 err="1">
                <a:solidFill>
                  <a:srgbClr val="006600"/>
                </a:solidFill>
                <a:latin typeface="+mn-lt"/>
                <a:cs typeface="Times New Roman" pitchFamily="18" charset="0"/>
              </a:rPr>
              <a:t>Антибиотикопрофилактика</a:t>
            </a: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03116" y="2649126"/>
            <a:ext cx="3212416" cy="1815882"/>
          </a:xfrm>
          <a:prstGeom prst="rect">
            <a:avLst/>
          </a:prstGeom>
          <a:solidFill>
            <a:srgbClr val="DEFFB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Минимальный оперативный доступ и </a:t>
            </a:r>
            <a:r>
              <a:rPr lang="ru-RU" sz="1400" b="1" dirty="0" err="1">
                <a:solidFill>
                  <a:srgbClr val="006600"/>
                </a:solidFill>
                <a:latin typeface="+mn-lt"/>
                <a:cs typeface="Times New Roman" pitchFamily="18" charset="0"/>
              </a:rPr>
              <a:t>малоинвазивная</a:t>
            </a: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 хирургия. </a:t>
            </a:r>
          </a:p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Адекватный объем </a:t>
            </a:r>
            <a:r>
              <a:rPr lang="ru-RU" sz="1400" b="1" dirty="0" err="1">
                <a:solidFill>
                  <a:srgbClr val="006600"/>
                </a:solidFill>
                <a:latin typeface="+mn-lt"/>
                <a:cs typeface="Times New Roman" pitchFamily="18" charset="0"/>
              </a:rPr>
              <a:t>инфузии</a:t>
            </a: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 </a:t>
            </a:r>
          </a:p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Регионарная анестезия и короткодействующие анальгетики.</a:t>
            </a:r>
          </a:p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 smtClean="0">
                <a:solidFill>
                  <a:srgbClr val="006600"/>
                </a:solidFill>
                <a:latin typeface="+mn-lt"/>
                <a:cs typeface="Times New Roman" pitchFamily="18" charset="0"/>
              </a:rPr>
              <a:t>Отказ </a:t>
            </a: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от рутинного дренирования брюшной полости. </a:t>
            </a:r>
          </a:p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 err="1">
                <a:solidFill>
                  <a:srgbClr val="006600"/>
                </a:solidFill>
                <a:latin typeface="+mn-lt"/>
                <a:cs typeface="Times New Roman" pitchFamily="18" charset="0"/>
              </a:rPr>
              <a:t>Интраоперационная</a:t>
            </a: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rgbClr val="006600"/>
                </a:solidFill>
                <a:latin typeface="+mn-lt"/>
                <a:cs typeface="Times New Roman" pitchFamily="18" charset="0"/>
              </a:rPr>
              <a:t>нормотермия</a:t>
            </a: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28184" y="2671544"/>
            <a:ext cx="2765388" cy="1600438"/>
          </a:xfrm>
          <a:prstGeom prst="rect">
            <a:avLst/>
          </a:prstGeom>
          <a:solidFill>
            <a:srgbClr val="DEFFB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Эффективное обезболивание в послеоперационном периоде.</a:t>
            </a:r>
          </a:p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 smtClean="0">
                <a:solidFill>
                  <a:srgbClr val="006600"/>
                </a:solidFill>
                <a:latin typeface="+mn-lt"/>
                <a:cs typeface="Times New Roman" pitchFamily="18" charset="0"/>
              </a:rPr>
              <a:t>Профилактика </a:t>
            </a: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тошноты и рвоты. </a:t>
            </a:r>
          </a:p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Раннее </a:t>
            </a:r>
            <a:r>
              <a:rPr lang="ru-RU" sz="1400" b="1" dirty="0" err="1">
                <a:solidFill>
                  <a:srgbClr val="006600"/>
                </a:solidFill>
                <a:latin typeface="+mn-lt"/>
                <a:cs typeface="Times New Roman" pitchFamily="18" charset="0"/>
              </a:rPr>
              <a:t>энтеральное</a:t>
            </a: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 питание. </a:t>
            </a:r>
          </a:p>
          <a:p>
            <a:pPr marL="177800" indent="-177800"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6600"/>
                </a:solidFill>
                <a:latin typeface="+mn-lt"/>
                <a:cs typeface="Times New Roman" pitchFamily="18" charset="0"/>
              </a:rPr>
              <a:t>Ранняя мобилизация</a:t>
            </a:r>
            <a:r>
              <a:rPr lang="ru-RU" sz="1400" b="1" dirty="0" smtClean="0">
                <a:solidFill>
                  <a:srgbClr val="006600"/>
                </a:solidFill>
                <a:latin typeface="+mn-lt"/>
                <a:cs typeface="Times New Roman" pitchFamily="18" charset="0"/>
              </a:rPr>
              <a:t>.</a:t>
            </a:r>
            <a:endParaRPr lang="ru-RU" sz="1400" b="1" dirty="0">
              <a:solidFill>
                <a:srgbClr val="0066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5388" y="4132263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8575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63" name="TextBox 12"/>
          <p:cNvSpPr txBox="1">
            <a:spLocks noChangeArrowheads="1"/>
          </p:cNvSpPr>
          <p:nvPr/>
        </p:nvSpPr>
        <p:spPr bwMode="auto">
          <a:xfrm>
            <a:off x="2025048" y="51470"/>
            <a:ext cx="701144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 typeface="Arial" charset="0"/>
              <a:buNone/>
              <a:defRPr sz="2700" b="1">
                <a:solidFill>
                  <a:srgbClr val="C00000"/>
                </a:solidFill>
                <a:latin typeface="+mn-lt"/>
                <a:cs typeface="Times New Roman" pitchFamily="18" charset="0"/>
              </a:defRPr>
            </a:lvl1pPr>
          </a:lstStyle>
          <a:p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ОБСУЖДЕНИЕ РЕЗУЛЬТАТОВ СИМПОЗИУМА</a:t>
            </a: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72" name="Picture 16" descr="D:\Desktop1\конгресс\DSC086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2844" y="1428742"/>
            <a:ext cx="2136138" cy="2848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73" name="Picture 17" descr="D:\Desktop1\доклад по конгрессу\обсужден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46710" t="2632"/>
          <a:stretch>
            <a:fillRect/>
          </a:stretch>
        </p:blipFill>
        <p:spPr bwMode="auto">
          <a:xfrm>
            <a:off x="6988192" y="1454142"/>
            <a:ext cx="2033056" cy="283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74" name="Picture 18" descr="C:\Users\GLMEDS~1\AppData\Local\Temp\Rar$DIa3288.10662\IMG-8f3dcf63d3b8b39e7cde265296bf0d58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03458" y="1428741"/>
            <a:ext cx="2143141" cy="2857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75" name="Picture 19" descr="C:\Users\GLMEDS~1\AppData\Local\Temp\Rar$DIa196.37490\IMG-f59d140515156670dabc0ea7d1471ad8-V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7500" r="3571"/>
          <a:stretch>
            <a:fillRect/>
          </a:stretch>
        </p:blipFill>
        <p:spPr bwMode="auto">
          <a:xfrm>
            <a:off x="4664076" y="1441442"/>
            <a:ext cx="2189064" cy="2844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-31774"/>
            <a:ext cx="2219325" cy="17462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19460" name="Группа 6"/>
          <p:cNvGrpSpPr>
            <a:grpSpLocks/>
          </p:cNvGrpSpPr>
          <p:nvPr/>
        </p:nvGrpSpPr>
        <p:grpSpPr bwMode="auto">
          <a:xfrm>
            <a:off x="-209550" y="-211162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9471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45388" y="4132263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513" y="-6350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4438" y="4160838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2534" name="Picture 2" descr="D:\Мама\Конгресс\конгресс\DSC086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5462" y="987574"/>
            <a:ext cx="2624410" cy="1968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2538" name="Picture 6" descr="D:\Мама\Конгресс\конгресс\DSC086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272087" y="987574"/>
            <a:ext cx="2692401" cy="1958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467707" y="123478"/>
            <a:ext cx="6064733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 typeface="Arial" charset="0"/>
              <a:buNone/>
              <a:defRPr sz="2700" b="1">
                <a:solidFill>
                  <a:srgbClr val="C00000"/>
                </a:solidFill>
                <a:latin typeface="+mn-lt"/>
                <a:cs typeface="Times New Roman" pitchFamily="18" charset="0"/>
              </a:defRPr>
            </a:lvl1pPr>
          </a:lstStyle>
          <a:p>
            <a:r>
              <a:rPr lang="ru-RU" alt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ВЫСТАВКИ, МАСТЕР-КЛАССЫ</a:t>
            </a:r>
            <a:endParaRPr lang="ru-RU" alt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95" name="Picture 15" descr="D:\Desktop1\доклад по конгрессу\маст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240" y="3143254"/>
            <a:ext cx="3286148" cy="1888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6" name="Picture 16" descr="D:\Desktop1\доклад по конгрессу\маст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54774" y="3143254"/>
            <a:ext cx="3357586" cy="1888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7" name="Picture 17" descr="D:\Desktop1\конгресс\DSC0863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63888" y="1001824"/>
            <a:ext cx="2592288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20484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3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4287" y="-20538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21508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3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643174" y="197227"/>
            <a:ext cx="6033282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 typeface="Arial" charset="0"/>
              <a:buNone/>
              <a:defRPr sz="3200" b="1">
                <a:solidFill>
                  <a:srgbClr val="C00000"/>
                </a:solidFill>
                <a:latin typeface="+mn-lt"/>
                <a:cs typeface="Times New Roman" pitchFamily="18" charset="0"/>
              </a:defRPr>
            </a:lvl1pPr>
          </a:lstStyle>
          <a:p>
            <a: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ЗАКРЫТИЕ СИМПОЗИУМА</a:t>
            </a:r>
            <a:endParaRPr lang="ru-RU" alt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15" name="Picture 11" descr="D:\Desktop1\конгресс\DSC087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635891" y="1500180"/>
            <a:ext cx="4024341" cy="3018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7" name="Picture 13" descr="C:\Users\GLMEDS~1\AppData\Local\Temp\Rar$DIa3288.26101\IMG-a385935291eab7ddf8c68605cee2363b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3663" y="1491630"/>
            <a:ext cx="2270105" cy="3026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8" name="Picture 14" descr="D:\Downloads1\IMG_20190628_10112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85440" y="1517029"/>
            <a:ext cx="2251056" cy="3001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39038" y="4160838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03" name="Прямоугольник 3"/>
          <p:cNvSpPr>
            <a:spLocks noChangeArrowheads="1"/>
          </p:cNvSpPr>
          <p:nvPr/>
        </p:nvSpPr>
        <p:spPr bwMode="auto">
          <a:xfrm>
            <a:off x="142844" y="1785932"/>
            <a:ext cx="8786874" cy="14157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Профессиональных и творческих успехов!</a:t>
            </a:r>
          </a:p>
          <a:p>
            <a:pPr algn="ctr">
              <a:buFont typeface="Arial" charset="0"/>
              <a:buNone/>
            </a:pPr>
            <a:r>
              <a:rPr lang="ru-RU" altLang="ru-RU" sz="5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СПАСИБО ЗА ВНИМАНИЕ!</a:t>
            </a:r>
            <a:endParaRPr lang="ru-RU" altLang="ru-RU" sz="5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22533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22538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9038" y="4160838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9" name="Прямоугольник 3"/>
          <p:cNvSpPr>
            <a:spLocks noChangeArrowheads="1"/>
          </p:cNvSpPr>
          <p:nvPr/>
        </p:nvSpPr>
        <p:spPr bwMode="auto">
          <a:xfrm>
            <a:off x="1763688" y="29529"/>
            <a:ext cx="7405489" cy="83099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wrap="square" rtlCol="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006600"/>
                </a:solidFill>
              </a:rPr>
              <a:t>СИМПОЗИУМ ОПЕРАЦИОННЫХ МЕДИЦИНСКИХ СЕСТЕР В РАМКАХ  IX МЕЖДУНАРОДНОГО КОНГРЕССА «АКТУАЛЬНЫЕ НАПРАВЛЕНИЯ СОВРЕМЕННОЙ КАРДИО-ТОРАКАЛЬНОЙ ХИРУРГИИ»</a:t>
            </a:r>
            <a:r>
              <a:rPr lang="en-US" altLang="ru-RU" sz="1600" b="1" dirty="0">
                <a:solidFill>
                  <a:srgbClr val="006600"/>
                </a:solidFill>
              </a:rPr>
              <a:t> </a:t>
            </a:r>
            <a:r>
              <a:rPr lang="ru-RU" sz="1600" b="1" dirty="0">
                <a:solidFill>
                  <a:srgbClr val="006600"/>
                </a:solidFill>
              </a:rPr>
              <a:t>28 ИЮНЯ 2019 Г., Г. САНКТ-ПЕТЕРБУРГ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3076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3085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9038" y="4160838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3078" name="TextBox 8"/>
          <p:cNvSpPr txBox="1">
            <a:spLocks noChangeArrowheads="1"/>
          </p:cNvSpPr>
          <p:nvPr/>
        </p:nvSpPr>
        <p:spPr bwMode="auto">
          <a:xfrm>
            <a:off x="1619672" y="259943"/>
            <a:ext cx="759633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lnSpc>
                <a:spcPct val="110000"/>
              </a:lnSpc>
              <a:buFont typeface="Arial" charset="0"/>
              <a:buNone/>
              <a:defRPr sz="2600" b="1">
                <a:solidFill>
                  <a:srgbClr val="C00000"/>
                </a:solidFill>
                <a:latin typeface="+mn-lt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9pPr>
          </a:lstStyle>
          <a:p>
            <a:pPr>
              <a:lnSpc>
                <a:spcPct val="100000"/>
              </a:lnSpc>
            </a:pPr>
            <a:r>
              <a:rPr lang="ru-RU" alt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СИМПОЗИУМ ОПЕРАЦИОННЫХ МЕДИЦИНСКИХ СЕСТЕР В РАМКАХ IX МЕЖДУНАРОДНОГО КОНГРЕССА «АКТУАЛЬНЫЕ НАПРАВЛЕНИЯ СОВРЕМЕННОЙ КАРДИО-ТОРАКАЛЬНОЙ </a:t>
            </a:r>
            <a:r>
              <a:rPr lang="ru-RU" alt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ХИРУРГИИ»</a:t>
            </a:r>
            <a:endParaRPr lang="ru-RU" alt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9" name="TextBox 12"/>
          <p:cNvSpPr txBox="1">
            <a:spLocks noChangeArrowheads="1"/>
          </p:cNvSpPr>
          <p:nvPr/>
        </p:nvSpPr>
        <p:spPr bwMode="auto">
          <a:xfrm>
            <a:off x="-36512" y="3795886"/>
            <a:ext cx="25202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Регистрация участников</a:t>
            </a:r>
          </a:p>
        </p:txBody>
      </p:sp>
      <p:pic>
        <p:nvPicPr>
          <p:cNvPr id="3083" name="Picture 11" descr="D:\Desktop1\доклад по конгрессу\регистрац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551" y="1674257"/>
            <a:ext cx="2459732" cy="1911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 descr="D:\Мама\Конгресс\доклад по конгрессу\2c67976a34c224c63be26f2018730cdb63880c67.jpe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4098611" y="1587834"/>
            <a:ext cx="4937885" cy="1920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084" name="Picture 12" descr="D:\Desktop1\конгресс\DSC0860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25679" y="2758120"/>
            <a:ext cx="2578369" cy="1933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4788024" y="3603669"/>
            <a:ext cx="3816424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2400" b="1">
                <a:solidFill>
                  <a:srgbClr val="006600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dirty="0"/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 проведения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Отель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Crowne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Plaza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St.Petersburg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Airport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5123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5131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9038" y="4160838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5" name="Прямоугольник 3"/>
          <p:cNvSpPr>
            <a:spLocks noChangeArrowheads="1"/>
          </p:cNvSpPr>
          <p:nvPr/>
        </p:nvSpPr>
        <p:spPr bwMode="auto">
          <a:xfrm>
            <a:off x="2411760" y="123478"/>
            <a:ext cx="6264696" cy="6001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3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ДЕЛЕГАТЫ СИМПОЗИУМА РАМС</a:t>
            </a:r>
            <a:endParaRPr lang="ru-RU" altLang="ru-RU" sz="33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pic>
        <p:nvPicPr>
          <p:cNvPr id="6167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22462" y="987574"/>
            <a:ext cx="6777930" cy="3794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6147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6163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9038" y="4160838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7174" name="Picture 2" descr="D:\Мама\Конгресс\конгресс\пти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3202" r="25976" b="23845"/>
          <a:stretch/>
        </p:blipFill>
        <p:spPr bwMode="auto">
          <a:xfrm>
            <a:off x="323528" y="1143000"/>
            <a:ext cx="1657706" cy="2148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5" name="Picture 3" descr="D:\Мама\Конгресс\конгресс\Демкина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25000"/>
                    </a14:imgEffect>
                  </a14:imgLayer>
                </a14:imgProps>
              </a:ext>
            </a:extLst>
          </a:blip>
          <a:srcRect l="20079" r="17880" b="16568"/>
          <a:stretch/>
        </p:blipFill>
        <p:spPr bwMode="auto">
          <a:xfrm>
            <a:off x="7110609" y="1185531"/>
            <a:ext cx="1709863" cy="2156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7" name="Picture 5" descr="D:\Мама\Конгресс\конгресс\Шевелева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rcRect l="5990" r="4708"/>
          <a:stretch/>
        </p:blipFill>
        <p:spPr bwMode="auto">
          <a:xfrm>
            <a:off x="4784651" y="1185532"/>
            <a:ext cx="1850066" cy="2136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6" name="Picture 4" descr="D:\Мама\Конгресс\конгресс\Веремьева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rightnessContrast bright="34000"/>
                    </a14:imgEffect>
                  </a14:imgLayer>
                </a14:imgProps>
              </a:ext>
            </a:extLst>
          </a:blip>
          <a:srcRect l="15292" r="12288" b="18654"/>
          <a:stretch/>
        </p:blipFill>
        <p:spPr bwMode="auto">
          <a:xfrm>
            <a:off x="2411760" y="1180604"/>
            <a:ext cx="1944216" cy="2139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-12733" y="3435846"/>
            <a:ext cx="2214563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2400" b="1">
                <a:solidFill>
                  <a:srgbClr val="006600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Коваль Н.А.,</a:t>
            </a:r>
          </a:p>
          <a:p>
            <a:r>
              <a:rPr lang="ru-RU" sz="1500" dirty="0"/>
              <a:t>председатель специализированной секции ОПСА</a:t>
            </a:r>
          </a:p>
          <a:p>
            <a:r>
              <a:rPr lang="ru-RU" sz="1500" dirty="0"/>
              <a:t>«Операционное дело»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56867" y="3428695"/>
            <a:ext cx="2143125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1600" b="1">
                <a:solidFill>
                  <a:srgbClr val="006600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sz="20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Веремьева</a:t>
            </a: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Н.С.,</a:t>
            </a:r>
          </a:p>
          <a:p>
            <a:r>
              <a:rPr lang="ru-RU" sz="1500" dirty="0" smtClean="0"/>
              <a:t>зам. </a:t>
            </a:r>
            <a:r>
              <a:rPr lang="ru-RU" sz="1500" dirty="0"/>
              <a:t>председателя специализированной секции ОПСА</a:t>
            </a:r>
          </a:p>
          <a:p>
            <a:r>
              <a:rPr lang="ru-RU" sz="1500" dirty="0"/>
              <a:t>«Операционное дело</a:t>
            </a:r>
            <a:r>
              <a:rPr lang="ru-RU" sz="1500" dirty="0" smtClean="0"/>
              <a:t>»</a:t>
            </a:r>
            <a:endParaRPr lang="ru-RU" sz="1500" dirty="0"/>
          </a:p>
        </p:txBody>
      </p:sp>
      <p:sp>
        <p:nvSpPr>
          <p:cNvPr id="18" name="TextBox 17"/>
          <p:cNvSpPr txBox="1"/>
          <p:nvPr/>
        </p:nvSpPr>
        <p:spPr>
          <a:xfrm>
            <a:off x="4500215" y="3428695"/>
            <a:ext cx="2232025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1600" b="1">
                <a:solidFill>
                  <a:srgbClr val="006600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Шевелева Н.В., </a:t>
            </a:r>
          </a:p>
          <a:p>
            <a:r>
              <a:rPr lang="ru-RU" sz="1500" dirty="0"/>
              <a:t>член специализированной секции ОПСА</a:t>
            </a:r>
          </a:p>
          <a:p>
            <a:r>
              <a:rPr lang="ru-RU" sz="1500" dirty="0"/>
              <a:t>«Операционное дело»</a:t>
            </a:r>
          </a:p>
        </p:txBody>
      </p:sp>
      <p:sp>
        <p:nvSpPr>
          <p:cNvPr id="7182" name="TextBox 18"/>
          <p:cNvSpPr txBox="1">
            <a:spLocks noChangeArrowheads="1"/>
          </p:cNvSpPr>
          <p:nvPr/>
        </p:nvSpPr>
        <p:spPr bwMode="auto">
          <a:xfrm>
            <a:off x="6750496" y="3439328"/>
            <a:ext cx="2286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1600" b="1">
                <a:solidFill>
                  <a:srgbClr val="006600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Демкина Л.В., </a:t>
            </a:r>
          </a:p>
          <a:p>
            <a:r>
              <a:rPr lang="ru-RU" altLang="ru-RU" sz="1500" dirty="0"/>
              <a:t>старшая операционная медицинская сестра</a:t>
            </a:r>
          </a:p>
          <a:p>
            <a:r>
              <a:rPr lang="ru-RU" altLang="ru-RU" sz="1500" dirty="0"/>
              <a:t>ГКБ № 1  им. Кабанова А.Н.</a:t>
            </a:r>
          </a:p>
        </p:txBody>
      </p:sp>
      <p:sp>
        <p:nvSpPr>
          <p:cNvPr id="6157" name="TextBox 1"/>
          <p:cNvSpPr txBox="1">
            <a:spLocks noChangeArrowheads="1"/>
          </p:cNvSpPr>
          <p:nvPr/>
        </p:nvSpPr>
        <p:spPr bwMode="auto">
          <a:xfrm>
            <a:off x="1944216" y="33467"/>
            <a:ext cx="723629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 typeface="Arial" charset="0"/>
              <a:buNone/>
              <a:defRPr sz="3300" b="1">
                <a:solidFill>
                  <a:srgbClr val="C00000"/>
                </a:solidFill>
                <a:latin typeface="+mn-lt"/>
                <a:cs typeface="Times New Roman" pitchFamily="18" charset="0"/>
              </a:defRPr>
            </a:lvl1pPr>
          </a:lstStyle>
          <a:p>
            <a: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ДЕЛЕГАТЫ ОМСКОЙ ПРОФЕССИОНАЛЬНОЙ СЕСТРИНСКОЙ АССОЦИАЦИИ</a:t>
            </a:r>
            <a:endParaRPr lang="ru-RU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8575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7172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2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9038" y="4160838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8199" name="TextBox 8"/>
          <p:cNvSpPr txBox="1">
            <a:spLocks noChangeArrowheads="1"/>
          </p:cNvSpPr>
          <p:nvPr/>
        </p:nvSpPr>
        <p:spPr bwMode="auto">
          <a:xfrm>
            <a:off x="137170" y="4076367"/>
            <a:ext cx="371475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1800" b="1">
                <a:solidFill>
                  <a:srgbClr val="C00000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Гордиевская</a:t>
            </a:r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Л.А.,</a:t>
            </a:r>
          </a:p>
          <a:p>
            <a:r>
              <a:rPr lang="ru-RU" altLang="ru-RU" sz="1500" dirty="0">
                <a:solidFill>
                  <a:srgbClr val="006600"/>
                </a:solidFill>
              </a:rPr>
              <a:t>председатель специализированной </a:t>
            </a:r>
          </a:p>
          <a:p>
            <a:r>
              <a:rPr lang="ru-RU" altLang="ru-RU" sz="1500" dirty="0">
                <a:solidFill>
                  <a:srgbClr val="006600"/>
                </a:solidFill>
              </a:rPr>
              <a:t>секции </a:t>
            </a:r>
            <a:r>
              <a:rPr lang="ru-RU" altLang="ru-RU" sz="1500" dirty="0" smtClean="0">
                <a:solidFill>
                  <a:srgbClr val="006600"/>
                </a:solidFill>
              </a:rPr>
              <a:t>РАМС  </a:t>
            </a:r>
            <a:r>
              <a:rPr lang="ru-RU" altLang="ru-RU" sz="1500" dirty="0">
                <a:solidFill>
                  <a:srgbClr val="006600"/>
                </a:solidFill>
              </a:rPr>
              <a:t>«Операционное дело, стерилизация»</a:t>
            </a:r>
          </a:p>
        </p:txBody>
      </p:sp>
      <p:sp>
        <p:nvSpPr>
          <p:cNvPr id="7176" name="TextBox 2"/>
          <p:cNvSpPr txBox="1">
            <a:spLocks noChangeArrowheads="1"/>
          </p:cNvSpPr>
          <p:nvPr/>
        </p:nvSpPr>
        <p:spPr bwMode="auto">
          <a:xfrm>
            <a:off x="3995936" y="1415554"/>
            <a:ext cx="506970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2400" b="1">
                <a:solidFill>
                  <a:srgbClr val="006600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ru-RU" dirty="0"/>
              <a:t>«Уже стало традицией ежегодно собираться в замечательном городе на Неве – Санкт-Петербурге, </a:t>
            </a:r>
            <a:r>
              <a:rPr lang="ru-RU" dirty="0" smtClean="0"/>
              <a:t>                для </a:t>
            </a:r>
            <a:r>
              <a:rPr lang="ru-RU" dirty="0"/>
              <a:t>обмена опытом, расширения своего кругозора знаний, новых знакомств, общения…»</a:t>
            </a:r>
          </a:p>
        </p:txBody>
      </p:sp>
      <p:pic>
        <p:nvPicPr>
          <p:cNvPr id="7182" name="Picture 14" descr="D:\Desktop1\доклад по конгрессу\dGaIffD-YAbPYIOEtPGT8G0_m9Kwid8TzhcssnnXsP8e3ODdM71IM4CWyBekZneIPXqUgPXULmjDhFPmPovBZg==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32000" contrast="20000"/>
                    </a14:imgEffect>
                  </a14:imgLayer>
                </a14:imgProps>
              </a:ext>
            </a:extLst>
          </a:blip>
          <a:srcRect l="12886"/>
          <a:stretch/>
        </p:blipFill>
        <p:spPr bwMode="auto">
          <a:xfrm>
            <a:off x="611560" y="1368704"/>
            <a:ext cx="3070145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78" name="TextBox 12"/>
          <p:cNvSpPr txBox="1">
            <a:spLocks noChangeArrowheads="1"/>
          </p:cNvSpPr>
          <p:nvPr/>
        </p:nvSpPr>
        <p:spPr bwMode="auto">
          <a:xfrm>
            <a:off x="1857375" y="119703"/>
            <a:ext cx="728662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 typeface="Arial" charset="0"/>
              <a:buNone/>
              <a:defRPr sz="2700" b="1">
                <a:solidFill>
                  <a:srgbClr val="C00000"/>
                </a:solidFill>
                <a:latin typeface="+mn-lt"/>
                <a:cs typeface="Times New Roman" pitchFamily="18" charset="0"/>
              </a:defRPr>
            </a:lvl1pPr>
          </a:lstStyle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ПРИВЕТСТВИЕ УЧАСТНИКОВ СИМПОЗИУМА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358313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8196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8206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688" y="4132263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8198" name="AutoShape 14" descr="https://www.stihi.ru/pics/2019/05/25/4804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8199" name="AutoShape 16" descr="https://www.stihi.ru/pics/2019/05/25/4804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9230" name="TextBox 20"/>
          <p:cNvSpPr txBox="1">
            <a:spLocks noChangeArrowheads="1"/>
          </p:cNvSpPr>
          <p:nvPr/>
        </p:nvSpPr>
        <p:spPr bwMode="auto">
          <a:xfrm>
            <a:off x="1873919" y="51470"/>
            <a:ext cx="7522617" cy="101566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 typeface="Arial" charset="0"/>
              <a:buNone/>
              <a:defRPr sz="2700" b="1">
                <a:solidFill>
                  <a:srgbClr val="C00000"/>
                </a:solidFill>
                <a:latin typeface="+mn-lt"/>
                <a:cs typeface="Times New Roman" pitchFamily="18" charset="0"/>
              </a:defRPr>
            </a:lvl1pPr>
          </a:lstStyle>
          <a:p>
            <a:r>
              <a:rPr lang="ru-RU" alt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СИМПОЗИУМ ОПЕРАЦИОННЫХ МЕДИЦИНСКИХ СЕСТЕР В РАМКАХ  IX МЕЖДУНАРОДНОГО КОНГРЕССА «АКТУАЛЬНЫЕ НАПРАВЛЕНИЯ СОВРЕМЕННОЙ КАРДИО-ТОРАКАЛЬНОЙ ХИРУРГИИ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44008" y="1561891"/>
            <a:ext cx="4532360" cy="32316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defRPr sz="2400" b="1">
                <a:solidFill>
                  <a:srgbClr val="006600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цель: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altLang="ru-RU" sz="2000" dirty="0" smtClean="0"/>
              <a:t>обмен </a:t>
            </a:r>
            <a:r>
              <a:rPr lang="ru-RU" altLang="ru-RU" sz="2000" dirty="0"/>
              <a:t>современной научной информацией, обобщение теоретического, практического опыта, инноваций, совместное обсуждение передовых технологий в деятельности  операционных медицинских сестер и медицинских сестер централизованных стерилизационных отделений </a:t>
            </a:r>
            <a:endParaRPr lang="ru-RU" sz="2000" dirty="0"/>
          </a:p>
        </p:txBody>
      </p:sp>
      <p:pic>
        <p:nvPicPr>
          <p:cNvPr id="8211" name="Picture 19" descr="D:\Desktop1\доклад по конгрессу\26-06-19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518049"/>
            <a:ext cx="4059113" cy="3285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23813" y="-28575"/>
            <a:ext cx="9144001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«Этические вопросы в работе</a:t>
            </a:r>
          </a:p>
        </p:txBody>
      </p:sp>
      <p:sp>
        <p:nvSpPr>
          <p:cNvPr id="9222" name="AutoShape 13" descr="https://obu4ayka.ru/wp-content/uploads/2018/06/Simvol_-_psihologiya_1.jpg"/>
          <p:cNvSpPr>
            <a:spLocks noChangeAspect="1" noChangeArrowheads="1"/>
          </p:cNvSpPr>
          <p:nvPr/>
        </p:nvSpPr>
        <p:spPr bwMode="auto">
          <a:xfrm>
            <a:off x="144463" y="-2925763"/>
            <a:ext cx="6096000" cy="609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9223" name="AutoShape 15" descr="https://obu4ayka.ru/wp-content/uploads/2018/06/Simvol_-_psihologiya_1.jpg"/>
          <p:cNvSpPr>
            <a:spLocks noChangeAspect="1" noChangeArrowheads="1"/>
          </p:cNvSpPr>
          <p:nvPr/>
        </p:nvSpPr>
        <p:spPr bwMode="auto">
          <a:xfrm>
            <a:off x="144463" y="-2925763"/>
            <a:ext cx="6096000" cy="609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9225" name="TextBox 18"/>
          <p:cNvSpPr txBox="1">
            <a:spLocks noChangeArrowheads="1"/>
          </p:cNvSpPr>
          <p:nvPr/>
        </p:nvSpPr>
        <p:spPr bwMode="auto">
          <a:xfrm>
            <a:off x="2468063" y="73536"/>
            <a:ext cx="62083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 typeface="Arial" charset="0"/>
              <a:buNone/>
              <a:defRPr sz="2000" b="1">
                <a:solidFill>
                  <a:srgbClr val="C00000"/>
                </a:solidFill>
                <a:latin typeface="+mn-lt"/>
                <a:cs typeface="Times New Roman" pitchFamily="18" charset="0"/>
              </a:defRPr>
            </a:lvl1pPr>
          </a:lstStyle>
          <a:p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УТРЕННЯЯ СЕССИЯ СИМПОЗИУМА </a:t>
            </a: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37" name="Picture 21" descr="D:\Desktop1\доклад по конгрессу\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2798"/>
          <a:stretch/>
        </p:blipFill>
        <p:spPr bwMode="auto">
          <a:xfrm>
            <a:off x="703811" y="3002920"/>
            <a:ext cx="3220117" cy="1806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38" name="Picture 22" descr="D:\Desktop1\доклад по конгрессу\пленум 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5768"/>
          <a:stretch/>
        </p:blipFill>
        <p:spPr bwMode="auto">
          <a:xfrm>
            <a:off x="3995936" y="1352051"/>
            <a:ext cx="4476781" cy="3163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39" name="Picture 23" descr="D:\Desktop1\доклад по конгрессу\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21694" b="9759"/>
          <a:stretch/>
        </p:blipFill>
        <p:spPr bwMode="auto">
          <a:xfrm>
            <a:off x="703812" y="1059582"/>
            <a:ext cx="3183148" cy="1871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9220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9232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39038" y="4160838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28575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267" name="Прямоугольник 3"/>
          <p:cNvSpPr>
            <a:spLocks noChangeArrowheads="1"/>
          </p:cNvSpPr>
          <p:nvPr/>
        </p:nvSpPr>
        <p:spPr bwMode="auto">
          <a:xfrm>
            <a:off x="1763688" y="43919"/>
            <a:ext cx="7380312" cy="89255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«РОЛЬ ОПЕРАЦИОННОЙ МЕДИЦИНСКОЙ СЕСТРЫ В ПРОВЕДЕНИИ РОБОТИЧЕСКИХ ОПЕРАЦИЙ»</a:t>
            </a:r>
            <a:endParaRPr lang="ru-RU" altLang="ru-RU" sz="2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7174"/>
            <a:ext cx="2219325" cy="17462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10245" name="Группа 6"/>
          <p:cNvGrpSpPr>
            <a:grpSpLocks/>
          </p:cNvGrpSpPr>
          <p:nvPr/>
        </p:nvGrpSpPr>
        <p:grpSpPr bwMode="auto">
          <a:xfrm>
            <a:off x="-209550" y="-236562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0254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71" name="Picture 2" descr="D:\Мама\Конгресс\конгресс\Деменчук.jpg"/>
          <p:cNvPicPr>
            <a:picLocks noChangeAspect="1" noChangeArrowheads="1"/>
          </p:cNvPicPr>
          <p:nvPr/>
        </p:nvPicPr>
        <p:blipFill rotWithShape="1">
          <a:blip r:embed="rId4" cstate="print"/>
          <a:srcRect l="8937" r="12173"/>
          <a:stretch/>
        </p:blipFill>
        <p:spPr bwMode="auto">
          <a:xfrm>
            <a:off x="395536" y="1422400"/>
            <a:ext cx="1803400" cy="2865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272" name="TextBox 12"/>
          <p:cNvSpPr txBox="1">
            <a:spLocks noChangeArrowheads="1"/>
          </p:cNvSpPr>
          <p:nvPr/>
        </p:nvSpPr>
        <p:spPr bwMode="auto">
          <a:xfrm>
            <a:off x="-36512" y="4299942"/>
            <a:ext cx="25922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defRPr sz="2400" b="1">
                <a:solidFill>
                  <a:srgbClr val="006600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ru-RU" altLang="ru-RU" sz="2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Деменчук</a:t>
            </a:r>
            <a:r>
              <a:rPr lang="ru-RU" altLang="ru-RU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Т.П.,</a:t>
            </a:r>
          </a:p>
          <a:p>
            <a:pPr algn="ctr"/>
            <a:r>
              <a:rPr lang="ru-RU" alt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Санкт-Петербург</a:t>
            </a:r>
          </a:p>
        </p:txBody>
      </p:sp>
      <p:pic>
        <p:nvPicPr>
          <p:cNvPr id="14" name="Picture 19" descr="D:\Desktop1\доклад по конгрессу\инструм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6689" y="2550111"/>
            <a:ext cx="3439767" cy="2290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5764063" y="1514277"/>
            <a:ext cx="24083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2200" b="1">
                <a:solidFill>
                  <a:srgbClr val="006600"/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Выставка </a:t>
            </a:r>
            <a:r>
              <a:rPr lang="ru-RU" alt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</a:t>
            </a:r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Vinci</a:t>
            </a:r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(робот-хирург)</a:t>
            </a:r>
          </a:p>
        </p:txBody>
      </p: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5388" y="4132263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3" name="Picture 17" descr="D:\Desktop1\доклад по конгрессу\давинч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67717" y="1166260"/>
            <a:ext cx="3122125" cy="2341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5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33338"/>
            <a:ext cx="2219326" cy="1746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grpSp>
        <p:nvGrpSpPr>
          <p:cNvPr id="12292" name="Группа 6"/>
          <p:cNvGrpSpPr>
            <a:grpSpLocks/>
          </p:cNvGrpSpPr>
          <p:nvPr/>
        </p:nvGrpSpPr>
        <p:grpSpPr bwMode="auto">
          <a:xfrm>
            <a:off x="-209550" y="-179388"/>
            <a:ext cx="1295400" cy="1311276"/>
            <a:chOff x="-210118" y="-179068"/>
            <a:chExt cx="1440160" cy="1368152"/>
          </a:xfrm>
        </p:grpSpPr>
        <p:sp>
          <p:nvSpPr>
            <p:cNvPr id="10" name="Овал 9"/>
            <p:cNvSpPr/>
            <p:nvPr/>
          </p:nvSpPr>
          <p:spPr>
            <a:xfrm>
              <a:off x="-210118" y="-179068"/>
              <a:ext cx="1440160" cy="1368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2300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209" y="86555"/>
              <a:ext cx="514746" cy="73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318" name="Picture 2" descr="D:\Мама\Диаграмма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971600" y="1071553"/>
            <a:ext cx="7567609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  <a:extLst/>
        </p:spPr>
      </p:pic>
      <p:sp>
        <p:nvSpPr>
          <p:cNvPr id="12296" name="TextBox 12"/>
          <p:cNvSpPr txBox="1">
            <a:spLocks noChangeArrowheads="1"/>
          </p:cNvSpPr>
          <p:nvPr/>
        </p:nvSpPr>
        <p:spPr bwMode="auto">
          <a:xfrm>
            <a:off x="1547664" y="51470"/>
            <a:ext cx="77768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buFont typeface="Arial" charset="0"/>
              <a:buNone/>
              <a:defRPr sz="2600" b="1">
                <a:solidFill>
                  <a:srgbClr val="C00000"/>
                </a:solidFill>
                <a:latin typeface="+mn-lt"/>
                <a:cs typeface="Times New Roman" pitchFamily="18" charset="0"/>
              </a:defRPr>
            </a:lvl1pPr>
          </a:lstStyle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РОБОТИЧЕСКИЕ ОПЕРАЦИИ, ВЫПОЛНЕННЫЕ </a:t>
            </a:r>
          </a:p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2018 ГОДУ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3" descr="C:\Users\Sveta\Desktop\12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39038" y="4160838"/>
            <a:ext cx="1598612" cy="10112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</TotalTime>
  <Words>472</Words>
  <Application>Microsoft Office PowerPoint</Application>
  <PresentationFormat>Экран (16:9)</PresentationFormat>
  <Paragraphs>81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ОПСА</cp:lastModifiedBy>
  <cp:revision>219</cp:revision>
  <dcterms:created xsi:type="dcterms:W3CDTF">2019-07-17T04:41:02Z</dcterms:created>
  <dcterms:modified xsi:type="dcterms:W3CDTF">2019-09-13T14:56:20Z</dcterms:modified>
</cp:coreProperties>
</file>