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4"/>
  </p:notesMasterIdLst>
  <p:sldIdLst>
    <p:sldId id="305" r:id="rId2"/>
    <p:sldId id="308" r:id="rId3"/>
    <p:sldId id="306" r:id="rId4"/>
    <p:sldId id="309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</p:sldIdLst>
  <p:sldSz cx="9144000" cy="5143500" type="screen16x9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Quattrocento Sans" charset="0"/>
      <p:regular r:id="rId19"/>
      <p:bold r:id="rId20"/>
      <p:italic r:id="rId21"/>
      <p:boldItalic r:id="rId22"/>
    </p:embeddedFont>
    <p:embeddedFont>
      <p:font typeface="Lora" charset="-52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1F498C5-8F31-4675-99DB-D7E0A51BD4E6}">
  <a:tblStyle styleId="{91F498C5-8F31-4675-99DB-D7E0A51BD4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34" autoAdjust="0"/>
  </p:normalViewPr>
  <p:slideViewPr>
    <p:cSldViewPr snapToGrid="0">
      <p:cViewPr>
        <p:scale>
          <a:sx n="75" d="100"/>
          <a:sy n="75" d="100"/>
        </p:scale>
        <p:origin x="-1338" y="-7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5035368533268244E-2"/>
          <c:y val="5.5902466580180069E-2"/>
          <c:w val="0.81424312658989273"/>
          <c:h val="0.55678123085689002"/>
        </c:manualLayout>
      </c:layout>
      <c:barChart>
        <c:barDir val="col"/>
        <c:grouping val="clustered"/>
        <c:ser>
          <c:idx val="0"/>
          <c:order val="0"/>
          <c:tx>
            <c:strRef>
              <c:f>Лист1!$I$11</c:f>
              <c:strCache>
                <c:ptCount val="1"/>
                <c:pt idx="0">
                  <c:v>Секции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1"/>
              <c:layout>
                <c:manualLayout>
                  <c:x val="0"/>
                  <c:y val="3.6625163690785518E-3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-8.3831633734971593E-3"/>
                  <c:y val="2.9694822908273256E-3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rgbClr val="C00000"/>
                    </a:solidFill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Лист1!$J$10:$L$10</c:f>
              <c:numCache>
                <c:formatCode>General</c:formatCode>
                <c:ptCount val="3"/>
                <c:pt idx="0">
                  <c:v>2015</c:v>
                </c:pt>
                <c:pt idx="1">
                  <c:v>2017</c:v>
                </c:pt>
                <c:pt idx="2">
                  <c:v>2019</c:v>
                </c:pt>
              </c:numCache>
            </c:numRef>
          </c:cat>
          <c:val>
            <c:numRef>
              <c:f>Лист1!$J$11:$L$11</c:f>
              <c:numCache>
                <c:formatCode>General</c:formatCode>
                <c:ptCount val="3"/>
                <c:pt idx="0">
                  <c:v>1</c:v>
                </c:pt>
                <c:pt idx="1">
                  <c:v>6</c:v>
                </c:pt>
                <c:pt idx="2">
                  <c:v>32</c:v>
                </c:pt>
              </c:numCache>
            </c:numRef>
          </c:val>
        </c:ser>
        <c:ser>
          <c:idx val="1"/>
          <c:order val="1"/>
          <c:tx>
            <c:strRef>
              <c:f>Лист1!$I$12</c:f>
              <c:strCache>
                <c:ptCount val="1"/>
                <c:pt idx="0">
                  <c:v>Спикеры</c:v>
                </c:pt>
              </c:strCache>
            </c:strRef>
          </c:tx>
          <c:spPr>
            <a:solidFill>
              <a:schemeClr val="tx1"/>
            </a:solidFill>
          </c:spPr>
          <c:dLbls>
            <c:dLbl>
              <c:idx val="2"/>
              <c:layout>
                <c:manualLayout>
                  <c:x val="-2.0957908433742898E-3"/>
                  <c:y val="1.2304656215725811E-2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6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Лист1!$J$10:$L$10</c:f>
              <c:numCache>
                <c:formatCode>General</c:formatCode>
                <c:ptCount val="3"/>
                <c:pt idx="0">
                  <c:v>2015</c:v>
                </c:pt>
                <c:pt idx="1">
                  <c:v>2017</c:v>
                </c:pt>
                <c:pt idx="2">
                  <c:v>2019</c:v>
                </c:pt>
              </c:numCache>
            </c:numRef>
          </c:cat>
          <c:val>
            <c:numRef>
              <c:f>Лист1!$J$12:$L$12</c:f>
              <c:numCache>
                <c:formatCode>General</c:formatCode>
                <c:ptCount val="3"/>
                <c:pt idx="0">
                  <c:v>9</c:v>
                </c:pt>
                <c:pt idx="1">
                  <c:v>47</c:v>
                </c:pt>
                <c:pt idx="2">
                  <c:v>233</c:v>
                </c:pt>
              </c:numCache>
            </c:numRef>
          </c:val>
        </c:ser>
        <c:ser>
          <c:idx val="2"/>
          <c:order val="2"/>
          <c:tx>
            <c:strRef>
              <c:f>Лист1!$I$13</c:f>
              <c:strCache>
                <c:ptCount val="1"/>
                <c:pt idx="0">
                  <c:v>Города</c:v>
                </c:pt>
              </c:strCache>
            </c:strRef>
          </c:tx>
          <c:dLbls>
            <c:dLbl>
              <c:idx val="0"/>
              <c:layout>
                <c:manualLayout>
                  <c:x val="-8.3831633734971593E-3"/>
                  <c:y val="9.2681692186737753E-5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2.0957908433742898E-3"/>
                  <c:y val="-1.4136770299797157E-2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rgbClr val="006600"/>
                    </a:solidFill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Лист1!$J$10:$L$10</c:f>
              <c:numCache>
                <c:formatCode>General</c:formatCode>
                <c:ptCount val="3"/>
                <c:pt idx="0">
                  <c:v>2015</c:v>
                </c:pt>
                <c:pt idx="1">
                  <c:v>2017</c:v>
                </c:pt>
                <c:pt idx="2">
                  <c:v>2019</c:v>
                </c:pt>
              </c:numCache>
            </c:numRef>
          </c:cat>
          <c:val>
            <c:numRef>
              <c:f>Лист1!$J$13:$L$13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15</c:v>
                </c:pt>
              </c:numCache>
            </c:numRef>
          </c:val>
        </c:ser>
        <c:ser>
          <c:idx val="3"/>
          <c:order val="3"/>
          <c:tx>
            <c:strRef>
              <c:f>Лист1!$I$14</c:f>
              <c:strCache>
                <c:ptCount val="1"/>
                <c:pt idx="0">
                  <c:v>Участники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1"/>
              <c:layout>
                <c:manualLayout>
                  <c:x val="0"/>
                  <c:y val="1.0963094834890868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-1.4670535903620026E-2"/>
                  <c:y val="2.0280172598254223E-2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rgbClr val="C00000"/>
                    </a:solidFill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Лист1!$J$10:$L$10</c:f>
              <c:numCache>
                <c:formatCode>General</c:formatCode>
                <c:ptCount val="3"/>
                <c:pt idx="0">
                  <c:v>2015</c:v>
                </c:pt>
                <c:pt idx="1">
                  <c:v>2017</c:v>
                </c:pt>
                <c:pt idx="2">
                  <c:v>2019</c:v>
                </c:pt>
              </c:numCache>
            </c:numRef>
          </c:cat>
          <c:val>
            <c:numRef>
              <c:f>Лист1!$J$14:$L$14</c:f>
              <c:numCache>
                <c:formatCode>General</c:formatCode>
                <c:ptCount val="3"/>
                <c:pt idx="0">
                  <c:v>150</c:v>
                </c:pt>
                <c:pt idx="1">
                  <c:v>1103</c:v>
                </c:pt>
                <c:pt idx="2">
                  <c:v>5310</c:v>
                </c:pt>
              </c:numCache>
            </c:numRef>
          </c:val>
        </c:ser>
        <c:ser>
          <c:idx val="4"/>
          <c:order val="4"/>
          <c:tx>
            <c:strRef>
              <c:f>Лист1!$I$15</c:f>
              <c:strCache>
                <c:ptCount val="1"/>
                <c:pt idx="0">
                  <c:v>Участники online</c:v>
                </c:pt>
              </c:strCache>
            </c:strRef>
          </c:tx>
          <c:spPr>
            <a:solidFill>
              <a:srgbClr val="FFC000"/>
            </a:solidFill>
          </c:spP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2.3053699277117184E-2"/>
                  <c:y val="1.7174480010466436E-2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7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Лист1!$J$10:$L$10</c:f>
              <c:numCache>
                <c:formatCode>General</c:formatCode>
                <c:ptCount val="3"/>
                <c:pt idx="0">
                  <c:v>2015</c:v>
                </c:pt>
                <c:pt idx="1">
                  <c:v>2017</c:v>
                </c:pt>
                <c:pt idx="2">
                  <c:v>2019</c:v>
                </c:pt>
              </c:numCache>
            </c:numRef>
          </c:cat>
          <c:val>
            <c:numRef>
              <c:f>Лист1!$J$15:$L$15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5141</c:v>
                </c:pt>
              </c:numCache>
            </c:numRef>
          </c:val>
        </c:ser>
        <c:dLbls>
          <c:showVal val="1"/>
        </c:dLbls>
        <c:overlap val="3"/>
        <c:axId val="60322560"/>
        <c:axId val="60324096"/>
      </c:barChart>
      <c:catAx>
        <c:axId val="603225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>
                <a:latin typeface="Calibri" panose="020F0502020204030204" pitchFamily="34" charset="0"/>
              </a:defRPr>
            </a:pPr>
            <a:endParaRPr lang="ru-RU"/>
          </a:p>
        </c:txPr>
        <c:crossAx val="60324096"/>
        <c:crosses val="autoZero"/>
        <c:auto val="1"/>
        <c:lblAlgn val="ctr"/>
        <c:lblOffset val="100"/>
      </c:catAx>
      <c:valAx>
        <c:axId val="603240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60322560"/>
        <c:crosses val="autoZero"/>
        <c:crossBetween val="between"/>
        <c:majorUnit val="2000"/>
      </c:valAx>
      <c:spPr>
        <a:noFill/>
      </c:spPr>
    </c:plotArea>
    <c:legend>
      <c:legendPos val="r"/>
      <c:layout>
        <c:manualLayout>
          <c:xMode val="edge"/>
          <c:yMode val="edge"/>
          <c:x val="3.3237922592707803E-2"/>
          <c:y val="0.71224902274614155"/>
          <c:w val="0.79490722825060045"/>
          <c:h val="0.2649657089966046"/>
        </c:manualLayout>
      </c:layout>
      <c:txPr>
        <a:bodyPr/>
        <a:lstStyle/>
        <a:p>
          <a:pPr>
            <a:defRPr sz="1600" b="1">
              <a:solidFill>
                <a:srgbClr val="006600"/>
              </a:solidFill>
              <a:latin typeface="Calibri" panose="020F0502020204030204" pitchFamily="34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0502473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0532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254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894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81250" y="937117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sz="2000" b="1"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2.jpeg"/><Relationship Id="rId5" Type="http://schemas.openxmlformats.org/officeDocument/2006/relationships/image" Target="../media/image7.jpeg"/><Relationship Id="rId10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2.wdp"/><Relationship Id="rId7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21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8571"/>
            <a:ext cx="4210563" cy="33144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/>
          <p:cNvSpPr/>
          <p:nvPr/>
        </p:nvSpPr>
        <p:spPr>
          <a:xfrm>
            <a:off x="-223508" y="-125818"/>
            <a:ext cx="2059766" cy="19049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Sveta\Desktop\344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6605" y="175800"/>
            <a:ext cx="873027" cy="123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06793" y="3285888"/>
            <a:ext cx="2937207" cy="185761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71901" y="282749"/>
            <a:ext cx="5372099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Координационный совет ОПСА 18 сентября 2019 г.</a:t>
            </a:r>
            <a:endParaRPr lang="ru-RU" sz="1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1809" y="1248149"/>
            <a:ext cx="6887591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35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</a:t>
            </a:r>
            <a:r>
              <a:rPr lang="ru-RU" sz="35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МЕЖДУНАРОДНЫЙ САММИТ МЕДИЦИНСКИХ СЕСТЕР </a:t>
            </a:r>
            <a:endParaRPr lang="ru-RU" sz="35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3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22 </a:t>
            </a:r>
            <a:r>
              <a:rPr lang="ru-RU" sz="35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МАЯ 2019 ГОДА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3358396"/>
            <a:ext cx="533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Н. В.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Строгонова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,</a:t>
            </a:r>
            <a:endParaRPr lang="ru-RU" sz="20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главная медицинская сестра ГСП № 3,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заместитель председателя </a:t>
            </a:r>
          </a:p>
          <a:p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специализированной секции ОПСА</a:t>
            </a:r>
          </a:p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«СД в </a:t>
            </a: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стоматологии»</a:t>
            </a:r>
          </a:p>
        </p:txBody>
      </p:sp>
    </p:spTree>
    <p:extLst>
      <p:ext uri="{BB962C8B-B14F-4D97-AF65-F5344CB8AC3E}">
        <p14:creationId xmlns:p14="http://schemas.microsoft.com/office/powerpoint/2010/main" xmlns="" val="112694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5128" y="107411"/>
            <a:ext cx="730913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РЕЗОЛЮЦИЯ САММИТА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86600" y="3875332"/>
            <a:ext cx="2050370" cy="129673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166953" y="1359922"/>
            <a:ext cx="8132711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2100" b="1" dirty="0">
                <a:solidFill>
                  <a:srgbClr val="006600"/>
                </a:solidFill>
                <a:latin typeface="Calibri" panose="020F0502020204030204" pitchFamily="34" charset="0"/>
              </a:rPr>
              <a:t>повышение роли сестринского персонала путем </a:t>
            </a:r>
            <a:r>
              <a:rPr lang="ru-RU" sz="21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                  внедрения </a:t>
            </a:r>
            <a:r>
              <a:rPr lang="ru-RU" sz="2100" b="1" dirty="0">
                <a:solidFill>
                  <a:srgbClr val="006600"/>
                </a:solidFill>
                <a:latin typeface="Calibri" panose="020F0502020204030204" pitchFamily="34" charset="0"/>
              </a:rPr>
              <a:t>самостоятельного  сестринского приёма;</a:t>
            </a:r>
          </a:p>
          <a:p>
            <a:pPr marL="177800" indent="-17780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2100" b="1" dirty="0">
                <a:solidFill>
                  <a:srgbClr val="006600"/>
                </a:solidFill>
                <a:latin typeface="Calibri" panose="020F0502020204030204" pitchFamily="34" charset="0"/>
              </a:rPr>
              <a:t>оптимизация деятельности на основе пересмотра функциональных обязанностей специалистов </a:t>
            </a:r>
            <a:r>
              <a:rPr lang="ru-RU" sz="21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                    сестринского </a:t>
            </a:r>
            <a:r>
              <a:rPr lang="ru-RU" sz="2100" b="1" dirty="0">
                <a:solidFill>
                  <a:srgbClr val="006600"/>
                </a:solidFill>
                <a:latin typeface="Calibri" panose="020F0502020204030204" pitchFamily="34" charset="0"/>
              </a:rPr>
              <a:t>персонала;</a:t>
            </a:r>
          </a:p>
          <a:p>
            <a:pPr marL="177800" indent="-17780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2100" b="1" dirty="0">
                <a:solidFill>
                  <a:srgbClr val="006600"/>
                </a:solidFill>
                <a:latin typeface="Calibri" panose="020F0502020204030204" pitchFamily="34" charset="0"/>
              </a:rPr>
              <a:t>формирование новой организационно-правовой модели;</a:t>
            </a:r>
          </a:p>
          <a:p>
            <a:pPr marL="177800" indent="-17780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2100" b="1" dirty="0">
                <a:solidFill>
                  <a:srgbClr val="006600"/>
                </a:solidFill>
                <a:latin typeface="Calibri" panose="020F0502020204030204" pitchFamily="34" charset="0"/>
              </a:rPr>
              <a:t>использование мирового передового опыта в акушерском деле;</a:t>
            </a:r>
          </a:p>
          <a:p>
            <a:pPr marL="177800" indent="-17780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2100" b="1" dirty="0">
                <a:solidFill>
                  <a:srgbClr val="006600"/>
                </a:solidFill>
                <a:latin typeface="Calibri" panose="020F0502020204030204" pitchFamily="34" charset="0"/>
              </a:rPr>
              <a:t>внедрение нового формата непрерывного профессионального образования  по трём направлениям.</a:t>
            </a:r>
          </a:p>
        </p:txBody>
      </p:sp>
      <p:pic>
        <p:nvPicPr>
          <p:cNvPr id="3074" name="Picture 2" descr="C:\Users\Sveta\Desktop\Рисунок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7289" y="966490"/>
            <a:ext cx="2277949" cy="2322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30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61128" y="183611"/>
            <a:ext cx="7309130" cy="73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ДЕЛЕГАТЫ </a:t>
            </a:r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САММИТА</a:t>
            </a:r>
            <a:endParaRPr lang="ru-RU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22" name="Picture 2" descr="C:\Users\Sveta\Desktop\Рисунок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554" y="1528030"/>
            <a:ext cx="8769546" cy="3615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63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28571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1932898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6000" b="1" dirty="0" smtClean="0">
                <a:solidFill>
                  <a:srgbClr val="CC0000"/>
                </a:solidFill>
                <a:latin typeface="Calibri" panose="020F0502020204030204" pitchFamily="34" charset="0"/>
              </a:rPr>
              <a:t>Благодарю за внимание!</a:t>
            </a:r>
            <a:endParaRPr lang="ru-RU" sz="60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01358" y="3505200"/>
            <a:ext cx="2635612" cy="166687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902173" y="173074"/>
            <a:ext cx="7241827" cy="70788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</a:t>
            </a:r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МЕЖДУНАРОДНЫЙ САММИТ МЕДИЦИНСКИХ СЕСТЕР </a:t>
            </a:r>
          </a:p>
          <a:p>
            <a:pPr algn="ctr"/>
            <a:r>
              <a:rPr lang="ru-RU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22 МАЯ 2019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90133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82686" y="51470"/>
            <a:ext cx="76613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ДЕЛЕГАЦИЯ ОПСА</a:t>
            </a:r>
          </a:p>
        </p:txBody>
      </p: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39000" y="3971716"/>
            <a:ext cx="1897970" cy="120035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Прямоугольник 10"/>
          <p:cNvSpPr/>
          <p:nvPr/>
        </p:nvSpPr>
        <p:spPr>
          <a:xfrm>
            <a:off x="362503" y="2502520"/>
            <a:ext cx="19890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Е.В. </a:t>
            </a:r>
            <a:r>
              <a:rPr lang="ru-RU" sz="20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Поливода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82945" y="2480250"/>
            <a:ext cx="19890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Е.М. Мальцева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57158" y="2480250"/>
            <a:ext cx="19890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Н.В. Строгонова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72457" y="2474239"/>
            <a:ext cx="19890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И.Ф. Сметанина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39800" y="4464477"/>
            <a:ext cx="180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С.А. Горбенко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90715" y="4464477"/>
            <a:ext cx="21924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И.Н. </a:t>
            </a:r>
            <a:r>
              <a:rPr lang="ru-RU" sz="20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Кривенцова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54701" y="4473904"/>
            <a:ext cx="1968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Т.В. </a:t>
            </a:r>
            <a:r>
              <a:rPr lang="ru-RU" sz="20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Кадермас</a:t>
            </a:r>
            <a:endParaRPr lang="ru-RU" sz="2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26" name="Picture 2" descr="C:\Users\Sveta\Documents\Документы\ОПСА\Новые страницы МО\Областные\Стом. поликлиника\01. Поливода Е.В., главная медицинская сестр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8839" y="1131590"/>
            <a:ext cx="893113" cy="1348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ocuments\Документы\ОПСА\Новые страницы МО\Учреждения соц. службы\Нежинский ГЦ +\01. Мальцева Е. М., главная медицинская сестр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08895" y="1147699"/>
            <a:ext cx="1028294" cy="1344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veta\Documents\Документы\ОПСА\Новые страницы МО\Городские\ГСП № 3\01. Строгонова Н.В., главная медицинская сестра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111296" y="1131590"/>
            <a:ext cx="1028267" cy="1334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Sveta\Downloads\Сметанина И.Ф.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452850" y="1105966"/>
            <a:ext cx="1028267" cy="1346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Sveta\Downloads\Горбенко С.А.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251439" y="3092704"/>
            <a:ext cx="893113" cy="1320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Sveta\Downloads\Кривенцова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22861" y="3092703"/>
            <a:ext cx="743361" cy="1320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veta\Downloads\Кадермас Т.В.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331388" y="3118710"/>
            <a:ext cx="891114" cy="1320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85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43542" y="3848100"/>
            <a:ext cx="2093428" cy="132397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612889" y="-29654"/>
            <a:ext cx="7549965" cy="91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МЕЖДУНАРОДНЫЙ САММИТ </a:t>
            </a:r>
            <a:endParaRPr lang="ru-RU" sz="24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МЕДИЦИНСКИХ 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СЕСТЕР 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22 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МАЯ 2019 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Г.</a:t>
            </a:r>
            <a:endParaRPr lang="ru-RU" sz="2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26" name="Picture 2" descr="https://avatars.mds.yandex.net/get-pdb/1751508/337f768f-cc7b-49fc-83eb-2cc9dd0c5331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8128" y="1054234"/>
            <a:ext cx="2204149" cy="1469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04754313"/>
              </p:ext>
            </p:extLst>
          </p:nvPr>
        </p:nvGraphicFramePr>
        <p:xfrm>
          <a:off x="2931736" y="1054234"/>
          <a:ext cx="6059765" cy="4089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30054" y="4628912"/>
            <a:ext cx="3031624" cy="541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Место проведения – Таврический дворец</a:t>
            </a:r>
            <a:endParaRPr lang="ru-RU" sz="1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7170" name="Picture 2" descr="C:\Users\Sveta\Desktop\Рисунок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153" y="2582402"/>
            <a:ext cx="2206625" cy="2084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409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26013" y="92897"/>
            <a:ext cx="7417987" cy="494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ВЫСТАВКА «СОВРЕМЕННОЕ СЕСТРИНСКОЕ ДЕЛО»</a:t>
            </a:r>
            <a:endParaRPr lang="ru-RU" sz="2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http://euroday.ru/data/uploads/vistavki/konferenc2019/sammit/dsc07528_9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278190" y="635000"/>
            <a:ext cx="6811710" cy="4305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44351" y="3975100"/>
            <a:ext cx="1892619" cy="119697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488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726014" y="49353"/>
            <a:ext cx="730913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ПЛЕНАРНОЕ ЗАСЕДАНИЕ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2716182" y="763716"/>
            <a:ext cx="635162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организация работы с пациентами, имеющими хронические заболевания;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роль </a:t>
            </a:r>
            <a:r>
              <a:rPr lang="ru-RU" sz="17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медсестры </a:t>
            </a: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в организации санитарно-просветительной работы и профилактике хронических заболеваний;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роль </a:t>
            </a:r>
            <a:r>
              <a:rPr lang="ru-RU" sz="17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медсестры </a:t>
            </a: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в создании преемственности при передаче пациента,  осуществлении контроля на этом этапе;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достаточный ли уровень знаний и подготовки в части профилактики и санитарно-просветительной работы;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взаимосвязь </a:t>
            </a:r>
            <a:r>
              <a:rPr lang="ru-RU" sz="17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МО и </a:t>
            </a: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социальной службы в части организации  ухода за пациентами с хроническими заболеваниями;</a:t>
            </a:r>
          </a:p>
          <a:p>
            <a:pPr marL="285750" indent="-285750">
              <a:spcAft>
                <a:spcPts val="1200"/>
              </a:spcAft>
              <a:buClr>
                <a:srgbClr val="C00000"/>
              </a:buClr>
              <a:buSzPct val="150000"/>
              <a:buFont typeface="Arial" pitchFamily="34" charset="0"/>
              <a:buChar char="•"/>
            </a:pPr>
            <a:r>
              <a:rPr lang="ru-RU" sz="1700" b="1" dirty="0">
                <a:solidFill>
                  <a:srgbClr val="006600"/>
                </a:solidFill>
                <a:latin typeface="Calibri" panose="020F0502020204030204" pitchFamily="34" charset="0"/>
              </a:rPr>
              <a:t>вопросы профессионального, прежде всего, непрерывного </a:t>
            </a:r>
            <a:r>
              <a:rPr lang="ru-RU" sz="1700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образования.</a:t>
            </a:r>
            <a:endParaRPr lang="ru-RU" sz="1700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492553"/>
            <a:ext cx="2938696" cy="650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5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Зам. ген. директора независимой лаборатории ИНВИТРО </a:t>
            </a:r>
            <a:r>
              <a:rPr lang="ru-RU" sz="1500" b="1" i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Виталина</a:t>
            </a:r>
            <a:r>
              <a:rPr lang="ru-RU" sz="15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 Левашова</a:t>
            </a:r>
          </a:p>
        </p:txBody>
      </p:sp>
      <p:pic>
        <p:nvPicPr>
          <p:cNvPr id="1026" name="Picture 2" descr="C:\Users\Sveta\Desktop\Рисунок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377" y="1335513"/>
            <a:ext cx="2066925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372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5128" y="82011"/>
            <a:ext cx="730913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ПЛЕНАРНОЕ ЗАСЕДАНИЕ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141514" y="998373"/>
            <a:ext cx="9002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 России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пилотный проект 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расширения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функций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специалистов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со средним медицинским образованием реализуется 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17 регионах, к 2024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г.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будет распространён на все 85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субъектов</a:t>
            </a:r>
            <a:endParaRPr lang="ru-RU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146" name="Picture 2" descr="C:\Users\Sveta\Desktop\Рисунок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13" y="2924175"/>
            <a:ext cx="9167813" cy="221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66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5128" y="82011"/>
            <a:ext cx="730913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ПЛЕНАРНОЕ ЗАСЕДАНИЕ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62409" y="3670300"/>
            <a:ext cx="2374561" cy="150177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4866" y="1292791"/>
            <a:ext cx="55190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Calibri" panose="020F0502020204030204" pitchFamily="34" charset="0"/>
              </a:rPr>
              <a:t>«Модель медицинской сестры как пассивного помощника врача уходит в прошлое, уступая место модели медицинской сестры – специалиста сестринского дела, помощника пациента»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148516"/>
            <a:ext cx="3320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5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Главный внештатный специалист МЗ РФ  по управлению сестринской деятельностью С. Двойников</a:t>
            </a:r>
          </a:p>
        </p:txBody>
      </p:sp>
      <p:pic>
        <p:nvPicPr>
          <p:cNvPr id="2050" name="Picture 2" descr="C:\Users\Sveta\Desktop\Рисунок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19" t="7873" r="10941" b="10402"/>
          <a:stretch/>
        </p:blipFill>
        <p:spPr bwMode="auto">
          <a:xfrm>
            <a:off x="339954" y="1445191"/>
            <a:ext cx="2593746" cy="257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046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5128" y="82011"/>
            <a:ext cx="730913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ПЛЕНАРНОЕ ЗАСЕДАНИЕ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3074" name="Picture 2" descr="http://college-med.ru/upload/resize_cache/iblock/0f6/780_600_2/0f66f1a8c47871b73a6d04b3b36d06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88742" y="3005676"/>
            <a:ext cx="3139796" cy="1932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med.gexa.ru/data/news/summit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040204" y="2992976"/>
            <a:ext cx="4258350" cy="1932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098" name="Picture 2" descr="C:\Users\Sveta\Desktop\Рисунок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590" y="953790"/>
            <a:ext cx="7429128" cy="204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29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5128" y="82011"/>
            <a:ext cx="7309130" cy="606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СЕКЦИОННЫЕ ЗАСЕДАНИЯ</a:t>
            </a:r>
            <a:endParaRPr 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" name="Picture 3" descr="C:\Users\Sveta\Desktop\1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38560" y="4161170"/>
            <a:ext cx="1598410" cy="10109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veta\Desktop\12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8" name="Овал 7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Прямоугольник 13"/>
          <p:cNvSpPr/>
          <p:nvPr/>
        </p:nvSpPr>
        <p:spPr>
          <a:xfrm>
            <a:off x="363501" y="1291171"/>
            <a:ext cx="274799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Создание новой модели медицинской организации, оказывающей ПСМП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b="1" dirty="0" err="1" smtClean="0">
                <a:solidFill>
                  <a:srgbClr val="006600"/>
                </a:solidFill>
                <a:latin typeface="Calibri" panose="020F0502020204030204" pitchFamily="34" charset="0"/>
              </a:rPr>
              <a:t>Земко</a:t>
            </a:r>
            <a:r>
              <a:rPr lang="ru-RU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 Н.А., старшая медсестра ГБУЗ ЛО Гатчинская КМБ</a:t>
            </a:r>
            <a:endParaRPr lang="ru-RU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9601" y="1261542"/>
            <a:ext cx="28193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Долгосрочные медицинские и социальные эффекты акушерского ухода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Агапова Ю.В., старшая акушерка родильного отделения ВМ им. Кирова</a:t>
            </a:r>
            <a:endParaRPr lang="ru-RU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70600" y="1284563"/>
            <a:ext cx="30734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Внедрение элементов системы менеджмента качества в приемное отделение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Коренева Т.Б., исполнительный директор РООЛО «ПАССД»</a:t>
            </a:r>
            <a:endParaRPr lang="ru-RU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6319" y="3224684"/>
            <a:ext cx="28132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Сестринская помощь хроническим больным кардиологического профиля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b="1" dirty="0" err="1" smtClean="0">
                <a:solidFill>
                  <a:srgbClr val="006600"/>
                </a:solidFill>
                <a:latin typeface="Calibri" panose="020F0502020204030204" pitchFamily="34" charset="0"/>
              </a:rPr>
              <a:t>Ищук</a:t>
            </a:r>
            <a:r>
              <a:rPr lang="ru-RU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 Т.Н., доцент кафедры «Организация, управление и экономика ЗО» ФГБУ</a:t>
            </a:r>
            <a:endParaRPr lang="ru-RU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49600" y="3237384"/>
            <a:ext cx="28194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Лучшие практики помощи хроническим больным в построении программ ДПО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Бахтина И.С., директор ФГБУ ДПО СПб «Центр последипломного образования работников ЗО» ФМБА России</a:t>
            </a:r>
            <a:endParaRPr lang="ru-RU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70600" y="3275484"/>
            <a:ext cx="33195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Роль фельдшера в оказании качественной и доступной помощи в сельской местности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50000"/>
            </a:pPr>
            <a:r>
              <a:rPr lang="ru-RU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Матвеева О.Н., зав. </a:t>
            </a:r>
            <a:r>
              <a:rPr lang="ru-RU" b="1" dirty="0" err="1" smtClean="0">
                <a:solidFill>
                  <a:srgbClr val="006600"/>
                </a:solidFill>
                <a:latin typeface="Calibri" panose="020F0502020204030204" pitchFamily="34" charset="0"/>
              </a:rPr>
              <a:t>ФАПом</a:t>
            </a:r>
            <a:r>
              <a:rPr lang="ru-RU" b="1" dirty="0" smtClean="0">
                <a:solidFill>
                  <a:srgbClr val="006600"/>
                </a:solidFill>
                <a:latin typeface="Calibri" panose="020F0502020204030204" pitchFamily="34" charset="0"/>
              </a:rPr>
              <a:t>, Ленинградская область</a:t>
            </a:r>
            <a:endParaRPr lang="ru-RU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87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o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424</Words>
  <Application>Microsoft Office PowerPoint</Application>
  <PresentationFormat>Экран (16:9)</PresentationFormat>
  <Paragraphs>68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Quattrocento Sans</vt:lpstr>
      <vt:lpstr>Lora</vt:lpstr>
      <vt:lpstr>Viola template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общего и профессионального образования Ростовской области государственное бюджетное профессиональное образовательное учреждение Ростовской области «Волгодонский техникум информационных технологий,  бизнеса и дизайна имени В.В. Самарского»    Дипломный проект на тему: Разработка мобильного приложения «Корпоративный клиентский мессенджер» в АО «Атоммашэкспорт»</dc:title>
  <dc:creator>Илья Скляров</dc:creator>
  <cp:lastModifiedBy>ОПСА</cp:lastModifiedBy>
  <cp:revision>67</cp:revision>
  <dcterms:modified xsi:type="dcterms:W3CDTF">2019-09-13T14:31:55Z</dcterms:modified>
</cp:coreProperties>
</file>