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58" r:id="rId3"/>
    <p:sldId id="261" r:id="rId4"/>
    <p:sldId id="266" r:id="rId5"/>
    <p:sldId id="265" r:id="rId6"/>
    <p:sldId id="264" r:id="rId7"/>
    <p:sldId id="262" r:id="rId8"/>
    <p:sldId id="270" r:id="rId9"/>
    <p:sldId id="269" r:id="rId10"/>
    <p:sldId id="276" r:id="rId11"/>
    <p:sldId id="275" r:id="rId12"/>
    <p:sldId id="274" r:id="rId13"/>
    <p:sldId id="273" r:id="rId14"/>
    <p:sldId id="272" r:id="rId15"/>
    <p:sldId id="271" r:id="rId16"/>
    <p:sldId id="268" r:id="rId17"/>
    <p:sldId id="267" r:id="rId18"/>
    <p:sldId id="260" r:id="rId19"/>
    <p:sldId id="279" r:id="rId20"/>
    <p:sldId id="281" r:id="rId21"/>
    <p:sldId id="280" r:id="rId22"/>
    <p:sldId id="278" r:id="rId23"/>
    <p:sldId id="277" r:id="rId2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AEAEA"/>
    <a:srgbClr val="CC0000"/>
    <a:srgbClr val="99FF66"/>
    <a:srgbClr val="CCFF99"/>
    <a:srgbClr val="DEFFBD"/>
    <a:srgbClr val="AFFFFF"/>
    <a:srgbClr val="E7FFFF"/>
    <a:srgbClr val="EFFFE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9513" autoAdjust="0"/>
  </p:normalViewPr>
  <p:slideViewPr>
    <p:cSldViewPr>
      <p:cViewPr>
        <p:scale>
          <a:sx n="100" d="100"/>
          <a:sy n="100" d="100"/>
        </p:scale>
        <p:origin x="-84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AC675-CDF6-475B-A2DB-DD778C0011EF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526D3-2A36-478D-8382-28457656A4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14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526D3-2A36-478D-8382-28457656A4C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5.png"/><Relationship Id="rId7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4.jpeg"/><Relationship Id="rId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72071"/>
          </a:xfrm>
          <a:prstGeom prst="rect">
            <a:avLst/>
          </a:prstGeom>
          <a:gradFill>
            <a:gsLst>
              <a:gs pos="0">
                <a:srgbClr val="EAEAEA"/>
              </a:gs>
              <a:gs pos="37000">
                <a:srgbClr val="FAFAFA"/>
              </a:gs>
              <a:gs pos="75000">
                <a:schemeClr val="bg1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Sveta\Desktop\1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6" y="0"/>
            <a:ext cx="4210563" cy="33144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-223508" y="-125818"/>
            <a:ext cx="2059766" cy="19049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Sveta\Desktop\34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605" y="175800"/>
            <a:ext cx="873027" cy="123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Sveta\Desktop\1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762" y="3314459"/>
            <a:ext cx="2937207" cy="185761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35696" y="1347614"/>
            <a:ext cx="7416824" cy="184665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800" b="1" cap="all" dirty="0" smtClean="0">
                <a:solidFill>
                  <a:srgbClr val="C00000"/>
                </a:solidFill>
              </a:rPr>
              <a:t>V Международный саммит медицинских сестер </a:t>
            </a:r>
            <a:endParaRPr lang="ru-RU" sz="3800" dirty="0" smtClean="0">
              <a:solidFill>
                <a:srgbClr val="C00000"/>
              </a:solidFill>
            </a:endParaRPr>
          </a:p>
          <a:p>
            <a:pPr algn="ctr"/>
            <a:r>
              <a:rPr lang="ru-RU" sz="3800" b="1" cap="all" dirty="0" smtClean="0">
                <a:solidFill>
                  <a:srgbClr val="C00000"/>
                </a:solidFill>
              </a:rPr>
              <a:t>22 мая 2019 года</a:t>
            </a:r>
            <a:endParaRPr lang="ru-RU" sz="38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6519" y="16049"/>
            <a:ext cx="5112568" cy="3385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00"/>
                </a:solidFill>
              </a:rPr>
              <a:t>Координационный совет ОПСА 18 сентября 2019 г.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778" y="3723878"/>
            <a:ext cx="8929718" cy="132343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6600"/>
                </a:solidFill>
              </a:rPr>
              <a:t>Е.В.Тимофеева,</a:t>
            </a:r>
            <a:endParaRPr lang="ru-RU" sz="2000" dirty="0" smtClean="0">
              <a:solidFill>
                <a:srgbClr val="006600"/>
              </a:solidFill>
            </a:endParaRPr>
          </a:p>
          <a:p>
            <a:r>
              <a:rPr lang="ru-RU" sz="2000" b="1" dirty="0" smtClean="0">
                <a:solidFill>
                  <a:srgbClr val="006600"/>
                </a:solidFill>
              </a:rPr>
              <a:t>старшая медицинская сестра </a:t>
            </a:r>
            <a:endParaRPr lang="ru-RU" sz="2000" dirty="0" smtClean="0">
              <a:solidFill>
                <a:srgbClr val="006600"/>
              </a:solidFill>
            </a:endParaRPr>
          </a:p>
          <a:p>
            <a:r>
              <a:rPr lang="ru-RU" sz="2000" b="1" dirty="0" smtClean="0">
                <a:solidFill>
                  <a:srgbClr val="006600"/>
                </a:solidFill>
              </a:rPr>
              <a:t>БУЗОО «Наркологический диспансер»,</a:t>
            </a:r>
            <a:endParaRPr lang="ru-RU" sz="2000" dirty="0" smtClean="0">
              <a:solidFill>
                <a:srgbClr val="006600"/>
              </a:solidFill>
            </a:endParaRPr>
          </a:p>
          <a:p>
            <a:r>
              <a:rPr lang="ru-RU" sz="2000" b="1" dirty="0" smtClean="0">
                <a:solidFill>
                  <a:srgbClr val="006600"/>
                </a:solidFill>
              </a:rPr>
              <a:t>член профессионального комитета ОПСА</a:t>
            </a:r>
            <a:endParaRPr lang="ru-RU" sz="20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148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5" name="Рисунок 14" descr="D:\РАБОТА\ТИМОФЕЕВА Елена\фото\Мероприятия в ОМСКЕ\САММИТ 22.05.19г\32. Выступление с докладом. В.М. Огрызков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054" y="1743991"/>
            <a:ext cx="4582970" cy="3204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008165" y="1995686"/>
            <a:ext cx="395632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500" b="1" dirty="0" smtClean="0">
                <a:solidFill>
                  <a:srgbClr val="C00000"/>
                </a:solidFill>
              </a:rPr>
              <a:t>В.М. ОГРЫЗКОВ </a:t>
            </a:r>
          </a:p>
          <a:p>
            <a:pPr>
              <a:lnSpc>
                <a:spcPts val="2500"/>
              </a:lnSpc>
            </a:pPr>
            <a:endParaRPr lang="ru-RU" sz="2400" dirty="0" smtClean="0">
              <a:solidFill>
                <a:srgbClr val="006600"/>
              </a:solidFill>
            </a:endParaRPr>
          </a:p>
          <a:p>
            <a:pPr>
              <a:lnSpc>
                <a:spcPts val="2500"/>
              </a:lnSpc>
            </a:pPr>
            <a:r>
              <a:rPr lang="ru-RU" sz="2500" b="1" dirty="0">
                <a:solidFill>
                  <a:srgbClr val="006600"/>
                </a:solidFill>
              </a:rPr>
              <a:t>заведующий многопрофильным отделением, преподаватель ЦПК РЗ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105475"/>
            <a:ext cx="6912768" cy="11387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</a:rPr>
              <a:t>V МЕЖДУНАРОДНЫЙ САММИТ. ПЛЕНАРНОЕ ЗАСЕДАНИЕ</a:t>
            </a:r>
            <a:endParaRPr lang="ru-RU" sz="3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31. Участники саммита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555776" y="1347614"/>
            <a:ext cx="5544616" cy="3456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4" descr="https://2.bp.blogspot.com/-ThZ9tnPAfFo/W03KKONZ3GI/AAAAAAAAAE4/dPWjbnUnlPU8qacsb2ROAwnHAXpsQN8mwCLcBGAs/s1600/banner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71572"/>
            <a:ext cx="3347864" cy="2171927"/>
          </a:xfrm>
          <a:prstGeom prst="rect">
            <a:avLst/>
          </a:prstGeom>
          <a:noFill/>
        </p:spPr>
      </p:pic>
      <p:pic>
        <p:nvPicPr>
          <p:cNvPr id="15" name="Рисунок 14" descr="nurse_scrubs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504" y="3291830"/>
            <a:ext cx="1446991" cy="1224136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2051720" y="105475"/>
            <a:ext cx="6912768" cy="11387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</a:rPr>
              <a:t>V МЕЖДУНАРОДНЫЙ САММИТ. ПЛЕНАРНОЕ ЗАСЕДАНИЕ</a:t>
            </a:r>
            <a:endParaRPr lang="ru-RU" sz="3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3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Группа 18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5" name="Рисунок 14" descr="D:\РАБОТА\ТИМОФЕЕВА Елена\фото\Мероприятия в ОМСКЕ\САММИТ 22.05.19г\42. Онлайн-трансляция из Москвы  Телемост Москва-Санкт-Петербург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059582"/>
            <a:ext cx="4788024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D:\РАБОТА\ТИМОФЕЕВА Елена\фото\Мероприятия в ОМСКЕ\САММИТ 22.05.19г\40. Онлайн-трансляция из Москвы  Телемост Москва-Санкт-Петербург.jp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853480"/>
            <a:ext cx="4998142" cy="2238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152128" y="1299413"/>
            <a:ext cx="2987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6600"/>
                </a:solidFill>
              </a:rPr>
              <a:t>Онлайн-трансляция </a:t>
            </a:r>
          </a:p>
          <a:p>
            <a:pPr algn="r"/>
            <a:r>
              <a:rPr lang="ru-RU" sz="2400" b="1" dirty="0" smtClean="0">
                <a:solidFill>
                  <a:srgbClr val="006600"/>
                </a:solidFill>
              </a:rPr>
              <a:t>из Москвы и Санкт-Петербурга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051720" y="-28089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САММИТ. ПЛЕНАРНОЕ ЗАСЕДАНИЕ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64. Выступление с докладом. В.И. Номинас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601" y="1390576"/>
            <a:ext cx="4138447" cy="2621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D:\РАБОТА\ТИМОФЕЕВА Елена\фото\Мероприятия в ОМСКЕ\САММИТ 22.05.19г\65. Выступление с докладом. О.Ю. Остапчук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545" y="1030536"/>
            <a:ext cx="4171350" cy="2621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0" y="4061494"/>
            <a:ext cx="8244408" cy="1174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2600" b="1" dirty="0" smtClean="0">
                <a:solidFill>
                  <a:srgbClr val="006600"/>
                </a:solidFill>
              </a:rPr>
              <a:t>В.И. </a:t>
            </a:r>
            <a:r>
              <a:rPr lang="ru-RU" sz="2600" b="1" dirty="0" err="1" smtClean="0">
                <a:solidFill>
                  <a:srgbClr val="006600"/>
                </a:solidFill>
              </a:rPr>
              <a:t>Номинас</a:t>
            </a:r>
            <a:r>
              <a:rPr lang="ru-RU" sz="2600" b="1" dirty="0" smtClean="0">
                <a:solidFill>
                  <a:srgbClr val="006600"/>
                </a:solidFill>
              </a:rPr>
              <a:t> и О.Ю. </a:t>
            </a:r>
            <a:r>
              <a:rPr lang="ru-RU" sz="2600" b="1" dirty="0" err="1" smtClean="0">
                <a:solidFill>
                  <a:srgbClr val="006600"/>
                </a:solidFill>
              </a:rPr>
              <a:t>Остапчук</a:t>
            </a:r>
            <a:r>
              <a:rPr lang="ru-RU" sz="2600" b="1" dirty="0" smtClean="0">
                <a:solidFill>
                  <a:srgbClr val="006600"/>
                </a:solidFill>
              </a:rPr>
              <a:t> поделились опытом </a:t>
            </a:r>
          </a:p>
          <a:p>
            <a:pPr algn="ctr">
              <a:lnSpc>
                <a:spcPts val="2800"/>
              </a:lnSpc>
            </a:pPr>
            <a:r>
              <a:rPr lang="ru-RU" sz="2600" b="1" dirty="0" smtClean="0">
                <a:solidFill>
                  <a:srgbClr val="006600"/>
                </a:solidFill>
              </a:rPr>
              <a:t>по проведению всероссийских акций в масштабах </a:t>
            </a:r>
            <a:r>
              <a:rPr lang="ru-RU" sz="2600" b="1" dirty="0" err="1" smtClean="0">
                <a:solidFill>
                  <a:srgbClr val="006600"/>
                </a:solidFill>
              </a:rPr>
              <a:t>флешмоба</a:t>
            </a:r>
            <a:r>
              <a:rPr lang="ru-RU" sz="2600" b="1" dirty="0" smtClean="0">
                <a:solidFill>
                  <a:srgbClr val="006600"/>
                </a:solidFill>
              </a:rPr>
              <a:t> в Омске</a:t>
            </a:r>
            <a:endParaRPr lang="ru-RU" sz="2600" b="1" dirty="0">
              <a:solidFill>
                <a:srgbClr val="0066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79712" y="-20538"/>
            <a:ext cx="6912768" cy="95410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V МЕЖДУНАРОДНЫЙ САММИТ. ПЛЕНАРНОЕ ЗАСЕДАНИЕ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46. Секция № 1. Здоровьеформирующие технологии в профил. хрон. заболеваний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059582"/>
            <a:ext cx="6264695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-8583" y="393990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Секция № 1 «</a:t>
            </a:r>
            <a:r>
              <a:rPr lang="ru-RU" b="1" dirty="0" err="1">
                <a:solidFill>
                  <a:srgbClr val="C00000"/>
                </a:solidFill>
              </a:rPr>
              <a:t>Здоровьеформирующие</a:t>
            </a:r>
            <a:r>
              <a:rPr lang="ru-RU" b="1" dirty="0">
                <a:solidFill>
                  <a:srgbClr val="C00000"/>
                </a:solidFill>
              </a:rPr>
              <a:t> технологии в профилактике хронических заболеваний</a:t>
            </a:r>
            <a:r>
              <a:rPr lang="ru-RU" b="1" dirty="0" smtClean="0">
                <a:solidFill>
                  <a:srgbClr val="C00000"/>
                </a:solidFill>
              </a:rPr>
              <a:t>»: </a:t>
            </a:r>
            <a:r>
              <a:rPr lang="ru-RU" b="1" dirty="0">
                <a:solidFill>
                  <a:srgbClr val="006600"/>
                </a:solidFill>
              </a:rPr>
              <a:t>модератор О.А. Бучко, </a:t>
            </a:r>
            <a:r>
              <a:rPr lang="ru-RU" b="1" dirty="0" smtClean="0">
                <a:solidFill>
                  <a:srgbClr val="006600"/>
                </a:solidFill>
              </a:rPr>
              <a:t>вице-президент </a:t>
            </a:r>
            <a:r>
              <a:rPr lang="ru-RU" b="1" dirty="0">
                <a:solidFill>
                  <a:srgbClr val="006600"/>
                </a:solidFill>
              </a:rPr>
              <a:t>ОПСА, председатель специализированной секции РАМС «Сестринские исследования», председатель аккредитационной комиссии МЗОО в Омской области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051720" y="-28089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САММИТ. СЕКЦИОННЫЕ ЗАСЕДАНИЯ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Прямоугольник 8"/>
          <p:cNvSpPr/>
          <p:nvPr/>
        </p:nvSpPr>
        <p:spPr>
          <a:xfrm>
            <a:off x="-79551" y="4227934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Секция № 2 «Школа «Бронхиальная астма»»: </a:t>
            </a:r>
            <a:r>
              <a:rPr lang="ru-RU" b="1" dirty="0" smtClean="0">
                <a:solidFill>
                  <a:srgbClr val="006600"/>
                </a:solidFill>
              </a:rPr>
              <a:t>модератор Т.Ф. Моисеева,               член Правления ОПСА, главная медицинская сестра ОКБ, главный внештатный специалист по управлению сестринской деятельностью МЗОО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14" name="Рисунок 13" descr="D:\РАБОТА\ТИМОФЕЕВА Елена\фото\Мероприятия в ОМСКЕ\САММИТ 22.05.19г\49. Секция № 2. Школа Бронхиальная астма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195" y="1131590"/>
            <a:ext cx="7244189" cy="30295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051720" y="-28089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САММИТ. СЕКЦИОННЫЕ ЗАСЕДАНИЯ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Прямоугольник 8"/>
          <p:cNvSpPr/>
          <p:nvPr/>
        </p:nvSpPr>
        <p:spPr>
          <a:xfrm>
            <a:off x="-108520" y="4371950"/>
            <a:ext cx="8165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70" dirty="0" smtClean="0">
                <a:solidFill>
                  <a:srgbClr val="C00000"/>
                </a:solidFill>
              </a:rPr>
              <a:t>Секция № 3 «Школа Профилактики повторных переломов»: </a:t>
            </a:r>
          </a:p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модератор Н.А. Ибрагимова, к.м.н., главная медицинская сестра КМХЦ МЗОО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14" name="Рисунок 13" descr="D:\РАБОТА\ТИМОФЕЕВА Елена\фото\Мероприятия в ОМСКЕ\САММИТ 22.05.19г\56. Секция № 3. Школа профилактики повтор. переломов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131591"/>
            <a:ext cx="5724636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051720" y="-28089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САММИТ. СЕКЦИОННЫЕ ЗАСЕДАНИЯ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Прямоугольник 8"/>
          <p:cNvSpPr/>
          <p:nvPr/>
        </p:nvSpPr>
        <p:spPr>
          <a:xfrm>
            <a:off x="0" y="3939902"/>
            <a:ext cx="817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Секция № 4 «Игровые (симуляционные) технологии как метод обучения навыкам этического регулирования сестринской деятельности»: </a:t>
            </a:r>
            <a:r>
              <a:rPr lang="ru-RU" b="1" dirty="0" smtClean="0">
                <a:solidFill>
                  <a:srgbClr val="006600"/>
                </a:solidFill>
              </a:rPr>
              <a:t>модератор С.Ф. </a:t>
            </a:r>
            <a:r>
              <a:rPr lang="ru-RU" b="1" dirty="0" err="1" smtClean="0">
                <a:solidFill>
                  <a:srgbClr val="006600"/>
                </a:solidFill>
              </a:rPr>
              <a:t>Дацюк</a:t>
            </a:r>
            <a:r>
              <a:rPr lang="ru-RU" b="1" dirty="0">
                <a:solidFill>
                  <a:srgbClr val="006600"/>
                </a:solidFill>
              </a:rPr>
              <a:t>, председатель этического комитета </a:t>
            </a:r>
            <a:r>
              <a:rPr lang="ru-RU" b="1" dirty="0" smtClean="0">
                <a:solidFill>
                  <a:srgbClr val="006600"/>
                </a:solidFill>
              </a:rPr>
              <a:t>ОПСА, зам. главного врача           по работе с сестринским персоналом ГКБ №1 им. Кабанова А.Н. 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14" name="Рисунок 13" descr="D:\РАБОТА\ТИМОФЕЕВА Елена\фото\Мероприятия в ОМСКЕ\САММИТ 22.05.19г\59. Секция № 4. Игровые (симуляц.) технологии как метод обучения навыкам этич. рег.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059582"/>
            <a:ext cx="5976664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051720" y="-28089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САММИТ. СЕКЦИОННЫЕ ЗАСЕДАНИЯ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3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Группа 18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7. Выставка. Школы для пациентов. Презентации фирм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9691" y="1184459"/>
            <a:ext cx="2592287" cy="1517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D:\РАБОТА\ТИМОФЕЕВА Елена\фото\Мероприятия в ОМСКЕ\САММИТ 22.05.19г\9. Выставка. Школы для пациентов. Презентации фирм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1699" y="3478024"/>
            <a:ext cx="2520279" cy="1512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499992" y="1171654"/>
            <a:ext cx="47094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«Центр повторных переломов» 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«Школа больных с кишечными стомами»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«Реабилитация пациентов после 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мастэктомии»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«Артериальная гипертензия» 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«Бронхиальная астма»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«Правильный уход за тяжелобольным пациентом»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«Аллергошкола»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«Сахарный диабет»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</a:rPr>
              <a:t>«Школа </a:t>
            </a:r>
            <a:r>
              <a:rPr lang="ru-RU" b="1" spc="-100" dirty="0" smtClean="0">
                <a:solidFill>
                  <a:srgbClr val="006600"/>
                </a:solidFill>
              </a:rPr>
              <a:t>для пациентов с ограниченными </a:t>
            </a:r>
            <a:r>
              <a:rPr lang="ru-RU" b="1" dirty="0" smtClean="0">
                <a:solidFill>
                  <a:srgbClr val="006600"/>
                </a:solidFill>
              </a:rPr>
              <a:t>возможностями и их родственников»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16" name="Рисунок 15" descr="D:\РАБОТА\ТИМОФЕЕВА Елена\фото\Мероприятия в ОМСКЕ\САММИТ 22.05.19г\6. Выставка. Школы для пациентов. Презентации фирм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21" y="2211710"/>
            <a:ext cx="2123023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2051720" y="-28089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САММИТ. ВЫСТАВКА ШКОЛ ЗДОРОВЬЯ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-210708" y="-193203"/>
            <a:ext cx="9354708" cy="5351139"/>
            <a:chOff x="-210118" y="-179068"/>
            <a:chExt cx="9354708" cy="535113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21. Подготовка к церемонии награждения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1189462"/>
            <a:ext cx="3384376" cy="2246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-36512" y="3840599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00"/>
                </a:solidFill>
              </a:rPr>
              <a:t>Торжественное награждение победителей регионального этапа Всероссийского конкурса «Лучший специалист со средним медицинским и фармацевтическим образованием 2019 года», конкурсов ОПСА «Лучший молодой специалист 2019 года», «Лучший сестринский коллектив 2019 года» в номинации «Лучшие из лучших», «Лучший плакат «Противостояние сестринского персонала хроническим заболеваниям»»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51720" y="73536"/>
            <a:ext cx="6912768" cy="55399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</a:t>
            </a:r>
            <a:endParaRPr lang="ru-RU" sz="3000" b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http://www.opsa.info/img/images/nagrazhdenie-pobediteley-konkursa-opsa-luchshiy-molodoy-specialist-2019-god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611" y="885261"/>
            <a:ext cx="4401818" cy="2936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3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Группа 18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Прямоугольник 1"/>
          <p:cNvSpPr/>
          <p:nvPr/>
        </p:nvSpPr>
        <p:spPr>
          <a:xfrm>
            <a:off x="1835696" y="51470"/>
            <a:ext cx="7488832" cy="129266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V МЕЖДУНАРОДНЫЙ САММИТ МЕДИЦИНСКИХ СЕСТЕР </a:t>
            </a:r>
            <a:r>
              <a:rPr lang="ru-RU" sz="2600" b="1" dirty="0" smtClean="0">
                <a:solidFill>
                  <a:srgbClr val="C00000"/>
                </a:solidFill>
              </a:rPr>
              <a:t>«</a:t>
            </a:r>
            <a:r>
              <a:rPr lang="ru-RU" sz="2600" b="1" dirty="0">
                <a:solidFill>
                  <a:srgbClr val="C00000"/>
                </a:solidFill>
              </a:rPr>
              <a:t>Роль медицинской сестры в противостоянии хроническим заболеваниям»</a:t>
            </a:r>
          </a:p>
        </p:txBody>
      </p:sp>
      <p:pic>
        <p:nvPicPr>
          <p:cNvPr id="14" name="Picture 2" descr="https://w-dog.ru/wallpapers/3/66/3774251841105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0" y="2410314"/>
            <a:ext cx="4032448" cy="27331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5" name="Picture 3" descr="D:\РАБОТА\ТИМОФЕЕВА Елена\фото\Мероприятия в ОМСКЕ\САММИТ 22.05.19г\1. V Международный саммит медицинских сестер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9872" y="1418654"/>
            <a:ext cx="3600400" cy="3616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5" name="Рисунок 14" descr="D:\РАБОТА\ТИМОФЕЕВА Елена\фото\Мероприятия в ОМСКЕ\САММИТ 22.05.19г\25. Исполнение гимна ОПСА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24952"/>
            <a:ext cx="7445793" cy="36070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051720" y="73536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МЕДИЦИНСКИХ СЕСТЕР В ОМСКЕ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5" name="Рисунок 14" descr="D:\I Am\Desktop\20190723_14351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310356"/>
            <a:ext cx="4155813" cy="3061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D:\I Am\Desktop\20190723_143537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6"/>
          <a:stretch/>
        </p:blipFill>
        <p:spPr bwMode="auto">
          <a:xfrm>
            <a:off x="378730" y="1563637"/>
            <a:ext cx="4049254" cy="2979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051720" y="73536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МЕДИЦИНСКИХ СЕСТЕР В ОМСКЕ</a:t>
            </a:r>
            <a:endParaRPr lang="ru-RU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Picture 2" descr="https://w-dog.ru/wallpapers/3/66/3774251841105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5352" y="967129"/>
            <a:ext cx="4065160" cy="254072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051720" y="73536"/>
            <a:ext cx="6912768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V МЕЖДУНАРОДНЫЙ САММИТ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</a:rPr>
              <a:t>МЕДИЦИНСКИХ СЕСТЕР В ОМСКЕ</a:t>
            </a:r>
            <a:endParaRPr lang="ru-RU" sz="3000" b="1" dirty="0">
              <a:solidFill>
                <a:srgbClr val="C00000"/>
              </a:solidFill>
            </a:endParaRPr>
          </a:p>
        </p:txBody>
      </p:sp>
      <p:pic>
        <p:nvPicPr>
          <p:cNvPr id="24" name="Picture 2" descr="https://w-dog.ru/wallpapers/3/66/3774251841105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08520" y="2715766"/>
            <a:ext cx="4065160" cy="254072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Рисунок 13" descr="D:\РАБОТА\ТИМОФЕЕВА Елена\фото\Мероприятия в ОМСКЕ\САММИТ 22.05.19г\28. Участники саммита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275606"/>
            <a:ext cx="5145304" cy="3210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3" name="TextBox 22"/>
          <p:cNvSpPr txBox="1"/>
          <p:nvPr/>
        </p:nvSpPr>
        <p:spPr>
          <a:xfrm>
            <a:off x="1691680" y="-20538"/>
            <a:ext cx="7416824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rgbClr val="006600"/>
                </a:solidFill>
              </a:defRPr>
            </a:lvl1pPr>
          </a:lstStyle>
          <a:p>
            <a:r>
              <a:rPr lang="ru-RU" sz="2200" dirty="0"/>
              <a:t>V Международный саммит медицинских сестер </a:t>
            </a:r>
          </a:p>
          <a:p>
            <a:r>
              <a:rPr lang="ru-RU" sz="2200" dirty="0"/>
              <a:t>22 мая 2019 года</a:t>
            </a:r>
          </a:p>
        </p:txBody>
      </p:sp>
      <p:pic>
        <p:nvPicPr>
          <p:cNvPr id="25" name="Picture 2" descr="https://w-dog.ru/wallpapers/3/66/3774251841105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08520" y="2715766"/>
            <a:ext cx="4065160" cy="254072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51457" y="1707654"/>
            <a:ext cx="8613031" cy="93871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500" b="1" dirty="0">
                <a:solidFill>
                  <a:srgbClr val="C00000"/>
                </a:solidFill>
              </a:rPr>
              <a:t>Благодарю </a:t>
            </a:r>
            <a:r>
              <a:rPr lang="ru-RU" sz="5500" b="1" dirty="0" smtClean="0">
                <a:solidFill>
                  <a:srgbClr val="C00000"/>
                </a:solidFill>
              </a:rPr>
              <a:t>за </a:t>
            </a:r>
            <a:r>
              <a:rPr lang="ru-RU" sz="5500" b="1" dirty="0">
                <a:solidFill>
                  <a:srgbClr val="C00000"/>
                </a:solidFill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Прямоугольник 13"/>
          <p:cNvSpPr/>
          <p:nvPr/>
        </p:nvSpPr>
        <p:spPr>
          <a:xfrm>
            <a:off x="-36512" y="4209931"/>
            <a:ext cx="8388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solidFill>
                  <a:srgbClr val="006600"/>
                </a:solidFill>
              </a:rPr>
              <a:t>450 участников </a:t>
            </a:r>
          </a:p>
          <a:p>
            <a:pPr algn="ctr"/>
            <a:r>
              <a:rPr lang="ru-RU" sz="2200" b="1" dirty="0">
                <a:solidFill>
                  <a:srgbClr val="006600"/>
                </a:solidFill>
              </a:rPr>
              <a:t>(организаторы, волонтеры-студенты, молодые специалисты)</a:t>
            </a:r>
          </a:p>
        </p:txBody>
      </p:sp>
      <p:pic>
        <p:nvPicPr>
          <p:cNvPr id="15" name="Рисунок 14" descr="D:\РАБОТА\ТИМОФЕЕВА Елена\фото\Мероприятия в ОМСКЕ\САММИТ 22.05.19г\2. Регистрация участников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691637"/>
            <a:ext cx="5241344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2123728" y="-20538"/>
            <a:ext cx="662473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V МЕЖДУНАРОДНЫЙ САММИТ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Прямоугольник 13"/>
          <p:cNvSpPr/>
          <p:nvPr/>
        </p:nvSpPr>
        <p:spPr>
          <a:xfrm>
            <a:off x="265455" y="757029"/>
            <a:ext cx="8892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 algn="ctr"/>
            <a:r>
              <a:rPr lang="ru-RU" sz="2800" b="1" dirty="0" smtClean="0">
                <a:solidFill>
                  <a:srgbClr val="006600"/>
                </a:solidFill>
              </a:rPr>
              <a:t>это крупнейшее образовательное событие, место встречи специалистов сферы здравоохранения, </a:t>
            </a:r>
            <a:r>
              <a:rPr lang="ru-RU" sz="2800" b="1" spc="-40" dirty="0" smtClean="0">
                <a:solidFill>
                  <a:srgbClr val="006600"/>
                </a:solidFill>
              </a:rPr>
              <a:t>объединенных общей целью — обсудить пути движения сестринского дела вперед, повысить мотивацию к обучению и профессиональному росту</a:t>
            </a:r>
            <a:endParaRPr lang="ru-RU" sz="2800" b="1" spc="-4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23728" y="51470"/>
            <a:ext cx="662473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САММИТ МЕДИЦИНСКИХ СЕСТЁР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3794" name="Picture 2" descr="http://college-med.ru/upload/resize_cache/iblock/0f6/780_600_2/0f66f1a8c47871b73a6d04b3b36d06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7087" y="3507854"/>
            <a:ext cx="2083226" cy="16024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s://pbs.twimg.com/media/D7KZ7yrW4AIIQUv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338" y="3003798"/>
            <a:ext cx="2154601" cy="1594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://xn--90adcxo.xn--p1ai/content/images/IMG_20190522_113249_21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5862" y="3067499"/>
            <a:ext cx="2076881" cy="1599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http://www.opsa.info/img/images/onlayn-translyaciya-iz-moskvy-telemost-moskva-sankt-peterburg-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1503" y="3435846"/>
            <a:ext cx="2076881" cy="1580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4" name="Рисунок 13" descr="http://www.medsestre.ru/files/pimg/summit_info_1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776614"/>
            <a:ext cx="5915098" cy="4184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123728" y="-20538"/>
            <a:ext cx="662473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V МЕЖДУНАРОДНЫЙ САММИТ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3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Группа 18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4" name="Рисунок 13" descr="D:\РАБОТА\ТИМОФЕЕВА Елена\фото\Мероприятия в ОМСКЕ\САММИТ 22.05.19г\3. Регистрация участников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923" y="699542"/>
            <a:ext cx="3491880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 descr="D:\РАБОТА\ТИМОФЕЕВА Елена\фото\Мероприятия в ОМСКЕ\САММИТ 22.05.19г\11. Выставка. Школы для пациентов. Презентации фирм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699542"/>
            <a:ext cx="3744416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 descr="D:\РАБОТА\ТИМОФЕЕВА Елена\фото\Мероприятия в ОМСКЕ\САММИТ 22.05.19г\27. Президиум саммита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2650" y="2809453"/>
            <a:ext cx="4179590" cy="2302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2123728" y="-20538"/>
            <a:ext cx="662473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V МЕЖДУНАРОДНЫЙ САММИТ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Группа 17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4" name="Рисунок 13" descr="D:\РАБОТА\ТИМОФЕЕВА Елена\фото\Мероприятия в ОМСКЕ\САММИТ 22.05.19г\22. Открытие саммита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00175" y="837853"/>
            <a:ext cx="5100017" cy="2731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-108520" y="3655933"/>
            <a:ext cx="886693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 algn="ctr"/>
            <a:r>
              <a:rPr lang="ru-RU" sz="2300" b="1" dirty="0" smtClean="0">
                <a:solidFill>
                  <a:srgbClr val="006600"/>
                </a:solidFill>
              </a:rPr>
              <a:t>«…Способствовать </a:t>
            </a:r>
            <a:r>
              <a:rPr lang="ru-RU" sz="2300" b="1" dirty="0">
                <a:solidFill>
                  <a:srgbClr val="006600"/>
                </a:solidFill>
              </a:rPr>
              <a:t>консолидации лучших практик, идей, предложений, направленных на развитие сестринского дела, наполнению профессиональной деятельностью специалистов новым функциональным </a:t>
            </a:r>
            <a:r>
              <a:rPr lang="ru-RU" sz="2300" b="1" dirty="0" smtClean="0">
                <a:solidFill>
                  <a:srgbClr val="006600"/>
                </a:solidFill>
              </a:rPr>
              <a:t>содержанием…»</a:t>
            </a:r>
            <a:endParaRPr lang="ru-RU" sz="2300" b="1" dirty="0">
              <a:solidFill>
                <a:srgbClr val="0066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23728" y="42759"/>
            <a:ext cx="6624736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V МЕЖДУНАРОДНЫЙ САММИТ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5842" name="Picture 2" descr="https://okprzn.ru/images/%D0%A2%D0%B0%D1%82%D1%8C%D1%8F%D0%BD%D0%B0_%D0%A1%D0%B5%D0%BC%D0%B5%D0%BD%D0%BE%D0%B2%D0%B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29139" y="815933"/>
            <a:ext cx="2219325" cy="2753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29. Выступление с докладом. Н.В. Овсянников.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384" y="1516492"/>
            <a:ext cx="4116592" cy="3287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499992" y="1714812"/>
            <a:ext cx="4752528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500" b="1" dirty="0" smtClean="0">
                <a:solidFill>
                  <a:srgbClr val="C00000"/>
                </a:solidFill>
              </a:rPr>
              <a:t>Н.В. ОВСЯННИКОВ, </a:t>
            </a:r>
            <a:endParaRPr lang="ru-RU" sz="2500" b="1" dirty="0" smtClean="0">
              <a:solidFill>
                <a:srgbClr val="006600"/>
              </a:solidFill>
            </a:endParaRPr>
          </a:p>
          <a:p>
            <a:pPr>
              <a:lnSpc>
                <a:spcPts val="2500"/>
              </a:lnSpc>
            </a:pPr>
            <a:endParaRPr lang="ru-RU" sz="1600" b="1" dirty="0">
              <a:solidFill>
                <a:srgbClr val="006600"/>
              </a:solidFill>
            </a:endParaRPr>
          </a:p>
          <a:p>
            <a:pPr>
              <a:lnSpc>
                <a:spcPts val="2500"/>
              </a:lnSpc>
            </a:pPr>
            <a:r>
              <a:rPr lang="ru-RU" sz="2500" b="1" dirty="0" smtClean="0">
                <a:solidFill>
                  <a:srgbClr val="006600"/>
                </a:solidFill>
              </a:rPr>
              <a:t>заведующий кафедрой пропедевтики внутренних болезней </a:t>
            </a:r>
            <a:r>
              <a:rPr lang="ru-RU" sz="2500" b="1" dirty="0" err="1" smtClean="0">
                <a:solidFill>
                  <a:srgbClr val="006600"/>
                </a:solidFill>
              </a:rPr>
              <a:t>ОмГМУ</a:t>
            </a:r>
            <a:r>
              <a:rPr lang="ru-RU" sz="2500" b="1" dirty="0" smtClean="0">
                <a:solidFill>
                  <a:srgbClr val="006600"/>
                </a:solidFill>
              </a:rPr>
              <a:t>, д.м.н., Заслуженный врач РФ,                  член Российского респираторного общества</a:t>
            </a:r>
            <a:endParaRPr lang="ru-RU" sz="25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51720" y="105475"/>
            <a:ext cx="6912768" cy="11387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</a:rPr>
              <a:t>V МЕЖДУНАРОДНЫЙ САММИТ. ПЛЕНАРНОЕ ЗАСЕДАНИЕ</a:t>
            </a:r>
            <a:endParaRPr lang="ru-RU" sz="3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210118" y="-179068"/>
            <a:ext cx="9354708" cy="5351139"/>
            <a:chOff x="-210118" y="-179068"/>
            <a:chExt cx="9354708" cy="5351139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-8583" y="-3195"/>
              <a:ext cx="9153173" cy="5175266"/>
              <a:chOff x="-8583" y="-3195"/>
              <a:chExt cx="9153173" cy="5175266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0"/>
                <a:ext cx="9144000" cy="5172071"/>
              </a:xfrm>
              <a:prstGeom prst="rect">
                <a:avLst/>
              </a:prstGeom>
              <a:gradFill>
                <a:gsLst>
                  <a:gs pos="0">
                    <a:srgbClr val="EAEAEA"/>
                  </a:gs>
                  <a:gs pos="37000">
                    <a:srgbClr val="FAFAFA"/>
                  </a:gs>
                  <a:gs pos="75000">
                    <a:schemeClr val="bg1"/>
                  </a:gs>
                  <a:gs pos="100000">
                    <a:srgbClr val="EAEAE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C:\Users\Sveta\Desktop\12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83" y="-3195"/>
                <a:ext cx="2219559" cy="174718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Sveta\Desktop\124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6180" y="4161170"/>
                <a:ext cx="1598410" cy="1010901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-210118" y="-179068"/>
              <a:ext cx="1296074" cy="1310658"/>
              <a:chOff x="-210118" y="-179068"/>
              <a:chExt cx="1440160" cy="1368152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-210118" y="-179068"/>
                <a:ext cx="1440160" cy="1368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Users\Sveta\Desktop\34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209" y="86555"/>
                <a:ext cx="514746" cy="7319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Рисунок 8" descr="D:\РАБОТА\ТИМОФЕЕВА Елена\фото\Мероприятия в ОМСКЕ\САММИТ 22.05.19г\30. Выступление с докладом. Т.В. Кропотина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2885" y="1635646"/>
            <a:ext cx="4205765" cy="3155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597127" y="1707654"/>
            <a:ext cx="4439369" cy="202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500" b="1" dirty="0" smtClean="0">
                <a:solidFill>
                  <a:srgbClr val="C00000"/>
                </a:solidFill>
              </a:rPr>
              <a:t>Т.В. КРОПОТИНА </a:t>
            </a:r>
          </a:p>
          <a:p>
            <a:pPr>
              <a:lnSpc>
                <a:spcPts val="2500"/>
              </a:lnSpc>
            </a:pPr>
            <a:endParaRPr lang="ru-RU" sz="2500" b="1" dirty="0">
              <a:solidFill>
                <a:srgbClr val="C00000"/>
              </a:solidFill>
            </a:endParaRPr>
          </a:p>
          <a:p>
            <a:pPr>
              <a:lnSpc>
                <a:spcPts val="2500"/>
              </a:lnSpc>
            </a:pPr>
            <a:r>
              <a:rPr lang="ru-RU" sz="2500" b="1" dirty="0">
                <a:solidFill>
                  <a:srgbClr val="006600"/>
                </a:solidFill>
              </a:rPr>
              <a:t>заместитель главного врача по терапии ОКБ, к.м.н., главный внештатный ревматолог МЗОО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051720" y="105475"/>
            <a:ext cx="6912768" cy="11387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</a:rPr>
              <a:t>V МЕЖДУНАРОДНЫЙ САММИТ. ПЛЕНАРНОЕ ЗАСЕДАНИЕ</a:t>
            </a:r>
            <a:endParaRPr lang="ru-RU" sz="3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567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445</Words>
  <Application>Microsoft Office PowerPoint</Application>
  <PresentationFormat>Экран (16:9)</PresentationFormat>
  <Paragraphs>68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Sveta</cp:lastModifiedBy>
  <cp:revision>93</cp:revision>
  <dcterms:created xsi:type="dcterms:W3CDTF">2019-07-17T04:41:02Z</dcterms:created>
  <dcterms:modified xsi:type="dcterms:W3CDTF">2019-09-24T08:26:13Z</dcterms:modified>
</cp:coreProperties>
</file>