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7" r:id="rId3"/>
    <p:sldId id="258" r:id="rId4"/>
    <p:sldId id="262" r:id="rId5"/>
    <p:sldId id="260" r:id="rId6"/>
    <p:sldId id="261" r:id="rId7"/>
    <p:sldId id="263" r:id="rId8"/>
    <p:sldId id="268" r:id="rId9"/>
    <p:sldId id="269" r:id="rId10"/>
    <p:sldId id="264" r:id="rId11"/>
    <p:sldId id="270" r:id="rId12"/>
    <p:sldId id="271" r:id="rId13"/>
    <p:sldId id="272" r:id="rId14"/>
    <p:sldId id="265" r:id="rId15"/>
    <p:sldId id="266" r:id="rId16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6600"/>
    <a:srgbClr val="EAEAEA"/>
    <a:srgbClr val="CC0000"/>
    <a:srgbClr val="99FF66"/>
    <a:srgbClr val="CCFF99"/>
    <a:srgbClr val="DEFFBD"/>
    <a:srgbClr val="AFFFFF"/>
    <a:srgbClr val="E7FFFF"/>
    <a:srgbClr val="EFFFEF"/>
    <a:srgbClr val="00CC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2" autoAdjust="0"/>
    <p:restoredTop sz="99513" autoAdjust="0"/>
  </p:normalViewPr>
  <p:slideViewPr>
    <p:cSldViewPr>
      <p:cViewPr>
        <p:scale>
          <a:sx n="100" d="100"/>
          <a:sy n="100" d="100"/>
        </p:scale>
        <p:origin x="-618" y="-3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jpeg"/><Relationship Id="rId5" Type="http://schemas.microsoft.com/office/2007/relationships/hdphoto" Target="../media/hdphoto4.wdp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3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microsoft.com/office/2007/relationships/hdphoto" Target="../media/hdphoto5.wdp"/><Relationship Id="rId5" Type="http://schemas.openxmlformats.org/officeDocument/2006/relationships/image" Target="../media/image34.jpe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5.png"/><Relationship Id="rId7" Type="http://schemas.openxmlformats.org/officeDocument/2006/relationships/image" Target="../media/image3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jpeg"/><Relationship Id="rId5" Type="http://schemas.openxmlformats.org/officeDocument/2006/relationships/image" Target="../media/image6.png"/><Relationship Id="rId10" Type="http://schemas.openxmlformats.org/officeDocument/2006/relationships/image" Target="../media/image20.jpeg"/><Relationship Id="rId4" Type="http://schemas.openxmlformats.org/officeDocument/2006/relationships/image" Target="../media/image36.jpeg"/><Relationship Id="rId9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jpe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5.png"/><Relationship Id="rId7" Type="http://schemas.openxmlformats.org/officeDocument/2006/relationships/image" Target="../media/image1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10" Type="http://schemas.openxmlformats.org/officeDocument/2006/relationships/image" Target="../media/image15.jpeg"/><Relationship Id="rId4" Type="http://schemas.openxmlformats.org/officeDocument/2006/relationships/image" Target="../media/image10.jpeg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5.png"/><Relationship Id="rId7" Type="http://schemas.openxmlformats.org/officeDocument/2006/relationships/image" Target="../media/image1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16.jpe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microsoft.com/office/2007/relationships/hdphoto" Target="../media/hdphoto3.wdp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1189657"/>
            <a:ext cx="6912206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СИМПОЗИУМ МЕДИЦИНСКИХ СЕСТЕР ОНКОЛОГИЧЕСКОЙ СЛУЖБЫ В РАМКАХ </a:t>
            </a:r>
            <a:r>
              <a:rPr lang="en-US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endParaRPr lang="ru-RU" sz="2800" b="1" dirty="0" smtClean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10000"/>
              </a:lnSpc>
            </a:pPr>
            <a:r>
              <a:rPr lang="ru-RU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МЕЖДУНАРОДНОГО ОНКОЛОГИЧЕСКОГО ФОРУМА «БЕЛЫЕ НОЧИ» 20 ИЮНЯ 2019 Г. </a:t>
            </a:r>
          </a:p>
          <a:p>
            <a:pPr algn="ctr">
              <a:lnSpc>
                <a:spcPct val="110000"/>
              </a:lnSpc>
            </a:pPr>
            <a:r>
              <a:rPr lang="ru-RU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 САНКТ-ПЕТЕРБУРГ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-1" y="3723878"/>
            <a:ext cx="6206793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Ларионова Е.В., </a:t>
            </a:r>
          </a:p>
          <a:p>
            <a:r>
              <a:rPr lang="ru-RU" sz="22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старшая медицинская сестра УМК  БУЗОО «КОД</a:t>
            </a:r>
            <a:r>
              <a:rPr lang="ru-RU" sz="2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», </a:t>
            </a:r>
            <a:r>
              <a:rPr lang="ru-RU" sz="22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член специализированной секции ОПСА </a:t>
            </a:r>
            <a:r>
              <a:rPr lang="ru-RU" sz="2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«СД в </a:t>
            </a:r>
            <a:r>
              <a:rPr lang="ru-RU" sz="22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онкологии»</a:t>
            </a:r>
          </a:p>
        </p:txBody>
      </p:sp>
      <p:pic>
        <p:nvPicPr>
          <p:cNvPr id="1026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6" y="0"/>
            <a:ext cx="4210563" cy="331445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Овал 9"/>
          <p:cNvSpPr/>
          <p:nvPr/>
        </p:nvSpPr>
        <p:spPr>
          <a:xfrm>
            <a:off x="-223508" y="-125818"/>
            <a:ext cx="2059766" cy="190491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C:\Users\Sveta\Desktop\344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605" y="175800"/>
            <a:ext cx="873027" cy="12327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3" descr="C:\Users\Sveta\Desktop\12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793" y="3285888"/>
            <a:ext cx="2937207" cy="1857612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851920" y="267494"/>
            <a:ext cx="5292080" cy="369332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Координационный совет ОПСА 18 сентября 2019 г.</a:t>
            </a:r>
            <a:endParaRPr lang="ru-RU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5901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640308"/>
            <a:ext cx="84686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700" b="1" dirty="0">
                <a:solidFill>
                  <a:srgbClr val="006600"/>
                </a:solidFill>
              </a:rPr>
              <a:t>«Роль медицинской сестры в обеспечении безопасности лечебно-диагностического процесса»</a:t>
            </a:r>
          </a:p>
        </p:txBody>
      </p:sp>
      <p:pic>
        <p:nvPicPr>
          <p:cNvPr id="11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10" name="Овал 9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8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colorTemperature colorTemp="5300"/>
                    </a14:imgEffect>
                    <a14:imgEffect>
                      <a14:saturation sat="83000"/>
                    </a14:imgEffect>
                    <a14:imgEffect>
                      <a14:brightnessContrast bright="17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6109"/>
          <a:stretch/>
        </p:blipFill>
        <p:spPr>
          <a:xfrm>
            <a:off x="323528" y="1923678"/>
            <a:ext cx="4503919" cy="25989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5" name="Прямоугольник 14"/>
          <p:cNvSpPr/>
          <p:nvPr/>
        </p:nvSpPr>
        <p:spPr>
          <a:xfrm>
            <a:off x="2338836" y="44363"/>
            <a:ext cx="6480720" cy="655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500" b="1" dirty="0" smtClean="0">
                <a:solidFill>
                  <a:srgbClr val="CC0000"/>
                </a:solidFill>
              </a:rPr>
              <a:t>СЕССИИ СИМПОЗИУМА</a:t>
            </a:r>
          </a:p>
        </p:txBody>
      </p:sp>
      <p:pic>
        <p:nvPicPr>
          <p:cNvPr id="7170" name="Picture 2" descr="D:\Загрузка\IMG_742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5057" y="1924444"/>
            <a:ext cx="3942915" cy="26318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Sveta\Desktop\124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8560" y="4161170"/>
            <a:ext cx="1598410" cy="1010901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3951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10" name="Овал 9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8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5" name="Прямоугольник 14"/>
          <p:cNvSpPr/>
          <p:nvPr/>
        </p:nvSpPr>
        <p:spPr>
          <a:xfrm>
            <a:off x="899592" y="640308"/>
            <a:ext cx="84686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700" b="1" dirty="0">
                <a:solidFill>
                  <a:srgbClr val="006600"/>
                </a:solidFill>
              </a:rPr>
              <a:t>«Роль медицинской сестры в обеспечении безопасности лечебно-диагностического процесса»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338836" y="44363"/>
            <a:ext cx="6480720" cy="655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500" b="1" dirty="0" smtClean="0">
                <a:solidFill>
                  <a:srgbClr val="CC0000"/>
                </a:solidFill>
              </a:rPr>
              <a:t>СЕССИИ СИМПОЗИУМА</a:t>
            </a:r>
          </a:p>
        </p:txBody>
      </p:sp>
      <p:pic>
        <p:nvPicPr>
          <p:cNvPr id="8194" name="Picture 2" descr="D:\Загрузка\IMG_766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30" y="1888981"/>
            <a:ext cx="4248462" cy="277763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D:\Загрузка\IMG_783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929" y="1886268"/>
            <a:ext cx="4177551" cy="278329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Sveta\Desktop\124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8560" y="4161170"/>
            <a:ext cx="1598410" cy="1010901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3438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10" name="Овал 9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8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" name="Прямоугольник 7"/>
          <p:cNvSpPr/>
          <p:nvPr/>
        </p:nvSpPr>
        <p:spPr>
          <a:xfrm>
            <a:off x="899592" y="640308"/>
            <a:ext cx="84686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700" b="1" dirty="0">
                <a:solidFill>
                  <a:srgbClr val="006600"/>
                </a:solidFill>
              </a:rPr>
              <a:t>«Роль медицинской сестры в обеспечении безопасности лечебно-диагностического процесса»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338836" y="44363"/>
            <a:ext cx="6480720" cy="655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500" b="1" dirty="0" smtClean="0">
                <a:solidFill>
                  <a:srgbClr val="CC0000"/>
                </a:solidFill>
              </a:rPr>
              <a:t>СЕССИИ СИМПОЗИУМА</a:t>
            </a:r>
          </a:p>
        </p:txBody>
      </p:sp>
      <p:pic>
        <p:nvPicPr>
          <p:cNvPr id="9218" name="Picture 2" descr="D:\Загрузка\IMG_780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3913" y="1803750"/>
            <a:ext cx="4214551" cy="28079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D:\Загрузка\IMG_780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964" y="1804078"/>
            <a:ext cx="4203012" cy="280025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Sveta\Desktop\124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8560" y="4161170"/>
            <a:ext cx="1598410" cy="1010901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0437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10" name="Овал 9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8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3" descr="C:\Users\Sveta\Desktop\12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8560" y="4161170"/>
            <a:ext cx="1598410" cy="1010901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899592" y="640308"/>
            <a:ext cx="84686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700" b="1" dirty="0">
                <a:solidFill>
                  <a:srgbClr val="006600"/>
                </a:solidFill>
              </a:rPr>
              <a:t>«Роль медицинской сестры в обеспечении безопасности лечебно-диагностического процесса»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338836" y="44363"/>
            <a:ext cx="6480720" cy="655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500" b="1" dirty="0" smtClean="0">
                <a:solidFill>
                  <a:srgbClr val="CC0000"/>
                </a:solidFill>
              </a:rPr>
              <a:t>СЕССИИ СИМПОЗИУМА</a:t>
            </a: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colorTemperature colorTemp="5900"/>
                    </a14:imgEffect>
                    <a14:imgEffect>
                      <a14:brightnessContrast bright="16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0854" r="14596"/>
          <a:stretch/>
        </p:blipFill>
        <p:spPr>
          <a:xfrm rot="5400000">
            <a:off x="872712" y="1680228"/>
            <a:ext cx="3329205" cy="33492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0862" t="16329" r="2292" b="7778"/>
          <a:stretch/>
        </p:blipFill>
        <p:spPr>
          <a:xfrm>
            <a:off x="4470990" y="2283718"/>
            <a:ext cx="3629402" cy="20162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01571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10" name="Овал 9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8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3981" y="3371676"/>
            <a:ext cx="1777876" cy="16959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6" name="Прямоугольник 15"/>
          <p:cNvSpPr/>
          <p:nvPr/>
        </p:nvSpPr>
        <p:spPr>
          <a:xfrm>
            <a:off x="1878960" y="95602"/>
            <a:ext cx="715753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000" b="1" dirty="0">
                <a:solidFill>
                  <a:srgbClr val="CC0000"/>
                </a:solidFill>
              </a:rPr>
              <a:t>СИМПОЗИУМ МЕДИЦИНСКИХ СЕСТЕР ОНКОЛОГИЧЕСКОЙ СЛУЖБЫ</a:t>
            </a:r>
            <a:endParaRPr lang="ru-RU" sz="3000" b="1" dirty="0" smtClean="0">
              <a:solidFill>
                <a:srgbClr val="CC0000"/>
              </a:solidFill>
            </a:endParaRPr>
          </a:p>
        </p:txBody>
      </p:sp>
      <p:pic>
        <p:nvPicPr>
          <p:cNvPr id="12" name="Picture 3" descr="C:\Users\Sveta\Desktop\12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8560" y="4161170"/>
            <a:ext cx="1598410" cy="1010901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D:\Загрузка\IMG_7659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763" b="1"/>
          <a:stretch/>
        </p:blipFill>
        <p:spPr bwMode="auto">
          <a:xfrm>
            <a:off x="6300181" y="1497047"/>
            <a:ext cx="2485475" cy="15936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D:\Загрузка\IMG_062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054" y="3433618"/>
            <a:ext cx="2794820" cy="15720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D:\Загрузка\IMG_0449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6628" r="4275"/>
          <a:stretch/>
        </p:blipFill>
        <p:spPr bwMode="auto">
          <a:xfrm>
            <a:off x="3257702" y="3433618"/>
            <a:ext cx="2723842" cy="15784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D:\Загрузка\IMG_0228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2111"/>
          <a:stretch/>
        </p:blipFill>
        <p:spPr bwMode="auto">
          <a:xfrm>
            <a:off x="230578" y="1497047"/>
            <a:ext cx="2769295" cy="162159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D:\Загрузка\IMG_0651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2465"/>
          <a:stretch/>
        </p:blipFill>
        <p:spPr bwMode="auto">
          <a:xfrm>
            <a:off x="3254279" y="1497048"/>
            <a:ext cx="2741892" cy="15991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5586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46627" y="1683046"/>
            <a:ext cx="8794104" cy="96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5400" b="1" dirty="0" smtClean="0">
                <a:solidFill>
                  <a:srgbClr val="CC0000"/>
                </a:solidFill>
              </a:rPr>
              <a:t>Спасибо за внимание!</a:t>
            </a:r>
          </a:p>
        </p:txBody>
      </p:sp>
      <p:pic>
        <p:nvPicPr>
          <p:cNvPr id="11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10" name="Овал 9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8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3" descr="C:\Users\Sveta\Desktop\12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8560" y="4161170"/>
            <a:ext cx="1598410" cy="1010901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675914"/>
            <a:ext cx="3290115" cy="246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2051720" y="-33675"/>
            <a:ext cx="7056222" cy="830997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6600"/>
                </a:solidFill>
              </a:rPr>
              <a:t>Симпозиум медицинских сестер онкологической службы в рамках </a:t>
            </a:r>
            <a:r>
              <a:rPr lang="en-US" sz="1600" b="1" dirty="0" smtClean="0">
                <a:solidFill>
                  <a:srgbClr val="006600"/>
                </a:solidFill>
              </a:rPr>
              <a:t>      </a:t>
            </a:r>
            <a:endParaRPr lang="ru-RU" sz="1600" b="1" dirty="0" smtClean="0">
              <a:solidFill>
                <a:srgbClr val="006600"/>
              </a:solidFill>
            </a:endParaRPr>
          </a:p>
          <a:p>
            <a:pPr algn="ctr"/>
            <a:r>
              <a:rPr lang="ru-RU" sz="1600" b="1" dirty="0" smtClean="0">
                <a:solidFill>
                  <a:srgbClr val="006600"/>
                </a:solidFill>
              </a:rPr>
              <a:t>Международного онкологического форума «белые ночи» 20 июня 2019 г. </a:t>
            </a:r>
          </a:p>
          <a:p>
            <a:pPr algn="ctr"/>
            <a:r>
              <a:rPr lang="ru-RU" sz="1600" b="1" dirty="0" smtClean="0">
                <a:solidFill>
                  <a:srgbClr val="006600"/>
                </a:solidFill>
              </a:rPr>
              <a:t>г. Санкт-Петербург</a:t>
            </a:r>
            <a:endParaRPr lang="ru-RU" sz="16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33595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42010" y="0"/>
            <a:ext cx="7394960" cy="1040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2800" b="1" dirty="0" smtClean="0">
                <a:solidFill>
                  <a:srgbClr val="CC0000"/>
                </a:solidFill>
              </a:rPr>
              <a:t>МЕЖДУНАРОДНЫЙ ОНКОЛОГИЧЕСКИЙ ФОРУМ «БЕЛЫЕ НОЧИ»</a:t>
            </a:r>
          </a:p>
        </p:txBody>
      </p:sp>
      <p:pic>
        <p:nvPicPr>
          <p:cNvPr id="6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8" name="Овал 7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9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" name="Picture 3" descr="C:\Users\Sveta\Desktop\12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8560" y="4161170"/>
            <a:ext cx="1598410" cy="1010901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https://pbs.twimg.com/media/D50EZSlWkAAPPKX.jpg"/>
          <p:cNvPicPr>
            <a:picLocks noChangeAspect="1" noChangeArrowheads="1"/>
          </p:cNvPicPr>
          <p:nvPr/>
        </p:nvPicPr>
        <p:blipFill rotWithShape="1"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9178" b="9837"/>
          <a:stretch/>
        </p:blipFill>
        <p:spPr bwMode="auto">
          <a:xfrm>
            <a:off x="827584" y="980937"/>
            <a:ext cx="7481195" cy="4039085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735771" y="998456"/>
            <a:ext cx="7580645" cy="4165582"/>
          </a:xfrm>
          <a:prstGeom prst="rect">
            <a:avLst/>
          </a:prstGeom>
          <a:solidFill>
            <a:schemeClr val="bg1">
              <a:lumMod val="95000"/>
              <a:alpha val="60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03598"/>
            <a:ext cx="3067393" cy="1866903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https://www.niioncologii.ru/upload/news/IMG_050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003798"/>
            <a:ext cx="3111827" cy="2074551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3363347" y="1563638"/>
            <a:ext cx="549750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Основная цель - </a:t>
            </a:r>
            <a:r>
              <a:rPr lang="ru-RU" sz="2400" b="1" dirty="0">
                <a:solidFill>
                  <a:srgbClr val="006600"/>
                </a:solidFill>
              </a:rPr>
              <a:t>консолидация сил медицинского сообщества для обмена последней профессиональной информацией с целью повышения качества оказания медицинской помощи, снижения заболеваемости и смертности населения от онкологических заболеваний</a:t>
            </a:r>
          </a:p>
        </p:txBody>
      </p:sp>
    </p:spTree>
    <p:extLst>
      <p:ext uri="{BB962C8B-B14F-4D97-AF65-F5344CB8AC3E}">
        <p14:creationId xmlns="" xmlns:p14="http://schemas.microsoft.com/office/powerpoint/2010/main" val="293150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42010" y="0"/>
            <a:ext cx="7394960" cy="1040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2800" b="1" dirty="0" smtClean="0">
                <a:solidFill>
                  <a:srgbClr val="CC0000"/>
                </a:solidFill>
              </a:rPr>
              <a:t>V  ПЕТЕРБУРГСКИЙ МЕЖДУНАРОДНЫЙ ОНКОЛОГИЧЕСКИЙ ФОРУМ «БЕЛЫЕ НОЧИ»</a:t>
            </a:r>
          </a:p>
        </p:txBody>
      </p:sp>
      <p:pic>
        <p:nvPicPr>
          <p:cNvPr id="11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10" name="Овал 9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8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60" y="1768024"/>
            <a:ext cx="1967789" cy="13162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3814" y="987574"/>
            <a:ext cx="2914181" cy="19452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084256"/>
            <a:ext cx="2895251" cy="19325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9597" y="3102947"/>
            <a:ext cx="2895250" cy="19170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987574"/>
            <a:ext cx="2879044" cy="19452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Picture 3" descr="C:\Users\Sveta\Desktop\124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8560" y="4161170"/>
            <a:ext cx="1598410" cy="1010901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MG_0024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25" y="3219822"/>
            <a:ext cx="1984023" cy="13243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576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0"/>
            <a:ext cx="6480720" cy="655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500" b="1" dirty="0" smtClean="0">
                <a:solidFill>
                  <a:srgbClr val="CC0000"/>
                </a:solidFill>
              </a:rPr>
              <a:t>ДЕЛЕГАТЫ ОПСА </a:t>
            </a:r>
          </a:p>
        </p:txBody>
      </p:sp>
      <p:pic>
        <p:nvPicPr>
          <p:cNvPr id="11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10" name="Овал 9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8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3" descr="C:\Users\Sveta\Desktop\12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8560" y="4161170"/>
            <a:ext cx="1598410" cy="1010901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brightnessContrast bright="8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5194" t="-609" r="7204" b="1177"/>
          <a:stretch/>
        </p:blipFill>
        <p:spPr>
          <a:xfrm rot="5400000">
            <a:off x="1387556" y="585416"/>
            <a:ext cx="3060071" cy="34599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="" xmlns:a14="http://schemas.microsoft.com/office/drawing/2010/main">
                  <a14:imgLayer r:embed="rId8">
                    <a14:imgEffect>
                      <a14:sharpenSoften amount="25000"/>
                    </a14:imgEffect>
                    <a14:imgEffect>
                      <a14:brightnessContrast bright="3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0334" t="4994" r="20857" b="12671"/>
          <a:stretch/>
        </p:blipFill>
        <p:spPr>
          <a:xfrm>
            <a:off x="4882921" y="785348"/>
            <a:ext cx="3793535" cy="30600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Прямоугольник 12"/>
          <p:cNvSpPr/>
          <p:nvPr/>
        </p:nvSpPr>
        <p:spPr>
          <a:xfrm>
            <a:off x="0" y="3867894"/>
            <a:ext cx="889248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900" b="1" dirty="0" smtClean="0">
                <a:solidFill>
                  <a:srgbClr val="006600"/>
                </a:solidFill>
              </a:rPr>
              <a:t>- секретарь </a:t>
            </a:r>
            <a:r>
              <a:rPr lang="ru-RU" sz="1900" b="1" dirty="0">
                <a:solidFill>
                  <a:srgbClr val="006600"/>
                </a:solidFill>
              </a:rPr>
              <a:t>специализированной секции ОПСА «СД в онкологии» Ларионова Е.В., </a:t>
            </a:r>
            <a:endParaRPr lang="ru-RU" sz="1900" b="1" dirty="0" smtClean="0">
              <a:solidFill>
                <a:srgbClr val="006600"/>
              </a:solidFill>
            </a:endParaRPr>
          </a:p>
          <a:p>
            <a:r>
              <a:rPr lang="ru-RU" sz="1900" b="1" dirty="0" smtClean="0">
                <a:solidFill>
                  <a:srgbClr val="006600"/>
                </a:solidFill>
              </a:rPr>
              <a:t>- старшая </a:t>
            </a:r>
            <a:r>
              <a:rPr lang="ru-RU" sz="1900" b="1" dirty="0">
                <a:solidFill>
                  <a:srgbClr val="006600"/>
                </a:solidFill>
              </a:rPr>
              <a:t>медицинская сестра ГКБ № 1 им. Кабанова А.Н. Ходасевич Л.Б., </a:t>
            </a:r>
            <a:endParaRPr lang="ru-RU" sz="1900" b="1" dirty="0" smtClean="0">
              <a:solidFill>
                <a:srgbClr val="006600"/>
              </a:solidFill>
            </a:endParaRPr>
          </a:p>
          <a:p>
            <a:r>
              <a:rPr lang="ru-RU" sz="1900" b="1" dirty="0" smtClean="0">
                <a:solidFill>
                  <a:srgbClr val="006600"/>
                </a:solidFill>
              </a:rPr>
              <a:t>- медицинская </a:t>
            </a:r>
            <a:r>
              <a:rPr lang="ru-RU" sz="1900" b="1" dirty="0">
                <a:solidFill>
                  <a:srgbClr val="006600"/>
                </a:solidFill>
              </a:rPr>
              <a:t>сестра ГКБ № 1 им. Кабанова А.Н. </a:t>
            </a:r>
            <a:r>
              <a:rPr lang="ru-RU" sz="1900" b="1" dirty="0" err="1">
                <a:solidFill>
                  <a:srgbClr val="006600"/>
                </a:solidFill>
              </a:rPr>
              <a:t>Закалюжная</a:t>
            </a:r>
            <a:r>
              <a:rPr lang="ru-RU" sz="1900" b="1" dirty="0">
                <a:solidFill>
                  <a:srgbClr val="006600"/>
                </a:solidFill>
              </a:rPr>
              <a:t> Н.В. </a:t>
            </a:r>
            <a:endParaRPr lang="ru-RU" sz="1900" b="1" dirty="0" smtClean="0">
              <a:solidFill>
                <a:srgbClr val="006600"/>
              </a:solidFill>
            </a:endParaRPr>
          </a:p>
          <a:p>
            <a:r>
              <a:rPr lang="ru-RU" sz="1900" b="1" dirty="0" smtClean="0">
                <a:solidFill>
                  <a:srgbClr val="006600"/>
                </a:solidFill>
              </a:rPr>
              <a:t>- медицинская </a:t>
            </a:r>
            <a:r>
              <a:rPr lang="ru-RU" sz="1900" b="1" dirty="0">
                <a:solidFill>
                  <a:srgbClr val="006600"/>
                </a:solidFill>
              </a:rPr>
              <a:t>сестра ОДКБ </a:t>
            </a:r>
            <a:r>
              <a:rPr lang="ru-RU" sz="1900" b="1" dirty="0" err="1">
                <a:solidFill>
                  <a:srgbClr val="006600"/>
                </a:solidFill>
              </a:rPr>
              <a:t>Рунг</a:t>
            </a:r>
            <a:r>
              <a:rPr lang="ru-RU" sz="1900" b="1" dirty="0">
                <a:solidFill>
                  <a:srgbClr val="006600"/>
                </a:solidFill>
              </a:rPr>
              <a:t> Е.Ю.</a:t>
            </a:r>
            <a:endParaRPr lang="ru-RU" sz="19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576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23823" y="-33675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-20538"/>
            <a:ext cx="8051013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b="1" dirty="0" smtClean="0">
                <a:solidFill>
                  <a:srgbClr val="CC0000"/>
                </a:solidFill>
              </a:rPr>
              <a:t>СИМПОЗИУМ «БЕЗОПАСНОСТЬ </a:t>
            </a:r>
          </a:p>
          <a:p>
            <a:pPr algn="ctr"/>
            <a:r>
              <a:rPr lang="ru-RU" sz="2500" b="1" dirty="0" smtClean="0">
                <a:solidFill>
                  <a:srgbClr val="CC0000"/>
                </a:solidFill>
              </a:rPr>
              <a:t>ЛЕЧЕБНО-ДИАГНОСТИЧЕСКОГО ПРОЦЕССА: </a:t>
            </a:r>
          </a:p>
          <a:p>
            <a:pPr algn="ctr"/>
            <a:r>
              <a:rPr lang="ru-RU" sz="2500" b="1" dirty="0" smtClean="0">
                <a:solidFill>
                  <a:srgbClr val="CC0000"/>
                </a:solidFill>
              </a:rPr>
              <a:t>ВКЛАД МЕДИЦИНСКОЙ СЕСТРЫ»</a:t>
            </a:r>
          </a:p>
        </p:txBody>
      </p:sp>
      <p:pic>
        <p:nvPicPr>
          <p:cNvPr id="11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10" name="Овал 9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8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3" descr="C:\Users\Sveta\Desktop\12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8560" y="4161170"/>
            <a:ext cx="1598410" cy="1010901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5328592" y="3291830"/>
            <a:ext cx="39239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6600"/>
                </a:solidFill>
              </a:rPr>
              <a:t>Представители </a:t>
            </a:r>
            <a:r>
              <a:rPr lang="ru-RU" b="1" dirty="0">
                <a:solidFill>
                  <a:srgbClr val="006600"/>
                </a:solidFill>
              </a:rPr>
              <a:t>Европейской </a:t>
            </a:r>
            <a:endParaRPr lang="ru-RU" b="1" dirty="0" smtClean="0">
              <a:solidFill>
                <a:srgbClr val="006600"/>
              </a:solidFill>
            </a:endParaRPr>
          </a:p>
          <a:p>
            <a:pPr algn="ctr"/>
            <a:r>
              <a:rPr lang="ru-RU" b="1" dirty="0" smtClean="0">
                <a:solidFill>
                  <a:srgbClr val="006600"/>
                </a:solidFill>
              </a:rPr>
              <a:t>и </a:t>
            </a:r>
            <a:r>
              <a:rPr lang="ru-RU" b="1" dirty="0">
                <a:solidFill>
                  <a:srgbClr val="006600"/>
                </a:solidFill>
              </a:rPr>
              <a:t>Американской ассоциаций онкологических медицинских сестер</a:t>
            </a:r>
            <a:endParaRPr lang="ru-RU" dirty="0">
              <a:solidFill>
                <a:srgbClr val="006600"/>
              </a:solidFill>
            </a:endParaRPr>
          </a:p>
        </p:txBody>
      </p:sp>
      <p:pic>
        <p:nvPicPr>
          <p:cNvPr id="6146" name="Picture 2" descr="D:\Загрузка\IMG_064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347613"/>
            <a:ext cx="2865400" cy="19090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D:\Загрузка\IMG_023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07653"/>
            <a:ext cx="5221088" cy="27802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576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7030" y="-49277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195736" y="116371"/>
            <a:ext cx="6480720" cy="655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500" b="1" dirty="0" smtClean="0">
                <a:solidFill>
                  <a:srgbClr val="CC0000"/>
                </a:solidFill>
              </a:rPr>
              <a:t>СЕССИИ СИМПОЗИУМА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691" y="3840018"/>
            <a:ext cx="910481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rgbClr val="006600"/>
                </a:solidFill>
              </a:rPr>
              <a:t>1. «Организация </a:t>
            </a:r>
            <a:r>
              <a:rPr lang="ru-RU" sz="2200" b="1" dirty="0">
                <a:solidFill>
                  <a:srgbClr val="006600"/>
                </a:solidFill>
              </a:rPr>
              <a:t>сестринского дела: опыт </a:t>
            </a:r>
            <a:r>
              <a:rPr lang="ru-RU" sz="2200" b="1" dirty="0" smtClean="0">
                <a:solidFill>
                  <a:srgbClr val="006600"/>
                </a:solidFill>
              </a:rPr>
              <a:t>США </a:t>
            </a:r>
            <a:r>
              <a:rPr lang="ru-RU" sz="2200" b="1" dirty="0">
                <a:solidFill>
                  <a:srgbClr val="006600"/>
                </a:solidFill>
              </a:rPr>
              <a:t>и Европейского </a:t>
            </a:r>
            <a:r>
              <a:rPr lang="ru-RU" sz="2200" b="1" dirty="0" smtClean="0">
                <a:solidFill>
                  <a:srgbClr val="006600"/>
                </a:solidFill>
              </a:rPr>
              <a:t>союза».</a:t>
            </a:r>
          </a:p>
          <a:p>
            <a:r>
              <a:rPr lang="ru-RU" sz="2200" b="1" dirty="0" smtClean="0">
                <a:solidFill>
                  <a:srgbClr val="006600"/>
                </a:solidFill>
              </a:rPr>
              <a:t>2. «Роль </a:t>
            </a:r>
            <a:r>
              <a:rPr lang="ru-RU" sz="2200" b="1" dirty="0">
                <a:solidFill>
                  <a:srgbClr val="006600"/>
                </a:solidFill>
              </a:rPr>
              <a:t>медицинской сестры в обеспечении безопасности лечебно-диагностического процесса».</a:t>
            </a:r>
            <a:endParaRPr lang="ru-RU" sz="2200" dirty="0">
              <a:solidFill>
                <a:srgbClr val="006600"/>
              </a:solidFill>
            </a:endParaRPr>
          </a:p>
        </p:txBody>
      </p:sp>
      <p:pic>
        <p:nvPicPr>
          <p:cNvPr id="11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92" y="-49277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10" name="Овал 9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8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3" descr="C:\Users\Sveta\Desktop\12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8560" y="4161170"/>
            <a:ext cx="1598410" cy="1010901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D:\Загрузка\IMG_0651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2465"/>
          <a:stretch/>
        </p:blipFill>
        <p:spPr bwMode="auto">
          <a:xfrm>
            <a:off x="4887314" y="1275606"/>
            <a:ext cx="4077174" cy="23778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D:\Загрузка\IMG_0449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6628" r="4275"/>
          <a:stretch/>
        </p:blipFill>
        <p:spPr bwMode="auto">
          <a:xfrm>
            <a:off x="656470" y="1287031"/>
            <a:ext cx="4131554" cy="23942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576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188540" y="699542"/>
            <a:ext cx="79199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006600"/>
                </a:solidFill>
              </a:rPr>
              <a:t>«Организация сестринского дела: опыт США </a:t>
            </a:r>
          </a:p>
          <a:p>
            <a:pPr algn="ctr"/>
            <a:r>
              <a:rPr lang="ru-RU" sz="3000" b="1" dirty="0" smtClean="0">
                <a:solidFill>
                  <a:srgbClr val="006600"/>
                </a:solidFill>
              </a:rPr>
              <a:t>и Европейского союза»</a:t>
            </a:r>
            <a:endParaRPr lang="ru-RU" sz="3000" b="1" dirty="0">
              <a:solidFill>
                <a:srgbClr val="006600"/>
              </a:solidFill>
            </a:endParaRPr>
          </a:p>
        </p:txBody>
      </p:sp>
      <p:pic>
        <p:nvPicPr>
          <p:cNvPr id="11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10" name="Овал 9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8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5" name="Прямоугольник 14"/>
          <p:cNvSpPr/>
          <p:nvPr/>
        </p:nvSpPr>
        <p:spPr>
          <a:xfrm>
            <a:off x="2338836" y="44363"/>
            <a:ext cx="6480720" cy="655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500" b="1" dirty="0" smtClean="0">
                <a:solidFill>
                  <a:srgbClr val="CC0000"/>
                </a:solidFill>
              </a:rPr>
              <a:t>СЕССИИ СИМПОЗИУМА</a:t>
            </a:r>
          </a:p>
        </p:txBody>
      </p:sp>
      <p:pic>
        <p:nvPicPr>
          <p:cNvPr id="5122" name="Picture 2" descr="D:\Загрузка\IMG_021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43" y="1947692"/>
            <a:ext cx="5096705" cy="24782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Загрузка\IMG_024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9764" y="1936629"/>
            <a:ext cx="3746731" cy="24962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Sveta\Desktop\124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8560" y="4161170"/>
            <a:ext cx="1598410" cy="1010901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576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10" name="Овал 9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8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0" name="Прямоугольник 19"/>
          <p:cNvSpPr/>
          <p:nvPr/>
        </p:nvSpPr>
        <p:spPr>
          <a:xfrm>
            <a:off x="1188540" y="699542"/>
            <a:ext cx="79199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006600"/>
                </a:solidFill>
              </a:rPr>
              <a:t>«Организация сестринского дела: опыт США </a:t>
            </a:r>
          </a:p>
          <a:p>
            <a:pPr algn="ctr"/>
            <a:r>
              <a:rPr lang="ru-RU" sz="3000" b="1" dirty="0" smtClean="0">
                <a:solidFill>
                  <a:srgbClr val="006600"/>
                </a:solidFill>
              </a:rPr>
              <a:t>и Европейского союза»</a:t>
            </a:r>
            <a:endParaRPr lang="ru-RU" sz="3000" b="1" dirty="0">
              <a:solidFill>
                <a:srgbClr val="0066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338836" y="44363"/>
            <a:ext cx="6480720" cy="655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500" b="1" dirty="0" smtClean="0">
                <a:solidFill>
                  <a:srgbClr val="CC0000"/>
                </a:solidFill>
              </a:rPr>
              <a:t>СЕССИИ СИМПОЗИУМА</a:t>
            </a:r>
          </a:p>
        </p:txBody>
      </p:sp>
      <p:pic>
        <p:nvPicPr>
          <p:cNvPr id="4098" name="Picture 2" descr="D:\Загрузка\IMG_021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892" y="1895305"/>
            <a:ext cx="3926084" cy="26206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Загрузка\IMG_045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4348" y="1895303"/>
            <a:ext cx="3926084" cy="261575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Sveta\Desktop\124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8560" y="4161170"/>
            <a:ext cx="1598410" cy="1010901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5609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10" name="Овал 9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8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colorTemperature colorTemp="47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497" r="4043"/>
          <a:stretch/>
        </p:blipFill>
        <p:spPr>
          <a:xfrm rot="5400000">
            <a:off x="184395" y="2034838"/>
            <a:ext cx="2728535" cy="24502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5" name="Прямоугольник 14"/>
          <p:cNvSpPr/>
          <p:nvPr/>
        </p:nvSpPr>
        <p:spPr>
          <a:xfrm>
            <a:off x="1188540" y="699542"/>
            <a:ext cx="79199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006600"/>
                </a:solidFill>
              </a:rPr>
              <a:t>«Организация сестринского дела: опыт США </a:t>
            </a:r>
          </a:p>
          <a:p>
            <a:pPr algn="ctr"/>
            <a:r>
              <a:rPr lang="ru-RU" sz="3000" b="1" dirty="0" smtClean="0">
                <a:solidFill>
                  <a:srgbClr val="006600"/>
                </a:solidFill>
              </a:rPr>
              <a:t>и Европейского союза»</a:t>
            </a:r>
            <a:endParaRPr lang="ru-RU" sz="3000" b="1" dirty="0">
              <a:solidFill>
                <a:srgbClr val="0066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338836" y="44363"/>
            <a:ext cx="6480720" cy="655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500" b="1" dirty="0" smtClean="0">
                <a:solidFill>
                  <a:srgbClr val="CC0000"/>
                </a:solidFill>
              </a:rPr>
              <a:t>СЕССИИ СИМПОЗИУМА</a:t>
            </a:r>
          </a:p>
        </p:txBody>
      </p:sp>
      <p:pic>
        <p:nvPicPr>
          <p:cNvPr id="3076" name="Picture 4" descr="D:\Загрузка\IMG_024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914754"/>
            <a:ext cx="5543700" cy="270948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Sveta\Desktop\124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8560" y="4161170"/>
            <a:ext cx="1598410" cy="1010901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6031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728</TotalTime>
  <Words>308</Words>
  <Application>Microsoft Office PowerPoint</Application>
  <PresentationFormat>Экран (16:9)</PresentationFormat>
  <Paragraphs>44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ОПСА</cp:lastModifiedBy>
  <cp:revision>96</cp:revision>
  <dcterms:created xsi:type="dcterms:W3CDTF">2019-07-17T04:41:02Z</dcterms:created>
  <dcterms:modified xsi:type="dcterms:W3CDTF">2019-09-13T14:54:28Z</dcterms:modified>
</cp:coreProperties>
</file>