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69" r:id="rId13"/>
    <p:sldId id="262" r:id="rId14"/>
    <p:sldId id="274" r:id="rId15"/>
    <p:sldId id="280" r:id="rId16"/>
    <p:sldId id="275" r:id="rId17"/>
    <p:sldId id="276" r:id="rId18"/>
    <p:sldId id="281" r:id="rId19"/>
    <p:sldId id="283" r:id="rId20"/>
    <p:sldId id="284" r:id="rId21"/>
    <p:sldId id="285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DA8200"/>
    <a:srgbClr val="FFB953"/>
    <a:srgbClr val="660066"/>
    <a:srgbClr val="A50021"/>
    <a:srgbClr val="F2B300"/>
    <a:srgbClr val="FABF8E"/>
    <a:srgbClr val="FBCD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88" d="100"/>
          <a:sy n="88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2BF7F-2609-4840-943A-5CD2593B5D12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2F403-C1C7-4BB4-8E57-015DF4940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2F403-C1C7-4BB4-8E57-015DF494006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614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51520" y="1627053"/>
            <a:ext cx="878497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Научные основы 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сестринской практики. Медицинские сёстры 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Омской области в реализации исследовательских проектов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55576" y="1340768"/>
            <a:ext cx="8064896" cy="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8229922" y="188640"/>
            <a:ext cx="590550" cy="838200"/>
            <a:chOff x="8028384" y="188640"/>
            <a:chExt cx="590550" cy="838200"/>
          </a:xfrm>
        </p:grpSpPr>
        <p:pic>
          <p:nvPicPr>
            <p:cNvPr id="1032" name="Picture 8" descr="C:\Users\User\Desktop\54654.gif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028384" y="188640"/>
              <a:ext cx="590550" cy="8382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</p:pic>
        <p:sp>
          <p:nvSpPr>
            <p:cNvPr id="19" name="Овал 18"/>
            <p:cNvSpPr/>
            <p:nvPr/>
          </p:nvSpPr>
          <p:spPr>
            <a:xfrm>
              <a:off x="8244408" y="476672"/>
              <a:ext cx="72008" cy="7200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267744" y="5301208"/>
            <a:ext cx="66612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Бучко, 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вице-президент ОПСА,</a:t>
            </a:r>
            <a:r>
              <a:rPr kumimoji="0" lang="ru-RU" sz="2500" b="1" i="1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координатор проекта ОПСА «Исследования </a:t>
            </a: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1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сестринском деле»</a:t>
            </a:r>
            <a:endParaRPr kumimoji="0" lang="ru-RU" sz="2500" b="1" i="1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187624" y="253097"/>
            <a:ext cx="720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Омская региональная общественная организация</a:t>
            </a:r>
          </a:p>
          <a:p>
            <a:pPr lvl="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«Омская профессиональная сестринская ассоциация»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2199" y="908720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04056" y="44624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Семинары в рамках проекта</a:t>
            </a:r>
            <a:endParaRPr lang="ru-RU" sz="36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514887" y="620688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86895" y="620688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 этап</a:t>
            </a:r>
            <a:endParaRPr lang="ru-RU" sz="25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124744"/>
            <a:ext cx="3664671" cy="2748503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103" y="1628800"/>
            <a:ext cx="3744337" cy="2808253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3076" name="Picture 4" descr="D:\Фотоальбом\2011 г\06. 2-й омский семинар по исследованиям 09.04.11\DSC03669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1403648" y="3789040"/>
            <a:ext cx="3707904" cy="2780928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2199" y="908720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04056" y="44624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Семинары в рамках проекта</a:t>
            </a:r>
            <a:endParaRPr lang="ru-RU" sz="36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514887" y="620688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86895" y="620688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 этап</a:t>
            </a:r>
            <a:endParaRPr lang="ru-RU" sz="2500" dirty="0"/>
          </a:p>
        </p:txBody>
      </p:sp>
      <p:pic>
        <p:nvPicPr>
          <p:cNvPr id="4098" name="Picture 2" descr="D:\Фотоальбом\2011 г\15. 3-й омский семинар по исследованиям 11.06.11 г\DSC03987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827584" y="1052736"/>
            <a:ext cx="3686467" cy="2764850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lum/>
          </a:blip>
          <a:srcRect/>
          <a:stretch>
            <a:fillRect/>
          </a:stretch>
        </p:blipFill>
        <p:spPr bwMode="auto">
          <a:xfrm>
            <a:off x="4932040" y="1772816"/>
            <a:ext cx="3662464" cy="2746848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lum/>
          </a:blip>
          <a:srcRect/>
          <a:stretch>
            <a:fillRect/>
          </a:stretch>
        </p:blipFill>
        <p:spPr bwMode="auto">
          <a:xfrm>
            <a:off x="1547664" y="3976518"/>
            <a:ext cx="3686467" cy="2764850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2199" y="1124744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04056" y="44624"/>
            <a:ext cx="8028384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Направления сестринских исследований в проекте</a:t>
            </a:r>
            <a:endParaRPr lang="ru-RU" sz="34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588224" y="908720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60232" y="908720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 этап</a:t>
            </a:r>
            <a:endParaRPr lang="ru-RU" sz="25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30503" y="2263726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867590" y="2132856"/>
            <a:ext cx="827641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«Болевой синдром у пациентов после </a:t>
            </a:r>
            <a:r>
              <a:rPr lang="ru-RU" sz="20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холецистэктомии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Снижение уровня боли» (Е.Е. Попова);</a:t>
            </a:r>
          </a:p>
          <a:p>
            <a:pPr>
              <a:spcAft>
                <a:spcPts val="2400"/>
              </a:spcAft>
            </a:pP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«Влияние характера и режима питания, количества принимаемой жидкости, выполнения физических упражнений на моторику кишечника у пациентов с гастроэнтерологической патологией. Нормализация моторики кишечника» (И.Б.Шлегель);</a:t>
            </a:r>
          </a:p>
          <a:p>
            <a:pPr>
              <a:spcAft>
                <a:spcPts val="2400"/>
              </a:spcAft>
            </a:pP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«Болевой синдром у пострадавших  в результате острых отравлений прижигающими ядами. Снижение болевого синдрома» (А.А. Смирнова);</a:t>
            </a:r>
          </a:p>
          <a:p>
            <a:pPr>
              <a:spcAft>
                <a:spcPts val="2400"/>
              </a:spcAft>
            </a:pP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«Болевой синдром у пациентов с ожоговой травмой. Контроль боли» (Т.Н. Бочкарёва).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3133069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30502" y="5000030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30503" y="6224166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11560" y="1412776"/>
            <a:ext cx="5976664" cy="576064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445434"/>
            <a:ext cx="567379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уменьшение болевого синдрома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22199" y="1124744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04056" y="44624"/>
            <a:ext cx="8028384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Направления сестринских исследований в проекте</a:t>
            </a:r>
            <a:endParaRPr lang="ru-RU" sz="3400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586895" y="908720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658903" y="908720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 этап</a:t>
            </a:r>
            <a:endParaRPr lang="ru-RU" sz="2500" dirty="0"/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611560" y="1412776"/>
            <a:ext cx="5976664" cy="576064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83568" y="1445434"/>
            <a:ext cx="34833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уход за пациентами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99592" y="2420888"/>
            <a:ext cx="824440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«Трансформация ухода за пациентами, перенесшими ампутацию нижних конечностей. Контроль физического состояния» (М.А. Клименок); </a:t>
            </a:r>
          </a:p>
          <a:p>
            <a:pPr>
              <a:spcAft>
                <a:spcPts val="3600"/>
              </a:spcAf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«Уменьшение осложнений в раннем послеоперационном периоде у пациентов с заболеваниями (травмами) позвоночника» (Т.Ф. Димакова); </a:t>
            </a:r>
          </a:p>
          <a:p>
            <a:pPr>
              <a:spcAft>
                <a:spcPts val="3600"/>
              </a:spcAf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«Обучение пациентов с заболеваниями пояснично-крестцового отдела позвоночника </a:t>
            </a:r>
            <a:r>
              <a:rPr lang="ru-RU" sz="22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самоуходу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в послеоперационном периоде» (А.А. Секисова)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30503" y="2551758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3991918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30502" y="5432078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22199" y="1124744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504056" y="44624"/>
            <a:ext cx="8028384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Направления сестринских исследований в проекте</a:t>
            </a:r>
            <a:endParaRPr lang="ru-RU" sz="3400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586895" y="908720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58903" y="908720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 этап</a:t>
            </a:r>
            <a:endParaRPr lang="ru-RU" sz="2500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11560" y="1412776"/>
            <a:ext cx="5976664" cy="576064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1445434"/>
            <a:ext cx="37243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вопросы психологии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276872"/>
            <a:ext cx="82444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«Предвидение и выявление признаков суицидальных состояний у пациентов, страдающих психическими расстройствами» (И.С. Зиновьева); </a:t>
            </a:r>
          </a:p>
          <a:p>
            <a:pPr>
              <a:spcAft>
                <a:spcPts val="3600"/>
              </a:spcAf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«Предупреждение агрессии у пациентов с алкогольными психозами, с целью уменьшения насилия                       над медицинскими работниками» (О.А. Парыгина); </a:t>
            </a:r>
          </a:p>
          <a:p>
            <a:pPr>
              <a:spcAft>
                <a:spcPts val="3600"/>
              </a:spcAft>
            </a:pP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«Высокий уровень эмоциональных расстройств                 в отделении реанимации и интенсивной терапии. Снижение уровня эмоциональных расстройств медицинского персонала» (Е.С. Приезжева); 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30503" y="2335734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3847902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30502" y="5288062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22199" y="1124744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504056" y="44624"/>
            <a:ext cx="8028384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Направления сестринских исследований в проекте</a:t>
            </a:r>
            <a:endParaRPr lang="ru-RU" sz="3400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586895" y="908720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58903" y="908720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 этап</a:t>
            </a:r>
            <a:endParaRPr lang="ru-RU" sz="2500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11560" y="1412776"/>
            <a:ext cx="5976664" cy="576064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1445434"/>
            <a:ext cx="37243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вопросы психологии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310839"/>
            <a:ext cx="7920880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«Влияние тревоги на степень болевого синдрома у пациентов с острым инфарктом миокарда. Снижение частоты возникновения приступов» (И.Ж. Каримова); </a:t>
            </a:r>
          </a:p>
          <a:p>
            <a:pPr>
              <a:spcAft>
                <a:spcPts val="4200"/>
              </a:spcAft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«Влияние тревоги на уровень страха перед болью  у пациентов с ишемической болезнью сердца» (О.А. Скокова)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30503" y="2479750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4501221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2199" y="1052736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04056" y="201473"/>
            <a:ext cx="8028384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Исследовательский этап проекта</a:t>
            </a:r>
            <a:endParaRPr lang="ru-RU" sz="34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516216" y="764704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764704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 этап</a:t>
            </a:r>
            <a:endParaRPr lang="ru-RU" sz="2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967129"/>
            <a:ext cx="6408712" cy="1749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12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Проведение исследований             в учреждениях здравоохранения </a:t>
            </a:r>
          </a:p>
          <a:p>
            <a:pPr algn="ctr">
              <a:lnSpc>
                <a:spcPct val="120000"/>
              </a:lnSpc>
              <a:spcAft>
                <a:spcPts val="12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 июня 2011 г. – 31 января 2012 г.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872062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Предварительная защита проектов состоится в феврале 2012 г.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6732240" y="1916832"/>
            <a:ext cx="2082684" cy="1770281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475656" y="4365104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2199" y="1052736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04056" y="201473"/>
            <a:ext cx="8028384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Заключительный этап проекта</a:t>
            </a:r>
            <a:endParaRPr lang="ru-RU" sz="34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516216" y="764704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764704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 этап</a:t>
            </a:r>
            <a:endParaRPr lang="ru-RU" sz="2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484784"/>
            <a:ext cx="777686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защита сестринских исследований, </a:t>
            </a:r>
          </a:p>
          <a:p>
            <a:pPr>
              <a:spcAft>
                <a:spcPts val="36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подготовка материалов по проведенным исследованиям в сестринском деле для издания;</a:t>
            </a:r>
          </a:p>
          <a:p>
            <a:pPr>
              <a:spcAft>
                <a:spcPts val="36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конкурс на лучшую исследовательскую работу;</a:t>
            </a:r>
          </a:p>
          <a:p>
            <a:pPr>
              <a:spcAft>
                <a:spcPts val="36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подготовка статей для публикации              в журнале «Вестник РАМС»;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1620901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2484995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99015" y="4213188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99015" y="5576094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D:\Рисунки\1\1.jpg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7452320" y="4797152"/>
            <a:ext cx="1372942" cy="1956434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2199" y="1052736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04056" y="201473"/>
            <a:ext cx="8028384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Заключительный этап проекта</a:t>
            </a:r>
            <a:endParaRPr lang="ru-RU" sz="34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516216" y="764704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764704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 этап</a:t>
            </a:r>
            <a:endParaRPr lang="ru-RU" sz="25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484784"/>
            <a:ext cx="8100392" cy="4973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48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проведение научно-практической конференции, посвященной итогам проекта ОПСА «Исследования в сестринском деле»,   с участием авторитетных исследователей, специалистов из России и других стран;</a:t>
            </a:r>
          </a:p>
          <a:p>
            <a:pPr>
              <a:lnSpc>
                <a:spcPct val="110000"/>
              </a:lnSpc>
              <a:spcAft>
                <a:spcPts val="4800"/>
              </a:spcAft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представление лучших исследований            на всероссийском конгрессе                            в Санкт-Петербурге                                                в октябре 2012 г.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1620901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4573228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6516216" y="5013176"/>
            <a:ext cx="2305439" cy="1729079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199" y="980728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04056" y="273481"/>
            <a:ext cx="8388424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Паллиативная сестринская помощь</a:t>
            </a:r>
            <a:endParaRPr lang="ru-RU" sz="34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827584" y="1340768"/>
            <a:ext cx="7848872" cy="5243047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55576" y="307894"/>
            <a:ext cx="4680520" cy="3409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Качество сестринской помощи не может быть повышено до тех пор, пока наука не станет </a:t>
            </a:r>
          </a:p>
          <a:p>
            <a:pPr>
              <a:lnSpc>
                <a:spcPct val="120000"/>
              </a:lnSpc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такой же традицией сестринского дела, </a:t>
            </a:r>
          </a:p>
          <a:p>
            <a:pPr>
              <a:lnSpc>
                <a:spcPct val="120000"/>
              </a:lnSpc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 милосердие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07605" y="620688"/>
            <a:ext cx="3756883" cy="2718490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212976"/>
            <a:ext cx="3744416" cy="2716603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3983148"/>
            <a:ext cx="3744416" cy="2686212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lum/>
          </a:blip>
          <a:srcRect b="6897"/>
          <a:stretch>
            <a:fillRect/>
          </a:stretch>
        </p:blipFill>
        <p:spPr bwMode="auto">
          <a:xfrm>
            <a:off x="4565747" y="1324528"/>
            <a:ext cx="3806675" cy="2551784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863587" y="1324527"/>
            <a:ext cx="3456384" cy="5272825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lum/>
          </a:blip>
          <a:srcRect/>
          <a:stretch>
            <a:fillRect/>
          </a:stretch>
        </p:blipFill>
        <p:spPr bwMode="auto">
          <a:xfrm>
            <a:off x="4608003" y="4060832"/>
            <a:ext cx="3780421" cy="2520280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22199" y="1052736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04056" y="201473"/>
            <a:ext cx="8388424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Эргономика и паллиативная помощь</a:t>
            </a:r>
            <a:endParaRPr lang="ru-RU" sz="34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22199" y="908720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67544" y="201473"/>
            <a:ext cx="8388424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Проведение исследований влияет на:</a:t>
            </a:r>
            <a:endParaRPr lang="ru-RU" sz="3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71600" y="1180484"/>
            <a:ext cx="7992888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504825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управление и устранение симптомов, вызванных болезнью;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504825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доказательной практики            в сестринском деле;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504825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повышение качества жизни                      в болезни;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504825" algn="l"/>
              </a:tabLst>
            </a:pPr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улучшение оказания паллиативной        и неотложной помощи пациентам.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1404877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27008" y="2845035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99015" y="4285195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32537">
            <a:off x="599015" y="5648102"/>
            <a:ext cx="316615" cy="30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32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сестринском деле чрезвычайно важны для изменения статуса сестринской профессии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683568" y="1916832"/>
            <a:ext cx="3465102" cy="4680520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4355976" y="2564904"/>
            <a:ext cx="4425426" cy="2880320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 t="4851" r="6688"/>
          <a:stretch>
            <a:fillRect/>
          </a:stretch>
        </p:blipFill>
        <p:spPr bwMode="auto">
          <a:xfrm>
            <a:off x="0" y="2239"/>
            <a:ext cx="9108504" cy="685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3645024"/>
            <a:ext cx="511256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99209"/>
            <a:ext cx="80648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5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сестринском</a:t>
            </a:r>
            <a:r>
              <a:rPr kumimoji="0" lang="ru-RU" sz="35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деле в России </a:t>
            </a:r>
            <a:endParaRPr kumimoji="0" lang="ru-RU" sz="35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51520" y="1340768"/>
            <a:ext cx="345638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836712"/>
            <a:ext cx="936104" cy="936104"/>
          </a:xfrm>
          <a:prstGeom prst="rect">
            <a:avLst/>
          </a:prstGeom>
          <a:noFill/>
        </p:spPr>
      </p:pic>
      <p:pic>
        <p:nvPicPr>
          <p:cNvPr id="2051" name="Picture 3" descr="D:\Фотоальбом\2010 г\07. Семинар Сестр. исследования 29.03-02.04.10 С.-Петербург\DSC074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772816"/>
            <a:ext cx="3552395" cy="2664296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cxnSp>
        <p:nvCxnSpPr>
          <p:cNvPr id="10" name="Прямая соединительная линия 9"/>
          <p:cNvCxnSpPr/>
          <p:nvPr/>
        </p:nvCxnSpPr>
        <p:spPr>
          <a:xfrm>
            <a:off x="5508104" y="1340768"/>
            <a:ext cx="345638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39552" y="4509120"/>
            <a:ext cx="122046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2010 г.</a:t>
            </a:r>
            <a:endParaRPr lang="ru-RU" sz="2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618412" y="4437112"/>
            <a:ext cx="12020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2011 г.</a:t>
            </a:r>
            <a:endParaRPr lang="ru-RU" sz="2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1628800"/>
            <a:ext cx="3600400" cy="2700300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4077072"/>
            <a:ext cx="3528392" cy="2713357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99209"/>
            <a:ext cx="80648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5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Исследования в сестринском</a:t>
            </a:r>
            <a:r>
              <a:rPr kumimoji="0" lang="ru-RU" sz="35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деле в Омске</a:t>
            </a:r>
            <a:endParaRPr kumimoji="0" lang="ru-RU" sz="35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51520" y="1412776"/>
            <a:ext cx="345638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508104" y="1412776"/>
            <a:ext cx="345638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83671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419872" y="2420888"/>
            <a:ext cx="5544616" cy="384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улучшение качества сестринской помощи пациентам и создание научной базы сестринского дела по исследованиям для практикующих медицинских сестер Омской области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9552" y="2480409"/>
            <a:ext cx="237626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проекта</a:t>
            </a:r>
            <a:endParaRPr kumimoji="0" lang="ru-RU" sz="35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1034"/>
          <p:cNvSpPr>
            <a:spLocks noChangeShapeType="1"/>
          </p:cNvSpPr>
          <p:nvPr/>
        </p:nvSpPr>
        <p:spPr bwMode="auto">
          <a:xfrm rot="20261697">
            <a:off x="2445005" y="2644954"/>
            <a:ext cx="869614" cy="346625"/>
          </a:xfrm>
          <a:prstGeom prst="line">
            <a:avLst/>
          </a:prstGeom>
          <a:ln w="85725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116632"/>
            <a:ext cx="853244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5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Реализация проекта «Исследования в сестринском</a:t>
            </a:r>
            <a:r>
              <a:rPr kumimoji="0" lang="ru-RU" sz="3500" b="1" i="0" u="none" strike="noStrike" cap="none" normalizeH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деле»</a:t>
            </a:r>
            <a:endParaRPr kumimoji="0" lang="ru-RU" sz="35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51520" y="1412776"/>
            <a:ext cx="3456384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1988840"/>
            <a:ext cx="1872208" cy="720080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060848"/>
            <a:ext cx="154292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 этап</a:t>
            </a:r>
            <a:endParaRPr lang="ru-RU" sz="3500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971600" y="3140968"/>
            <a:ext cx="1872208" cy="720080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3212976"/>
            <a:ext cx="154292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 этап</a:t>
            </a:r>
            <a:endParaRPr lang="ru-RU" sz="3500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475656" y="4365104"/>
            <a:ext cx="1872208" cy="720080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4437112"/>
            <a:ext cx="154292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 этап</a:t>
            </a:r>
            <a:endParaRPr lang="ru-RU" sz="3500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979712" y="5589240"/>
            <a:ext cx="1872208" cy="720080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661248"/>
            <a:ext cx="154292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 этап</a:t>
            </a:r>
            <a:endParaRPr lang="ru-RU" sz="35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47864" y="1816368"/>
            <a:ext cx="56166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подготовительный</a:t>
            </a:r>
          </a:p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(январь - февраль 2011 г.) 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483768" y="2276872"/>
            <a:ext cx="792088" cy="0"/>
          </a:xfrm>
          <a:prstGeom prst="line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987824" y="3501008"/>
            <a:ext cx="792088" cy="0"/>
          </a:xfrm>
          <a:prstGeom prst="line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491880" y="4725144"/>
            <a:ext cx="792088" cy="0"/>
          </a:xfrm>
          <a:prstGeom prst="line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995936" y="5949280"/>
            <a:ext cx="792088" cy="0"/>
          </a:xfrm>
          <a:prstGeom prst="line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779912" y="3068960"/>
            <a:ext cx="47525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обучающий</a:t>
            </a:r>
          </a:p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(февраль – июнь 2011 г.)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283968" y="4264640"/>
            <a:ext cx="48965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исследовательский</a:t>
            </a:r>
          </a:p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(июнь 2011 г. – июнь 2012 г.)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788024" y="5517232"/>
            <a:ext cx="41764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заключительный</a:t>
            </a:r>
          </a:p>
          <a:p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(июль – октябрь 2012 г.)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2199" y="908720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467544" y="44624"/>
            <a:ext cx="8460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Пилотные учреждения здравоохранения</a:t>
            </a:r>
            <a:endParaRPr lang="ru-RU" sz="3200" dirty="0"/>
          </a:p>
        </p:txBody>
      </p:sp>
      <p:pic>
        <p:nvPicPr>
          <p:cNvPr id="4" name="Picture 2" descr="D:\Фотоальбом\Фото ЛПУ\Областные\ОКБ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2" y="1988842"/>
            <a:ext cx="2408212" cy="172819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" name="Picture 3" descr="D:\Фотоальбом\Фото ЛПУ\Областные\КПБ\КПБ им. Н.Н. Солодников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48675" y="1988839"/>
            <a:ext cx="2419469" cy="172819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8995" y="1988840"/>
            <a:ext cx="241946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" name="Picture 5" descr="D:\Фотоальбом\Фото ЛПУ\Городские\ГК БСМП №1\BSMP\P10100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4210368"/>
            <a:ext cx="2419468" cy="173891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4221088"/>
            <a:ext cx="241946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" name="Picture 9" descr="DSC024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6401005" y="4197899"/>
            <a:ext cx="2419467" cy="175138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03648" y="1485945"/>
            <a:ext cx="7793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ОКБ</a:t>
            </a:r>
            <a:endParaRPr lang="ru-RU" sz="2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1147391"/>
            <a:ext cx="2736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КПБ им. </a:t>
            </a:r>
          </a:p>
          <a:p>
            <a:pPr algn="ctr"/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Н.Н. Солодникова</a:t>
            </a:r>
            <a:endParaRPr lang="ru-RU" sz="2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1485945"/>
            <a:ext cx="23042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КМХЦ МЗОО</a:t>
            </a:r>
            <a:endParaRPr lang="ru-RU" sz="2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5949280"/>
            <a:ext cx="2412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ОГКБ № 1 им. Кабанова А.Н.</a:t>
            </a:r>
            <a:endParaRPr lang="ru-RU" sz="2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07904" y="5950441"/>
            <a:ext cx="25922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ГК БСМП № 1</a:t>
            </a:r>
            <a:endParaRPr lang="ru-RU" sz="2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12160" y="5971927"/>
            <a:ext cx="30243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ОКБ на ст. Омск-Пассажирский</a:t>
            </a:r>
            <a:endParaRPr lang="ru-RU" sz="2200" dirty="0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6514887" y="620688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586895" y="620688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 этап</a:t>
            </a:r>
            <a:endParaRPr lang="ru-RU" sz="25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8941" y="1340768"/>
            <a:ext cx="8181531" cy="5051122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323528" y="908720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683568" y="-34935"/>
            <a:ext cx="73448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5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Участники проекта</a:t>
            </a:r>
            <a:endParaRPr lang="ru-RU" sz="55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3528" y="703344"/>
            <a:ext cx="8352928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39552" y="-27384"/>
            <a:ext cx="813690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Кураторы пилотных проектов</a:t>
            </a:r>
            <a:endParaRPr lang="ru-RU" sz="3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221088"/>
            <a:ext cx="288032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Координатор</a:t>
            </a:r>
            <a:endParaRPr lang="ru-RU" sz="2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221088"/>
            <a:ext cx="367240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Консультант</a:t>
            </a:r>
            <a:endParaRPr lang="ru-RU" sz="2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98610" y="6396335"/>
            <a:ext cx="1805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О.А. Бучко</a:t>
            </a:r>
            <a:endParaRPr lang="ru-RU" sz="24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6381328"/>
            <a:ext cx="20040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С.С. Бунова</a:t>
            </a:r>
            <a:endParaRPr lang="ru-RU" sz="24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1948770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Т.Ф. Моисеева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1115616" y="4725144"/>
            <a:ext cx="2804657" cy="170921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292080" y="4725144"/>
            <a:ext cx="2664296" cy="172077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2" name="Рисунок 6" descr="C:\Users\User\AppData\Local\Microsoft\Windows\Temporary Internet Files\Content.Word\Моисеева Т.Ф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980728"/>
            <a:ext cx="936104" cy="1069473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827584" y="3501008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С.Ф. Дацюк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1948770"/>
            <a:ext cx="2376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Е.П. Гирфанова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707904" y="3563724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Н.В. Коваленко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732240" y="3562563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Л.С. Титова</a:t>
            </a:r>
          </a:p>
        </p:txBody>
      </p:sp>
      <p:pic>
        <p:nvPicPr>
          <p:cNvPr id="18" name="Рисунок 11" descr="C:\Users\User\AppData\Local\Microsoft\Windows\Temporary Internet Files\Content.Word\Рисунок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1" y="2564903"/>
            <a:ext cx="1069473" cy="105892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" name="Рисунок 7" descr="IMGP085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43607" y="2492895"/>
            <a:ext cx="1069473" cy="105892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2" name="Picture 6" descr="Гирфанова Е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39951" y="908720"/>
            <a:ext cx="1069473" cy="1128159"/>
          </a:xfrm>
          <a:prstGeom prst="rect">
            <a:avLst/>
          </a:prstGeom>
          <a:noFill/>
          <a:effectLst>
            <a:softEdge rad="31750"/>
          </a:effectLst>
        </p:spPr>
      </p:pic>
      <p:cxnSp>
        <p:nvCxnSpPr>
          <p:cNvPr id="23" name="Прямая соединительная линия 22"/>
          <p:cNvCxnSpPr/>
          <p:nvPr/>
        </p:nvCxnSpPr>
        <p:spPr>
          <a:xfrm>
            <a:off x="467544" y="4077072"/>
            <a:ext cx="8352928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Документы\Документы ОПСА\Сайт\Странички учреждений ЗО\Областные\КМЦХ МЗОО\Гл.медсестра Фомина Н.А..jpg"/>
          <p:cNvPicPr>
            <a:picLocks noChangeAspect="1" noChangeArrowheads="1"/>
          </p:cNvPicPr>
          <p:nvPr/>
        </p:nvPicPr>
        <p:blipFill>
          <a:blip r:embed="rId8" cstate="email">
            <a:lum bright="10000"/>
          </a:blip>
          <a:srcRect l="-4284"/>
          <a:stretch>
            <a:fillRect/>
          </a:stretch>
        </p:blipFill>
        <p:spPr bwMode="auto">
          <a:xfrm>
            <a:off x="6948264" y="980728"/>
            <a:ext cx="1080120" cy="108012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6" name="Прямоугольник 25"/>
          <p:cNvSpPr/>
          <p:nvPr/>
        </p:nvSpPr>
        <p:spPr>
          <a:xfrm>
            <a:off x="6732240" y="1979548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Н.А. Фомина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 cstate="email">
            <a:lum/>
          </a:blip>
          <a:srcRect r="-1491"/>
          <a:stretch>
            <a:fillRect/>
          </a:stretch>
        </p:blipFill>
        <p:spPr bwMode="auto">
          <a:xfrm>
            <a:off x="7020272" y="2492896"/>
            <a:ext cx="1008112" cy="1085659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>
            <a:off x="322199" y="908720"/>
            <a:ext cx="6048672" cy="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04056" y="44624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Семинары в рамках проекта</a:t>
            </a:r>
            <a:endParaRPr lang="ru-RU" sz="36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514887" y="620688"/>
            <a:ext cx="1224136" cy="504056"/>
          </a:xfrm>
          <a:prstGeom prst="round2DiagRect">
            <a:avLst/>
          </a:prstGeom>
          <a:solidFill>
            <a:srgbClr val="FFB953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86895" y="620688"/>
            <a:ext cx="115345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 этап</a:t>
            </a:r>
            <a:endParaRPr lang="ru-RU" sz="2500" dirty="0"/>
          </a:p>
        </p:txBody>
      </p:sp>
      <p:pic>
        <p:nvPicPr>
          <p:cNvPr id="7" name="Picture 1" descr="D:\Фотоальбом\2011 г\02. 1-й семинар по исследованиям 12.02.11\DSC032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24744"/>
            <a:ext cx="3768419" cy="2826314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8" name="Picture 2" descr="D:\Фотоальбом\2011 г\02. 1-й семинар по исследованиям 12.02.11\DSC033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556792"/>
            <a:ext cx="3742956" cy="2807217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3933056"/>
            <a:ext cx="3742956" cy="2807217"/>
          </a:xfrm>
          <a:prstGeom prst="round2DiagRect">
            <a:avLst/>
          </a:prstGeom>
          <a:ln w="22225">
            <a:solidFill>
              <a:srgbClr val="660066"/>
            </a:solidFill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823</TotalTime>
  <Words>690</Words>
  <Application>Microsoft Office PowerPoint</Application>
  <PresentationFormat>Экран (4:3)</PresentationFormat>
  <Paragraphs>106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215</cp:revision>
  <dcterms:created xsi:type="dcterms:W3CDTF">2011-02-08T06:34:21Z</dcterms:created>
  <dcterms:modified xsi:type="dcterms:W3CDTF">2011-11-03T04:37:48Z</dcterms:modified>
</cp:coreProperties>
</file>