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4"/>
  </p:notesMasterIdLst>
  <p:handoutMasterIdLst>
    <p:handoutMasterId r:id="rId25"/>
  </p:handoutMasterIdLst>
  <p:sldIdLst>
    <p:sldId id="285" r:id="rId2"/>
    <p:sldId id="677" r:id="rId3"/>
    <p:sldId id="678" r:id="rId4"/>
    <p:sldId id="680" r:id="rId5"/>
    <p:sldId id="681" r:id="rId6"/>
    <p:sldId id="685" r:id="rId7"/>
    <p:sldId id="679" r:id="rId8"/>
    <p:sldId id="683" r:id="rId9"/>
    <p:sldId id="684" r:id="rId10"/>
    <p:sldId id="686" r:id="rId11"/>
    <p:sldId id="687" r:id="rId12"/>
    <p:sldId id="688" r:id="rId13"/>
    <p:sldId id="689" r:id="rId14"/>
    <p:sldId id="692" r:id="rId15"/>
    <p:sldId id="694" r:id="rId16"/>
    <p:sldId id="697" r:id="rId17"/>
    <p:sldId id="693" r:id="rId18"/>
    <p:sldId id="699" r:id="rId19"/>
    <p:sldId id="698" r:id="rId20"/>
    <p:sldId id="701" r:id="rId21"/>
    <p:sldId id="703" r:id="rId22"/>
    <p:sldId id="702" r:id="rId23"/>
  </p:sldIdLst>
  <p:sldSz cx="8961438" cy="6721475"/>
  <p:notesSz cx="9906000" cy="674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5857"/>
    <a:srgbClr val="FFFFFF"/>
    <a:srgbClr val="004992"/>
    <a:srgbClr val="336699"/>
    <a:srgbClr val="003B60"/>
    <a:srgbClr val="080808"/>
    <a:srgbClr val="003366"/>
    <a:srgbClr val="A5002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4735" autoAdjust="0"/>
    <p:restoredTop sz="99875" autoAdjust="0"/>
  </p:normalViewPr>
  <p:slideViewPr>
    <p:cSldViewPr snapToGrid="0">
      <p:cViewPr>
        <p:scale>
          <a:sx n="80" d="100"/>
          <a:sy n="80" d="100"/>
        </p:scale>
        <p:origin x="-774" y="-216"/>
      </p:cViewPr>
      <p:guideLst>
        <p:guide orient="horz" pos="182"/>
        <p:guide orient="horz" pos="4199"/>
        <p:guide pos="81"/>
        <p:guide pos="5466"/>
        <p:guide pos="56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-466" y="-60"/>
      </p:cViewPr>
      <p:guideLst>
        <p:guide orient="horz" pos="4140"/>
        <p:guide orient="horz" pos="172"/>
        <p:guide pos="742"/>
        <p:guide pos="606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34DB32-88B0-449B-B9CF-E5E9E6E5AA31}" type="doc">
      <dgm:prSet loTypeId="urn:microsoft.com/office/officeart/2005/8/layout/hList3" loCatId="list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8A8D3CA-B866-4485-8780-61772816D604}">
      <dgm:prSet phldrT="[Текст]" custT="1"/>
      <dgm:spPr>
        <a:solidFill>
          <a:schemeClr val="bg1">
            <a:lumMod val="25000"/>
          </a:schemeClr>
        </a:solidFill>
      </dgm:spPr>
      <dgm:t>
        <a:bodyPr/>
        <a:lstStyle/>
        <a:p>
          <a:r>
            <a:rPr lang="ru-RU" sz="3000" b="1" dirty="0" smtClean="0">
              <a:solidFill>
                <a:srgbClr val="FFFFFF"/>
              </a:solidFill>
            </a:rPr>
            <a:t>Профилактические осмотры</a:t>
          </a:r>
          <a:endParaRPr lang="ru-RU" sz="3000" b="1" dirty="0">
            <a:solidFill>
              <a:srgbClr val="FFFFFF"/>
            </a:solidFill>
          </a:endParaRPr>
        </a:p>
      </dgm:t>
    </dgm:pt>
    <dgm:pt modelId="{C81D2897-9BCF-4F7A-9055-4F62648C5072}" type="parTrans" cxnId="{4EE2DE4E-6247-48D9-A11F-837872AF9385}">
      <dgm:prSet/>
      <dgm:spPr/>
      <dgm:t>
        <a:bodyPr/>
        <a:lstStyle/>
        <a:p>
          <a:endParaRPr lang="ru-RU"/>
        </a:p>
      </dgm:t>
    </dgm:pt>
    <dgm:pt modelId="{7EEB1704-EC6B-45E2-8C1E-7A1B921CBDCF}" type="sibTrans" cxnId="{4EE2DE4E-6247-48D9-A11F-837872AF9385}">
      <dgm:prSet/>
      <dgm:spPr/>
      <dgm:t>
        <a:bodyPr/>
        <a:lstStyle/>
        <a:p>
          <a:endParaRPr lang="ru-RU"/>
        </a:p>
      </dgm:t>
    </dgm:pt>
    <dgm:pt modelId="{4E3F738F-A325-4519-AC62-47171B484667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3400" b="1" dirty="0" smtClean="0">
              <a:solidFill>
                <a:srgbClr val="004992"/>
              </a:solidFill>
            </a:rPr>
            <a:t>Мужчины после 30 лет</a:t>
          </a:r>
        </a:p>
        <a:p>
          <a:endParaRPr lang="ru-RU" sz="2800" b="1" dirty="0"/>
        </a:p>
      </dgm:t>
    </dgm:pt>
    <dgm:pt modelId="{E25D9154-5F1C-4E50-8BBD-D1D4CBDA5D23}" type="parTrans" cxnId="{34E0EE68-7C16-42E1-9DE5-143C76316793}">
      <dgm:prSet/>
      <dgm:spPr/>
      <dgm:t>
        <a:bodyPr/>
        <a:lstStyle/>
        <a:p>
          <a:endParaRPr lang="ru-RU"/>
        </a:p>
      </dgm:t>
    </dgm:pt>
    <dgm:pt modelId="{354A72A2-EC3F-4510-9539-BFB2883AABD7}" type="sibTrans" cxnId="{34E0EE68-7C16-42E1-9DE5-143C76316793}">
      <dgm:prSet/>
      <dgm:spPr/>
      <dgm:t>
        <a:bodyPr/>
        <a:lstStyle/>
        <a:p>
          <a:endParaRPr lang="ru-RU"/>
        </a:p>
      </dgm:t>
    </dgm:pt>
    <dgm:pt modelId="{0433C298-26B1-4593-9116-5E45BDDC49BD}">
      <dgm:prSet phldrT="[Текст]" custT="1"/>
      <dgm:spPr>
        <a:solidFill>
          <a:schemeClr val="bg2"/>
        </a:solidFill>
      </dgm:spPr>
      <dgm:t>
        <a:bodyPr/>
        <a:lstStyle/>
        <a:p>
          <a:r>
            <a:rPr lang="ru-RU" sz="3400" b="1" dirty="0" smtClean="0">
              <a:solidFill>
                <a:srgbClr val="004992"/>
              </a:solidFill>
            </a:rPr>
            <a:t>Женщины         с 18 лет</a:t>
          </a:r>
        </a:p>
        <a:p>
          <a:endParaRPr lang="ru-RU" sz="2800" b="1" dirty="0">
            <a:solidFill>
              <a:srgbClr val="004992"/>
            </a:solidFill>
          </a:endParaRPr>
        </a:p>
      </dgm:t>
    </dgm:pt>
    <dgm:pt modelId="{29562DA3-016D-45F2-B799-EFA03AA4B514}" type="parTrans" cxnId="{7AC85582-3B49-4DE4-972D-4A5DA4BC411C}">
      <dgm:prSet/>
      <dgm:spPr/>
      <dgm:t>
        <a:bodyPr/>
        <a:lstStyle/>
        <a:p>
          <a:endParaRPr lang="ru-RU"/>
        </a:p>
      </dgm:t>
    </dgm:pt>
    <dgm:pt modelId="{B063B394-EAB9-4650-A80C-C81120885A5A}" type="sibTrans" cxnId="{7AC85582-3B49-4DE4-972D-4A5DA4BC411C}">
      <dgm:prSet/>
      <dgm:spPr/>
      <dgm:t>
        <a:bodyPr/>
        <a:lstStyle/>
        <a:p>
          <a:endParaRPr lang="ru-RU"/>
        </a:p>
      </dgm:t>
    </dgm:pt>
    <dgm:pt modelId="{DC96776A-3374-4E7C-829B-0A8C74915B51}" type="pres">
      <dgm:prSet presAssocID="{A834DB32-88B0-449B-B9CF-E5E9E6E5AA3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BE09CB-2BDD-4D52-8735-DD1725B3654C}" type="pres">
      <dgm:prSet presAssocID="{E8A8D3CA-B866-4485-8780-61772816D604}" presName="roof" presStyleLbl="dkBgShp" presStyleIdx="0" presStyleCnt="2" custLinFactNeighborX="36773" custLinFactNeighborY="-84445"/>
      <dgm:spPr/>
      <dgm:t>
        <a:bodyPr/>
        <a:lstStyle/>
        <a:p>
          <a:endParaRPr lang="ru-RU"/>
        </a:p>
      </dgm:t>
    </dgm:pt>
    <dgm:pt modelId="{7E5C24F1-4267-450A-ACF8-45D362EB23B2}" type="pres">
      <dgm:prSet presAssocID="{E8A8D3CA-B866-4485-8780-61772816D604}" presName="pillars" presStyleCnt="0"/>
      <dgm:spPr/>
    </dgm:pt>
    <dgm:pt modelId="{D0A994D5-60E2-4F10-B054-BCEC9C09D45A}" type="pres">
      <dgm:prSet presAssocID="{E8A8D3CA-B866-4485-8780-61772816D604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6B0275-2823-4580-93B6-FCEA8AFD6C3D}" type="pres">
      <dgm:prSet presAssocID="{0433C298-26B1-4593-9116-5E45BDDC49BD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469C55-52DD-4852-810D-8EF995EE66CE}" type="pres">
      <dgm:prSet presAssocID="{E8A8D3CA-B866-4485-8780-61772816D604}" presName="base" presStyleLbl="dkBgShp" presStyleIdx="1" presStyleCnt="2"/>
      <dgm:spPr/>
    </dgm:pt>
  </dgm:ptLst>
  <dgm:cxnLst>
    <dgm:cxn modelId="{5615C78A-D9CF-40DB-A451-E45FB31FEE2D}" type="presOf" srcId="{4E3F738F-A325-4519-AC62-47171B484667}" destId="{D0A994D5-60E2-4F10-B054-BCEC9C09D45A}" srcOrd="0" destOrd="0" presId="urn:microsoft.com/office/officeart/2005/8/layout/hList3"/>
    <dgm:cxn modelId="{15B8A6FA-A186-4455-A879-289261BC78F1}" type="presOf" srcId="{0433C298-26B1-4593-9116-5E45BDDC49BD}" destId="{C06B0275-2823-4580-93B6-FCEA8AFD6C3D}" srcOrd="0" destOrd="0" presId="urn:microsoft.com/office/officeart/2005/8/layout/hList3"/>
    <dgm:cxn modelId="{7AC85582-3B49-4DE4-972D-4A5DA4BC411C}" srcId="{E8A8D3CA-B866-4485-8780-61772816D604}" destId="{0433C298-26B1-4593-9116-5E45BDDC49BD}" srcOrd="1" destOrd="0" parTransId="{29562DA3-016D-45F2-B799-EFA03AA4B514}" sibTransId="{B063B394-EAB9-4650-A80C-C81120885A5A}"/>
    <dgm:cxn modelId="{34E0EE68-7C16-42E1-9DE5-143C76316793}" srcId="{E8A8D3CA-B866-4485-8780-61772816D604}" destId="{4E3F738F-A325-4519-AC62-47171B484667}" srcOrd="0" destOrd="0" parTransId="{E25D9154-5F1C-4E50-8BBD-D1D4CBDA5D23}" sibTransId="{354A72A2-EC3F-4510-9539-BFB2883AABD7}"/>
    <dgm:cxn modelId="{F1DCB008-E8A8-4F44-814D-0B2C7E3FBEFD}" type="presOf" srcId="{E8A8D3CA-B866-4485-8780-61772816D604}" destId="{14BE09CB-2BDD-4D52-8735-DD1725B3654C}" srcOrd="0" destOrd="0" presId="urn:microsoft.com/office/officeart/2005/8/layout/hList3"/>
    <dgm:cxn modelId="{4EE2DE4E-6247-48D9-A11F-837872AF9385}" srcId="{A834DB32-88B0-449B-B9CF-E5E9E6E5AA31}" destId="{E8A8D3CA-B866-4485-8780-61772816D604}" srcOrd="0" destOrd="0" parTransId="{C81D2897-9BCF-4F7A-9055-4F62648C5072}" sibTransId="{7EEB1704-EC6B-45E2-8C1E-7A1B921CBDCF}"/>
    <dgm:cxn modelId="{0173C945-8D11-4A66-B648-ABFDCF5D8C5D}" type="presOf" srcId="{A834DB32-88B0-449B-B9CF-E5E9E6E5AA31}" destId="{DC96776A-3374-4E7C-829B-0A8C74915B51}" srcOrd="0" destOrd="0" presId="urn:microsoft.com/office/officeart/2005/8/layout/hList3"/>
    <dgm:cxn modelId="{18F56F91-C44D-4E73-83DF-5815E01EBA74}" type="presParOf" srcId="{DC96776A-3374-4E7C-829B-0A8C74915B51}" destId="{14BE09CB-2BDD-4D52-8735-DD1725B3654C}" srcOrd="0" destOrd="0" presId="urn:microsoft.com/office/officeart/2005/8/layout/hList3"/>
    <dgm:cxn modelId="{929F5804-EC4E-4B6A-BB60-81252BCE5E55}" type="presParOf" srcId="{DC96776A-3374-4E7C-829B-0A8C74915B51}" destId="{7E5C24F1-4267-450A-ACF8-45D362EB23B2}" srcOrd="1" destOrd="0" presId="urn:microsoft.com/office/officeart/2005/8/layout/hList3"/>
    <dgm:cxn modelId="{B1240106-744B-4B28-BCFD-41B2BBFAD3F1}" type="presParOf" srcId="{7E5C24F1-4267-450A-ACF8-45D362EB23B2}" destId="{D0A994D5-60E2-4F10-B054-BCEC9C09D45A}" srcOrd="0" destOrd="0" presId="urn:microsoft.com/office/officeart/2005/8/layout/hList3"/>
    <dgm:cxn modelId="{63183BD3-A95A-4D91-B474-DB4A19EC7C23}" type="presParOf" srcId="{7E5C24F1-4267-450A-ACF8-45D362EB23B2}" destId="{C06B0275-2823-4580-93B6-FCEA8AFD6C3D}" srcOrd="1" destOrd="0" presId="urn:microsoft.com/office/officeart/2005/8/layout/hList3"/>
    <dgm:cxn modelId="{041CF969-9C64-4C96-A497-56CF944B7FB5}" type="presParOf" srcId="{DC96776A-3374-4E7C-829B-0A8C74915B51}" destId="{24469C55-52DD-4852-810D-8EF995EE66CE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BE09CB-2BDD-4D52-8735-DD1725B3654C}">
      <dsp:nvSpPr>
        <dsp:cNvPr id="0" name=""/>
        <dsp:cNvSpPr/>
      </dsp:nvSpPr>
      <dsp:spPr>
        <a:xfrm>
          <a:off x="0" y="0"/>
          <a:ext cx="6988275" cy="1194858"/>
        </a:xfrm>
        <a:prstGeom prst="rect">
          <a:avLst/>
        </a:prstGeom>
        <a:solidFill>
          <a:schemeClr val="bg1">
            <a:lumMod val="25000"/>
          </a:schemeClr>
        </a:solidFill>
        <a:ln>
          <a:noFill/>
        </a:ln>
        <a:effectLst/>
        <a:sp3d extrusionH="50600">
          <a:bevelT w="80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solidFill>
                <a:srgbClr val="FFFFFF"/>
              </a:solidFill>
            </a:rPr>
            <a:t>Профилактические осмотры</a:t>
          </a:r>
          <a:endParaRPr lang="ru-RU" sz="3000" b="1" kern="1200" dirty="0">
            <a:solidFill>
              <a:srgbClr val="FFFFFF"/>
            </a:solidFill>
          </a:endParaRPr>
        </a:p>
      </dsp:txBody>
      <dsp:txXfrm>
        <a:off x="0" y="0"/>
        <a:ext cx="6988275" cy="1194858"/>
      </dsp:txXfrm>
    </dsp:sp>
    <dsp:sp modelId="{D0A994D5-60E2-4F10-B054-BCEC9C09D45A}">
      <dsp:nvSpPr>
        <dsp:cNvPr id="0" name=""/>
        <dsp:cNvSpPr/>
      </dsp:nvSpPr>
      <dsp:spPr>
        <a:xfrm>
          <a:off x="0" y="1194858"/>
          <a:ext cx="3494137" cy="2509202"/>
        </a:xfrm>
        <a:prstGeom prst="rect">
          <a:avLst/>
        </a:prstGeom>
        <a:solidFill>
          <a:schemeClr val="bg1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rgbClr val="004992"/>
              </a:solidFill>
            </a:rPr>
            <a:t>Мужчины после 30 лет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 dirty="0"/>
        </a:p>
      </dsp:txBody>
      <dsp:txXfrm>
        <a:off x="0" y="1194858"/>
        <a:ext cx="3494137" cy="2509202"/>
      </dsp:txXfrm>
    </dsp:sp>
    <dsp:sp modelId="{C06B0275-2823-4580-93B6-FCEA8AFD6C3D}">
      <dsp:nvSpPr>
        <dsp:cNvPr id="0" name=""/>
        <dsp:cNvSpPr/>
      </dsp:nvSpPr>
      <dsp:spPr>
        <a:xfrm>
          <a:off x="3494137" y="1194858"/>
          <a:ext cx="3494137" cy="2509202"/>
        </a:xfrm>
        <a:prstGeom prst="rect">
          <a:avLst/>
        </a:prstGeom>
        <a:solidFill>
          <a:schemeClr val="bg2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rgbClr val="004992"/>
              </a:solidFill>
            </a:rPr>
            <a:t>Женщины         с 18 лет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 dirty="0">
            <a:solidFill>
              <a:srgbClr val="004992"/>
            </a:solidFill>
          </a:endParaRPr>
        </a:p>
      </dsp:txBody>
      <dsp:txXfrm>
        <a:off x="3494137" y="1194858"/>
        <a:ext cx="3494137" cy="2509202"/>
      </dsp:txXfrm>
    </dsp:sp>
    <dsp:sp modelId="{24469C55-52DD-4852-810D-8EF995EE66CE}">
      <dsp:nvSpPr>
        <dsp:cNvPr id="0" name=""/>
        <dsp:cNvSpPr/>
      </dsp:nvSpPr>
      <dsp:spPr>
        <a:xfrm>
          <a:off x="0" y="3704060"/>
          <a:ext cx="6988275" cy="27880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>
          <a:bevelT w="80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9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13400" y="0"/>
            <a:ext cx="429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F8A4FC18-A989-4C73-A5DF-5554A18841EF}" type="datetime1">
              <a:rPr lang="ru-RU"/>
              <a:pPr>
                <a:defRPr/>
              </a:pPr>
              <a:t>03.05.2012</a:t>
            </a:fld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07150"/>
            <a:ext cx="429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13400" y="6407150"/>
            <a:ext cx="429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7EF4A4A9-5883-451A-8103-A64B7AFFBC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79500" y="868363"/>
            <a:ext cx="7683500" cy="57610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84275" y="250825"/>
            <a:ext cx="8440738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126" name="doc id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996238" y="36513"/>
            <a:ext cx="160972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800" b="0">
                <a:effectLst/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Presentation1</a:t>
            </a:r>
          </a:p>
        </p:txBody>
      </p:sp>
      <p:sp>
        <p:nvSpPr>
          <p:cNvPr id="5127" name="pg num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8818563" y="6427788"/>
            <a:ext cx="7874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200" b="0">
                <a:effectLst/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A6CEE21-F0EF-42F7-AE5C-6D90F43405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137" name="McK Separator" hidden="1"/>
          <p:cNvSpPr>
            <a:spLocks noChangeShapeType="1"/>
          </p:cNvSpPr>
          <p:nvPr/>
        </p:nvSpPr>
        <p:spPr bwMode="auto">
          <a:xfrm>
            <a:off x="1187450" y="1023938"/>
            <a:ext cx="7575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b="0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lnSpc>
        <a:spcPct val="90000"/>
      </a:lnSpc>
      <a:spcBef>
        <a:spcPct val="3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doc id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Presentation1</a:t>
            </a: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1088" y="868363"/>
            <a:ext cx="7680325" cy="5761037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1513" y="2087563"/>
            <a:ext cx="7618412" cy="1441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44613" y="3808413"/>
            <a:ext cx="6272212" cy="17176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2613D-9A62-4ABF-8C86-34C9E84A004A}" type="datetime1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8B6C8-43BD-47D7-BB9E-379489146A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2FB7A-E4D3-455A-9D4F-D67E8D38248D}" type="datetime1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ED903-8538-47CA-80DA-2ECAA890FC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1663" y="149225"/>
            <a:ext cx="1763712" cy="5859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58938" y="149225"/>
            <a:ext cx="5140325" cy="58594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18DF0-35A8-42A9-8A29-22BBA249B820}" type="datetime1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50453-290A-4ABA-9F32-B6FC843E5FD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8938" y="149225"/>
            <a:ext cx="7056437" cy="10937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658938" y="1949450"/>
            <a:ext cx="3451225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5262563" y="1949450"/>
            <a:ext cx="3452812" cy="4059238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6DA25-63D2-43A3-96C3-03F16BC28DA5}" type="datetime1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634D2-B393-4AA2-A9A2-8588B4EC2C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8938" y="149225"/>
            <a:ext cx="7056437" cy="10937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658938" y="1949450"/>
            <a:ext cx="7056437" cy="4059238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D9770-9AA6-4495-A265-13EAC0EDA507}" type="datetime1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CEE2A-4B09-4EB9-9AE7-151B3BCA53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8938" y="149225"/>
            <a:ext cx="7056437" cy="10937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58938" y="1949450"/>
            <a:ext cx="3451225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62563" y="1949450"/>
            <a:ext cx="3452812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8F68B-15EF-4290-97A7-51388B070B5F}" type="datetime1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753E4-CBC0-48E9-A38D-12C0A06E60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658938" y="149225"/>
            <a:ext cx="7056437" cy="10937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658938" y="1949450"/>
            <a:ext cx="3451225" cy="1952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262563" y="1949450"/>
            <a:ext cx="3452812" cy="1952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1658938" y="4054475"/>
            <a:ext cx="3451225" cy="19542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262563" y="4054475"/>
            <a:ext cx="3452812" cy="19542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C7A2C-6690-4BCF-BFE4-AE345A9D1F04}" type="datetime1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DDDC8-00D6-45CC-A95D-9557B1B261C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8938" y="149225"/>
            <a:ext cx="7056437" cy="10937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658938" y="1949450"/>
            <a:ext cx="7056437" cy="4059238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534BE-3747-4BB0-AAF8-EDEA865C2E33}" type="datetime1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A8A1C-C512-4940-89E4-14AAC0F19B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8938" y="149225"/>
            <a:ext cx="7056437" cy="10937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658938" y="1949450"/>
            <a:ext cx="3451225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262563" y="1949450"/>
            <a:ext cx="3452812" cy="4059238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041A9-1FDD-4B63-8B70-ACF566BE4A36}" type="datetime1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D20E4-462D-4FA5-9B79-2CC0A10D4B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8938" y="149225"/>
            <a:ext cx="7056437" cy="10937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658938" y="1949450"/>
            <a:ext cx="7056437" cy="4059238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A1D48-E6E6-4E81-9650-B092D2457BFE}" type="datetime1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A00AD-7ECD-4D2E-8B52-EB1C25054F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B9445-F9EC-4F25-B6BE-990293B54DD7}" type="datetime1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6B716-B511-4A0F-BB4B-316BA6255B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025" y="4319588"/>
            <a:ext cx="7616825" cy="133508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8025" y="2849563"/>
            <a:ext cx="7616825" cy="14700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A1428-5B56-47F4-B09A-F631DE8DA575}" type="datetime1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D41F3-CE03-4D84-90C4-D4F09CF5AB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58938" y="1949450"/>
            <a:ext cx="3451225" cy="4059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62563" y="1949450"/>
            <a:ext cx="3452812" cy="4059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D1297-F0BD-476A-B683-8D3FE47DDD01}" type="datetime1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11C03-4A41-45A1-9960-181F3DDE72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675" y="269875"/>
            <a:ext cx="8066088" cy="111918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7675" y="1504950"/>
            <a:ext cx="3959225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7675" y="2132013"/>
            <a:ext cx="3959225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52950" y="1504950"/>
            <a:ext cx="3960813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52950" y="2132013"/>
            <a:ext cx="3960813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10A13-A40F-407B-99E4-E5F6C169FEF4}" type="datetime1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8316F-99A6-4D22-B5B5-BFC5C5DCEC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A54A7-801A-4301-95BE-C55A77DFC0AD}" type="datetime1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4C255E-38E3-4D4E-A6D7-C55DD4DC4F8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7E178-CC11-41CA-9B25-61AC8064AF86}" type="datetime1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D7938-E59C-4A5B-B109-5CB4A44441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675" y="268288"/>
            <a:ext cx="2947988" cy="1138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3613" y="268288"/>
            <a:ext cx="5010150" cy="57356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7675" y="1406525"/>
            <a:ext cx="2947988" cy="4597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F945A-4831-4259-9CAB-A97A9ADBDD0C}" type="datetime1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6BCD6-749A-474C-9FC6-7988B6420D0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5775" y="4705350"/>
            <a:ext cx="5376863" cy="555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55775" y="600075"/>
            <a:ext cx="5376863" cy="40338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55775" y="5260975"/>
            <a:ext cx="5376863" cy="7889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737DA-6D04-4912-98A7-E3DA4B3E06F8}" type="datetime1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823F3-F599-45FA-98B4-F66AF6A627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lag2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0" y="0"/>
            <a:ext cx="8432800" cy="672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0" y="0"/>
            <a:ext cx="8961438" cy="2654300"/>
          </a:xfrm>
          <a:prstGeom prst="rect">
            <a:avLst/>
          </a:prstGeom>
          <a:gradFill rotWithShape="1">
            <a:gsLst>
              <a:gs pos="0">
                <a:srgbClr val="004C98">
                  <a:gamma/>
                  <a:shade val="46275"/>
                  <a:invGamma/>
                </a:srgbClr>
              </a:gs>
              <a:gs pos="100000">
                <a:srgbClr val="004C98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b="0" dirty="0">
              <a:cs typeface="+mn-cs"/>
            </a:endParaRPr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658938" y="149225"/>
            <a:ext cx="7056437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11" tIns="44806" rIns="89611" bIns="448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47675" y="6119813"/>
            <a:ext cx="2090738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11" tIns="44806" rIns="89611" bIns="44806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fld id="{95BB0E06-D0B5-45BE-8C27-D9A6AB4A95B2}" type="datetime1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62288" y="6124575"/>
            <a:ext cx="2836862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11" tIns="44806" rIns="89611" bIns="44806" numCol="1" anchor="t" anchorCtr="0" compatLnSpc="1">
            <a:prstTxWarp prst="textNoShape">
              <a:avLst/>
            </a:prstTxWarp>
          </a:bodyPr>
          <a:lstStyle>
            <a:lvl1pPr algn="ctr">
              <a:defRPr sz="1000" b="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23025" y="6119813"/>
            <a:ext cx="2090738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11" tIns="44806" rIns="89611" bIns="44806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fld id="{DE328077-8BFB-4878-8DE1-44E824BA2E7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759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8938" y="1949450"/>
            <a:ext cx="7056437" cy="405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11" tIns="44806" rIns="89611" bIns="448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7593" name="Rectangle 9"/>
          <p:cNvSpPr>
            <a:spLocks noChangeArrowheads="1"/>
          </p:cNvSpPr>
          <p:nvPr/>
        </p:nvSpPr>
        <p:spPr bwMode="auto">
          <a:xfrm>
            <a:off x="0" y="0"/>
            <a:ext cx="1304925" cy="4772025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004C98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b="0" dirty="0">
              <a:cs typeface="+mn-cs"/>
            </a:endParaRPr>
          </a:p>
        </p:txBody>
      </p:sp>
      <p:pic>
        <p:nvPicPr>
          <p:cNvPr id="1034" name="Picture 10" descr="LOGO_1"/>
          <p:cNvPicPr>
            <a:picLocks noChangeAspect="1" noChangeArrowheads="1"/>
          </p:cNvPicPr>
          <p:nvPr/>
        </p:nvPicPr>
        <p:blipFill>
          <a:blip r:embed="rId21" cstate="print">
            <a:lum bright="-6000" contrast="36000"/>
          </a:blip>
          <a:srcRect/>
          <a:stretch>
            <a:fillRect/>
          </a:stretch>
        </p:blipFill>
        <p:spPr bwMode="auto">
          <a:xfrm>
            <a:off x="90488" y="114300"/>
            <a:ext cx="1074737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5" name="McK Slide Elements"/>
          <p:cNvGrpSpPr>
            <a:grpSpLocks/>
          </p:cNvGrpSpPr>
          <p:nvPr/>
        </p:nvGrpSpPr>
        <p:grpSpPr bwMode="auto">
          <a:xfrm>
            <a:off x="122238" y="531813"/>
            <a:ext cx="8618537" cy="6162675"/>
            <a:chOff x="77" y="335"/>
            <a:chExt cx="5429" cy="3882"/>
          </a:xfrm>
        </p:grpSpPr>
        <p:sp>
          <p:nvSpPr>
            <p:cNvPr id="67596" name="McK Measure" hidden="1"/>
            <p:cNvSpPr txBox="1">
              <a:spLocks noChangeArrowheads="1"/>
            </p:cNvSpPr>
            <p:nvPr userDrawn="1"/>
          </p:nvSpPr>
          <p:spPr bwMode="auto">
            <a:xfrm>
              <a:off x="77" y="335"/>
              <a:ext cx="542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895350">
                <a:defRPr/>
              </a:pPr>
              <a:r>
                <a:rPr lang="en-US" sz="1600" b="0" dirty="0">
                  <a:latin typeface="Arial" charset="0"/>
                  <a:cs typeface="+mn-cs"/>
                </a:rPr>
                <a:t>Unit of measure</a:t>
              </a:r>
            </a:p>
          </p:txBody>
        </p:sp>
        <p:sp>
          <p:nvSpPr>
            <p:cNvPr id="67597" name="McK Footnote" hidden="1"/>
            <p:cNvSpPr txBox="1">
              <a:spLocks noChangeArrowheads="1"/>
            </p:cNvSpPr>
            <p:nvPr userDrawn="1"/>
          </p:nvSpPr>
          <p:spPr bwMode="auto">
            <a:xfrm>
              <a:off x="79" y="3964"/>
              <a:ext cx="5145" cy="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marL="574675" indent="-574675" defTabSz="895350">
                <a:tabLst>
                  <a:tab pos="533400" algn="r"/>
                </a:tabLst>
                <a:defRPr/>
              </a:pPr>
              <a:r>
                <a:rPr lang="en-US" sz="1200" b="0" dirty="0">
                  <a:solidFill>
                    <a:srgbClr val="000000"/>
                  </a:solidFill>
                  <a:latin typeface="Arial" charset="0"/>
                  <a:cs typeface="+mn-cs"/>
                </a:rPr>
                <a:t>	*	Footnote</a:t>
              </a:r>
            </a:p>
            <a:p>
              <a:pPr marL="574675" indent="-574675" defTabSz="895350">
                <a:spcBef>
                  <a:spcPct val="20000"/>
                </a:spcBef>
                <a:tabLst>
                  <a:tab pos="533400" algn="r"/>
                </a:tabLst>
                <a:defRPr/>
              </a:pPr>
              <a:r>
                <a:rPr lang="en-US" sz="1200" b="0" dirty="0">
                  <a:solidFill>
                    <a:srgbClr val="000000"/>
                  </a:solidFill>
                  <a:latin typeface="Arial" charset="0"/>
                  <a:cs typeface="+mn-cs"/>
                </a:rPr>
                <a:t>Source:		Source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FFAD35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FFAD35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FFAD35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FFAD35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FFAD35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defTabSz="895350" rtl="0" fontAlgn="base">
        <a:spcBef>
          <a:spcPct val="0"/>
        </a:spcBef>
        <a:spcAft>
          <a:spcPct val="0"/>
        </a:spcAft>
        <a:defRPr sz="2700" b="1">
          <a:solidFill>
            <a:srgbClr val="FFAD35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defTabSz="895350" rtl="0" fontAlgn="base">
        <a:spcBef>
          <a:spcPct val="0"/>
        </a:spcBef>
        <a:spcAft>
          <a:spcPct val="0"/>
        </a:spcAft>
        <a:defRPr sz="2700" b="1">
          <a:solidFill>
            <a:srgbClr val="FFAD35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defTabSz="895350" rtl="0" fontAlgn="base">
        <a:spcBef>
          <a:spcPct val="0"/>
        </a:spcBef>
        <a:spcAft>
          <a:spcPct val="0"/>
        </a:spcAft>
        <a:defRPr sz="2700" b="1">
          <a:solidFill>
            <a:srgbClr val="FFAD35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defTabSz="895350" rtl="0" fontAlgn="base">
        <a:spcBef>
          <a:spcPct val="0"/>
        </a:spcBef>
        <a:spcAft>
          <a:spcPct val="0"/>
        </a:spcAft>
        <a:defRPr sz="2700" b="1">
          <a:solidFill>
            <a:srgbClr val="FFAD35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171450" indent="-171450" algn="l" defTabSz="895350" rtl="0" eaLnBrk="0" fontAlgn="base" hangingPunct="0">
        <a:spcBef>
          <a:spcPct val="0"/>
        </a:spcBef>
        <a:spcAft>
          <a:spcPct val="0"/>
        </a:spcAft>
        <a:buClr>
          <a:schemeClr val="folHlink"/>
        </a:buClr>
        <a:buChar char="•"/>
        <a:tabLst>
          <a:tab pos="1581150" algn="l"/>
        </a:tabLst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23875" indent="-171450" algn="l" defTabSz="895350" rtl="0" eaLnBrk="0" fontAlgn="base" hangingPunct="0">
        <a:spcBef>
          <a:spcPct val="0"/>
        </a:spcBef>
        <a:spcAft>
          <a:spcPct val="0"/>
        </a:spcAft>
        <a:buClr>
          <a:schemeClr val="folHlink"/>
        </a:buClr>
        <a:buChar char="•"/>
        <a:tabLst>
          <a:tab pos="1581150" algn="l"/>
        </a:tabLst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876300" indent="-171450" algn="l" defTabSz="895350" rtl="0" eaLnBrk="0" fontAlgn="base" hangingPunct="0">
        <a:spcBef>
          <a:spcPct val="0"/>
        </a:spcBef>
        <a:spcAft>
          <a:spcPct val="0"/>
        </a:spcAft>
        <a:buClr>
          <a:schemeClr val="folHlink"/>
        </a:buClr>
        <a:buChar char="•"/>
        <a:tabLst>
          <a:tab pos="1581150" algn="l"/>
        </a:tabLst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28725" indent="-171450" algn="l" defTabSz="895350" rtl="0" eaLnBrk="0" fontAlgn="base" hangingPunct="0">
        <a:spcBef>
          <a:spcPct val="0"/>
        </a:spcBef>
        <a:spcAft>
          <a:spcPct val="0"/>
        </a:spcAft>
        <a:buClr>
          <a:schemeClr val="folHlink"/>
        </a:buClr>
        <a:buChar char="•"/>
        <a:tabLst>
          <a:tab pos="1581150" algn="l"/>
        </a:tabLst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581150" indent="-171450" algn="l" defTabSz="895350" rtl="0" eaLnBrk="0" fontAlgn="base" hangingPunct="0">
        <a:spcBef>
          <a:spcPct val="0"/>
        </a:spcBef>
        <a:spcAft>
          <a:spcPct val="0"/>
        </a:spcAft>
        <a:buClr>
          <a:schemeClr val="folHlink"/>
        </a:buClr>
        <a:buChar char="•"/>
        <a:tabLst>
          <a:tab pos="1581150" algn="l"/>
        </a:tabLst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38350" indent="-171450" algn="l" defTabSz="895350" rtl="0" fontAlgn="base">
        <a:spcBef>
          <a:spcPct val="0"/>
        </a:spcBef>
        <a:spcAft>
          <a:spcPct val="0"/>
        </a:spcAft>
        <a:buClr>
          <a:schemeClr val="folHlink"/>
        </a:buClr>
        <a:buChar char="•"/>
        <a:tabLst>
          <a:tab pos="1581150" algn="l"/>
        </a:tabLst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495550" indent="-171450" algn="l" defTabSz="895350" rtl="0" fontAlgn="base">
        <a:spcBef>
          <a:spcPct val="0"/>
        </a:spcBef>
        <a:spcAft>
          <a:spcPct val="0"/>
        </a:spcAft>
        <a:buClr>
          <a:schemeClr val="folHlink"/>
        </a:buClr>
        <a:buChar char="•"/>
        <a:tabLst>
          <a:tab pos="1581150" algn="l"/>
        </a:tabLst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52750" indent="-171450" algn="l" defTabSz="895350" rtl="0" fontAlgn="base">
        <a:spcBef>
          <a:spcPct val="0"/>
        </a:spcBef>
        <a:spcAft>
          <a:spcPct val="0"/>
        </a:spcAft>
        <a:buClr>
          <a:schemeClr val="folHlink"/>
        </a:buClr>
        <a:buChar char="•"/>
        <a:tabLst>
          <a:tab pos="1581150" algn="l"/>
        </a:tabLst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09950" indent="-171450" algn="l" defTabSz="895350" rtl="0" fontAlgn="base">
        <a:spcBef>
          <a:spcPct val="0"/>
        </a:spcBef>
        <a:spcAft>
          <a:spcPct val="0"/>
        </a:spcAft>
        <a:buClr>
          <a:schemeClr val="folHlink"/>
        </a:buClr>
        <a:buChar char="•"/>
        <a:tabLst>
          <a:tab pos="1581150" algn="l"/>
        </a:tabLst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670050" y="1270000"/>
            <a:ext cx="6069013" cy="2114550"/>
          </a:xfrm>
        </p:spPr>
        <p:txBody>
          <a:bodyPr/>
          <a:lstStyle/>
          <a:p>
            <a:pPr algn="ctr">
              <a:buFontTx/>
              <a:buNone/>
              <a:defRPr/>
            </a:pPr>
            <a:endParaRPr lang="ru-RU" sz="3200" dirty="0" smtClean="0">
              <a:effectLst/>
              <a:latin typeface="+mj-lt"/>
            </a:endParaRPr>
          </a:p>
          <a:p>
            <a:pPr algn="ctr">
              <a:defRPr/>
            </a:pPr>
            <a:endParaRPr lang="ru-RU" sz="2400" dirty="0"/>
          </a:p>
        </p:txBody>
      </p:sp>
      <p:pic>
        <p:nvPicPr>
          <p:cNvPr id="16" name="Рисунок 15" descr="DSC0307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223592">
            <a:off x="94070" y="4580687"/>
            <a:ext cx="2668009" cy="2001007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53" name="TextBox 17"/>
          <p:cNvSpPr txBox="1">
            <a:spLocks noChangeArrowheads="1"/>
          </p:cNvSpPr>
          <p:nvPr/>
        </p:nvSpPr>
        <p:spPr bwMode="auto">
          <a:xfrm>
            <a:off x="808038" y="1571625"/>
            <a:ext cx="8383587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ru-RU" sz="3200">
                <a:solidFill>
                  <a:srgbClr val="003B60"/>
                </a:solidFill>
              </a:rPr>
              <a:t>Роль медицинской сестры </a:t>
            </a:r>
          </a:p>
          <a:p>
            <a:pPr algn="ctr">
              <a:lnSpc>
                <a:spcPct val="130000"/>
              </a:lnSpc>
            </a:pPr>
            <a:r>
              <a:rPr lang="ru-RU" sz="3200">
                <a:solidFill>
                  <a:srgbClr val="003B60"/>
                </a:solidFill>
              </a:rPr>
              <a:t>в профилактике онкологических заболеваний в учреждениях</a:t>
            </a:r>
          </a:p>
          <a:p>
            <a:pPr algn="ctr">
              <a:lnSpc>
                <a:spcPct val="130000"/>
              </a:lnSpc>
            </a:pPr>
            <a:r>
              <a:rPr lang="ru-RU" sz="3200">
                <a:solidFill>
                  <a:srgbClr val="003B60"/>
                </a:solidFill>
              </a:rPr>
              <a:t>здравоохранения первичного </a:t>
            </a:r>
          </a:p>
          <a:p>
            <a:pPr algn="ctr">
              <a:lnSpc>
                <a:spcPct val="130000"/>
              </a:lnSpc>
            </a:pPr>
            <a:r>
              <a:rPr lang="ru-RU" sz="3200">
                <a:solidFill>
                  <a:srgbClr val="003B60"/>
                </a:solidFill>
              </a:rPr>
              <a:t>звена</a:t>
            </a:r>
          </a:p>
        </p:txBody>
      </p:sp>
      <p:sp>
        <p:nvSpPr>
          <p:cNvPr id="2054" name="TextBox 18"/>
          <p:cNvSpPr txBox="1">
            <a:spLocks noChangeArrowheads="1"/>
          </p:cNvSpPr>
          <p:nvPr/>
        </p:nvSpPr>
        <p:spPr bwMode="auto">
          <a:xfrm>
            <a:off x="2951163" y="5376863"/>
            <a:ext cx="60102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 sz="2400">
                <a:solidFill>
                  <a:srgbClr val="004992"/>
                </a:solidFill>
              </a:rPr>
              <a:t>Е.В.Ларионова,</a:t>
            </a:r>
          </a:p>
          <a:p>
            <a:pPr algn="r"/>
            <a:r>
              <a:rPr lang="ru-RU" sz="2400">
                <a:solidFill>
                  <a:srgbClr val="004992"/>
                </a:solidFill>
              </a:rPr>
              <a:t>старшая медицинская сестра</a:t>
            </a:r>
          </a:p>
          <a:p>
            <a:pPr algn="r"/>
            <a:r>
              <a:rPr lang="ru-RU" sz="2400">
                <a:solidFill>
                  <a:srgbClr val="004992"/>
                </a:solidFill>
              </a:rPr>
              <a:t>учебно-методического кабинета</a:t>
            </a:r>
          </a:p>
        </p:txBody>
      </p:sp>
      <p:sp>
        <p:nvSpPr>
          <p:cNvPr id="2055" name="TextBox 19"/>
          <p:cNvSpPr txBox="1">
            <a:spLocks noChangeArrowheads="1"/>
          </p:cNvSpPr>
          <p:nvPr/>
        </p:nvSpPr>
        <p:spPr bwMode="auto">
          <a:xfrm>
            <a:off x="1339850" y="201613"/>
            <a:ext cx="7621588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FFFFFF"/>
                </a:solidFill>
              </a:rPr>
              <a:t>Бюджетное учреждение здравоохранения  Омской области </a:t>
            </a:r>
          </a:p>
          <a:p>
            <a:pPr algn="ctr"/>
            <a:r>
              <a:rPr lang="ru-RU" sz="1600">
                <a:solidFill>
                  <a:srgbClr val="FFFFFF"/>
                </a:solidFill>
              </a:rPr>
              <a:t>«Клинический онкологический диспансер»</a:t>
            </a:r>
          </a:p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5" descr="vrach_dn_st.jpg"/>
          <p:cNvPicPr>
            <a:picLocks noChangeAspect="1"/>
          </p:cNvPicPr>
          <p:nvPr/>
        </p:nvPicPr>
        <p:blipFill>
          <a:blip r:embed="rId2" cstate="print">
            <a:lum bright="20000" contrast="10000"/>
          </a:blip>
          <a:srcRect b="23991"/>
          <a:stretch>
            <a:fillRect/>
          </a:stretch>
        </p:blipFill>
        <p:spPr bwMode="auto">
          <a:xfrm>
            <a:off x="-11875" y="4973373"/>
            <a:ext cx="2351314" cy="174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268" name="TextBox 2"/>
          <p:cNvSpPr txBox="1">
            <a:spLocks noChangeArrowheads="1"/>
          </p:cNvSpPr>
          <p:nvPr/>
        </p:nvSpPr>
        <p:spPr bwMode="auto">
          <a:xfrm>
            <a:off x="1520825" y="0"/>
            <a:ext cx="70818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>
                <a:solidFill>
                  <a:srgbClr val="FFFFFF"/>
                </a:solidFill>
              </a:rPr>
              <a:t>Первичный онкологический </a:t>
            </a:r>
          </a:p>
          <a:p>
            <a:pPr algn="ctr"/>
            <a:r>
              <a:rPr lang="ru-RU" sz="3200">
                <a:solidFill>
                  <a:srgbClr val="FFFFFF"/>
                </a:solidFill>
              </a:rPr>
              <a:t>кабинет</a:t>
            </a:r>
          </a:p>
          <a:p>
            <a:pPr algn="ctr"/>
            <a:r>
              <a:rPr lang="ru-RU" sz="32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71588" y="1460500"/>
            <a:ext cx="7742237" cy="4662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Aft>
                <a:spcPts val="0"/>
              </a:spcAft>
              <a:defRPr/>
            </a:pPr>
            <a:r>
              <a:rPr lang="ru-RU" sz="30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целях совершенствования деятельности первичного звена здравоохранения по раннему выявлению </a:t>
            </a:r>
            <a:r>
              <a:rPr lang="ru-RU" sz="3000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онкопатологии</a:t>
            </a:r>
            <a:r>
              <a:rPr lang="ru-RU" sz="30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в </a:t>
            </a:r>
            <a:r>
              <a:rPr lang="ru-RU" sz="3000" u="sng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58 </a:t>
            </a:r>
            <a:r>
              <a:rPr lang="ru-RU" sz="30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бюджетных учреждениях здравоохранения Омской области организованы первичные онкологические кабинеты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960938" y="1454150"/>
            <a:ext cx="3989387" cy="1527175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полнота регистрации онкологических больных, эффективность их диспансерного наблюдения</a:t>
            </a:r>
          </a:p>
        </p:txBody>
      </p:sp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1520825" y="0"/>
            <a:ext cx="69405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>
                <a:solidFill>
                  <a:srgbClr val="FFFFFF"/>
                </a:solidFill>
              </a:rPr>
              <a:t>Первичный онкологический</a:t>
            </a:r>
          </a:p>
          <a:p>
            <a:pPr algn="ctr"/>
            <a:r>
              <a:rPr lang="ru-RU" sz="3200">
                <a:solidFill>
                  <a:srgbClr val="FFFFFF"/>
                </a:solidFill>
              </a:rPr>
              <a:t> кабинет </a:t>
            </a:r>
          </a:p>
        </p:txBody>
      </p:sp>
      <p:sp>
        <p:nvSpPr>
          <p:cNvPr id="4" name="Выноска со стрелкой вниз 3"/>
          <p:cNvSpPr/>
          <p:nvPr/>
        </p:nvSpPr>
        <p:spPr>
          <a:xfrm rot="16200000">
            <a:off x="1836527" y="-187400"/>
            <a:ext cx="1569081" cy="4862126"/>
          </a:xfrm>
          <a:prstGeom prst="downArrowCallout">
            <a:avLst>
              <a:gd name="adj1" fmla="val 23486"/>
              <a:gd name="adj2" fmla="val 21491"/>
              <a:gd name="adj3" fmla="val 59883"/>
              <a:gd name="adj4" fmla="val 74747"/>
            </a:avLst>
          </a:prstGeom>
          <a:solidFill>
            <a:srgbClr val="33669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r>
              <a:rPr lang="ru-RU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работы первичного  онкологического кабинета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8877" y="3440976"/>
            <a:ext cx="3581227" cy="1876096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первичного онкологического кабинета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3823854" y="3780038"/>
            <a:ext cx="1068779" cy="394138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946650" y="3327400"/>
            <a:ext cx="4014788" cy="203993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1F5857"/>
                </a:solidFill>
              </a:rPr>
              <a:t>своевременное выявление и лечение пациентов опухолевыми и </a:t>
            </a:r>
            <a:r>
              <a:rPr lang="ru-RU" sz="2000" dirty="0" err="1">
                <a:solidFill>
                  <a:srgbClr val="1F5857"/>
                </a:solidFill>
              </a:rPr>
              <a:t>предопухолевыми</a:t>
            </a:r>
            <a:r>
              <a:rPr lang="ru-RU" sz="2000" dirty="0">
                <a:solidFill>
                  <a:srgbClr val="1F5857"/>
                </a:solidFill>
              </a:rPr>
              <a:t> заболеваниями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828800" y="5557838"/>
            <a:ext cx="5414963" cy="10572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>
                    <a:lumMod val="50000"/>
                  </a:schemeClr>
                </a:solidFill>
              </a:rPr>
              <a:t>обеспечение учета и диспансеризации пациентов</a:t>
            </a:r>
          </a:p>
        </p:txBody>
      </p:sp>
      <p:sp>
        <p:nvSpPr>
          <p:cNvPr id="11" name="Стрелка углом 10"/>
          <p:cNvSpPr/>
          <p:nvPr/>
        </p:nvSpPr>
        <p:spPr>
          <a:xfrm rot="5400000">
            <a:off x="3764682" y="4733547"/>
            <a:ext cx="835574" cy="646386"/>
          </a:xfrm>
          <a:prstGeom prst="ben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20825" y="0"/>
            <a:ext cx="69405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>
                <a:solidFill>
                  <a:srgbClr val="FFFFFF"/>
                </a:solidFill>
              </a:rPr>
              <a:t>Первичный онкологический</a:t>
            </a:r>
          </a:p>
          <a:p>
            <a:pPr algn="ctr"/>
            <a:r>
              <a:rPr lang="ru-RU" sz="3200">
                <a:solidFill>
                  <a:srgbClr val="FFFFFF"/>
                </a:solidFill>
              </a:rPr>
              <a:t> кабинет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249918" y="1229710"/>
            <a:ext cx="3452648" cy="1292773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первичного онкологического кабинета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323975" y="2481263"/>
            <a:ext cx="7410450" cy="42052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spcAft>
                <a:spcPts val="1800"/>
              </a:spcAft>
              <a:buFont typeface="Wingdings" pitchFamily="2" charset="2"/>
              <a:buChar char="§"/>
              <a:defRPr/>
            </a:pPr>
            <a:r>
              <a:rPr lang="ru-RU" sz="2300" dirty="0">
                <a:solidFill>
                  <a:srgbClr val="004992"/>
                </a:solidFill>
              </a:rPr>
              <a:t>прием и направление пациентов на консультацию и лечение в онкологические учреждения</a:t>
            </a:r>
          </a:p>
          <a:p>
            <a:pPr>
              <a:spcAft>
                <a:spcPts val="1800"/>
              </a:spcAft>
              <a:buFont typeface="Wingdings" pitchFamily="2" charset="2"/>
              <a:buChar char="§"/>
              <a:defRPr/>
            </a:pPr>
            <a:r>
              <a:rPr lang="ru-RU" sz="2300" dirty="0">
                <a:solidFill>
                  <a:srgbClr val="004992"/>
                </a:solidFill>
              </a:rPr>
              <a:t>обеспечение патронажа на дому</a:t>
            </a:r>
          </a:p>
          <a:p>
            <a:pPr>
              <a:spcAft>
                <a:spcPts val="1800"/>
              </a:spcAft>
              <a:buFont typeface="Wingdings" pitchFamily="2" charset="2"/>
              <a:buChar char="§"/>
              <a:defRPr/>
            </a:pPr>
            <a:r>
              <a:rPr lang="ru-RU" sz="2300" dirty="0">
                <a:solidFill>
                  <a:srgbClr val="004992"/>
                </a:solidFill>
              </a:rPr>
              <a:t>организация медико-социальной реабилитации онкологических пациентов</a:t>
            </a:r>
          </a:p>
          <a:p>
            <a:pPr>
              <a:spcAft>
                <a:spcPts val="1800"/>
              </a:spcAft>
              <a:buFont typeface="Wingdings" pitchFamily="2" charset="2"/>
              <a:buChar char="§"/>
              <a:defRPr/>
            </a:pPr>
            <a:r>
              <a:rPr lang="ru-RU" sz="2300" dirty="0">
                <a:solidFill>
                  <a:srgbClr val="004992"/>
                </a:solidFill>
              </a:rPr>
              <a:t>привлечение врачей поликлиники к проведению профилактических осмотров и противораковой пропаганде</a:t>
            </a:r>
          </a:p>
        </p:txBody>
      </p:sp>
      <p:sp>
        <p:nvSpPr>
          <p:cNvPr id="16" name="Стрелка углом вверх 15"/>
          <p:cNvSpPr/>
          <p:nvPr/>
        </p:nvSpPr>
        <p:spPr>
          <a:xfrm rot="10800000">
            <a:off x="4067175" y="1849438"/>
            <a:ext cx="1087438" cy="739775"/>
          </a:xfrm>
          <a:prstGeom prst="bentUp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1209" name="Рисунок 16" descr="kompyuterizaciya-kabinetov-vrachey-pervichnogo-zvena-sposobstvuet-povysheniyu-dostupnosti-i-kachestva-medicinskoy-pomosch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24" y="3961336"/>
            <a:ext cx="1182351" cy="788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1520825" y="0"/>
            <a:ext cx="69405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>
                <a:solidFill>
                  <a:srgbClr val="FFFFFF"/>
                </a:solidFill>
              </a:rPr>
              <a:t>Первичный онкологический</a:t>
            </a:r>
          </a:p>
          <a:p>
            <a:pPr algn="ctr"/>
            <a:r>
              <a:rPr lang="ru-RU" sz="3200">
                <a:solidFill>
                  <a:srgbClr val="FFFFFF"/>
                </a:solidFill>
              </a:rPr>
              <a:t>кабинет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285544" y="1318163"/>
            <a:ext cx="3452648" cy="919316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кабинета</a:t>
            </a:r>
            <a:r>
              <a:rPr lang="en-US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врача-онколога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323975" y="2303463"/>
            <a:ext cx="7480300" cy="43703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spcAft>
                <a:spcPts val="1200"/>
              </a:spcAft>
              <a:defRPr/>
            </a:pPr>
            <a:endParaRPr lang="ru-RU" sz="2000" dirty="0"/>
          </a:p>
          <a:p>
            <a:pPr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ru-RU" sz="2000" dirty="0">
                <a:solidFill>
                  <a:srgbClr val="004992"/>
                </a:solidFill>
              </a:rPr>
              <a:t>Участие в организации ранней диагностики злокачественных новообразований</a:t>
            </a:r>
          </a:p>
          <a:p>
            <a:pPr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ru-RU" sz="2000" dirty="0">
                <a:solidFill>
                  <a:srgbClr val="004992"/>
                </a:solidFill>
              </a:rPr>
              <a:t>Направление на </a:t>
            </a:r>
            <a:r>
              <a:rPr lang="ru-RU" sz="2000" dirty="0" err="1">
                <a:solidFill>
                  <a:srgbClr val="004992"/>
                </a:solidFill>
              </a:rPr>
              <a:t>дообследования</a:t>
            </a:r>
            <a:endParaRPr lang="ru-RU" sz="2000" dirty="0">
              <a:solidFill>
                <a:srgbClr val="004992"/>
              </a:solidFill>
            </a:endParaRPr>
          </a:p>
          <a:p>
            <a:pPr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ru-RU" sz="2000" dirty="0">
                <a:solidFill>
                  <a:srgbClr val="004992"/>
                </a:solidFill>
              </a:rPr>
              <a:t>Оформление направления пациента в КОД</a:t>
            </a:r>
          </a:p>
          <a:p>
            <a:pPr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ru-RU" sz="2000" dirty="0">
                <a:solidFill>
                  <a:srgbClr val="004992"/>
                </a:solidFill>
              </a:rPr>
              <a:t>Диспансеризация лиц групп повышенного риска</a:t>
            </a:r>
          </a:p>
          <a:p>
            <a:pPr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ru-RU" sz="2000" dirty="0">
                <a:solidFill>
                  <a:srgbClr val="004992"/>
                </a:solidFill>
              </a:rPr>
              <a:t>Участие в реабилитационном периоде </a:t>
            </a:r>
            <a:r>
              <a:rPr lang="ru-RU" sz="2000" dirty="0" err="1">
                <a:solidFill>
                  <a:srgbClr val="004992"/>
                </a:solidFill>
              </a:rPr>
              <a:t>онкобольных</a:t>
            </a:r>
            <a:endParaRPr lang="ru-RU" sz="2000" dirty="0">
              <a:solidFill>
                <a:srgbClr val="004992"/>
              </a:solidFill>
            </a:endParaRPr>
          </a:p>
          <a:p>
            <a:pPr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ru-RU" sz="2000" dirty="0">
                <a:solidFill>
                  <a:srgbClr val="004992"/>
                </a:solidFill>
              </a:rPr>
              <a:t>Оказание медицинской помощи пациентам со злокачественными новообразованиями по рекомендации КОД</a:t>
            </a:r>
            <a:endParaRPr lang="ru-RU" sz="2000" dirty="0"/>
          </a:p>
          <a:p>
            <a:pPr algn="ctr">
              <a:spcAft>
                <a:spcPts val="1200"/>
              </a:spcAft>
              <a:defRPr/>
            </a:pPr>
            <a:endParaRPr lang="ru-RU" sz="2000" dirty="0"/>
          </a:p>
        </p:txBody>
      </p:sp>
      <p:sp>
        <p:nvSpPr>
          <p:cNvPr id="16" name="Стрелка углом вверх 15"/>
          <p:cNvSpPr/>
          <p:nvPr/>
        </p:nvSpPr>
        <p:spPr>
          <a:xfrm rot="10800000">
            <a:off x="4138613" y="1504950"/>
            <a:ext cx="1087437" cy="739775"/>
          </a:xfrm>
          <a:prstGeom prst="bentUp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" name="Рисунок 6" descr="onko ra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25" y="4027128"/>
            <a:ext cx="1175657" cy="78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Реанимац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57775" y="3789363"/>
            <a:ext cx="2786063" cy="2089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6_03_12 Первые операции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54263" y="4440238"/>
            <a:ext cx="2847975" cy="1958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Оборудование 03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81738" y="1601788"/>
            <a:ext cx="1871662" cy="2495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6" name="Freeform 4"/>
          <p:cNvSpPr>
            <a:spLocks/>
          </p:cNvSpPr>
          <p:nvPr/>
        </p:nvSpPr>
        <p:spPr bwMode="ltGray">
          <a:xfrm rot="-1111407">
            <a:off x="4013200" y="3209925"/>
            <a:ext cx="358775" cy="1217613"/>
          </a:xfrm>
          <a:custGeom>
            <a:avLst/>
            <a:gdLst>
              <a:gd name="T0" fmla="*/ 2147483647 w 142"/>
              <a:gd name="T1" fmla="*/ 2147483647 h 604"/>
              <a:gd name="T2" fmla="*/ 2147483647 w 142"/>
              <a:gd name="T3" fmla="*/ 2147483647 h 604"/>
              <a:gd name="T4" fmla="*/ 0 w 142"/>
              <a:gd name="T5" fmla="*/ 2147483647 h 604"/>
              <a:gd name="T6" fmla="*/ 2147483647 w 142"/>
              <a:gd name="T7" fmla="*/ 2147483647 h 604"/>
              <a:gd name="T8" fmla="*/ 2147483647 w 142"/>
              <a:gd name="T9" fmla="*/ 2147483647 h 604"/>
              <a:gd name="T10" fmla="*/ 2147483647 w 142"/>
              <a:gd name="T11" fmla="*/ 2147483647 h 604"/>
              <a:gd name="T12" fmla="*/ 2147483647 w 142"/>
              <a:gd name="T13" fmla="*/ 0 h 604"/>
              <a:gd name="T14" fmla="*/ 2147483647 w 142"/>
              <a:gd name="T15" fmla="*/ 2147483647 h 6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2"/>
              <a:gd name="T25" fmla="*/ 0 h 604"/>
              <a:gd name="T26" fmla="*/ 142 w 142"/>
              <a:gd name="T27" fmla="*/ 604 h 60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5F5F5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lIns="89611" tIns="44806" rIns="89611" bIns="44806" anchor="ctr"/>
          <a:lstStyle/>
          <a:p>
            <a:endParaRPr lang="ru-RU"/>
          </a:p>
        </p:txBody>
      </p:sp>
      <p:sp>
        <p:nvSpPr>
          <p:cNvPr id="15367" name="Freeform 4"/>
          <p:cNvSpPr>
            <a:spLocks/>
          </p:cNvSpPr>
          <p:nvPr/>
        </p:nvSpPr>
        <p:spPr bwMode="ltGray">
          <a:xfrm rot="-5400000">
            <a:off x="4626769" y="1854994"/>
            <a:ext cx="358775" cy="1217613"/>
          </a:xfrm>
          <a:custGeom>
            <a:avLst/>
            <a:gdLst>
              <a:gd name="T0" fmla="*/ 2147483647 w 142"/>
              <a:gd name="T1" fmla="*/ 2147483647 h 604"/>
              <a:gd name="T2" fmla="*/ 2147483647 w 142"/>
              <a:gd name="T3" fmla="*/ 2147483647 h 604"/>
              <a:gd name="T4" fmla="*/ 0 w 142"/>
              <a:gd name="T5" fmla="*/ 2147483647 h 604"/>
              <a:gd name="T6" fmla="*/ 2147483647 w 142"/>
              <a:gd name="T7" fmla="*/ 2147483647 h 604"/>
              <a:gd name="T8" fmla="*/ 2147483647 w 142"/>
              <a:gd name="T9" fmla="*/ 2147483647 h 604"/>
              <a:gd name="T10" fmla="*/ 2147483647 w 142"/>
              <a:gd name="T11" fmla="*/ 2147483647 h 604"/>
              <a:gd name="T12" fmla="*/ 2147483647 w 142"/>
              <a:gd name="T13" fmla="*/ 0 h 604"/>
              <a:gd name="T14" fmla="*/ 2147483647 w 142"/>
              <a:gd name="T15" fmla="*/ 2147483647 h 6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2"/>
              <a:gd name="T25" fmla="*/ 0 h 604"/>
              <a:gd name="T26" fmla="*/ 142 w 142"/>
              <a:gd name="T27" fmla="*/ 604 h 60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5F5F5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lIns="89611" tIns="44806" rIns="89611" bIns="44806" anchor="ctr"/>
          <a:lstStyle/>
          <a:p>
            <a:endParaRPr lang="ru-RU"/>
          </a:p>
        </p:txBody>
      </p:sp>
      <p:sp>
        <p:nvSpPr>
          <p:cNvPr id="15368" name="Freeform 4"/>
          <p:cNvSpPr>
            <a:spLocks/>
          </p:cNvSpPr>
          <p:nvPr/>
        </p:nvSpPr>
        <p:spPr bwMode="ltGray">
          <a:xfrm rot="-3451462">
            <a:off x="4625975" y="2555876"/>
            <a:ext cx="358775" cy="1466850"/>
          </a:xfrm>
          <a:custGeom>
            <a:avLst/>
            <a:gdLst>
              <a:gd name="T0" fmla="*/ 2147483647 w 142"/>
              <a:gd name="T1" fmla="*/ 2147483647 h 604"/>
              <a:gd name="T2" fmla="*/ 2147483647 w 142"/>
              <a:gd name="T3" fmla="*/ 2147483647 h 604"/>
              <a:gd name="T4" fmla="*/ 0 w 142"/>
              <a:gd name="T5" fmla="*/ 2147483647 h 604"/>
              <a:gd name="T6" fmla="*/ 2147483647 w 142"/>
              <a:gd name="T7" fmla="*/ 2147483647 h 604"/>
              <a:gd name="T8" fmla="*/ 2147483647 w 142"/>
              <a:gd name="T9" fmla="*/ 2147483647 h 604"/>
              <a:gd name="T10" fmla="*/ 2147483647 w 142"/>
              <a:gd name="T11" fmla="*/ 2147483647 h 604"/>
              <a:gd name="T12" fmla="*/ 2147483647 w 142"/>
              <a:gd name="T13" fmla="*/ 0 h 604"/>
              <a:gd name="T14" fmla="*/ 2147483647 w 142"/>
              <a:gd name="T15" fmla="*/ 2147483647 h 6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2"/>
              <a:gd name="T25" fmla="*/ 0 h 604"/>
              <a:gd name="T26" fmla="*/ 142 w 142"/>
              <a:gd name="T27" fmla="*/ 604 h 60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5F5F5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lIns="89611" tIns="44806" rIns="89611" bIns="44806" anchor="ctr"/>
          <a:lstStyle/>
          <a:p>
            <a:endParaRPr lang="ru-RU"/>
          </a:p>
        </p:txBody>
      </p:sp>
      <p:pic>
        <p:nvPicPr>
          <p:cNvPr id="12" name="Picture 7" descr="C:\Documents and Settings\Пользователь\Рабочий стол\Фотоархив\СТРОИТЕЛЬСТВО\Korpus_1.gif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4413"/>
          <a:stretch>
            <a:fillRect/>
          </a:stretch>
        </p:blipFill>
        <p:spPr bwMode="auto">
          <a:xfrm>
            <a:off x="1087438" y="1497013"/>
            <a:ext cx="3021012" cy="23034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370" name="Прямоугольник 13"/>
          <p:cNvSpPr>
            <a:spLocks noChangeArrowheads="1"/>
          </p:cNvSpPr>
          <p:nvPr/>
        </p:nvSpPr>
        <p:spPr bwMode="auto">
          <a:xfrm>
            <a:off x="1377950" y="-11113"/>
            <a:ext cx="7594600" cy="1508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300">
                <a:solidFill>
                  <a:srgbClr val="FFFFFF"/>
                </a:solidFill>
              </a:rPr>
              <a:t>С 2009 года  КОД  участвует в Федеральной программе:</a:t>
            </a:r>
          </a:p>
          <a:p>
            <a:pPr algn="r"/>
            <a:r>
              <a:rPr lang="ru-RU" sz="2300">
                <a:solidFill>
                  <a:srgbClr val="FFFFFF"/>
                </a:solidFill>
              </a:rPr>
              <a:t> «О совершенствовании организации </a:t>
            </a:r>
          </a:p>
          <a:p>
            <a:pPr algn="r"/>
            <a:r>
              <a:rPr lang="ru-RU" sz="2300">
                <a:solidFill>
                  <a:srgbClr val="FFFFFF"/>
                </a:solidFill>
              </a:rPr>
              <a:t>онкологической помощи населению»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5438" y="9525"/>
            <a:ext cx="5988050" cy="920750"/>
          </a:xfrm>
        </p:spPr>
        <p:txBody>
          <a:bodyPr/>
          <a:lstStyle/>
          <a:p>
            <a:pPr algn="r">
              <a:defRPr/>
            </a:pPr>
            <a:r>
              <a:rPr lang="ru-RU" sz="24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Схема маршрутизации пациентов </a:t>
            </a:r>
            <a:br>
              <a:rPr lang="ru-RU" sz="24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4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с </a:t>
            </a:r>
            <a:r>
              <a:rPr lang="ru-RU" sz="2400" dirty="0" err="1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онкопатологией</a:t>
            </a:r>
            <a:r>
              <a:rPr lang="ru-RU" sz="24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ru-RU" sz="2000" dirty="0" smtClean="0">
              <a:solidFill>
                <a:srgbClr val="FFFFFF"/>
              </a:solidFill>
            </a:endParaRPr>
          </a:p>
        </p:txBody>
      </p:sp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2700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ext Box 4"/>
          <p:cNvSpPr txBox="1">
            <a:spLocks noChangeArrowheads="1"/>
          </p:cNvSpPr>
          <p:nvPr/>
        </p:nvSpPr>
        <p:spPr bwMode="auto">
          <a:xfrm>
            <a:off x="1306278" y="1128154"/>
            <a:ext cx="7655159" cy="52351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88200" tIns="45864" rIns="88200" bIns="45864">
            <a:spAutoFit/>
          </a:bodyPr>
          <a:lstStyle/>
          <a:p>
            <a:pPr algn="ctr" defTabSz="440278" eaLnBrk="0" hangingPunct="0">
              <a:spcBef>
                <a:spcPts val="1103"/>
              </a:spcBef>
              <a:buClr>
                <a:srgbClr val="FFFFFF"/>
              </a:buClr>
              <a:buSzPct val="100000"/>
              <a:tabLst>
                <a:tab pos="0" algn="l"/>
                <a:tab pos="896112" algn="l"/>
                <a:tab pos="1792224" algn="l"/>
                <a:tab pos="2688336" algn="l"/>
                <a:tab pos="3584448" algn="l"/>
                <a:tab pos="4480560" algn="l"/>
                <a:tab pos="5376672" algn="l"/>
                <a:tab pos="6272784" algn="l"/>
                <a:tab pos="7168896" algn="l"/>
                <a:tab pos="8065008" algn="l"/>
                <a:tab pos="8961120" algn="l"/>
                <a:tab pos="9857232" algn="l"/>
              </a:tabLst>
              <a:defRPr/>
            </a:pPr>
            <a:r>
              <a:rPr lang="en-GB" sz="2800" dirty="0" err="1">
                <a:solidFill>
                  <a:srgbClr val="FFFFFF"/>
                </a:solidFill>
                <a:latin typeface="+mj-lt"/>
              </a:rPr>
              <a:t>Клинический</a:t>
            </a:r>
            <a:r>
              <a:rPr lang="en-GB" sz="2800" dirty="0">
                <a:solidFill>
                  <a:srgbClr val="FFFFFF"/>
                </a:solidFill>
                <a:latin typeface="+mj-lt"/>
              </a:rPr>
              <a:t> </a:t>
            </a:r>
            <a:r>
              <a:rPr lang="en-GB" sz="2800" dirty="0" err="1">
                <a:solidFill>
                  <a:srgbClr val="FFFFFF"/>
                </a:solidFill>
                <a:latin typeface="+mj-lt"/>
              </a:rPr>
              <a:t>онкологический</a:t>
            </a:r>
            <a:r>
              <a:rPr lang="en-GB" sz="2800" dirty="0">
                <a:solidFill>
                  <a:srgbClr val="FFFFFF"/>
                </a:solidFill>
                <a:latin typeface="+mj-lt"/>
              </a:rPr>
              <a:t> </a:t>
            </a:r>
            <a:r>
              <a:rPr lang="en-GB" sz="2800" dirty="0" err="1">
                <a:solidFill>
                  <a:srgbClr val="FFFFFF"/>
                </a:solidFill>
                <a:latin typeface="+mj-lt"/>
              </a:rPr>
              <a:t>диспансер</a:t>
            </a:r>
            <a:endParaRPr lang="en-GB" sz="28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310371" y="2016102"/>
            <a:ext cx="4340697" cy="52351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88200" tIns="45864" rIns="88200" bIns="45864">
            <a:spAutoFit/>
          </a:bodyPr>
          <a:lstStyle/>
          <a:p>
            <a:pPr algn="ctr" defTabSz="440278" eaLnBrk="0" hangingPunct="0">
              <a:spcBef>
                <a:spcPts val="1103"/>
              </a:spcBef>
              <a:buClr>
                <a:srgbClr val="FFFFFF"/>
              </a:buClr>
              <a:buSzPct val="100000"/>
              <a:tabLst>
                <a:tab pos="0" algn="l"/>
                <a:tab pos="896112" algn="l"/>
                <a:tab pos="1792224" algn="l"/>
                <a:tab pos="2688336" algn="l"/>
                <a:tab pos="3584448" algn="l"/>
                <a:tab pos="4480560" algn="l"/>
                <a:tab pos="5376672" algn="l"/>
                <a:tab pos="6272784" algn="l"/>
                <a:tab pos="7168896" algn="l"/>
                <a:tab pos="8065008" algn="l"/>
                <a:tab pos="8961120" algn="l"/>
                <a:tab pos="9857232" algn="l"/>
              </a:tabLst>
              <a:defRPr/>
            </a:pPr>
            <a:r>
              <a:rPr lang="ru-RU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Канцер-регистр</a:t>
            </a:r>
            <a:endParaRPr lang="en-GB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pSp>
        <p:nvGrpSpPr>
          <p:cNvPr id="16394" name="Group 5"/>
          <p:cNvGrpSpPr>
            <a:grpSpLocks/>
          </p:cNvGrpSpPr>
          <p:nvPr/>
        </p:nvGrpSpPr>
        <p:grpSpPr bwMode="auto">
          <a:xfrm>
            <a:off x="279400" y="2940050"/>
            <a:ext cx="3233738" cy="1400175"/>
            <a:chOff x="295" y="2205"/>
            <a:chExt cx="1142" cy="646"/>
          </a:xfrm>
        </p:grpSpPr>
        <p:sp>
          <p:nvSpPr>
            <p:cNvPr id="13342" name="AutoShape 6"/>
            <p:cNvSpPr>
              <a:spLocks noChangeArrowheads="1"/>
            </p:cNvSpPr>
            <p:nvPr/>
          </p:nvSpPr>
          <p:spPr bwMode="auto">
            <a:xfrm>
              <a:off x="394" y="2205"/>
              <a:ext cx="1043" cy="420"/>
            </a:xfrm>
            <a:prstGeom prst="flowChartMultidocumen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 b="0" dirty="0">
                <a:latin typeface="+mj-lt"/>
              </a:endParaRPr>
            </a:p>
          </p:txBody>
        </p:sp>
        <p:sp>
          <p:nvSpPr>
            <p:cNvPr id="13343" name="Text Box 7"/>
            <p:cNvSpPr txBox="1">
              <a:spLocks noChangeArrowheads="1"/>
            </p:cNvSpPr>
            <p:nvPr/>
          </p:nvSpPr>
          <p:spPr bwMode="auto">
            <a:xfrm>
              <a:off x="295" y="2296"/>
              <a:ext cx="907" cy="555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90000" tIns="46800" rIns="90000" bIns="46800">
              <a:spAutoFit/>
            </a:bodyPr>
            <a:lstStyle/>
            <a:p>
              <a:pPr algn="ctr" defTabSz="440278" eaLnBrk="0" hangingPunct="0">
                <a:spcBef>
                  <a:spcPts val="1103"/>
                </a:spcBef>
                <a:buClr>
                  <a:srgbClr val="FFFFFF"/>
                </a:buClr>
                <a:buSzPct val="100000"/>
                <a:tabLst>
                  <a:tab pos="0" algn="l"/>
                  <a:tab pos="896112" algn="l"/>
                  <a:tab pos="1792224" algn="l"/>
                  <a:tab pos="2688336" algn="l"/>
                  <a:tab pos="3584448" algn="l"/>
                  <a:tab pos="4480560" algn="l"/>
                  <a:tab pos="5376672" algn="l"/>
                  <a:tab pos="6272784" algn="l"/>
                  <a:tab pos="7168896" algn="l"/>
                  <a:tab pos="8065008" algn="l"/>
                  <a:tab pos="8961120" algn="l"/>
                  <a:tab pos="9857232" algn="l"/>
                </a:tabLst>
                <a:defRPr/>
              </a:pPr>
              <a:r>
                <a:rPr lang="ru-RU" dirty="0">
                  <a:solidFill>
                    <a:srgbClr val="003366"/>
                  </a:solidFill>
                  <a:latin typeface="+mj-lt"/>
                </a:rPr>
                <a:t>Бюджетные  учреждения здравоохранения Омской области</a:t>
              </a:r>
              <a:endParaRPr lang="en-GB" dirty="0">
                <a:solidFill>
                  <a:srgbClr val="003366"/>
                </a:solidFill>
                <a:latin typeface="+mj-lt"/>
              </a:endParaRPr>
            </a:p>
          </p:txBody>
        </p:sp>
      </p:grpSp>
      <p:sp>
        <p:nvSpPr>
          <p:cNvPr id="13322" name="Text Box 8"/>
          <p:cNvSpPr txBox="1">
            <a:spLocks noChangeArrowheads="1"/>
          </p:cNvSpPr>
          <p:nvPr/>
        </p:nvSpPr>
        <p:spPr bwMode="auto">
          <a:xfrm>
            <a:off x="59376" y="5111123"/>
            <a:ext cx="2268188" cy="101595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88200" tIns="45864" rIns="88200" bIns="45864">
            <a:spAutoFit/>
          </a:bodyPr>
          <a:lstStyle/>
          <a:p>
            <a:pPr algn="ctr" defTabSz="440278" eaLnBrk="0" hangingPunct="0">
              <a:spcBef>
                <a:spcPts val="1103"/>
              </a:spcBef>
              <a:buClr>
                <a:srgbClr val="FFFFFF"/>
              </a:buClr>
              <a:buSzPct val="100000"/>
              <a:tabLst>
                <a:tab pos="0" algn="l"/>
                <a:tab pos="896112" algn="l"/>
                <a:tab pos="1792224" algn="l"/>
                <a:tab pos="2688336" algn="l"/>
                <a:tab pos="3584448" algn="l"/>
                <a:tab pos="4480560" algn="l"/>
                <a:tab pos="5376672" algn="l"/>
                <a:tab pos="6272784" algn="l"/>
                <a:tab pos="7168896" algn="l"/>
                <a:tab pos="8065008" algn="l"/>
                <a:tab pos="8961120" algn="l"/>
                <a:tab pos="9857232" algn="l"/>
              </a:tabLst>
              <a:defRPr/>
            </a:pPr>
            <a:r>
              <a:rPr lang="ru-RU" sz="2000" dirty="0">
                <a:solidFill>
                  <a:srgbClr val="003366"/>
                </a:solidFill>
                <a:latin typeface="+mj-lt"/>
              </a:rPr>
              <a:t>Первичные </a:t>
            </a:r>
            <a:r>
              <a:rPr lang="en-GB" sz="2000" dirty="0" err="1">
                <a:solidFill>
                  <a:srgbClr val="003366"/>
                </a:solidFill>
                <a:latin typeface="+mj-lt"/>
              </a:rPr>
              <a:t>онколог</a:t>
            </a:r>
            <a:r>
              <a:rPr lang="ru-RU" sz="2000" dirty="0" err="1">
                <a:solidFill>
                  <a:srgbClr val="003366"/>
                </a:solidFill>
                <a:latin typeface="+mj-lt"/>
              </a:rPr>
              <a:t>ические</a:t>
            </a:r>
            <a:r>
              <a:rPr lang="ru-RU" sz="2000" dirty="0">
                <a:solidFill>
                  <a:srgbClr val="003366"/>
                </a:solidFill>
                <a:latin typeface="+mj-lt"/>
              </a:rPr>
              <a:t> кабинеты</a:t>
            </a:r>
            <a:endParaRPr lang="en-GB" sz="2000" dirty="0">
              <a:solidFill>
                <a:srgbClr val="003366"/>
              </a:solidFill>
              <a:latin typeface="+mj-lt"/>
            </a:endParaRPr>
          </a:p>
        </p:txBody>
      </p:sp>
      <p:sp>
        <p:nvSpPr>
          <p:cNvPr id="13323" name="Text Box 10"/>
          <p:cNvSpPr txBox="1">
            <a:spLocks noChangeArrowheads="1"/>
          </p:cNvSpPr>
          <p:nvPr/>
        </p:nvSpPr>
        <p:spPr bwMode="auto">
          <a:xfrm>
            <a:off x="2672336" y="4418748"/>
            <a:ext cx="1887782" cy="70817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88200" tIns="45864" rIns="88200" bIns="45864">
            <a:spAutoFit/>
          </a:bodyPr>
          <a:lstStyle/>
          <a:p>
            <a:pPr algn="ctr" defTabSz="440278" eaLnBrk="0" hangingPunct="0">
              <a:spcBef>
                <a:spcPts val="1103"/>
              </a:spcBef>
              <a:buClr>
                <a:srgbClr val="FFFFFF"/>
              </a:buClr>
              <a:buSzPct val="100000"/>
              <a:tabLst>
                <a:tab pos="0" algn="l"/>
                <a:tab pos="896112" algn="l"/>
                <a:tab pos="1792224" algn="l"/>
                <a:tab pos="2688336" algn="l"/>
                <a:tab pos="3584448" algn="l"/>
                <a:tab pos="4480560" algn="l"/>
                <a:tab pos="5376672" algn="l"/>
                <a:tab pos="6272784" algn="l"/>
                <a:tab pos="7168896" algn="l"/>
                <a:tab pos="8065008" algn="l"/>
                <a:tab pos="8961120" algn="l"/>
                <a:tab pos="9857232" algn="l"/>
              </a:tabLst>
              <a:defRPr/>
            </a:pPr>
            <a:r>
              <a:rPr lang="en-GB" sz="2000" dirty="0" err="1">
                <a:solidFill>
                  <a:srgbClr val="003366"/>
                </a:solidFill>
                <a:latin typeface="+mj-lt"/>
              </a:rPr>
              <a:t>Участковые</a:t>
            </a:r>
            <a:r>
              <a:rPr lang="en-GB" sz="2000" dirty="0">
                <a:solidFill>
                  <a:srgbClr val="003366"/>
                </a:solidFill>
                <a:latin typeface="+mj-lt"/>
              </a:rPr>
              <a:t> </a:t>
            </a:r>
            <a:r>
              <a:rPr lang="en-GB" sz="2000" dirty="0" err="1">
                <a:solidFill>
                  <a:srgbClr val="003366"/>
                </a:solidFill>
                <a:latin typeface="+mj-lt"/>
              </a:rPr>
              <a:t>больницы</a:t>
            </a:r>
            <a:endParaRPr lang="en-GB" sz="2000" dirty="0">
              <a:solidFill>
                <a:srgbClr val="003366"/>
              </a:solidFill>
              <a:latin typeface="+mj-lt"/>
            </a:endParaRPr>
          </a:p>
        </p:txBody>
      </p:sp>
      <p:sp>
        <p:nvSpPr>
          <p:cNvPr id="13324" name="Text Box 11"/>
          <p:cNvSpPr txBox="1">
            <a:spLocks noChangeArrowheads="1"/>
          </p:cNvSpPr>
          <p:nvPr/>
        </p:nvSpPr>
        <p:spPr bwMode="auto">
          <a:xfrm>
            <a:off x="2672336" y="5266712"/>
            <a:ext cx="1887782" cy="70817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88200" tIns="45864" rIns="88200" bIns="45864">
            <a:spAutoFit/>
          </a:bodyPr>
          <a:lstStyle/>
          <a:p>
            <a:pPr algn="ctr" defTabSz="440278" eaLnBrk="0" hangingPunct="0">
              <a:spcBef>
                <a:spcPts val="1103"/>
              </a:spcBef>
              <a:buClr>
                <a:srgbClr val="FFFFFF"/>
              </a:buClr>
              <a:buSzPct val="100000"/>
              <a:tabLst>
                <a:tab pos="0" algn="l"/>
                <a:tab pos="896112" algn="l"/>
                <a:tab pos="1792224" algn="l"/>
                <a:tab pos="2688336" algn="l"/>
                <a:tab pos="3584448" algn="l"/>
                <a:tab pos="4480560" algn="l"/>
                <a:tab pos="5376672" algn="l"/>
                <a:tab pos="6272784" algn="l"/>
                <a:tab pos="7168896" algn="l"/>
                <a:tab pos="8065008" algn="l"/>
                <a:tab pos="8961120" algn="l"/>
                <a:tab pos="9857232" algn="l"/>
              </a:tabLst>
              <a:defRPr/>
            </a:pPr>
            <a:r>
              <a:rPr lang="en-GB" sz="2000" dirty="0" err="1">
                <a:solidFill>
                  <a:srgbClr val="003366"/>
                </a:solidFill>
                <a:latin typeface="+mj-lt"/>
              </a:rPr>
              <a:t>Сельские</a:t>
            </a:r>
            <a:r>
              <a:rPr lang="en-GB" sz="2000" dirty="0">
                <a:solidFill>
                  <a:srgbClr val="003366"/>
                </a:solidFill>
                <a:latin typeface="+mj-lt"/>
              </a:rPr>
              <a:t> </a:t>
            </a:r>
            <a:r>
              <a:rPr lang="en-GB" sz="2000" dirty="0" err="1">
                <a:solidFill>
                  <a:srgbClr val="003366"/>
                </a:solidFill>
                <a:latin typeface="+mj-lt"/>
              </a:rPr>
              <a:t>амбулатории</a:t>
            </a:r>
            <a:endParaRPr lang="en-GB" sz="2000" dirty="0">
              <a:solidFill>
                <a:srgbClr val="003366"/>
              </a:solidFill>
              <a:latin typeface="+mj-lt"/>
            </a:endParaRPr>
          </a:p>
        </p:txBody>
      </p:sp>
      <p:sp>
        <p:nvSpPr>
          <p:cNvPr id="13325" name="Text Box 12"/>
          <p:cNvSpPr txBox="1">
            <a:spLocks noChangeArrowheads="1"/>
          </p:cNvSpPr>
          <p:nvPr/>
        </p:nvSpPr>
        <p:spPr bwMode="auto">
          <a:xfrm>
            <a:off x="2672336" y="6083557"/>
            <a:ext cx="1887782" cy="4004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88200" tIns="45864" rIns="88200" bIns="45864">
            <a:spAutoFit/>
          </a:bodyPr>
          <a:lstStyle/>
          <a:p>
            <a:pPr algn="ctr" defTabSz="440278" eaLnBrk="0" hangingPunct="0">
              <a:spcBef>
                <a:spcPts val="1103"/>
              </a:spcBef>
              <a:buClr>
                <a:srgbClr val="FFFFFF"/>
              </a:buClr>
              <a:buSzPct val="100000"/>
              <a:tabLst>
                <a:tab pos="0" algn="l"/>
                <a:tab pos="896112" algn="l"/>
                <a:tab pos="1792224" algn="l"/>
                <a:tab pos="2688336" algn="l"/>
                <a:tab pos="3584448" algn="l"/>
                <a:tab pos="4480560" algn="l"/>
                <a:tab pos="5376672" algn="l"/>
                <a:tab pos="6272784" algn="l"/>
                <a:tab pos="7168896" algn="l"/>
                <a:tab pos="8065008" algn="l"/>
                <a:tab pos="8961120" algn="l"/>
                <a:tab pos="9857232" algn="l"/>
              </a:tabLst>
              <a:defRPr/>
            </a:pPr>
            <a:r>
              <a:rPr lang="en-GB" sz="2000" dirty="0" err="1">
                <a:solidFill>
                  <a:srgbClr val="003366"/>
                </a:solidFill>
                <a:latin typeface="+mj-lt"/>
              </a:rPr>
              <a:t>ФАПы</a:t>
            </a:r>
            <a:endParaRPr lang="en-GB" sz="2000" dirty="0">
              <a:solidFill>
                <a:srgbClr val="003366"/>
              </a:solidFill>
              <a:latin typeface="+mj-lt"/>
            </a:endParaRPr>
          </a:p>
        </p:txBody>
      </p:sp>
      <p:grpSp>
        <p:nvGrpSpPr>
          <p:cNvPr id="16407" name="Group 14"/>
          <p:cNvGrpSpPr>
            <a:grpSpLocks/>
          </p:cNvGrpSpPr>
          <p:nvPr/>
        </p:nvGrpSpPr>
        <p:grpSpPr bwMode="auto">
          <a:xfrm>
            <a:off x="5181600" y="3081338"/>
            <a:ext cx="3163888" cy="1411287"/>
            <a:chOff x="3752" y="2779"/>
            <a:chExt cx="1144" cy="721"/>
          </a:xfrm>
        </p:grpSpPr>
        <p:sp>
          <p:nvSpPr>
            <p:cNvPr id="13340" name="AutoShape 15"/>
            <p:cNvSpPr>
              <a:spLocks noChangeArrowheads="1"/>
            </p:cNvSpPr>
            <p:nvPr/>
          </p:nvSpPr>
          <p:spPr bwMode="auto">
            <a:xfrm>
              <a:off x="3853" y="2779"/>
              <a:ext cx="1043" cy="537"/>
            </a:xfrm>
            <a:prstGeom prst="flowChartMultidocumen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 b="0" dirty="0">
                <a:latin typeface="+mj-lt"/>
              </a:endParaRPr>
            </a:p>
          </p:txBody>
        </p:sp>
        <p:sp>
          <p:nvSpPr>
            <p:cNvPr id="13341" name="Text Box 16"/>
            <p:cNvSpPr txBox="1">
              <a:spLocks noChangeArrowheads="1"/>
            </p:cNvSpPr>
            <p:nvPr/>
          </p:nvSpPr>
          <p:spPr bwMode="auto">
            <a:xfrm>
              <a:off x="3752" y="2886"/>
              <a:ext cx="907" cy="614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90000" tIns="46800" rIns="90000" bIns="46800">
              <a:spAutoFit/>
            </a:bodyPr>
            <a:lstStyle/>
            <a:p>
              <a:pPr algn="ctr" defTabSz="440278" eaLnBrk="0" hangingPunct="0">
                <a:spcBef>
                  <a:spcPts val="1103"/>
                </a:spcBef>
                <a:buClr>
                  <a:srgbClr val="FFFFFF"/>
                </a:buClr>
                <a:buSzPct val="100000"/>
                <a:tabLst>
                  <a:tab pos="0" algn="l"/>
                  <a:tab pos="896112" algn="l"/>
                  <a:tab pos="1792224" algn="l"/>
                  <a:tab pos="2688336" algn="l"/>
                  <a:tab pos="3584448" algn="l"/>
                  <a:tab pos="4480560" algn="l"/>
                  <a:tab pos="5376672" algn="l"/>
                  <a:tab pos="6272784" algn="l"/>
                  <a:tab pos="7168896" algn="l"/>
                  <a:tab pos="8065008" algn="l"/>
                  <a:tab pos="8961120" algn="l"/>
                  <a:tab pos="9857232" algn="l"/>
                </a:tabLst>
                <a:defRPr/>
              </a:pPr>
              <a:r>
                <a:rPr lang="ru-RU" dirty="0">
                  <a:solidFill>
                    <a:srgbClr val="003366"/>
                  </a:solidFill>
                  <a:latin typeface="+mj-lt"/>
                </a:rPr>
                <a:t>Бюджетные учреждения здравоохранения</a:t>
              </a:r>
              <a:r>
                <a:rPr lang="en-GB" dirty="0">
                  <a:solidFill>
                    <a:srgbClr val="003366"/>
                  </a:solidFill>
                  <a:latin typeface="+mj-lt"/>
                </a:rPr>
                <a:t> </a:t>
              </a:r>
              <a:r>
                <a:rPr lang="ru-RU" dirty="0">
                  <a:solidFill>
                    <a:srgbClr val="003366"/>
                  </a:solidFill>
                  <a:latin typeface="+mj-lt"/>
                </a:rPr>
                <a:t>(АО)</a:t>
              </a:r>
              <a:endParaRPr lang="en-GB" dirty="0">
                <a:solidFill>
                  <a:srgbClr val="003366"/>
                </a:solidFill>
                <a:latin typeface="+mj-lt"/>
              </a:endParaRPr>
            </a:p>
          </p:txBody>
        </p:sp>
      </p:grpSp>
      <p:sp>
        <p:nvSpPr>
          <p:cNvPr id="13327" name="Text Box 17"/>
          <p:cNvSpPr txBox="1">
            <a:spLocks noChangeArrowheads="1"/>
          </p:cNvSpPr>
          <p:nvPr/>
        </p:nvSpPr>
        <p:spPr bwMode="auto">
          <a:xfrm>
            <a:off x="5213275" y="5220586"/>
            <a:ext cx="2778825" cy="101595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88200" tIns="45864" rIns="88200" bIns="45864">
            <a:spAutoFit/>
          </a:bodyPr>
          <a:lstStyle/>
          <a:p>
            <a:pPr algn="ctr" defTabSz="440278" eaLnBrk="0" hangingPunct="0">
              <a:spcBef>
                <a:spcPts val="1103"/>
              </a:spcBef>
              <a:buClr>
                <a:srgbClr val="FFFFFF"/>
              </a:buClr>
              <a:buSzPct val="100000"/>
              <a:tabLst>
                <a:tab pos="0" algn="l"/>
                <a:tab pos="896112" algn="l"/>
                <a:tab pos="1792224" algn="l"/>
                <a:tab pos="2688336" algn="l"/>
                <a:tab pos="3584448" algn="l"/>
                <a:tab pos="4480560" algn="l"/>
                <a:tab pos="5376672" algn="l"/>
                <a:tab pos="6272784" algn="l"/>
                <a:tab pos="7168896" algn="l"/>
                <a:tab pos="8065008" algn="l"/>
                <a:tab pos="8961120" algn="l"/>
                <a:tab pos="9857232" algn="l"/>
              </a:tabLst>
              <a:defRPr/>
            </a:pPr>
            <a:r>
              <a:rPr lang="ru-RU" sz="2000" dirty="0">
                <a:solidFill>
                  <a:srgbClr val="003366"/>
                </a:solidFill>
                <a:latin typeface="+mj-lt"/>
              </a:rPr>
              <a:t>Первичные онкологические кабинеты</a:t>
            </a:r>
            <a:endParaRPr lang="en-GB" sz="2000" dirty="0">
              <a:solidFill>
                <a:srgbClr val="003366"/>
              </a:solidFill>
              <a:latin typeface="+mj-lt"/>
            </a:endParaRPr>
          </a:p>
        </p:txBody>
      </p:sp>
      <p:cxnSp>
        <p:nvCxnSpPr>
          <p:cNvPr id="23" name="Прямая со стрелкой 22"/>
          <p:cNvCxnSpPr/>
          <p:nvPr/>
        </p:nvCxnSpPr>
        <p:spPr bwMode="auto">
          <a:xfrm rot="10800000" flipV="1">
            <a:off x="2338388" y="4741863"/>
            <a:ext cx="334962" cy="509587"/>
          </a:xfrm>
          <a:prstGeom prst="straightConnector1">
            <a:avLst/>
          </a:prstGeom>
          <a:ln w="28575">
            <a:solidFill>
              <a:schemeClr val="bg1">
                <a:lumMod val="25000"/>
              </a:schemeClr>
            </a:solidFill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 bwMode="auto">
          <a:xfrm rot="10800000">
            <a:off x="2352675" y="5526088"/>
            <a:ext cx="320675" cy="33337"/>
          </a:xfrm>
          <a:prstGeom prst="straightConnector1">
            <a:avLst/>
          </a:prstGeom>
          <a:ln w="28575">
            <a:solidFill>
              <a:schemeClr val="bg1">
                <a:lumMod val="25000"/>
              </a:schemeClr>
            </a:solidFill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 bwMode="auto">
          <a:xfrm rot="10800000">
            <a:off x="2338388" y="5811838"/>
            <a:ext cx="334962" cy="457200"/>
          </a:xfrm>
          <a:prstGeom prst="straightConnector1">
            <a:avLst/>
          </a:prstGeom>
          <a:ln w="28575">
            <a:solidFill>
              <a:schemeClr val="bg1">
                <a:lumMod val="25000"/>
              </a:schemeClr>
            </a:solidFill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0" idx="0"/>
          </p:cNvCxnSpPr>
          <p:nvPr/>
        </p:nvCxnSpPr>
        <p:spPr bwMode="auto">
          <a:xfrm rot="16200000" flipV="1">
            <a:off x="773112" y="4687888"/>
            <a:ext cx="841375" cy="6350"/>
          </a:xfrm>
          <a:prstGeom prst="straightConnector1">
            <a:avLst/>
          </a:prstGeom>
          <a:ln w="28575">
            <a:solidFill>
              <a:schemeClr val="bg1">
                <a:lumMod val="25000"/>
              </a:schemeClr>
            </a:solidFill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415" name="Прямая со стрелкой 38"/>
          <p:cNvCxnSpPr>
            <a:cxnSpLocks noChangeShapeType="1"/>
          </p:cNvCxnSpPr>
          <p:nvPr/>
        </p:nvCxnSpPr>
        <p:spPr bwMode="auto">
          <a:xfrm>
            <a:off x="1400175" y="3990975"/>
            <a:ext cx="896938" cy="895350"/>
          </a:xfrm>
          <a:prstGeom prst="straightConnector1">
            <a:avLst/>
          </a:prstGeom>
          <a:noFill/>
          <a:ln w="9525" algn="ctr">
            <a:noFill/>
            <a:round/>
            <a:headEnd/>
            <a:tailEnd type="arrow" w="med" len="med"/>
          </a:ln>
        </p:spPr>
      </p:cxnSp>
      <p:cxnSp>
        <p:nvCxnSpPr>
          <p:cNvPr id="41" name="Прямая со стрелкой 40"/>
          <p:cNvCxnSpPr/>
          <p:nvPr/>
        </p:nvCxnSpPr>
        <p:spPr bwMode="auto">
          <a:xfrm rot="5400000" flipH="1" flipV="1">
            <a:off x="6302375" y="4832350"/>
            <a:ext cx="700088" cy="1588"/>
          </a:xfrm>
          <a:prstGeom prst="straightConnector1">
            <a:avLst/>
          </a:prstGeom>
          <a:ln w="28575">
            <a:solidFill>
              <a:schemeClr val="bg1">
                <a:lumMod val="25000"/>
              </a:schemeClr>
            </a:solidFill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 bwMode="auto">
          <a:xfrm rot="5400000" flipH="1" flipV="1">
            <a:off x="1365250" y="2765425"/>
            <a:ext cx="769938" cy="1588"/>
          </a:xfrm>
          <a:prstGeom prst="line">
            <a:avLst/>
          </a:prstGeom>
          <a:ln w="28575">
            <a:solidFill>
              <a:schemeClr val="bg1">
                <a:lumMod val="2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endCxn id="0" idx="1"/>
          </p:cNvCxnSpPr>
          <p:nvPr/>
        </p:nvCxnSpPr>
        <p:spPr bwMode="auto">
          <a:xfrm flipV="1">
            <a:off x="1751013" y="2355850"/>
            <a:ext cx="558800" cy="25400"/>
          </a:xfrm>
          <a:prstGeom prst="straightConnector1">
            <a:avLst/>
          </a:prstGeom>
          <a:ln w="28575">
            <a:solidFill>
              <a:schemeClr val="bg1">
                <a:lumMod val="25000"/>
              </a:schemeClr>
            </a:solidFill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 bwMode="auto">
          <a:xfrm rot="5400000">
            <a:off x="2344738" y="2835275"/>
            <a:ext cx="630238" cy="1587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 bwMode="auto">
          <a:xfrm rot="5400000">
            <a:off x="5426075" y="2905125"/>
            <a:ext cx="769938" cy="1588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 bwMode="auto">
          <a:xfrm rot="5400000" flipH="1" flipV="1">
            <a:off x="6685756" y="2836069"/>
            <a:ext cx="909638" cy="0"/>
          </a:xfrm>
          <a:prstGeom prst="line">
            <a:avLst/>
          </a:prstGeom>
          <a:ln w="28575">
            <a:solidFill>
              <a:schemeClr val="bg1">
                <a:lumMod val="2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>
            <a:endCxn id="0" idx="3"/>
          </p:cNvCxnSpPr>
          <p:nvPr/>
        </p:nvCxnSpPr>
        <p:spPr bwMode="auto">
          <a:xfrm rot="10800000">
            <a:off x="6651625" y="2355850"/>
            <a:ext cx="488950" cy="25400"/>
          </a:xfrm>
          <a:prstGeom prst="straightConnector1">
            <a:avLst/>
          </a:prstGeom>
          <a:ln w="28575">
            <a:solidFill>
              <a:schemeClr val="bg1">
                <a:lumMod val="25000"/>
              </a:schemeClr>
            </a:solidFill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3550" y="139700"/>
            <a:ext cx="7051675" cy="920750"/>
          </a:xfrm>
        </p:spPr>
        <p:txBody>
          <a:bodyPr/>
          <a:lstStyle/>
          <a:p>
            <a:pPr algn="r">
              <a:defRPr/>
            </a:pPr>
            <a:r>
              <a:rPr lang="ru-RU" sz="3400" dirty="0" smtClean="0">
                <a:solidFill>
                  <a:srgbClr val="FFFFFF"/>
                </a:solidFill>
              </a:rPr>
              <a:t>Профилактические осмотры</a:t>
            </a:r>
          </a:p>
        </p:txBody>
      </p:sp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2700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412" name="Прямая со стрелкой 38"/>
          <p:cNvCxnSpPr>
            <a:cxnSpLocks noChangeShapeType="1"/>
          </p:cNvCxnSpPr>
          <p:nvPr/>
        </p:nvCxnSpPr>
        <p:spPr bwMode="auto">
          <a:xfrm>
            <a:off x="1400175" y="3990975"/>
            <a:ext cx="896938" cy="895350"/>
          </a:xfrm>
          <a:prstGeom prst="straightConnector1">
            <a:avLst/>
          </a:prstGeom>
          <a:noFill/>
          <a:ln w="9525" algn="ctr">
            <a:noFill/>
            <a:round/>
            <a:headEnd/>
            <a:tailEnd type="arrow" w="med" len="med"/>
          </a:ln>
        </p:spPr>
      </p:cxnSp>
      <p:pic>
        <p:nvPicPr>
          <p:cNvPr id="9" name="Рисунок 8" descr="15556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0613" y="3700463"/>
            <a:ext cx="3695700" cy="2771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1208937272_medno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85938" y="984250"/>
            <a:ext cx="3997325" cy="2679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03_04_02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7026275" y="4922838"/>
            <a:ext cx="1804988" cy="164465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671db75da4192f41502bd135cb828217.jpg"/>
          <p:cNvPicPr>
            <a:picLocks noChangeAspect="1"/>
          </p:cNvPicPr>
          <p:nvPr/>
        </p:nvPicPr>
        <p:blipFill>
          <a:blip r:embed="rId6" cstate="print"/>
          <a:srcRect l="35650"/>
          <a:stretch>
            <a:fillRect/>
          </a:stretch>
        </p:blipFill>
        <p:spPr>
          <a:xfrm>
            <a:off x="1176338" y="3668713"/>
            <a:ext cx="1881187" cy="1960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435" name="TextBox 6"/>
          <p:cNvSpPr txBox="1">
            <a:spLocks noChangeArrowheads="1"/>
          </p:cNvSpPr>
          <p:nvPr/>
        </p:nvSpPr>
        <p:spPr bwMode="auto">
          <a:xfrm>
            <a:off x="1392238" y="3019425"/>
            <a:ext cx="7346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1712913" y="1963738"/>
            <a:ext cx="6503987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3000"/>
              </a:spcAft>
            </a:pPr>
            <a:r>
              <a:rPr lang="ru-RU" sz="5000">
                <a:solidFill>
                  <a:srgbClr val="004992"/>
                </a:solidFill>
              </a:rPr>
              <a:t>гигиеническое </a:t>
            </a:r>
          </a:p>
          <a:p>
            <a:pPr>
              <a:spcAft>
                <a:spcPts val="3000"/>
              </a:spcAft>
            </a:pPr>
            <a:r>
              <a:rPr lang="ru-RU" sz="5000">
                <a:solidFill>
                  <a:srgbClr val="004992"/>
                </a:solidFill>
              </a:rPr>
              <a:t>терапевтическое</a:t>
            </a:r>
          </a:p>
          <a:p>
            <a:pPr>
              <a:spcAft>
                <a:spcPts val="3000"/>
              </a:spcAft>
            </a:pPr>
            <a:r>
              <a:rPr lang="ru-RU" sz="5000">
                <a:solidFill>
                  <a:srgbClr val="004992"/>
                </a:solidFill>
              </a:rPr>
              <a:t>хирургическое</a:t>
            </a:r>
          </a:p>
        </p:txBody>
      </p:sp>
      <p:sp>
        <p:nvSpPr>
          <p:cNvPr id="18437" name="TextBox 3"/>
          <p:cNvSpPr txBox="1">
            <a:spLocks noChangeArrowheads="1"/>
          </p:cNvSpPr>
          <p:nvPr/>
        </p:nvSpPr>
        <p:spPr bwMode="auto">
          <a:xfrm>
            <a:off x="1163638" y="0"/>
            <a:ext cx="79692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>
                <a:solidFill>
                  <a:srgbClr val="FFFFFF"/>
                </a:solidFill>
              </a:rPr>
              <a:t>Основные направления профилактики злокачественных новообразований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0825" y="152400"/>
            <a:ext cx="7251700" cy="920750"/>
          </a:xfrm>
        </p:spPr>
        <p:txBody>
          <a:bodyPr/>
          <a:lstStyle/>
          <a:p>
            <a:pPr algn="r">
              <a:defRPr/>
            </a:pPr>
            <a:r>
              <a:rPr lang="ru-RU" sz="3500" dirty="0" smtClean="0">
                <a:solidFill>
                  <a:srgbClr val="FFFFFF"/>
                </a:solidFill>
              </a:rPr>
              <a:t>Профилактические осмотры</a:t>
            </a:r>
          </a:p>
        </p:txBody>
      </p:sp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2700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460" name="Прямая со стрелкой 38"/>
          <p:cNvCxnSpPr>
            <a:cxnSpLocks noChangeShapeType="1"/>
          </p:cNvCxnSpPr>
          <p:nvPr/>
        </p:nvCxnSpPr>
        <p:spPr bwMode="auto">
          <a:xfrm>
            <a:off x="1400175" y="3990975"/>
            <a:ext cx="896938" cy="895350"/>
          </a:xfrm>
          <a:prstGeom prst="straightConnector1">
            <a:avLst/>
          </a:prstGeom>
          <a:noFill/>
          <a:ln w="9525" algn="ctr">
            <a:noFill/>
            <a:round/>
            <a:headEnd/>
            <a:tailEnd type="arrow" w="med" len="med"/>
          </a:ln>
        </p:spPr>
      </p:cxnSp>
      <p:sp>
        <p:nvSpPr>
          <p:cNvPr id="7" name="Прямоугольник 6"/>
          <p:cNvSpPr/>
          <p:nvPr/>
        </p:nvSpPr>
        <p:spPr>
          <a:xfrm>
            <a:off x="2506663" y="1449388"/>
            <a:ext cx="5532437" cy="156686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462" name="Прямоугольник 7"/>
          <p:cNvSpPr>
            <a:spLocks noChangeArrowheads="1"/>
          </p:cNvSpPr>
          <p:nvPr/>
        </p:nvSpPr>
        <p:spPr bwMode="auto">
          <a:xfrm>
            <a:off x="2455863" y="1470025"/>
            <a:ext cx="5595937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1F5857"/>
                </a:solidFill>
              </a:rPr>
              <a:t>обеспечение наиболее полного охвата населения профилактическими осмотрами 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3087688" y="3228975"/>
            <a:ext cx="4097337" cy="641350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1F5857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36688" y="4013200"/>
            <a:ext cx="7304087" cy="24701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Прямоугольник 8"/>
          <p:cNvSpPr>
            <a:spLocks noChangeArrowheads="1"/>
          </p:cNvSpPr>
          <p:nvPr/>
        </p:nvSpPr>
        <p:spPr bwMode="auto">
          <a:xfrm>
            <a:off x="1627188" y="4117975"/>
            <a:ext cx="7053262" cy="235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100" dirty="0">
                <a:solidFill>
                  <a:schemeClr val="bg2">
                    <a:lumMod val="25000"/>
                  </a:schemeClr>
                </a:solidFill>
              </a:rPr>
              <a:t>широкое привлечение к работе сестринского персонала: медицинских сестер специализированных онкологических учреждений, участковых сестер городских и сельских врачебных участков, а также персонала фельдшерско-акушерских пунктов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338" y="223838"/>
            <a:ext cx="7596187" cy="920750"/>
          </a:xfrm>
        </p:spPr>
        <p:txBody>
          <a:bodyPr/>
          <a:lstStyle/>
          <a:p>
            <a:pPr algn="r">
              <a:defRPr/>
            </a:pPr>
            <a:r>
              <a:rPr lang="ru-RU" sz="3000" dirty="0" smtClean="0">
                <a:solidFill>
                  <a:srgbClr val="FFFFFF"/>
                </a:solidFill>
              </a:rPr>
              <a:t>Пропаганда здорового образа жизни</a:t>
            </a:r>
          </a:p>
        </p:txBody>
      </p:sp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2700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Содержимое 8" descr="DSC0241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191500" y="3665538"/>
            <a:ext cx="322263" cy="241300"/>
          </a:xfrm>
        </p:spPr>
      </p:pic>
      <p:cxnSp>
        <p:nvCxnSpPr>
          <p:cNvPr id="20485" name="Прямая со стрелкой 38"/>
          <p:cNvCxnSpPr>
            <a:cxnSpLocks noChangeShapeType="1"/>
          </p:cNvCxnSpPr>
          <p:nvPr/>
        </p:nvCxnSpPr>
        <p:spPr bwMode="auto">
          <a:xfrm>
            <a:off x="1400175" y="3990975"/>
            <a:ext cx="896938" cy="895350"/>
          </a:xfrm>
          <a:prstGeom prst="straightConnector1">
            <a:avLst/>
          </a:prstGeom>
          <a:noFill/>
          <a:ln w="9525" algn="ctr">
            <a:noFill/>
            <a:round/>
            <a:headEnd/>
            <a:tailEnd type="arrow" w="med" len="med"/>
          </a:ln>
        </p:spPr>
      </p:cxnSp>
      <p:sp>
        <p:nvSpPr>
          <p:cNvPr id="8" name="Скругленный прямоугольник 7"/>
          <p:cNvSpPr/>
          <p:nvPr/>
        </p:nvSpPr>
        <p:spPr>
          <a:xfrm>
            <a:off x="3646488" y="938213"/>
            <a:ext cx="5057775" cy="526097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560" name="Прямоугольник 7"/>
          <p:cNvSpPr>
            <a:spLocks noChangeArrowheads="1"/>
          </p:cNvSpPr>
          <p:nvPr/>
        </p:nvSpPr>
        <p:spPr bwMode="auto">
          <a:xfrm>
            <a:off x="3717925" y="1189038"/>
            <a:ext cx="4951413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ru-RU" sz="2200" dirty="0">
                <a:solidFill>
                  <a:schemeClr val="bg1">
                    <a:lumMod val="10000"/>
                  </a:schemeClr>
                </a:solidFill>
              </a:rPr>
              <a:t>ознакомление широких слоев населения с симптоматикой при злокачественных новообразованиях и </a:t>
            </a:r>
            <a:r>
              <a:rPr lang="ru-RU" sz="2200" dirty="0" err="1">
                <a:solidFill>
                  <a:schemeClr val="bg1">
                    <a:lumMod val="10000"/>
                  </a:schemeClr>
                </a:solidFill>
              </a:rPr>
              <a:t>предраковых</a:t>
            </a:r>
            <a:r>
              <a:rPr lang="ru-RU" sz="2200" dirty="0">
                <a:solidFill>
                  <a:schemeClr val="bg1">
                    <a:lumMod val="10000"/>
                  </a:schemeClr>
                </a:solidFill>
              </a:rPr>
              <a:t> заболеваниях, особенно в ранней их стадии, разъяснение значения раннего выявления этой патологии и своевременно назначенного лечения</a:t>
            </a:r>
          </a:p>
        </p:txBody>
      </p:sp>
      <p:pic>
        <p:nvPicPr>
          <p:cNvPr id="11" name="Рисунок 10" descr="фото урологи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33153" y="3536276"/>
            <a:ext cx="2441883" cy="183141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2" name="Рисунок 11" descr="DSC02417.JPG"/>
          <p:cNvPicPr>
            <a:picLocks noChangeAspect="1"/>
          </p:cNvPicPr>
          <p:nvPr/>
        </p:nvPicPr>
        <p:blipFill>
          <a:blip r:embed="rId5" cstate="print"/>
          <a:srcRect r="17611" b="8835"/>
          <a:stretch>
            <a:fillRect/>
          </a:stretch>
        </p:blipFill>
        <p:spPr>
          <a:xfrm>
            <a:off x="985653" y="1491294"/>
            <a:ext cx="2256312" cy="1872479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3629025" y="190500"/>
            <a:ext cx="53324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FFFFFF"/>
                </a:solidFill>
              </a:rPr>
              <a:t>Первичное звено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87463" y="1746250"/>
            <a:ext cx="7877175" cy="16795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Фельдшерско-акушерские пункты (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ФАПы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)</a:t>
            </a:r>
          </a:p>
          <a:p>
            <a:pPr>
              <a:lnSpc>
                <a:spcPct val="110000"/>
              </a:lnSpc>
              <a:defRPr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Участковые больницы (УБ)</a:t>
            </a:r>
          </a:p>
          <a:p>
            <a:pPr>
              <a:lnSpc>
                <a:spcPct val="110000"/>
              </a:lnSpc>
              <a:defRPr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Врачебные амбулатории (ВА)</a:t>
            </a:r>
          </a:p>
          <a:p>
            <a:pPr>
              <a:lnSpc>
                <a:spcPct val="110000"/>
              </a:lnSpc>
              <a:defRPr/>
            </a:pPr>
            <a:endParaRPr lang="ru-RU" sz="2400" dirty="0"/>
          </a:p>
        </p:txBody>
      </p:sp>
      <p:pic>
        <p:nvPicPr>
          <p:cNvPr id="3077" name="Рисунок 6" descr="9b302ed6f329dd99246722fa9e10d0d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7325" y="3290888"/>
            <a:ext cx="2832100" cy="2124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8" name="Рисунок 5" descr="kompyuterizaciya-kabinetov-vrachey-pervichnogo-zvena-sposobstvuet-povysheniyu-dostupnosti-i-kachestva-medicinskoy-pomoschi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27450" y="4691063"/>
            <a:ext cx="2790825" cy="2030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9" name="Рисунок 4" descr="Скорая.jpe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35663" y="3330575"/>
            <a:ext cx="2768600" cy="2084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425575" y="927100"/>
            <a:ext cx="7535863" cy="52593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508" name="TextBox 6"/>
          <p:cNvSpPr txBox="1">
            <a:spLocks noChangeArrowheads="1"/>
          </p:cNvSpPr>
          <p:nvPr/>
        </p:nvSpPr>
        <p:spPr bwMode="auto">
          <a:xfrm>
            <a:off x="1392238" y="3019425"/>
            <a:ext cx="7346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1509" name="TextBox 3"/>
          <p:cNvSpPr txBox="1">
            <a:spLocks noChangeArrowheads="1"/>
          </p:cNvSpPr>
          <p:nvPr/>
        </p:nvSpPr>
        <p:spPr bwMode="auto">
          <a:xfrm>
            <a:off x="1343025" y="1103313"/>
            <a:ext cx="7618413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400">
                <a:solidFill>
                  <a:srgbClr val="003366"/>
                </a:solidFill>
              </a:rPr>
              <a:t>При проведении санитарно-просветительной работы среди населения особое внимание </a:t>
            </a:r>
          </a:p>
          <a:p>
            <a:pPr algn="ctr">
              <a:lnSpc>
                <a:spcPct val="110000"/>
              </a:lnSpc>
            </a:pPr>
            <a:r>
              <a:rPr lang="ru-RU" sz="2400">
                <a:solidFill>
                  <a:srgbClr val="003366"/>
                </a:solidFill>
              </a:rPr>
              <a:t>следует уделять описанию ранних проявлений (признаков) злокачественных новообразований, разъяснению необходимости безотлагательного обращения к врачу при появлении этих признаков и строгого выполнения всех указаний медицинских специалистов – врача, фельдшера и медицинской сестры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SC024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6451" y="1445624"/>
            <a:ext cx="6737533" cy="505314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2532" name="Прямоугольник 5"/>
          <p:cNvSpPr>
            <a:spLocks noChangeArrowheads="1"/>
          </p:cNvSpPr>
          <p:nvPr/>
        </p:nvSpPr>
        <p:spPr bwMode="auto">
          <a:xfrm>
            <a:off x="1211263" y="49213"/>
            <a:ext cx="774223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>
                <a:solidFill>
                  <a:srgbClr val="FFFFFF"/>
                </a:solidFill>
              </a:rPr>
              <a:t>. Задача медицинских сестер – вдохновить, убедить, научить и поддержать своих пациентов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555" name="TextBox 6"/>
          <p:cNvSpPr txBox="1">
            <a:spLocks noChangeArrowheads="1"/>
          </p:cNvSpPr>
          <p:nvPr/>
        </p:nvSpPr>
        <p:spPr bwMode="auto">
          <a:xfrm>
            <a:off x="1392238" y="3019425"/>
            <a:ext cx="7346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6628" name="TextBox 3"/>
          <p:cNvSpPr txBox="1">
            <a:spLocks noChangeArrowheads="1"/>
          </p:cNvSpPr>
          <p:nvPr/>
        </p:nvSpPr>
        <p:spPr bwMode="auto">
          <a:xfrm>
            <a:off x="1287463" y="2906713"/>
            <a:ext cx="7810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chemeClr val="bg1">
                    <a:lumMod val="25000"/>
                  </a:schemeClr>
                </a:solidFill>
              </a:rPr>
              <a:t>БЛАГОДАРЮ ЗА ВНИМАНИЕ!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Скругленный прямоугольник 71"/>
          <p:cNvSpPr/>
          <p:nvPr/>
        </p:nvSpPr>
        <p:spPr>
          <a:xfrm>
            <a:off x="-1" y="3610302"/>
            <a:ext cx="2256313" cy="2943511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bg1">
                    <a:lumMod val="10000"/>
                  </a:schemeClr>
                </a:solidFill>
              </a:rPr>
              <a:t>Перепись населения, </a:t>
            </a:r>
            <a:r>
              <a:rPr lang="ru-RU" sz="2000" dirty="0" err="1">
                <a:solidFill>
                  <a:schemeClr val="bg1">
                    <a:lumMod val="10000"/>
                  </a:schemeClr>
                </a:solidFill>
              </a:rPr>
              <a:t>подворовый</a:t>
            </a:r>
            <a:r>
              <a:rPr lang="ru-RU" sz="2000" dirty="0">
                <a:solidFill>
                  <a:schemeClr val="bg1">
                    <a:lumMod val="10000"/>
                  </a:schemeClr>
                </a:solidFill>
              </a:rPr>
              <a:t> обход</a:t>
            </a:r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2030681" y="3636781"/>
            <a:ext cx="2513474" cy="2943511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tabLst>
                <a:tab pos="319088" algn="l"/>
              </a:tabLst>
              <a:defRPr/>
            </a:pPr>
            <a:r>
              <a:rPr lang="ru-RU" sz="2000" dirty="0">
                <a:solidFill>
                  <a:schemeClr val="bg1">
                    <a:lumMod val="10000"/>
                  </a:schemeClr>
                </a:solidFill>
              </a:rPr>
              <a:t>Выявление </a:t>
            </a:r>
            <a:r>
              <a:rPr lang="ru-RU" sz="2000" dirty="0" err="1">
                <a:solidFill>
                  <a:schemeClr val="bg1">
                    <a:lumMod val="10000"/>
                  </a:schemeClr>
                </a:solidFill>
              </a:rPr>
              <a:t>предраковых</a:t>
            </a:r>
            <a:r>
              <a:rPr lang="ru-RU" sz="2000" dirty="0">
                <a:solidFill>
                  <a:schemeClr val="bg1">
                    <a:lumMod val="10000"/>
                  </a:schemeClr>
                </a:solidFill>
              </a:rPr>
              <a:t> заболеваний и ЗНО</a:t>
            </a:r>
          </a:p>
          <a:p>
            <a:pPr algn="ctr" eaLnBrk="0" hangingPunct="0">
              <a:tabLst>
                <a:tab pos="319088" algn="l"/>
              </a:tabLst>
              <a:defRPr/>
            </a:pPr>
            <a:r>
              <a:rPr lang="ru-RU" sz="2000" dirty="0">
                <a:solidFill>
                  <a:schemeClr val="bg1">
                    <a:lumMod val="10000"/>
                  </a:schemeClr>
                </a:solidFill>
              </a:rPr>
              <a:t>визуальных локализаций </a:t>
            </a: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4381991" y="3599792"/>
            <a:ext cx="2385917" cy="2943511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tabLst>
                <a:tab pos="319088" algn="l"/>
              </a:tabLst>
              <a:defRPr/>
            </a:pPr>
            <a:r>
              <a:rPr lang="ru-RU" sz="2000" dirty="0">
                <a:solidFill>
                  <a:schemeClr val="bg1">
                    <a:lumMod val="10000"/>
                  </a:schemeClr>
                </a:solidFill>
              </a:rPr>
              <a:t>Профилактические мероприятия </a:t>
            </a: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6558455" y="3618287"/>
            <a:ext cx="2402983" cy="294351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1">
                    <a:lumMod val="10000"/>
                  </a:schemeClr>
                </a:solidFill>
              </a:rPr>
              <a:t>Направление на </a:t>
            </a:r>
            <a:r>
              <a:rPr lang="ru-RU" dirty="0" err="1">
                <a:solidFill>
                  <a:schemeClr val="bg1">
                    <a:lumMod val="10000"/>
                  </a:schemeClr>
                </a:solidFill>
              </a:rPr>
              <a:t>флюорографи</a:t>
            </a:r>
            <a:endParaRPr lang="ru-RU" dirty="0">
              <a:solidFill>
                <a:schemeClr val="bg1">
                  <a:lumMod val="10000"/>
                </a:schemeClr>
              </a:solidFill>
            </a:endParaRPr>
          </a:p>
          <a:p>
            <a:pPr algn="ctr">
              <a:defRPr/>
            </a:pPr>
            <a:r>
              <a:rPr lang="ru-RU" dirty="0" err="1">
                <a:solidFill>
                  <a:schemeClr val="bg1">
                    <a:lumMod val="10000"/>
                  </a:schemeClr>
                </a:solidFill>
              </a:rPr>
              <a:t>ческое</a:t>
            </a:r>
            <a:r>
              <a:rPr lang="ru-RU" dirty="0">
                <a:solidFill>
                  <a:schemeClr val="bg1">
                    <a:lumMod val="10000"/>
                  </a:schemeClr>
                </a:solidFill>
              </a:rPr>
              <a:t> обследование, контроль ежегодного его прохождения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80" name="Выноска со стрелкой вниз 79"/>
          <p:cNvSpPr/>
          <p:nvPr/>
        </p:nvSpPr>
        <p:spPr>
          <a:xfrm>
            <a:off x="1450427" y="914401"/>
            <a:ext cx="6763407" cy="2112580"/>
          </a:xfrm>
          <a:prstGeom prst="downArrow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14" name="TextBox 2"/>
          <p:cNvSpPr txBox="1">
            <a:spLocks noChangeArrowheads="1"/>
          </p:cNvSpPr>
          <p:nvPr/>
        </p:nvSpPr>
        <p:spPr bwMode="auto">
          <a:xfrm>
            <a:off x="1446213" y="1103313"/>
            <a:ext cx="686911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3B60"/>
                </a:solidFill>
              </a:rPr>
              <a:t>Основные задачи сестринского </a:t>
            </a:r>
          </a:p>
          <a:p>
            <a:r>
              <a:rPr lang="ru-RU" sz="2800">
                <a:solidFill>
                  <a:srgbClr val="003B60"/>
                </a:solidFill>
              </a:rPr>
              <a:t>персонала на ФАПе, ВА, УБ </a:t>
            </a:r>
          </a:p>
        </p:txBody>
      </p:sp>
      <p:sp>
        <p:nvSpPr>
          <p:cNvPr id="4115" name="TextBox 9"/>
          <p:cNvSpPr txBox="1">
            <a:spLocks noChangeArrowheads="1"/>
          </p:cNvSpPr>
          <p:nvPr/>
        </p:nvSpPr>
        <p:spPr bwMode="auto">
          <a:xfrm>
            <a:off x="2687638" y="1639888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82" name="Freeform 5"/>
          <p:cNvSpPr>
            <a:spLocks/>
          </p:cNvSpPr>
          <p:nvPr/>
        </p:nvSpPr>
        <p:spPr bwMode="ltGray">
          <a:xfrm flipH="1">
            <a:off x="1466194" y="2466481"/>
            <a:ext cx="1766559" cy="907339"/>
          </a:xfrm>
          <a:custGeom>
            <a:avLst/>
            <a:gdLst>
              <a:gd name="T0" fmla="*/ 0 w 735"/>
              <a:gd name="T1" fmla="*/ 0 h 532"/>
              <a:gd name="T2" fmla="*/ 2147483647 w 735"/>
              <a:gd name="T3" fmla="*/ 2147483647 h 532"/>
              <a:gd name="T4" fmla="*/ 2147483647 w 735"/>
              <a:gd name="T5" fmla="*/ 2147483647 h 532"/>
              <a:gd name="T6" fmla="*/ 2147483647 w 735"/>
              <a:gd name="T7" fmla="*/ 2147483647 h 532"/>
              <a:gd name="T8" fmla="*/ 2147483647 w 735"/>
              <a:gd name="T9" fmla="*/ 2147483647 h 532"/>
              <a:gd name="T10" fmla="*/ 2147483647 w 735"/>
              <a:gd name="T11" fmla="*/ 2147483647 h 532"/>
              <a:gd name="T12" fmla="*/ 2147483647 w 735"/>
              <a:gd name="T13" fmla="*/ 2147483647 h 532"/>
              <a:gd name="T14" fmla="*/ 2147483647 w 735"/>
              <a:gd name="T15" fmla="*/ 2147483647 h 532"/>
              <a:gd name="T16" fmla="*/ 2147483647 w 735"/>
              <a:gd name="T17" fmla="*/ 2147483647 h 532"/>
              <a:gd name="T18" fmla="*/ 2147483647 w 735"/>
              <a:gd name="T19" fmla="*/ 2147483647 h 532"/>
              <a:gd name="T20" fmla="*/ 2147483647 w 735"/>
              <a:gd name="T21" fmla="*/ 2147483647 h 532"/>
              <a:gd name="T22" fmla="*/ 2147483647 w 735"/>
              <a:gd name="T23" fmla="*/ 2147483647 h 532"/>
              <a:gd name="T24" fmla="*/ 2147483647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89611" tIns="44806" rIns="89611" bIns="44806" anchor="ctr"/>
          <a:lstStyle/>
          <a:p>
            <a:pPr>
              <a:defRPr/>
            </a:pPr>
            <a:endParaRPr lang="ru-RU"/>
          </a:p>
        </p:txBody>
      </p:sp>
      <p:sp>
        <p:nvSpPr>
          <p:cNvPr id="84" name="Freeform 3"/>
          <p:cNvSpPr>
            <a:spLocks/>
          </p:cNvSpPr>
          <p:nvPr/>
        </p:nvSpPr>
        <p:spPr bwMode="ltGray">
          <a:xfrm>
            <a:off x="6397462" y="2481592"/>
            <a:ext cx="1611422" cy="955291"/>
          </a:xfrm>
          <a:custGeom>
            <a:avLst/>
            <a:gdLst>
              <a:gd name="T0" fmla="*/ 0 w 735"/>
              <a:gd name="T1" fmla="*/ 0 h 532"/>
              <a:gd name="T2" fmla="*/ 2147483647 w 735"/>
              <a:gd name="T3" fmla="*/ 2147483647 h 532"/>
              <a:gd name="T4" fmla="*/ 2147483647 w 735"/>
              <a:gd name="T5" fmla="*/ 2147483647 h 532"/>
              <a:gd name="T6" fmla="*/ 2147483647 w 735"/>
              <a:gd name="T7" fmla="*/ 2147483647 h 532"/>
              <a:gd name="T8" fmla="*/ 2147483647 w 735"/>
              <a:gd name="T9" fmla="*/ 2147483647 h 532"/>
              <a:gd name="T10" fmla="*/ 2147483647 w 735"/>
              <a:gd name="T11" fmla="*/ 2147483647 h 532"/>
              <a:gd name="T12" fmla="*/ 2147483647 w 735"/>
              <a:gd name="T13" fmla="*/ 2147483647 h 532"/>
              <a:gd name="T14" fmla="*/ 2147483647 w 735"/>
              <a:gd name="T15" fmla="*/ 2147483647 h 532"/>
              <a:gd name="T16" fmla="*/ 2147483647 w 735"/>
              <a:gd name="T17" fmla="*/ 2147483647 h 532"/>
              <a:gd name="T18" fmla="*/ 2147483647 w 735"/>
              <a:gd name="T19" fmla="*/ 2147483647 h 532"/>
              <a:gd name="T20" fmla="*/ 2147483647 w 735"/>
              <a:gd name="T21" fmla="*/ 2147483647 h 532"/>
              <a:gd name="T22" fmla="*/ 2147483647 w 735"/>
              <a:gd name="T23" fmla="*/ 2147483647 h 532"/>
              <a:gd name="T24" fmla="*/ 2147483647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89611" tIns="44806" rIns="89611" bIns="44806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Выгнутая вправо стрелка 14"/>
          <p:cNvSpPr/>
          <p:nvPr/>
        </p:nvSpPr>
        <p:spPr>
          <a:xfrm rot="19676916">
            <a:off x="7330828" y="2530770"/>
            <a:ext cx="891239" cy="1812229"/>
          </a:xfrm>
          <a:prstGeom prst="curvedLef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26" name="TextBox 2"/>
          <p:cNvSpPr txBox="1">
            <a:spLocks noChangeArrowheads="1"/>
          </p:cNvSpPr>
          <p:nvPr/>
        </p:nvSpPr>
        <p:spPr bwMode="auto">
          <a:xfrm>
            <a:off x="3059113" y="47625"/>
            <a:ext cx="5902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FFFF"/>
                </a:solidFill>
              </a:rPr>
              <a:t>Смотровые кабинеты</a:t>
            </a:r>
          </a:p>
        </p:txBody>
      </p:sp>
      <p:pic>
        <p:nvPicPr>
          <p:cNvPr id="5127" name="Рисунок 7" descr="Рисунок1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5563" y="1663700"/>
            <a:ext cx="3371850" cy="482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32_bi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22881" y="1205131"/>
            <a:ext cx="4128020" cy="2752013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12" name="Овал 11"/>
          <p:cNvSpPr/>
          <p:nvPr/>
        </p:nvSpPr>
        <p:spPr>
          <a:xfrm>
            <a:off x="6117020" y="4256690"/>
            <a:ext cx="2427890" cy="2112579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32" name="TextBox 10"/>
          <p:cNvSpPr txBox="1">
            <a:spLocks noChangeArrowheads="1"/>
          </p:cNvSpPr>
          <p:nvPr/>
        </p:nvSpPr>
        <p:spPr bwMode="auto">
          <a:xfrm>
            <a:off x="6496050" y="4713288"/>
            <a:ext cx="16795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Всего</a:t>
            </a:r>
          </a:p>
          <a:p>
            <a:pPr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889 </a:t>
            </a:r>
            <a:endParaRPr lang="ru-RU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1568450" y="-12700"/>
            <a:ext cx="67802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FFFFFF"/>
                </a:solidFill>
              </a:rPr>
              <a:t>Задачи смотровых кабинетов</a:t>
            </a:r>
          </a:p>
        </p:txBody>
      </p:sp>
      <p:graphicFrame>
        <p:nvGraphicFramePr>
          <p:cNvPr id="16" name="Схема 15"/>
          <p:cNvGraphicFramePr/>
          <p:nvPr/>
        </p:nvGraphicFramePr>
        <p:xfrm>
          <a:off x="1556634" y="1779211"/>
          <a:ext cx="6988275" cy="39828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Рисунок 12" descr="details.jpg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07443" y="3921886"/>
            <a:ext cx="1936667" cy="1406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medizinischeuntersuchung_internetversion_ger.jpg"/>
          <p:cNvPicPr>
            <a:picLocks noChangeAspect="1"/>
          </p:cNvPicPr>
          <p:nvPr/>
        </p:nvPicPr>
        <p:blipFill>
          <a:blip r:embed="rId9" cstate="print"/>
          <a:srcRect l="10078"/>
          <a:stretch>
            <a:fillRect/>
          </a:stretch>
        </p:blipFill>
        <p:spPr>
          <a:xfrm>
            <a:off x="220717" y="2151724"/>
            <a:ext cx="1887337" cy="15374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508125" y="5783263"/>
            <a:ext cx="7339013" cy="8667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72" name="TextBox 5"/>
          <p:cNvSpPr txBox="1">
            <a:spLocks noChangeArrowheads="1"/>
          </p:cNvSpPr>
          <p:nvPr/>
        </p:nvSpPr>
        <p:spPr bwMode="auto">
          <a:xfrm>
            <a:off x="1828800" y="5791200"/>
            <a:ext cx="65024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Онкологи рекомендуют посещение</a:t>
            </a:r>
          </a:p>
          <a:p>
            <a:r>
              <a:rPr lang="ru-RU" sz="2400">
                <a:solidFill>
                  <a:srgbClr val="FF0000"/>
                </a:solidFill>
              </a:rPr>
              <a:t> смотрового кабинета 1 раз в  год </a:t>
            </a:r>
          </a:p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5050" y="1366838"/>
            <a:ext cx="5200650" cy="429736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455988" y="1549400"/>
            <a:ext cx="5327650" cy="39084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100" dirty="0">
                <a:solidFill>
                  <a:srgbClr val="004992"/>
                </a:solidFill>
              </a:rPr>
              <a:t>Опухоли, обнаруженные в ходе профилактических осмотров, составляют </a:t>
            </a:r>
            <a:r>
              <a:rPr lang="ru-RU" sz="3100" dirty="0">
                <a:solidFill>
                  <a:srgbClr val="0049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30%</a:t>
            </a:r>
            <a:r>
              <a:rPr lang="ru-RU" sz="3100" dirty="0">
                <a:solidFill>
                  <a:srgbClr val="004992"/>
                </a:solidFill>
              </a:rPr>
              <a:t> среди всех злокачественных опухолей у лиц обоего пола </a:t>
            </a:r>
          </a:p>
        </p:txBody>
      </p:sp>
      <p:pic>
        <p:nvPicPr>
          <p:cNvPr id="8" name="Рисунок 7" descr="00b3f727703daefc02dec2b0bb82690b.jpg"/>
          <p:cNvPicPr>
            <a:picLocks noChangeAspect="1"/>
          </p:cNvPicPr>
          <p:nvPr/>
        </p:nvPicPr>
        <p:blipFill>
          <a:blip r:embed="rId3" cstate="print"/>
          <a:srcRect l="39237"/>
          <a:stretch>
            <a:fillRect/>
          </a:stretch>
        </p:blipFill>
        <p:spPr>
          <a:xfrm>
            <a:off x="0" y="4814659"/>
            <a:ext cx="1710047" cy="190681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9" name="Рисунок 8" descr="depositphotos_4779673-Man-Lying-In-Hospital-Bed.jpg"/>
          <p:cNvPicPr>
            <a:picLocks noChangeAspect="1"/>
          </p:cNvPicPr>
          <p:nvPr/>
        </p:nvPicPr>
        <p:blipFill>
          <a:blip r:embed="rId4" cstate="print"/>
          <a:srcRect b="12683"/>
          <a:stretch>
            <a:fillRect/>
          </a:stretch>
        </p:blipFill>
        <p:spPr>
          <a:xfrm>
            <a:off x="1365662" y="1824488"/>
            <a:ext cx="2090058" cy="2510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  <p:sp>
        <p:nvSpPr>
          <p:cNvPr id="7177" name="TextBox 2"/>
          <p:cNvSpPr txBox="1">
            <a:spLocks noChangeArrowheads="1"/>
          </p:cNvSpPr>
          <p:nvPr/>
        </p:nvSpPr>
        <p:spPr bwMode="auto">
          <a:xfrm>
            <a:off x="1568450" y="-12700"/>
            <a:ext cx="67802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FFFFFF"/>
                </a:solidFill>
              </a:rPr>
              <a:t>Задачи смотровых кабинетов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D2102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60786" y="2837794"/>
            <a:ext cx="4493173" cy="33936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196" name="TextBox 9"/>
          <p:cNvSpPr txBox="1">
            <a:spLocks noChangeArrowheads="1"/>
          </p:cNvSpPr>
          <p:nvPr/>
        </p:nvSpPr>
        <p:spPr bwMode="auto">
          <a:xfrm>
            <a:off x="2687638" y="1639888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54288" y="819150"/>
            <a:ext cx="6407150" cy="1325563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198" name="Прямоугольник 9"/>
          <p:cNvSpPr>
            <a:spLocks noChangeArrowheads="1"/>
          </p:cNvSpPr>
          <p:nvPr/>
        </p:nvSpPr>
        <p:spPr bwMode="auto">
          <a:xfrm>
            <a:off x="2881313" y="692150"/>
            <a:ext cx="5913437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100">
                <a:solidFill>
                  <a:srgbClr val="004992"/>
                </a:solidFill>
              </a:rPr>
              <a:t>повышение квалификации в объеме не менее 144 час</a:t>
            </a:r>
          </a:p>
        </p:txBody>
      </p:sp>
      <p:pic>
        <p:nvPicPr>
          <p:cNvPr id="14" name="Рисунок 13" descr="top1.jpg"/>
          <p:cNvPicPr>
            <a:picLocks noChangeAspect="1"/>
          </p:cNvPicPr>
          <p:nvPr/>
        </p:nvPicPr>
        <p:blipFill>
          <a:blip r:embed="rId4" cstate="print"/>
          <a:srcRect b="3345"/>
          <a:stretch>
            <a:fillRect/>
          </a:stretch>
        </p:blipFill>
        <p:spPr>
          <a:xfrm>
            <a:off x="1119188" y="1765300"/>
            <a:ext cx="1800225" cy="1639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Рисунок 20" descr="4239045-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27380" y="2900106"/>
            <a:ext cx="2257616" cy="2728237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08100" y="1381125"/>
            <a:ext cx="7480300" cy="51863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220" name="TextBox 2"/>
          <p:cNvSpPr txBox="1">
            <a:spLocks noChangeArrowheads="1"/>
          </p:cNvSpPr>
          <p:nvPr/>
        </p:nvSpPr>
        <p:spPr bwMode="auto">
          <a:xfrm>
            <a:off x="1449388" y="0"/>
            <a:ext cx="7608887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700">
                <a:solidFill>
                  <a:srgbClr val="FFFFFF"/>
                </a:solidFill>
              </a:rPr>
              <a:t>Профилактический осмотр</a:t>
            </a:r>
          </a:p>
          <a:p>
            <a:pPr algn="ctr"/>
            <a:r>
              <a:rPr lang="ru-RU" sz="3700">
                <a:solidFill>
                  <a:srgbClr val="FFFFFF"/>
                </a:solidFill>
              </a:rPr>
              <a:t> женщин</a:t>
            </a:r>
          </a:p>
        </p:txBody>
      </p:sp>
      <p:pic>
        <p:nvPicPr>
          <p:cNvPr id="6" name="Рисунок 5" descr="ginek1.jpg"/>
          <p:cNvPicPr>
            <a:picLocks noChangeAspect="1"/>
          </p:cNvPicPr>
          <p:nvPr/>
        </p:nvPicPr>
        <p:blipFill>
          <a:blip r:embed="rId3" cstate="print"/>
          <a:srcRect r="50308"/>
          <a:stretch>
            <a:fillRect/>
          </a:stretch>
        </p:blipFill>
        <p:spPr>
          <a:xfrm>
            <a:off x="23750" y="3366132"/>
            <a:ext cx="1246908" cy="77208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1300163" y="1400175"/>
            <a:ext cx="7720012" cy="531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Aft>
                <a:spcPts val="1800"/>
              </a:spcAft>
              <a:buFont typeface="Wingdings" pitchFamily="2" charset="2"/>
              <a:buChar char="§"/>
              <a:defRPr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осмотр  </a:t>
            </a:r>
          </a:p>
          <a:p>
            <a:pPr>
              <a:spcAft>
                <a:spcPts val="1800"/>
              </a:spcAft>
              <a:buFont typeface="Wingdings" pitchFamily="2" charset="2"/>
              <a:buChar char="§"/>
              <a:defRPr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измерение артериального давления </a:t>
            </a:r>
          </a:p>
          <a:p>
            <a:pPr>
              <a:spcAft>
                <a:spcPts val="1800"/>
              </a:spcAft>
              <a:buFont typeface="Wingdings" pitchFamily="2" charset="2"/>
              <a:buChar char="§"/>
              <a:defRPr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инструментальный метод </a:t>
            </a:r>
          </a:p>
          <a:p>
            <a:pPr>
              <a:spcAft>
                <a:spcPts val="1800"/>
              </a:spcAft>
              <a:buFont typeface="Wingdings" pitchFamily="2" charset="2"/>
              <a:buChar char="§"/>
              <a:defRPr/>
            </a:pP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бимануальное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обследование </a:t>
            </a:r>
          </a:p>
          <a:p>
            <a:pPr>
              <a:spcAft>
                <a:spcPts val="1800"/>
              </a:spcAft>
              <a:buFont typeface="Wingdings" pitchFamily="2" charset="2"/>
              <a:buChar char="§"/>
              <a:defRPr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пальцевое исследование прямой кишки женщинам старше 40 лет и при наличии жалоб </a:t>
            </a:r>
          </a:p>
          <a:p>
            <a:pPr>
              <a:spcAft>
                <a:spcPts val="1800"/>
              </a:spcAft>
              <a:buFont typeface="Wingdings" pitchFamily="2" charset="2"/>
              <a:buChar char="§"/>
              <a:defRPr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цитологическое исследование мазков </a:t>
            </a:r>
          </a:p>
          <a:p>
            <a:pPr>
              <a:spcAft>
                <a:spcPts val="1800"/>
              </a:spcAft>
              <a:defRPr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с шейки матки и цервикального канала</a:t>
            </a:r>
          </a:p>
          <a:p>
            <a:pPr>
              <a:spcAft>
                <a:spcPts val="180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1520825" y="0"/>
            <a:ext cx="660558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>
                <a:solidFill>
                  <a:srgbClr val="FFFFFF"/>
                </a:solidFill>
              </a:rPr>
              <a:t>Профилактический осмотр</a:t>
            </a:r>
          </a:p>
          <a:p>
            <a:pPr algn="ctr"/>
            <a:r>
              <a:rPr lang="ru-RU" sz="3200">
                <a:solidFill>
                  <a:srgbClr val="FFFFFF"/>
                </a:solidFill>
              </a:rPr>
              <a:t> мужчин</a:t>
            </a:r>
          </a:p>
        </p:txBody>
      </p:sp>
      <p:pic>
        <p:nvPicPr>
          <p:cNvPr id="7" name="Рисунок 6" descr="99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750" y="5347787"/>
            <a:ext cx="2312367" cy="137368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371600" y="1892300"/>
            <a:ext cx="7362825" cy="34274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327150" y="1922463"/>
            <a:ext cx="7645400" cy="3800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Aft>
                <a:spcPts val="1800"/>
              </a:spcAft>
              <a:buFont typeface="Wingdings" pitchFamily="2" charset="2"/>
              <a:buChar char="§"/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 осмотр</a:t>
            </a:r>
          </a:p>
          <a:p>
            <a:pPr>
              <a:spcAft>
                <a:spcPts val="1800"/>
              </a:spcAft>
              <a:buFont typeface="Wingdings" pitchFamily="2" charset="2"/>
              <a:buChar char="§"/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 измерение артериального давления </a:t>
            </a:r>
          </a:p>
          <a:p>
            <a:pPr>
              <a:spcAft>
                <a:spcPts val="1800"/>
              </a:spcAft>
              <a:buFont typeface="Wingdings" pitchFamily="2" charset="2"/>
              <a:buChar char="§"/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 пальцевое исследование прямой кишки и области предстательной железы мужчинам старше 30 лет</a:t>
            </a:r>
          </a:p>
          <a:p>
            <a:pPr>
              <a:spcAft>
                <a:spcPts val="1800"/>
              </a:spcAft>
              <a:defRPr/>
            </a:pPr>
            <a:endParaRPr lang="ru-RU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llegia">
  <a:themeElements>
    <a:clrScheme name="Другая 15">
      <a:dk1>
        <a:srgbClr val="3BA4A4"/>
      </a:dk1>
      <a:lt1>
        <a:srgbClr val="CCECFF"/>
      </a:lt1>
      <a:dk2>
        <a:srgbClr val="5CB9E7"/>
      </a:dk2>
      <a:lt2>
        <a:srgbClr val="CCECFF"/>
      </a:lt2>
      <a:accent1>
        <a:srgbClr val="71B8FF"/>
      </a:accent1>
      <a:accent2>
        <a:srgbClr val="66CCFF"/>
      </a:accent2>
      <a:accent3>
        <a:srgbClr val="3BA4A4"/>
      </a:accent3>
      <a:accent4>
        <a:srgbClr val="DADADA"/>
      </a:accent4>
      <a:accent5>
        <a:srgbClr val="3BA4A4"/>
      </a:accent5>
      <a:accent6>
        <a:srgbClr val="5CB9E7"/>
      </a:accent6>
      <a:hlink>
        <a:srgbClr val="FEFE59"/>
      </a:hlink>
      <a:folHlink>
        <a:srgbClr val="FFCC66"/>
      </a:folHlink>
    </a:clrScheme>
    <a:fontScheme name="Collegia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llegia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llegia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llegia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llegia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llegia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llegia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llegia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llegia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D0D0D0"/>
      </a:accent2>
      <a:accent3>
        <a:srgbClr val="FFFFFF"/>
      </a:accent3>
      <a:accent4>
        <a:srgbClr val="000000"/>
      </a:accent4>
      <a:accent5>
        <a:srgbClr val="FFFFFF"/>
      </a:accent5>
      <a:accent6>
        <a:srgbClr val="BCBCBC"/>
      </a:accent6>
      <a:hlink>
        <a:srgbClr val="909090"/>
      </a:hlink>
      <a:folHlink>
        <a:srgbClr val="0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9848</TotalTime>
  <Words>523</Words>
  <Application>Microsoft Office PowerPoint</Application>
  <PresentationFormat>Произвольный</PresentationFormat>
  <Paragraphs>103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Verdana</vt:lpstr>
      <vt:lpstr>Arial</vt:lpstr>
      <vt:lpstr>Times New Roman</vt:lpstr>
      <vt:lpstr>Wingdings</vt:lpstr>
      <vt:lpstr>Tahoma</vt:lpstr>
      <vt:lpstr>Collegia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Схема маршрутизации пациентов  с онкопатологией </vt:lpstr>
      <vt:lpstr>Профилактические осмотры</vt:lpstr>
      <vt:lpstr>Слайд 17</vt:lpstr>
      <vt:lpstr>Профилактические осмотры</vt:lpstr>
      <vt:lpstr>Пропаганда здорового образа жизни</vt:lpstr>
      <vt:lpstr>Слайд 20</vt:lpstr>
      <vt:lpstr>Слайд 21</vt:lpstr>
      <vt:lpstr>Слайд 22</vt:lpstr>
    </vt:vector>
  </TitlesOfParts>
  <Manager>Firm I&amp;T</Manager>
  <Company>McKinsey &amp;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проблемы перспективы развития лаб д-ки в ОО</dc:title>
  <dc:creator>сербинова ва</dc:creator>
  <cp:keywords>V5</cp:keywords>
  <dc:description>A4 version</dc:description>
  <cp:lastModifiedBy>ОПСА</cp:lastModifiedBy>
  <cp:revision>652</cp:revision>
  <dcterms:created xsi:type="dcterms:W3CDTF">2003-06-01T19:48:24Z</dcterms:created>
  <dcterms:modified xsi:type="dcterms:W3CDTF">2012-05-03T03:54:37Z</dcterms:modified>
  <cp:category>POT - U_Template 2000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niversal Objects">
    <vt:bool>true</vt:bool>
  </property>
  <property fmtid="{D5CDD505-2E9C-101B-9397-08002B2CF9AE}" pid="3" name="McKPaperSize">
    <vt:lpwstr>A4</vt:lpwstr>
  </property>
  <property fmtid="{D5CDD505-2E9C-101B-9397-08002B2CF9AE}" pid="4" name="NotesPageLayout">
    <vt:lpwstr>Message</vt:lpwstr>
  </property>
  <property fmtid="{D5CDD505-2E9C-101B-9397-08002B2CF9AE}" pid="5" name="DocID">
    <vt:lpwstr>Presentation1</vt:lpwstr>
  </property>
  <property fmtid="{D5CDD505-2E9C-101B-9397-08002B2CF9AE}" pid="6" name="DocIDinTitle">
    <vt:bool>true</vt:bool>
  </property>
  <property fmtid="{D5CDD505-2E9C-101B-9397-08002B2CF9AE}" pid="7" name="DocIDinSlide">
    <vt:bool>true</vt:bool>
  </property>
  <property fmtid="{D5CDD505-2E9C-101B-9397-08002B2CF9AE}" pid="8" name="DocIDPosition">
    <vt:i4>0</vt:i4>
  </property>
</Properties>
</file>