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23"/>
  </p:notesMasterIdLst>
  <p:sldIdLst>
    <p:sldId id="278" r:id="rId2"/>
    <p:sldId id="256" r:id="rId3"/>
    <p:sldId id="257" r:id="rId4"/>
    <p:sldId id="258" r:id="rId5"/>
    <p:sldId id="322" r:id="rId6"/>
    <p:sldId id="264" r:id="rId7"/>
    <p:sldId id="265" r:id="rId8"/>
    <p:sldId id="268" r:id="rId9"/>
    <p:sldId id="272" r:id="rId10"/>
    <p:sldId id="273" r:id="rId11"/>
    <p:sldId id="315" r:id="rId12"/>
    <p:sldId id="317" r:id="rId13"/>
    <p:sldId id="316" r:id="rId14"/>
    <p:sldId id="285" r:id="rId15"/>
    <p:sldId id="318" r:id="rId16"/>
    <p:sldId id="319" r:id="rId17"/>
    <p:sldId id="321" r:id="rId18"/>
    <p:sldId id="313" r:id="rId19"/>
    <p:sldId id="314" r:id="rId20"/>
    <p:sldId id="312" r:id="rId21"/>
    <p:sldId id="28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A0FB"/>
    <a:srgbClr val="CCECFF"/>
    <a:srgbClr val="000066"/>
    <a:srgbClr val="993300"/>
    <a:srgbClr val="B4BEF2"/>
    <a:srgbClr val="BACDF0"/>
    <a:srgbClr val="D9E4F7"/>
    <a:srgbClr val="3D5A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272" autoAdjust="0"/>
    <p:restoredTop sz="93393" autoAdjust="0"/>
  </p:normalViewPr>
  <p:slideViewPr>
    <p:cSldViewPr>
      <p:cViewPr varScale="1">
        <p:scale>
          <a:sx n="78" d="100"/>
          <a:sy n="78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294B318-DA04-474B-A488-485709E3C7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0DF8D8-46CC-48A7-8378-A69F3C99D22E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CEE884-7F9F-49D7-82CE-379C211FFE38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381000"/>
            <a:ext cx="4978400" cy="373380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4343400"/>
            <a:ext cx="5207000" cy="4114800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DC3A71-5F2B-4797-9B75-00FE760FD09C}" type="slidenum">
              <a:rPr lang="ru-RU" smtClean="0"/>
              <a:pPr/>
              <a:t>18</a:t>
            </a:fld>
            <a:endParaRPr lang="ru-RU" smtClean="0"/>
          </a:p>
        </p:txBody>
      </p:sp>
      <p:sp>
        <p:nvSpPr>
          <p:cNvPr id="34819" name="Rectangle 1031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5" rIns="91429" bIns="45715" anchor="b"/>
          <a:lstStyle/>
          <a:p>
            <a:pPr algn="r" eaLnBrk="0" hangingPunct="0"/>
            <a:fld id="{330DBD34-250B-4FBF-8D50-8194DF6E1CA9}" type="slidenum">
              <a:rPr lang="de-DE" sz="1200">
                <a:solidFill>
                  <a:schemeClr val="bg1"/>
                </a:solidFill>
              </a:rPr>
              <a:pPr algn="r" eaLnBrk="0" hangingPunct="0"/>
              <a:t>18</a:t>
            </a:fld>
            <a:endParaRPr lang="de-DE" sz="1200">
              <a:solidFill>
                <a:schemeClr val="bg1"/>
              </a:solidFill>
            </a:endParaRPr>
          </a:p>
        </p:txBody>
      </p:sp>
      <p:sp>
        <p:nvSpPr>
          <p:cNvPr id="348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381000"/>
            <a:ext cx="4975225" cy="3732213"/>
          </a:xfrm>
          <a:ln/>
        </p:spPr>
      </p:sp>
      <p:sp>
        <p:nvSpPr>
          <p:cNvPr id="348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4343400"/>
            <a:ext cx="5207000" cy="4114800"/>
          </a:xfrm>
          <a:noFill/>
          <a:ln/>
        </p:spPr>
        <p:txBody>
          <a:bodyPr wrap="none" lIns="91429" tIns="45715" rIns="91429" bIns="45715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EBE71A-231D-439B-836C-E966DE695CED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382588"/>
            <a:ext cx="4978400" cy="37338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4343400"/>
            <a:ext cx="52070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41633A-F725-41BA-8D5A-F63EECCEE927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5103813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945D17-18C2-4D44-8EA5-D443D171DDA8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3DDE82-19D2-4775-9CED-448576339F95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1054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1A0BBF-A649-4DA8-AA6C-1AF836590E8E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1054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B3A30-901C-4440-8E5D-17D7C31E126E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1054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2FE462-F197-4857-9187-0A54E7B18B28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1054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C34EAE-E63D-40DE-921E-30B72923DDA1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105400" cy="4114800"/>
          </a:xfrm>
          <a:noFill/>
          <a:ln/>
        </p:spPr>
        <p:txBody>
          <a:bodyPr/>
          <a:lstStyle/>
          <a:p>
            <a:pPr eaLnBrk="1" hangingPunct="1"/>
            <a:r>
              <a:rPr lang="ru-RU" smtClean="0"/>
              <a:t>Большинство внешних факторов также являются обратимыми. Уменьшение их влияния на организм пациента так же способно внести ощутимый вклад в профилактику гипостатических осложнений, в т. ч. пролежней.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3FF866-25CC-4D82-8901-064D4E145AF2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1388" y="382588"/>
            <a:ext cx="4976812" cy="3732212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4343400"/>
            <a:ext cx="52070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71AE0A-B596-4CA8-8A0B-11F379ACDCFD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9800" y="381000"/>
            <a:ext cx="4978400" cy="3733800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5500" y="4343400"/>
            <a:ext cx="52070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694EC-67D4-4871-AFF1-3F7AE59C5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9589B-A980-4A9E-ABD9-0F18E6A3DA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1A0DB-3A01-4714-B573-90C410A84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71DAA-F999-470A-84BC-7BD4671B9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60E2C-F1CF-4427-BE88-C0829DAEE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F3D8F-84A9-48FC-B17C-3EFCDE2229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AB138-B7D7-4DCB-BEA3-74955CF80C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30DE1-98D6-4739-B766-AB0ACF2C6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FE132-0246-4835-B756-B068D1252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76770-40F0-410F-BE75-0CD1E28A5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9AD75-1A67-4AF2-917B-69F0B9E2B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C1A01A-3B9F-4247-8EC9-D066F182A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D7F21-D1AD-4FC6-809C-50B9164CE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FF1FC"/>
            </a:gs>
            <a:gs pos="100000">
              <a:srgbClr val="B4BEF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FD319D2-9AB8-4D20-859A-2847E4331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5.jpe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jpeg"/><Relationship Id="rId11" Type="http://schemas.openxmlformats.org/officeDocument/2006/relationships/image" Target="../media/image28.jpeg"/><Relationship Id="rId5" Type="http://schemas.openxmlformats.org/officeDocument/2006/relationships/image" Target="../media/image23.jpeg"/><Relationship Id="rId10" Type="http://schemas.openxmlformats.org/officeDocument/2006/relationships/image" Target="../media/image27.jpeg"/><Relationship Id="rId4" Type="http://schemas.openxmlformats.org/officeDocument/2006/relationships/image" Target="../media/image22.jpeg"/><Relationship Id="rId9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.pn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jpe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ahnen Master unschar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41525"/>
            <a:ext cx="9144000" cy="481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Fahnen Master schar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1488" y="4587875"/>
            <a:ext cx="6075362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50825" y="0"/>
            <a:ext cx="889317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838200" indent="-838200" algn="ctr"/>
            <a:r>
              <a:rPr lang="en-US" sz="3400" b="1">
                <a:solidFill>
                  <a:schemeClr val="accent2"/>
                </a:solidFill>
                <a:latin typeface="Times New Roman" pitchFamily="18" charset="0"/>
              </a:rPr>
              <a:t>	</a:t>
            </a:r>
            <a:r>
              <a:rPr lang="ru-RU" sz="3400" b="1">
                <a:solidFill>
                  <a:schemeClr val="tx2"/>
                </a:solidFill>
              </a:rPr>
              <a:t>Инновационные методы </a:t>
            </a:r>
            <a:br>
              <a:rPr lang="ru-RU" sz="3400" b="1">
                <a:solidFill>
                  <a:schemeClr val="tx2"/>
                </a:solidFill>
              </a:rPr>
            </a:br>
            <a:r>
              <a:rPr lang="ru-RU" sz="3400" b="1">
                <a:solidFill>
                  <a:schemeClr val="tx2"/>
                </a:solidFill>
              </a:rPr>
              <a:t>ухода за пациентом</a:t>
            </a:r>
            <a:br>
              <a:rPr lang="ru-RU" sz="3400" b="1">
                <a:solidFill>
                  <a:schemeClr val="tx2"/>
                </a:solidFill>
              </a:rPr>
            </a:br>
            <a:r>
              <a:rPr lang="ru-RU" sz="3400" b="1">
                <a:solidFill>
                  <a:schemeClr val="tx2"/>
                </a:solidFill>
              </a:rPr>
              <a:t> с использованием продукции Пауль Хартманн (Германия)</a:t>
            </a:r>
            <a:endParaRPr lang="de-DE" sz="3400">
              <a:solidFill>
                <a:schemeClr val="accent2"/>
              </a:solidFill>
              <a:latin typeface="Arial Unicode MS" pitchFamily="34" charset="-128"/>
            </a:endParaRPr>
          </a:p>
        </p:txBody>
      </p:sp>
      <p:grpSp>
        <p:nvGrpSpPr>
          <p:cNvPr id="3077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3078" name="Rectangle 6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079" name="Group 49" descr="hartmann9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9875" y="304800"/>
            <a:ext cx="8874125" cy="5867400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</a:rPr>
              <a:t>Внешние факторы риска развития пролежней</a:t>
            </a:r>
          </a:p>
          <a:p>
            <a:pPr eaLnBrk="1" hangingPunct="1">
              <a:lnSpc>
                <a:spcPct val="80000"/>
              </a:lnSpc>
            </a:pPr>
            <a:endParaRPr lang="ru-RU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r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</a:rPr>
              <a:t>Необратимые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</a:rPr>
              <a:t>Обширное хирургическое 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</a:rPr>
              <a:t>вмешательство более 2-х часов</a:t>
            </a:r>
          </a:p>
          <a:p>
            <a:pPr algn="r" eaLnBrk="1" hangingPunct="1">
              <a:lnSpc>
                <a:spcPct val="80000"/>
              </a:lnSpc>
            </a:pPr>
            <a:r>
              <a:rPr lang="ru-RU" sz="2400" dirty="0" smtClean="0">
                <a:solidFill>
                  <a:srgbClr val="000066"/>
                </a:solidFill>
                <a:latin typeface="Times New Roman" pitchFamily="18" charset="0"/>
              </a:rPr>
              <a:t>Обратимые							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</a:rPr>
              <a:t>Плохой гигиенический уход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</a:rPr>
              <a:t>Складки на постельном и нательном белье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</a:rPr>
              <a:t>Поручни кровати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</a:rPr>
              <a:t>Средства фиксации пациента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</a:rPr>
              <a:t>Травмы позвоночника, костей таза,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</a:rPr>
              <a:t>       органов брюшной полости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</a:rPr>
              <a:t>Применение </a:t>
            </a:r>
            <a:r>
              <a:rPr lang="ru-RU" sz="2400" b="1" dirty="0" err="1" smtClean="0">
                <a:solidFill>
                  <a:srgbClr val="000066"/>
                </a:solidFill>
                <a:latin typeface="Times New Roman" pitchFamily="18" charset="0"/>
              </a:rPr>
              <a:t>цитостатиков</a:t>
            </a:r>
            <a:endParaRPr lang="ru-RU" sz="2400" b="1" dirty="0" smtClean="0">
              <a:solidFill>
                <a:srgbClr val="0000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b="1" dirty="0" smtClean="0">
                <a:solidFill>
                  <a:srgbClr val="000066"/>
                </a:solidFill>
                <a:latin typeface="Times New Roman" pitchFamily="18" charset="0"/>
              </a:rPr>
              <a:t>Неправильная техника перемещения пациента</a:t>
            </a:r>
          </a:p>
        </p:txBody>
      </p:sp>
      <p:sp>
        <p:nvSpPr>
          <p:cNvPr id="12291" name="Line 4"/>
          <p:cNvSpPr>
            <a:spLocks noChangeShapeType="1"/>
          </p:cNvSpPr>
          <p:nvPr/>
        </p:nvSpPr>
        <p:spPr bwMode="auto">
          <a:xfrm flipH="1">
            <a:off x="2362200" y="1371600"/>
            <a:ext cx="1570038" cy="990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Line 5"/>
          <p:cNvSpPr>
            <a:spLocks noChangeShapeType="1"/>
          </p:cNvSpPr>
          <p:nvPr/>
        </p:nvSpPr>
        <p:spPr bwMode="auto">
          <a:xfrm>
            <a:off x="7086600" y="1295400"/>
            <a:ext cx="620713" cy="4778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12293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12294" name="Rectangle 7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2295" name="Group 49" descr="hartmann9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ижний колонтитул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MoliCare Air Active: Incontinence &amp; healthy skin • 16 October 2008 • Oliver Krause-Huckleberry •  Slide </a:t>
            </a:r>
          </a:p>
        </p:txBody>
      </p:sp>
      <p:sp>
        <p:nvSpPr>
          <p:cNvPr id="13315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CE6E248-97B9-4638-A30B-12A7D6358EFB}" type="slidenum">
              <a:rPr lang="ru-RU" smtClean="0"/>
              <a:pPr/>
              <a:t>11</a:t>
            </a:fld>
            <a:endParaRPr lang="ru-RU" smtClean="0"/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gray">
          <a:xfrm>
            <a:off x="2667000" y="153988"/>
            <a:ext cx="6248400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en-US" sz="3200" b="1">
                <a:solidFill>
                  <a:schemeClr val="tx2"/>
                </a:solidFill>
              </a:rPr>
              <a:t>HARTMANN INCOoperation</a:t>
            </a:r>
          </a:p>
          <a:p>
            <a:pPr eaLnBrk="0" hangingPunct="0"/>
            <a:endParaRPr lang="en-US" sz="2800">
              <a:solidFill>
                <a:schemeClr val="bg2"/>
              </a:solidFill>
            </a:endParaRPr>
          </a:p>
          <a:p>
            <a:pPr eaLnBrk="0" hangingPunct="0"/>
            <a:r>
              <a:rPr lang="en-US">
                <a:solidFill>
                  <a:schemeClr val="bg2"/>
                </a:solidFill>
              </a:rPr>
              <a:t>	                                      	</a:t>
            </a:r>
          </a:p>
        </p:txBody>
      </p:sp>
      <p:sp>
        <p:nvSpPr>
          <p:cNvPr id="13317" name="Rectangle 3"/>
          <p:cNvSpPr>
            <a:spLocks noChangeArrowheads="1"/>
          </p:cNvSpPr>
          <p:nvPr/>
        </p:nvSpPr>
        <p:spPr bwMode="gray">
          <a:xfrm>
            <a:off x="233363" y="1855788"/>
            <a:ext cx="4856162" cy="94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sz="2800" b="1">
                <a:solidFill>
                  <a:schemeClr val="tx2"/>
                </a:solidFill>
              </a:rPr>
              <a:t>Открытие новой эры в сфере ухода для людей с проблемой недержания</a:t>
            </a:r>
            <a:r>
              <a:rPr lang="en-US" sz="2800" b="1">
                <a:solidFill>
                  <a:schemeClr val="tx2"/>
                </a:solidFill>
              </a:rPr>
              <a:t>: </a:t>
            </a:r>
            <a:endParaRPr lang="ru-RU" sz="2800" b="1">
              <a:solidFill>
                <a:schemeClr val="tx2"/>
              </a:solidFill>
            </a:endParaRPr>
          </a:p>
          <a:p>
            <a:pPr eaLnBrk="0" hangingPunct="0"/>
            <a:endParaRPr lang="ru-RU" sz="2800" b="1">
              <a:solidFill>
                <a:schemeClr val="tx2"/>
              </a:solidFill>
            </a:endParaRPr>
          </a:p>
          <a:p>
            <a:pPr eaLnBrk="0" hangingPunct="0"/>
            <a:r>
              <a:rPr lang="ru-RU" sz="2800" b="1">
                <a:solidFill>
                  <a:schemeClr val="tx2"/>
                </a:solidFill>
              </a:rPr>
              <a:t>Защита кожи с использованием </a:t>
            </a:r>
            <a:r>
              <a:rPr lang="en-US" sz="2800" b="1">
                <a:solidFill>
                  <a:schemeClr val="tx2"/>
                </a:solidFill>
              </a:rPr>
              <a:t/>
            </a:r>
            <a:br>
              <a:rPr lang="en-US" sz="2800" b="1">
                <a:solidFill>
                  <a:schemeClr val="tx2"/>
                </a:solidFill>
              </a:rPr>
            </a:br>
            <a:r>
              <a:rPr lang="en-US" sz="2800" b="1">
                <a:solidFill>
                  <a:schemeClr val="tx2"/>
                </a:solidFill>
              </a:rPr>
              <a:t>MoliCare         	</a:t>
            </a:r>
          </a:p>
        </p:txBody>
      </p:sp>
      <p:pic>
        <p:nvPicPr>
          <p:cNvPr id="13318" name="Picture 7" descr="Schriftzug_Air_Activ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7425" y="3767138"/>
            <a:ext cx="1404938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Menschenkreis_RGB_100m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5575" y="1806575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20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3321" name="Rectangle 10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3322" name="Group 49" descr="hartmann90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ru-RU" smtClean="0"/>
              <a:t>25. Mai 2004</a:t>
            </a:r>
          </a:p>
        </p:txBody>
      </p:sp>
      <p:sp>
        <p:nvSpPr>
          <p:cNvPr id="102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Уход за пациентом • 8 августа 2008 • Павлова Светлана</a:t>
            </a:r>
          </a:p>
        </p:txBody>
      </p:sp>
      <p:sp>
        <p:nvSpPr>
          <p:cNvPr id="1029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6BD44C-A175-4570-B73F-14728CAADBAA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244475"/>
            <a:ext cx="8686800" cy="11430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 Narrow" pitchFamily="34" charset="0"/>
              </a:rPr>
              <a:t>Моликар комфорт</a:t>
            </a:r>
          </a:p>
        </p:txBody>
      </p:sp>
      <p:sp>
        <p:nvSpPr>
          <p:cNvPr id="1031" name="Rectangle 3"/>
          <p:cNvSpPr>
            <a:spLocks noChangeArrowheads="1"/>
          </p:cNvSpPr>
          <p:nvPr/>
        </p:nvSpPr>
        <p:spPr bwMode="gray">
          <a:xfrm>
            <a:off x="323850" y="744538"/>
            <a:ext cx="8620125" cy="567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buFontTx/>
              <a:buChar char="•"/>
            </a:pPr>
            <a:endParaRPr lang="ru-RU" sz="2400">
              <a:latin typeface="Arial Narrow" pitchFamily="34" charset="0"/>
            </a:endParaRPr>
          </a:p>
          <a:p>
            <a:pPr eaLnBrk="0" hangingPunct="0"/>
            <a:endParaRPr lang="de-DE" sz="2400">
              <a:latin typeface="Arial Narrow" pitchFamily="34" charset="0"/>
            </a:endParaRPr>
          </a:p>
        </p:txBody>
      </p:sp>
      <p:pic>
        <p:nvPicPr>
          <p:cNvPr id="1032" name="Picture 4" descr="Schriftzug_Air_Active_4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00925" y="396875"/>
            <a:ext cx="159067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5" descr="PHO41_59_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4013" y="1143000"/>
            <a:ext cx="3490912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6" descr="4046_Display_60x60_3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81475" y="2144713"/>
            <a:ext cx="3265488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7" descr="PHO41_60_3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3581400"/>
            <a:ext cx="3425825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8" descr="Piktogramm_Stretch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16875" y="5092700"/>
            <a:ext cx="8572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9"/>
          <p:cNvGraphicFramePr>
            <a:graphicFrameLocks noChangeAspect="1"/>
          </p:cNvGraphicFramePr>
          <p:nvPr/>
        </p:nvGraphicFramePr>
        <p:xfrm>
          <a:off x="6554788" y="3625850"/>
          <a:ext cx="695325" cy="915988"/>
        </p:xfrm>
        <a:graphic>
          <a:graphicData uri="http://schemas.openxmlformats.org/presentationml/2006/ole">
            <p:oleObj spid="_x0000_s1026" name="Photo Editor-Foto" r:id="rId9" imgW="3209524" imgH="4229690" progId="">
              <p:embed/>
            </p:oleObj>
          </a:graphicData>
        </a:graphic>
      </p:graphicFrame>
      <p:pic>
        <p:nvPicPr>
          <p:cNvPr id="1037" name="Picture 10" descr="Piktogramm_Air_Activ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00988" y="1760538"/>
            <a:ext cx="889000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1" descr="Piktogramm_3_Lagen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69238" y="2843213"/>
            <a:ext cx="93345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2" descr="derma test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10513" y="3919538"/>
            <a:ext cx="965200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40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1041" name="Rectangle 14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042" name="Group 49" descr="hartmann90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ижний колонтитул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ru-RU" smtClean="0"/>
              <a:t>MoliCare Air Active: Incontinence &amp; healthy skin • 16 October 2008 • Oliver Krause-Huckleberry •  Slide </a:t>
            </a:r>
          </a:p>
        </p:txBody>
      </p:sp>
      <p:sp>
        <p:nvSpPr>
          <p:cNvPr id="14339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17ABF71-53E4-412E-B0EE-EE650F771811}" type="slidenum">
              <a:rPr lang="ru-RU" smtClean="0"/>
              <a:pPr/>
              <a:t>13</a:t>
            </a:fld>
            <a:endParaRPr lang="ru-RU" smtClean="0"/>
          </a:p>
        </p:txBody>
      </p:sp>
      <p:pic>
        <p:nvPicPr>
          <p:cNvPr id="14340" name="Picture 2" descr="Ruecken_AZ_AirActiv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75013" y="2301875"/>
            <a:ext cx="2513012" cy="1974850"/>
          </a:xfrm>
          <a:noFill/>
        </p:spPr>
      </p:pic>
      <p:pic>
        <p:nvPicPr>
          <p:cNvPr id="14341" name="Picture 3" descr="Piktogramm_3_Lag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1066800"/>
            <a:ext cx="1122363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Schriftzug_Air_Activ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3175"/>
            <a:ext cx="13716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6" descr="Piktogramm_Air_Activ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8382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7" descr="Piktogramm_Hypoallerge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14450" y="3033713"/>
            <a:ext cx="1335088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8" descr="Piktogramm_Odour_Neutra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5600" y="45720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9" descr="skin_balance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29200" y="4419600"/>
            <a:ext cx="12954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0" descr="Piktogramm_Antibac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5100" y="3052763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8" name="Rectangle 11"/>
          <p:cNvSpPr>
            <a:spLocks noChangeArrowheads="1"/>
          </p:cNvSpPr>
          <p:nvPr/>
        </p:nvSpPr>
        <p:spPr bwMode="auto">
          <a:xfrm>
            <a:off x="3962400" y="914400"/>
            <a:ext cx="919163" cy="161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0000" b="1">
                <a:solidFill>
                  <a:srgbClr val="FF0000"/>
                </a:solidFill>
                <a:sym typeface="Wingdings 3" pitchFamily="18" charset="2"/>
              </a:rPr>
              <a:t></a:t>
            </a:r>
          </a:p>
        </p:txBody>
      </p:sp>
      <p:sp>
        <p:nvSpPr>
          <p:cNvPr id="14349" name="Rectangle 12"/>
          <p:cNvSpPr>
            <a:spLocks noChangeArrowheads="1"/>
          </p:cNvSpPr>
          <p:nvPr/>
        </p:nvSpPr>
        <p:spPr bwMode="auto">
          <a:xfrm>
            <a:off x="3168650" y="4233863"/>
            <a:ext cx="2770188" cy="209550"/>
          </a:xfrm>
          <a:prstGeom prst="rect">
            <a:avLst/>
          </a:prstGeom>
          <a:solidFill>
            <a:schemeClr val="tx2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0" name="Line 13"/>
          <p:cNvSpPr>
            <a:spLocks noChangeShapeType="1"/>
          </p:cNvSpPr>
          <p:nvPr/>
        </p:nvSpPr>
        <p:spPr bwMode="auto">
          <a:xfrm>
            <a:off x="3163888" y="4173538"/>
            <a:ext cx="2781300" cy="0"/>
          </a:xfrm>
          <a:prstGeom prst="line">
            <a:avLst/>
          </a:prstGeom>
          <a:noFill/>
          <a:ln w="76200">
            <a:solidFill>
              <a:schemeClr val="tx2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Line 14"/>
          <p:cNvSpPr>
            <a:spLocks noChangeShapeType="1"/>
          </p:cNvSpPr>
          <p:nvPr/>
        </p:nvSpPr>
        <p:spPr bwMode="auto">
          <a:xfrm flipV="1">
            <a:off x="5789613" y="3265488"/>
            <a:ext cx="879475" cy="871537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2" name="Line 15"/>
          <p:cNvSpPr>
            <a:spLocks noChangeShapeType="1"/>
          </p:cNvSpPr>
          <p:nvPr/>
        </p:nvSpPr>
        <p:spPr bwMode="auto">
          <a:xfrm>
            <a:off x="5729288" y="4403725"/>
            <a:ext cx="954087" cy="92075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53" name="Text Box 16"/>
          <p:cNvSpPr txBox="1">
            <a:spLocks noChangeArrowheads="1"/>
          </p:cNvSpPr>
          <p:nvPr/>
        </p:nvSpPr>
        <p:spPr bwMode="auto">
          <a:xfrm>
            <a:off x="5183188" y="5414963"/>
            <a:ext cx="3702050" cy="581025"/>
          </a:xfrm>
          <a:prstGeom prst="rect">
            <a:avLst/>
          </a:prstGeom>
          <a:solidFill>
            <a:srgbClr val="969696"/>
          </a:solidFill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1600"/>
              <a:t>Роговой слой кожи</a:t>
            </a:r>
            <a:r>
              <a:rPr lang="en-US" sz="1600"/>
              <a:t> </a:t>
            </a:r>
            <a:r>
              <a:rPr lang="en-US" sz="1600">
                <a:sym typeface="Wingdings" pitchFamily="2" charset="2"/>
              </a:rPr>
              <a:t> </a:t>
            </a:r>
            <a:r>
              <a:rPr lang="ru-RU" sz="1600">
                <a:sym typeface="Wingdings" pitchFamily="2" charset="2"/>
              </a:rPr>
              <a:t>барьер против проникновения бактерий</a:t>
            </a:r>
            <a:endParaRPr lang="en-US" sz="1600"/>
          </a:p>
        </p:txBody>
      </p:sp>
      <p:grpSp>
        <p:nvGrpSpPr>
          <p:cNvPr id="14354" name="Group 17"/>
          <p:cNvGrpSpPr>
            <a:grpSpLocks/>
          </p:cNvGrpSpPr>
          <p:nvPr/>
        </p:nvGrpSpPr>
        <p:grpSpPr bwMode="auto">
          <a:xfrm>
            <a:off x="2741613" y="2890838"/>
            <a:ext cx="3644900" cy="842962"/>
            <a:chOff x="3126" y="1737"/>
            <a:chExt cx="2370" cy="480"/>
          </a:xfrm>
        </p:grpSpPr>
        <p:sp>
          <p:nvSpPr>
            <p:cNvPr id="14363" name="Oval 18"/>
            <p:cNvSpPr>
              <a:spLocks noChangeArrowheads="1"/>
            </p:cNvSpPr>
            <p:nvPr/>
          </p:nvSpPr>
          <p:spPr bwMode="auto">
            <a:xfrm>
              <a:off x="3325" y="1737"/>
              <a:ext cx="1946" cy="480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64" name="Text Box 19"/>
            <p:cNvSpPr txBox="1">
              <a:spLocks noChangeArrowheads="1"/>
            </p:cNvSpPr>
            <p:nvPr/>
          </p:nvSpPr>
          <p:spPr bwMode="auto">
            <a:xfrm>
              <a:off x="3126" y="1833"/>
              <a:ext cx="2370" cy="24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sz="2200" dirty="0">
                  <a:solidFill>
                    <a:srgbClr val="FFFF00"/>
                  </a:solidFill>
                </a:rPr>
                <a:t>Барьерная функция кожи</a:t>
              </a:r>
              <a:endParaRPr lang="en-US" sz="2200" dirty="0">
                <a:solidFill>
                  <a:srgbClr val="FFFF00"/>
                </a:solidFill>
              </a:endParaRPr>
            </a:p>
          </p:txBody>
        </p:sp>
      </p:grpSp>
      <p:sp>
        <p:nvSpPr>
          <p:cNvPr id="14355" name="Text Box 20"/>
          <p:cNvSpPr txBox="1">
            <a:spLocks noChangeArrowheads="1"/>
          </p:cNvSpPr>
          <p:nvPr/>
        </p:nvSpPr>
        <p:spPr bwMode="auto">
          <a:xfrm>
            <a:off x="6637338" y="2670175"/>
            <a:ext cx="2154237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200"/>
              <a:t>Acid Protection Mantle</a:t>
            </a:r>
          </a:p>
        </p:txBody>
      </p:sp>
      <p:sp>
        <p:nvSpPr>
          <p:cNvPr id="14356" name="Rectangle 21"/>
          <p:cNvSpPr>
            <a:spLocks noChangeArrowheads="1"/>
          </p:cNvSpPr>
          <p:nvPr/>
        </p:nvSpPr>
        <p:spPr bwMode="auto">
          <a:xfrm>
            <a:off x="177800" y="1173163"/>
            <a:ext cx="2695575" cy="4168775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265113" indent="-265113" eaLnBrk="0" hangingPunct="0"/>
            <a:r>
              <a:rPr lang="ru-RU" sz="1600" b="1" u="sng" dirty="0">
                <a:solidFill>
                  <a:schemeClr val="tx2"/>
                </a:solidFill>
              </a:rPr>
              <a:t>Во влажной среде</a:t>
            </a:r>
            <a:r>
              <a:rPr lang="en-US" sz="1600" b="1" u="sng" dirty="0">
                <a:solidFill>
                  <a:schemeClr val="tx2"/>
                </a:solidFill>
              </a:rPr>
              <a:t>…</a:t>
            </a:r>
            <a:endParaRPr lang="ru-RU" sz="1600" b="1" u="sng" dirty="0">
              <a:solidFill>
                <a:schemeClr val="tx2"/>
              </a:solidFill>
            </a:endParaRPr>
          </a:p>
          <a:p>
            <a:pPr marL="265113" indent="-265113" eaLnBrk="0" hangingPunct="0"/>
            <a:endParaRPr lang="en-US" sz="1600" b="1" u="sng" dirty="0">
              <a:solidFill>
                <a:schemeClr val="tx2"/>
              </a:solidFill>
            </a:endParaRPr>
          </a:p>
          <a:p>
            <a:pPr marL="265113" indent="-265113" eaLnBrk="0" hangingPunct="0">
              <a:buFont typeface="Wingdings" pitchFamily="2" charset="2"/>
              <a:buChar char="Ø"/>
            </a:pPr>
            <a:r>
              <a:rPr lang="ru-RU" sz="1600" dirty="0">
                <a:solidFill>
                  <a:srgbClr val="1F2FFB"/>
                </a:solidFill>
              </a:rPr>
              <a:t>Разбухание рогового</a:t>
            </a:r>
            <a:r>
              <a:rPr lang="en-US" sz="1600" dirty="0">
                <a:solidFill>
                  <a:srgbClr val="1F2FFB"/>
                </a:solidFill>
              </a:rPr>
              <a:t/>
            </a:r>
            <a:br>
              <a:rPr lang="en-US" sz="1600" dirty="0">
                <a:solidFill>
                  <a:srgbClr val="1F2FFB"/>
                </a:solidFill>
              </a:rPr>
            </a:br>
            <a:r>
              <a:rPr lang="ru-RU" sz="1600" dirty="0">
                <a:solidFill>
                  <a:srgbClr val="1F2FFB"/>
                </a:solidFill>
              </a:rPr>
              <a:t>слоя уменьшает </a:t>
            </a:r>
          </a:p>
          <a:p>
            <a:pPr marL="265113" indent="-265113" eaLnBrk="0" hangingPunct="0">
              <a:buFont typeface="Wingdings" pitchFamily="2" charset="2"/>
              <a:buNone/>
            </a:pPr>
            <a:r>
              <a:rPr lang="ru-RU" sz="1600" dirty="0">
                <a:solidFill>
                  <a:srgbClr val="1F2FFB"/>
                </a:solidFill>
              </a:rPr>
              <a:t>	барьер против</a:t>
            </a:r>
          </a:p>
          <a:p>
            <a:pPr marL="265113" indent="-265113" eaLnBrk="0" hangingPunct="0">
              <a:buFont typeface="Wingdings" pitchFamily="2" charset="2"/>
              <a:buNone/>
            </a:pPr>
            <a:r>
              <a:rPr lang="ru-RU" sz="1600" dirty="0">
                <a:solidFill>
                  <a:srgbClr val="1F2FFB"/>
                </a:solidFill>
              </a:rPr>
              <a:t>	проникновения</a:t>
            </a:r>
            <a:r>
              <a:rPr lang="en-US" sz="1600" dirty="0">
                <a:solidFill>
                  <a:srgbClr val="1F2FFB"/>
                </a:solidFill>
              </a:rPr>
              <a:t/>
            </a:r>
            <a:br>
              <a:rPr lang="en-US" sz="1600" dirty="0">
                <a:solidFill>
                  <a:srgbClr val="1F2FFB"/>
                </a:solidFill>
              </a:rPr>
            </a:br>
            <a:r>
              <a:rPr lang="ru-RU" sz="1600" dirty="0">
                <a:solidFill>
                  <a:srgbClr val="1F2FFB"/>
                </a:solidFill>
              </a:rPr>
              <a:t>патологических </a:t>
            </a:r>
          </a:p>
          <a:p>
            <a:pPr marL="265113" indent="-265113" eaLnBrk="0" hangingPunct="0">
              <a:buFont typeface="Wingdings" pitchFamily="2" charset="2"/>
              <a:buNone/>
            </a:pPr>
            <a:r>
              <a:rPr lang="ru-RU" sz="1600" dirty="0">
                <a:solidFill>
                  <a:srgbClr val="1F2FFB"/>
                </a:solidFill>
              </a:rPr>
              <a:t>	бактерий</a:t>
            </a:r>
            <a:endParaRPr lang="en-US" sz="1600" dirty="0">
              <a:solidFill>
                <a:srgbClr val="1F2FFB"/>
              </a:solidFill>
            </a:endParaRPr>
          </a:p>
          <a:p>
            <a:pPr marL="265113" indent="-265113" eaLnBrk="0" hangingPunct="0">
              <a:buFont typeface="Wingdings" pitchFamily="2" charset="2"/>
              <a:buChar char="Ø"/>
            </a:pPr>
            <a:r>
              <a:rPr lang="ru-RU" sz="1600" dirty="0">
                <a:solidFill>
                  <a:srgbClr val="1F2FFB"/>
                </a:solidFill>
              </a:rPr>
              <a:t>Бактерии начинают</a:t>
            </a:r>
          </a:p>
          <a:p>
            <a:pPr marL="265113" indent="-265113" eaLnBrk="0" hangingPunct="0">
              <a:buFont typeface="Wingdings" pitchFamily="2" charset="2"/>
              <a:buNone/>
            </a:pPr>
            <a:r>
              <a:rPr lang="ru-RU" sz="1600" dirty="0">
                <a:solidFill>
                  <a:srgbClr val="1F2FFB"/>
                </a:solidFill>
              </a:rPr>
              <a:t>	активнее и быстрее</a:t>
            </a:r>
          </a:p>
          <a:p>
            <a:pPr marL="265113" indent="-265113" eaLnBrk="0" hangingPunct="0">
              <a:buFont typeface="Wingdings" pitchFamily="2" charset="2"/>
              <a:buNone/>
            </a:pPr>
            <a:r>
              <a:rPr lang="ru-RU" sz="1600" dirty="0">
                <a:solidFill>
                  <a:srgbClr val="1F2FFB"/>
                </a:solidFill>
              </a:rPr>
              <a:t>	развиваться</a:t>
            </a:r>
            <a:endParaRPr lang="en-US" sz="1600" dirty="0">
              <a:solidFill>
                <a:srgbClr val="1F2FFB"/>
              </a:solidFill>
            </a:endParaRPr>
          </a:p>
          <a:p>
            <a:pPr marL="265113" indent="-265113" eaLnBrk="0" hangingPunct="0">
              <a:buFont typeface="Wingdings" pitchFamily="2" charset="2"/>
              <a:buChar char="Ø"/>
            </a:pPr>
            <a:r>
              <a:rPr lang="ru-RU" sz="1600" dirty="0">
                <a:solidFill>
                  <a:srgbClr val="1F2FFB"/>
                </a:solidFill>
              </a:rPr>
              <a:t>Кислотный</a:t>
            </a:r>
            <a:r>
              <a:rPr lang="en-US" sz="1600" dirty="0">
                <a:solidFill>
                  <a:srgbClr val="1F2FFB"/>
                </a:solidFill>
              </a:rPr>
              <a:t> p</a:t>
            </a:r>
            <a:r>
              <a:rPr lang="ru-RU" sz="1600" dirty="0">
                <a:solidFill>
                  <a:srgbClr val="1F2FFB"/>
                </a:solidFill>
              </a:rPr>
              <a:t>Н</a:t>
            </a:r>
            <a:r>
              <a:rPr lang="en-US" sz="1600" dirty="0">
                <a:solidFill>
                  <a:srgbClr val="1F2FFB"/>
                </a:solidFill>
              </a:rPr>
              <a:t>-</a:t>
            </a:r>
            <a:r>
              <a:rPr lang="ru-RU" sz="1600" dirty="0">
                <a:solidFill>
                  <a:srgbClr val="1F2FFB"/>
                </a:solidFill>
              </a:rPr>
              <a:t>фактор</a:t>
            </a:r>
          </a:p>
          <a:p>
            <a:pPr marL="265113" indent="-265113" eaLnBrk="0" hangingPunct="0">
              <a:buFont typeface="Wingdings" pitchFamily="2" charset="2"/>
              <a:buNone/>
            </a:pPr>
            <a:r>
              <a:rPr lang="ru-RU" sz="1600" dirty="0">
                <a:solidFill>
                  <a:srgbClr val="1F2FFB"/>
                </a:solidFill>
              </a:rPr>
              <a:t>	уменьшается, вместе</a:t>
            </a:r>
          </a:p>
          <a:p>
            <a:pPr marL="265113" indent="-265113" eaLnBrk="0" hangingPunct="0">
              <a:buFont typeface="Wingdings" pitchFamily="2" charset="2"/>
              <a:buNone/>
            </a:pPr>
            <a:r>
              <a:rPr lang="ru-RU" sz="1600" dirty="0">
                <a:solidFill>
                  <a:srgbClr val="1F2FFB"/>
                </a:solidFill>
              </a:rPr>
              <a:t>	с ним ослабевает</a:t>
            </a:r>
          </a:p>
          <a:p>
            <a:pPr marL="265113" indent="-265113" eaLnBrk="0" hangingPunct="0">
              <a:buFont typeface="Wingdings" pitchFamily="2" charset="2"/>
              <a:buNone/>
            </a:pPr>
            <a:r>
              <a:rPr lang="ru-RU" sz="1600" dirty="0">
                <a:solidFill>
                  <a:srgbClr val="1F2FFB"/>
                </a:solidFill>
              </a:rPr>
              <a:t>	кислотный защитный</a:t>
            </a:r>
          </a:p>
          <a:p>
            <a:pPr marL="265113" indent="-265113" eaLnBrk="0" hangingPunct="0">
              <a:buFont typeface="Wingdings" pitchFamily="2" charset="2"/>
              <a:buNone/>
            </a:pPr>
            <a:r>
              <a:rPr lang="ru-RU" sz="1600" dirty="0">
                <a:solidFill>
                  <a:srgbClr val="1F2FFB"/>
                </a:solidFill>
              </a:rPr>
              <a:t>	покров кожи</a:t>
            </a:r>
            <a:endParaRPr lang="en-US" sz="1600" dirty="0">
              <a:solidFill>
                <a:srgbClr val="1F2FFB"/>
              </a:solidFill>
            </a:endParaRPr>
          </a:p>
        </p:txBody>
      </p:sp>
      <p:sp>
        <p:nvSpPr>
          <p:cNvPr id="14357" name="Rectangle 22"/>
          <p:cNvSpPr>
            <a:spLocks noChangeArrowheads="1"/>
          </p:cNvSpPr>
          <p:nvPr/>
        </p:nvSpPr>
        <p:spPr bwMode="auto">
          <a:xfrm>
            <a:off x="6315075" y="1065213"/>
            <a:ext cx="2684463" cy="4262437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273050" indent="-273050" eaLnBrk="0" hangingPunct="0"/>
            <a:r>
              <a:rPr lang="ru-RU" sz="1600" b="1" u="sng">
                <a:solidFill>
                  <a:schemeClr val="tx2"/>
                </a:solidFill>
              </a:rPr>
              <a:t>В щелочной среде</a:t>
            </a:r>
            <a:r>
              <a:rPr lang="en-US" sz="1600" b="1" u="sng">
                <a:solidFill>
                  <a:schemeClr val="tx2"/>
                </a:solidFill>
              </a:rPr>
              <a:t>…</a:t>
            </a:r>
            <a:endParaRPr lang="ru-RU" sz="1600" b="1" u="sng">
              <a:solidFill>
                <a:schemeClr val="tx2"/>
              </a:solidFill>
            </a:endParaRPr>
          </a:p>
          <a:p>
            <a:pPr marL="273050" indent="-273050" eaLnBrk="0" hangingPunct="0"/>
            <a:endParaRPr lang="en-US" sz="1600" b="1" u="sng">
              <a:solidFill>
                <a:schemeClr val="tx2"/>
              </a:solidFill>
            </a:endParaRPr>
          </a:p>
          <a:p>
            <a:pPr marL="273050" indent="-273050" eaLnBrk="0" hangingPunct="0">
              <a:buFont typeface="Wingdings" pitchFamily="2" charset="2"/>
              <a:buChar char="Ø"/>
            </a:pPr>
            <a:r>
              <a:rPr lang="ru-RU" sz="1600">
                <a:solidFill>
                  <a:srgbClr val="1F2FFB"/>
                </a:solidFill>
              </a:rPr>
              <a:t>Моча и аммиак 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</a:rPr>
              <a:t>	разрушают</a:t>
            </a:r>
            <a:r>
              <a:rPr lang="en-US" sz="1600">
                <a:solidFill>
                  <a:srgbClr val="1F2FFB"/>
                </a:solidFill>
              </a:rPr>
              <a:t> </a:t>
            </a:r>
            <a:r>
              <a:rPr lang="ru-RU" sz="1600">
                <a:solidFill>
                  <a:srgbClr val="1F2FFB"/>
                </a:solidFill>
              </a:rPr>
              <a:t>защитную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</a:rPr>
              <a:t>	кислотную мантию</a:t>
            </a:r>
            <a:endParaRPr lang="en-US" sz="1600">
              <a:solidFill>
                <a:srgbClr val="1F2FFB"/>
              </a:solidFill>
            </a:endParaRPr>
          </a:p>
          <a:p>
            <a:pPr marL="273050" indent="-273050" eaLnBrk="0" hangingPunct="0">
              <a:buFont typeface="Wingdings" pitchFamily="2" charset="2"/>
              <a:buChar char="Ø"/>
            </a:pPr>
            <a:r>
              <a:rPr lang="ru-RU" sz="1600">
                <a:solidFill>
                  <a:srgbClr val="1F2FFB"/>
                </a:solidFill>
              </a:rPr>
              <a:t>Кожа истончается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</a:rPr>
              <a:t>	под действием 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</a:rPr>
              <a:t>	щелочных субстанций, 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</a:rPr>
              <a:t>	например моющих 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</a:rPr>
              <a:t>	средств</a:t>
            </a:r>
            <a:endParaRPr lang="en-US" sz="1600">
              <a:solidFill>
                <a:srgbClr val="1F2FFB"/>
              </a:solidFill>
            </a:endParaRPr>
          </a:p>
          <a:p>
            <a:pPr marL="273050" indent="-273050" eaLnBrk="0" hangingPunct="0">
              <a:buFont typeface="Wingdings" pitchFamily="2" charset="2"/>
              <a:buChar char="Ø"/>
            </a:pPr>
            <a:r>
              <a:rPr lang="ru-RU" sz="1600">
                <a:solidFill>
                  <a:srgbClr val="1F2FFB"/>
                </a:solidFill>
              </a:rPr>
              <a:t>Если</a:t>
            </a:r>
            <a:r>
              <a:rPr lang="en-US" sz="1600">
                <a:solidFill>
                  <a:srgbClr val="1F2FFB"/>
                </a:solidFill>
              </a:rPr>
              <a:t> pH-</a:t>
            </a:r>
            <a:r>
              <a:rPr lang="ru-RU" sz="1600">
                <a:solidFill>
                  <a:srgbClr val="1F2FFB"/>
                </a:solidFill>
              </a:rPr>
              <a:t>фактор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</a:rPr>
              <a:t>	становится щелочным,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</a:rPr>
              <a:t>	защитная кислотная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</a:rPr>
              <a:t>	мантия подвергается 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</a:rPr>
              <a:t>	атаке </a:t>
            </a:r>
            <a:r>
              <a:rPr lang="en-US" sz="1600">
                <a:solidFill>
                  <a:srgbClr val="1F2FFB"/>
                </a:solidFill>
                <a:sym typeface="Wingdings" pitchFamily="2" charset="2"/>
              </a:rPr>
              <a:t> </a:t>
            </a:r>
            <a:r>
              <a:rPr lang="ru-RU" sz="1600">
                <a:solidFill>
                  <a:srgbClr val="1F2FFB"/>
                </a:solidFill>
                <a:sym typeface="Wingdings" pitchFamily="2" charset="2"/>
              </a:rPr>
              <a:t>бактерии </a:t>
            </a: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  <a:sym typeface="Wingdings" pitchFamily="2" charset="2"/>
              </a:rPr>
              <a:t>	очень быстро</a:t>
            </a:r>
            <a:r>
              <a:rPr lang="en-US" sz="1600">
                <a:solidFill>
                  <a:srgbClr val="1F2FFB"/>
                </a:solidFill>
                <a:sym typeface="Wingdings" pitchFamily="2" charset="2"/>
              </a:rPr>
              <a:t> </a:t>
            </a:r>
            <a:endParaRPr lang="ru-RU" sz="1600">
              <a:solidFill>
                <a:srgbClr val="1F2FFB"/>
              </a:solidFill>
              <a:sym typeface="Wingdings" pitchFamily="2" charset="2"/>
            </a:endParaRPr>
          </a:p>
          <a:p>
            <a:pPr marL="273050" indent="-273050" eaLnBrk="0" hangingPunct="0">
              <a:buFont typeface="Wingdings" pitchFamily="2" charset="2"/>
              <a:buNone/>
            </a:pPr>
            <a:r>
              <a:rPr lang="ru-RU" sz="1600">
                <a:solidFill>
                  <a:srgbClr val="1F2FFB"/>
                </a:solidFill>
                <a:sym typeface="Wingdings" pitchFamily="2" charset="2"/>
              </a:rPr>
              <a:t>	размножаются</a:t>
            </a:r>
            <a:endParaRPr lang="en-US" sz="1600">
              <a:solidFill>
                <a:srgbClr val="1F2FFB"/>
              </a:solidFill>
              <a:sym typeface="Wingdings" pitchFamily="2" charset="2"/>
            </a:endParaRPr>
          </a:p>
        </p:txBody>
      </p:sp>
      <p:sp>
        <p:nvSpPr>
          <p:cNvPr id="14358" name="Rectangle 23"/>
          <p:cNvSpPr>
            <a:spLocks noChangeArrowheads="1"/>
          </p:cNvSpPr>
          <p:nvPr/>
        </p:nvSpPr>
        <p:spPr bwMode="auto">
          <a:xfrm>
            <a:off x="0" y="6324600"/>
            <a:ext cx="9144000" cy="533400"/>
          </a:xfrm>
          <a:prstGeom prst="rect">
            <a:avLst/>
          </a:prstGeom>
          <a:solidFill>
            <a:srgbClr val="C0C0C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1600" b="1"/>
              <a:t>Энзимная активность в экскрементах также вызывает дальнейшее раздражение кожи</a:t>
            </a:r>
            <a:endParaRPr lang="en-US" sz="1600" b="1"/>
          </a:p>
        </p:txBody>
      </p:sp>
      <p:sp>
        <p:nvSpPr>
          <p:cNvPr id="14359" name="Rectangle 24"/>
          <p:cNvSpPr>
            <a:spLocks noChangeArrowheads="1"/>
          </p:cNvSpPr>
          <p:nvPr/>
        </p:nvSpPr>
        <p:spPr bwMode="auto">
          <a:xfrm>
            <a:off x="3957638" y="4630738"/>
            <a:ext cx="919162" cy="1616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10000" b="1">
                <a:solidFill>
                  <a:srgbClr val="FF0000"/>
                </a:solidFill>
                <a:sym typeface="Wingdings 3" pitchFamily="18" charset="2"/>
              </a:rPr>
              <a:t></a:t>
            </a:r>
          </a:p>
        </p:txBody>
      </p:sp>
      <p:grpSp>
        <p:nvGrpSpPr>
          <p:cNvPr id="14360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4361" name="Rectangle 26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4362" name="Group 49" descr="hartmann90"/>
            <p:cNvPicPr>
              <a:picLocks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-66150" t="15398" r="-34019" b="15398"/>
          <a:stretch>
            <a:fillRect/>
          </a:stretch>
        </p:blipFill>
        <p:spPr bwMode="auto">
          <a:xfrm>
            <a:off x="0" y="1828800"/>
            <a:ext cx="8305800" cy="391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590800" y="609600"/>
            <a:ext cx="4465638" cy="5191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000099"/>
                </a:solidFill>
                <a:latin typeface="Times New Roman" pitchFamily="18" charset="0"/>
              </a:rPr>
              <a:t>Menalind® professional</a:t>
            </a:r>
            <a:endParaRPr lang="ru-RU" sz="2800" b="1">
              <a:solidFill>
                <a:srgbClr val="000099"/>
              </a:solidFill>
              <a:latin typeface="Times New Roman" pitchFamily="18" charset="0"/>
            </a:endParaRPr>
          </a:p>
        </p:txBody>
      </p:sp>
      <p:grpSp>
        <p:nvGrpSpPr>
          <p:cNvPr id="15364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5365" name="Rectangle 11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5366" name="Group 49" descr="hartmann9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6705600" cy="1295400"/>
          </a:xfrm>
        </p:spPr>
        <p:txBody>
          <a:bodyPr/>
          <a:lstStyle/>
          <a:p>
            <a:pPr algn="r" eaLnBrk="1" hangingPunct="1"/>
            <a:r>
              <a:rPr lang="en-US" sz="3600" smtClean="0">
                <a:solidFill>
                  <a:srgbClr val="000066"/>
                </a:solidFill>
              </a:rPr>
              <a:t>Melanind</a:t>
            </a:r>
            <a:r>
              <a:rPr lang="ru-RU" sz="3600" baseline="30000" smtClean="0">
                <a:solidFill>
                  <a:srgbClr val="000066"/>
                </a:solidFill>
              </a:rPr>
              <a:t>®</a:t>
            </a:r>
            <a:r>
              <a:rPr lang="en-US" sz="3600" smtClean="0">
                <a:solidFill>
                  <a:srgbClr val="000066"/>
                </a:solidFill>
              </a:rPr>
              <a:t>Professional</a:t>
            </a:r>
            <a:endParaRPr lang="ru-RU" sz="3600" smtClean="0">
              <a:solidFill>
                <a:srgbClr val="000066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534400" cy="5410200"/>
          </a:xfrm>
        </p:spPr>
        <p:txBody>
          <a:bodyPr/>
          <a:lstStyle/>
          <a:p>
            <a:pPr eaLnBrk="1" hangingPunct="1"/>
            <a:r>
              <a:rPr lang="ru-RU" sz="2400" b="1" smtClean="0">
                <a:solidFill>
                  <a:srgbClr val="000066"/>
                </a:solidFill>
              </a:rPr>
              <a:t>Профессиональная серия средств по уходу за кожей.</a:t>
            </a:r>
          </a:p>
          <a:p>
            <a:pPr eaLnBrk="1" hangingPunct="1">
              <a:lnSpc>
                <a:spcPct val="180000"/>
              </a:lnSpc>
            </a:pPr>
            <a:r>
              <a:rPr lang="ru-RU" sz="2400" b="1" smtClean="0">
                <a:solidFill>
                  <a:srgbClr val="000066"/>
                </a:solidFill>
              </a:rPr>
              <a:t>Специальные  продукция  для профилактики раздражения кожи и пролежней.</a:t>
            </a:r>
          </a:p>
          <a:p>
            <a:pPr eaLnBrk="1" hangingPunct="1">
              <a:lnSpc>
                <a:spcPct val="180000"/>
              </a:lnSpc>
            </a:pPr>
            <a:r>
              <a:rPr lang="ru-RU" sz="2400" b="1" smtClean="0">
                <a:solidFill>
                  <a:schemeClr val="tx2"/>
                </a:solidFill>
              </a:rPr>
              <a:t>Универсальность применения</a:t>
            </a:r>
          </a:p>
          <a:p>
            <a:pPr eaLnBrk="1" hangingPunct="1">
              <a:lnSpc>
                <a:spcPct val="170000"/>
              </a:lnSpc>
            </a:pPr>
            <a:r>
              <a:rPr lang="en-US" sz="2400" b="1" smtClean="0">
                <a:solidFill>
                  <a:srgbClr val="000066"/>
                </a:solidFill>
              </a:rPr>
              <a:t>Menalind</a:t>
            </a:r>
            <a:r>
              <a:rPr lang="ru-RU" sz="2400" b="1" baseline="30000" smtClean="0">
                <a:solidFill>
                  <a:srgbClr val="000066"/>
                </a:solidFill>
              </a:rPr>
              <a:t>®</a:t>
            </a:r>
            <a:r>
              <a:rPr lang="en-US" sz="2400" b="1" smtClean="0">
                <a:solidFill>
                  <a:srgbClr val="000066"/>
                </a:solidFill>
              </a:rPr>
              <a:t>Professional</a:t>
            </a:r>
            <a:r>
              <a:rPr lang="ru-RU" sz="2400" b="1" smtClean="0">
                <a:solidFill>
                  <a:srgbClr val="000066"/>
                </a:solidFill>
              </a:rPr>
              <a:t> это:</a:t>
            </a:r>
          </a:p>
          <a:p>
            <a:pPr eaLnBrk="1" hangingPunct="1">
              <a:lnSpc>
                <a:spcPct val="140000"/>
              </a:lnSpc>
            </a:pPr>
            <a:r>
              <a:rPr lang="ru-RU" sz="2400" b="1" smtClean="0">
                <a:solidFill>
                  <a:schemeClr val="tx2"/>
                </a:solidFill>
              </a:rPr>
              <a:t>Экономичность </a:t>
            </a:r>
          </a:p>
          <a:p>
            <a:pPr eaLnBrk="1" hangingPunct="1">
              <a:lnSpc>
                <a:spcPct val="140000"/>
              </a:lnSpc>
            </a:pPr>
            <a:r>
              <a:rPr lang="ru-RU" sz="2400" b="1" smtClean="0">
                <a:solidFill>
                  <a:schemeClr val="tx2"/>
                </a:solidFill>
              </a:rPr>
              <a:t>Приемлемая цена</a:t>
            </a:r>
          </a:p>
          <a:p>
            <a:pPr eaLnBrk="1" hangingPunct="1">
              <a:lnSpc>
                <a:spcPct val="140000"/>
              </a:lnSpc>
            </a:pPr>
            <a:r>
              <a:rPr lang="ru-RU" sz="2400" b="1" smtClean="0">
                <a:solidFill>
                  <a:schemeClr val="tx2"/>
                </a:solidFill>
              </a:rPr>
              <a:t>Настоящее немецкое качество</a:t>
            </a:r>
          </a:p>
          <a:p>
            <a:pPr eaLnBrk="1" hangingPunct="1">
              <a:lnSpc>
                <a:spcPct val="140000"/>
              </a:lnSpc>
            </a:pPr>
            <a:endParaRPr lang="ru-RU" sz="2400" b="1" smtClean="0">
              <a:solidFill>
                <a:schemeClr val="tx2"/>
              </a:solidFill>
              <a:latin typeface="Times New Roman" pitchFamily="18" charset="0"/>
            </a:endParaRPr>
          </a:p>
          <a:p>
            <a:pPr eaLnBrk="1" hangingPunct="1"/>
            <a:r>
              <a:rPr lang="ru-RU" sz="2400" b="1" smtClean="0">
                <a:solidFill>
                  <a:srgbClr val="800000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8" name="Picture 21"/>
          <p:cNvPicPr>
            <a:picLocks noChangeAspect="1" noChangeArrowheads="1"/>
          </p:cNvPicPr>
          <p:nvPr/>
        </p:nvPicPr>
        <p:blipFill>
          <a:blip r:embed="rId2" cstate="print"/>
          <a:srcRect t="-1758" r="-278" b="4330"/>
          <a:stretch>
            <a:fillRect/>
          </a:stretch>
        </p:blipFill>
        <p:spPr bwMode="auto">
          <a:xfrm>
            <a:off x="6286500" y="3810000"/>
            <a:ext cx="2628900" cy="27511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grpSp>
        <p:nvGrpSpPr>
          <p:cNvPr id="16389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16390" name="Rectangle 10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6391" name="Group 49" descr="hartmann9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419600"/>
            <a:ext cx="3200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260350"/>
            <a:ext cx="7327900" cy="766763"/>
          </a:xfrm>
        </p:spPr>
        <p:txBody>
          <a:bodyPr/>
          <a:lstStyle/>
          <a:p>
            <a:pPr algn="r" eaLnBrk="1" hangingPunct="1"/>
            <a:r>
              <a:rPr lang="en-US" smtClean="0">
                <a:solidFill>
                  <a:srgbClr val="000066"/>
                </a:solidFill>
              </a:rPr>
              <a:t>Menalind</a:t>
            </a:r>
            <a:r>
              <a:rPr lang="ru-RU" baseline="30000" smtClean="0">
                <a:solidFill>
                  <a:srgbClr val="000066"/>
                </a:solidFill>
              </a:rPr>
              <a:t>®</a:t>
            </a:r>
            <a:r>
              <a:rPr lang="en-US" smtClean="0">
                <a:solidFill>
                  <a:srgbClr val="000066"/>
                </a:solidFill>
              </a:rPr>
              <a:t>Professional</a:t>
            </a:r>
            <a:r>
              <a:rPr lang="ru-RU" smtClean="0">
                <a:solidFill>
                  <a:srgbClr val="000066"/>
                </a:solidFill>
              </a:rPr>
              <a:t/>
            </a:r>
            <a:br>
              <a:rPr lang="ru-RU" smtClean="0">
                <a:solidFill>
                  <a:srgbClr val="000066"/>
                </a:solidFill>
              </a:rPr>
            </a:br>
            <a:r>
              <a:rPr lang="ru-RU" sz="3600" smtClean="0">
                <a:solidFill>
                  <a:srgbClr val="000066"/>
                </a:solidFill>
              </a:rPr>
              <a:t>Состав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8382000" cy="3387725"/>
          </a:xfrm>
        </p:spPr>
        <p:txBody>
          <a:bodyPr/>
          <a:lstStyle/>
          <a:p>
            <a:pPr eaLnBrk="1" hangingPunct="1"/>
            <a:r>
              <a:rPr lang="en-US" sz="2400" b="1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2400" b="1" smtClean="0">
                <a:solidFill>
                  <a:srgbClr val="000066"/>
                </a:solidFill>
              </a:rPr>
              <a:t>Креатин</a:t>
            </a:r>
          </a:p>
          <a:p>
            <a:pPr eaLnBrk="1" hangingPunct="1"/>
            <a:r>
              <a:rPr lang="ru-RU" sz="2400" b="1" smtClean="0">
                <a:solidFill>
                  <a:srgbClr val="000066"/>
                </a:solidFill>
              </a:rPr>
              <a:t> Пантенол</a:t>
            </a:r>
          </a:p>
          <a:p>
            <a:pPr eaLnBrk="1" hangingPunct="1"/>
            <a:r>
              <a:rPr lang="ru-RU" sz="2400" b="1" smtClean="0">
                <a:solidFill>
                  <a:srgbClr val="000066"/>
                </a:solidFill>
              </a:rPr>
              <a:t> Бисаболол</a:t>
            </a:r>
          </a:p>
          <a:p>
            <a:pPr eaLnBrk="1" hangingPunct="1"/>
            <a:r>
              <a:rPr lang="ru-RU" sz="2400" b="1" smtClean="0">
                <a:solidFill>
                  <a:srgbClr val="000066"/>
                </a:solidFill>
              </a:rPr>
              <a:t> Ценные натуральные масла</a:t>
            </a:r>
          </a:p>
          <a:p>
            <a:pPr eaLnBrk="1" hangingPunct="1"/>
            <a:r>
              <a:rPr lang="ru-RU" sz="2400" b="1" smtClean="0">
                <a:solidFill>
                  <a:srgbClr val="000066"/>
                </a:solidFill>
              </a:rPr>
              <a:t> Запатентованный нейтрализатор запаха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000066"/>
                </a:solidFill>
              </a:rPr>
              <a:t> Не содержит инградиентов животного происхождения</a:t>
            </a:r>
            <a:endParaRPr lang="en-GB" sz="2400" b="1" smtClean="0">
              <a:solidFill>
                <a:srgbClr val="000066"/>
              </a:solidFill>
            </a:endParaRPr>
          </a:p>
          <a:p>
            <a:pPr eaLnBrk="1" hangingPunct="1"/>
            <a:r>
              <a:rPr lang="ru-RU" sz="2400" b="1" smtClean="0">
                <a:solidFill>
                  <a:srgbClr val="000066"/>
                </a:solidFill>
              </a:rPr>
              <a:t>  Не содержит красителей</a:t>
            </a:r>
            <a:endParaRPr lang="en-GB" sz="2400" b="1" smtClean="0">
              <a:solidFill>
                <a:srgbClr val="000066"/>
              </a:solidFill>
            </a:endParaRPr>
          </a:p>
          <a:p>
            <a:pPr eaLnBrk="1" hangingPunct="1"/>
            <a:r>
              <a:rPr lang="ru-RU" sz="2400" b="1" smtClean="0">
                <a:solidFill>
                  <a:srgbClr val="000066"/>
                </a:solidFill>
              </a:rPr>
              <a:t>  Продукция по очищению кожи имеет нейтральный </a:t>
            </a:r>
            <a:r>
              <a:rPr lang="en-GB" sz="2400" b="1" smtClean="0">
                <a:solidFill>
                  <a:srgbClr val="000066"/>
                </a:solidFill>
              </a:rPr>
              <a:t>pH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000066"/>
                </a:solidFill>
              </a:rPr>
              <a:t>         			         		</a:t>
            </a:r>
          </a:p>
        </p:txBody>
      </p:sp>
      <p:grpSp>
        <p:nvGrpSpPr>
          <p:cNvPr id="17413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17414" name="Rectangle 7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7415" name="Group 49" descr="hartmann9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18443" name="Rectangle 12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8444" name="Group 49" descr="hartmann9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35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143500"/>
            <a:ext cx="2382838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762000"/>
            <a:ext cx="24955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0" y="0"/>
            <a:ext cx="4284663" cy="1143000"/>
          </a:xfrm>
        </p:spPr>
        <p:txBody>
          <a:bodyPr/>
          <a:lstStyle/>
          <a:p>
            <a:pPr algn="r" eaLnBrk="1" hangingPunct="1"/>
            <a:r>
              <a:rPr lang="en-US" smtClean="0">
                <a:solidFill>
                  <a:srgbClr val="000066"/>
                </a:solidFill>
                <a:latin typeface="Times New Roman" pitchFamily="18" charset="0"/>
              </a:rPr>
              <a:t/>
            </a:r>
            <a:br>
              <a:rPr lang="en-US" smtClean="0">
                <a:solidFill>
                  <a:srgbClr val="000066"/>
                </a:solidFill>
                <a:latin typeface="Times New Roman" pitchFamily="18" charset="0"/>
              </a:rPr>
            </a:br>
            <a:endParaRPr lang="ru-RU" smtClean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84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38600" y="457200"/>
            <a:ext cx="4876800" cy="6172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b="1" smtClean="0">
              <a:solidFill>
                <a:srgbClr val="000066"/>
              </a:solidFill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000" b="1" smtClean="0"/>
              <a:t>Голубой цвет – очищение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000066"/>
                </a:solidFill>
              </a:rPr>
              <a:t>Уход за кожей всегда начинается с очищения.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000066"/>
                </a:solidFill>
              </a:rPr>
              <a:t>Это очень важно для наилучшего питания и защиты. кожи.</a:t>
            </a:r>
          </a:p>
          <a:p>
            <a:pPr eaLnBrk="1" hangingPunct="1">
              <a:lnSpc>
                <a:spcPct val="90000"/>
              </a:lnSpc>
            </a:pPr>
            <a:endParaRPr lang="ru-RU" sz="2000" b="1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z="2000" b="1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000" b="1" smtClean="0"/>
              <a:t> Желтый – питание и увлажнение</a:t>
            </a:r>
            <a:endParaRPr lang="ru-RU" sz="2000" b="1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000066"/>
                </a:solidFill>
              </a:rPr>
              <a:t>Пантенол и креатин сохраняют влажность кожи и поддерживают</a:t>
            </a:r>
            <a:endParaRPr lang="en-US" sz="2000" b="1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000066"/>
                </a:solidFill>
              </a:rPr>
              <a:t>естественный энергетический баланс, разглаживают морщины.</a:t>
            </a:r>
          </a:p>
          <a:p>
            <a:pPr eaLnBrk="1" hangingPunct="1">
              <a:lnSpc>
                <a:spcPct val="90000"/>
              </a:lnSpc>
            </a:pPr>
            <a:endParaRPr lang="ru-RU" sz="2000" b="1" smtClean="0">
              <a:solidFill>
                <a:srgbClr val="000066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2000" b="1" smtClean="0"/>
              <a:t>Розовый цвет  - защита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b="1" smtClean="0">
                <a:solidFill>
                  <a:srgbClr val="000066"/>
                </a:solidFill>
              </a:rPr>
              <a:t>Защита раздраженной кожи.</a:t>
            </a:r>
          </a:p>
        </p:txBody>
      </p:sp>
      <p:sp>
        <p:nvSpPr>
          <p:cNvPr id="147460" name="Rectangle 4"/>
          <p:cNvSpPr>
            <a:spLocks noChangeArrowheads="1"/>
          </p:cNvSpPr>
          <p:nvPr/>
        </p:nvSpPr>
        <p:spPr bwMode="auto">
          <a:xfrm>
            <a:off x="533400" y="609600"/>
            <a:ext cx="2590800" cy="533400"/>
          </a:xfrm>
          <a:prstGeom prst="rect">
            <a:avLst/>
          </a:prstGeom>
          <a:gradFill rotWithShape="0">
            <a:gsLst>
              <a:gs pos="0">
                <a:srgbClr val="61B0FF"/>
              </a:gs>
              <a:gs pos="50000">
                <a:srgbClr val="D5EFFF"/>
              </a:gs>
              <a:gs pos="100000">
                <a:srgbClr val="61B0FF"/>
              </a:gs>
            </a:gsLst>
            <a:lin ang="5400000" scaled="1"/>
          </a:gradFill>
          <a:ln w="9525">
            <a:solidFill>
              <a:srgbClr val="61B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2800" b="1"/>
          </a:p>
          <a:p>
            <a:pPr algn="ctr" eaLnBrk="0" hangingPunct="0"/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ОЧИЩЕНИЕ</a:t>
            </a:r>
          </a:p>
          <a:p>
            <a:pPr algn="ctr" eaLnBrk="0" hangingPunct="0"/>
            <a:endParaRPr lang="ru-RU" sz="2000" b="1">
              <a:latin typeface="Times New Roman" pitchFamily="18" charset="0"/>
            </a:endParaRPr>
          </a:p>
        </p:txBody>
      </p:sp>
      <p:sp>
        <p:nvSpPr>
          <p:cNvPr id="147461" name="Rectangle 5"/>
          <p:cNvSpPr>
            <a:spLocks noChangeArrowheads="1"/>
          </p:cNvSpPr>
          <p:nvPr/>
        </p:nvSpPr>
        <p:spPr bwMode="auto">
          <a:xfrm>
            <a:off x="228600" y="2438400"/>
            <a:ext cx="3559175" cy="457200"/>
          </a:xfrm>
          <a:prstGeom prst="rect">
            <a:avLst/>
          </a:prstGeom>
          <a:gradFill rotWithShape="0">
            <a:gsLst>
              <a:gs pos="0">
                <a:srgbClr val="FFFF00"/>
              </a:gs>
              <a:gs pos="50000">
                <a:srgbClr val="FFFFD5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rgbClr val="FFFF59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ПИТАНИЕ И УВЛАЖНЕНИЕ</a:t>
            </a:r>
          </a:p>
        </p:txBody>
      </p:sp>
      <p:sp>
        <p:nvSpPr>
          <p:cNvPr id="147462" name="Rectangle 6"/>
          <p:cNvSpPr>
            <a:spLocks noChangeArrowheads="1"/>
          </p:cNvSpPr>
          <p:nvPr/>
        </p:nvSpPr>
        <p:spPr bwMode="auto">
          <a:xfrm>
            <a:off x="381000" y="4648200"/>
            <a:ext cx="2743200" cy="609600"/>
          </a:xfrm>
          <a:prstGeom prst="rect">
            <a:avLst/>
          </a:prstGeom>
          <a:gradFill rotWithShape="0">
            <a:gsLst>
              <a:gs pos="0">
                <a:srgbClr val="F769A2"/>
              </a:gs>
              <a:gs pos="50000">
                <a:srgbClr val="FCC4DB"/>
              </a:gs>
              <a:gs pos="100000">
                <a:srgbClr val="F769A2"/>
              </a:gs>
            </a:gsLst>
            <a:lin ang="5400000" scaled="1"/>
          </a:gradFill>
          <a:ln w="9525">
            <a:solidFill>
              <a:srgbClr val="F87AAD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ЗАЩИТА</a:t>
            </a:r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2819400"/>
            <a:ext cx="221456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animBg="1" autoUpdateAnimBg="0"/>
      <p:bldP spid="147461" grpId="0" animBg="1" autoUpdateAnimBg="0"/>
      <p:bldP spid="147462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295525"/>
            <a:ext cx="8162925" cy="4562475"/>
          </a:xfrm>
        </p:spPr>
        <p:txBody>
          <a:bodyPr lIns="0" tIns="0" rIns="0" bIns="0" anchor="t"/>
          <a:lstStyle/>
          <a:p>
            <a:pPr eaLnBrk="1" hangingPunct="1"/>
            <a:r>
              <a:rPr lang="ru-RU" sz="2400" b="1" smtClean="0"/>
              <a:t>М</a:t>
            </a:r>
            <a:r>
              <a:rPr lang="en-US" sz="2400" b="1" smtClean="0"/>
              <a:t>oliMed</a:t>
            </a:r>
            <a:r>
              <a:rPr lang="ru-RU" sz="2400" smtClean="0"/>
              <a:t> - урологические прокладки при легком недержании: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Разнообразии размеров:</a:t>
            </a:r>
            <a:br>
              <a:rPr lang="ru-RU" sz="2400" smtClean="0"/>
            </a:br>
            <a:r>
              <a:rPr lang="ru-RU" sz="2400" b="1" smtClean="0"/>
              <a:t>ТЕПЕРЬ</a:t>
            </a:r>
            <a:r>
              <a:rPr lang="ru-RU" sz="2400" smtClean="0"/>
              <a:t> самый широкий выбор прокладок/ вкладышей/ трусиков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Ассортимент прокладок МолиМед при легком недержании: </a:t>
            </a:r>
            <a:r>
              <a:rPr lang="ru-RU" sz="2400" b="1" smtClean="0"/>
              <a:t>также разнообразен как сама жизнь, также индивидуален как и Ваши потребности</a:t>
            </a:r>
            <a:br>
              <a:rPr lang="ru-RU" sz="2400" b="1" smtClean="0"/>
            </a:br>
            <a:endParaRPr lang="en-US" sz="2400" smtClean="0"/>
          </a:p>
        </p:txBody>
      </p:sp>
      <p:pic>
        <p:nvPicPr>
          <p:cNvPr id="19459" name="Picture 15" descr="13083_3er_Windelboxen_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33363"/>
            <a:ext cx="4800600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6" descr="13083_3er_Windelboxen_micro_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228600"/>
            <a:ext cx="3505200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20"/>
          <p:cNvSpPr>
            <a:spLocks noChangeArrowheads="1"/>
          </p:cNvSpPr>
          <p:nvPr/>
        </p:nvSpPr>
        <p:spPr bwMode="gray">
          <a:xfrm>
            <a:off x="990600" y="228600"/>
            <a:ext cx="83693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endParaRPr lang="en-US" sz="280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19462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93050" y="5861050"/>
            <a:ext cx="125095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3" name="*Logo_Title_display"/>
          <p:cNvGrpSpPr>
            <a:grpSpLocks/>
          </p:cNvGrpSpPr>
          <p:nvPr/>
        </p:nvGrpSpPr>
        <p:grpSpPr bwMode="auto">
          <a:xfrm>
            <a:off x="0" y="0"/>
            <a:ext cx="1447800" cy="838200"/>
            <a:chOff x="0" y="0"/>
            <a:chExt cx="912" cy="528"/>
          </a:xfrm>
        </p:grpSpPr>
        <p:sp>
          <p:nvSpPr>
            <p:cNvPr id="19464" name="Rectangle 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9465" name="Group 49" descr="hartmann90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5299075"/>
            <a:ext cx="8686800" cy="1143000"/>
          </a:xfrm>
        </p:spPr>
        <p:txBody>
          <a:bodyPr/>
          <a:lstStyle/>
          <a:p>
            <a:pPr eaLnBrk="1" hangingPunct="1"/>
            <a:r>
              <a:rPr lang="ru-RU" smtClean="0"/>
              <a:t/>
            </a:r>
            <a:br>
              <a:rPr lang="ru-RU" smtClean="0"/>
            </a:br>
            <a:endParaRPr lang="en-US" smtClean="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gray">
          <a:xfrm>
            <a:off x="228600" y="1981200"/>
            <a:ext cx="868680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90513" lvl="1" indent="-288925" eaLnBrk="0" hangingPunct="0"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lang="ru-RU" sz="2000" b="1"/>
              <a:t>Комфорт при носке</a:t>
            </a:r>
            <a:r>
              <a:rPr lang="en-US" sz="2000" b="1"/>
              <a:t>:</a:t>
            </a:r>
          </a:p>
          <a:p>
            <a:pPr marL="292100" lvl="2" eaLnBrk="0" hangingPunct="0">
              <a:buClr>
                <a:schemeClr val="tx2"/>
              </a:buClr>
              <a:buSzPct val="90000"/>
              <a:buFont typeface="Wingdings" pitchFamily="2" charset="2"/>
              <a:buChar char="n"/>
            </a:pPr>
            <a:r>
              <a:rPr lang="en-US" sz="2000"/>
              <a:t> </a:t>
            </a:r>
            <a:r>
              <a:rPr lang="ru-RU" sz="2000"/>
              <a:t>Эластичный материал</a:t>
            </a:r>
            <a:endParaRPr lang="en-US" sz="2000"/>
          </a:p>
          <a:p>
            <a:pPr marL="292100" lvl="2" eaLnBrk="0" hangingPunct="0">
              <a:buClr>
                <a:schemeClr val="tx2"/>
              </a:buClr>
              <a:buSzPct val="90000"/>
              <a:buFont typeface="Wingdings" pitchFamily="2" charset="2"/>
              <a:buChar char="n"/>
            </a:pPr>
            <a:r>
              <a:rPr lang="en-US" sz="2000"/>
              <a:t> </a:t>
            </a:r>
            <a:r>
              <a:rPr lang="ru-RU" sz="2000"/>
              <a:t>Мягкие швы не врезаются в кожу</a:t>
            </a:r>
            <a:endParaRPr lang="en-US" sz="2000"/>
          </a:p>
          <a:p>
            <a:pPr marL="292100" lvl="2" eaLnBrk="0" hangingPunct="0">
              <a:buClr>
                <a:schemeClr val="tx2"/>
              </a:buClr>
              <a:buSzPct val="90000"/>
              <a:buFont typeface="Wingdings" pitchFamily="2" charset="2"/>
              <a:buChar char="n"/>
            </a:pPr>
            <a:endParaRPr lang="en-US" sz="2000"/>
          </a:p>
          <a:p>
            <a:pPr marL="290513" lvl="1" indent="-288925" eaLnBrk="0" hangingPunct="0"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lang="ru-RU" sz="2000" b="1"/>
              <a:t>Надежная фиксация прокладок </a:t>
            </a:r>
            <a:r>
              <a:rPr lang="en-US" sz="2000" b="1"/>
              <a:t>Molimed </a:t>
            </a:r>
            <a:r>
              <a:rPr lang="ru-RU" sz="2000" b="1"/>
              <a:t>и </a:t>
            </a:r>
            <a:r>
              <a:rPr lang="en-US" sz="2000" b="1"/>
              <a:t>MoliForm:</a:t>
            </a:r>
          </a:p>
          <a:p>
            <a:pPr marL="292100" lvl="2" eaLnBrk="0" hangingPunct="0">
              <a:buClr>
                <a:schemeClr val="tx2"/>
              </a:buClr>
              <a:buSzPct val="90000"/>
              <a:buFont typeface="Wingdings" pitchFamily="2" charset="2"/>
              <a:buChar char="n"/>
            </a:pPr>
            <a:r>
              <a:rPr lang="en-US" sz="2000"/>
              <a:t> </a:t>
            </a:r>
            <a:r>
              <a:rPr lang="ru-RU" sz="2000"/>
              <a:t>Штанишки </a:t>
            </a:r>
            <a:r>
              <a:rPr lang="en-US" sz="2000"/>
              <a:t>MoliPants soft</a:t>
            </a:r>
            <a:r>
              <a:rPr lang="ru-RU" sz="2200">
                <a:solidFill>
                  <a:schemeClr val="bg1"/>
                </a:solidFill>
              </a:rPr>
              <a:t> </a:t>
            </a:r>
            <a:r>
              <a:rPr lang="ru-RU" sz="2000"/>
              <a:t>плотно облегают тело, что исключает</a:t>
            </a:r>
          </a:p>
          <a:p>
            <a:pPr marL="292100" lvl="2" eaLnBrk="0" hangingPunct="0">
              <a:buClr>
                <a:schemeClr val="tx2"/>
              </a:buClr>
              <a:buSzPct val="90000"/>
              <a:buFont typeface="Wingdings" pitchFamily="2" charset="2"/>
              <a:buChar char="n"/>
            </a:pPr>
            <a:r>
              <a:rPr lang="ru-RU" sz="2000"/>
              <a:t> сдвиг прокладки</a:t>
            </a:r>
            <a:endParaRPr lang="en-US" sz="2000"/>
          </a:p>
          <a:p>
            <a:pPr marL="292100" lvl="2" eaLnBrk="0" hangingPunct="0">
              <a:buClr>
                <a:schemeClr val="tx2"/>
              </a:buClr>
              <a:buSzPct val="90000"/>
              <a:buFont typeface="Wingdings" pitchFamily="2" charset="2"/>
              <a:buChar char="n"/>
            </a:pPr>
            <a:endParaRPr lang="en-US" sz="2000"/>
          </a:p>
          <a:p>
            <a:pPr marL="290513" lvl="1" indent="-288925" eaLnBrk="0" hangingPunct="0">
              <a:buClr>
                <a:schemeClr val="tx2"/>
              </a:buClr>
              <a:buSzPct val="90000"/>
              <a:buFont typeface="Wingdings" pitchFamily="2" charset="2"/>
              <a:buNone/>
            </a:pPr>
            <a:r>
              <a:rPr lang="ru-RU" sz="2400" b="1"/>
              <a:t>Могут использоваться вместо обычного нижнего белья.</a:t>
            </a:r>
            <a:endParaRPr lang="en-US" sz="2400" b="1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950" y="565150"/>
            <a:ext cx="203200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6"/>
          <p:cNvSpPr txBox="1">
            <a:spLocks noChangeArrowheads="1"/>
          </p:cNvSpPr>
          <p:nvPr/>
        </p:nvSpPr>
        <p:spPr bwMode="gray">
          <a:xfrm>
            <a:off x="381000" y="609600"/>
            <a:ext cx="6424613" cy="1066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/>
            <a:r>
              <a:rPr lang="ru-RU" altLang="de-DE" sz="2400">
                <a:solidFill>
                  <a:schemeClr val="tx2"/>
                </a:solidFill>
              </a:rPr>
              <a:t>Штанишки </a:t>
            </a:r>
            <a:r>
              <a:rPr lang="en-GB" altLang="de-DE" sz="2400">
                <a:solidFill>
                  <a:schemeClr val="tx2"/>
                </a:solidFill>
              </a:rPr>
              <a:t>MoliPants </a:t>
            </a:r>
            <a:r>
              <a:rPr lang="de-DE" altLang="de-DE" sz="2400">
                <a:solidFill>
                  <a:schemeClr val="tx2"/>
                </a:solidFill>
              </a:rPr>
              <a:t>soft </a:t>
            </a:r>
            <a:r>
              <a:rPr lang="en-GB" altLang="de-DE" sz="2400">
                <a:solidFill>
                  <a:schemeClr val="tx2"/>
                </a:solidFill>
              </a:rPr>
              <a:t>– </a:t>
            </a:r>
            <a:r>
              <a:rPr lang="ru-RU" altLang="de-DE" sz="2200">
                <a:solidFill>
                  <a:schemeClr val="tx2"/>
                </a:solidFill>
              </a:rPr>
              <a:t>надежная фиксация прокладок </a:t>
            </a:r>
            <a:r>
              <a:rPr lang="en-US" altLang="de-DE" sz="2200">
                <a:solidFill>
                  <a:schemeClr val="tx2"/>
                </a:solidFill>
              </a:rPr>
              <a:t>Molimed</a:t>
            </a:r>
            <a:r>
              <a:rPr lang="ru-RU" altLang="de-DE" sz="2200">
                <a:solidFill>
                  <a:schemeClr val="tx2"/>
                </a:solidFill>
              </a:rPr>
              <a:t> и </a:t>
            </a:r>
            <a:r>
              <a:rPr lang="en-US" altLang="de-DE" sz="2200">
                <a:solidFill>
                  <a:schemeClr val="tx2"/>
                </a:solidFill>
              </a:rPr>
              <a:t>MoliForm</a:t>
            </a:r>
          </a:p>
          <a:p>
            <a:pPr eaLnBrk="0" hangingPunct="0"/>
            <a:endParaRPr lang="en-GB" altLang="de-DE" sz="22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25663" y="279400"/>
            <a:ext cx="5335587" cy="714375"/>
          </a:xfrm>
          <a:noFill/>
        </p:spPr>
        <p:txBody>
          <a:bodyPr/>
          <a:lstStyle/>
          <a:p>
            <a:pPr eaLnBrk="1" hangingPunct="1"/>
            <a:r>
              <a:rPr lang="en-US" sz="3200" b="1" smtClean="0">
                <a:solidFill>
                  <a:srgbClr val="993300"/>
                </a:solidFill>
                <a:latin typeface="Times New Roman" pitchFamily="18" charset="0"/>
              </a:rPr>
              <a:t>Paul Hartmann</a:t>
            </a:r>
            <a:r>
              <a:rPr lang="ru-RU" sz="3200" b="1" smtClean="0">
                <a:solidFill>
                  <a:srgbClr val="993300"/>
                </a:solidFill>
                <a:latin typeface="Times New Roman" pitchFamily="18" charset="0"/>
              </a:rPr>
              <a:t> сегодня</a:t>
            </a:r>
            <a:r>
              <a:rPr lang="ru-RU" sz="4000" b="1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3513" y="992188"/>
            <a:ext cx="8820150" cy="3365500"/>
          </a:xfrm>
          <a:noFill/>
        </p:spPr>
        <p:txBody>
          <a:bodyPr/>
          <a:lstStyle/>
          <a:p>
            <a:pPr eaLnBrk="1" hangingPunct="1">
              <a:buFont typeface="Symbol" pitchFamily="18" charset="2"/>
              <a:buNone/>
            </a:pPr>
            <a:r>
              <a:rPr lang="ru-RU" sz="1900" smtClean="0">
                <a:solidFill>
                  <a:srgbClr val="000066"/>
                </a:solidFill>
                <a:latin typeface="Times New Roman" pitchFamily="18" charset="0"/>
              </a:rPr>
              <a:t>- </a:t>
            </a:r>
            <a:r>
              <a:rPr lang="ru-RU" sz="1900" b="1" smtClean="0">
                <a:solidFill>
                  <a:srgbClr val="000066"/>
                </a:solidFill>
                <a:latin typeface="Times New Roman" pitchFamily="18" charset="0"/>
              </a:rPr>
              <a:t>акционерное общество со штаб-квартирой  в  г.Хайденхайм</a:t>
            </a:r>
            <a:r>
              <a:rPr lang="en-US" sz="1900" b="1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1900" b="1" smtClean="0">
                <a:solidFill>
                  <a:srgbClr val="000066"/>
                </a:solidFill>
                <a:latin typeface="Times New Roman" pitchFamily="18" charset="0"/>
              </a:rPr>
              <a:t> (Германия) ;</a:t>
            </a:r>
            <a:endParaRPr lang="en-US" sz="1900" b="1" smtClean="0">
              <a:solidFill>
                <a:srgbClr val="000066"/>
              </a:solidFill>
              <a:latin typeface="Times New Roman" pitchFamily="18" charset="0"/>
            </a:endParaRPr>
          </a:p>
          <a:p>
            <a:pPr eaLnBrk="1" hangingPunct="1">
              <a:buFont typeface="Symbol" pitchFamily="18" charset="2"/>
              <a:buNone/>
            </a:pPr>
            <a:endParaRPr lang="ru-RU" sz="1900" b="1" smtClean="0">
              <a:solidFill>
                <a:srgbClr val="000066"/>
              </a:solidFill>
              <a:latin typeface="Times New Roman" pitchFamily="18" charset="0"/>
            </a:endParaRPr>
          </a:p>
          <a:p>
            <a:pPr eaLnBrk="1" hangingPunct="1">
              <a:buFont typeface="Symbol" pitchFamily="18" charset="2"/>
              <a:buNone/>
            </a:pPr>
            <a:r>
              <a:rPr lang="en-US" sz="1900" b="1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1900" b="1" smtClean="0">
                <a:solidFill>
                  <a:srgbClr val="000066"/>
                </a:solidFill>
                <a:latin typeface="Times New Roman" pitchFamily="18" charset="0"/>
              </a:rPr>
              <a:t>- семь заводов в Германии, три во Франции, четыре – в Чехии, а также</a:t>
            </a:r>
            <a:endParaRPr lang="en-US" sz="1900" b="1" smtClean="0">
              <a:solidFill>
                <a:srgbClr val="000066"/>
              </a:solidFill>
              <a:latin typeface="Times New Roman" pitchFamily="18" charset="0"/>
            </a:endParaRPr>
          </a:p>
          <a:p>
            <a:pPr eaLnBrk="1" hangingPunct="1">
              <a:buFont typeface="Symbol" pitchFamily="18" charset="2"/>
              <a:buNone/>
            </a:pPr>
            <a:r>
              <a:rPr lang="en-US" sz="1900" b="1" smtClean="0">
                <a:solidFill>
                  <a:srgbClr val="000066"/>
                </a:solidFill>
                <a:latin typeface="Times New Roman" pitchFamily="18" charset="0"/>
              </a:rPr>
              <a:t>   </a:t>
            </a:r>
            <a:r>
              <a:rPr lang="ru-RU" sz="1900" b="1" smtClean="0">
                <a:solidFill>
                  <a:srgbClr val="000066"/>
                </a:solidFill>
                <a:latin typeface="Times New Roman" pitchFamily="18" charset="0"/>
              </a:rPr>
              <a:t> по одному в Швейцарии,  Австрии, Испании и Голландии;</a:t>
            </a:r>
            <a:endParaRPr lang="en-US" sz="1900" b="1" smtClean="0">
              <a:solidFill>
                <a:srgbClr val="000066"/>
              </a:solidFill>
              <a:latin typeface="Times New Roman" pitchFamily="18" charset="0"/>
            </a:endParaRPr>
          </a:p>
          <a:p>
            <a:pPr eaLnBrk="1" hangingPunct="1">
              <a:buFont typeface="Symbol" pitchFamily="18" charset="2"/>
              <a:buNone/>
            </a:pPr>
            <a:endParaRPr lang="ru-RU" sz="1900" b="1" smtClean="0">
              <a:solidFill>
                <a:srgbClr val="000066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sz="1900" b="1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1900" b="1" smtClean="0">
                <a:solidFill>
                  <a:srgbClr val="000066"/>
                </a:solidFill>
                <a:latin typeface="Times New Roman" pitchFamily="18" charset="0"/>
              </a:rPr>
              <a:t>-</a:t>
            </a:r>
            <a:r>
              <a:rPr lang="en-US" sz="1900" b="1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1900" b="1" smtClean="0">
                <a:solidFill>
                  <a:srgbClr val="000066"/>
                </a:solidFill>
                <a:latin typeface="Times New Roman" pitchFamily="18" charset="0"/>
              </a:rPr>
              <a:t>современные научно-исследовательские лаборатории;</a:t>
            </a:r>
            <a:endParaRPr lang="ru-RU" sz="1900" b="1" smtClean="0">
              <a:solidFill>
                <a:srgbClr val="000066"/>
              </a:solidFill>
              <a:latin typeface="Times New Roman" pitchFamily="18" charset="0"/>
              <a:sym typeface="Symbol" pitchFamily="18" charset="2"/>
            </a:endParaRPr>
          </a:p>
          <a:p>
            <a:pPr eaLnBrk="1" hangingPunct="1">
              <a:buFontTx/>
              <a:buNone/>
            </a:pPr>
            <a:endParaRPr lang="en-US" sz="1900" b="1" smtClean="0">
              <a:solidFill>
                <a:srgbClr val="000066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sz="1900" b="1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1900" b="1" smtClean="0">
                <a:solidFill>
                  <a:srgbClr val="000066"/>
                </a:solidFill>
                <a:latin typeface="Times New Roman" pitchFamily="18" charset="0"/>
              </a:rPr>
              <a:t>-</a:t>
            </a:r>
            <a:r>
              <a:rPr lang="en-US" sz="1900" b="1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1900" b="1" smtClean="0">
                <a:solidFill>
                  <a:srgbClr val="000066"/>
                </a:solidFill>
                <a:latin typeface="Times New Roman" pitchFamily="18" charset="0"/>
              </a:rPr>
              <a:t>фундаментальные научные исследования и разработка на</a:t>
            </a:r>
            <a:r>
              <a:rPr lang="en-US" sz="1900" b="1" smtClean="0">
                <a:solidFill>
                  <a:srgbClr val="000066"/>
                </a:solidFill>
                <a:latin typeface="Times New Roman" pitchFamily="18" charset="0"/>
              </a:rPr>
              <a:t>  </a:t>
            </a:r>
            <a:r>
              <a:rPr lang="ru-RU" sz="1900" b="1" smtClean="0">
                <a:solidFill>
                  <a:srgbClr val="000066"/>
                </a:solidFill>
                <a:latin typeface="Times New Roman" pitchFamily="18" charset="0"/>
              </a:rPr>
              <a:t>их основе новых, современных материалов и предметов медицинского назначения для профилактики, диагностики, лечения</a:t>
            </a:r>
            <a:r>
              <a:rPr lang="en-US" sz="1900" b="1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r>
              <a:rPr lang="ru-RU" sz="1900" b="1" smtClean="0">
                <a:solidFill>
                  <a:srgbClr val="000066"/>
                </a:solidFill>
                <a:latin typeface="Times New Roman" pitchFamily="18" charset="0"/>
              </a:rPr>
              <a:t>и ухода за больными. </a:t>
            </a:r>
            <a:endParaRPr lang="ru-RU" sz="2700" b="1" smtClean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100" name="Picture 4" descr="12891_5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71800" y="4581525"/>
            <a:ext cx="2808288" cy="2014538"/>
          </a:xfrm>
        </p:spPr>
      </p:pic>
      <p:pic>
        <p:nvPicPr>
          <p:cNvPr id="4101" name="Picture 5" descr="1568_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5425" y="4568825"/>
            <a:ext cx="2592388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1569_5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886450" y="4581525"/>
            <a:ext cx="3095625" cy="2033588"/>
          </a:xfrm>
        </p:spPr>
      </p:pic>
      <p:sp>
        <p:nvSpPr>
          <p:cNvPr id="4103" name="Rectangle 8"/>
          <p:cNvSpPr>
            <a:spLocks noChangeArrowheads="1"/>
          </p:cNvSpPr>
          <p:nvPr/>
        </p:nvSpPr>
        <p:spPr bwMode="gray">
          <a:xfrm>
            <a:off x="0" y="115888"/>
            <a:ext cx="1447800" cy="838200"/>
          </a:xfrm>
          <a:prstGeom prst="rect">
            <a:avLst/>
          </a:prstGeom>
          <a:solidFill>
            <a:srgbClr val="9EDDEA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04" name="Group 49" descr="hartmann90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gray">
          <a:xfrm>
            <a:off x="228600" y="341313"/>
            <a:ext cx="1095375" cy="555625"/>
          </a:xfrm>
          <a:prstGeom prst="rect">
            <a:avLst/>
          </a:prstGeom>
          <a:gradFill rotWithShape="1">
            <a:gsLst>
              <a:gs pos="0">
                <a:srgbClr val="9EDDEA">
                  <a:alpha val="0"/>
                </a:srgbClr>
              </a:gs>
              <a:gs pos="100000">
                <a:srgbClr val="49666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ru-RU" sz="4000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7632700" cy="4968875"/>
          </a:xfrm>
        </p:spPr>
        <p:txBody>
          <a:bodyPr/>
          <a:lstStyle/>
          <a:p>
            <a:pPr marL="381000" indent="-381000" eaLnBrk="1" hangingPunct="1">
              <a:buFontTx/>
              <a:buAutoNum type="arabicPeriod"/>
            </a:pPr>
            <a:r>
              <a:rPr lang="ru-RU" sz="2400" dirty="0" smtClean="0">
                <a:latin typeface="Times New Roman" pitchFamily="18" charset="0"/>
              </a:rPr>
              <a:t>Методологический центр «Уход за пациентом»</a:t>
            </a:r>
          </a:p>
          <a:p>
            <a:pPr marL="381000" indent="-381000" eaLnBrk="1" hangingPunct="1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Омск, кафедра повышения квалификации медицинской сестры ЦПК.</a:t>
            </a:r>
          </a:p>
          <a:p>
            <a:pPr marL="381000" indent="-381000" eaLnBrk="1" hangingPunct="1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Госпиталь Ветеранов ВОВ.</a:t>
            </a:r>
          </a:p>
          <a:p>
            <a:pPr marL="381000" indent="-381000" eaLnBrk="1" hangingPunct="1">
              <a:buFontTx/>
              <a:buAutoNum type="arabicPeriod"/>
            </a:pPr>
            <a:endParaRPr lang="ru-RU" sz="2400" dirty="0" smtClean="0">
              <a:latin typeface="Times New Roman" pitchFamily="18" charset="0"/>
            </a:endParaRPr>
          </a:p>
          <a:p>
            <a:pPr marL="381000" indent="-381000" eaLnBrk="1" hangingPunct="1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2.  Бесплатная горячая линия по РФ:</a:t>
            </a:r>
          </a:p>
          <a:p>
            <a:pPr marL="381000" indent="-381000" eaLnBrk="1" hangingPunct="1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      8- 800-505-12-12</a:t>
            </a:r>
          </a:p>
          <a:p>
            <a:pPr marL="381000" indent="-381000" eaLnBrk="1" hangingPunct="1"/>
            <a:r>
              <a:rPr lang="ru-RU" sz="2400" dirty="0" smtClean="0">
                <a:latin typeface="Times New Roman" pitchFamily="18" charset="0"/>
              </a:rPr>
              <a:t>   Операторы – врачи и медицинские сёстры</a:t>
            </a:r>
          </a:p>
          <a:p>
            <a:pPr marL="381000" indent="-381000" eaLnBrk="1" hangingPunct="1"/>
            <a:endParaRPr lang="ru-RU" sz="2400" dirty="0" smtClean="0">
              <a:latin typeface="Times New Roman" pitchFamily="18" charset="0"/>
            </a:endParaRPr>
          </a:p>
          <a:p>
            <a:pPr marL="381000" indent="-381000" eaLnBrk="1" hangingPunct="1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3.</a:t>
            </a:r>
            <a:r>
              <a:rPr lang="en-US" sz="2400" dirty="0" smtClean="0">
                <a:latin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</a:rPr>
              <a:t> Консультационные центры</a:t>
            </a:r>
          </a:p>
          <a:p>
            <a:pPr marL="381000" indent="-381000" eaLnBrk="1" hangingPunct="1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Омск, ул. Красный путь 22.</a:t>
            </a:r>
          </a:p>
          <a:p>
            <a:pPr marL="381000" indent="-381000" eaLnBrk="1" hangingPunct="1">
              <a:buFontTx/>
              <a:buNone/>
            </a:pPr>
            <a:r>
              <a:rPr lang="ru-RU" sz="2400" dirty="0" smtClean="0">
                <a:latin typeface="Times New Roman" pitchFamily="18" charset="0"/>
              </a:rPr>
              <a:t>Аптека «Семейная»</a:t>
            </a:r>
          </a:p>
          <a:p>
            <a:pPr marL="381000" indent="-381000" eaLnBrk="1" hangingPunct="1"/>
            <a:endParaRPr lang="ru-RU" sz="2800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 marL="381000" indent="-381000" eaLnBrk="1" hangingPunct="1"/>
            <a:endParaRPr lang="en-US" sz="2800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21508" name="Picture 4" descr="j0331728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2133600"/>
            <a:ext cx="1939925" cy="189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7380288" y="0"/>
            <a:ext cx="1350962" cy="5191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0066"/>
                </a:solidFill>
                <a:latin typeface="Times New Roman" pitchFamily="18" charset="0"/>
              </a:rPr>
              <a:t>Сервис</a:t>
            </a:r>
          </a:p>
        </p:txBody>
      </p:sp>
      <p:grpSp>
        <p:nvGrpSpPr>
          <p:cNvPr id="21510" name="*Logo_Title_display"/>
          <p:cNvGrpSpPr>
            <a:grpSpLocks/>
          </p:cNvGrpSpPr>
          <p:nvPr/>
        </p:nvGrpSpPr>
        <p:grpSpPr bwMode="auto">
          <a:xfrm>
            <a:off x="0" y="0"/>
            <a:ext cx="1447800" cy="954088"/>
            <a:chOff x="0" y="0"/>
            <a:chExt cx="912" cy="528"/>
          </a:xfrm>
        </p:grpSpPr>
        <p:sp>
          <p:nvSpPr>
            <p:cNvPr id="21511" name="Rectangle 7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1512" name="Group 49" descr="hartmann9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304800" y="5105400"/>
            <a:ext cx="8378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de-DE" sz="3600" b="1">
                <a:solidFill>
                  <a:srgbClr val="000099"/>
                </a:solidFill>
              </a:rPr>
              <a:t>Спасибо за внимание</a:t>
            </a:r>
            <a:r>
              <a:rPr lang="de-DE" altLang="de-DE" sz="3600" b="1">
                <a:solidFill>
                  <a:srgbClr val="000099"/>
                </a:solidFill>
              </a:rPr>
              <a:t>!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 l="-247"/>
          <a:stretch>
            <a:fillRect/>
          </a:stretch>
        </p:blipFill>
        <p:spPr bwMode="auto">
          <a:xfrm>
            <a:off x="1979613" y="981075"/>
            <a:ext cx="49688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967288" y="0"/>
            <a:ext cx="4176712" cy="1143000"/>
          </a:xfrm>
          <a:noFill/>
        </p:spPr>
        <p:txBody>
          <a:bodyPr/>
          <a:lstStyle/>
          <a:p>
            <a:pPr algn="r" eaLnBrk="1" hangingPunct="1"/>
            <a:r>
              <a:rPr lang="ru-RU" sz="3600" b="1" smtClean="0">
                <a:solidFill>
                  <a:srgbClr val="993300"/>
                </a:solidFill>
                <a:latin typeface="Times New Roman" pitchFamily="18" charset="0"/>
              </a:rPr>
              <a:t>Пауль Хартманн</a:t>
            </a:r>
            <a:r>
              <a:rPr lang="ru-RU" smtClean="0">
                <a:solidFill>
                  <a:srgbClr val="000066"/>
                </a:solidFill>
                <a:latin typeface="Times New Roman" pitchFamily="18" charset="0"/>
              </a:rPr>
              <a:t> </a:t>
            </a:r>
            <a:br>
              <a:rPr lang="ru-RU" smtClean="0">
                <a:solidFill>
                  <a:srgbClr val="000066"/>
                </a:solidFill>
                <a:latin typeface="Times New Roman" pitchFamily="18" charset="0"/>
              </a:rPr>
            </a:br>
            <a:r>
              <a:rPr lang="ru-RU" sz="3600" smtClean="0">
                <a:solidFill>
                  <a:srgbClr val="AB0736"/>
                </a:solidFill>
                <a:latin typeface="Times New Roman" pitchFamily="18" charset="0"/>
              </a:rPr>
              <a:t>сегодня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41300" y="1273175"/>
            <a:ext cx="4291013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ru-RU" sz="2400" b="1">
                <a:solidFill>
                  <a:srgbClr val="000080"/>
                </a:solidFill>
                <a:latin typeface="Times New Roman" pitchFamily="18" charset="0"/>
              </a:rPr>
              <a:t>Пауль Хартманн  выступает не только как производитель медицинской продукции, но и как специалист, который передает свой опыт российским медикам.</a:t>
            </a:r>
            <a:endParaRPr lang="ru-RU" sz="2000" b="1">
              <a:solidFill>
                <a:srgbClr val="000080"/>
              </a:solidFill>
              <a:latin typeface="Times New Roman" pitchFamily="18" charset="0"/>
            </a:endParaRPr>
          </a:p>
        </p:txBody>
      </p:sp>
      <p:pic>
        <p:nvPicPr>
          <p:cNvPr id="5124" name="Picture 4" descr="Schulu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7100" y="1346200"/>
            <a:ext cx="423703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ухо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789363"/>
            <a:ext cx="42481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029200" y="4572000"/>
            <a:ext cx="381317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defRPr/>
            </a:pPr>
            <a:r>
              <a:rPr lang="ru-RU" sz="2400" b="1">
                <a:solidFill>
                  <a:srgbClr val="000080"/>
                </a:solidFill>
                <a:latin typeface="Times New Roman" pitchFamily="18" charset="0"/>
              </a:rPr>
              <a:t>Реализация  опыта </a:t>
            </a:r>
            <a:r>
              <a:rPr lang="en-US" sz="2400" b="1">
                <a:solidFill>
                  <a:srgbClr val="00008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000080"/>
                </a:solidFill>
                <a:latin typeface="Times New Roman" pitchFamily="18" charset="0"/>
              </a:rPr>
              <a:t>ухода за больными, облегчает методику лечения в клиниках и экономит материальные средства.</a:t>
            </a:r>
            <a:endParaRPr lang="ru-RU" b="1" u="sng"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grpSp>
        <p:nvGrpSpPr>
          <p:cNvPr id="5127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5128" name="Rectangle 8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129" name="Group 49" descr="hartmann9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tx1"/>
                </a:solidFill>
                <a:latin typeface="Times New Roman" pitchFamily="18" charset="0"/>
              </a:rPr>
              <a:t>Пауль Хартманн</a:t>
            </a:r>
            <a:br>
              <a:rPr lang="ru-RU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600" smtClean="0">
                <a:solidFill>
                  <a:srgbClr val="800000"/>
                </a:solidFill>
                <a:latin typeface="Times New Roman" pitchFamily="18" charset="0"/>
              </a:rPr>
              <a:t>Основной принцип – системный подход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251075" y="6181725"/>
            <a:ext cx="4473575" cy="5191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9B1778"/>
                </a:solidFill>
                <a:latin typeface="Times New Roman" pitchFamily="18" charset="0"/>
              </a:rPr>
              <a:t>Более 3000 наименований!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301750" y="2389188"/>
            <a:ext cx="6434138" cy="38671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228600" algn="ctr">
              <a:tabLst>
                <a:tab pos="457200" algn="l"/>
              </a:tabLst>
            </a:pPr>
            <a:r>
              <a:rPr 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Лечение ран</a:t>
            </a:r>
          </a:p>
          <a:p>
            <a:pPr indent="-228600" algn="ctr">
              <a:tabLst>
                <a:tab pos="457200" algn="l"/>
              </a:tabLst>
            </a:pPr>
            <a:r>
              <a:rPr lang="ru-RU" sz="28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Средства десмургии</a:t>
            </a:r>
          </a:p>
          <a:p>
            <a:pPr indent="-228600" algn="ctr">
              <a:tabLst>
                <a:tab pos="457200" algn="l"/>
              </a:tabLst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Первая помощь</a:t>
            </a:r>
          </a:p>
          <a:p>
            <a:pPr indent="-228600" algn="ctr">
              <a:tabLst>
                <a:tab pos="457200" algn="l"/>
              </a:tabLst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Потребности операционной</a:t>
            </a:r>
          </a:p>
          <a:p>
            <a:pPr indent="-228600" algn="ctr" eaLnBrk="0" hangingPunct="0">
              <a:tabLst>
                <a:tab pos="457200" algn="l"/>
              </a:tabLst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Гигиена при недержании</a:t>
            </a:r>
          </a:p>
          <a:p>
            <a:pPr indent="-228600" algn="ctr" eaLnBrk="0" hangingPunct="0">
              <a:tabLst>
                <a:tab pos="457200" algn="l"/>
              </a:tabLst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Уход за пациентом</a:t>
            </a:r>
          </a:p>
          <a:p>
            <a:pPr indent="-228600" algn="ctr" eaLnBrk="0" hangingPunct="0">
              <a:tabLst>
                <a:tab pos="457200" algn="l"/>
              </a:tabLst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Медицинская косметика по уходу за кожей</a:t>
            </a:r>
          </a:p>
          <a:p>
            <a:pPr indent="-228600" algn="ctr" eaLnBrk="0" hangingPunct="0">
              <a:tabLst>
                <a:tab pos="457200" algn="l"/>
              </a:tabLst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Диагностика</a:t>
            </a:r>
          </a:p>
          <a:p>
            <a:pPr indent="-228600" algn="ctr" eaLnBrk="0" hangingPunct="0">
              <a:tabLst>
                <a:tab pos="457200" algn="l"/>
              </a:tabLst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Женская гигиена</a:t>
            </a:r>
          </a:p>
          <a:p>
            <a:pPr indent="-228600" algn="ctr" eaLnBrk="0" hangingPunct="0">
              <a:tabLst>
                <a:tab pos="457200" algn="l"/>
              </a:tabLst>
            </a:pP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Косметическая   продукция</a:t>
            </a:r>
            <a:endParaRPr lang="ru-RU" sz="24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11138" y="1371600"/>
            <a:ext cx="8459787" cy="13112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За долгий период своей истории (с 1818г.) компании удалось отработать в медицине, а затем перенести в сферу гигиены собственные технологии производства и разработать уникальные материалы.</a:t>
            </a:r>
            <a:r>
              <a:rPr lang="en-US" sz="2000" b="1">
                <a:solidFill>
                  <a:srgbClr val="000066"/>
                </a:solidFill>
                <a:latin typeface="Times New Roman" pitchFamily="18" charset="0"/>
              </a:rPr>
              <a:t> </a:t>
            </a:r>
            <a:endParaRPr lang="ru-RU" sz="2000" b="1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6150" name="Picture 6" descr="PHO07_68QU_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7338" y="2384425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puet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6275" y="5132388"/>
            <a:ext cx="1824038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рена каст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213" y="5262563"/>
            <a:ext cx="206851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 descr="molica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3" y="2693988"/>
            <a:ext cx="1982787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54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6155" name="Rectangle 11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6156" name="Group 49" descr="hartmann90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228600" y="152400"/>
            <a:ext cx="1154113" cy="615950"/>
            <a:chOff x="1296" y="2320"/>
            <a:chExt cx="628" cy="322"/>
          </a:xfrm>
        </p:grpSpPr>
        <p:sp>
          <p:nvSpPr>
            <p:cNvPr id="7180" name="Freeform 3"/>
            <p:cNvSpPr>
              <a:spLocks noChangeAspect="1"/>
            </p:cNvSpPr>
            <p:nvPr/>
          </p:nvSpPr>
          <p:spPr bwMode="auto">
            <a:xfrm>
              <a:off x="1296" y="2320"/>
              <a:ext cx="628" cy="315"/>
            </a:xfrm>
            <a:custGeom>
              <a:avLst/>
              <a:gdLst>
                <a:gd name="T0" fmla="*/ 1 w 2746"/>
                <a:gd name="T1" fmla="*/ 149 h 1378"/>
                <a:gd name="T2" fmla="*/ 3 w 2746"/>
                <a:gd name="T3" fmla="*/ 136 h 1378"/>
                <a:gd name="T4" fmla="*/ 10 w 2746"/>
                <a:gd name="T5" fmla="*/ 120 h 1378"/>
                <a:gd name="T6" fmla="*/ 20 w 2746"/>
                <a:gd name="T7" fmla="*/ 105 h 1378"/>
                <a:gd name="T8" fmla="*/ 32 w 2746"/>
                <a:gd name="T9" fmla="*/ 90 h 1378"/>
                <a:gd name="T10" fmla="*/ 47 w 2746"/>
                <a:gd name="T11" fmla="*/ 76 h 1378"/>
                <a:gd name="T12" fmla="*/ 60 w 2746"/>
                <a:gd name="T13" fmla="*/ 66 h 1378"/>
                <a:gd name="T14" fmla="*/ 75 w 2746"/>
                <a:gd name="T15" fmla="*/ 57 h 1378"/>
                <a:gd name="T16" fmla="*/ 96 w 2746"/>
                <a:gd name="T17" fmla="*/ 45 h 1378"/>
                <a:gd name="T18" fmla="*/ 119 w 2746"/>
                <a:gd name="T19" fmla="*/ 35 h 1378"/>
                <a:gd name="T20" fmla="*/ 157 w 2746"/>
                <a:gd name="T21" fmla="*/ 22 h 1378"/>
                <a:gd name="T22" fmla="*/ 184 w 2746"/>
                <a:gd name="T23" fmla="*/ 15 h 1378"/>
                <a:gd name="T24" fmla="*/ 228 w 2746"/>
                <a:gd name="T25" fmla="*/ 7 h 1378"/>
                <a:gd name="T26" fmla="*/ 274 w 2746"/>
                <a:gd name="T27" fmla="*/ 2 h 1378"/>
                <a:gd name="T28" fmla="*/ 298 w 2746"/>
                <a:gd name="T29" fmla="*/ 0 h 1378"/>
                <a:gd name="T30" fmla="*/ 338 w 2746"/>
                <a:gd name="T31" fmla="*/ 0 h 1378"/>
                <a:gd name="T32" fmla="*/ 362 w 2746"/>
                <a:gd name="T33" fmla="*/ 1 h 1378"/>
                <a:gd name="T34" fmla="*/ 385 w 2746"/>
                <a:gd name="T35" fmla="*/ 3 h 1378"/>
                <a:gd name="T36" fmla="*/ 422 w 2746"/>
                <a:gd name="T37" fmla="*/ 8 h 1378"/>
                <a:gd name="T38" fmla="*/ 457 w 2746"/>
                <a:gd name="T39" fmla="*/ 16 h 1378"/>
                <a:gd name="T40" fmla="*/ 496 w 2746"/>
                <a:gd name="T41" fmla="*/ 27 h 1378"/>
                <a:gd name="T42" fmla="*/ 520 w 2746"/>
                <a:gd name="T43" fmla="*/ 36 h 1378"/>
                <a:gd name="T44" fmla="*/ 537 w 2746"/>
                <a:gd name="T45" fmla="*/ 44 h 1378"/>
                <a:gd name="T46" fmla="*/ 552 w 2746"/>
                <a:gd name="T47" fmla="*/ 53 h 1378"/>
                <a:gd name="T48" fmla="*/ 575 w 2746"/>
                <a:gd name="T49" fmla="*/ 68 h 1378"/>
                <a:gd name="T50" fmla="*/ 591 w 2746"/>
                <a:gd name="T51" fmla="*/ 81 h 1378"/>
                <a:gd name="T52" fmla="*/ 601 w 2746"/>
                <a:gd name="T53" fmla="*/ 91 h 1378"/>
                <a:gd name="T54" fmla="*/ 610 w 2746"/>
                <a:gd name="T55" fmla="*/ 102 h 1378"/>
                <a:gd name="T56" fmla="*/ 617 w 2746"/>
                <a:gd name="T57" fmla="*/ 113 h 1378"/>
                <a:gd name="T58" fmla="*/ 622 w 2746"/>
                <a:gd name="T59" fmla="*/ 125 h 1378"/>
                <a:gd name="T60" fmla="*/ 626 w 2746"/>
                <a:gd name="T61" fmla="*/ 137 h 1378"/>
                <a:gd name="T62" fmla="*/ 628 w 2746"/>
                <a:gd name="T63" fmla="*/ 150 h 1378"/>
                <a:gd name="T64" fmla="*/ 628 w 2746"/>
                <a:gd name="T65" fmla="*/ 162 h 1378"/>
                <a:gd name="T66" fmla="*/ 626 w 2746"/>
                <a:gd name="T67" fmla="*/ 174 h 1378"/>
                <a:gd name="T68" fmla="*/ 619 w 2746"/>
                <a:gd name="T69" fmla="*/ 192 h 1378"/>
                <a:gd name="T70" fmla="*/ 614 w 2746"/>
                <a:gd name="T71" fmla="*/ 201 h 1378"/>
                <a:gd name="T72" fmla="*/ 608 w 2746"/>
                <a:gd name="T73" fmla="*/ 210 h 1378"/>
                <a:gd name="T74" fmla="*/ 596 w 2746"/>
                <a:gd name="T75" fmla="*/ 224 h 1378"/>
                <a:gd name="T76" fmla="*/ 581 w 2746"/>
                <a:gd name="T77" fmla="*/ 238 h 1378"/>
                <a:gd name="T78" fmla="*/ 568 w 2746"/>
                <a:gd name="T79" fmla="*/ 248 h 1378"/>
                <a:gd name="T80" fmla="*/ 535 w 2746"/>
                <a:gd name="T81" fmla="*/ 227 h 1378"/>
                <a:gd name="T82" fmla="*/ 470 w 2746"/>
                <a:gd name="T83" fmla="*/ 237 h 1378"/>
                <a:gd name="T84" fmla="*/ 439 w 2746"/>
                <a:gd name="T85" fmla="*/ 299 h 1378"/>
                <a:gd name="T86" fmla="*/ 407 w 2746"/>
                <a:gd name="T87" fmla="*/ 307 h 1378"/>
                <a:gd name="T88" fmla="*/ 373 w 2746"/>
                <a:gd name="T89" fmla="*/ 312 h 1378"/>
                <a:gd name="T90" fmla="*/ 346 w 2746"/>
                <a:gd name="T91" fmla="*/ 314 h 1378"/>
                <a:gd name="T92" fmla="*/ 319 w 2746"/>
                <a:gd name="T93" fmla="*/ 315 h 1378"/>
                <a:gd name="T94" fmla="*/ 279 w 2746"/>
                <a:gd name="T95" fmla="*/ 314 h 1378"/>
                <a:gd name="T96" fmla="*/ 255 w 2746"/>
                <a:gd name="T97" fmla="*/ 312 h 1378"/>
                <a:gd name="T98" fmla="*/ 210 w 2746"/>
                <a:gd name="T99" fmla="*/ 305 h 1378"/>
                <a:gd name="T100" fmla="*/ 189 w 2746"/>
                <a:gd name="T101" fmla="*/ 301 h 1378"/>
                <a:gd name="T102" fmla="*/ 155 w 2746"/>
                <a:gd name="T103" fmla="*/ 292 h 1378"/>
                <a:gd name="T104" fmla="*/ 117 w 2746"/>
                <a:gd name="T105" fmla="*/ 279 h 1378"/>
                <a:gd name="T106" fmla="*/ 89 w 2746"/>
                <a:gd name="T107" fmla="*/ 267 h 1378"/>
                <a:gd name="T108" fmla="*/ 64 w 2746"/>
                <a:gd name="T109" fmla="*/ 252 h 1378"/>
                <a:gd name="T110" fmla="*/ 47 w 2746"/>
                <a:gd name="T111" fmla="*/ 240 h 1378"/>
                <a:gd name="T112" fmla="*/ 29 w 2746"/>
                <a:gd name="T113" fmla="*/ 224 h 1378"/>
                <a:gd name="T114" fmla="*/ 20 w 2746"/>
                <a:gd name="T115" fmla="*/ 214 h 1378"/>
                <a:gd name="T116" fmla="*/ 13 w 2746"/>
                <a:gd name="T117" fmla="*/ 203 h 1378"/>
                <a:gd name="T118" fmla="*/ 7 w 2746"/>
                <a:gd name="T119" fmla="*/ 192 h 1378"/>
                <a:gd name="T120" fmla="*/ 2 w 2746"/>
                <a:gd name="T121" fmla="*/ 177 h 1378"/>
                <a:gd name="T122" fmla="*/ 0 w 2746"/>
                <a:gd name="T123" fmla="*/ 166 h 137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746"/>
                <a:gd name="T187" fmla="*/ 0 h 1378"/>
                <a:gd name="T188" fmla="*/ 2746 w 2746"/>
                <a:gd name="T189" fmla="*/ 1378 h 137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746" h="1378">
                  <a:moveTo>
                    <a:pt x="0" y="710"/>
                  </a:moveTo>
                  <a:lnTo>
                    <a:pt x="2" y="672"/>
                  </a:lnTo>
                  <a:lnTo>
                    <a:pt x="3" y="652"/>
                  </a:lnTo>
                  <a:lnTo>
                    <a:pt x="7" y="633"/>
                  </a:lnTo>
                  <a:lnTo>
                    <a:pt x="10" y="615"/>
                  </a:lnTo>
                  <a:lnTo>
                    <a:pt x="15" y="597"/>
                  </a:lnTo>
                  <a:lnTo>
                    <a:pt x="28" y="560"/>
                  </a:lnTo>
                  <a:lnTo>
                    <a:pt x="35" y="542"/>
                  </a:lnTo>
                  <a:lnTo>
                    <a:pt x="43" y="526"/>
                  </a:lnTo>
                  <a:lnTo>
                    <a:pt x="53" y="507"/>
                  </a:lnTo>
                  <a:lnTo>
                    <a:pt x="63" y="491"/>
                  </a:lnTo>
                  <a:lnTo>
                    <a:pt x="86" y="458"/>
                  </a:lnTo>
                  <a:lnTo>
                    <a:pt x="98" y="441"/>
                  </a:lnTo>
                  <a:lnTo>
                    <a:pt x="111" y="425"/>
                  </a:lnTo>
                  <a:lnTo>
                    <a:pt x="141" y="393"/>
                  </a:lnTo>
                  <a:lnTo>
                    <a:pt x="156" y="378"/>
                  </a:lnTo>
                  <a:lnTo>
                    <a:pt x="172" y="362"/>
                  </a:lnTo>
                  <a:lnTo>
                    <a:pt x="207" y="332"/>
                  </a:lnTo>
                  <a:lnTo>
                    <a:pt x="225" y="319"/>
                  </a:lnTo>
                  <a:lnTo>
                    <a:pt x="243" y="304"/>
                  </a:lnTo>
                  <a:lnTo>
                    <a:pt x="263" y="290"/>
                  </a:lnTo>
                  <a:lnTo>
                    <a:pt x="283" y="275"/>
                  </a:lnTo>
                  <a:lnTo>
                    <a:pt x="305" y="262"/>
                  </a:lnTo>
                  <a:lnTo>
                    <a:pt x="326" y="249"/>
                  </a:lnTo>
                  <a:lnTo>
                    <a:pt x="348" y="237"/>
                  </a:lnTo>
                  <a:lnTo>
                    <a:pt x="371" y="224"/>
                  </a:lnTo>
                  <a:lnTo>
                    <a:pt x="419" y="199"/>
                  </a:lnTo>
                  <a:lnTo>
                    <a:pt x="469" y="178"/>
                  </a:lnTo>
                  <a:lnTo>
                    <a:pt x="493" y="166"/>
                  </a:lnTo>
                  <a:lnTo>
                    <a:pt x="520" y="154"/>
                  </a:lnTo>
                  <a:lnTo>
                    <a:pt x="573" y="135"/>
                  </a:lnTo>
                  <a:lnTo>
                    <a:pt x="629" y="116"/>
                  </a:lnTo>
                  <a:lnTo>
                    <a:pt x="687" y="98"/>
                  </a:lnTo>
                  <a:lnTo>
                    <a:pt x="745" y="82"/>
                  </a:lnTo>
                  <a:lnTo>
                    <a:pt x="775" y="73"/>
                  </a:lnTo>
                  <a:lnTo>
                    <a:pt x="806" y="67"/>
                  </a:lnTo>
                  <a:lnTo>
                    <a:pt x="869" y="53"/>
                  </a:lnTo>
                  <a:lnTo>
                    <a:pt x="932" y="40"/>
                  </a:lnTo>
                  <a:lnTo>
                    <a:pt x="997" y="30"/>
                  </a:lnTo>
                  <a:lnTo>
                    <a:pt x="1063" y="20"/>
                  </a:lnTo>
                  <a:lnTo>
                    <a:pt x="1131" y="14"/>
                  </a:lnTo>
                  <a:lnTo>
                    <a:pt x="1199" y="7"/>
                  </a:lnTo>
                  <a:lnTo>
                    <a:pt x="1234" y="5"/>
                  </a:lnTo>
                  <a:lnTo>
                    <a:pt x="1268" y="4"/>
                  </a:lnTo>
                  <a:lnTo>
                    <a:pt x="1303" y="2"/>
                  </a:lnTo>
                  <a:lnTo>
                    <a:pt x="1338" y="0"/>
                  </a:lnTo>
                  <a:lnTo>
                    <a:pt x="1408" y="0"/>
                  </a:lnTo>
                  <a:lnTo>
                    <a:pt x="1479" y="0"/>
                  </a:lnTo>
                  <a:lnTo>
                    <a:pt x="1514" y="2"/>
                  </a:lnTo>
                  <a:lnTo>
                    <a:pt x="1548" y="4"/>
                  </a:lnTo>
                  <a:lnTo>
                    <a:pt x="1583" y="5"/>
                  </a:lnTo>
                  <a:lnTo>
                    <a:pt x="1616" y="7"/>
                  </a:lnTo>
                  <a:lnTo>
                    <a:pt x="1651" y="10"/>
                  </a:lnTo>
                  <a:lnTo>
                    <a:pt x="1684" y="14"/>
                  </a:lnTo>
                  <a:lnTo>
                    <a:pt x="1750" y="22"/>
                  </a:lnTo>
                  <a:lnTo>
                    <a:pt x="1815" y="32"/>
                  </a:lnTo>
                  <a:lnTo>
                    <a:pt x="1846" y="37"/>
                  </a:lnTo>
                  <a:lnTo>
                    <a:pt x="1878" y="42"/>
                  </a:lnTo>
                  <a:lnTo>
                    <a:pt x="1939" y="55"/>
                  </a:lnTo>
                  <a:lnTo>
                    <a:pt x="2000" y="68"/>
                  </a:lnTo>
                  <a:lnTo>
                    <a:pt x="2058" y="85"/>
                  </a:lnTo>
                  <a:lnTo>
                    <a:pt x="2116" y="101"/>
                  </a:lnTo>
                  <a:lnTo>
                    <a:pt x="2171" y="120"/>
                  </a:lnTo>
                  <a:lnTo>
                    <a:pt x="2224" y="140"/>
                  </a:lnTo>
                  <a:lnTo>
                    <a:pt x="2249" y="149"/>
                  </a:lnTo>
                  <a:lnTo>
                    <a:pt x="2275" y="159"/>
                  </a:lnTo>
                  <a:lnTo>
                    <a:pt x="2300" y="171"/>
                  </a:lnTo>
                  <a:lnTo>
                    <a:pt x="2323" y="183"/>
                  </a:lnTo>
                  <a:lnTo>
                    <a:pt x="2347" y="194"/>
                  </a:lnTo>
                  <a:lnTo>
                    <a:pt x="2370" y="206"/>
                  </a:lnTo>
                  <a:lnTo>
                    <a:pt x="2393" y="217"/>
                  </a:lnTo>
                  <a:lnTo>
                    <a:pt x="2414" y="231"/>
                  </a:lnTo>
                  <a:lnTo>
                    <a:pt x="2458" y="256"/>
                  </a:lnTo>
                  <a:lnTo>
                    <a:pt x="2497" y="282"/>
                  </a:lnTo>
                  <a:lnTo>
                    <a:pt x="2515" y="297"/>
                  </a:lnTo>
                  <a:lnTo>
                    <a:pt x="2534" y="310"/>
                  </a:lnTo>
                  <a:lnTo>
                    <a:pt x="2568" y="340"/>
                  </a:lnTo>
                  <a:lnTo>
                    <a:pt x="2583" y="353"/>
                  </a:lnTo>
                  <a:lnTo>
                    <a:pt x="2600" y="368"/>
                  </a:lnTo>
                  <a:lnTo>
                    <a:pt x="2615" y="385"/>
                  </a:lnTo>
                  <a:lnTo>
                    <a:pt x="2628" y="400"/>
                  </a:lnTo>
                  <a:lnTo>
                    <a:pt x="2641" y="415"/>
                  </a:lnTo>
                  <a:lnTo>
                    <a:pt x="2655" y="431"/>
                  </a:lnTo>
                  <a:lnTo>
                    <a:pt x="2666" y="448"/>
                  </a:lnTo>
                  <a:lnTo>
                    <a:pt x="2678" y="463"/>
                  </a:lnTo>
                  <a:lnTo>
                    <a:pt x="2688" y="479"/>
                  </a:lnTo>
                  <a:lnTo>
                    <a:pt x="2698" y="496"/>
                  </a:lnTo>
                  <a:lnTo>
                    <a:pt x="2706" y="514"/>
                  </a:lnTo>
                  <a:lnTo>
                    <a:pt x="2714" y="531"/>
                  </a:lnTo>
                  <a:lnTo>
                    <a:pt x="2721" y="547"/>
                  </a:lnTo>
                  <a:lnTo>
                    <a:pt x="2727" y="565"/>
                  </a:lnTo>
                  <a:lnTo>
                    <a:pt x="2732" y="582"/>
                  </a:lnTo>
                  <a:lnTo>
                    <a:pt x="2737" y="600"/>
                  </a:lnTo>
                  <a:lnTo>
                    <a:pt x="2741" y="618"/>
                  </a:lnTo>
                  <a:lnTo>
                    <a:pt x="2742" y="637"/>
                  </a:lnTo>
                  <a:lnTo>
                    <a:pt x="2746" y="655"/>
                  </a:lnTo>
                  <a:lnTo>
                    <a:pt x="2746" y="673"/>
                  </a:lnTo>
                  <a:lnTo>
                    <a:pt x="2746" y="691"/>
                  </a:lnTo>
                  <a:lnTo>
                    <a:pt x="2746" y="710"/>
                  </a:lnTo>
                  <a:lnTo>
                    <a:pt x="2742" y="735"/>
                  </a:lnTo>
                  <a:lnTo>
                    <a:pt x="2741" y="748"/>
                  </a:lnTo>
                  <a:lnTo>
                    <a:pt x="2737" y="761"/>
                  </a:lnTo>
                  <a:lnTo>
                    <a:pt x="2729" y="788"/>
                  </a:lnTo>
                  <a:lnTo>
                    <a:pt x="2719" y="814"/>
                  </a:lnTo>
                  <a:lnTo>
                    <a:pt x="2708" y="841"/>
                  </a:lnTo>
                  <a:lnTo>
                    <a:pt x="2701" y="854"/>
                  </a:lnTo>
                  <a:lnTo>
                    <a:pt x="2693" y="865"/>
                  </a:lnTo>
                  <a:lnTo>
                    <a:pt x="2684" y="879"/>
                  </a:lnTo>
                  <a:lnTo>
                    <a:pt x="2676" y="892"/>
                  </a:lnTo>
                  <a:lnTo>
                    <a:pt x="2668" y="905"/>
                  </a:lnTo>
                  <a:lnTo>
                    <a:pt x="2658" y="918"/>
                  </a:lnTo>
                  <a:lnTo>
                    <a:pt x="2638" y="943"/>
                  </a:lnTo>
                  <a:lnTo>
                    <a:pt x="2616" y="968"/>
                  </a:lnTo>
                  <a:lnTo>
                    <a:pt x="2605" y="981"/>
                  </a:lnTo>
                  <a:lnTo>
                    <a:pt x="2592" y="993"/>
                  </a:lnTo>
                  <a:lnTo>
                    <a:pt x="2567" y="1018"/>
                  </a:lnTo>
                  <a:lnTo>
                    <a:pt x="2540" y="1039"/>
                  </a:lnTo>
                  <a:lnTo>
                    <a:pt x="2512" y="1063"/>
                  </a:lnTo>
                  <a:lnTo>
                    <a:pt x="2499" y="1073"/>
                  </a:lnTo>
                  <a:lnTo>
                    <a:pt x="2484" y="1084"/>
                  </a:lnTo>
                  <a:lnTo>
                    <a:pt x="2454" y="1104"/>
                  </a:lnTo>
                  <a:lnTo>
                    <a:pt x="2386" y="1038"/>
                  </a:lnTo>
                  <a:lnTo>
                    <a:pt x="2340" y="991"/>
                  </a:lnTo>
                  <a:lnTo>
                    <a:pt x="2320" y="970"/>
                  </a:lnTo>
                  <a:lnTo>
                    <a:pt x="2126" y="970"/>
                  </a:lnTo>
                  <a:lnTo>
                    <a:pt x="2057" y="1036"/>
                  </a:lnTo>
                  <a:lnTo>
                    <a:pt x="1989" y="1106"/>
                  </a:lnTo>
                  <a:lnTo>
                    <a:pt x="1989" y="1293"/>
                  </a:lnTo>
                  <a:lnTo>
                    <a:pt x="1921" y="1310"/>
                  </a:lnTo>
                  <a:lnTo>
                    <a:pt x="1886" y="1318"/>
                  </a:lnTo>
                  <a:lnTo>
                    <a:pt x="1851" y="1326"/>
                  </a:lnTo>
                  <a:lnTo>
                    <a:pt x="1779" y="1341"/>
                  </a:lnTo>
                  <a:lnTo>
                    <a:pt x="1742" y="1348"/>
                  </a:lnTo>
                  <a:lnTo>
                    <a:pt x="1706" y="1353"/>
                  </a:lnTo>
                  <a:lnTo>
                    <a:pt x="1631" y="1363"/>
                  </a:lnTo>
                  <a:lnTo>
                    <a:pt x="1591" y="1368"/>
                  </a:lnTo>
                  <a:lnTo>
                    <a:pt x="1553" y="1371"/>
                  </a:lnTo>
                  <a:lnTo>
                    <a:pt x="1514" y="1374"/>
                  </a:lnTo>
                  <a:lnTo>
                    <a:pt x="1474" y="1376"/>
                  </a:lnTo>
                  <a:lnTo>
                    <a:pt x="1434" y="1378"/>
                  </a:lnTo>
                  <a:lnTo>
                    <a:pt x="1393" y="1378"/>
                  </a:lnTo>
                  <a:lnTo>
                    <a:pt x="1323" y="1376"/>
                  </a:lnTo>
                  <a:lnTo>
                    <a:pt x="1252" y="1374"/>
                  </a:lnTo>
                  <a:lnTo>
                    <a:pt x="1219" y="1373"/>
                  </a:lnTo>
                  <a:lnTo>
                    <a:pt x="1184" y="1369"/>
                  </a:lnTo>
                  <a:lnTo>
                    <a:pt x="1149" y="1366"/>
                  </a:lnTo>
                  <a:lnTo>
                    <a:pt x="1116" y="1364"/>
                  </a:lnTo>
                  <a:lnTo>
                    <a:pt x="1050" y="1356"/>
                  </a:lnTo>
                  <a:lnTo>
                    <a:pt x="984" y="1346"/>
                  </a:lnTo>
                  <a:lnTo>
                    <a:pt x="919" y="1336"/>
                  </a:lnTo>
                  <a:lnTo>
                    <a:pt x="888" y="1329"/>
                  </a:lnTo>
                  <a:lnTo>
                    <a:pt x="856" y="1323"/>
                  </a:lnTo>
                  <a:lnTo>
                    <a:pt x="826" y="1316"/>
                  </a:lnTo>
                  <a:lnTo>
                    <a:pt x="795" y="1310"/>
                  </a:lnTo>
                  <a:lnTo>
                    <a:pt x="735" y="1295"/>
                  </a:lnTo>
                  <a:lnTo>
                    <a:pt x="677" y="1278"/>
                  </a:lnTo>
                  <a:lnTo>
                    <a:pt x="619" y="1260"/>
                  </a:lnTo>
                  <a:lnTo>
                    <a:pt x="565" y="1242"/>
                  </a:lnTo>
                  <a:lnTo>
                    <a:pt x="513" y="1222"/>
                  </a:lnTo>
                  <a:lnTo>
                    <a:pt x="462" y="1200"/>
                  </a:lnTo>
                  <a:lnTo>
                    <a:pt x="414" y="1179"/>
                  </a:lnTo>
                  <a:lnTo>
                    <a:pt x="389" y="1167"/>
                  </a:lnTo>
                  <a:lnTo>
                    <a:pt x="366" y="1154"/>
                  </a:lnTo>
                  <a:lnTo>
                    <a:pt x="323" y="1131"/>
                  </a:lnTo>
                  <a:lnTo>
                    <a:pt x="282" y="1104"/>
                  </a:lnTo>
                  <a:lnTo>
                    <a:pt x="242" y="1078"/>
                  </a:lnTo>
                  <a:lnTo>
                    <a:pt x="224" y="1064"/>
                  </a:lnTo>
                  <a:lnTo>
                    <a:pt x="205" y="1051"/>
                  </a:lnTo>
                  <a:lnTo>
                    <a:pt x="171" y="1023"/>
                  </a:lnTo>
                  <a:lnTo>
                    <a:pt x="139" y="995"/>
                  </a:lnTo>
                  <a:lnTo>
                    <a:pt x="126" y="980"/>
                  </a:lnTo>
                  <a:lnTo>
                    <a:pt x="111" y="965"/>
                  </a:lnTo>
                  <a:lnTo>
                    <a:pt x="99" y="950"/>
                  </a:lnTo>
                  <a:lnTo>
                    <a:pt x="86" y="935"/>
                  </a:lnTo>
                  <a:lnTo>
                    <a:pt x="75" y="920"/>
                  </a:lnTo>
                  <a:lnTo>
                    <a:pt x="65" y="904"/>
                  </a:lnTo>
                  <a:lnTo>
                    <a:pt x="55" y="889"/>
                  </a:lnTo>
                  <a:lnTo>
                    <a:pt x="45" y="874"/>
                  </a:lnTo>
                  <a:lnTo>
                    <a:pt x="36" y="857"/>
                  </a:lnTo>
                  <a:lnTo>
                    <a:pt x="30" y="841"/>
                  </a:lnTo>
                  <a:lnTo>
                    <a:pt x="17" y="809"/>
                  </a:lnTo>
                  <a:lnTo>
                    <a:pt x="12" y="793"/>
                  </a:lnTo>
                  <a:lnTo>
                    <a:pt x="8" y="776"/>
                  </a:lnTo>
                  <a:lnTo>
                    <a:pt x="5" y="759"/>
                  </a:lnTo>
                  <a:lnTo>
                    <a:pt x="2" y="743"/>
                  </a:lnTo>
                  <a:lnTo>
                    <a:pt x="0" y="726"/>
                  </a:lnTo>
                  <a:lnTo>
                    <a:pt x="0" y="710"/>
                  </a:lnTo>
                  <a:close/>
                </a:path>
              </a:pathLst>
            </a:custGeom>
            <a:solidFill>
              <a:srgbClr val="000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1" name="Freeform 4"/>
            <p:cNvSpPr>
              <a:spLocks noChangeAspect="1"/>
            </p:cNvSpPr>
            <p:nvPr/>
          </p:nvSpPr>
          <p:spPr bwMode="auto">
            <a:xfrm>
              <a:off x="1367" y="2439"/>
              <a:ext cx="53" cy="65"/>
            </a:xfrm>
            <a:custGeom>
              <a:avLst/>
              <a:gdLst>
                <a:gd name="T0" fmla="*/ 0 w 232"/>
                <a:gd name="T1" fmla="*/ 0 h 285"/>
                <a:gd name="T2" fmla="*/ 11 w 232"/>
                <a:gd name="T3" fmla="*/ 0 h 285"/>
                <a:gd name="T4" fmla="*/ 11 w 232"/>
                <a:gd name="T5" fmla="*/ 26 h 285"/>
                <a:gd name="T6" fmla="*/ 42 w 232"/>
                <a:gd name="T7" fmla="*/ 26 h 285"/>
                <a:gd name="T8" fmla="*/ 42 w 232"/>
                <a:gd name="T9" fmla="*/ 0 h 285"/>
                <a:gd name="T10" fmla="*/ 53 w 232"/>
                <a:gd name="T11" fmla="*/ 0 h 285"/>
                <a:gd name="T12" fmla="*/ 53 w 232"/>
                <a:gd name="T13" fmla="*/ 65 h 285"/>
                <a:gd name="T14" fmla="*/ 42 w 232"/>
                <a:gd name="T15" fmla="*/ 65 h 285"/>
                <a:gd name="T16" fmla="*/ 42 w 232"/>
                <a:gd name="T17" fmla="*/ 37 h 285"/>
                <a:gd name="T18" fmla="*/ 11 w 232"/>
                <a:gd name="T19" fmla="*/ 37 h 285"/>
                <a:gd name="T20" fmla="*/ 11 w 232"/>
                <a:gd name="T21" fmla="*/ 65 h 285"/>
                <a:gd name="T22" fmla="*/ 0 w 232"/>
                <a:gd name="T23" fmla="*/ 65 h 285"/>
                <a:gd name="T24" fmla="*/ 0 w 232"/>
                <a:gd name="T25" fmla="*/ 0 h 2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32"/>
                <a:gd name="T40" fmla="*/ 0 h 285"/>
                <a:gd name="T41" fmla="*/ 232 w 232"/>
                <a:gd name="T42" fmla="*/ 285 h 2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32" h="285">
                  <a:moveTo>
                    <a:pt x="0" y="0"/>
                  </a:moveTo>
                  <a:lnTo>
                    <a:pt x="48" y="0"/>
                  </a:lnTo>
                  <a:lnTo>
                    <a:pt x="48" y="114"/>
                  </a:lnTo>
                  <a:lnTo>
                    <a:pt x="182" y="114"/>
                  </a:lnTo>
                  <a:lnTo>
                    <a:pt x="182" y="0"/>
                  </a:lnTo>
                  <a:lnTo>
                    <a:pt x="232" y="0"/>
                  </a:lnTo>
                  <a:lnTo>
                    <a:pt x="232" y="285"/>
                  </a:lnTo>
                  <a:lnTo>
                    <a:pt x="182" y="285"/>
                  </a:lnTo>
                  <a:lnTo>
                    <a:pt x="182" y="164"/>
                  </a:lnTo>
                  <a:lnTo>
                    <a:pt x="48" y="164"/>
                  </a:lnTo>
                  <a:lnTo>
                    <a:pt x="48" y="285"/>
                  </a:lnTo>
                  <a:lnTo>
                    <a:pt x="0" y="2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2" name="Freeform 5"/>
            <p:cNvSpPr>
              <a:spLocks noChangeAspect="1"/>
            </p:cNvSpPr>
            <p:nvPr/>
          </p:nvSpPr>
          <p:spPr bwMode="auto">
            <a:xfrm>
              <a:off x="1423" y="2438"/>
              <a:ext cx="62" cy="66"/>
            </a:xfrm>
            <a:custGeom>
              <a:avLst/>
              <a:gdLst>
                <a:gd name="T0" fmla="*/ 25 w 269"/>
                <a:gd name="T1" fmla="*/ 0 h 287"/>
                <a:gd name="T2" fmla="*/ 35 w 269"/>
                <a:gd name="T3" fmla="*/ 0 h 287"/>
                <a:gd name="T4" fmla="*/ 62 w 269"/>
                <a:gd name="T5" fmla="*/ 66 h 287"/>
                <a:gd name="T6" fmla="*/ 50 w 269"/>
                <a:gd name="T7" fmla="*/ 66 h 287"/>
                <a:gd name="T8" fmla="*/ 45 w 269"/>
                <a:gd name="T9" fmla="*/ 52 h 287"/>
                <a:gd name="T10" fmla="*/ 18 w 269"/>
                <a:gd name="T11" fmla="*/ 52 h 287"/>
                <a:gd name="T12" fmla="*/ 12 w 269"/>
                <a:gd name="T13" fmla="*/ 66 h 287"/>
                <a:gd name="T14" fmla="*/ 0 w 269"/>
                <a:gd name="T15" fmla="*/ 66 h 287"/>
                <a:gd name="T16" fmla="*/ 25 w 269"/>
                <a:gd name="T17" fmla="*/ 0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9"/>
                <a:gd name="T28" fmla="*/ 0 h 287"/>
                <a:gd name="T29" fmla="*/ 269 w 269"/>
                <a:gd name="T30" fmla="*/ 287 h 2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9" h="287">
                  <a:moveTo>
                    <a:pt x="110" y="0"/>
                  </a:moveTo>
                  <a:lnTo>
                    <a:pt x="154" y="0"/>
                  </a:lnTo>
                  <a:lnTo>
                    <a:pt x="269" y="287"/>
                  </a:lnTo>
                  <a:lnTo>
                    <a:pt x="217" y="287"/>
                  </a:lnTo>
                  <a:lnTo>
                    <a:pt x="194" y="226"/>
                  </a:lnTo>
                  <a:lnTo>
                    <a:pt x="77" y="226"/>
                  </a:lnTo>
                  <a:lnTo>
                    <a:pt x="52" y="287"/>
                  </a:lnTo>
                  <a:lnTo>
                    <a:pt x="0" y="287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3" name="Freeform 6"/>
            <p:cNvSpPr>
              <a:spLocks noChangeAspect="1"/>
            </p:cNvSpPr>
            <p:nvPr/>
          </p:nvSpPr>
          <p:spPr bwMode="auto">
            <a:xfrm>
              <a:off x="1444" y="2454"/>
              <a:ext cx="20" cy="27"/>
            </a:xfrm>
            <a:custGeom>
              <a:avLst/>
              <a:gdLst>
                <a:gd name="T0" fmla="*/ 0 w 87"/>
                <a:gd name="T1" fmla="*/ 27 h 116"/>
                <a:gd name="T2" fmla="*/ 20 w 87"/>
                <a:gd name="T3" fmla="*/ 27 h 116"/>
                <a:gd name="T4" fmla="*/ 10 w 87"/>
                <a:gd name="T5" fmla="*/ 0 h 116"/>
                <a:gd name="T6" fmla="*/ 0 w 87"/>
                <a:gd name="T7" fmla="*/ 27 h 1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7"/>
                <a:gd name="T13" fmla="*/ 0 h 116"/>
                <a:gd name="T14" fmla="*/ 87 w 87"/>
                <a:gd name="T15" fmla="*/ 116 h 1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7" h="116">
                  <a:moveTo>
                    <a:pt x="0" y="116"/>
                  </a:moveTo>
                  <a:lnTo>
                    <a:pt x="87" y="116"/>
                  </a:lnTo>
                  <a:lnTo>
                    <a:pt x="42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4" name="Freeform 7"/>
            <p:cNvSpPr>
              <a:spLocks noChangeAspect="1"/>
            </p:cNvSpPr>
            <p:nvPr/>
          </p:nvSpPr>
          <p:spPr bwMode="auto">
            <a:xfrm>
              <a:off x="1489" y="2438"/>
              <a:ext cx="52" cy="66"/>
            </a:xfrm>
            <a:custGeom>
              <a:avLst/>
              <a:gdLst>
                <a:gd name="T0" fmla="*/ 0 w 228"/>
                <a:gd name="T1" fmla="*/ 0 h 287"/>
                <a:gd name="T2" fmla="*/ 0 w 228"/>
                <a:gd name="T3" fmla="*/ 66 h 287"/>
                <a:gd name="T4" fmla="*/ 11 w 228"/>
                <a:gd name="T5" fmla="*/ 66 h 287"/>
                <a:gd name="T6" fmla="*/ 11 w 228"/>
                <a:gd name="T7" fmla="*/ 38 h 287"/>
                <a:gd name="T8" fmla="*/ 25 w 228"/>
                <a:gd name="T9" fmla="*/ 38 h 287"/>
                <a:gd name="T10" fmla="*/ 39 w 228"/>
                <a:gd name="T11" fmla="*/ 66 h 287"/>
                <a:gd name="T12" fmla="*/ 52 w 228"/>
                <a:gd name="T13" fmla="*/ 66 h 287"/>
                <a:gd name="T14" fmla="*/ 36 w 228"/>
                <a:gd name="T15" fmla="*/ 36 h 287"/>
                <a:gd name="T16" fmla="*/ 39 w 228"/>
                <a:gd name="T17" fmla="*/ 35 h 287"/>
                <a:gd name="T18" fmla="*/ 41 w 228"/>
                <a:gd name="T19" fmla="*/ 34 h 287"/>
                <a:gd name="T20" fmla="*/ 42 w 228"/>
                <a:gd name="T21" fmla="*/ 33 h 287"/>
                <a:gd name="T22" fmla="*/ 43 w 228"/>
                <a:gd name="T23" fmla="*/ 32 h 287"/>
                <a:gd name="T24" fmla="*/ 45 w 228"/>
                <a:gd name="T25" fmla="*/ 30 h 287"/>
                <a:gd name="T26" fmla="*/ 46 w 228"/>
                <a:gd name="T27" fmla="*/ 29 h 287"/>
                <a:gd name="T28" fmla="*/ 46 w 228"/>
                <a:gd name="T29" fmla="*/ 28 h 287"/>
                <a:gd name="T30" fmla="*/ 47 w 228"/>
                <a:gd name="T31" fmla="*/ 25 h 287"/>
                <a:gd name="T32" fmla="*/ 47 w 228"/>
                <a:gd name="T33" fmla="*/ 23 h 287"/>
                <a:gd name="T34" fmla="*/ 47 w 228"/>
                <a:gd name="T35" fmla="*/ 19 h 287"/>
                <a:gd name="T36" fmla="*/ 47 w 228"/>
                <a:gd name="T37" fmla="*/ 15 h 287"/>
                <a:gd name="T38" fmla="*/ 47 w 228"/>
                <a:gd name="T39" fmla="*/ 13 h 287"/>
                <a:gd name="T40" fmla="*/ 46 w 228"/>
                <a:gd name="T41" fmla="*/ 10 h 287"/>
                <a:gd name="T42" fmla="*/ 45 w 228"/>
                <a:gd name="T43" fmla="*/ 8 h 287"/>
                <a:gd name="T44" fmla="*/ 44 w 228"/>
                <a:gd name="T45" fmla="*/ 6 h 287"/>
                <a:gd name="T46" fmla="*/ 43 w 228"/>
                <a:gd name="T47" fmla="*/ 4 h 287"/>
                <a:gd name="T48" fmla="*/ 42 w 228"/>
                <a:gd name="T49" fmla="*/ 3 h 287"/>
                <a:gd name="T50" fmla="*/ 40 w 228"/>
                <a:gd name="T51" fmla="*/ 2 h 287"/>
                <a:gd name="T52" fmla="*/ 39 w 228"/>
                <a:gd name="T53" fmla="*/ 2 h 287"/>
                <a:gd name="T54" fmla="*/ 38 w 228"/>
                <a:gd name="T55" fmla="*/ 1 h 287"/>
                <a:gd name="T56" fmla="*/ 35 w 228"/>
                <a:gd name="T57" fmla="*/ 0 h 287"/>
                <a:gd name="T58" fmla="*/ 33 w 228"/>
                <a:gd name="T59" fmla="*/ 0 h 287"/>
                <a:gd name="T60" fmla="*/ 0 w 228"/>
                <a:gd name="T61" fmla="*/ 0 h 28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28"/>
                <a:gd name="T94" fmla="*/ 0 h 287"/>
                <a:gd name="T95" fmla="*/ 228 w 228"/>
                <a:gd name="T96" fmla="*/ 287 h 28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28" h="287">
                  <a:moveTo>
                    <a:pt x="0" y="0"/>
                  </a:moveTo>
                  <a:lnTo>
                    <a:pt x="0" y="287"/>
                  </a:lnTo>
                  <a:lnTo>
                    <a:pt x="49" y="287"/>
                  </a:lnTo>
                  <a:lnTo>
                    <a:pt x="49" y="166"/>
                  </a:lnTo>
                  <a:lnTo>
                    <a:pt x="109" y="166"/>
                  </a:lnTo>
                  <a:lnTo>
                    <a:pt x="172" y="287"/>
                  </a:lnTo>
                  <a:lnTo>
                    <a:pt x="228" y="287"/>
                  </a:lnTo>
                  <a:lnTo>
                    <a:pt x="159" y="158"/>
                  </a:lnTo>
                  <a:lnTo>
                    <a:pt x="170" y="151"/>
                  </a:lnTo>
                  <a:lnTo>
                    <a:pt x="180" y="146"/>
                  </a:lnTo>
                  <a:lnTo>
                    <a:pt x="185" y="143"/>
                  </a:lnTo>
                  <a:lnTo>
                    <a:pt x="190" y="140"/>
                  </a:lnTo>
                  <a:lnTo>
                    <a:pt x="197" y="131"/>
                  </a:lnTo>
                  <a:lnTo>
                    <a:pt x="200" y="126"/>
                  </a:lnTo>
                  <a:lnTo>
                    <a:pt x="202" y="121"/>
                  </a:lnTo>
                  <a:lnTo>
                    <a:pt x="207" y="110"/>
                  </a:lnTo>
                  <a:lnTo>
                    <a:pt x="208" y="98"/>
                  </a:lnTo>
                  <a:lnTo>
                    <a:pt x="208" y="82"/>
                  </a:lnTo>
                  <a:lnTo>
                    <a:pt x="207" y="67"/>
                  </a:lnTo>
                  <a:lnTo>
                    <a:pt x="205" y="55"/>
                  </a:lnTo>
                  <a:lnTo>
                    <a:pt x="202" y="43"/>
                  </a:lnTo>
                  <a:lnTo>
                    <a:pt x="197" y="34"/>
                  </a:lnTo>
                  <a:lnTo>
                    <a:pt x="192" y="25"/>
                  </a:lnTo>
                  <a:lnTo>
                    <a:pt x="187" y="19"/>
                  </a:lnTo>
                  <a:lnTo>
                    <a:pt x="182" y="14"/>
                  </a:lnTo>
                  <a:lnTo>
                    <a:pt x="175" y="10"/>
                  </a:lnTo>
                  <a:lnTo>
                    <a:pt x="170" y="7"/>
                  </a:lnTo>
                  <a:lnTo>
                    <a:pt x="165" y="4"/>
                  </a:lnTo>
                  <a:lnTo>
                    <a:pt x="155" y="2"/>
                  </a:lnTo>
                  <a:lnTo>
                    <a:pt x="1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5" name="Freeform 8"/>
            <p:cNvSpPr>
              <a:spLocks noChangeAspect="1"/>
            </p:cNvSpPr>
            <p:nvPr/>
          </p:nvSpPr>
          <p:spPr bwMode="auto">
            <a:xfrm>
              <a:off x="1500" y="2448"/>
              <a:ext cx="27" cy="19"/>
            </a:xfrm>
            <a:custGeom>
              <a:avLst/>
              <a:gdLst>
                <a:gd name="T0" fmla="*/ 0 w 115"/>
                <a:gd name="T1" fmla="*/ 0 h 83"/>
                <a:gd name="T2" fmla="*/ 0 w 115"/>
                <a:gd name="T3" fmla="*/ 19 h 83"/>
                <a:gd name="T4" fmla="*/ 21 w 115"/>
                <a:gd name="T5" fmla="*/ 19 h 83"/>
                <a:gd name="T6" fmla="*/ 23 w 115"/>
                <a:gd name="T7" fmla="*/ 19 h 83"/>
                <a:gd name="T8" fmla="*/ 23 w 115"/>
                <a:gd name="T9" fmla="*/ 18 h 83"/>
                <a:gd name="T10" fmla="*/ 25 w 115"/>
                <a:gd name="T11" fmla="*/ 17 h 83"/>
                <a:gd name="T12" fmla="*/ 25 w 115"/>
                <a:gd name="T13" fmla="*/ 16 h 83"/>
                <a:gd name="T14" fmla="*/ 27 w 115"/>
                <a:gd name="T15" fmla="*/ 14 h 83"/>
                <a:gd name="T16" fmla="*/ 27 w 115"/>
                <a:gd name="T17" fmla="*/ 12 h 83"/>
                <a:gd name="T18" fmla="*/ 27 w 115"/>
                <a:gd name="T19" fmla="*/ 9 h 83"/>
                <a:gd name="T20" fmla="*/ 27 w 115"/>
                <a:gd name="T21" fmla="*/ 6 h 83"/>
                <a:gd name="T22" fmla="*/ 26 w 115"/>
                <a:gd name="T23" fmla="*/ 5 h 83"/>
                <a:gd name="T24" fmla="*/ 25 w 115"/>
                <a:gd name="T25" fmla="*/ 3 h 83"/>
                <a:gd name="T26" fmla="*/ 24 w 115"/>
                <a:gd name="T27" fmla="*/ 1 h 83"/>
                <a:gd name="T28" fmla="*/ 22 w 115"/>
                <a:gd name="T29" fmla="*/ 0 h 83"/>
                <a:gd name="T30" fmla="*/ 21 w 115"/>
                <a:gd name="T31" fmla="*/ 0 h 83"/>
                <a:gd name="T32" fmla="*/ 0 w 115"/>
                <a:gd name="T33" fmla="*/ 0 h 8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5"/>
                <a:gd name="T52" fmla="*/ 0 h 83"/>
                <a:gd name="T53" fmla="*/ 115 w 115"/>
                <a:gd name="T54" fmla="*/ 83 h 8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5" h="83">
                  <a:moveTo>
                    <a:pt x="0" y="0"/>
                  </a:moveTo>
                  <a:lnTo>
                    <a:pt x="0" y="83"/>
                  </a:lnTo>
                  <a:lnTo>
                    <a:pt x="91" y="83"/>
                  </a:lnTo>
                  <a:lnTo>
                    <a:pt x="96" y="81"/>
                  </a:lnTo>
                  <a:lnTo>
                    <a:pt x="100" y="78"/>
                  </a:lnTo>
                  <a:lnTo>
                    <a:pt x="105" y="74"/>
                  </a:lnTo>
                  <a:lnTo>
                    <a:pt x="108" y="68"/>
                  </a:lnTo>
                  <a:lnTo>
                    <a:pt x="113" y="61"/>
                  </a:lnTo>
                  <a:lnTo>
                    <a:pt x="115" y="51"/>
                  </a:lnTo>
                  <a:lnTo>
                    <a:pt x="115" y="40"/>
                  </a:lnTo>
                  <a:lnTo>
                    <a:pt x="113" y="28"/>
                  </a:lnTo>
                  <a:lnTo>
                    <a:pt x="110" y="20"/>
                  </a:lnTo>
                  <a:lnTo>
                    <a:pt x="106" y="11"/>
                  </a:lnTo>
                  <a:lnTo>
                    <a:pt x="103" y="6"/>
                  </a:lnTo>
                  <a:lnTo>
                    <a:pt x="95" y="1"/>
                  </a:lnTo>
                  <a:lnTo>
                    <a:pt x="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Freeform 9"/>
            <p:cNvSpPr>
              <a:spLocks noChangeAspect="1"/>
            </p:cNvSpPr>
            <p:nvPr/>
          </p:nvSpPr>
          <p:spPr bwMode="auto">
            <a:xfrm>
              <a:off x="1539" y="2438"/>
              <a:ext cx="46" cy="66"/>
            </a:xfrm>
            <a:custGeom>
              <a:avLst/>
              <a:gdLst>
                <a:gd name="T0" fmla="*/ 0 w 204"/>
                <a:gd name="T1" fmla="*/ 0 h 287"/>
                <a:gd name="T2" fmla="*/ 46 w 204"/>
                <a:gd name="T3" fmla="*/ 0 h 287"/>
                <a:gd name="T4" fmla="*/ 46 w 204"/>
                <a:gd name="T5" fmla="*/ 10 h 287"/>
                <a:gd name="T6" fmla="*/ 28 w 204"/>
                <a:gd name="T7" fmla="*/ 10 h 287"/>
                <a:gd name="T8" fmla="*/ 28 w 204"/>
                <a:gd name="T9" fmla="*/ 66 h 287"/>
                <a:gd name="T10" fmla="*/ 18 w 204"/>
                <a:gd name="T11" fmla="*/ 66 h 287"/>
                <a:gd name="T12" fmla="*/ 18 w 204"/>
                <a:gd name="T13" fmla="*/ 10 h 287"/>
                <a:gd name="T14" fmla="*/ 0 w 204"/>
                <a:gd name="T15" fmla="*/ 10 h 287"/>
                <a:gd name="T16" fmla="*/ 0 w 204"/>
                <a:gd name="T17" fmla="*/ 0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4"/>
                <a:gd name="T28" fmla="*/ 0 h 287"/>
                <a:gd name="T29" fmla="*/ 204 w 204"/>
                <a:gd name="T30" fmla="*/ 287 h 2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4" h="287">
                  <a:moveTo>
                    <a:pt x="0" y="0"/>
                  </a:moveTo>
                  <a:lnTo>
                    <a:pt x="204" y="0"/>
                  </a:lnTo>
                  <a:lnTo>
                    <a:pt x="204" y="42"/>
                  </a:lnTo>
                  <a:lnTo>
                    <a:pt x="126" y="42"/>
                  </a:lnTo>
                  <a:lnTo>
                    <a:pt x="125" y="287"/>
                  </a:lnTo>
                  <a:lnTo>
                    <a:pt x="80" y="287"/>
                  </a:lnTo>
                  <a:lnTo>
                    <a:pt x="80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7" name="Freeform 10"/>
            <p:cNvSpPr>
              <a:spLocks noChangeAspect="1"/>
            </p:cNvSpPr>
            <p:nvPr/>
          </p:nvSpPr>
          <p:spPr bwMode="auto">
            <a:xfrm>
              <a:off x="1589" y="2438"/>
              <a:ext cx="70" cy="66"/>
            </a:xfrm>
            <a:custGeom>
              <a:avLst/>
              <a:gdLst>
                <a:gd name="T0" fmla="*/ 0 w 306"/>
                <a:gd name="T1" fmla="*/ 0 h 287"/>
                <a:gd name="T2" fmla="*/ 0 w 306"/>
                <a:gd name="T3" fmla="*/ 66 h 287"/>
                <a:gd name="T4" fmla="*/ 11 w 306"/>
                <a:gd name="T5" fmla="*/ 66 h 287"/>
                <a:gd name="T6" fmla="*/ 11 w 306"/>
                <a:gd name="T7" fmla="*/ 14 h 287"/>
                <a:gd name="T8" fmla="*/ 30 w 306"/>
                <a:gd name="T9" fmla="*/ 66 h 287"/>
                <a:gd name="T10" fmla="*/ 40 w 306"/>
                <a:gd name="T11" fmla="*/ 66 h 287"/>
                <a:gd name="T12" fmla="*/ 59 w 306"/>
                <a:gd name="T13" fmla="*/ 13 h 287"/>
                <a:gd name="T14" fmla="*/ 59 w 306"/>
                <a:gd name="T15" fmla="*/ 66 h 287"/>
                <a:gd name="T16" fmla="*/ 70 w 306"/>
                <a:gd name="T17" fmla="*/ 66 h 287"/>
                <a:gd name="T18" fmla="*/ 70 w 306"/>
                <a:gd name="T19" fmla="*/ 0 h 287"/>
                <a:gd name="T20" fmla="*/ 52 w 306"/>
                <a:gd name="T21" fmla="*/ 0 h 287"/>
                <a:gd name="T22" fmla="*/ 35 w 306"/>
                <a:gd name="T23" fmla="*/ 49 h 287"/>
                <a:gd name="T24" fmla="*/ 18 w 306"/>
                <a:gd name="T25" fmla="*/ 0 h 287"/>
                <a:gd name="T26" fmla="*/ 0 w 306"/>
                <a:gd name="T27" fmla="*/ 0 h 28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6"/>
                <a:gd name="T43" fmla="*/ 0 h 287"/>
                <a:gd name="T44" fmla="*/ 306 w 306"/>
                <a:gd name="T45" fmla="*/ 287 h 28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6" h="287">
                  <a:moveTo>
                    <a:pt x="0" y="0"/>
                  </a:moveTo>
                  <a:lnTo>
                    <a:pt x="0" y="287"/>
                  </a:lnTo>
                  <a:lnTo>
                    <a:pt x="48" y="287"/>
                  </a:lnTo>
                  <a:lnTo>
                    <a:pt x="48" y="62"/>
                  </a:lnTo>
                  <a:lnTo>
                    <a:pt x="129" y="287"/>
                  </a:lnTo>
                  <a:lnTo>
                    <a:pt x="177" y="287"/>
                  </a:lnTo>
                  <a:lnTo>
                    <a:pt x="256" y="55"/>
                  </a:lnTo>
                  <a:lnTo>
                    <a:pt x="256" y="287"/>
                  </a:lnTo>
                  <a:lnTo>
                    <a:pt x="306" y="287"/>
                  </a:lnTo>
                  <a:lnTo>
                    <a:pt x="306" y="0"/>
                  </a:lnTo>
                  <a:lnTo>
                    <a:pt x="227" y="0"/>
                  </a:lnTo>
                  <a:lnTo>
                    <a:pt x="152" y="213"/>
                  </a:lnTo>
                  <a:lnTo>
                    <a:pt x="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8" name="Freeform 11"/>
            <p:cNvSpPr>
              <a:spLocks noChangeAspect="1"/>
            </p:cNvSpPr>
            <p:nvPr/>
          </p:nvSpPr>
          <p:spPr bwMode="auto">
            <a:xfrm>
              <a:off x="1664" y="2438"/>
              <a:ext cx="62" cy="66"/>
            </a:xfrm>
            <a:custGeom>
              <a:avLst/>
              <a:gdLst>
                <a:gd name="T0" fmla="*/ 25 w 269"/>
                <a:gd name="T1" fmla="*/ 0 h 287"/>
                <a:gd name="T2" fmla="*/ 35 w 269"/>
                <a:gd name="T3" fmla="*/ 0 h 287"/>
                <a:gd name="T4" fmla="*/ 62 w 269"/>
                <a:gd name="T5" fmla="*/ 66 h 287"/>
                <a:gd name="T6" fmla="*/ 50 w 269"/>
                <a:gd name="T7" fmla="*/ 66 h 287"/>
                <a:gd name="T8" fmla="*/ 44 w 269"/>
                <a:gd name="T9" fmla="*/ 52 h 287"/>
                <a:gd name="T10" fmla="*/ 17 w 269"/>
                <a:gd name="T11" fmla="*/ 52 h 287"/>
                <a:gd name="T12" fmla="*/ 12 w 269"/>
                <a:gd name="T13" fmla="*/ 66 h 287"/>
                <a:gd name="T14" fmla="*/ 0 w 269"/>
                <a:gd name="T15" fmla="*/ 66 h 287"/>
                <a:gd name="T16" fmla="*/ 25 w 269"/>
                <a:gd name="T17" fmla="*/ 0 h 2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9"/>
                <a:gd name="T28" fmla="*/ 0 h 287"/>
                <a:gd name="T29" fmla="*/ 269 w 269"/>
                <a:gd name="T30" fmla="*/ 287 h 2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9" h="287">
                  <a:moveTo>
                    <a:pt x="110" y="0"/>
                  </a:moveTo>
                  <a:lnTo>
                    <a:pt x="153" y="0"/>
                  </a:lnTo>
                  <a:lnTo>
                    <a:pt x="269" y="287"/>
                  </a:lnTo>
                  <a:lnTo>
                    <a:pt x="216" y="287"/>
                  </a:lnTo>
                  <a:lnTo>
                    <a:pt x="192" y="226"/>
                  </a:lnTo>
                  <a:lnTo>
                    <a:pt x="75" y="226"/>
                  </a:lnTo>
                  <a:lnTo>
                    <a:pt x="50" y="287"/>
                  </a:lnTo>
                  <a:lnTo>
                    <a:pt x="0" y="287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9" name="Freeform 12"/>
            <p:cNvSpPr>
              <a:spLocks noChangeAspect="1"/>
            </p:cNvSpPr>
            <p:nvPr/>
          </p:nvSpPr>
          <p:spPr bwMode="auto">
            <a:xfrm>
              <a:off x="1685" y="2454"/>
              <a:ext cx="20" cy="27"/>
            </a:xfrm>
            <a:custGeom>
              <a:avLst/>
              <a:gdLst>
                <a:gd name="T0" fmla="*/ 0 w 87"/>
                <a:gd name="T1" fmla="*/ 27 h 116"/>
                <a:gd name="T2" fmla="*/ 20 w 87"/>
                <a:gd name="T3" fmla="*/ 27 h 116"/>
                <a:gd name="T4" fmla="*/ 9 w 87"/>
                <a:gd name="T5" fmla="*/ 0 h 116"/>
                <a:gd name="T6" fmla="*/ 0 w 87"/>
                <a:gd name="T7" fmla="*/ 27 h 1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7"/>
                <a:gd name="T13" fmla="*/ 0 h 116"/>
                <a:gd name="T14" fmla="*/ 87 w 87"/>
                <a:gd name="T15" fmla="*/ 116 h 1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7" h="116">
                  <a:moveTo>
                    <a:pt x="0" y="116"/>
                  </a:moveTo>
                  <a:lnTo>
                    <a:pt x="87" y="116"/>
                  </a:lnTo>
                  <a:lnTo>
                    <a:pt x="41" y="0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000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0" name="Freeform 13"/>
            <p:cNvSpPr>
              <a:spLocks noChangeAspect="1"/>
            </p:cNvSpPr>
            <p:nvPr/>
          </p:nvSpPr>
          <p:spPr bwMode="auto">
            <a:xfrm>
              <a:off x="1730" y="2438"/>
              <a:ext cx="57" cy="66"/>
            </a:xfrm>
            <a:custGeom>
              <a:avLst/>
              <a:gdLst>
                <a:gd name="T0" fmla="*/ 0 w 246"/>
                <a:gd name="T1" fmla="*/ 66 h 287"/>
                <a:gd name="T2" fmla="*/ 0 w 246"/>
                <a:gd name="T3" fmla="*/ 0 h 287"/>
                <a:gd name="T4" fmla="*/ 13 w 246"/>
                <a:gd name="T5" fmla="*/ 0 h 287"/>
                <a:gd name="T6" fmla="*/ 45 w 246"/>
                <a:gd name="T7" fmla="*/ 48 h 287"/>
                <a:gd name="T8" fmla="*/ 45 w 246"/>
                <a:gd name="T9" fmla="*/ 0 h 287"/>
                <a:gd name="T10" fmla="*/ 57 w 246"/>
                <a:gd name="T11" fmla="*/ 0 h 287"/>
                <a:gd name="T12" fmla="*/ 57 w 246"/>
                <a:gd name="T13" fmla="*/ 66 h 287"/>
                <a:gd name="T14" fmla="*/ 44 w 246"/>
                <a:gd name="T15" fmla="*/ 66 h 287"/>
                <a:gd name="T16" fmla="*/ 12 w 246"/>
                <a:gd name="T17" fmla="*/ 17 h 287"/>
                <a:gd name="T18" fmla="*/ 12 w 246"/>
                <a:gd name="T19" fmla="*/ 66 h 287"/>
                <a:gd name="T20" fmla="*/ 0 w 246"/>
                <a:gd name="T21" fmla="*/ 66 h 2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6"/>
                <a:gd name="T34" fmla="*/ 0 h 287"/>
                <a:gd name="T35" fmla="*/ 246 w 246"/>
                <a:gd name="T36" fmla="*/ 287 h 28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6" h="287">
                  <a:moveTo>
                    <a:pt x="0" y="287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196" y="208"/>
                  </a:lnTo>
                  <a:lnTo>
                    <a:pt x="196" y="0"/>
                  </a:lnTo>
                  <a:lnTo>
                    <a:pt x="246" y="0"/>
                  </a:lnTo>
                  <a:lnTo>
                    <a:pt x="246" y="287"/>
                  </a:lnTo>
                  <a:lnTo>
                    <a:pt x="188" y="287"/>
                  </a:lnTo>
                  <a:lnTo>
                    <a:pt x="50" y="75"/>
                  </a:lnTo>
                  <a:lnTo>
                    <a:pt x="50" y="287"/>
                  </a:lnTo>
                  <a:lnTo>
                    <a:pt x="0" y="2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1" name="Freeform 14"/>
            <p:cNvSpPr>
              <a:spLocks noChangeAspect="1"/>
            </p:cNvSpPr>
            <p:nvPr/>
          </p:nvSpPr>
          <p:spPr bwMode="auto">
            <a:xfrm>
              <a:off x="1795" y="2438"/>
              <a:ext cx="57" cy="66"/>
            </a:xfrm>
            <a:custGeom>
              <a:avLst/>
              <a:gdLst>
                <a:gd name="T0" fmla="*/ 0 w 245"/>
                <a:gd name="T1" fmla="*/ 66 h 287"/>
                <a:gd name="T2" fmla="*/ 0 w 245"/>
                <a:gd name="T3" fmla="*/ 0 h 287"/>
                <a:gd name="T4" fmla="*/ 13 w 245"/>
                <a:gd name="T5" fmla="*/ 0 h 287"/>
                <a:gd name="T6" fmla="*/ 46 w 245"/>
                <a:gd name="T7" fmla="*/ 48 h 287"/>
                <a:gd name="T8" fmla="*/ 46 w 245"/>
                <a:gd name="T9" fmla="*/ 0 h 287"/>
                <a:gd name="T10" fmla="*/ 57 w 245"/>
                <a:gd name="T11" fmla="*/ 0 h 287"/>
                <a:gd name="T12" fmla="*/ 57 w 245"/>
                <a:gd name="T13" fmla="*/ 66 h 287"/>
                <a:gd name="T14" fmla="*/ 44 w 245"/>
                <a:gd name="T15" fmla="*/ 66 h 287"/>
                <a:gd name="T16" fmla="*/ 12 w 245"/>
                <a:gd name="T17" fmla="*/ 17 h 287"/>
                <a:gd name="T18" fmla="*/ 12 w 245"/>
                <a:gd name="T19" fmla="*/ 66 h 287"/>
                <a:gd name="T20" fmla="*/ 0 w 245"/>
                <a:gd name="T21" fmla="*/ 66 h 2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5"/>
                <a:gd name="T34" fmla="*/ 0 h 287"/>
                <a:gd name="T35" fmla="*/ 245 w 245"/>
                <a:gd name="T36" fmla="*/ 287 h 28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5" h="287">
                  <a:moveTo>
                    <a:pt x="2" y="287"/>
                  </a:moveTo>
                  <a:lnTo>
                    <a:pt x="0" y="0"/>
                  </a:lnTo>
                  <a:lnTo>
                    <a:pt x="57" y="0"/>
                  </a:lnTo>
                  <a:lnTo>
                    <a:pt x="197" y="208"/>
                  </a:lnTo>
                  <a:lnTo>
                    <a:pt x="197" y="0"/>
                  </a:lnTo>
                  <a:lnTo>
                    <a:pt x="245" y="0"/>
                  </a:lnTo>
                  <a:lnTo>
                    <a:pt x="245" y="287"/>
                  </a:lnTo>
                  <a:lnTo>
                    <a:pt x="187" y="287"/>
                  </a:lnTo>
                  <a:lnTo>
                    <a:pt x="50" y="75"/>
                  </a:lnTo>
                  <a:lnTo>
                    <a:pt x="50" y="287"/>
                  </a:lnTo>
                  <a:lnTo>
                    <a:pt x="2" y="2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2" name="Freeform 15"/>
            <p:cNvSpPr>
              <a:spLocks noChangeAspect="1"/>
            </p:cNvSpPr>
            <p:nvPr/>
          </p:nvSpPr>
          <p:spPr bwMode="auto">
            <a:xfrm>
              <a:off x="1757" y="2548"/>
              <a:ext cx="94" cy="94"/>
            </a:xfrm>
            <a:custGeom>
              <a:avLst/>
              <a:gdLst>
                <a:gd name="T0" fmla="*/ 28 w 413"/>
                <a:gd name="T1" fmla="*/ 0 h 412"/>
                <a:gd name="T2" fmla="*/ 67 w 413"/>
                <a:gd name="T3" fmla="*/ 0 h 412"/>
                <a:gd name="T4" fmla="*/ 94 w 413"/>
                <a:gd name="T5" fmla="*/ 28 h 412"/>
                <a:gd name="T6" fmla="*/ 94 w 413"/>
                <a:gd name="T7" fmla="*/ 66 h 412"/>
                <a:gd name="T8" fmla="*/ 67 w 413"/>
                <a:gd name="T9" fmla="*/ 94 h 412"/>
                <a:gd name="T10" fmla="*/ 28 w 413"/>
                <a:gd name="T11" fmla="*/ 94 h 412"/>
                <a:gd name="T12" fmla="*/ 0 w 413"/>
                <a:gd name="T13" fmla="*/ 66 h 412"/>
                <a:gd name="T14" fmla="*/ 0 w 413"/>
                <a:gd name="T15" fmla="*/ 28 h 412"/>
                <a:gd name="T16" fmla="*/ 28 w 413"/>
                <a:gd name="T17" fmla="*/ 0 h 4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3"/>
                <a:gd name="T28" fmla="*/ 0 h 412"/>
                <a:gd name="T29" fmla="*/ 413 w 413"/>
                <a:gd name="T30" fmla="*/ 412 h 4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3" h="412">
                  <a:moveTo>
                    <a:pt x="121" y="0"/>
                  </a:moveTo>
                  <a:lnTo>
                    <a:pt x="293" y="0"/>
                  </a:lnTo>
                  <a:lnTo>
                    <a:pt x="413" y="121"/>
                  </a:lnTo>
                  <a:lnTo>
                    <a:pt x="413" y="291"/>
                  </a:lnTo>
                  <a:lnTo>
                    <a:pt x="293" y="412"/>
                  </a:lnTo>
                  <a:lnTo>
                    <a:pt x="121" y="412"/>
                  </a:lnTo>
                  <a:lnTo>
                    <a:pt x="0" y="291"/>
                  </a:lnTo>
                  <a:lnTo>
                    <a:pt x="0" y="121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Freeform 16"/>
            <p:cNvSpPr>
              <a:spLocks noChangeAspect="1"/>
            </p:cNvSpPr>
            <p:nvPr/>
          </p:nvSpPr>
          <p:spPr bwMode="auto">
            <a:xfrm>
              <a:off x="1787" y="2558"/>
              <a:ext cx="34" cy="26"/>
            </a:xfrm>
            <a:custGeom>
              <a:avLst/>
              <a:gdLst>
                <a:gd name="T0" fmla="*/ 0 w 149"/>
                <a:gd name="T1" fmla="*/ 0 h 116"/>
                <a:gd name="T2" fmla="*/ 34 w 149"/>
                <a:gd name="T3" fmla="*/ 0 h 116"/>
                <a:gd name="T4" fmla="*/ 34 w 149"/>
                <a:gd name="T5" fmla="*/ 8 h 116"/>
                <a:gd name="T6" fmla="*/ 25 w 149"/>
                <a:gd name="T7" fmla="*/ 8 h 116"/>
                <a:gd name="T8" fmla="*/ 25 w 149"/>
                <a:gd name="T9" fmla="*/ 26 h 116"/>
                <a:gd name="T10" fmla="*/ 9 w 149"/>
                <a:gd name="T11" fmla="*/ 26 h 116"/>
                <a:gd name="T12" fmla="*/ 9 w 149"/>
                <a:gd name="T13" fmla="*/ 8 h 116"/>
                <a:gd name="T14" fmla="*/ 0 w 149"/>
                <a:gd name="T15" fmla="*/ 8 h 116"/>
                <a:gd name="T16" fmla="*/ 0 w 149"/>
                <a:gd name="T17" fmla="*/ 0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9"/>
                <a:gd name="T28" fmla="*/ 0 h 116"/>
                <a:gd name="T29" fmla="*/ 149 w 149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9" h="116">
                  <a:moveTo>
                    <a:pt x="0" y="0"/>
                  </a:moveTo>
                  <a:lnTo>
                    <a:pt x="149" y="0"/>
                  </a:lnTo>
                  <a:lnTo>
                    <a:pt x="149" y="35"/>
                  </a:lnTo>
                  <a:lnTo>
                    <a:pt x="111" y="35"/>
                  </a:lnTo>
                  <a:lnTo>
                    <a:pt x="111" y="116"/>
                  </a:lnTo>
                  <a:lnTo>
                    <a:pt x="38" y="116"/>
                  </a:lnTo>
                  <a:lnTo>
                    <a:pt x="38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4" name="Freeform 17"/>
            <p:cNvSpPr>
              <a:spLocks noChangeAspect="1"/>
            </p:cNvSpPr>
            <p:nvPr/>
          </p:nvSpPr>
          <p:spPr bwMode="auto">
            <a:xfrm>
              <a:off x="1787" y="2605"/>
              <a:ext cx="34" cy="27"/>
            </a:xfrm>
            <a:custGeom>
              <a:avLst/>
              <a:gdLst>
                <a:gd name="T0" fmla="*/ 34 w 148"/>
                <a:gd name="T1" fmla="*/ 27 h 117"/>
                <a:gd name="T2" fmla="*/ 0 w 148"/>
                <a:gd name="T3" fmla="*/ 27 h 117"/>
                <a:gd name="T4" fmla="*/ 0 w 148"/>
                <a:gd name="T5" fmla="*/ 19 h 117"/>
                <a:gd name="T6" fmla="*/ 9 w 148"/>
                <a:gd name="T7" fmla="*/ 19 h 117"/>
                <a:gd name="T8" fmla="*/ 9 w 148"/>
                <a:gd name="T9" fmla="*/ 0 h 117"/>
                <a:gd name="T10" fmla="*/ 25 w 148"/>
                <a:gd name="T11" fmla="*/ 0 h 117"/>
                <a:gd name="T12" fmla="*/ 25 w 148"/>
                <a:gd name="T13" fmla="*/ 19 h 117"/>
                <a:gd name="T14" fmla="*/ 34 w 148"/>
                <a:gd name="T15" fmla="*/ 19 h 117"/>
                <a:gd name="T16" fmla="*/ 34 w 148"/>
                <a:gd name="T17" fmla="*/ 27 h 1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8"/>
                <a:gd name="T28" fmla="*/ 0 h 117"/>
                <a:gd name="T29" fmla="*/ 148 w 148"/>
                <a:gd name="T30" fmla="*/ 117 h 1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8" h="117">
                  <a:moveTo>
                    <a:pt x="148" y="117"/>
                  </a:moveTo>
                  <a:lnTo>
                    <a:pt x="0" y="117"/>
                  </a:lnTo>
                  <a:lnTo>
                    <a:pt x="0" y="82"/>
                  </a:lnTo>
                  <a:lnTo>
                    <a:pt x="37" y="82"/>
                  </a:lnTo>
                  <a:lnTo>
                    <a:pt x="37" y="0"/>
                  </a:lnTo>
                  <a:lnTo>
                    <a:pt x="110" y="0"/>
                  </a:lnTo>
                  <a:lnTo>
                    <a:pt x="110" y="82"/>
                  </a:lnTo>
                  <a:lnTo>
                    <a:pt x="148" y="82"/>
                  </a:lnTo>
                  <a:lnTo>
                    <a:pt x="148" y="1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5" name="Rectangle 18"/>
            <p:cNvSpPr>
              <a:spLocks noChangeAspect="1" noChangeArrowheads="1"/>
            </p:cNvSpPr>
            <p:nvPr/>
          </p:nvSpPr>
          <p:spPr bwMode="auto">
            <a:xfrm>
              <a:off x="1767" y="2578"/>
              <a:ext cx="8" cy="3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6" name="Rectangle 19"/>
            <p:cNvSpPr>
              <a:spLocks noChangeAspect="1" noChangeArrowheads="1"/>
            </p:cNvSpPr>
            <p:nvPr/>
          </p:nvSpPr>
          <p:spPr bwMode="auto">
            <a:xfrm>
              <a:off x="1834" y="2578"/>
              <a:ext cx="8" cy="3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7" name="Freeform 20"/>
            <p:cNvSpPr>
              <a:spLocks noChangeAspect="1"/>
            </p:cNvSpPr>
            <p:nvPr/>
          </p:nvSpPr>
          <p:spPr bwMode="auto">
            <a:xfrm>
              <a:off x="1775" y="2566"/>
              <a:ext cx="59" cy="58"/>
            </a:xfrm>
            <a:custGeom>
              <a:avLst/>
              <a:gdLst>
                <a:gd name="T0" fmla="*/ 0 w 259"/>
                <a:gd name="T1" fmla="*/ 0 h 256"/>
                <a:gd name="T2" fmla="*/ 21 w 259"/>
                <a:gd name="T3" fmla="*/ 0 h 256"/>
                <a:gd name="T4" fmla="*/ 21 w 259"/>
                <a:gd name="T5" fmla="*/ 18 h 256"/>
                <a:gd name="T6" fmla="*/ 38 w 259"/>
                <a:gd name="T7" fmla="*/ 18 h 256"/>
                <a:gd name="T8" fmla="*/ 38 w 259"/>
                <a:gd name="T9" fmla="*/ 0 h 256"/>
                <a:gd name="T10" fmla="*/ 59 w 259"/>
                <a:gd name="T11" fmla="*/ 0 h 256"/>
                <a:gd name="T12" fmla="*/ 59 w 259"/>
                <a:gd name="T13" fmla="*/ 58 h 256"/>
                <a:gd name="T14" fmla="*/ 38 w 259"/>
                <a:gd name="T15" fmla="*/ 58 h 256"/>
                <a:gd name="T16" fmla="*/ 38 w 259"/>
                <a:gd name="T17" fmla="*/ 40 h 256"/>
                <a:gd name="T18" fmla="*/ 21 w 259"/>
                <a:gd name="T19" fmla="*/ 40 h 256"/>
                <a:gd name="T20" fmla="*/ 21 w 259"/>
                <a:gd name="T21" fmla="*/ 58 h 256"/>
                <a:gd name="T22" fmla="*/ 0 w 259"/>
                <a:gd name="T23" fmla="*/ 58 h 256"/>
                <a:gd name="T24" fmla="*/ 0 w 259"/>
                <a:gd name="T25" fmla="*/ 0 h 2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59"/>
                <a:gd name="T40" fmla="*/ 0 h 256"/>
                <a:gd name="T41" fmla="*/ 259 w 259"/>
                <a:gd name="T42" fmla="*/ 256 h 25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59" h="256">
                  <a:moveTo>
                    <a:pt x="0" y="0"/>
                  </a:moveTo>
                  <a:lnTo>
                    <a:pt x="93" y="0"/>
                  </a:lnTo>
                  <a:lnTo>
                    <a:pt x="93" y="81"/>
                  </a:lnTo>
                  <a:lnTo>
                    <a:pt x="166" y="81"/>
                  </a:lnTo>
                  <a:lnTo>
                    <a:pt x="166" y="0"/>
                  </a:lnTo>
                  <a:lnTo>
                    <a:pt x="259" y="0"/>
                  </a:lnTo>
                  <a:lnTo>
                    <a:pt x="259" y="256"/>
                  </a:lnTo>
                  <a:lnTo>
                    <a:pt x="166" y="256"/>
                  </a:lnTo>
                  <a:lnTo>
                    <a:pt x="166" y="175"/>
                  </a:lnTo>
                  <a:lnTo>
                    <a:pt x="93" y="175"/>
                  </a:lnTo>
                  <a:lnTo>
                    <a:pt x="93" y="256"/>
                  </a:lnTo>
                  <a:lnTo>
                    <a:pt x="0" y="2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71" name="Text Box 21"/>
          <p:cNvSpPr txBox="1">
            <a:spLocks noChangeArrowheads="1"/>
          </p:cNvSpPr>
          <p:nvPr/>
        </p:nvSpPr>
        <p:spPr bwMode="auto">
          <a:xfrm>
            <a:off x="447675" y="3859213"/>
            <a:ext cx="184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sz="2000">
              <a:solidFill>
                <a:srgbClr val="000099"/>
              </a:solidFill>
              <a:latin typeface="Times New Roman" pitchFamily="18" charset="0"/>
            </a:endParaRPr>
          </a:p>
        </p:txBody>
      </p:sp>
      <p:pic>
        <p:nvPicPr>
          <p:cNvPr id="7172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23"/>
          <p:cNvSpPr txBox="1">
            <a:spLocks noChangeArrowheads="1"/>
          </p:cNvSpPr>
          <p:nvPr/>
        </p:nvSpPr>
        <p:spPr bwMode="auto">
          <a:xfrm>
            <a:off x="1166813" y="1050925"/>
            <a:ext cx="184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 b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7174" name="Text Box 24"/>
          <p:cNvSpPr txBox="1">
            <a:spLocks noChangeArrowheads="1"/>
          </p:cNvSpPr>
          <p:nvPr/>
        </p:nvSpPr>
        <p:spPr bwMode="auto">
          <a:xfrm>
            <a:off x="250825" y="1628775"/>
            <a:ext cx="2571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endParaRPr lang="ru-RU" sz="2000" b="1">
              <a:solidFill>
                <a:srgbClr val="4D4D4D"/>
              </a:solidFill>
              <a:latin typeface="Arial Narrow" pitchFamily="34" charset="0"/>
            </a:endParaRPr>
          </a:p>
        </p:txBody>
      </p:sp>
      <p:sp>
        <p:nvSpPr>
          <p:cNvPr id="148505" name="Rectangle 25"/>
          <p:cNvSpPr>
            <a:spLocks noGrp="1" noChangeArrowheads="1"/>
          </p:cNvSpPr>
          <p:nvPr>
            <p:ph type="title"/>
          </p:nvPr>
        </p:nvSpPr>
        <p:spPr>
          <a:xfrm>
            <a:off x="1524000" y="609600"/>
            <a:ext cx="7162800" cy="808038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Социальная значимость</a:t>
            </a:r>
          </a:p>
        </p:txBody>
      </p:sp>
      <p:sp>
        <p:nvSpPr>
          <p:cNvPr id="7176" name="Rectangle 2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ru-RU" b="1" smtClean="0">
              <a:solidFill>
                <a:schemeClr val="accent2"/>
              </a:solidFill>
            </a:endParaRPr>
          </a:p>
          <a:p>
            <a:pPr eaLnBrk="1" hangingPunct="1"/>
            <a:endParaRPr lang="ru-RU" smtClean="0"/>
          </a:p>
        </p:txBody>
      </p:sp>
      <p:sp>
        <p:nvSpPr>
          <p:cNvPr id="7177" name="Rectangle 27"/>
          <p:cNvSpPr>
            <a:spLocks noChangeArrowheads="1"/>
          </p:cNvSpPr>
          <p:nvPr/>
        </p:nvSpPr>
        <p:spPr bwMode="auto">
          <a:xfrm>
            <a:off x="323850" y="1484313"/>
            <a:ext cx="39608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b="1">
              <a:latin typeface="Arial Narrow" pitchFamily="34" charset="0"/>
            </a:endParaRPr>
          </a:p>
        </p:txBody>
      </p:sp>
      <p:sp>
        <p:nvSpPr>
          <p:cNvPr id="7178" name="Rectangle 28"/>
          <p:cNvSpPr>
            <a:spLocks noChangeArrowheads="1"/>
          </p:cNvSpPr>
          <p:nvPr/>
        </p:nvSpPr>
        <p:spPr bwMode="auto">
          <a:xfrm>
            <a:off x="250825" y="1447800"/>
            <a:ext cx="5689600" cy="4492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latin typeface="Arial Narrow" pitchFamily="34" charset="0"/>
              </a:rPr>
              <a:t>10% населения нашей планеты являются инвалидами. </a:t>
            </a:r>
          </a:p>
          <a:p>
            <a:r>
              <a:rPr lang="ru-RU" sz="1600" b="1" dirty="0">
                <a:latin typeface="Arial Narrow" pitchFamily="34" charset="0"/>
              </a:rPr>
              <a:t>В России на 10 000 здоровых жителей приходится 50 инвалидов. Причинами первичной инвалидности являются 4 группы заболеваний: болезни органов кровообращения; злокачественные новообразования; травмы; болезни нервной системы и органов чувств. По данным всемирной организации здравоохранения, чаще всего инвалидами становятся из-за пристрастия к алкоголю, наркотикам,  табаку; в результате бытового и производственного травматизма, аварий  на дорогах.</a:t>
            </a:r>
            <a:r>
              <a:rPr lang="en-US" sz="1600" b="1" dirty="0">
                <a:latin typeface="Arial Narrow" pitchFamily="34" charset="0"/>
              </a:rPr>
              <a:t> </a:t>
            </a:r>
            <a:r>
              <a:rPr lang="ru-RU" sz="1600" b="1" dirty="0">
                <a:latin typeface="Arial Narrow" pitchFamily="34" charset="0"/>
              </a:rPr>
              <a:t>Большинство людей становятся инвалидами в трудоспособном возрасте. </a:t>
            </a:r>
          </a:p>
          <a:p>
            <a:r>
              <a:rPr lang="ru-RU" sz="1600" b="1" dirty="0">
                <a:latin typeface="Arial Narrow" pitchFamily="34" charset="0"/>
              </a:rPr>
              <a:t>В России ежегодно регистрируется  около полумиллиона </a:t>
            </a:r>
            <a:endParaRPr lang="en-US" sz="1600" b="1" dirty="0">
              <a:latin typeface="Arial Narrow" pitchFamily="34" charset="0"/>
            </a:endParaRPr>
          </a:p>
          <a:p>
            <a:r>
              <a:rPr lang="ru-RU" sz="1600" b="1" dirty="0">
                <a:latin typeface="Arial Narrow" pitchFamily="34" charset="0"/>
              </a:rPr>
              <a:t>подобных случаев, примерно 200 000 человек умирают.</a:t>
            </a:r>
            <a:endParaRPr lang="en-US" sz="1600" b="1" dirty="0">
              <a:latin typeface="Arial Narrow" pitchFamily="34" charset="0"/>
            </a:endParaRPr>
          </a:p>
          <a:p>
            <a:r>
              <a:rPr lang="ru-RU" sz="1600" b="1" dirty="0">
                <a:latin typeface="Arial Narrow" pitchFamily="34" charset="0"/>
              </a:rPr>
              <a:t>Выжившие оказываются в больничной палате </a:t>
            </a:r>
            <a:endParaRPr lang="en-US" sz="1600" b="1" dirty="0">
              <a:latin typeface="Arial Narrow" pitchFamily="34" charset="0"/>
            </a:endParaRPr>
          </a:p>
          <a:p>
            <a:r>
              <a:rPr lang="ru-RU" sz="1600" b="1" dirty="0">
                <a:latin typeface="Arial Narrow" pitchFamily="34" charset="0"/>
              </a:rPr>
              <a:t>наедине со своей бедой, и помочь им могут только</a:t>
            </a:r>
            <a:endParaRPr lang="en-US" sz="1600" b="1" dirty="0">
              <a:latin typeface="Arial Narrow" pitchFamily="34" charset="0"/>
            </a:endParaRPr>
          </a:p>
          <a:p>
            <a:r>
              <a:rPr lang="ru-RU" sz="1600" b="1" dirty="0">
                <a:latin typeface="Arial Narrow" pitchFamily="34" charset="0"/>
              </a:rPr>
              <a:t>медицинские работник и близкие. </a:t>
            </a:r>
          </a:p>
          <a:p>
            <a:r>
              <a:rPr lang="ru-RU" sz="1600" b="1" dirty="0">
                <a:latin typeface="Arial Narrow" pitchFamily="34" charset="0"/>
              </a:rPr>
              <a:t>Сегодня в нашей стране около 1 миллиона человек перенесли</a:t>
            </a:r>
            <a:endParaRPr lang="en-US" sz="1600" b="1" dirty="0">
              <a:latin typeface="Arial Narrow" pitchFamily="34" charset="0"/>
            </a:endParaRPr>
          </a:p>
          <a:p>
            <a:r>
              <a:rPr lang="ru-RU" sz="1600" b="1" dirty="0">
                <a:latin typeface="Arial Narrow" pitchFamily="34" charset="0"/>
              </a:rPr>
              <a:t>инсульт, более 800 000 из них - инвалиды.</a:t>
            </a:r>
            <a:r>
              <a:rPr lang="ru-RU" sz="1600" b="1" dirty="0">
                <a:solidFill>
                  <a:schemeClr val="accent2"/>
                </a:solidFill>
                <a:latin typeface="Arial Narrow" pitchFamily="34" charset="0"/>
              </a:rPr>
              <a:t>  </a:t>
            </a:r>
          </a:p>
        </p:txBody>
      </p:sp>
      <p:pic>
        <p:nvPicPr>
          <p:cNvPr id="7179" name="Picture 29" descr="Фото инвалиды, фотографии инвалидов, постеры и плакаты инвалид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65850" y="1050925"/>
            <a:ext cx="297815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457200"/>
            <a:ext cx="5341938" cy="688975"/>
          </a:xfrm>
          <a:noFill/>
        </p:spPr>
        <p:txBody>
          <a:bodyPr/>
          <a:lstStyle/>
          <a:p>
            <a:pPr algn="r" eaLnBrk="1" hangingPunct="1"/>
            <a:r>
              <a:rPr lang="ru-RU" sz="4000" b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Уход – это искусство</a:t>
            </a:r>
            <a:r>
              <a:rPr lang="ru-RU" sz="400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1125538"/>
            <a:ext cx="5940425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/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Профессиональный уход за тяжелобольным пациентом – это, прежде всего максимально качественный уход. </a:t>
            </a:r>
          </a:p>
          <a:p>
            <a:pPr indent="449263"/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/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Искусство ухода заключается в том, чтобы ухаживать не за пациентом, с каким либо заболеванием, а за человеком, обладающим индивидуальными особенностями, характером, привычками, желаниями.</a:t>
            </a:r>
          </a:p>
          <a:p>
            <a:pPr indent="449263"/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/>
            <a:r>
              <a:rPr lang="ru-RU" sz="2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Создание благоприятных условий для пациентов, деликатное и тактичное отношение, готовность оказать помощь в любую минуту, являются обязательными условиями качественного сестринского ухода.</a:t>
            </a:r>
          </a:p>
          <a:p>
            <a:pPr indent="449263" eaLnBrk="0" hangingPunct="0"/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/>
            <a:endParaRPr lang="en-US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Krank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7375" y="1971675"/>
            <a:ext cx="3276600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7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8198" name="Rectangle 6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8199" name="Group 49" descr="hartmann9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3188" y="200025"/>
            <a:ext cx="754062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Современные принципы ухода</a:t>
            </a:r>
          </a:p>
        </p:txBody>
      </p:sp>
      <p:pic>
        <p:nvPicPr>
          <p:cNvPr id="9219" name="Picture 3" descr="медсестра и пожилой мужч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1484313"/>
            <a:ext cx="3384550" cy="285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23850" y="1773238"/>
            <a:ext cx="182880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Безопасность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0" y="4652963"/>
            <a:ext cx="2693988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Конфиденциальность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659563" y="1628775"/>
            <a:ext cx="1936750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Times" charset="0"/>
              </a:rPr>
              <a:t>Независимость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6516688" y="4437063"/>
            <a:ext cx="2370137" cy="7016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Уважение чувства </a:t>
            </a:r>
          </a:p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достоинства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700338" y="5876925"/>
            <a:ext cx="3502025" cy="3968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Инфекционная безопасность</a:t>
            </a:r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H="1" flipV="1">
            <a:off x="1908175" y="2205038"/>
            <a:ext cx="935038" cy="3603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H="1">
            <a:off x="1331913" y="3141663"/>
            <a:ext cx="1511300" cy="15113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4572000" y="4437063"/>
            <a:ext cx="0" cy="14398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>
            <a:off x="6372225" y="3068638"/>
            <a:ext cx="1728788" cy="14398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V="1">
            <a:off x="6372225" y="1989138"/>
            <a:ext cx="1152525" cy="5762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9230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9231" name="Rectangle 15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9232" name="Group 49" descr="hartmann9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4600" y="457200"/>
            <a:ext cx="6389688" cy="554038"/>
          </a:xfrm>
          <a:noFill/>
        </p:spPr>
        <p:txBody>
          <a:bodyPr/>
          <a:lstStyle/>
          <a:p>
            <a:pPr algn="r" eaLnBrk="1" hangingPunct="1"/>
            <a:r>
              <a:rPr lang="ru-RU" sz="400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Осложнения ухода за больными</a:t>
            </a:r>
            <a:br>
              <a:rPr lang="ru-RU" sz="3200" b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smtClean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3200" y="1357313"/>
            <a:ext cx="5783263" cy="3700462"/>
          </a:xfrm>
          <a:noFill/>
        </p:spPr>
        <p:txBody>
          <a:bodyPr/>
          <a:lstStyle/>
          <a:p>
            <a:pPr eaLnBrk="1" hangingPunct="1"/>
            <a:r>
              <a:rPr lang="ru-RU" dirty="0" smtClean="0">
                <a:latin typeface="Times New Roman" pitchFamily="18" charset="0"/>
              </a:rPr>
              <a:t>    Основным осложнением  в уходе за лежачим больным в стационаре и на  дому  являются появление и развитие пролежней.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</a:rPr>
              <a:t>    </a:t>
            </a:r>
          </a:p>
          <a:p>
            <a:pPr eaLnBrk="1" hangingPunct="1">
              <a:buFontTx/>
              <a:buNone/>
            </a:pPr>
            <a:r>
              <a:rPr lang="ru-RU" b="1" dirty="0" smtClean="0">
                <a:solidFill>
                  <a:srgbClr val="9B1778"/>
                </a:solidFill>
                <a:latin typeface="Times New Roman" pitchFamily="18" charset="0"/>
              </a:rPr>
              <a:t>По наличию или отсутствию у больного пролежней можно оценить качество ухода!!!</a:t>
            </a:r>
            <a:r>
              <a:rPr lang="ru-RU" dirty="0" smtClean="0">
                <a:solidFill>
                  <a:schemeClr val="accent1"/>
                </a:solidFill>
                <a:latin typeface="Times New Roman" pitchFamily="18" charset="0"/>
              </a:rPr>
              <a:t>     </a:t>
            </a:r>
          </a:p>
        </p:txBody>
      </p:sp>
      <p:pic>
        <p:nvPicPr>
          <p:cNvPr id="10244" name="Picture 4" descr="pflegerin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2775" y="4506913"/>
            <a:ext cx="3170238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45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0246" name="Rectangle 6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0247" name="Group 49" descr="hartmann9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478838" cy="586740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solidFill>
                  <a:schemeClr val="tx2"/>
                </a:solidFill>
                <a:latin typeface="Times New Roman" pitchFamily="18" charset="0"/>
              </a:rPr>
              <a:t>		</a:t>
            </a:r>
          </a:p>
          <a:p>
            <a:pPr algn="ctr" eaLnBrk="1" hangingPunct="1">
              <a:buFontTx/>
              <a:buNone/>
            </a:pPr>
            <a:r>
              <a:rPr lang="ru-RU" sz="2800" b="1" smtClean="0">
                <a:solidFill>
                  <a:srgbClr val="000066"/>
                </a:solidFill>
                <a:latin typeface="Times New Roman" pitchFamily="18" charset="0"/>
              </a:rPr>
              <a:t>Внутренние факторы риска развития пролежней</a:t>
            </a:r>
          </a:p>
          <a:p>
            <a:pPr eaLnBrk="1" hangingPunct="1"/>
            <a:endParaRPr lang="ru-RU" sz="2800" b="1" smtClean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304800" y="2514600"/>
            <a:ext cx="5330825" cy="36163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lIns="228528" bIns="0" anchor="ctr">
            <a:spAutoFit/>
          </a:bodyPr>
          <a:lstStyle/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chemeClr val="accent2"/>
                </a:solidFill>
                <a:latin typeface="Times New Roman" pitchFamily="18" charset="0"/>
              </a:rPr>
              <a:t>Обратимые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Истощение или избыточная масса тела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9B1778"/>
                </a:solidFill>
                <a:latin typeface="Times New Roman" pitchFamily="18" charset="0"/>
              </a:rPr>
              <a:t>Ограниченная подвижность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Анемия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Недостаточное употребление белка, витамина С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Гипотензия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9B1778"/>
                </a:solidFill>
                <a:latin typeface="Times New Roman" pitchFamily="18" charset="0"/>
              </a:rPr>
              <a:t>Недержание мочи или кала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9B1778"/>
                </a:solidFill>
                <a:latin typeface="Times New Roman" pitchFamily="18" charset="0"/>
              </a:rPr>
              <a:t>Неврологические расстройства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Нарушение периферического кровообращения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Истонченная кожа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000066"/>
                </a:solidFill>
                <a:latin typeface="Times New Roman" pitchFamily="18" charset="0"/>
              </a:rPr>
              <a:t>Беспокойство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9B1778"/>
                </a:solidFill>
                <a:latin typeface="Times New Roman" pitchFamily="18" charset="0"/>
              </a:rPr>
              <a:t>Спутанное сознание</a:t>
            </a:r>
          </a:p>
          <a:p>
            <a:pPr>
              <a:tabLst>
                <a:tab pos="228600" algn="l"/>
                <a:tab pos="2057400" algn="l"/>
              </a:tabLst>
            </a:pPr>
            <a:r>
              <a:rPr lang="ru-RU" b="1">
                <a:solidFill>
                  <a:srgbClr val="9B1778"/>
                </a:solidFill>
                <a:latin typeface="Times New Roman" pitchFamily="18" charset="0"/>
              </a:rPr>
              <a:t>Кома</a:t>
            </a:r>
          </a:p>
        </p:txBody>
      </p:sp>
      <p:sp>
        <p:nvSpPr>
          <p:cNvPr id="11268" name="Line 5"/>
          <p:cNvSpPr>
            <a:spLocks noChangeShapeType="1"/>
          </p:cNvSpPr>
          <p:nvPr/>
        </p:nvSpPr>
        <p:spPr bwMode="auto">
          <a:xfrm flipH="1">
            <a:off x="2133600" y="1524000"/>
            <a:ext cx="1511300" cy="10080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6019800" y="2743200"/>
            <a:ext cx="2503488" cy="7016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accent2"/>
                </a:solidFill>
                <a:latin typeface="Times New Roman" pitchFamily="18" charset="0"/>
              </a:rPr>
              <a:t>Необратимые</a:t>
            </a:r>
          </a:p>
          <a:p>
            <a:r>
              <a:rPr lang="ru-RU" sz="2000" b="1">
                <a:solidFill>
                  <a:srgbClr val="000066"/>
                </a:solidFill>
                <a:latin typeface="Times New Roman" pitchFamily="18" charset="0"/>
              </a:rPr>
              <a:t>Старческий возраст</a:t>
            </a:r>
          </a:p>
        </p:txBody>
      </p:sp>
      <p:sp>
        <p:nvSpPr>
          <p:cNvPr id="11270" name="Line 7"/>
          <p:cNvSpPr>
            <a:spLocks noChangeShapeType="1"/>
          </p:cNvSpPr>
          <p:nvPr/>
        </p:nvSpPr>
        <p:spPr bwMode="auto">
          <a:xfrm>
            <a:off x="5943600" y="1524000"/>
            <a:ext cx="1223963" cy="10795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1271" name="Picture 8" descr="больной ,внук и медсест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25" y="4233863"/>
            <a:ext cx="3303588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272" name="*Logo_Title_display"/>
          <p:cNvGrpSpPr>
            <a:grpSpLocks/>
          </p:cNvGrpSpPr>
          <p:nvPr/>
        </p:nvGrpSpPr>
        <p:grpSpPr bwMode="auto">
          <a:xfrm>
            <a:off x="0" y="115888"/>
            <a:ext cx="1447800" cy="838200"/>
            <a:chOff x="0" y="0"/>
            <a:chExt cx="912" cy="528"/>
          </a:xfrm>
        </p:grpSpPr>
        <p:sp>
          <p:nvSpPr>
            <p:cNvPr id="11273" name="Rectangle 10"/>
            <p:cNvSpPr>
              <a:spLocks noChangeArrowheads="1"/>
            </p:cNvSpPr>
            <p:nvPr/>
          </p:nvSpPr>
          <p:spPr bwMode="gray">
            <a:xfrm>
              <a:off x="0" y="0"/>
              <a:ext cx="912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1274" name="Group 49" descr="hartmann9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44" y="142"/>
              <a:ext cx="690" cy="3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</TotalTime>
  <Words>889</Words>
  <Application>Microsoft Office PowerPoint</Application>
  <PresentationFormat>Экран (4:3)</PresentationFormat>
  <Paragraphs>215</Paragraphs>
  <Slides>21</Slides>
  <Notes>13</Notes>
  <HiddenSlides>2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Оформление по умолчанию</vt:lpstr>
      <vt:lpstr>Photo Editor-Foto</vt:lpstr>
      <vt:lpstr>Слайд 1</vt:lpstr>
      <vt:lpstr>Paul Hartmann сегодня </vt:lpstr>
      <vt:lpstr>Пауль Хартманн  сегодня</vt:lpstr>
      <vt:lpstr>Пауль Хартманн Основной принцип – системный подход</vt:lpstr>
      <vt:lpstr>Социальная значимость</vt:lpstr>
      <vt:lpstr>Уход – это искусство </vt:lpstr>
      <vt:lpstr>Современные принципы ухода</vt:lpstr>
      <vt:lpstr> Осложнения ухода за больными </vt:lpstr>
      <vt:lpstr>Слайд 9</vt:lpstr>
      <vt:lpstr>Слайд 10</vt:lpstr>
      <vt:lpstr>Слайд 11</vt:lpstr>
      <vt:lpstr>Моликар комфорт</vt:lpstr>
      <vt:lpstr>Слайд 13</vt:lpstr>
      <vt:lpstr>Слайд 14</vt:lpstr>
      <vt:lpstr>Melanind®Professional</vt:lpstr>
      <vt:lpstr>Menalind®Professional Состав</vt:lpstr>
      <vt:lpstr> </vt:lpstr>
      <vt:lpstr>МoliMed - урологические прокладки при легком недержании:  Разнообразии размеров: ТЕПЕРЬ самый широкий выбор прокладок/ вкладышей/ трусиков  Ассортимент прокладок МолиМед при легком недержании: также разнообразен как сама жизнь, также индивидуален как и Ваши потребности </vt:lpstr>
      <vt:lpstr> </vt:lpstr>
      <vt:lpstr> 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ОПСА</cp:lastModifiedBy>
  <cp:revision>32</cp:revision>
  <cp:lastPrinted>1601-01-01T00:00:00Z</cp:lastPrinted>
  <dcterms:created xsi:type="dcterms:W3CDTF">1601-01-01T00:00:00Z</dcterms:created>
  <dcterms:modified xsi:type="dcterms:W3CDTF">2012-05-03T04:08:34Z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