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8"/>
  </p:notesMasterIdLst>
  <p:sldIdLst>
    <p:sldId id="280" r:id="rId2"/>
    <p:sldId id="299" r:id="rId3"/>
    <p:sldId id="293" r:id="rId4"/>
    <p:sldId id="300" r:id="rId5"/>
    <p:sldId id="303" r:id="rId6"/>
    <p:sldId id="304" r:id="rId7"/>
    <p:sldId id="305" r:id="rId8"/>
    <p:sldId id="316" r:id="rId9"/>
    <p:sldId id="313" r:id="rId10"/>
    <p:sldId id="312" r:id="rId11"/>
    <p:sldId id="314" r:id="rId12"/>
    <p:sldId id="317" r:id="rId13"/>
    <p:sldId id="309" r:id="rId14"/>
    <p:sldId id="310" r:id="rId15"/>
    <p:sldId id="311" r:id="rId16"/>
    <p:sldId id="29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00"/>
    <a:srgbClr val="244B6E"/>
    <a:srgbClr val="006600"/>
    <a:srgbClr val="214565"/>
    <a:srgbClr val="FF6699"/>
    <a:srgbClr val="66FF33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397" autoAdjust="0"/>
    <p:restoredTop sz="97762" autoAdjust="0"/>
  </p:normalViewPr>
  <p:slideViewPr>
    <p:cSldViewPr>
      <p:cViewPr>
        <p:scale>
          <a:sx n="67" d="100"/>
          <a:sy n="67" d="100"/>
        </p:scale>
        <p:origin x="-146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rotY val="170"/>
      <c:perspective val="30"/>
    </c:view3D>
    <c:plotArea>
      <c:layout>
        <c:manualLayout>
          <c:layoutTarget val="inner"/>
          <c:xMode val="edge"/>
          <c:yMode val="edge"/>
          <c:x val="2.3100691958959671E-3"/>
          <c:y val="0.17462109281794339"/>
          <c:w val="0.50355332856120161"/>
          <c:h val="0.71136387497017461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explosion val="25"/>
          <c:dPt>
            <c:idx val="0"/>
            <c:spPr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txPr>
              <a:bodyPr/>
              <a:lstStyle/>
              <a:p>
                <a:pPr>
                  <a:defRPr sz="3200" b="1">
                    <a:solidFill>
                      <a:srgbClr val="000066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Лист1!$A$1:$A$2</c:f>
              <c:strCache>
                <c:ptCount val="2"/>
                <c:pt idx="0">
                  <c:v>другие пациенты</c:v>
                </c:pt>
                <c:pt idx="1">
                  <c:v>364 пациента с холецистэктомией</c:v>
                </c:pt>
              </c:strCache>
            </c:strRef>
          </c:cat>
          <c:val>
            <c:numRef>
              <c:f>Лист1!$B$1:$B$2</c:f>
              <c:numCache>
                <c:formatCode>0.0%</c:formatCode>
                <c:ptCount val="2"/>
                <c:pt idx="0">
                  <c:v>0.90300000000000002</c:v>
                </c:pt>
                <c:pt idx="1">
                  <c:v>9.7000000000000045E-2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48058100691958988"/>
          <c:y val="0.28522214268670959"/>
          <c:w val="0.51739883082796456"/>
          <c:h val="0.23224919801691482"/>
        </c:manualLayout>
      </c:layout>
      <c:txPr>
        <a:bodyPr/>
        <a:lstStyle/>
        <a:p>
          <a:pPr>
            <a:defRPr sz="2800" b="1">
              <a:solidFill>
                <a:srgbClr val="000066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34066480471992316"/>
          <c:y val="3.9303265912899281E-2"/>
          <c:w val="0.5509716846834839"/>
          <c:h val="0.88847438057265082"/>
        </c:manualLayout>
      </c:layout>
      <c:bar3DChart>
        <c:barDir val="bar"/>
        <c:grouping val="clustered"/>
        <c:ser>
          <c:idx val="0"/>
          <c:order val="0"/>
          <c:dPt>
            <c:idx val="0"/>
            <c:spPr>
              <a:solidFill>
                <a:srgbClr val="006600"/>
              </a:solidFill>
            </c:spPr>
          </c:dPt>
          <c:dPt>
            <c:idx val="1"/>
            <c:spPr>
              <a:solidFill>
                <a:srgbClr val="C00000"/>
              </a:solidFill>
            </c:spPr>
          </c:dPt>
          <c:dPt>
            <c:idx val="2"/>
            <c:spPr>
              <a:solidFill>
                <a:srgbClr val="000066"/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2.0361670892833316E-2"/>
                  <c:y val="-5.5557742782151205E-3"/>
                </c:manualLayout>
              </c:layout>
              <c:showVal val="1"/>
            </c:dLbl>
            <c:dLbl>
              <c:idx val="1"/>
              <c:layout>
                <c:manualLayout>
                  <c:x val="1.5240785119251416E-2"/>
                  <c:y val="-4.3650481189851324E-3"/>
                </c:manualLayout>
              </c:layout>
              <c:showVal val="1"/>
            </c:dLbl>
            <c:dLbl>
              <c:idx val="2"/>
              <c:layout>
                <c:manualLayout>
                  <c:x val="2.2076604831175791E-2"/>
                  <c:y val="-1.1111111111111125E-2"/>
                </c:manualLayout>
              </c:layout>
              <c:showVal val="1"/>
            </c:dLbl>
            <c:dLbl>
              <c:idx val="3"/>
              <c:layout>
                <c:manualLayout>
                  <c:x val="1.6184297614972063E-2"/>
                  <c:y val="-6.3493000874890772E-3"/>
                </c:manualLayout>
              </c:layout>
              <c:showVal val="1"/>
            </c:dLbl>
            <c:dLbl>
              <c:idx val="4"/>
              <c:layout>
                <c:manualLayout>
                  <c:x val="1.8089550246897138E-2"/>
                  <c:y val="-8.3333333333333367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Лист1!$A$21:$A$25</c:f>
              <c:strCache>
                <c:ptCount val="5"/>
                <c:pt idx="0">
                  <c:v>Участники</c:v>
                </c:pt>
                <c:pt idx="1">
                  <c:v>Применение оригами</c:v>
                </c:pt>
                <c:pt idx="2">
                  <c:v>Применение музыкотерапии</c:v>
                </c:pt>
                <c:pt idx="3">
                  <c:v>Применение изотерапии</c:v>
                </c:pt>
                <c:pt idx="4">
                  <c:v>Применение комплекса арт-терапии</c:v>
                </c:pt>
              </c:strCache>
            </c:strRef>
          </c:cat>
          <c:val>
            <c:numRef>
              <c:f>Лист1!$B$21:$B$25</c:f>
              <c:numCache>
                <c:formatCode>General</c:formatCode>
                <c:ptCount val="5"/>
                <c:pt idx="0">
                  <c:v>20</c:v>
                </c:pt>
                <c:pt idx="1">
                  <c:v>11</c:v>
                </c:pt>
                <c:pt idx="2">
                  <c:v>19</c:v>
                </c:pt>
                <c:pt idx="3">
                  <c:v>15</c:v>
                </c:pt>
                <c:pt idx="4">
                  <c:v>20</c:v>
                </c:pt>
              </c:numCache>
            </c:numRef>
          </c:val>
        </c:ser>
        <c:dLbls>
          <c:showVal val="1"/>
        </c:dLbls>
        <c:shape val="cylinder"/>
        <c:axId val="61485056"/>
        <c:axId val="61486592"/>
        <c:axId val="0"/>
      </c:bar3DChart>
      <c:catAx>
        <c:axId val="61485056"/>
        <c:scaling>
          <c:orientation val="minMax"/>
        </c:scaling>
        <c:axPos val="l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800" b="1">
                <a:latin typeface="+mn-lt"/>
                <a:cs typeface="Times New Roman" pitchFamily="18" charset="0"/>
              </a:defRPr>
            </a:pPr>
            <a:endParaRPr lang="ru-RU"/>
          </a:p>
        </c:txPr>
        <c:crossAx val="61486592"/>
        <c:crosses val="autoZero"/>
        <c:auto val="1"/>
        <c:lblAlgn val="ctr"/>
        <c:lblOffset val="100"/>
      </c:catAx>
      <c:valAx>
        <c:axId val="61486592"/>
        <c:scaling>
          <c:orientation val="minMax"/>
        </c:scaling>
        <c:axPos val="b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800" b="1">
                <a:latin typeface="+mn-lt"/>
                <a:cs typeface="Times New Roman" pitchFamily="18" charset="0"/>
              </a:defRPr>
            </a:pPr>
            <a:endParaRPr lang="ru-RU"/>
          </a:p>
        </c:txPr>
        <c:crossAx val="61485056"/>
        <c:crosses val="autoZero"/>
        <c:crossBetween val="between"/>
        <c:majorUnit val="4"/>
      </c:valAx>
    </c:plotArea>
    <c:plotVisOnly val="1"/>
    <c:dispBlanksAs val="gap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7289740956293547E-3"/>
          <c:y val="6.9691462087090109E-2"/>
          <c:w val="0.54270078740157512"/>
          <c:h val="0.819963722941683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Оригами - 11 человек из 20 (55 %)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C000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Отсутствие эффекта - 5 человек</c:v>
                </c:pt>
                <c:pt idx="1">
                  <c:v>Положительный эффект - 6 человек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6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200">
                <a:solidFill>
                  <a:srgbClr val="00206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200">
                <a:solidFill>
                  <a:srgbClr val="00206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56426303777245213"/>
          <c:y val="8.7131247452020208E-2"/>
          <c:w val="0.39122545445708184"/>
          <c:h val="0.45682021729194278"/>
        </c:manualLayout>
      </c:layout>
      <c:txPr>
        <a:bodyPr/>
        <a:lstStyle/>
        <a:p>
          <a:pPr>
            <a:defRPr sz="2200"/>
          </a:pPr>
          <a:endParaRPr lang="ru-RU"/>
        </a:p>
      </c:txPr>
    </c:legend>
    <c:plotVisOnly val="1"/>
  </c:chart>
  <c:txPr>
    <a:bodyPr/>
    <a:lstStyle/>
    <a:p>
      <a:pPr>
        <a:defRPr sz="1800" b="1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8316566177600924E-3"/>
          <c:y val="0.16274911005214118"/>
          <c:w val="0.5029924675901416"/>
          <c:h val="0.59247970737088762"/>
        </c:manualLayout>
      </c:layout>
      <c:pie3DChart>
        <c:varyColors val="1"/>
        <c:ser>
          <c:idx val="0"/>
          <c:order val="0"/>
          <c:spPr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Pt>
            <c:idx val="1"/>
            <c:explosion val="30"/>
          </c:dPt>
          <c:dLbls>
            <c:dLbl>
              <c:idx val="0"/>
              <c:layout>
                <c:manualLayout>
                  <c:x val="-0.23138105567606648"/>
                  <c:y val="0.22176338127083758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6.5075921908893802E-2"/>
                  <c:y val="-0.14277916328396384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000066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попова!$A$33:$A$34</c:f>
              <c:strCache>
                <c:ptCount val="2"/>
                <c:pt idx="0">
                  <c:v>отсутствие эффекта</c:v>
                </c:pt>
                <c:pt idx="1">
                  <c:v>положительный эффект</c:v>
                </c:pt>
              </c:strCache>
            </c:strRef>
          </c:cat>
          <c:val>
            <c:numRef>
              <c:f>попова!$C$33:$C$34</c:f>
              <c:numCache>
                <c:formatCode>0%</c:formatCode>
                <c:ptCount val="2"/>
                <c:pt idx="0">
                  <c:v>0.57900000000000063</c:v>
                </c:pt>
                <c:pt idx="1">
                  <c:v>0.42000000000000032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45068759572081712"/>
          <c:y val="0.10786488579819746"/>
          <c:w val="0.41482216566747043"/>
          <c:h val="0.29517564779258032"/>
        </c:manualLayout>
      </c:layout>
      <c:txPr>
        <a:bodyPr/>
        <a:lstStyle/>
        <a:p>
          <a:pPr rtl="0">
            <a:defRPr sz="2400" b="1">
              <a:solidFill>
                <a:srgbClr val="000066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5.7471264367816143E-3"/>
          <c:y val="0.17687900182157423"/>
          <c:w val="0.52838616616888401"/>
          <c:h val="0.6168302240827090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Pt>
            <c:idx val="1"/>
            <c:explosion val="30"/>
          </c:dPt>
          <c:dLbls>
            <c:dLbl>
              <c:idx val="0"/>
              <c:layout>
                <c:manualLayout>
                  <c:x val="-0.142241379310345"/>
                  <c:y val="0.18627455773623541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2.1551724137931005E-2"/>
                  <c:y val="-0.1307189878850776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000066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попова!$A$38:$A$39</c:f>
              <c:strCache>
                <c:ptCount val="2"/>
                <c:pt idx="0">
                  <c:v>отсутствие эффекта</c:v>
                </c:pt>
                <c:pt idx="1">
                  <c:v>положительный эффект</c:v>
                </c:pt>
              </c:strCache>
            </c:strRef>
          </c:cat>
          <c:val>
            <c:numRef>
              <c:f>попова!$C$38:$C$39</c:f>
              <c:numCache>
                <c:formatCode>0.0%</c:formatCode>
                <c:ptCount val="2"/>
                <c:pt idx="0">
                  <c:v>0.66700000000000093</c:v>
                </c:pt>
                <c:pt idx="1">
                  <c:v>0.33300000000000046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40538860982894437"/>
          <c:y val="5.8552328380507515E-2"/>
          <c:w val="0.4595539189066884"/>
          <c:h val="0.31753546331518318"/>
        </c:manualLayout>
      </c:layout>
      <c:txPr>
        <a:bodyPr/>
        <a:lstStyle/>
        <a:p>
          <a:pPr rtl="0">
            <a:defRPr sz="2400" b="1">
              <a:solidFill>
                <a:srgbClr val="000066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floor>
      <c:spPr>
        <a:ln>
          <a:solidFill>
            <a:srgbClr val="000000"/>
          </a:solidFill>
        </a:ln>
      </c:spPr>
    </c:floor>
    <c:sideWall>
      <c:spPr>
        <a:ln>
          <a:solidFill>
            <a:srgbClr val="000000"/>
          </a:solidFill>
        </a:ln>
      </c:spPr>
    </c:sideWall>
    <c:backWall>
      <c:spPr>
        <a:ln>
          <a:solidFill>
            <a:srgbClr val="000000"/>
          </a:solidFill>
        </a:ln>
      </c:spPr>
    </c:backWall>
    <c:plotArea>
      <c:layout>
        <c:manualLayout>
          <c:layoutTarget val="inner"/>
          <c:xMode val="edge"/>
          <c:yMode val="edge"/>
          <c:x val="6.3902515504146093E-2"/>
          <c:y val="6.8382712754126163E-2"/>
          <c:w val="0.92217499361252464"/>
          <c:h val="0.61271058891076058"/>
        </c:manualLayout>
      </c:layout>
      <c:bar3DChart>
        <c:barDir val="col"/>
        <c:grouping val="clustered"/>
        <c:ser>
          <c:idx val="0"/>
          <c:order val="0"/>
          <c:tx>
            <c:strRef>
              <c:f>попова!$B$50</c:f>
              <c:strCache>
                <c:ptCount val="1"/>
                <c:pt idx="0">
                  <c:v>всего пациентов</c:v>
                </c:pt>
              </c:strCache>
            </c:strRef>
          </c:tx>
          <c:spPr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1.179941002949852E-2"/>
                  <c:y val="-2.0833333333333367E-2"/>
                </c:manualLayout>
              </c:layout>
              <c:showVal val="1"/>
            </c:dLbl>
            <c:dLbl>
              <c:idx val="1"/>
              <c:layout>
                <c:manualLayout>
                  <c:x val="5.8997050147492711E-3"/>
                  <c:y val="-1.3020833333333355E-2"/>
                </c:manualLayout>
              </c:layout>
              <c:showVal val="1"/>
            </c:dLbl>
            <c:dLbl>
              <c:idx val="2"/>
              <c:layout>
                <c:manualLayout>
                  <c:x val="7.3746312684365781E-3"/>
                  <c:y val="-2.0833333333333367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rgbClr val="000066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попова!$A$51:$A$53</c:f>
              <c:strCache>
                <c:ptCount val="3"/>
                <c:pt idx="0">
                  <c:v>музыкотерапия</c:v>
                </c:pt>
                <c:pt idx="1">
                  <c:v>изотерапия</c:v>
                </c:pt>
                <c:pt idx="2">
                  <c:v>оригами</c:v>
                </c:pt>
              </c:strCache>
            </c:strRef>
          </c:cat>
          <c:val>
            <c:numRef>
              <c:f>попова!$B$51:$B$53</c:f>
              <c:numCache>
                <c:formatCode>General</c:formatCode>
                <c:ptCount val="3"/>
                <c:pt idx="0">
                  <c:v>19</c:v>
                </c:pt>
                <c:pt idx="1">
                  <c:v>15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strRef>
              <c:f>попова!$C$50</c:f>
              <c:strCache>
                <c:ptCount val="1"/>
                <c:pt idx="0">
                  <c:v>положительный эффект</c:v>
                </c:pt>
              </c:strCache>
            </c:strRef>
          </c:tx>
          <c:spPr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c:spPr>
          <c:dLbls>
            <c:dLbl>
              <c:idx val="0"/>
              <c:layout>
                <c:manualLayout>
                  <c:x val="0"/>
                  <c:y val="-3.9062500000000049E-2"/>
                </c:manualLayout>
              </c:layout>
              <c:showVal val="1"/>
            </c:dLbl>
            <c:dLbl>
              <c:idx val="1"/>
              <c:layout>
                <c:manualLayout>
                  <c:x val="7.3746312684365781E-3"/>
                  <c:y val="-5.4687705052493492E-2"/>
                </c:manualLayout>
              </c:layout>
              <c:showVal val="1"/>
            </c:dLbl>
            <c:dLbl>
              <c:idx val="2"/>
              <c:layout>
                <c:manualLayout>
                  <c:x val="4.4247787610619494E-3"/>
                  <c:y val="-3.6458333333333287E-2"/>
                </c:manualLayout>
              </c:layout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rgbClr val="000066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попова!$A$51:$A$53</c:f>
              <c:strCache>
                <c:ptCount val="3"/>
                <c:pt idx="0">
                  <c:v>музыкотерапия</c:v>
                </c:pt>
                <c:pt idx="1">
                  <c:v>изотерапия</c:v>
                </c:pt>
                <c:pt idx="2">
                  <c:v>оригами</c:v>
                </c:pt>
              </c:strCache>
            </c:strRef>
          </c:cat>
          <c:val>
            <c:numRef>
              <c:f>попова!$C$51:$C$53</c:f>
              <c:numCache>
                <c:formatCode>General</c:formatCode>
                <c:ptCount val="3"/>
                <c:pt idx="0">
                  <c:v>8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</c:ser>
        <c:dLbls>
          <c:showVal val="1"/>
        </c:dLbls>
        <c:shape val="cylinder"/>
        <c:axId val="78744960"/>
        <c:axId val="78754944"/>
        <c:axId val="0"/>
      </c:bar3DChart>
      <c:catAx>
        <c:axId val="78744960"/>
        <c:scaling>
          <c:orientation val="minMax"/>
        </c:scaling>
        <c:axPos val="b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2000" b="1" i="0">
                <a:solidFill>
                  <a:srgbClr val="000066"/>
                </a:solidFill>
              </a:defRPr>
            </a:pPr>
            <a:endParaRPr lang="ru-RU"/>
          </a:p>
        </c:txPr>
        <c:crossAx val="78754944"/>
        <c:crosses val="autoZero"/>
        <c:auto val="1"/>
        <c:lblAlgn val="ctr"/>
        <c:lblOffset val="100"/>
      </c:catAx>
      <c:valAx>
        <c:axId val="78754944"/>
        <c:scaling>
          <c:orientation val="minMax"/>
        </c:scaling>
        <c:axPos val="l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2000" b="1" i="0">
                <a:solidFill>
                  <a:srgbClr val="000066"/>
                </a:solidFill>
              </a:defRPr>
            </a:pPr>
            <a:endParaRPr lang="ru-RU"/>
          </a:p>
        </c:txPr>
        <c:crossAx val="78744960"/>
        <c:crosses val="autoZero"/>
        <c:crossBetween val="between"/>
        <c:majorUnit val="6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6.2168838408473294E-2"/>
          <c:y val="0.84429666994750652"/>
          <c:w val="0.87588425893665944"/>
          <c:h val="0.12445333005249344"/>
        </c:manualLayout>
      </c:layout>
      <c:txPr>
        <a:bodyPr/>
        <a:lstStyle/>
        <a:p>
          <a:pPr>
            <a:defRPr sz="2400" b="1">
              <a:solidFill>
                <a:srgbClr val="000066"/>
              </a:solidFill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1810250817884406E-2"/>
          <c:y val="0.2013888888888889"/>
          <c:w val="0.50241796111363834"/>
          <c:h val="0.59722222222222143"/>
        </c:manualLayout>
      </c:layout>
      <c:pie3DChart>
        <c:varyColors val="1"/>
        <c:ser>
          <c:idx val="0"/>
          <c:order val="0"/>
          <c:spPr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txPr>
              <a:bodyPr/>
              <a:lstStyle/>
              <a:p>
                <a:pPr>
                  <a:defRPr sz="2800" b="1">
                    <a:solidFill>
                      <a:srgbClr val="000066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попова!$A$71:$A$72</c:f>
              <c:strCache>
                <c:ptCount val="2"/>
                <c:pt idx="0">
                  <c:v>положительный эффект</c:v>
                </c:pt>
                <c:pt idx="1">
                  <c:v>отсутствие эффекта</c:v>
                </c:pt>
              </c:strCache>
            </c:strRef>
          </c:cat>
          <c:val>
            <c:numRef>
              <c:f>попова!$B$71:$B$72</c:f>
              <c:numCache>
                <c:formatCode>0%</c:formatCode>
                <c:ptCount val="2"/>
                <c:pt idx="0">
                  <c:v>0.75000000000000078</c:v>
                </c:pt>
                <c:pt idx="1">
                  <c:v>0.25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58146197374183095"/>
          <c:y val="0.1192141294838147"/>
          <c:w val="0.40981392593101468"/>
          <c:h val="0.71712729658792662"/>
        </c:manualLayout>
      </c:layout>
      <c:txPr>
        <a:bodyPr/>
        <a:lstStyle/>
        <a:p>
          <a:pPr>
            <a:defRPr sz="3200" b="1">
              <a:solidFill>
                <a:srgbClr val="000066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06013-1370-4A85-93FE-1FA617B87211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0C954-A0D4-42D1-9376-4A631243A4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6401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C954-A0D4-42D1-9376-4A631243A4A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295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59D93-0C6D-40C8-9AFA-DC8A57DB8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9510407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1F32E-6F09-42AE-9F93-E0B5A9FC2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808663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C217B-9C42-429B-9A22-E35E2D47D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670575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61EBC-A4D9-48D7-BFF5-4BA0318DA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7932143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A69D5-53A2-4F45-A627-A00529138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6930224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F6B72-01D5-489E-933A-000B2D110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461554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1F750-E914-404D-9F69-7E5D20D95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3720879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8DC0-E81D-4A26-B407-B15AC4574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7772649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BF63E-A24D-4BCD-831C-65341DF01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458116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F26C3-7B1E-44F8-AE16-699020AA4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7729612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E453F-258D-40FC-A7DF-9EAB53BB6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6915792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DC654A9-488C-47D4-929C-A68577619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18"/>
          <p:cNvSpPr>
            <a:spLocks noChangeArrowheads="1"/>
          </p:cNvSpPr>
          <p:nvPr/>
        </p:nvSpPr>
        <p:spPr bwMode="auto">
          <a:xfrm>
            <a:off x="0" y="1066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ru-RU" sz="2000" b="1"/>
          </a:p>
        </p:txBody>
      </p:sp>
      <p:sp>
        <p:nvSpPr>
          <p:cNvPr id="2053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0"/>
            <a:ext cx="8915400" cy="25146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«Болевой синдром у пациентов после </a:t>
            </a:r>
            <a:r>
              <a:rPr lang="ru-RU" sz="4000" b="1" dirty="0" err="1" smtClean="0">
                <a:solidFill>
                  <a:srgbClr val="002060"/>
                </a:solidFill>
                <a:latin typeface="Bookman Old Style" pitchFamily="18" charset="0"/>
              </a:rPr>
              <a:t>холецистэктомии</a:t>
            </a: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b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 Снижение уровня боли»</a:t>
            </a: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4191000"/>
            <a:ext cx="8991600" cy="76200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66"/>
                </a:solidFill>
                <a:latin typeface="Bookman Old Style" pitchFamily="18" charset="0"/>
              </a:rPr>
              <a:t>Е.Е. Попова,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66"/>
                </a:solidFill>
                <a:latin typeface="Bookman Old Style" pitchFamily="18" charset="0"/>
              </a:rPr>
              <a:t>старшая медицинская сестра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66"/>
                </a:solidFill>
                <a:latin typeface="Bookman Old Style" pitchFamily="18" charset="0"/>
              </a:rPr>
              <a:t>отделения реанимации и интенсивной терапии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dirty="0" smtClean="0">
                <a:solidFill>
                  <a:srgbClr val="000066"/>
                </a:solidFill>
                <a:latin typeface="Bookman Old Style" pitchFamily="18" charset="0"/>
              </a:rPr>
              <a:t> БУЗОО «ОКБ»</a:t>
            </a:r>
            <a:endParaRPr lang="ru-RU" sz="18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-15805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Проект Омской профессиональной сестринской ассоциации «Исследования в сестринском деле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»</a:t>
            </a:r>
            <a:r>
              <a:rPr lang="en-US" sz="20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 2011-2012 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гг.</a:t>
            </a:r>
            <a:endParaRPr lang="ru-RU" sz="20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28600" y="5486400"/>
            <a:ext cx="8915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Научный руководитель: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В.Л. Полуэктов, </a:t>
            </a:r>
          </a:p>
          <a:p>
            <a:pPr algn="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зав. кафедрой факультетской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хирургии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ОмГМА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,</a:t>
            </a:r>
          </a:p>
          <a:p>
            <a:pPr algn="r"/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академик АМТН РФ, д.м.н.,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профессор</a:t>
            </a:r>
            <a:endParaRPr lang="ru-RU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82759271"/>
              </p:ext>
            </p:extLst>
          </p:nvPr>
        </p:nvGraphicFramePr>
        <p:xfrm>
          <a:off x="152400" y="2220218"/>
          <a:ext cx="8782050" cy="4180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68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6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600" b="1" dirty="0">
                <a:solidFill>
                  <a:srgbClr val="FFFFFF"/>
                </a:solidFill>
                <a:latin typeface="Bookman Old Style" pitchFamily="18" charset="0"/>
              </a:rPr>
              <a:t>Занятие музыкотерапией</a:t>
            </a:r>
            <a:endParaRPr lang="ru-RU" sz="4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1275" name="Picture 12" descr="IMG_22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2895600" cy="217222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7620000" y="3412092"/>
            <a:ext cx="14482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- 8 человек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81000" y="1143000"/>
            <a:ext cx="8305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Музыкотерапия - 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19 человек из 20 (95%)</a:t>
            </a:r>
            <a:endParaRPr lang="ru-RU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046902" y="2757488"/>
            <a:ext cx="15636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- 11 человек</a:t>
            </a:r>
            <a:endParaRPr lang="ru-RU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27887170"/>
              </p:ext>
            </p:extLst>
          </p:nvPr>
        </p:nvGraphicFramePr>
        <p:xfrm>
          <a:off x="152400" y="2362200"/>
          <a:ext cx="8839200" cy="3886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2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6"/>
          <p:cNvSpPr/>
          <p:nvPr/>
        </p:nvSpPr>
        <p:spPr>
          <a:xfrm>
            <a:off x="152400" y="-76200"/>
            <a:ext cx="9144000" cy="106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bg1"/>
                </a:solidFill>
                <a:latin typeface="Bookman Old Style" pitchFamily="18" charset="0"/>
              </a:rPr>
              <a:t>Занятие </a:t>
            </a:r>
            <a:r>
              <a:rPr lang="ru-RU" sz="5400" b="1" dirty="0" err="1">
                <a:solidFill>
                  <a:schemeClr val="bg1"/>
                </a:solidFill>
                <a:latin typeface="Bookman Old Style" pitchFamily="18" charset="0"/>
              </a:rPr>
              <a:t>изотерапией</a:t>
            </a:r>
            <a:endParaRPr lang="ru-RU" sz="5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2299" name="Picture 12" descr="IMG_22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1"/>
            <a:ext cx="2978149" cy="223361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57200" y="1284982"/>
            <a:ext cx="8305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Bookman Old Style" pitchFamily="18" charset="0"/>
              </a:rPr>
              <a:t>Изотерапия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-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15 человек из 20 (75%)</a:t>
            </a:r>
            <a:endParaRPr lang="ru-RU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464975" y="3305176"/>
            <a:ext cx="15123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-  5 человек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791328" y="2700336"/>
            <a:ext cx="16405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 - 10 человек</a:t>
            </a:r>
            <a:endParaRPr lang="ru-RU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/>
          </a:p>
        </p:txBody>
      </p:sp>
      <p:pic>
        <p:nvPicPr>
          <p:cNvPr id="13315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9" name="Прямоугольник 3"/>
          <p:cNvSpPr>
            <a:spLocks noChangeArrowheads="1"/>
          </p:cNvSpPr>
          <p:nvPr/>
        </p:nvSpPr>
        <p:spPr bwMode="auto">
          <a:xfrm>
            <a:off x="1168680" y="-152400"/>
            <a:ext cx="683232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Bookman Old Style" pitchFamily="18" charset="0"/>
              </a:rPr>
              <a:t>Команда по сестринским </a:t>
            </a:r>
            <a:endParaRPr lang="ru-RU" sz="36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исследованиям 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3321" name="Picture 9" descr="DSC0135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323" r="15075"/>
          <a:stretch/>
        </p:blipFill>
        <p:spPr bwMode="auto">
          <a:xfrm>
            <a:off x="176212" y="1447800"/>
            <a:ext cx="4471988" cy="4619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800600" y="1524000"/>
            <a:ext cx="4572000" cy="43469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2300" b="1" dirty="0">
                <a:solidFill>
                  <a:srgbClr val="000066"/>
                </a:solidFill>
                <a:latin typeface="Bookman Old Style" pitchFamily="18" charset="0"/>
              </a:rPr>
              <a:t>Применила вербальные </a:t>
            </a:r>
            <a:r>
              <a:rPr lang="ru-RU" sz="2300" b="1" dirty="0" smtClean="0">
                <a:solidFill>
                  <a:srgbClr val="000066"/>
                </a:solidFill>
                <a:latin typeface="Bookman Old Style" pitchFamily="18" charset="0"/>
              </a:rPr>
              <a:t>    и </a:t>
            </a:r>
            <a:r>
              <a:rPr lang="ru-RU" sz="2300" b="1" dirty="0">
                <a:solidFill>
                  <a:srgbClr val="000066"/>
                </a:solidFill>
                <a:latin typeface="Bookman Old Style" pitchFamily="18" charset="0"/>
              </a:rPr>
              <a:t>цифровые рейтинговые шкалы, листы оценки послеоперационной боли, что позволило своевременно </a:t>
            </a:r>
            <a:r>
              <a:rPr lang="ru-RU" sz="2300" b="1" dirty="0" smtClean="0">
                <a:solidFill>
                  <a:srgbClr val="000066"/>
                </a:solidFill>
                <a:latin typeface="Bookman Old Style" pitchFamily="18" charset="0"/>
              </a:rPr>
              <a:t>и </a:t>
            </a:r>
            <a:r>
              <a:rPr lang="ru-RU" sz="2300" b="1" dirty="0">
                <a:solidFill>
                  <a:srgbClr val="000066"/>
                </a:solidFill>
                <a:latin typeface="Bookman Old Style" pitchFamily="18" charset="0"/>
              </a:rPr>
              <a:t>достоверно определить степень болевого синдрома, от которого зависела лекарственная терапия</a:t>
            </a:r>
            <a:r>
              <a:rPr lang="ru-RU" sz="2300" dirty="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-4445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3" name="Прямоугольник 8"/>
          <p:cNvSpPr>
            <a:spLocks noChangeArrowheads="1"/>
          </p:cNvSpPr>
          <p:nvPr/>
        </p:nvSpPr>
        <p:spPr bwMode="auto">
          <a:xfrm>
            <a:off x="0" y="-152400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Bookman Old Style" pitchFamily="18" charset="0"/>
              </a:rPr>
              <a:t>Применение одного 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из видов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арт-терапии 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4339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91023536"/>
              </p:ext>
            </p:extLst>
          </p:nvPr>
        </p:nvGraphicFramePr>
        <p:xfrm>
          <a:off x="266700" y="1524000"/>
          <a:ext cx="8610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790824" y="3167064"/>
            <a:ext cx="10070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(42%)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5091112" y="3397895"/>
            <a:ext cx="12634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(33,3%)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347113" y="3397896"/>
            <a:ext cx="10070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(55%)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4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Прямоугольник 8"/>
          <p:cNvSpPr>
            <a:spLocks noChangeArrowheads="1"/>
          </p:cNvSpPr>
          <p:nvPr/>
        </p:nvSpPr>
        <p:spPr bwMode="auto">
          <a:xfrm>
            <a:off x="76200" y="-133529"/>
            <a:ext cx="9372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Применение </a:t>
            </a:r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арт-терапии</a:t>
            </a:r>
            <a:endParaRPr lang="ru-RU" sz="36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в комплексе 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5363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75596580"/>
              </p:ext>
            </p:extLst>
          </p:nvPr>
        </p:nvGraphicFramePr>
        <p:xfrm>
          <a:off x="180974" y="1524000"/>
          <a:ext cx="873442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8" name="Rectangle 18"/>
          <p:cNvSpPr>
            <a:spLocks noChangeArrowheads="1"/>
          </p:cNvSpPr>
          <p:nvPr/>
        </p:nvSpPr>
        <p:spPr bwMode="auto">
          <a:xfrm>
            <a:off x="0" y="1066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ru-RU" sz="2000" b="1"/>
          </a:p>
        </p:txBody>
      </p:sp>
      <p:sp>
        <p:nvSpPr>
          <p:cNvPr id="16389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1" name="Прямоугольник 8"/>
          <p:cNvSpPr>
            <a:spLocks noChangeArrowheads="1"/>
          </p:cNvSpPr>
          <p:nvPr/>
        </p:nvSpPr>
        <p:spPr bwMode="auto">
          <a:xfrm>
            <a:off x="0" y="76200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  <a:latin typeface="Bookman Old Style" pitchFamily="18" charset="0"/>
              </a:rPr>
              <a:t>Достигнутые результаты</a:t>
            </a:r>
            <a:endParaRPr lang="ru-RU" sz="44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graphicFrame>
        <p:nvGraphicFramePr>
          <p:cNvPr id="1639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26270187"/>
              </p:ext>
            </p:extLst>
          </p:nvPr>
        </p:nvGraphicFramePr>
        <p:xfrm>
          <a:off x="-97879" y="1371600"/>
          <a:ext cx="9241879" cy="5257800"/>
        </p:xfrm>
        <a:graphic>
          <a:graphicData uri="http://schemas.openxmlformats.org/presentationml/2006/ole">
            <p:oleObj spid="_x0000_s16419" name="Диаграмма" r:id="rId3" imgW="8229600" imgH="5114849" progId="MSGraph.Chart.8">
              <p:embed followColorScheme="full"/>
            </p:oleObj>
          </a:graphicData>
        </a:graphic>
      </p:graphicFrame>
      <p:sp>
        <p:nvSpPr>
          <p:cNvPr id="16393" name="Text Box 15"/>
          <p:cNvSpPr txBox="1">
            <a:spLocks noChangeArrowheads="1"/>
          </p:cNvSpPr>
          <p:nvPr/>
        </p:nvSpPr>
        <p:spPr bwMode="auto">
          <a:xfrm>
            <a:off x="1295400" y="1219200"/>
            <a:ext cx="594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b="1">
                <a:latin typeface="Bookman Old Style" pitchFamily="18" charset="0"/>
              </a:rPr>
              <a:t>Уровень боли</a:t>
            </a:r>
          </a:p>
        </p:txBody>
      </p:sp>
      <p:pic>
        <p:nvPicPr>
          <p:cNvPr id="16387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2" name="Rectangle 18"/>
          <p:cNvSpPr>
            <a:spLocks noChangeArrowheads="1"/>
          </p:cNvSpPr>
          <p:nvPr/>
        </p:nvSpPr>
        <p:spPr bwMode="auto">
          <a:xfrm>
            <a:off x="0" y="1066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ru-RU" sz="2000" b="1"/>
          </a:p>
        </p:txBody>
      </p:sp>
      <p:sp>
        <p:nvSpPr>
          <p:cNvPr id="17413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457200" y="2743200"/>
            <a:ext cx="8458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70000"/>
              </a:lnSpc>
              <a:defRPr/>
            </a:pPr>
            <a:r>
              <a:rPr lang="ru-RU" sz="4800" b="1" dirty="0">
                <a:solidFill>
                  <a:srgbClr val="23496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Благодарю за внимание!</a:t>
            </a:r>
          </a:p>
        </p:txBody>
      </p:sp>
      <p:pic>
        <p:nvPicPr>
          <p:cNvPr id="1741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5" name="Rectangle 18"/>
          <p:cNvSpPr>
            <a:spLocks noChangeArrowheads="1"/>
          </p:cNvSpPr>
          <p:nvPr/>
        </p:nvSpPr>
        <p:spPr bwMode="auto">
          <a:xfrm>
            <a:off x="0" y="1066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ru-RU" sz="2000" b="1"/>
          </a:p>
        </p:txBody>
      </p:sp>
      <p:sp>
        <p:nvSpPr>
          <p:cNvPr id="3076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0" y="1793067"/>
            <a:ext cx="9144000" cy="384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ru-RU" sz="3200" b="1" dirty="0" smtClean="0">
                <a:solidFill>
                  <a:srgbClr val="000066"/>
                </a:solidFill>
                <a:latin typeface="Bookman Old Style" pitchFamily="18" charset="0"/>
              </a:rPr>
              <a:t>Является </a:t>
            </a:r>
            <a:r>
              <a:rPr lang="ru-RU" sz="3200" b="1" dirty="0">
                <a:solidFill>
                  <a:srgbClr val="000066"/>
                </a:solidFill>
                <a:latin typeface="Bookman Old Style" pitchFamily="18" charset="0"/>
              </a:rPr>
              <a:t>важнейшим компонентом защитной системы организма, </a:t>
            </a:r>
            <a:r>
              <a:rPr lang="ru-RU" sz="3200" b="1" dirty="0" smtClean="0">
                <a:solidFill>
                  <a:srgbClr val="000066"/>
                </a:solidFill>
                <a:latin typeface="Bookman Old Style" pitchFamily="18" charset="0"/>
              </a:rPr>
              <a:t>сигналом </a:t>
            </a:r>
            <a:r>
              <a:rPr lang="ru-RU" sz="3200" b="1" dirty="0">
                <a:solidFill>
                  <a:srgbClr val="000066"/>
                </a:solidFill>
                <a:latin typeface="Bookman Old Style" pitchFamily="18" charset="0"/>
              </a:rPr>
              <a:t>о повреждении ткани и развитии патологического процесса, постоянно действующим регулятором гомеостатических реакций, включая их высшие поведенческие формы</a:t>
            </a:r>
          </a:p>
        </p:txBody>
      </p:sp>
      <p:pic>
        <p:nvPicPr>
          <p:cNvPr id="3079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-57329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72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Боль</a:t>
            </a:r>
            <a:endParaRPr lang="ru-RU" sz="72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1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3" name="Прямоугольник 8"/>
          <p:cNvSpPr>
            <a:spLocks noChangeArrowheads="1"/>
          </p:cNvSpPr>
          <p:nvPr/>
        </p:nvSpPr>
        <p:spPr bwMode="auto">
          <a:xfrm>
            <a:off x="0" y="76200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Bookman Old Style" pitchFamily="18" charset="0"/>
              </a:rPr>
              <a:t>Тема сестринского </a:t>
            </a:r>
            <a:r>
              <a:rPr lang="ru-RU" sz="2200" b="1" dirty="0">
                <a:solidFill>
                  <a:schemeClr val="bg1"/>
                </a:solidFill>
                <a:latin typeface="Bookman Old Style" pitchFamily="18" charset="0"/>
              </a:rPr>
              <a:t>исследования был обусловлен поступлением пациентов с </a:t>
            </a:r>
            <a:r>
              <a:rPr lang="ru-RU" sz="2200" b="1" dirty="0" err="1">
                <a:solidFill>
                  <a:schemeClr val="bg1"/>
                </a:solidFill>
                <a:latin typeface="Bookman Old Style" pitchFamily="18" charset="0"/>
              </a:rPr>
              <a:t>холецистэктомией</a:t>
            </a:r>
            <a:endParaRPr lang="ru-RU" sz="2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06" name="Прямоугольник 15"/>
          <p:cNvSpPr>
            <a:spLocks noChangeArrowheads="1"/>
          </p:cNvSpPr>
          <p:nvPr/>
        </p:nvSpPr>
        <p:spPr bwMode="auto">
          <a:xfrm>
            <a:off x="381000" y="1548825"/>
            <a:ext cx="8305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В ОРИТ поступило 3 750 </a:t>
            </a:r>
            <a:r>
              <a:rPr lang="ru-RU" sz="3200" b="1" dirty="0">
                <a:solidFill>
                  <a:srgbClr val="002060"/>
                </a:solidFill>
                <a:latin typeface="Bookman Old Style" pitchFamily="18" charset="0"/>
              </a:rPr>
              <a:t>человек</a:t>
            </a:r>
          </a:p>
        </p:txBody>
      </p:sp>
      <p:pic>
        <p:nvPicPr>
          <p:cNvPr id="4099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49825053"/>
              </p:ext>
            </p:extLst>
          </p:nvPr>
        </p:nvGraphicFramePr>
        <p:xfrm>
          <a:off x="381000" y="2014537"/>
          <a:ext cx="8382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4" name="Rectangle 18"/>
          <p:cNvSpPr>
            <a:spLocks noChangeArrowheads="1"/>
          </p:cNvSpPr>
          <p:nvPr/>
        </p:nvSpPr>
        <p:spPr bwMode="auto">
          <a:xfrm>
            <a:off x="0" y="1066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ru-RU" sz="2000" b="1"/>
          </a:p>
        </p:txBody>
      </p:sp>
      <p:sp>
        <p:nvSpPr>
          <p:cNvPr id="5125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7" name="Text Box 51"/>
          <p:cNvSpPr txBox="1">
            <a:spLocks noChangeArrowheads="1"/>
          </p:cNvSpPr>
          <p:nvPr/>
        </p:nvSpPr>
        <p:spPr bwMode="auto">
          <a:xfrm>
            <a:off x="990600" y="1676400"/>
            <a:ext cx="7924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dirty="0">
                <a:solidFill>
                  <a:srgbClr val="000066"/>
                </a:solidFill>
                <a:latin typeface="Bookman Old Style" pitchFamily="18" charset="0"/>
              </a:rPr>
              <a:t>выяснить интенсивность боли</a:t>
            </a:r>
          </a:p>
          <a:p>
            <a:pPr eaLnBrk="1" hangingPunct="1"/>
            <a:endParaRPr lang="ru-RU" sz="4000" b="1" dirty="0">
              <a:solidFill>
                <a:srgbClr val="000066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4000" b="1" dirty="0">
                <a:solidFill>
                  <a:srgbClr val="000066"/>
                </a:solidFill>
                <a:latin typeface="Bookman Old Style" pitchFamily="18" charset="0"/>
              </a:rPr>
              <a:t>снизить болевой синдром</a:t>
            </a:r>
          </a:p>
          <a:p>
            <a:pPr eaLnBrk="1" hangingPunct="1"/>
            <a:endParaRPr lang="ru-RU" sz="4000" b="1" dirty="0">
              <a:solidFill>
                <a:srgbClr val="000066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4000" b="1" dirty="0">
                <a:solidFill>
                  <a:srgbClr val="000066"/>
                </a:solidFill>
                <a:latin typeface="Bookman Old Style" pitchFamily="18" charset="0"/>
              </a:rPr>
              <a:t>ускорить </a:t>
            </a:r>
            <a:r>
              <a:rPr lang="ru-RU" sz="4000" b="1" dirty="0" smtClean="0">
                <a:solidFill>
                  <a:srgbClr val="000066"/>
                </a:solidFill>
                <a:latin typeface="Bookman Old Style" pitchFamily="18" charset="0"/>
              </a:rPr>
              <a:t>реабилитацию пациентов.</a:t>
            </a:r>
            <a:endParaRPr lang="ru-RU" sz="4000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sp>
        <p:nvSpPr>
          <p:cNvPr id="5128" name="TextBox 18"/>
          <p:cNvSpPr txBox="1">
            <a:spLocks noChangeArrowheads="1"/>
          </p:cNvSpPr>
          <p:nvPr/>
        </p:nvSpPr>
        <p:spPr bwMode="auto">
          <a:xfrm>
            <a:off x="152400" y="67270"/>
            <a:ext cx="8915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5400" b="1" dirty="0">
                <a:solidFill>
                  <a:schemeClr val="bg1"/>
                </a:solidFill>
                <a:latin typeface="Bookman Old Style" pitchFamily="18" charset="0"/>
              </a:rPr>
              <a:t>Задачи исследования:</a:t>
            </a:r>
          </a:p>
        </p:txBody>
      </p:sp>
      <p:pic>
        <p:nvPicPr>
          <p:cNvPr id="5129" name="Picture 35" descr="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68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35" descr="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68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35" descr="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933950"/>
            <a:ext cx="68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48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150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Прямоугольник 8"/>
          <p:cNvSpPr>
            <a:spLocks noChangeArrowheads="1"/>
          </p:cNvSpPr>
          <p:nvPr/>
        </p:nvSpPr>
        <p:spPr bwMode="auto">
          <a:xfrm>
            <a:off x="152400" y="76200"/>
            <a:ext cx="88392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2" algn="ctr"/>
            <a:r>
              <a:rPr lang="ru-RU" sz="4600" dirty="0">
                <a:latin typeface="Bookman Old Style" pitchFamily="18" charset="0"/>
              </a:rPr>
              <a:t> </a:t>
            </a:r>
            <a:r>
              <a:rPr lang="ru-RU" sz="4600" b="1" dirty="0">
                <a:solidFill>
                  <a:schemeClr val="bg1"/>
                </a:solidFill>
                <a:latin typeface="Bookman Old Style" pitchFamily="18" charset="0"/>
              </a:rPr>
              <a:t>Участники исследования</a:t>
            </a:r>
          </a:p>
        </p:txBody>
      </p:sp>
      <p:sp>
        <p:nvSpPr>
          <p:cNvPr id="6152" name="Rectangle 22"/>
          <p:cNvSpPr>
            <a:spLocks noChangeArrowheads="1"/>
          </p:cNvSpPr>
          <p:nvPr/>
        </p:nvSpPr>
        <p:spPr bwMode="auto">
          <a:xfrm>
            <a:off x="2133600" y="1600200"/>
            <a:ext cx="4343400" cy="762000"/>
          </a:xfrm>
          <a:prstGeom prst="rect">
            <a:avLst/>
          </a:prstGeom>
          <a:solidFill>
            <a:srgbClr val="66FF33"/>
          </a:solidFill>
          <a:ln w="762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Исследуемая</a:t>
            </a:r>
            <a:r>
              <a:rPr lang="en-US" sz="2800" b="1" dirty="0" smtClean="0">
                <a:latin typeface="Bookman Old Style" pitchFamily="18" charset="0"/>
              </a:rPr>
              <a:t> </a:t>
            </a:r>
            <a:r>
              <a:rPr lang="ru-RU" sz="2800" b="1" dirty="0" smtClean="0">
                <a:latin typeface="Bookman Old Style" pitchFamily="18" charset="0"/>
              </a:rPr>
              <a:t>группа</a:t>
            </a:r>
            <a:endParaRPr lang="ru-RU" sz="2800" b="1" dirty="0">
              <a:latin typeface="Bookman Old Style" pitchFamily="18" charset="0"/>
            </a:endParaRPr>
          </a:p>
          <a:p>
            <a:pPr algn="ctr"/>
            <a:r>
              <a:rPr lang="ru-RU" sz="2800" b="1" dirty="0">
                <a:latin typeface="Bookman Old Style" pitchFamily="18" charset="0"/>
              </a:rPr>
              <a:t>20 человек</a:t>
            </a:r>
          </a:p>
        </p:txBody>
      </p:sp>
      <p:sp>
        <p:nvSpPr>
          <p:cNvPr id="6153" name="Rectangle 23"/>
          <p:cNvSpPr>
            <a:spLocks noChangeArrowheads="1"/>
          </p:cNvSpPr>
          <p:nvPr/>
        </p:nvSpPr>
        <p:spPr bwMode="auto">
          <a:xfrm>
            <a:off x="2819400" y="2819400"/>
            <a:ext cx="3048000" cy="685800"/>
          </a:xfrm>
          <a:prstGeom prst="rect">
            <a:avLst/>
          </a:prstGeom>
          <a:solidFill>
            <a:srgbClr val="66FF33"/>
          </a:solidFill>
          <a:ln w="762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>
                <a:latin typeface="Bookman Old Style" pitchFamily="18" charset="0"/>
              </a:rPr>
              <a:t>От 18 – 60 лет</a:t>
            </a:r>
          </a:p>
        </p:txBody>
      </p:sp>
      <p:sp>
        <p:nvSpPr>
          <p:cNvPr id="6154" name="Rectangle 24"/>
          <p:cNvSpPr>
            <a:spLocks noChangeArrowheads="1"/>
          </p:cNvSpPr>
          <p:nvPr/>
        </p:nvSpPr>
        <p:spPr bwMode="auto">
          <a:xfrm>
            <a:off x="5257800" y="3733800"/>
            <a:ext cx="2438400" cy="533399"/>
          </a:xfrm>
          <a:prstGeom prst="rect">
            <a:avLst/>
          </a:prstGeom>
          <a:solidFill>
            <a:srgbClr val="66FF33"/>
          </a:solidFill>
          <a:ln w="762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>
                <a:latin typeface="Bookman Old Style" pitchFamily="18" charset="0"/>
              </a:rPr>
              <a:t>11 женщин</a:t>
            </a:r>
          </a:p>
        </p:txBody>
      </p:sp>
      <p:sp>
        <p:nvSpPr>
          <p:cNvPr id="6155" name="Rectangle 25"/>
          <p:cNvSpPr>
            <a:spLocks noChangeArrowheads="1"/>
          </p:cNvSpPr>
          <p:nvPr/>
        </p:nvSpPr>
        <p:spPr bwMode="auto">
          <a:xfrm>
            <a:off x="1143000" y="3810000"/>
            <a:ext cx="2514600" cy="533400"/>
          </a:xfrm>
          <a:prstGeom prst="rect">
            <a:avLst/>
          </a:prstGeom>
          <a:solidFill>
            <a:srgbClr val="66FF33"/>
          </a:solidFill>
          <a:ln w="762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>
                <a:latin typeface="Bookman Old Style" pitchFamily="18" charset="0"/>
              </a:rPr>
              <a:t>9 мужчин</a:t>
            </a:r>
          </a:p>
        </p:txBody>
      </p:sp>
      <p:sp>
        <p:nvSpPr>
          <p:cNvPr id="6156" name="Line 28"/>
          <p:cNvSpPr>
            <a:spLocks noChangeShapeType="1"/>
          </p:cNvSpPr>
          <p:nvPr/>
        </p:nvSpPr>
        <p:spPr bwMode="auto">
          <a:xfrm flipH="1">
            <a:off x="2057400" y="2971800"/>
            <a:ext cx="68580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7" name="Line 29"/>
          <p:cNvSpPr>
            <a:spLocks noChangeShapeType="1"/>
          </p:cNvSpPr>
          <p:nvPr/>
        </p:nvSpPr>
        <p:spPr bwMode="auto">
          <a:xfrm>
            <a:off x="6019800" y="3048000"/>
            <a:ext cx="7620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114800" y="2590800"/>
            <a:ext cx="304800" cy="1588"/>
          </a:xfrm>
          <a:prstGeom prst="straightConnector1">
            <a:avLst/>
          </a:prstGeom>
          <a:ln w="44450" cap="sq" cmpd="sng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1143000" y="4800600"/>
            <a:ext cx="7086600" cy="1447800"/>
          </a:xfrm>
          <a:prstGeom prst="rect">
            <a:avLst/>
          </a:prstGeom>
          <a:solidFill>
            <a:srgbClr val="66FF33"/>
          </a:solidFill>
          <a:ln w="76200"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Контрольная группа</a:t>
            </a:r>
            <a:endParaRPr lang="ru-RU" sz="2800" b="1" dirty="0">
              <a:latin typeface="Bookman Old Style" pitchFamily="18" charset="0"/>
            </a:endParaRPr>
          </a:p>
          <a:p>
            <a:pPr algn="ctr"/>
            <a:r>
              <a:rPr lang="ru-RU" sz="2800" b="1" dirty="0">
                <a:latin typeface="Bookman Old Style" pitchFamily="18" charset="0"/>
              </a:rPr>
              <a:t>20 </a:t>
            </a:r>
            <a:r>
              <a:rPr lang="ru-RU" sz="2800" b="1" dirty="0" smtClean="0">
                <a:latin typeface="Bookman Old Style" pitchFamily="18" charset="0"/>
              </a:rPr>
              <a:t>человек, не принимавших</a:t>
            </a:r>
          </a:p>
          <a:p>
            <a:pPr algn="ctr"/>
            <a:r>
              <a:rPr lang="ru-RU" sz="2800" b="1" dirty="0" smtClean="0">
                <a:latin typeface="Bookman Old Style" pitchFamily="18" charset="0"/>
              </a:rPr>
              <a:t> участие в исследовании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2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4" name="TextBox 26"/>
          <p:cNvSpPr txBox="1">
            <a:spLocks noChangeArrowheads="1"/>
          </p:cNvSpPr>
          <p:nvPr/>
        </p:nvSpPr>
        <p:spPr bwMode="auto">
          <a:xfrm>
            <a:off x="0" y="144959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>
                <a:solidFill>
                  <a:schemeClr val="bg1"/>
                </a:solidFill>
                <a:latin typeface="Bookman Old Style" pitchFamily="18" charset="0"/>
              </a:rPr>
              <a:t>Инструменты исследования:</a:t>
            </a:r>
          </a:p>
        </p:txBody>
      </p:sp>
      <p:pic>
        <p:nvPicPr>
          <p:cNvPr id="9" name="Picture 2" descr="F:\боль\памятки\фото для исследования\IMG_22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>
          <a:xfrm>
            <a:off x="152400" y="1581150"/>
            <a:ext cx="4191000" cy="3143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6" name="Прямоугольник 9"/>
          <p:cNvSpPr>
            <a:spLocks noChangeArrowheads="1"/>
          </p:cNvSpPr>
          <p:nvPr/>
        </p:nvSpPr>
        <p:spPr bwMode="auto">
          <a:xfrm>
            <a:off x="457200" y="4857750"/>
            <a:ext cx="3278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>
                <a:latin typeface="Bookman Old Style" pitchFamily="18" charset="0"/>
              </a:rPr>
              <a:t>Лист наблюдения </a:t>
            </a:r>
          </a:p>
        </p:txBody>
      </p:sp>
      <p:pic>
        <p:nvPicPr>
          <p:cNvPr id="11" name="Picture 3" descr="F:\боль\памятки\фото для исследования\IMG_2294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648200" y="2362200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8" name="Прямоугольник 11"/>
          <p:cNvSpPr>
            <a:spLocks noChangeArrowheads="1"/>
          </p:cNvSpPr>
          <p:nvPr/>
        </p:nvSpPr>
        <p:spPr bwMode="auto">
          <a:xfrm>
            <a:off x="4191000" y="5562600"/>
            <a:ext cx="487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57188" algn="ctr"/>
            <a:r>
              <a:rPr lang="ru-RU" sz="2400" b="1" dirty="0">
                <a:latin typeface="Bookman Old Style" pitchFamily="18" charset="0"/>
              </a:rPr>
              <a:t>Вербальная и цифровая рейтинговые шкалы</a:t>
            </a:r>
            <a:endParaRPr lang="ru-RU" sz="2400" b="1" dirty="0">
              <a:solidFill>
                <a:srgbClr val="244B6E"/>
              </a:solidFill>
              <a:latin typeface="Bookman Old Style" pitchFamily="18" charset="0"/>
            </a:endParaRPr>
          </a:p>
        </p:txBody>
      </p:sp>
      <p:pic>
        <p:nvPicPr>
          <p:cNvPr id="7171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5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457200" y="76200"/>
            <a:ext cx="7848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Применение </a:t>
            </a:r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арт-терапии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202" name="Прямоугольник 14"/>
          <p:cNvSpPr>
            <a:spLocks noChangeArrowheads="1"/>
          </p:cNvSpPr>
          <p:nvPr/>
        </p:nvSpPr>
        <p:spPr bwMode="auto">
          <a:xfrm>
            <a:off x="3414885" y="5867400"/>
            <a:ext cx="19191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Bookman Old Style" pitchFamily="18" charset="0"/>
              </a:rPr>
              <a:t>Оригами</a:t>
            </a:r>
          </a:p>
        </p:txBody>
      </p:sp>
      <p:pic>
        <p:nvPicPr>
          <p:cNvPr id="24577" name="Picture 1" descr="F:\Проект\фото материалы\img_0178.jpg"/>
          <p:cNvPicPr>
            <a:picLocks noChangeAspect="1" noChangeArrowheads="1"/>
          </p:cNvPicPr>
          <p:nvPr/>
        </p:nvPicPr>
        <p:blipFill>
          <a:blip r:embed="rId3" cstate="print"/>
          <a:srcRect b="10944"/>
          <a:stretch>
            <a:fillRect/>
          </a:stretch>
        </p:blipFill>
        <p:spPr bwMode="auto">
          <a:xfrm>
            <a:off x="4648200" y="3581400"/>
            <a:ext cx="3276600" cy="22649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2" descr="F:\Проект\фото материалы\IMG_228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581400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304800" y="1219200"/>
            <a:ext cx="8839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В ходе исследования были впервые применены элементы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арт-терапии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 у пациентов на второй и третий день после операции с целью купирования послеоперационной боли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13378064"/>
              </p:ext>
            </p:extLst>
          </p:nvPr>
        </p:nvGraphicFramePr>
        <p:xfrm>
          <a:off x="0" y="1524000"/>
          <a:ext cx="8991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0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152400" y="76200"/>
            <a:ext cx="89947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Bookman Old Style" pitchFamily="18" charset="0"/>
              </a:rPr>
              <a:t>Применение </a:t>
            </a:r>
            <a:r>
              <a:rPr lang="ru-RU" sz="4800" b="1" dirty="0" smtClean="0">
                <a:solidFill>
                  <a:schemeClr val="bg1"/>
                </a:solidFill>
                <a:latin typeface="Bookman Old Style" pitchFamily="18" charset="0"/>
              </a:rPr>
              <a:t>арт-терапии</a:t>
            </a:r>
            <a:endParaRPr lang="ru-RU" sz="4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9225" name="Text Box 2"/>
          <p:cNvSpPr txBox="1">
            <a:spLocks noChangeArrowheads="1"/>
          </p:cNvSpPr>
          <p:nvPr/>
        </p:nvSpPr>
        <p:spPr bwMode="auto">
          <a:xfrm>
            <a:off x="7264400" y="272409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ru-RU" sz="2000" b="1" dirty="0">
                <a:latin typeface="Calibri" pitchFamily="34" charset="0"/>
              </a:rPr>
              <a:t>чел.</a:t>
            </a:r>
            <a:endParaRPr lang="ru-RU" sz="2000" b="1" dirty="0"/>
          </a:p>
        </p:txBody>
      </p:sp>
      <p:pic>
        <p:nvPicPr>
          <p:cNvPr id="9219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400800" y="424809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ru-RU" sz="2000" b="1" dirty="0">
                <a:latin typeface="Calibri" pitchFamily="34" charset="0"/>
              </a:rPr>
              <a:t>чел.</a:t>
            </a:r>
            <a:endParaRPr lang="ru-RU" sz="2000" b="1" dirty="0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129587" y="348609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ru-RU" sz="2000" b="1" dirty="0">
                <a:latin typeface="Calibri" pitchFamily="34" charset="0"/>
              </a:rPr>
              <a:t>чел.</a:t>
            </a:r>
            <a:endParaRPr lang="ru-RU" sz="2000" b="1" dirty="0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8305800" y="196209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ru-RU" sz="2000" b="1" dirty="0">
                <a:latin typeface="Calibri" pitchFamily="34" charset="0"/>
              </a:rPr>
              <a:t>чел.</a:t>
            </a:r>
            <a:endParaRPr lang="ru-RU" sz="2000" b="1" dirty="0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8331200" y="4953000"/>
            <a:ext cx="73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ru-RU" sz="2000" b="1" dirty="0">
                <a:latin typeface="Calibri" pitchFamily="34" charset="0"/>
              </a:rPr>
              <a:t>чел.</a:t>
            </a:r>
            <a:endParaRPr lang="ru-RU" sz="20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одержимое 5"/>
          <p:cNvGraphicFramePr>
            <a:graphicFrameLocks/>
          </p:cNvGraphicFramePr>
          <p:nvPr/>
        </p:nvGraphicFramePr>
        <p:xfrm>
          <a:off x="381000" y="2057400"/>
          <a:ext cx="87630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0" y="0"/>
            <a:ext cx="9144000" cy="10656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43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20"/>
          <p:cNvSpPr txBox="1">
            <a:spLocks noChangeArrowheads="1"/>
          </p:cNvSpPr>
          <p:nvPr/>
        </p:nvSpPr>
        <p:spPr bwMode="auto">
          <a:xfrm>
            <a:off x="838200" y="762000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0066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50" name="Picture 11" descr="IMG_227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2000"/>
            <a:ext cx="2514600" cy="167640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Прямоугольник 7"/>
          <p:cNvSpPr>
            <a:spLocks noChangeArrowheads="1"/>
          </p:cNvSpPr>
          <p:nvPr/>
        </p:nvSpPr>
        <p:spPr bwMode="auto">
          <a:xfrm>
            <a:off x="914400" y="-8930"/>
            <a:ext cx="776687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Bookman Old Style" pitchFamily="18" charset="0"/>
              </a:rPr>
              <a:t>Занятие оригами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2514600"/>
            <a:ext cx="1219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</a:rPr>
              <a:t>54,5%</a:t>
            </a:r>
            <a:endParaRPr lang="ru-RU" sz="25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5105400"/>
            <a:ext cx="1295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</a:rPr>
              <a:t>45,5%</a:t>
            </a:r>
            <a:endParaRPr lang="ru-RU" sz="25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447800"/>
            <a:ext cx="883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Оригами — 11 человек из 20 (55%)</a:t>
            </a:r>
            <a:endParaRPr lang="ru-RU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6600">
            <a:alpha val="83000"/>
          </a:srgbClr>
        </a:solidFill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</TotalTime>
  <Words>318</Words>
  <Application>Microsoft Office PowerPoint</Application>
  <PresentationFormat>Экран (4:3)</PresentationFormat>
  <Paragraphs>83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1_Оформление по умолчанию</vt:lpstr>
      <vt:lpstr>Диаграмма</vt:lpstr>
      <vt:lpstr>«Болевой синдром у пациентов после холецистэктомии.  Снижение уровня боли»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я</dc:creator>
  <cp:lastModifiedBy>ОПСА</cp:lastModifiedBy>
  <cp:revision>176</cp:revision>
  <cp:lastPrinted>1601-01-01T00:00:00Z</cp:lastPrinted>
  <dcterms:created xsi:type="dcterms:W3CDTF">1601-01-01T00:00:00Z</dcterms:created>
  <dcterms:modified xsi:type="dcterms:W3CDTF">2012-06-28T03:06:26Z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