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A400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.png"/><Relationship Id="rId7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2.png"/><Relationship Id="rId7" Type="http://schemas.openxmlformats.org/officeDocument/2006/relationships/image" Target="../media/image5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2.png"/><Relationship Id="rId7" Type="http://schemas.openxmlformats.org/officeDocument/2006/relationships/image" Target="../media/image5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2.png"/><Relationship Id="rId7" Type="http://schemas.openxmlformats.org/officeDocument/2006/relationships/image" Target="../media/image6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6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13" Type="http://schemas.openxmlformats.org/officeDocument/2006/relationships/image" Target="../media/image78.jpeg"/><Relationship Id="rId3" Type="http://schemas.openxmlformats.org/officeDocument/2006/relationships/image" Target="../media/image2.png"/><Relationship Id="rId7" Type="http://schemas.openxmlformats.org/officeDocument/2006/relationships/image" Target="../media/image72.jpeg"/><Relationship Id="rId12" Type="http://schemas.openxmlformats.org/officeDocument/2006/relationships/image" Target="../media/image7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5" Type="http://schemas.openxmlformats.org/officeDocument/2006/relationships/image" Target="../media/image4.png"/><Relationship Id="rId15" Type="http://schemas.openxmlformats.org/officeDocument/2006/relationships/image" Target="../media/image80.jpeg"/><Relationship Id="rId10" Type="http://schemas.openxmlformats.org/officeDocument/2006/relationships/image" Target="../media/image75.jpeg"/><Relationship Id="rId4" Type="http://schemas.openxmlformats.org/officeDocument/2006/relationships/image" Target="../media/image3.png"/><Relationship Id="rId9" Type="http://schemas.openxmlformats.org/officeDocument/2006/relationships/image" Target="../media/image74.jpeg"/><Relationship Id="rId14" Type="http://schemas.openxmlformats.org/officeDocument/2006/relationships/image" Target="../media/image7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4.png"/><Relationship Id="rId10" Type="http://schemas.openxmlformats.org/officeDocument/2006/relationships/image" Target="../media/image16.jpeg"/><Relationship Id="rId4" Type="http://schemas.openxmlformats.org/officeDocument/2006/relationships/image" Target="../media/image3.pn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2.png"/><Relationship Id="rId7" Type="http://schemas.openxmlformats.org/officeDocument/2006/relationships/image" Target="../media/image19.jpe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4.png"/><Relationship Id="rId10" Type="http://schemas.openxmlformats.org/officeDocument/2006/relationships/image" Target="../media/image22.jpeg"/><Relationship Id="rId4" Type="http://schemas.openxmlformats.org/officeDocument/2006/relationships/image" Target="../media/image3.pn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4016" y="1556792"/>
            <a:ext cx="8892480" cy="3323987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200" b="1" dirty="0" smtClean="0">
                <a:solidFill>
                  <a:srgbClr val="003366"/>
                </a:solidFill>
              </a:rPr>
              <a:t>Итоги проекта </a:t>
            </a:r>
          </a:p>
          <a:p>
            <a:pPr algn="ctr"/>
            <a:r>
              <a:rPr lang="ru-RU" sz="4200" b="1" dirty="0" smtClean="0">
                <a:solidFill>
                  <a:srgbClr val="003366"/>
                </a:solidFill>
              </a:rPr>
              <a:t>Омской профессиональной сестринской ассоциации «Исследования в сестринском деле» 2011 – 2012 гг.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51720" y="5397023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003366"/>
                </a:solidFill>
              </a:rPr>
              <a:t>О.А. Бучко, </a:t>
            </a:r>
          </a:p>
          <a:p>
            <a:pPr algn="r"/>
            <a:r>
              <a:rPr lang="ru-RU" sz="2400" b="1" i="1" dirty="0" smtClean="0">
                <a:solidFill>
                  <a:srgbClr val="003366"/>
                </a:solidFill>
              </a:rPr>
              <a:t>вице-президент, </a:t>
            </a:r>
          </a:p>
          <a:p>
            <a:pPr algn="r"/>
            <a:r>
              <a:rPr lang="ru-RU" sz="2400" b="1" i="1" dirty="0" smtClean="0">
                <a:solidFill>
                  <a:srgbClr val="003366"/>
                </a:solidFill>
              </a:rPr>
              <a:t>координатор проекта ОПСА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pic>
        <p:nvPicPr>
          <p:cNvPr id="10241" name="Picture 1" descr="D:\Фотоальбом\2011 г\15. 3-й омский семинар по исследованиям 11.06.11 г\DSC04056.JPG"/>
          <p:cNvPicPr>
            <a:picLocks noChangeAspect="1" noChangeArrowheads="1"/>
          </p:cNvPicPr>
          <p:nvPr/>
        </p:nvPicPr>
        <p:blipFill>
          <a:blip r:embed="rId6" cstate="screen">
            <a:lum/>
          </a:blip>
          <a:srcRect t="10667"/>
          <a:stretch>
            <a:fillRect/>
          </a:stretch>
        </p:blipFill>
        <p:spPr bwMode="auto">
          <a:xfrm>
            <a:off x="1259632" y="2060848"/>
            <a:ext cx="6264696" cy="4197346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79512" y="1255112"/>
            <a:ext cx="8841395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Первый (подготовительный)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6309320"/>
            <a:ext cx="82809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</a:rPr>
              <a:t>Медицинские сестры-исследователи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15616" y="1268760"/>
            <a:ext cx="7261732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Второй (обучающий) этап проекта</a:t>
            </a:r>
          </a:p>
        </p:txBody>
      </p:sp>
      <p:pic>
        <p:nvPicPr>
          <p:cNvPr id="9217" name="Picture 1" descr="C:\Users\User\Desktop\DSC03350.jpg"/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/>
          <a:stretch>
            <a:fillRect/>
          </a:stretch>
        </p:blipFill>
        <p:spPr bwMode="auto">
          <a:xfrm>
            <a:off x="251520" y="2492896"/>
            <a:ext cx="3205454" cy="2060848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18" name="Picture 2" descr="C:\Users\User\Desktop\DSC03637.jpg"/>
          <p:cNvPicPr>
            <a:picLocks noChangeArrowheads="1"/>
          </p:cNvPicPr>
          <p:nvPr/>
        </p:nvPicPr>
        <p:blipFill>
          <a:blip r:embed="rId7" cstate="print">
            <a:lum/>
          </a:blip>
          <a:srcRect t="3197" b="7294"/>
          <a:stretch>
            <a:fillRect/>
          </a:stretch>
        </p:blipFill>
        <p:spPr bwMode="auto">
          <a:xfrm>
            <a:off x="5436096" y="2492896"/>
            <a:ext cx="3204000" cy="20628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19" name="Picture 3" descr="C:\Users\User\Desktop\DSC04020.jpg"/>
          <p:cNvPicPr>
            <a:picLocks noChangeAspect="1" noChangeArrowheads="1"/>
          </p:cNvPicPr>
          <p:nvPr/>
        </p:nvPicPr>
        <p:blipFill>
          <a:blip r:embed="rId8" cstate="print">
            <a:lum/>
          </a:blip>
          <a:srcRect t="14035"/>
          <a:stretch>
            <a:fillRect/>
          </a:stretch>
        </p:blipFill>
        <p:spPr bwMode="auto">
          <a:xfrm>
            <a:off x="2627784" y="4698615"/>
            <a:ext cx="3168352" cy="2042753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39552" y="1988840"/>
            <a:ext cx="28083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12 февраля 2011 г.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24128" y="2060848"/>
            <a:ext cx="28083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9 апреля 2011 г.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580112" y="5518393"/>
            <a:ext cx="28083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11 июня 2011 г.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340768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rgbClr val="A40000"/>
                </a:solidFill>
              </a:rPr>
              <a:t>Исследование: «Болевой синдром у пациентов после холецистэктомии. Снижение уровня боли»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47664" y="6021288"/>
            <a:ext cx="22220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Е.Е. Попова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6012577"/>
            <a:ext cx="2832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В.Л. Полуэктов</a:t>
            </a:r>
          </a:p>
        </p:txBody>
      </p:sp>
      <p:pic>
        <p:nvPicPr>
          <p:cNvPr id="1026" name="Picture 2" descr="D:\Документы\Публикации в СМИ\Журнал Вестник РАМС\2012 г\Попова Е.Е\Попова Е.Е..jpg"/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/>
          <a:stretch>
            <a:fillRect/>
          </a:stretch>
        </p:blipFill>
        <p:spPr bwMode="auto">
          <a:xfrm>
            <a:off x="1475656" y="2348880"/>
            <a:ext cx="2448272" cy="3672407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D:\Документы\Документы ОПСА\Конференции\2012 г\Исследования в СД 29 июня 2012\Рецензенты\Полуэктов В.Л..JPG"/>
          <p:cNvPicPr>
            <a:picLocks noChangeAspect="1" noChangeArrowheads="1"/>
          </p:cNvPicPr>
          <p:nvPr/>
        </p:nvPicPr>
        <p:blipFill>
          <a:blip r:embed="rId7" cstate="print">
            <a:lum/>
          </a:blip>
          <a:srcRect l="33854" r="24769" b="18298"/>
          <a:stretch>
            <a:fillRect/>
          </a:stretch>
        </p:blipFill>
        <p:spPr bwMode="auto">
          <a:xfrm>
            <a:off x="4932040" y="2348880"/>
            <a:ext cx="2448272" cy="3672409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496" y="1231592"/>
            <a:ext cx="896448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rgbClr val="A40000"/>
                </a:solidFill>
              </a:rPr>
              <a:t>Исследование: «Болевой синдром у пострадавших </a:t>
            </a:r>
          </a:p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rgbClr val="A40000"/>
                </a:solidFill>
              </a:rPr>
              <a:t>в результате острых отравлений прижигающими ядами. Снижение болевого синдрома»</a:t>
            </a:r>
          </a:p>
        </p:txBody>
      </p:sp>
      <p:pic>
        <p:nvPicPr>
          <p:cNvPr id="2050" name="Picture 2" descr="D:\Документы\Публикации в СМИ\Журнал Вестник РАМС\2012 г\Смирнова А.А\Смирнова А.А..jpg"/>
          <p:cNvPicPr>
            <a:picLocks noChangeArrowheads="1"/>
          </p:cNvPicPr>
          <p:nvPr/>
        </p:nvPicPr>
        <p:blipFill>
          <a:blip r:embed="rId6" cstate="print">
            <a:lum/>
          </a:blip>
          <a:srcRect l="7692" r="10256"/>
          <a:stretch>
            <a:fillRect/>
          </a:stretch>
        </p:blipFill>
        <p:spPr bwMode="auto">
          <a:xfrm>
            <a:off x="1691952" y="2564904"/>
            <a:ext cx="2448000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547664" y="6228601"/>
            <a:ext cx="2810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А.А. Смирнова</a:t>
            </a:r>
          </a:p>
        </p:txBody>
      </p:sp>
      <p:pic>
        <p:nvPicPr>
          <p:cNvPr id="2051" name="Picture 3" descr="D:\Документы\Документы ОПСА\Конференции\2012 г\Исследования в СД 29 июня 2012\Рецензенты\Сабаев А В.JPG"/>
          <p:cNvPicPr>
            <a:picLocks noChangeArrowheads="1"/>
          </p:cNvPicPr>
          <p:nvPr/>
        </p:nvPicPr>
        <p:blipFill>
          <a:blip r:embed="rId7" cstate="screen">
            <a:lum/>
          </a:blip>
          <a:srcRect/>
          <a:stretch>
            <a:fillRect/>
          </a:stretch>
        </p:blipFill>
        <p:spPr bwMode="auto">
          <a:xfrm>
            <a:off x="5076056" y="2565312"/>
            <a:ext cx="2448000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148064" y="6237312"/>
            <a:ext cx="22283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А.В.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Сабаев</a:t>
            </a:r>
            <a:endParaRPr lang="ru-RU" sz="32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6024" y="1340768"/>
            <a:ext cx="8604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rgbClr val="A40000"/>
                </a:solidFill>
              </a:rPr>
              <a:t>Исследование: «Болевой синдром у пациентов </a:t>
            </a:r>
          </a:p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rgbClr val="A40000"/>
                </a:solidFill>
              </a:rPr>
              <a:t>с ожоговой травмой. Контроль боли»</a:t>
            </a:r>
          </a:p>
        </p:txBody>
      </p:sp>
      <p:pic>
        <p:nvPicPr>
          <p:cNvPr id="3074" name="Picture 2" descr="D:\Документы\Публикации в СМИ\Журнал Вестник РАМС\2012 г\Бочкарева Т.Н\Бочкарева Т.Н..jpg"/>
          <p:cNvPicPr>
            <a:picLocks noChangeArrowheads="1"/>
          </p:cNvPicPr>
          <p:nvPr/>
        </p:nvPicPr>
        <p:blipFill>
          <a:blip r:embed="rId6" cstate="print">
            <a:lum/>
          </a:blip>
          <a:srcRect l="5883" r="5872"/>
          <a:stretch>
            <a:fillRect/>
          </a:stretch>
        </p:blipFill>
        <p:spPr bwMode="auto">
          <a:xfrm>
            <a:off x="1625223" y="2421296"/>
            <a:ext cx="2448000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475656" y="6093296"/>
            <a:ext cx="2813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Т.Н. Бочкарева</a:t>
            </a:r>
          </a:p>
        </p:txBody>
      </p:sp>
      <p:pic>
        <p:nvPicPr>
          <p:cNvPr id="3075" name="Picture 3" descr="D:\Документы\Документы ОПСА\Конференции\2012 г\Исследования в СД 29 июня 2012\Рецензенты\Ковалевский А А.JPG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 l="15193" t="15192" r="13907" b="6947"/>
          <a:stretch>
            <a:fillRect/>
          </a:stretch>
        </p:blipFill>
        <p:spPr bwMode="auto">
          <a:xfrm>
            <a:off x="5004048" y="2420888"/>
            <a:ext cx="2520280" cy="369041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572000" y="6093296"/>
            <a:ext cx="33107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А.А. Ковалевский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6024" y="1226076"/>
            <a:ext cx="86044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rgbClr val="A40000"/>
                </a:solidFill>
              </a:rPr>
              <a:t>Исследование: «Трансформация ухода </a:t>
            </a:r>
          </a:p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rgbClr val="A40000"/>
                </a:solidFill>
              </a:rPr>
              <a:t>за пациентами, перенесшими ампутацию нижних конечностей. Контроль физического состояния»</a:t>
            </a:r>
          </a:p>
        </p:txBody>
      </p:sp>
      <p:pic>
        <p:nvPicPr>
          <p:cNvPr id="4098" name="Picture 2" descr="D:\Документы\Публикации в СМИ\Журнал Вестник РАМС\2012 г\Клименок М.А\Клименок М.А..jpg"/>
          <p:cNvPicPr>
            <a:picLocks noChangeArrowheads="1"/>
          </p:cNvPicPr>
          <p:nvPr/>
        </p:nvPicPr>
        <p:blipFill>
          <a:blip r:embed="rId6" cstate="print">
            <a:lum/>
          </a:blip>
          <a:srcRect l="5883" r="5872"/>
          <a:stretch>
            <a:fillRect/>
          </a:stretch>
        </p:blipFill>
        <p:spPr bwMode="auto">
          <a:xfrm>
            <a:off x="1619944" y="2564904"/>
            <a:ext cx="2448000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475656" y="6228601"/>
            <a:ext cx="2932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М.А. Клименок</a:t>
            </a:r>
          </a:p>
        </p:txBody>
      </p:sp>
      <p:pic>
        <p:nvPicPr>
          <p:cNvPr id="4099" name="Picture 3" descr="D:\Документы\Документы ОПСА\Конференции\2012 г\Исследования в СД 29 июня 2012\Рецензенты\Бунова С С.jpg"/>
          <p:cNvPicPr>
            <a:picLocks noChangeArrowheads="1"/>
          </p:cNvPicPr>
          <p:nvPr/>
        </p:nvPicPr>
        <p:blipFill>
          <a:blip r:embed="rId7" cstate="print">
            <a:lum bright="10000"/>
          </a:blip>
          <a:srcRect/>
          <a:stretch>
            <a:fillRect/>
          </a:stretch>
        </p:blipFill>
        <p:spPr bwMode="auto">
          <a:xfrm>
            <a:off x="5148064" y="2564904"/>
            <a:ext cx="2448272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292080" y="6228601"/>
            <a:ext cx="2200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С.С. Бунова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-36512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1320524"/>
            <a:ext cx="9144000" cy="1172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900" b="1" dirty="0" smtClean="0">
                <a:solidFill>
                  <a:srgbClr val="A40000"/>
                </a:solidFill>
              </a:rPr>
              <a:t>Исследование: «Уменьшение осложнений </a:t>
            </a:r>
          </a:p>
          <a:p>
            <a:pPr algn="ctr">
              <a:lnSpc>
                <a:spcPct val="80000"/>
              </a:lnSpc>
            </a:pPr>
            <a:r>
              <a:rPr lang="ru-RU" sz="2900" b="1" dirty="0" smtClean="0">
                <a:solidFill>
                  <a:srgbClr val="A40000"/>
                </a:solidFill>
              </a:rPr>
              <a:t>в раннем послеоперационном периоде у пациентов </a:t>
            </a:r>
          </a:p>
          <a:p>
            <a:pPr algn="ctr">
              <a:lnSpc>
                <a:spcPct val="80000"/>
              </a:lnSpc>
            </a:pPr>
            <a:r>
              <a:rPr lang="ru-RU" sz="2900" b="1" dirty="0" smtClean="0">
                <a:solidFill>
                  <a:srgbClr val="A40000"/>
                </a:solidFill>
              </a:rPr>
              <a:t>с заболеваниями (повреждениями) позвоночника»</a:t>
            </a:r>
          </a:p>
        </p:txBody>
      </p:sp>
      <p:pic>
        <p:nvPicPr>
          <p:cNvPr id="5122" name="Picture 2" descr="D:\Документы\Публикации в СМИ\Журнал Вестник РАМС\2012 г\Димакова Т.Ф\Димакова Т.Ф..jpg"/>
          <p:cNvPicPr>
            <a:picLocks noChangeArrowheads="1"/>
          </p:cNvPicPr>
          <p:nvPr/>
        </p:nvPicPr>
        <p:blipFill>
          <a:blip r:embed="rId6" cstate="print">
            <a:lum/>
          </a:blip>
          <a:srcRect l="8479" r="5872"/>
          <a:stretch>
            <a:fillRect/>
          </a:stretch>
        </p:blipFill>
        <p:spPr bwMode="auto">
          <a:xfrm>
            <a:off x="1547664" y="2564904"/>
            <a:ext cx="2448000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403648" y="6228601"/>
            <a:ext cx="2766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Т.Ф. Димакова</a:t>
            </a:r>
          </a:p>
        </p:txBody>
      </p:sp>
      <p:pic>
        <p:nvPicPr>
          <p:cNvPr id="5123" name="Picture 3" descr="D:\Документы\Документы ОПСА\Конференции\2012 г\Исследования в СД 29 июня 2012\Рецензенты\РЕЗНИК Л.Б..jpg"/>
          <p:cNvPicPr>
            <a:picLocks noChangeAspect="1" noChangeArrowheads="1"/>
          </p:cNvPicPr>
          <p:nvPr/>
        </p:nvPicPr>
        <p:blipFill>
          <a:blip r:embed="rId7" cstate="print">
            <a:lum/>
          </a:blip>
          <a:srcRect l="5709" r="5709"/>
          <a:stretch>
            <a:fillRect/>
          </a:stretch>
        </p:blipFill>
        <p:spPr bwMode="auto">
          <a:xfrm>
            <a:off x="5076056" y="2564904"/>
            <a:ext cx="2448273" cy="3705361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148064" y="6237312"/>
            <a:ext cx="2234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Л.Б. Резник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496" y="1268760"/>
            <a:ext cx="9071992" cy="1297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900" b="1" dirty="0" smtClean="0">
                <a:solidFill>
                  <a:srgbClr val="A40000"/>
                </a:solidFill>
              </a:rPr>
              <a:t>Исследование: «Обучение пациентов с заболеваниями пояснично-крестцового отдела позвоночника самоуходу в послеоперационном периоде»</a:t>
            </a:r>
          </a:p>
        </p:txBody>
      </p:sp>
      <p:pic>
        <p:nvPicPr>
          <p:cNvPr id="10" name="Picture 3" descr="D:\Документы\Документы ОПСА\Конференции\2012 г\Исследования в СД 29 июня 2012\Рецензенты\РЕЗНИК Л.Б..jpg"/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 l="5709" r="5709"/>
          <a:stretch>
            <a:fillRect/>
          </a:stretch>
        </p:blipFill>
        <p:spPr bwMode="auto">
          <a:xfrm>
            <a:off x="5076056" y="2603959"/>
            <a:ext cx="2448273" cy="3705361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148064" y="6237312"/>
            <a:ext cx="2234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Л.Б. Резник</a:t>
            </a:r>
          </a:p>
        </p:txBody>
      </p:sp>
      <p:pic>
        <p:nvPicPr>
          <p:cNvPr id="6146" name="Picture 2" descr="D:\Документы\Публикации в СМИ\Журнал Вестник РАМС\2012 г\Данилова А.А\Данилова А.А..jpg"/>
          <p:cNvPicPr>
            <a:picLocks noChangeArrowheads="1"/>
          </p:cNvPicPr>
          <p:nvPr/>
        </p:nvPicPr>
        <p:blipFill>
          <a:blip r:embed="rId7" cstate="print">
            <a:lum/>
          </a:blip>
          <a:srcRect l="5883" r="5872"/>
          <a:stretch>
            <a:fillRect/>
          </a:stretch>
        </p:blipFill>
        <p:spPr bwMode="auto">
          <a:xfrm>
            <a:off x="1475656" y="2613256"/>
            <a:ext cx="2448000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403648" y="6273225"/>
            <a:ext cx="27731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А.А. Данилова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2008" y="1196752"/>
            <a:ext cx="8964488" cy="1297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900" b="1" dirty="0" smtClean="0">
                <a:solidFill>
                  <a:srgbClr val="A40000"/>
                </a:solidFill>
              </a:rPr>
              <a:t>Исследование: «Предвидение и выявление признаков суицидальных состояний у пациентов, страдающих психическими расстройствами»</a:t>
            </a:r>
          </a:p>
        </p:txBody>
      </p:sp>
      <p:pic>
        <p:nvPicPr>
          <p:cNvPr id="7170" name="Picture 2" descr="D:\Документы\Публикации в СМИ\Журнал Вестник РАМС\2012 г\Зиновьева И.С\Зиновьева И.С..jpg"/>
          <p:cNvPicPr>
            <a:picLocks noChangeArrowheads="1"/>
          </p:cNvPicPr>
          <p:nvPr/>
        </p:nvPicPr>
        <p:blipFill>
          <a:blip r:embed="rId6" cstate="print">
            <a:lum/>
          </a:blip>
          <a:srcRect l="5883" r="2930"/>
          <a:stretch>
            <a:fillRect/>
          </a:stretch>
        </p:blipFill>
        <p:spPr bwMode="auto">
          <a:xfrm>
            <a:off x="1619672" y="2493304"/>
            <a:ext cx="2448000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403648" y="6165304"/>
            <a:ext cx="2872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И.С. Зиновьева</a:t>
            </a:r>
          </a:p>
        </p:txBody>
      </p:sp>
      <p:pic>
        <p:nvPicPr>
          <p:cNvPr id="7171" name="Picture 3" descr="D:\Документы\Документы ОПСА\Конференции\2012 г\Исследования в СД 29 июня 2012\Рецензенты\одарченко2.jpg"/>
          <p:cNvPicPr>
            <a:picLocks noChangeAspect="1" noChangeArrowheads="1"/>
          </p:cNvPicPr>
          <p:nvPr/>
        </p:nvPicPr>
        <p:blipFill>
          <a:blip r:embed="rId7" cstate="print">
            <a:lum/>
          </a:blip>
          <a:srcRect l="8477" r="5882"/>
          <a:stretch>
            <a:fillRect/>
          </a:stretch>
        </p:blipFill>
        <p:spPr bwMode="auto">
          <a:xfrm>
            <a:off x="5076056" y="2492896"/>
            <a:ext cx="2448272" cy="369485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860032" y="6165304"/>
            <a:ext cx="29093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С.С. Одарченко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1268760"/>
            <a:ext cx="9144000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rgbClr val="A40000"/>
                </a:solidFill>
              </a:rPr>
              <a:t>Исследование: «Предупреждение агрессии у пациентов </a:t>
            </a:r>
          </a:p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rgbClr val="A40000"/>
                </a:solidFill>
              </a:rPr>
              <a:t>с алкогольными психозами, с целью уменьшения насилия над медицинскими работниками»</a:t>
            </a:r>
          </a:p>
        </p:txBody>
      </p:sp>
      <p:pic>
        <p:nvPicPr>
          <p:cNvPr id="8194" name="Picture 2" descr="D:\Документы\Публикации в СМИ\Журнал Вестник РАМС\2012 г\Парыгина О.А\Парыгина О.А..jpg"/>
          <p:cNvPicPr>
            <a:picLocks noChangeArrowheads="1"/>
          </p:cNvPicPr>
          <p:nvPr/>
        </p:nvPicPr>
        <p:blipFill>
          <a:blip r:embed="rId6" cstate="print">
            <a:lum/>
          </a:blip>
          <a:srcRect l="2942" r="2930"/>
          <a:stretch>
            <a:fillRect/>
          </a:stretch>
        </p:blipFill>
        <p:spPr bwMode="auto">
          <a:xfrm>
            <a:off x="1547936" y="2492896"/>
            <a:ext cx="2448000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403648" y="6165304"/>
            <a:ext cx="2788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О.А. Парыгина</a:t>
            </a:r>
          </a:p>
        </p:txBody>
      </p:sp>
      <p:pic>
        <p:nvPicPr>
          <p:cNvPr id="8195" name="Picture 3" descr="C:\Users\User\Desktop\усов г.м.jpg"/>
          <p:cNvPicPr>
            <a:picLocks noChangeAspect="1" noChangeArrowheads="1"/>
          </p:cNvPicPr>
          <p:nvPr/>
        </p:nvPicPr>
        <p:blipFill>
          <a:blip r:embed="rId7" cstate="print">
            <a:lum/>
          </a:blip>
          <a:srcRect l="5536" r="5882"/>
          <a:stretch>
            <a:fillRect/>
          </a:stretch>
        </p:blipFill>
        <p:spPr bwMode="auto">
          <a:xfrm>
            <a:off x="4716016" y="2492896"/>
            <a:ext cx="2448272" cy="3694282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004048" y="6156593"/>
            <a:ext cx="17998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Г.М. Усов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331640" y="1340768"/>
            <a:ext cx="67120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Наука в сестринском деле </a:t>
            </a:r>
            <a:endParaRPr lang="ru-RU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434" name="Picture 2" descr="Female scientist in front of whiteboard [kro17052]"/>
          <p:cNvPicPr>
            <a:picLocks noChangeAspect="1" noChangeArrowheads="1"/>
          </p:cNvPicPr>
          <p:nvPr/>
        </p:nvPicPr>
        <p:blipFill>
          <a:blip r:embed="rId6" cstate="print"/>
          <a:srcRect t="13333" b="10000"/>
          <a:stretch>
            <a:fillRect/>
          </a:stretch>
        </p:blipFill>
        <p:spPr bwMode="auto">
          <a:xfrm>
            <a:off x="395536" y="2204864"/>
            <a:ext cx="3785116" cy="4464496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436" name="Picture 4" descr="Patient in hospital day room [15sjp0069rm]"/>
          <p:cNvPicPr>
            <a:picLocks noChangeAspect="1" noChangeArrowheads="1"/>
          </p:cNvPicPr>
          <p:nvPr/>
        </p:nvPicPr>
        <p:blipFill>
          <a:blip r:embed="rId7" cstate="print"/>
          <a:srcRect t="10155" b="14884"/>
          <a:stretch>
            <a:fillRect/>
          </a:stretch>
        </p:blipFill>
        <p:spPr bwMode="auto">
          <a:xfrm>
            <a:off x="4572000" y="2204864"/>
            <a:ext cx="3816424" cy="442673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1148808"/>
            <a:ext cx="889248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700" b="1" dirty="0" smtClean="0">
                <a:solidFill>
                  <a:srgbClr val="A40000"/>
                </a:solidFill>
              </a:rPr>
              <a:t>Исследование: «Высокий уровень эмоциональных расстройств у пациентов находящихся на лечении </a:t>
            </a:r>
          </a:p>
          <a:p>
            <a:pPr algn="ctr">
              <a:lnSpc>
                <a:spcPct val="90000"/>
              </a:lnSpc>
            </a:pPr>
            <a:r>
              <a:rPr lang="ru-RU" sz="2700" b="1" dirty="0" smtClean="0">
                <a:solidFill>
                  <a:srgbClr val="A40000"/>
                </a:solidFill>
              </a:rPr>
              <a:t>в отделении реанимации и интенсивной терапии. Снижение уровня эмоциональных расстройств»</a:t>
            </a:r>
          </a:p>
        </p:txBody>
      </p:sp>
      <p:pic>
        <p:nvPicPr>
          <p:cNvPr id="9218" name="Picture 2" descr="D:\Документы\Публикации в СМИ\Журнал Вестник РАМС\2012 г\Приезжева Е.С\Приезжева Е.С..jpg"/>
          <p:cNvPicPr>
            <a:picLocks noChangeArrowheads="1"/>
          </p:cNvPicPr>
          <p:nvPr/>
        </p:nvPicPr>
        <p:blipFill>
          <a:blip r:embed="rId6" cstate="print">
            <a:lum/>
          </a:blip>
          <a:srcRect l="11011" r="13167"/>
          <a:stretch>
            <a:fillRect/>
          </a:stretch>
        </p:blipFill>
        <p:spPr bwMode="auto">
          <a:xfrm>
            <a:off x="1547664" y="2708920"/>
            <a:ext cx="2448000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331640" y="6300609"/>
            <a:ext cx="29097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Е.С. Приезжева</a:t>
            </a:r>
          </a:p>
        </p:txBody>
      </p:sp>
      <p:pic>
        <p:nvPicPr>
          <p:cNvPr id="11" name="Picture 3" descr="D:\Документы\Документы ОПСА\Конференции\2012 г\Исследования в СД 29 июня 2012\Рецензенты\Бунова С С.jpg"/>
          <p:cNvPicPr>
            <a:picLocks noChangeArrowheads="1"/>
          </p:cNvPicPr>
          <p:nvPr/>
        </p:nvPicPr>
        <p:blipFill>
          <a:blip r:embed="rId7" cstate="print">
            <a:lum bright="10000"/>
          </a:blip>
          <a:srcRect/>
          <a:stretch>
            <a:fillRect/>
          </a:stretch>
        </p:blipFill>
        <p:spPr bwMode="auto">
          <a:xfrm>
            <a:off x="4932040" y="2708920"/>
            <a:ext cx="2448272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076056" y="6309320"/>
            <a:ext cx="2200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С.С. Бунова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1268760"/>
            <a:ext cx="8784976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rgbClr val="A40000"/>
                </a:solidFill>
              </a:rPr>
              <a:t>Исследование: «Влияние тревоги на степень болевого синдрома у пациентов с острым инфарктом миокарда. Снижение частоты возникновения боли»</a:t>
            </a:r>
          </a:p>
        </p:txBody>
      </p:sp>
      <p:pic>
        <p:nvPicPr>
          <p:cNvPr id="10242" name="Picture 2" descr="D:\Документы\Публикации в СМИ\Журнал Вестник РАМС\2012 г\Каримова И.Ж\Каримова И.Ж..jpg"/>
          <p:cNvPicPr>
            <a:picLocks noChangeArrowheads="1"/>
          </p:cNvPicPr>
          <p:nvPr/>
        </p:nvPicPr>
        <p:blipFill>
          <a:blip r:embed="rId6" cstate="print">
            <a:lum/>
          </a:blip>
          <a:srcRect l="8824" r="10808"/>
          <a:stretch>
            <a:fillRect/>
          </a:stretch>
        </p:blipFill>
        <p:spPr bwMode="auto">
          <a:xfrm>
            <a:off x="1619944" y="2492896"/>
            <a:ext cx="2448000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475656" y="6165304"/>
            <a:ext cx="29055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И.Ж. Каримова</a:t>
            </a:r>
          </a:p>
        </p:txBody>
      </p:sp>
      <p:pic>
        <p:nvPicPr>
          <p:cNvPr id="10243" name="Picture 3" descr="D:\Документы\Документы ОПСА\Конференции\2012 г\Исследования в СД 29 июня 2012\Рецензенты\Дворников В Э 2.jpg"/>
          <p:cNvPicPr>
            <a:picLocks noChangeArrowheads="1"/>
          </p:cNvPicPr>
          <p:nvPr/>
        </p:nvPicPr>
        <p:blipFill>
          <a:blip r:embed="rId7" cstate="print">
            <a:lum/>
          </a:blip>
          <a:srcRect l="11402"/>
          <a:stretch>
            <a:fillRect/>
          </a:stretch>
        </p:blipFill>
        <p:spPr bwMode="auto">
          <a:xfrm>
            <a:off x="4932040" y="2492896"/>
            <a:ext cx="2448272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716016" y="6165304"/>
            <a:ext cx="29342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В.Э. Дворников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6512" y="1196752"/>
            <a:ext cx="9144000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rgbClr val="A40000"/>
                </a:solidFill>
              </a:rPr>
              <a:t>Исследование: «Влияние тревоги на уровень </a:t>
            </a:r>
          </a:p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rgbClr val="A40000"/>
                </a:solidFill>
              </a:rPr>
              <a:t>страха перед болью  у пациентов с ишемической болезнью сердца»</a:t>
            </a:r>
          </a:p>
        </p:txBody>
      </p:sp>
      <p:pic>
        <p:nvPicPr>
          <p:cNvPr id="10" name="Picture 3" descr="D:\Документы\Документы ОПСА\Конференции\2012 г\Исследования в СД 29 июня 2012\Рецензенты\Дворников В Э 2.jpg"/>
          <p:cNvPicPr>
            <a:picLocks noChangeArrowheads="1"/>
          </p:cNvPicPr>
          <p:nvPr/>
        </p:nvPicPr>
        <p:blipFill>
          <a:blip r:embed="rId6" cstate="print">
            <a:lum/>
          </a:blip>
          <a:srcRect l="11402"/>
          <a:stretch>
            <a:fillRect/>
          </a:stretch>
        </p:blipFill>
        <p:spPr bwMode="auto">
          <a:xfrm>
            <a:off x="4932040" y="2492896"/>
            <a:ext cx="2448272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716016" y="6165304"/>
            <a:ext cx="29342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В.Э. Дворников</a:t>
            </a:r>
          </a:p>
        </p:txBody>
      </p:sp>
      <p:pic>
        <p:nvPicPr>
          <p:cNvPr id="11266" name="Picture 2" descr="D:\Документы\Публикации в СМИ\Журнал Вестник РАМС\2012 г\Скокова О.А\Скокова О.А..jpg"/>
          <p:cNvPicPr>
            <a:picLocks noChangeArrowheads="1"/>
          </p:cNvPicPr>
          <p:nvPr/>
        </p:nvPicPr>
        <p:blipFill>
          <a:blip r:embed="rId7" cstate="print">
            <a:lum/>
          </a:blip>
          <a:srcRect l="8392" r="8813"/>
          <a:stretch>
            <a:fillRect/>
          </a:stretch>
        </p:blipFill>
        <p:spPr bwMode="auto">
          <a:xfrm flipH="1">
            <a:off x="1475928" y="2493304"/>
            <a:ext cx="2448000" cy="3672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475656" y="6156593"/>
            <a:ext cx="24750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О.А. Скокова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51111" y="1399128"/>
            <a:ext cx="5889241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Задачи на 3-й этап проекта: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2204864"/>
            <a:ext cx="842493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0"/>
              </a:spcAft>
            </a:pP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</a:rPr>
              <a:t>проведение исследований по утвержденным темам, </a:t>
            </a:r>
          </a:p>
          <a:p>
            <a:pPr>
              <a:spcAft>
                <a:spcPts val="3000"/>
              </a:spcAft>
            </a:pP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</a:rPr>
              <a:t>участие в конкурсе ОПСА Лучшая исследовательская работа» и «Лучший стендовый доклад», </a:t>
            </a:r>
          </a:p>
          <a:p>
            <a:pPr>
              <a:spcAft>
                <a:spcPts val="3000"/>
              </a:spcAft>
            </a:pP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</a:rPr>
              <a:t>подготовка методических рекомендаций по организации и проведению научных исследований.</a:t>
            </a:r>
          </a:p>
        </p:txBody>
      </p:sp>
      <p:pic>
        <p:nvPicPr>
          <p:cNvPr id="12290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348880"/>
            <a:ext cx="360040" cy="360040"/>
          </a:xfrm>
          <a:prstGeom prst="rect">
            <a:avLst/>
          </a:prstGeom>
          <a:noFill/>
        </p:spPr>
      </p:pic>
      <p:pic>
        <p:nvPicPr>
          <p:cNvPr id="11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573016"/>
            <a:ext cx="360040" cy="360040"/>
          </a:xfrm>
          <a:prstGeom prst="rect">
            <a:avLst/>
          </a:prstGeom>
          <a:noFill/>
        </p:spPr>
      </p:pic>
      <p:pic>
        <p:nvPicPr>
          <p:cNvPr id="12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5301208"/>
            <a:ext cx="360040" cy="360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340768"/>
            <a:ext cx="8872814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Третий (исследовательский)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132856"/>
            <a:ext cx="864096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3600"/>
              </a:spcAft>
            </a:pP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</a:rPr>
              <a:t>В медицинских организациях были созданы условия по обеспечению медицинских сестер-исследователей компьютерной техникой и доступом в интернет.</a:t>
            </a:r>
          </a:p>
          <a:p>
            <a:pPr>
              <a:lnSpc>
                <a:spcPct val="90000"/>
              </a:lnSpc>
              <a:spcAft>
                <a:spcPts val="3600"/>
              </a:spcAft>
            </a:pP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</a:rPr>
              <a:t>Особое внимание уделено этическому аспекту, изучению законодательной базы, взаимодействию с этическими комитетами в медицинских организациях, мотивации персонала к проведению исследований.</a:t>
            </a:r>
          </a:p>
          <a:p>
            <a:pPr>
              <a:lnSpc>
                <a:spcPct val="90000"/>
              </a:lnSpc>
              <a:spcAft>
                <a:spcPts val="3600"/>
              </a:spcAft>
            </a:pP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</a:rPr>
              <a:t>Медицинские сестры имели возможность в получении консультаций у кураторов, координатора, консультанта проекта и у научных руководителей.</a:t>
            </a:r>
          </a:p>
        </p:txBody>
      </p:sp>
      <p:pic>
        <p:nvPicPr>
          <p:cNvPr id="11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2204864"/>
            <a:ext cx="360040" cy="360040"/>
          </a:xfrm>
          <a:prstGeom prst="rect">
            <a:avLst/>
          </a:prstGeom>
          <a:noFill/>
        </p:spPr>
      </p:pic>
      <p:pic>
        <p:nvPicPr>
          <p:cNvPr id="12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3645024"/>
            <a:ext cx="360040" cy="360040"/>
          </a:xfrm>
          <a:prstGeom prst="rect">
            <a:avLst/>
          </a:prstGeom>
          <a:noFill/>
        </p:spPr>
      </p:pic>
      <p:pic>
        <p:nvPicPr>
          <p:cNvPr id="13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5517232"/>
            <a:ext cx="360040" cy="360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340768"/>
            <a:ext cx="8872814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Третий (исследовательский)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0574" y="2132856"/>
            <a:ext cx="84478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Отчеты о промежуточных результатах исследований</a:t>
            </a:r>
          </a:p>
        </p:txBody>
      </p:sp>
      <p:pic>
        <p:nvPicPr>
          <p:cNvPr id="13314" name="Picture 2" descr="D:\Рисунки\Печатные издания\Журналы, газеты\Вестник РАМС\img012.jpg"/>
          <p:cNvPicPr>
            <a:picLocks noChangeAspect="1" noChangeArrowheads="1"/>
          </p:cNvPicPr>
          <p:nvPr/>
        </p:nvPicPr>
        <p:blipFill>
          <a:blip r:embed="rId6" cstate="screen">
            <a:lum/>
          </a:blip>
          <a:srcRect/>
          <a:stretch>
            <a:fillRect/>
          </a:stretch>
        </p:blipFill>
        <p:spPr bwMode="auto">
          <a:xfrm>
            <a:off x="6156176" y="2780928"/>
            <a:ext cx="2736304" cy="3830128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C:\Users\User\Downloads\Изображение 195.jpg"/>
          <p:cNvPicPr>
            <a:picLocks noChangeAspect="1" noChangeArrowheads="1"/>
          </p:cNvPicPr>
          <p:nvPr/>
        </p:nvPicPr>
        <p:blipFill>
          <a:blip r:embed="rId7" cstate="print">
            <a:lum bright="20000"/>
          </a:blip>
          <a:srcRect r="5172" b="16673"/>
          <a:stretch>
            <a:fillRect/>
          </a:stretch>
        </p:blipFill>
        <p:spPr bwMode="auto">
          <a:xfrm>
            <a:off x="2771800" y="4437112"/>
            <a:ext cx="3168353" cy="2088233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5" name="Picture 3" descr="D:\Фотоальбом\2012 г\06. Координационный совет ОПСА 30.03.12\SVK_9065.JPG"/>
          <p:cNvPicPr>
            <a:picLocks noChangeAspect="1" noChangeArrowheads="1"/>
          </p:cNvPicPr>
          <p:nvPr/>
        </p:nvPicPr>
        <p:blipFill>
          <a:blip r:embed="rId8" cstate="screen">
            <a:lum bright="20000"/>
          </a:blip>
          <a:srcRect/>
          <a:stretch>
            <a:fillRect/>
          </a:stretch>
        </p:blipFill>
        <p:spPr bwMode="auto">
          <a:xfrm>
            <a:off x="179512" y="2842662"/>
            <a:ext cx="3168352" cy="2098506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268760"/>
            <a:ext cx="8872814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Третий (исследовательский)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1988840"/>
            <a:ext cx="6769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b="1" dirty="0" smtClean="0">
                <a:solidFill>
                  <a:schemeClr val="tx2">
                    <a:lumMod val="75000"/>
                  </a:schemeClr>
                </a:solidFill>
              </a:rPr>
              <a:t>Защита сестринских исследований</a:t>
            </a:r>
          </a:p>
        </p:txBody>
      </p:sp>
      <p:pic>
        <p:nvPicPr>
          <p:cNvPr id="14340" name="Picture 4" descr="C:\Users\User\Desktop\IMG_0287.jpg"/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 l="2249"/>
          <a:stretch>
            <a:fillRect/>
          </a:stretch>
        </p:blipFill>
        <p:spPr bwMode="auto">
          <a:xfrm>
            <a:off x="395536" y="2967526"/>
            <a:ext cx="4055312" cy="276573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341" name="Picture 5" descr="C:\Users\User\Desktop\IMG_0348.jpg"/>
          <p:cNvPicPr>
            <a:picLocks noChangeAspect="1" noChangeArrowheads="1"/>
          </p:cNvPicPr>
          <p:nvPr/>
        </p:nvPicPr>
        <p:blipFill>
          <a:blip r:embed="rId7" cstate="print">
            <a:lum/>
          </a:blip>
          <a:srcRect/>
          <a:stretch>
            <a:fillRect/>
          </a:stretch>
        </p:blipFill>
        <p:spPr bwMode="auto">
          <a:xfrm>
            <a:off x="4788024" y="3789040"/>
            <a:ext cx="4104456" cy="2735927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-415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268760"/>
            <a:ext cx="8872814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Третий (исследовательский)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2165375"/>
            <a:ext cx="69344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b="1" i="1" u="sng" dirty="0" smtClean="0">
                <a:solidFill>
                  <a:schemeClr val="tx2">
                    <a:lumMod val="75000"/>
                  </a:schemeClr>
                </a:solidFill>
              </a:rPr>
              <a:t>Областная клиническая больница:</a:t>
            </a:r>
          </a:p>
        </p:txBody>
      </p:sp>
      <p:pic>
        <p:nvPicPr>
          <p:cNvPr id="12" name="Picture 11" descr="IMG_2279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rcRect/>
          <a:stretch>
            <a:fillRect/>
          </a:stretch>
        </p:blipFill>
        <p:spPr bwMode="auto">
          <a:xfrm>
            <a:off x="251520" y="4437112"/>
            <a:ext cx="2867811" cy="2150858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IMG_2272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/>
          <a:stretch>
            <a:fillRect/>
          </a:stretch>
        </p:blipFill>
        <p:spPr bwMode="auto">
          <a:xfrm>
            <a:off x="5940152" y="4437112"/>
            <a:ext cx="2841762" cy="2131322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2" descr="IMG_2263"/>
          <p:cNvPicPr>
            <a:picLocks noChangeAspect="1" noChangeArrowheads="1"/>
          </p:cNvPicPr>
          <p:nvPr/>
        </p:nvPicPr>
        <p:blipFill>
          <a:blip r:embed="rId8" cstate="print">
            <a:lum bright="10000"/>
          </a:blip>
          <a:srcRect/>
          <a:stretch>
            <a:fillRect/>
          </a:stretch>
        </p:blipFill>
        <p:spPr bwMode="auto">
          <a:xfrm>
            <a:off x="3072341" y="4149080"/>
            <a:ext cx="2867811" cy="215138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39552" y="3068960"/>
            <a:ext cx="50229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b="1" dirty="0" smtClean="0">
                <a:solidFill>
                  <a:schemeClr val="tx2">
                    <a:lumMod val="75000"/>
                  </a:schemeClr>
                </a:solidFill>
              </a:rPr>
              <a:t>применение арт-терапии</a:t>
            </a:r>
          </a:p>
        </p:txBody>
      </p:sp>
      <p:pic>
        <p:nvPicPr>
          <p:cNvPr id="16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504" y="3212976"/>
            <a:ext cx="360040" cy="360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268760"/>
            <a:ext cx="8872814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Третий (исследовательский)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2060848"/>
            <a:ext cx="72008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i="1" u="sng" dirty="0" smtClean="0">
                <a:solidFill>
                  <a:schemeClr val="tx2">
                    <a:lumMod val="75000"/>
                  </a:schemeClr>
                </a:solidFill>
              </a:rPr>
              <a:t>Городская клиническая больница скорой медицинской помощи № 1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6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53136"/>
            <a:ext cx="8640960" cy="1368152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539552" y="3501008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</a:rPr>
              <a:t>наглядная шкала интенсивности определения боли</a:t>
            </a:r>
          </a:p>
        </p:txBody>
      </p:sp>
      <p:pic>
        <p:nvPicPr>
          <p:cNvPr id="14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3645024"/>
            <a:ext cx="360040" cy="36004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602302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630238" algn="l"/>
                <a:tab pos="244792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0                             1                           2                         3                            4                             5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630238" algn="l"/>
                <a:tab pos="2447925" algn="l"/>
              </a:tabLst>
            </a:pPr>
            <a:r>
              <a:rPr kumimoji="0" lang="ru-RU" sz="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        </a:t>
            </a:r>
            <a:endParaRPr kumimoji="0" lang="ru-RU" sz="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630238" algn="l"/>
                <a:tab pos="244792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Боли нет      Легкая боль    Умеренная боль   Средняя боль    Сильная боль    Ужасная боль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268760"/>
            <a:ext cx="8872814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Третий (исследовательский)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2808798"/>
            <a:ext cx="8604448" cy="256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0"/>
              </a:spcAft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программа «Обучение пациентов с заболеваниями пояснично-крестцового отдела позвоночника самоуходу в послеоперационном периоде»; </a:t>
            </a:r>
          </a:p>
          <a:p>
            <a:pPr>
              <a:spcAft>
                <a:spcPts val="2000"/>
              </a:spcAft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алгоритм профилактических мероприятий в раннем послеоперационном периоде у пациентов с заболеваниями и повреждениями позвоночника.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4016" y="2010906"/>
            <a:ext cx="874846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i="1" u="sng" dirty="0" smtClean="0">
                <a:solidFill>
                  <a:schemeClr val="tx2">
                    <a:lumMod val="75000"/>
                  </a:schemeClr>
                </a:solidFill>
              </a:rPr>
              <a:t>Клинический медико-хирургический центр МЗОО</a:t>
            </a:r>
          </a:p>
        </p:txBody>
      </p:sp>
      <p:pic>
        <p:nvPicPr>
          <p:cNvPr id="12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924944"/>
            <a:ext cx="360040" cy="360040"/>
          </a:xfrm>
          <a:prstGeom prst="rect">
            <a:avLst/>
          </a:prstGeom>
          <a:noFill/>
        </p:spPr>
      </p:pic>
      <p:pic>
        <p:nvPicPr>
          <p:cNvPr id="17409" name="Picture 1" descr="C:\Users\User\Desktop\Новый рисунок.bmp"/>
          <p:cNvPicPr>
            <a:picLocks noChangeAspect="1" noChangeArrowheads="1"/>
          </p:cNvPicPr>
          <p:nvPr/>
        </p:nvPicPr>
        <p:blipFill>
          <a:blip r:embed="rId7" cstate="print">
            <a:lum/>
          </a:blip>
          <a:srcRect/>
          <a:stretch>
            <a:fillRect/>
          </a:stretch>
        </p:blipFill>
        <p:spPr bwMode="auto">
          <a:xfrm>
            <a:off x="1691680" y="5373216"/>
            <a:ext cx="5417419" cy="1368152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221088"/>
            <a:ext cx="360040" cy="360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83568" y="1196752"/>
            <a:ext cx="78633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Исследования в сестринском деле</a:t>
            </a:r>
          </a:p>
        </p:txBody>
      </p:sp>
      <p:pic>
        <p:nvPicPr>
          <p:cNvPr id="17415" name="Picture 7" descr="Nurse assisting boy with broken leg [BLD033291]"/>
          <p:cNvPicPr>
            <a:picLocks noChangeAspect="1" noChangeArrowheads="1"/>
          </p:cNvPicPr>
          <p:nvPr/>
        </p:nvPicPr>
        <p:blipFill>
          <a:blip r:embed="rId6" cstate="print"/>
          <a:srcRect l="10447" b="14716"/>
          <a:stretch>
            <a:fillRect/>
          </a:stretch>
        </p:blipFill>
        <p:spPr bwMode="auto">
          <a:xfrm>
            <a:off x="1594606" y="1916832"/>
            <a:ext cx="5641690" cy="3744416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5733256"/>
            <a:ext cx="91440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</a:rPr>
              <a:t>Медицинским сестрам необходима базовая подготовка, знания о принципах осуществления научно-исследовательской работы, методологии проведения исследований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183104"/>
            <a:ext cx="8872814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Третий (исследовательский)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2008" y="1916832"/>
            <a:ext cx="8676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Клиническая психиатрическая больница </a:t>
            </a:r>
          </a:p>
          <a:p>
            <a:pPr algn="ctr"/>
            <a:r>
              <a:rPr 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им. Н.Н. Солодникова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4056" y="2944683"/>
            <a:ext cx="8820472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авторская скрининг-система «интервью» для определения степени риска суицида медицинскими сестрами; </a:t>
            </a:r>
          </a:p>
          <a:p>
            <a:pPr>
              <a:spcAft>
                <a:spcPts val="1800"/>
              </a:spcAft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рекомендации по выявлению признаков суицидальных состояний у пациентов, страдающих психическими расстройствами; </a:t>
            </a:r>
          </a:p>
          <a:p>
            <a:pPr>
              <a:spcAft>
                <a:spcPts val="1800"/>
              </a:spcAft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алгоритм поведения медицинского                                                                                 персонала и ухода за пациентами                                                                          с алкогольными психозами, меры                                                                              профилактики насильственных действий.</a:t>
            </a:r>
          </a:p>
        </p:txBody>
      </p:sp>
      <p:pic>
        <p:nvPicPr>
          <p:cNvPr id="16385" name="Picture 1" descr="C:\Users\User\Desktop\Новый рисунок.bmp"/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/>
          <a:stretch>
            <a:fillRect/>
          </a:stretch>
        </p:blipFill>
        <p:spPr bwMode="auto">
          <a:xfrm>
            <a:off x="6336778" y="4869160"/>
            <a:ext cx="2555702" cy="1854007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3068960"/>
            <a:ext cx="360040" cy="360040"/>
          </a:xfrm>
          <a:prstGeom prst="rect">
            <a:avLst/>
          </a:prstGeom>
          <a:noFill/>
        </p:spPr>
      </p:pic>
      <p:pic>
        <p:nvPicPr>
          <p:cNvPr id="13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4005064"/>
            <a:ext cx="360040" cy="360040"/>
          </a:xfrm>
          <a:prstGeom prst="rect">
            <a:avLst/>
          </a:prstGeom>
          <a:noFill/>
        </p:spPr>
      </p:pic>
      <p:pic>
        <p:nvPicPr>
          <p:cNvPr id="14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5301208"/>
            <a:ext cx="360040" cy="360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183104"/>
            <a:ext cx="8872814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Третий (исследовательский)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-72008" y="1969676"/>
            <a:ext cx="9324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Городская клиническая больница № 1 им. Кабанова А.Н.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2852936"/>
            <a:ext cx="8352928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программа физической реабилитации для пациентов, перенесших ампутацию нижних конечностей;</a:t>
            </a:r>
          </a:p>
          <a:p>
            <a:pPr>
              <a:spcAft>
                <a:spcPts val="300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модель устранения                                         эмоциональных расстройств                                                       у пациентов, находящихся                                                                на лечении в ОРИТ.</a:t>
            </a:r>
          </a:p>
        </p:txBody>
      </p:sp>
      <p:pic>
        <p:nvPicPr>
          <p:cNvPr id="12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996952"/>
            <a:ext cx="360040" cy="360040"/>
          </a:xfrm>
          <a:prstGeom prst="rect">
            <a:avLst/>
          </a:prstGeom>
          <a:noFill/>
        </p:spPr>
      </p:pic>
      <p:pic>
        <p:nvPicPr>
          <p:cNvPr id="13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653136"/>
            <a:ext cx="360040" cy="360040"/>
          </a:xfrm>
          <a:prstGeom prst="rect">
            <a:avLst/>
          </a:prstGeom>
          <a:noFill/>
        </p:spPr>
      </p:pic>
      <p:pic>
        <p:nvPicPr>
          <p:cNvPr id="15361" name="Picture 1" descr="C:\Users\User\Desktop\Новый рисунок.bmp"/>
          <p:cNvPicPr>
            <a:picLocks noChangeAspect="1" noChangeArrowheads="1"/>
          </p:cNvPicPr>
          <p:nvPr/>
        </p:nvPicPr>
        <p:blipFill>
          <a:blip r:embed="rId7" cstate="print">
            <a:lum/>
          </a:blip>
          <a:srcRect/>
          <a:stretch>
            <a:fillRect/>
          </a:stretch>
        </p:blipFill>
        <p:spPr bwMode="auto">
          <a:xfrm>
            <a:off x="5436096" y="3933056"/>
            <a:ext cx="3405510" cy="2665556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183104"/>
            <a:ext cx="8872814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Третий (исследовательский)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1969676"/>
            <a:ext cx="72362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i="1" u="sng" dirty="0" smtClean="0">
                <a:solidFill>
                  <a:schemeClr val="tx2">
                    <a:lumMod val="75000"/>
                  </a:schemeClr>
                </a:solidFill>
              </a:rPr>
              <a:t>ОКБ на ст. Омск-Пассажирский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2834933"/>
            <a:ext cx="8460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цветовая шкала тревоги у пациентов с ишемической болезнью сердца</a:t>
            </a:r>
          </a:p>
        </p:txBody>
      </p:sp>
      <p:pic>
        <p:nvPicPr>
          <p:cNvPr id="12" name="Picture 2" descr="D:\Рисунки\значки\button-th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924944"/>
            <a:ext cx="360040" cy="360040"/>
          </a:xfrm>
          <a:prstGeom prst="rect">
            <a:avLst/>
          </a:prstGeom>
          <a:noFill/>
        </p:spPr>
      </p:pic>
      <p:pic>
        <p:nvPicPr>
          <p:cNvPr id="45058" name="Picture 2" descr="C:\Users\User\Desktop\Новый рисунок.bmp"/>
          <p:cNvPicPr>
            <a:picLocks noChangeAspect="1" noChangeArrowheads="1"/>
          </p:cNvPicPr>
          <p:nvPr/>
        </p:nvPicPr>
        <p:blipFill>
          <a:blip r:embed="rId7" cstate="print">
            <a:lum/>
          </a:blip>
          <a:srcRect/>
          <a:stretch>
            <a:fillRect/>
          </a:stretch>
        </p:blipFill>
        <p:spPr bwMode="auto">
          <a:xfrm>
            <a:off x="3707904" y="3501008"/>
            <a:ext cx="4824536" cy="309856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83568" y="1268760"/>
            <a:ext cx="79702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A40000"/>
                </a:solidFill>
              </a:rPr>
              <a:t>Результаты научных исследований</a:t>
            </a:r>
          </a:p>
        </p:txBody>
      </p:sp>
      <p:pic>
        <p:nvPicPr>
          <p:cNvPr id="46082" name="Picture 2" descr="C:\Users\User\Desktop\Новый рисунок.bmp"/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/>
          <a:stretch>
            <a:fillRect/>
          </a:stretch>
        </p:blipFill>
        <p:spPr bwMode="auto">
          <a:xfrm>
            <a:off x="1115615" y="2036420"/>
            <a:ext cx="3217831" cy="4523255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7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34009"/>
            <a:ext cx="3240360" cy="4563343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8285" y="1268760"/>
            <a:ext cx="9072227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Четвертый (заключительный)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2060848"/>
            <a:ext cx="4464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Конкурс ОПСА «Лучшая исследовательская работа»</a:t>
            </a:r>
          </a:p>
        </p:txBody>
      </p:sp>
      <p:pic>
        <p:nvPicPr>
          <p:cNvPr id="47106" name="Picture 2" descr="C:\Users\User\Desktop\IMG_0244.jpg"/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 l="6329" r="2532"/>
          <a:stretch>
            <a:fillRect/>
          </a:stretch>
        </p:blipFill>
        <p:spPr bwMode="auto">
          <a:xfrm>
            <a:off x="107504" y="3140968"/>
            <a:ext cx="4655779" cy="3485133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148064" y="2042845"/>
            <a:ext cx="3996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Конкурс ОПСА «Лучший стендовый доклад»</a:t>
            </a:r>
          </a:p>
        </p:txBody>
      </p:sp>
      <p:pic>
        <p:nvPicPr>
          <p:cNvPr id="3074" name="Picture 2" descr="D:\Документы\Документы ОПСА\Заказ полиграфии\2012\июнь\Диплом за стендовы доклад\125.jpg"/>
          <p:cNvPicPr>
            <a:picLocks noChangeAspect="1" noChangeArrowheads="1"/>
          </p:cNvPicPr>
          <p:nvPr/>
        </p:nvPicPr>
        <p:blipFill>
          <a:blip r:embed="rId7" cstate="print">
            <a:lum/>
          </a:blip>
          <a:srcRect/>
          <a:stretch>
            <a:fillRect/>
          </a:stretch>
        </p:blipFill>
        <p:spPr bwMode="auto">
          <a:xfrm>
            <a:off x="6948264" y="5157192"/>
            <a:ext cx="2056329" cy="144016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5" name="Picture 3" descr="D:\Документы\Документы ОПСА\Заказ полиграфии\2012\июнь\Диплом за стендовы доклад\boriskina_mms2007.jpg"/>
          <p:cNvPicPr>
            <a:picLocks noChangeAspect="1" noChangeArrowheads="1"/>
          </p:cNvPicPr>
          <p:nvPr/>
        </p:nvPicPr>
        <p:blipFill>
          <a:blip r:embed="rId8" cstate="print">
            <a:lum/>
          </a:blip>
          <a:srcRect/>
          <a:stretch>
            <a:fillRect/>
          </a:stretch>
        </p:blipFill>
        <p:spPr bwMode="auto">
          <a:xfrm>
            <a:off x="6948264" y="3140968"/>
            <a:ext cx="2016224" cy="1728192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6" name="Picture 4" descr="D:\Документы\Документы ОПСА\Заказ полиграфии\2012\июнь\Диплом за стендовы доклад\s54065262.jpg"/>
          <p:cNvPicPr>
            <a:picLocks noChangeAspect="1" noChangeArrowheads="1"/>
          </p:cNvPicPr>
          <p:nvPr/>
        </p:nvPicPr>
        <p:blipFill>
          <a:blip r:embed="rId9" cstate="print">
            <a:lum/>
          </a:blip>
          <a:srcRect/>
          <a:stretch>
            <a:fillRect/>
          </a:stretch>
        </p:blipFill>
        <p:spPr bwMode="auto">
          <a:xfrm>
            <a:off x="5220072" y="3140968"/>
            <a:ext cx="1584176" cy="3528392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Овал 13"/>
          <p:cNvSpPr/>
          <p:nvPr/>
        </p:nvSpPr>
        <p:spPr>
          <a:xfrm>
            <a:off x="6300192" y="5661248"/>
            <a:ext cx="432048" cy="432048"/>
          </a:xfrm>
          <a:prstGeom prst="ellipse">
            <a:avLst/>
          </a:prstGeom>
          <a:solidFill>
            <a:srgbClr val="33993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39933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796136" y="5877272"/>
            <a:ext cx="432048" cy="432048"/>
          </a:xfrm>
          <a:prstGeom prst="ellipse">
            <a:avLst/>
          </a:prstGeom>
          <a:solidFill>
            <a:srgbClr val="33993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39933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668344" y="6093296"/>
            <a:ext cx="432048" cy="432048"/>
          </a:xfrm>
          <a:prstGeom prst="ellipse">
            <a:avLst/>
          </a:prstGeom>
          <a:solidFill>
            <a:srgbClr val="33993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39933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164288" y="4365104"/>
            <a:ext cx="432048" cy="432048"/>
          </a:xfrm>
          <a:prstGeom prst="ellipse">
            <a:avLst/>
          </a:prstGeom>
          <a:solidFill>
            <a:srgbClr val="33993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3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3528" y="2114853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Всероссийский форум медицинских сестер,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10-14 октября 2012 г., Санкт-Петербург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8285" y="1268760"/>
            <a:ext cx="9072227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Четвертый (заключительный) этап проекта</a:t>
            </a:r>
          </a:p>
        </p:txBody>
      </p:sp>
      <p:pic>
        <p:nvPicPr>
          <p:cNvPr id="11" name="Рисунок 10" descr="http://www.moskovskie-vorota.ru/img/hotel/1.jpg"/>
          <p:cNvPicPr/>
          <p:nvPr/>
        </p:nvPicPr>
        <p:blipFill>
          <a:blip r:embed="rId6" cstate="print">
            <a:lum/>
          </a:blip>
          <a:srcRect/>
          <a:stretch>
            <a:fillRect/>
          </a:stretch>
        </p:blipFill>
        <p:spPr bwMode="auto">
          <a:xfrm>
            <a:off x="1691680" y="3212976"/>
            <a:ext cx="5328592" cy="3384376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130" name="Picture 2" descr="@привьюшка лого форум 2012"/>
          <p:cNvPicPr>
            <a:picLocks noChangeAspect="1" noChangeArrowheads="1"/>
          </p:cNvPicPr>
          <p:nvPr/>
        </p:nvPicPr>
        <p:blipFill>
          <a:blip r:embed="rId7" cstate="print">
            <a:lum/>
          </a:blip>
          <a:srcRect/>
          <a:stretch>
            <a:fillRect/>
          </a:stretch>
        </p:blipFill>
        <p:spPr bwMode="auto">
          <a:xfrm>
            <a:off x="1691680" y="3212976"/>
            <a:ext cx="1036638" cy="9144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-180528" y="1268760"/>
            <a:ext cx="9577064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400" b="1" dirty="0" smtClean="0">
                <a:solidFill>
                  <a:srgbClr val="A40000"/>
                </a:solidFill>
              </a:rPr>
              <a:t>Исследования в области сестринского дела продолжаются…</a:t>
            </a:r>
          </a:p>
        </p:txBody>
      </p:sp>
      <p:pic>
        <p:nvPicPr>
          <p:cNvPr id="49156" name="Picture 4" descr="getImage"/>
          <p:cNvPicPr>
            <a:picLocks noChangeArrowheads="1"/>
          </p:cNvPicPr>
          <p:nvPr/>
        </p:nvPicPr>
        <p:blipFill>
          <a:blip r:embed="rId6" cstate="print">
            <a:lum/>
          </a:blip>
          <a:srcRect r="5882"/>
          <a:stretch>
            <a:fillRect/>
          </a:stretch>
        </p:blipFill>
        <p:spPr bwMode="auto">
          <a:xfrm>
            <a:off x="1979712" y="4556128"/>
            <a:ext cx="1368152" cy="18252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157" name="Picture 5" descr="DSC05108"/>
          <p:cNvPicPr>
            <a:picLocks noChangeArrowheads="1"/>
          </p:cNvPicPr>
          <p:nvPr/>
        </p:nvPicPr>
        <p:blipFill>
          <a:blip r:embed="rId7" cstate="print">
            <a:lum/>
          </a:blip>
          <a:srcRect/>
          <a:stretch>
            <a:fillRect/>
          </a:stretch>
        </p:blipFill>
        <p:spPr bwMode="auto">
          <a:xfrm>
            <a:off x="251520" y="4581128"/>
            <a:ext cx="1368152" cy="18252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160" name="Рисунок 1" descr="G:\2011 фото\УМК\IMG_0523.JPG"/>
          <p:cNvPicPr>
            <a:picLocks noChangeArrowheads="1"/>
          </p:cNvPicPr>
          <p:nvPr/>
        </p:nvPicPr>
        <p:blipFill>
          <a:blip r:embed="rId8" cstate="print">
            <a:lum bright="10000"/>
          </a:blip>
          <a:srcRect l="10000" r="10000" b="24088"/>
          <a:stretch>
            <a:fillRect/>
          </a:stretch>
        </p:blipFill>
        <p:spPr bwMode="auto">
          <a:xfrm>
            <a:off x="7452320" y="2348880"/>
            <a:ext cx="1368152" cy="18252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161" name="Рисунок 2" descr="G:\Фото\Ключевые члены\DSC09452.JPG"/>
          <p:cNvPicPr>
            <a:picLocks noChangeArrowheads="1"/>
          </p:cNvPicPr>
          <p:nvPr/>
        </p:nvPicPr>
        <p:blipFill>
          <a:blip r:embed="rId9" cstate="print">
            <a:lum bright="20000"/>
          </a:blip>
          <a:srcRect/>
          <a:stretch>
            <a:fillRect/>
          </a:stretch>
        </p:blipFill>
        <p:spPr bwMode="auto">
          <a:xfrm>
            <a:off x="5652120" y="2348880"/>
            <a:ext cx="1368152" cy="18252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162" name="Picture 10" descr="100_2734"/>
          <p:cNvPicPr>
            <a:picLocks noChangeArrowheads="1"/>
          </p:cNvPicPr>
          <p:nvPr/>
        </p:nvPicPr>
        <p:blipFill>
          <a:blip r:embed="rId10" cstate="print">
            <a:lum bright="20000"/>
          </a:blip>
          <a:srcRect l="12815" t="7273" r="17488"/>
          <a:stretch>
            <a:fillRect/>
          </a:stretch>
        </p:blipFill>
        <p:spPr bwMode="auto">
          <a:xfrm>
            <a:off x="3851920" y="4556128"/>
            <a:ext cx="1368152" cy="18252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163" name="Picture 11" descr="D:\Документы\Документы ОПСА\Проекты\Исследования в СД\Омский проект\2013 г\Тарская Буданова.JPG"/>
          <p:cNvPicPr>
            <a:picLocks noChangeArrowheads="1"/>
          </p:cNvPicPr>
          <p:nvPr/>
        </p:nvPicPr>
        <p:blipFill>
          <a:blip r:embed="rId11" cstate="print">
            <a:lum bright="20000"/>
          </a:blip>
          <a:srcRect l="20716" r="21931"/>
          <a:stretch>
            <a:fillRect/>
          </a:stretch>
        </p:blipFill>
        <p:spPr bwMode="auto">
          <a:xfrm>
            <a:off x="7452320" y="4581128"/>
            <a:ext cx="1368152" cy="18252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155" name="Picture 3" descr="06022012607-001"/>
          <p:cNvPicPr>
            <a:picLocks noChangeArrowheads="1"/>
          </p:cNvPicPr>
          <p:nvPr/>
        </p:nvPicPr>
        <p:blipFill>
          <a:blip r:embed="rId12" cstate="screen">
            <a:lum bright="10000"/>
          </a:blip>
          <a:srcRect l="17460" t="13987" r="17460" b="24433"/>
          <a:stretch>
            <a:fillRect/>
          </a:stretch>
        </p:blipFill>
        <p:spPr bwMode="auto">
          <a:xfrm>
            <a:off x="1979712" y="2348879"/>
            <a:ext cx="1368152" cy="18252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154" name="Picture 2" descr="Главная медицинская сестра БУЗОО КПТД - Остапчук Ольга Юрьевна"/>
          <p:cNvPicPr>
            <a:picLocks noChangeAspect="1" noChangeArrowheads="1"/>
          </p:cNvPicPr>
          <p:nvPr/>
        </p:nvPicPr>
        <p:blipFill>
          <a:blip r:embed="rId13" cstate="screen">
            <a:lum bright="10000"/>
          </a:blip>
          <a:srcRect l="8333" r="8333" b="20635"/>
          <a:stretch>
            <a:fillRect/>
          </a:stretch>
        </p:blipFill>
        <p:spPr bwMode="auto">
          <a:xfrm>
            <a:off x="251520" y="2348880"/>
            <a:ext cx="1368152" cy="1824203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159" name="Рисунок 1" descr="D:\Документы\Документы ОПСА\Конкурсы\2011 г\Лучший по профессии 2011\04. Наркология\Фото конкурсантов\Областные\Чаркова О.Г. Наркологич.диспансер.jpg"/>
          <p:cNvPicPr>
            <a:picLocks noChangeArrowheads="1"/>
          </p:cNvPicPr>
          <p:nvPr/>
        </p:nvPicPr>
        <p:blipFill>
          <a:blip r:embed="rId14" cstate="print">
            <a:lum/>
          </a:blip>
          <a:srcRect t="7541" r="7692" b="4256"/>
          <a:stretch>
            <a:fillRect/>
          </a:stretch>
        </p:blipFill>
        <p:spPr bwMode="auto">
          <a:xfrm>
            <a:off x="3851920" y="2360982"/>
            <a:ext cx="1368152" cy="18252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164" name="Рисунок 8"/>
          <p:cNvPicPr>
            <a:picLocks noChangeArrowheads="1"/>
          </p:cNvPicPr>
          <p:nvPr/>
        </p:nvPicPr>
        <p:blipFill>
          <a:blip r:embed="rId15" cstate="print">
            <a:lum/>
          </a:blip>
          <a:srcRect l="8823" r="11765" b="25517"/>
          <a:stretch>
            <a:fillRect/>
          </a:stretch>
        </p:blipFill>
        <p:spPr bwMode="auto">
          <a:xfrm>
            <a:off x="5652120" y="4556128"/>
            <a:ext cx="1368152" cy="18252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2051720" y="6402814"/>
            <a:ext cx="12527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Цвецих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О.В.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6402814"/>
            <a:ext cx="13964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Шмелева Е.В.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652120" y="4149080"/>
            <a:ext cx="14036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Полевова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Н.Г.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452320" y="4149080"/>
            <a:ext cx="1362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Ильиных Е.В.</a:t>
            </a:r>
            <a:endParaRPr lang="ru-RU" sz="1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4149080"/>
            <a:ext cx="14745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Остапчук О.Ю.</a:t>
            </a:r>
            <a:endParaRPr lang="ru-RU" sz="1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979712" y="4149080"/>
            <a:ext cx="13497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Лисовик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А.А.</a:t>
            </a:r>
            <a:endParaRPr lang="ru-RU" sz="1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779912" y="6381328"/>
            <a:ext cx="15431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Пролыгина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Т.В.</a:t>
            </a:r>
            <a:endParaRPr lang="ru-RU" sz="1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851920" y="4149080"/>
            <a:ext cx="12871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Чаркова О.Г.</a:t>
            </a:r>
            <a:endParaRPr lang="ru-RU" sz="1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421373" y="6381328"/>
            <a:ext cx="14137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Буданова Е.А.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08104" y="6381328"/>
            <a:ext cx="15501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Лавренчук А.А.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39552" y="1268760"/>
            <a:ext cx="8280920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400" b="1" dirty="0" smtClean="0">
                <a:solidFill>
                  <a:srgbClr val="A40000"/>
                </a:solidFill>
              </a:rPr>
              <a:t>Исследования в сестринском деле </a:t>
            </a:r>
          </a:p>
          <a:p>
            <a:pPr algn="ctr">
              <a:lnSpc>
                <a:spcPct val="90000"/>
              </a:lnSpc>
            </a:pPr>
            <a:r>
              <a:rPr lang="ru-RU" sz="3400" b="1" dirty="0" smtClean="0">
                <a:solidFill>
                  <a:srgbClr val="A40000"/>
                </a:solidFill>
              </a:rPr>
              <a:t>в Омской области</a:t>
            </a:r>
          </a:p>
        </p:txBody>
      </p:sp>
      <p:pic>
        <p:nvPicPr>
          <p:cNvPr id="1026" name="Picture 2" descr="D:\Фотоальбом\2012 г\03. 4-й семинар Исследования в СД 12.02.12\100CANON\IMG_0395.JPG"/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/>
          <a:stretch>
            <a:fillRect/>
          </a:stretch>
        </p:blipFill>
        <p:spPr bwMode="auto">
          <a:xfrm>
            <a:off x="1403648" y="2348880"/>
            <a:ext cx="6408712" cy="4272475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3528" y="2706305"/>
            <a:ext cx="842493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dirty="0" smtClean="0">
                <a:solidFill>
                  <a:schemeClr val="tx2">
                    <a:lumMod val="75000"/>
                  </a:schemeClr>
                </a:solidFill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6512" y="1412776"/>
            <a:ext cx="9071992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</a:rPr>
              <a:t>Российско-американские семинары </a:t>
            </a:r>
          </a:p>
          <a:p>
            <a:pPr algn="ctr">
              <a:lnSpc>
                <a:spcPct val="90000"/>
              </a:lnSpc>
            </a:pP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</a:rPr>
              <a:t>по исследованиям в сестринском деле,</a:t>
            </a:r>
          </a:p>
          <a:p>
            <a:pPr algn="ctr">
              <a:lnSpc>
                <a:spcPct val="90000"/>
              </a:lnSpc>
            </a:pP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</a:rPr>
              <a:t> 2010 – 2011 гг.</a:t>
            </a:r>
          </a:p>
        </p:txBody>
      </p:sp>
      <p:pic>
        <p:nvPicPr>
          <p:cNvPr id="16385" name="Picture 1" descr="C:\Users\User\Desktop\DSC09138.jpg"/>
          <p:cNvPicPr>
            <a:picLocks noChangeAspect="1" noChangeArrowheads="1"/>
          </p:cNvPicPr>
          <p:nvPr/>
        </p:nvPicPr>
        <p:blipFill>
          <a:blip r:embed="rId6" cstate="print"/>
          <a:srcRect l="8333" t="9176"/>
          <a:stretch>
            <a:fillRect/>
          </a:stretch>
        </p:blipFill>
        <p:spPr bwMode="auto">
          <a:xfrm>
            <a:off x="4716016" y="3068960"/>
            <a:ext cx="4225970" cy="3140326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386" name="Picture 2" descr="D:\Фотоальбом\2010 г\07. Семинар Сестр. исследования 29.03-02.04.10 С.-Петербург\DSC075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9524" y="3068960"/>
            <a:ext cx="4128459" cy="3096344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-27384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6512" y="1575083"/>
            <a:ext cx="9071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A40000"/>
                </a:solidFill>
              </a:rPr>
              <a:t>Проект ОПСА «Исследования </a:t>
            </a:r>
          </a:p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rgbClr val="A40000"/>
                </a:solidFill>
              </a:rPr>
              <a:t>в сестринском деле» 2011 – 2012 гг.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2008" y="3068960"/>
            <a:ext cx="63722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Направлен на содействие внедрению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 медицинскую практику научно-обоснованных принципов оказания сестринской помощи, систематизации отечественных разработок в области сестринского дела для использования их результатов на практике.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5940152" y="3140968"/>
            <a:ext cx="3456384" cy="2880320"/>
            <a:chOff x="5940152" y="3068960"/>
            <a:chExt cx="3456384" cy="288032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pic>
          <p:nvPicPr>
            <p:cNvPr id="15361" name="Picture 1" descr="D:\Рисунки\человечки\76632.gi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940152" y="3140968"/>
              <a:ext cx="3456384" cy="2808312"/>
            </a:xfrm>
            <a:prstGeom prst="rect">
              <a:avLst/>
            </a:prstGeom>
            <a:noFill/>
            <a:effectLst/>
          </p:spPr>
        </p:pic>
        <p:grpSp>
          <p:nvGrpSpPr>
            <p:cNvPr id="17" name="Группа 16"/>
            <p:cNvGrpSpPr/>
            <p:nvPr/>
          </p:nvGrpSpPr>
          <p:grpSpPr>
            <a:xfrm>
              <a:off x="8244408" y="3068960"/>
              <a:ext cx="720080" cy="720080"/>
              <a:chOff x="8172400" y="2780928"/>
              <a:chExt cx="720080" cy="720080"/>
            </a:xfrm>
            <a:effectLst/>
          </p:grpSpPr>
          <p:sp>
            <p:nvSpPr>
              <p:cNvPr id="11" name="Скругленный прямоугольник 10"/>
              <p:cNvSpPr/>
              <p:nvPr/>
            </p:nvSpPr>
            <p:spPr>
              <a:xfrm>
                <a:off x="8388424" y="2780928"/>
                <a:ext cx="288032" cy="720080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 rot="16200000">
                <a:off x="8388424" y="2780928"/>
                <a:ext cx="288032" cy="720080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1340768"/>
            <a:ext cx="8841395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Первый (подготовительный)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07904" y="3429000"/>
            <a:ext cx="529208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solidFill>
                  <a:schemeClr val="tx2">
                    <a:lumMod val="75000"/>
                  </a:schemeClr>
                </a:solidFill>
              </a:rPr>
              <a:t>О.А. Бучко, </a:t>
            </a:r>
          </a:p>
          <a:p>
            <a:r>
              <a:rPr lang="ru-RU" sz="3400" b="1" dirty="0" smtClean="0">
                <a:solidFill>
                  <a:schemeClr val="tx2">
                    <a:lumMod val="75000"/>
                  </a:schemeClr>
                </a:solidFill>
              </a:rPr>
              <a:t>вице-президент Омской профессиональной сестринской ассоциации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07904" y="2492896"/>
            <a:ext cx="2972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b="1" i="1" dirty="0" smtClean="0">
                <a:solidFill>
                  <a:schemeClr val="tx2">
                    <a:lumMod val="75000"/>
                  </a:schemeClr>
                </a:solidFill>
              </a:rPr>
              <a:t>Координатор:</a:t>
            </a:r>
          </a:p>
        </p:txBody>
      </p:sp>
      <p:pic>
        <p:nvPicPr>
          <p:cNvPr id="2051" name="Picture 3" descr="C:\Users\User\Desktop\AVK_65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060847"/>
            <a:ext cx="3168352" cy="4610753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1196752"/>
            <a:ext cx="8841395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Первый (подготовительный) этап проекта</a:t>
            </a:r>
          </a:p>
        </p:txBody>
      </p:sp>
      <p:pic>
        <p:nvPicPr>
          <p:cNvPr id="10" name="Picture 2" descr="D:\Фотоальбом\Фото ЛПУ\Областные\ОКБ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2" y="2708920"/>
            <a:ext cx="2408212" cy="1584176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3" descr="D:\Фотоальбом\Фото ЛПУ\Областные\КПБ\КПБ им. Н.Н. Солодникова.jpg"/>
          <p:cNvPicPr>
            <a:picLocks noChangeArrowheads="1"/>
          </p:cNvPicPr>
          <p:nvPr/>
        </p:nvPicPr>
        <p:blipFill>
          <a:blip r:embed="rId7" cstate="print"/>
          <a:srcRect l="6430" t="2832" r="9805" b="3702"/>
          <a:stretch>
            <a:fillRect/>
          </a:stretch>
        </p:blipFill>
        <p:spPr bwMode="auto">
          <a:xfrm>
            <a:off x="3448675" y="2708920"/>
            <a:ext cx="2408400" cy="1584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5" descr="D:\Фотоальбом\Фото ЛПУ\Городские\ГК БСМП №1\BSMP\P1010067.jpg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4581304"/>
            <a:ext cx="2408400" cy="1584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6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4581304"/>
            <a:ext cx="2408400" cy="1584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9" descr="DSC02410"/>
          <p:cNvPicPr>
            <a:picLocks noGrp="1" noChangeArrowheads="1"/>
          </p:cNvPicPr>
          <p:nvPr>
            <p:ph sz="quarter" idx="4294967295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6300192" y="4581304"/>
            <a:ext cx="2408400" cy="15840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403648" y="2194411"/>
            <a:ext cx="7248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ОКБ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47864" y="2001034"/>
            <a:ext cx="2736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КПБ им.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Н.Н. Солодникова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88224" y="2194411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КМХЦ МЗОО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3528" y="6154851"/>
            <a:ext cx="2412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ГКБ № 1 им. Кабанова А.Н.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707904" y="6269250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ГК БСМП № 1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12160" y="6177498"/>
            <a:ext cx="3024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ОКБ на ст. Омск-Пассажирский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User\Desktop\Рисунок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00192" y="2708920"/>
            <a:ext cx="2448272" cy="1584176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1255112"/>
            <a:ext cx="8841395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Первый (подготовительный)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948770"/>
            <a:ext cx="2160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Т.Ф. Моисеева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20272" y="1948770"/>
            <a:ext cx="1872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С.Ф. Дацюк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83768" y="1948770"/>
            <a:ext cx="237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Е.П. Гирфанова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4437112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Н.В. Коваленко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4048" y="1916832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Н.Ф. Мейер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60032" y="4469050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Н.А. Фомина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55776" y="4437112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Т.В. Земнухова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876256" y="4469050"/>
            <a:ext cx="2448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Е.А. Михайлова</a:t>
            </a:r>
          </a:p>
        </p:txBody>
      </p:sp>
      <p:pic>
        <p:nvPicPr>
          <p:cNvPr id="12289" name="Picture 1" descr="E:\02\AVK_603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39552" y="2420888"/>
            <a:ext cx="1152128" cy="1731328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0" name="Picture 2" descr="E:\02\AVK_6041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39552" y="4869160"/>
            <a:ext cx="1152128" cy="1731327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1" name="Picture 3" descr="E:\02\AVK_6150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987824" y="2420888"/>
            <a:ext cx="1152128" cy="1731328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2" name="Picture 4" descr="E:\02\AVK_5917.jpg"/>
          <p:cNvPicPr>
            <a:picLocks noChangeAspect="1" noChangeArrowheads="1"/>
          </p:cNvPicPr>
          <p:nvPr/>
        </p:nvPicPr>
        <p:blipFill>
          <a:blip r:embed="rId9" cstate="screen"/>
          <a:srcRect l="6250"/>
          <a:stretch>
            <a:fillRect/>
          </a:stretch>
        </p:blipFill>
        <p:spPr bwMode="auto">
          <a:xfrm>
            <a:off x="7380312" y="2420888"/>
            <a:ext cx="1167629" cy="1724921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3" name="Picture 5" descr="E:\02\AVK_6134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2987824" y="4869160"/>
            <a:ext cx="1152128" cy="1731329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5" name="Picture 7" descr="C:\Users\User\Desktop\IMG_0216.jpg"/>
          <p:cNvPicPr>
            <a:picLocks noChangeAspect="1" noChangeArrowheads="1"/>
          </p:cNvPicPr>
          <p:nvPr/>
        </p:nvPicPr>
        <p:blipFill>
          <a:blip r:embed="rId11" cstate="print"/>
          <a:srcRect l="5556" r="5556"/>
          <a:stretch>
            <a:fillRect/>
          </a:stretch>
        </p:blipFill>
        <p:spPr bwMode="auto">
          <a:xfrm>
            <a:off x="5148064" y="4869160"/>
            <a:ext cx="1152128" cy="1728192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6" name="Picture 8" descr="D:\Документы\Документы ОПСА\Сайт\Странички учреждений ЗО\Ведомственные\ОКБ на ст. Омск++\Гл. медсестра Михайлова Е.А.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80312" y="4869160"/>
            <a:ext cx="1152128" cy="1741337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7" name="Picture 9" descr="C:\Users\User\Desktop\Главная медсестра Мейер Надежда Федоровна.jpg"/>
          <p:cNvPicPr>
            <a:picLocks noChangeAspect="1" noChangeArrowheads="1"/>
          </p:cNvPicPr>
          <p:nvPr/>
        </p:nvPicPr>
        <p:blipFill>
          <a:blip r:embed="rId13" cstate="print"/>
          <a:srcRect l="5144" r="12551"/>
          <a:stretch>
            <a:fillRect/>
          </a:stretch>
        </p:blipFill>
        <p:spPr bwMode="auto">
          <a:xfrm>
            <a:off x="5220072" y="2420888"/>
            <a:ext cx="1152128" cy="1728192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4000" sy="104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1"/>
            <a:ext cx="1547664" cy="4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69" y="116632"/>
            <a:ext cx="768939" cy="10801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436" y="188640"/>
            <a:ext cx="917236" cy="9172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1255112"/>
            <a:ext cx="8841395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700" b="1" dirty="0" smtClean="0">
                <a:solidFill>
                  <a:srgbClr val="A40000"/>
                </a:solidFill>
              </a:rPr>
              <a:t>Первый (подготовительный) этап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44416" y="2348880"/>
            <a:ext cx="33123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i="1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Консультант: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44416" y="3279175"/>
            <a:ext cx="586814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solidFill>
                  <a:schemeClr val="tx2">
                    <a:lumMod val="75000"/>
                  </a:schemeClr>
                </a:solidFill>
              </a:rPr>
              <a:t>С.С. Бунова, </a:t>
            </a:r>
          </a:p>
          <a:p>
            <a:r>
              <a:rPr lang="ru-RU" sz="3400" b="1" dirty="0" smtClean="0">
                <a:solidFill>
                  <a:schemeClr val="tx2">
                    <a:lumMod val="75000"/>
                  </a:schemeClr>
                </a:solidFill>
              </a:rPr>
              <a:t>заведующая  кафедрой пропедевтики внутренних болезней ОмГМА, д.м.н.</a:t>
            </a:r>
          </a:p>
        </p:txBody>
      </p:sp>
      <p:pic>
        <p:nvPicPr>
          <p:cNvPr id="11265" name="Picture 1" descr="D:\Документы\Документы ОПСА\Конференции\2012 г\Исследования в СД 29 июня 2012\Рецензенты\Бунова С С.jpg"/>
          <p:cNvPicPr>
            <a:picLocks noChangeArrowheads="1"/>
          </p:cNvPicPr>
          <p:nvPr/>
        </p:nvPicPr>
        <p:blipFill>
          <a:blip r:embed="rId6" cstate="print">
            <a:lum bright="10000"/>
          </a:blip>
          <a:srcRect t="6698"/>
          <a:stretch>
            <a:fillRect/>
          </a:stretch>
        </p:blipFill>
        <p:spPr bwMode="auto">
          <a:xfrm>
            <a:off x="179512" y="2111752"/>
            <a:ext cx="3312000" cy="4485600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4887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908</Words>
  <Application>Microsoft Office PowerPoint</Application>
  <PresentationFormat>Экран (4:3)</PresentationFormat>
  <Paragraphs>146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127</cp:revision>
  <dcterms:created xsi:type="dcterms:W3CDTF">2012-05-21T09:23:57Z</dcterms:created>
  <dcterms:modified xsi:type="dcterms:W3CDTF">2012-06-28T14:49:20Z</dcterms:modified>
</cp:coreProperties>
</file>