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harts/chart8.xml" ContentType="application/vnd.openxmlformats-officedocument.drawingml.char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theme/themeOverride8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2" r:id="rId5"/>
    <p:sldId id="260" r:id="rId6"/>
    <p:sldId id="273" r:id="rId7"/>
    <p:sldId id="274" r:id="rId8"/>
    <p:sldId id="263" r:id="rId9"/>
    <p:sldId id="264" r:id="rId10"/>
    <p:sldId id="275" r:id="rId11"/>
    <p:sldId id="268" r:id="rId12"/>
    <p:sldId id="276" r:id="rId13"/>
    <p:sldId id="277" r:id="rId14"/>
    <p:sldId id="278" r:id="rId15"/>
    <p:sldId id="27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6600FF"/>
    <a:srgbClr val="FF5050"/>
    <a:srgbClr val="990033"/>
    <a:srgbClr val="E2E2E2"/>
    <a:srgbClr val="660066"/>
    <a:srgbClr val="B2B2B2"/>
    <a:srgbClr val="FDFDFD"/>
    <a:srgbClr val="ECECEC"/>
    <a:srgbClr val="F3F3F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84" d="100"/>
          <a:sy n="84" d="100"/>
        </p:scale>
        <p:origin x="-87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8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14216688114900819"/>
          <c:y val="0.10163654132591675"/>
          <c:w val="0.67776149872236413"/>
          <c:h val="0.74767798869805446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explosion val="0"/>
            <c:spPr>
              <a:solidFill>
                <a:srgbClr val="6600FF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spPr>
              <a:solidFill>
                <a:srgbClr val="80008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0.15000000000000005"/>
                  <c:y val="-0.15740740740740758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0.11268038119221321"/>
                  <c:y val="-0.32284548421173537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2500" b="1">
                    <a:solidFill>
                      <a:srgbClr val="800080"/>
                    </a:solidFill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смирнова!$A$3:$A$4</c:f>
              <c:strCache>
                <c:ptCount val="2"/>
                <c:pt idx="0">
                  <c:v>женщины</c:v>
                </c:pt>
                <c:pt idx="1">
                  <c:v>мужчины</c:v>
                </c:pt>
              </c:strCache>
            </c:strRef>
          </c:cat>
          <c:val>
            <c:numRef>
              <c:f>смирнова!$B$3:$B$4</c:f>
              <c:numCache>
                <c:formatCode>0%</c:formatCode>
                <c:ptCount val="2"/>
                <c:pt idx="0">
                  <c:v>0.4</c:v>
                </c:pt>
                <c:pt idx="1">
                  <c:v>0.6000000000000002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4.0373214704539022E-2"/>
          <c:y val="0.76419545662534716"/>
          <c:w val="0.9303223638731497"/>
          <c:h val="0.23580454337465323"/>
        </c:manualLayout>
      </c:layout>
      <c:txPr>
        <a:bodyPr/>
        <a:lstStyle/>
        <a:p>
          <a:pPr>
            <a:defRPr sz="2500" b="1">
              <a:solidFill>
                <a:srgbClr val="800080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18809632872743504"/>
          <c:y val="8.2013051200560724E-2"/>
          <c:w val="0.74206267490736133"/>
          <c:h val="0.82076456248547813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explosion val="0"/>
          </c:dPt>
          <c:dLbls>
            <c:dLbl>
              <c:idx val="0"/>
              <c:layout>
                <c:manualLayout>
                  <c:x val="-2.323461959839089E-2"/>
                  <c:y val="-1.2626703868163933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2500" b="1">
                    <a:solidFill>
                      <a:srgbClr val="800080"/>
                    </a:solidFill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смирнова!$A$9:$A$12</c:f>
              <c:strCache>
                <c:ptCount val="4"/>
                <c:pt idx="0">
                  <c:v>18-25 лет</c:v>
                </c:pt>
                <c:pt idx="1">
                  <c:v>26-45 лет</c:v>
                </c:pt>
                <c:pt idx="2">
                  <c:v>46-60 лет</c:v>
                </c:pt>
                <c:pt idx="3">
                  <c:v>61-75 лет</c:v>
                </c:pt>
              </c:strCache>
            </c:strRef>
          </c:cat>
          <c:val>
            <c:numRef>
              <c:f>смирнова!$B$9:$B$12</c:f>
              <c:numCache>
                <c:formatCode>0%</c:formatCode>
                <c:ptCount val="4"/>
                <c:pt idx="0">
                  <c:v>0.2</c:v>
                </c:pt>
                <c:pt idx="1">
                  <c:v>0.3000000000000001</c:v>
                </c:pt>
                <c:pt idx="2">
                  <c:v>0.2</c:v>
                </c:pt>
                <c:pt idx="3">
                  <c:v>0.3000000000000001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1750998516489787"/>
          <c:y val="0.73644542639916366"/>
          <c:w val="0.82376607108022526"/>
          <c:h val="0.26307428105472574"/>
        </c:manualLayout>
      </c:layout>
      <c:txPr>
        <a:bodyPr/>
        <a:lstStyle/>
        <a:p>
          <a:pPr>
            <a:defRPr sz="2500" b="1">
              <a:solidFill>
                <a:srgbClr val="800080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12746947392445512"/>
          <c:y val="7.9812397893858827E-2"/>
          <c:w val="0.64162742317210963"/>
          <c:h val="0.70731348611538614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explosion val="0"/>
            <c:spPr>
              <a:solidFill>
                <a:srgbClr val="6600FF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spPr>
              <a:solidFill>
                <a:srgbClr val="80008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1.4368617352441122E-2"/>
                  <c:y val="-0.41473306244661329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2400" b="1">
                    <a:solidFill>
                      <a:srgbClr val="800080"/>
                    </a:solidFill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смирнова!$A$23:$A$24</c:f>
              <c:strCache>
                <c:ptCount val="2"/>
                <c:pt idx="0">
                  <c:v>суицидальные попытки</c:v>
                </c:pt>
                <c:pt idx="1">
                  <c:v>случайный прием едких веществ</c:v>
                </c:pt>
              </c:strCache>
            </c:strRef>
          </c:cat>
          <c:val>
            <c:numRef>
              <c:f>смирнова!$B$23:$B$24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5.0064636834769201E-2"/>
          <c:y val="0.67103677915568583"/>
          <c:w val="0.93730569109516859"/>
          <c:h val="0.2784034925081183"/>
        </c:manualLayout>
      </c:layout>
      <c:txPr>
        <a:bodyPr/>
        <a:lstStyle/>
        <a:p>
          <a:pPr>
            <a:defRPr sz="2400" b="1">
              <a:solidFill>
                <a:srgbClr val="800080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12746947392445512"/>
          <c:y val="1.6203703703703703E-2"/>
          <c:w val="0.80268971813305978"/>
          <c:h val="0.88657407407407429"/>
        </c:manualLayout>
      </c:layout>
      <c:pie3DChart>
        <c:varyColors val="1"/>
        <c:ser>
          <c:idx val="0"/>
          <c:order val="0"/>
          <c:explosion val="25"/>
          <c:dPt>
            <c:idx val="0"/>
            <c:explosion val="0"/>
            <c:spPr>
              <a:solidFill>
                <a:srgbClr val="6600FF"/>
              </a:solidFill>
            </c:spPr>
          </c:dPt>
          <c:dPt>
            <c:idx val="1"/>
            <c:spPr>
              <a:solidFill>
                <a:srgbClr val="800080"/>
              </a:solidFill>
            </c:spPr>
          </c:dPt>
          <c:dLbls>
            <c:dLbl>
              <c:idx val="0"/>
              <c:layout>
                <c:manualLayout>
                  <c:x val="-7.0289855072463756E-2"/>
                  <c:y val="-0.29629629629629628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2400" b="1">
                    <a:solidFill>
                      <a:srgbClr val="800080"/>
                    </a:solidFill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смирнова!$A$30:$A$31</c:f>
              <c:strCache>
                <c:ptCount val="2"/>
                <c:pt idx="0">
                  <c:v>легкая степень</c:v>
                </c:pt>
                <c:pt idx="1">
                  <c:v>средняя степень</c:v>
                </c:pt>
              </c:strCache>
            </c:strRef>
          </c:cat>
          <c:val>
            <c:numRef>
              <c:f>смирнова!$B$30:$B$31</c:f>
              <c:numCache>
                <c:formatCode>0%</c:formatCode>
                <c:ptCount val="2"/>
                <c:pt idx="0">
                  <c:v>0.6000000000000002</c:v>
                </c:pt>
                <c:pt idx="1">
                  <c:v>0.4</c:v>
                </c:pt>
              </c:numCache>
            </c:numRef>
          </c:val>
        </c:ser>
        <c:dLbls>
          <c:showVal val="1"/>
        </c:dLbls>
      </c:pie3DChart>
      <c:spPr>
        <a:scene3d>
          <a:camera prst="orthographicFront"/>
          <a:lightRig rig="threePt" dir="t"/>
        </a:scene3d>
        <a:sp3d>
          <a:bevelT/>
        </a:sp3d>
      </c:spPr>
    </c:plotArea>
    <c:legend>
      <c:legendPos val="r"/>
      <c:layout>
        <c:manualLayout>
          <c:xMode val="edge"/>
          <c:yMode val="edge"/>
          <c:x val="0.25480286475088243"/>
          <c:y val="0.72347876098058073"/>
          <c:w val="0.63637357830271213"/>
          <c:h val="0.27652123901941938"/>
        </c:manualLayout>
      </c:layout>
      <c:txPr>
        <a:bodyPr/>
        <a:lstStyle/>
        <a:p>
          <a:pPr>
            <a:defRPr sz="2400" b="1">
              <a:solidFill>
                <a:srgbClr val="800080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>
        <c:manualLayout>
          <c:layoutTarget val="inner"/>
          <c:xMode val="edge"/>
          <c:yMode val="edge"/>
          <c:x val="0.10925140400303354"/>
          <c:y val="2.9125871773245854E-2"/>
          <c:w val="0.88390472822074362"/>
          <c:h val="0.76433565284608473"/>
        </c:manualLayout>
      </c:layout>
      <c:bar3DChart>
        <c:barDir val="col"/>
        <c:grouping val="clustered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0"/>
            <c:spPr>
              <a:solidFill>
                <a:srgbClr val="6600FF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spPr>
              <a:solidFill>
                <a:srgbClr val="80008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spPr>
              <a:solidFill>
                <a:srgbClr val="FF505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6.4620355411954766E-2"/>
                  <c:y val="-9.7222222222222238E-2"/>
                </c:manualLayout>
              </c:layout>
              <c:showVal val="1"/>
            </c:dLbl>
            <c:dLbl>
              <c:idx val="1"/>
              <c:layout>
                <c:manualLayout>
                  <c:x val="6.2466343564889608E-2"/>
                  <c:y val="-8.3333333333333398E-2"/>
                </c:manualLayout>
              </c:layout>
              <c:showVal val="1"/>
            </c:dLbl>
            <c:dLbl>
              <c:idx val="2"/>
              <c:layout>
                <c:manualLayout>
                  <c:x val="5.8158319870759277E-2"/>
                  <c:y val="-0.10185185185185186"/>
                </c:manualLayout>
              </c:layout>
              <c:showVal val="1"/>
            </c:dLbl>
            <c:txPr>
              <a:bodyPr/>
              <a:lstStyle/>
              <a:p>
                <a:pPr>
                  <a:defRPr sz="2400" b="1">
                    <a:solidFill>
                      <a:srgbClr val="800080"/>
                    </a:solidFill>
                    <a:latin typeface="+mj-lt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Лист1!$A$5:$A$7</c:f>
              <c:strCache>
                <c:ptCount val="3"/>
                <c:pt idx="0">
                  <c:v>боль в горле</c:v>
                </c:pt>
                <c:pt idx="1">
                  <c:v>боль по ходу пищевода</c:v>
                </c:pt>
                <c:pt idx="2">
                  <c:v>боль в эпигастральной области</c:v>
                </c:pt>
              </c:strCache>
            </c:strRef>
          </c:cat>
          <c:val>
            <c:numRef>
              <c:f>Лист1!$B$5:$B$7</c:f>
              <c:numCache>
                <c:formatCode>0%</c:formatCode>
                <c:ptCount val="3"/>
                <c:pt idx="0">
                  <c:v>0.9</c:v>
                </c:pt>
                <c:pt idx="1">
                  <c:v>0.8</c:v>
                </c:pt>
                <c:pt idx="2">
                  <c:v>0.3000000000000001</c:v>
                </c:pt>
              </c:numCache>
            </c:numRef>
          </c:val>
        </c:ser>
        <c:dLbls>
          <c:showVal val="1"/>
        </c:dLbls>
        <c:gapWidth val="0"/>
        <c:gapDepth val="121"/>
        <c:shape val="box"/>
        <c:axId val="88086016"/>
        <c:axId val="88087552"/>
        <c:axId val="0"/>
      </c:bar3DChart>
      <c:catAx>
        <c:axId val="88086016"/>
        <c:scaling>
          <c:orientation val="minMax"/>
        </c:scaling>
        <c:axPos val="b"/>
        <c:tickLblPos val="nextTo"/>
        <c:txPr>
          <a:bodyPr/>
          <a:lstStyle/>
          <a:p>
            <a:pPr>
              <a:defRPr sz="1900" b="1">
                <a:solidFill>
                  <a:srgbClr val="800080"/>
                </a:solidFill>
                <a:latin typeface="+mn-lt"/>
                <a:cs typeface="Times New Roman" pitchFamily="18" charset="0"/>
              </a:defRPr>
            </a:pPr>
            <a:endParaRPr lang="ru-RU"/>
          </a:p>
        </c:txPr>
        <c:crossAx val="88087552"/>
        <c:crosses val="autoZero"/>
        <c:auto val="1"/>
        <c:lblAlgn val="ctr"/>
        <c:lblOffset val="100"/>
      </c:catAx>
      <c:valAx>
        <c:axId val="88087552"/>
        <c:scaling>
          <c:orientation val="minMax"/>
          <c:max val="1"/>
          <c:min val="0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2000" b="1">
                <a:solidFill>
                  <a:srgbClr val="800080"/>
                </a:solidFill>
                <a:latin typeface="+mj-lt"/>
                <a:cs typeface="Times New Roman" pitchFamily="18" charset="0"/>
              </a:defRPr>
            </a:pPr>
            <a:endParaRPr lang="ru-RU"/>
          </a:p>
        </c:txPr>
        <c:crossAx val="88086016"/>
        <c:crosses val="autoZero"/>
        <c:crossBetween val="between"/>
        <c:majorUnit val="0.2"/>
      </c:valAx>
    </c:plotArea>
    <c:plotVisOnly val="1"/>
    <c:dispBlanksAs val="gap"/>
  </c:chart>
  <c:spPr>
    <a:noFill/>
    <a:ln>
      <a:noFill/>
    </a:ln>
  </c:sp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lineChart>
        <c:grouping val="standard"/>
        <c:ser>
          <c:idx val="0"/>
          <c:order val="0"/>
          <c:tx>
            <c:strRef>
              <c:f>Лист1!$A$23</c:f>
              <c:strCache>
                <c:ptCount val="1"/>
                <c:pt idx="0">
                  <c:v>30%</c:v>
                </c:pt>
              </c:strCache>
            </c:strRef>
          </c:tx>
          <c:spPr>
            <a:ln w="47625">
              <a:solidFill>
                <a:srgbClr val="6600FF"/>
              </a:solidFill>
            </a:ln>
          </c:spPr>
          <c:marker>
            <c:symbol val="none"/>
          </c:marker>
          <c:cat>
            <c:numRef>
              <c:f>Лист1!$B$22:$F$22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Лист1!$B$23:$F$23</c:f>
              <c:numCache>
                <c:formatCode>General</c:formatCode>
                <c:ptCount val="5"/>
                <c:pt idx="0">
                  <c:v>5</c:v>
                </c:pt>
                <c:pt idx="1">
                  <c:v>4</c:v>
                </c:pt>
                <c:pt idx="2">
                  <c:v>3.5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Лист1!$A$24</c:f>
              <c:strCache>
                <c:ptCount val="1"/>
                <c:pt idx="0">
                  <c:v>70%</c:v>
                </c:pt>
              </c:strCache>
            </c:strRef>
          </c:tx>
          <c:spPr>
            <a:ln w="47625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Лист1!$B$22:$F$22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Лист1!$B$24:$F$24</c:f>
              <c:numCache>
                <c:formatCode>General</c:formatCode>
                <c:ptCount val="5"/>
                <c:pt idx="0">
                  <c:v>5</c:v>
                </c:pt>
                <c:pt idx="1">
                  <c:v>4.5</c:v>
                </c:pt>
                <c:pt idx="2">
                  <c:v>4</c:v>
                </c:pt>
                <c:pt idx="3">
                  <c:v>3.5</c:v>
                </c:pt>
                <c:pt idx="4">
                  <c:v>2</c:v>
                </c:pt>
              </c:numCache>
            </c:numRef>
          </c:val>
        </c:ser>
        <c:marker val="1"/>
        <c:axId val="88302336"/>
        <c:axId val="88303872"/>
      </c:lineChart>
      <c:catAx>
        <c:axId val="88302336"/>
        <c:scaling>
          <c:orientation val="minMax"/>
        </c:scaling>
        <c:axPos val="b"/>
        <c:majorGridlines/>
        <c:numFmt formatCode="General" sourceLinked="1"/>
        <c:tickLblPos val="nextTo"/>
        <c:spPr>
          <a:ln w="12700"/>
        </c:spPr>
        <c:txPr>
          <a:bodyPr/>
          <a:lstStyle/>
          <a:p>
            <a:pPr>
              <a:defRPr sz="2000" b="1">
                <a:solidFill>
                  <a:srgbClr val="800080"/>
                </a:solidFill>
                <a:latin typeface="+mj-lt"/>
                <a:cs typeface="Times New Roman" pitchFamily="18" charset="0"/>
              </a:defRPr>
            </a:pPr>
            <a:endParaRPr lang="ru-RU"/>
          </a:p>
        </c:txPr>
        <c:crossAx val="88303872"/>
        <c:crosses val="autoZero"/>
        <c:auto val="1"/>
        <c:lblAlgn val="ctr"/>
        <c:lblOffset val="100"/>
      </c:catAx>
      <c:valAx>
        <c:axId val="88303872"/>
        <c:scaling>
          <c:orientation val="minMax"/>
          <c:max val="5"/>
        </c:scaling>
        <c:axPos val="l"/>
        <c:majorGridlines>
          <c:spPr>
            <a:ln w="19050">
              <a:solidFill>
                <a:sysClr val="windowText" lastClr="000000"/>
              </a:solidFill>
            </a:ln>
          </c:spPr>
        </c:majorGridlines>
        <c:numFmt formatCode="General" sourceLinked="1"/>
        <c:tickLblPos val="nextTo"/>
        <c:spPr>
          <a:ln w="19050"/>
        </c:spPr>
        <c:txPr>
          <a:bodyPr/>
          <a:lstStyle/>
          <a:p>
            <a:pPr>
              <a:defRPr sz="2000" b="1">
                <a:solidFill>
                  <a:srgbClr val="800080"/>
                </a:solidFill>
                <a:latin typeface="+mj-lt"/>
                <a:cs typeface="Times New Roman" pitchFamily="18" charset="0"/>
              </a:defRPr>
            </a:pPr>
            <a:endParaRPr lang="ru-RU"/>
          </a:p>
        </c:txPr>
        <c:crossAx val="88302336"/>
        <c:crosses val="autoZero"/>
        <c:crossBetween val="between"/>
        <c:majorUnit val="1"/>
      </c:valAx>
      <c:spPr>
        <a:noFill/>
      </c:spPr>
    </c:plotArea>
    <c:plotVisOnly val="1"/>
    <c:dispBlanksAs val="gap"/>
  </c:chart>
  <c:spPr>
    <a:noFill/>
    <a:ln>
      <a:noFill/>
    </a:ln>
  </c:sp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10443161544142156"/>
          <c:y val="0"/>
          <c:w val="0.66097598632831689"/>
          <c:h val="1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spPr>
              <a:solidFill>
                <a:srgbClr val="6600FF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spPr>
              <a:solidFill>
                <a:srgbClr val="80008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6.2247985517949002E-2"/>
                  <c:y val="-0.3336716967018111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2800" b="1">
                    <a:solidFill>
                      <a:srgbClr val="800080"/>
                    </a:solidFill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смирнова!$A$45:$A$46</c:f>
              <c:strCache>
                <c:ptCount val="2"/>
                <c:pt idx="0">
                  <c:v>полное исчезновение боли</c:v>
                </c:pt>
                <c:pt idx="1">
                  <c:v>незначительные болевые ощущения</c:v>
                </c:pt>
              </c:strCache>
            </c:strRef>
          </c:cat>
          <c:val>
            <c:numRef>
              <c:f>смирнова!$B$45:$B$46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3.0181695497885856E-2"/>
          <c:y val="0.70212819861760833"/>
          <c:w val="0.78648490813648309"/>
          <c:h val="0.26960935392915558"/>
        </c:manualLayout>
      </c:layout>
      <c:txPr>
        <a:bodyPr/>
        <a:lstStyle/>
        <a:p>
          <a:pPr>
            <a:defRPr sz="1800" b="1">
              <a:solidFill>
                <a:srgbClr val="800080"/>
              </a:solidFill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21528732311286342"/>
          <c:y val="5.5349893555370726E-2"/>
          <c:w val="0.59631101315771551"/>
          <c:h val="0.85593304948098869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spPr>
              <a:solidFill>
                <a:srgbClr val="6600FF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explosion val="0"/>
            <c:spPr>
              <a:solidFill>
                <a:srgbClr val="80008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txPr>
              <a:bodyPr/>
              <a:lstStyle/>
              <a:p>
                <a:pPr>
                  <a:defRPr sz="2800" b="1">
                    <a:solidFill>
                      <a:srgbClr val="800080"/>
                    </a:solidFill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смирнова!$A$51:$A$52</c:f>
              <c:strCache>
                <c:ptCount val="2"/>
                <c:pt idx="0">
                  <c:v>снижение боли</c:v>
                </c:pt>
                <c:pt idx="1">
                  <c:v>возврат к прежнему уровню боли</c:v>
                </c:pt>
              </c:strCache>
            </c:strRef>
          </c:cat>
          <c:val>
            <c:numRef>
              <c:f>смирнова!$B$51:$B$52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16855300868470438"/>
          <c:y val="0.66190956260115286"/>
          <c:w val="0.671913959379143"/>
          <c:h val="0.2982401354804422"/>
        </c:manualLayout>
      </c:layout>
      <c:txPr>
        <a:bodyPr/>
        <a:lstStyle/>
        <a:p>
          <a:pPr>
            <a:defRPr sz="1800" b="1">
              <a:solidFill>
                <a:srgbClr val="800080"/>
              </a:solidFill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27076">
                <a:srgbClr val="FDFDFD"/>
              </a:gs>
              <a:gs pos="22110">
                <a:srgbClr val="FAFAFA"/>
              </a:gs>
              <a:gs pos="77500">
                <a:srgbClr val="ECECEC"/>
              </a:gs>
              <a:gs pos="0">
                <a:schemeClr val="bg1">
                  <a:tint val="75000"/>
                  <a:satMod val="150000"/>
                </a:schemeClr>
              </a:gs>
              <a:gs pos="55000">
                <a:srgbClr val="F3F3F3"/>
              </a:gs>
              <a:gs pos="100000">
                <a:srgbClr val="D1D1D1"/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E3D3D1-35A1-4CC5-BAFF-E41A276B25FF}" type="datetimeFigureOut">
              <a:rPr lang="ru-RU"/>
              <a:pPr>
                <a:defRPr/>
              </a:pPr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385C8C-2370-468B-A9B3-45F66E632C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75790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795A8-5FD1-4EAE-B631-D6702BEFABEE}" type="datetimeFigureOut">
              <a:rPr lang="ru-RU"/>
              <a:pPr>
                <a:defRPr/>
              </a:pPr>
              <a:t>25.06.2012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1CE7F-DD1D-4BDB-9716-958528989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08743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1F6A1-2B97-4F25-BC99-29B19AC757AD}" type="datetimeFigureOut">
              <a:rPr lang="ru-RU"/>
              <a:pPr>
                <a:defRPr/>
              </a:pPr>
              <a:t>25.06.2012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E3AF6-7735-4413-8800-F3CC735C6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42122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B909B-FF32-42D0-B023-5C24D87558FE}" type="datetimeFigureOut">
              <a:rPr lang="ru-RU"/>
              <a:pPr>
                <a:defRPr/>
              </a:pPr>
              <a:t>25.06.2012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355B0-4169-4AF5-B22B-024FFFD82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43234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31C06D-6767-4180-BC55-450B547FBB8A}" type="datetimeFigureOut">
              <a:rPr lang="ru-RU"/>
              <a:pPr>
                <a:defRPr/>
              </a:pPr>
              <a:t>25.06.2012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B7C67E-346B-4450-8974-77A36724A4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51929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AA26954-B18F-4AE9-BF25-AD36896BBF9E}" type="datetimeFigureOut">
              <a:rPr lang="ru-RU"/>
              <a:pPr>
                <a:defRPr/>
              </a:pPr>
              <a:t>25.06.2012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650712-8A2A-45E8-9E88-E1DF45944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02858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15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962DA65-F101-458D-A09C-CA0B6F8E4B08}" type="datetimeFigureOut">
              <a:rPr lang="ru-RU"/>
              <a:pPr>
                <a:defRPr/>
              </a:pPr>
              <a:t>25.06.2012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F709F88-63E7-4F75-BD74-D836B2905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6" r:id="rId2"/>
    <p:sldLayoutId id="2147483707" r:id="rId3"/>
    <p:sldLayoutId id="2147483709" r:id="rId4"/>
    <p:sldLayoutId id="2147483715" r:id="rId5"/>
    <p:sldLayoutId id="2147483716" r:id="rId6"/>
  </p:sldLayoutIdLst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9F9F9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9F9F9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9F9F9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9F9F9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9F9F9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9F9F9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9F9F9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9F9F9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9F9F9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C0C0C0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C0C0C0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ABABAB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44016" y="-27384"/>
            <a:ext cx="8204448" cy="331236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Болевой синдром </a:t>
            </a:r>
            <a:r>
              <a:rPr lang="en-US" sz="36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                        </a:t>
            </a:r>
            <a:r>
              <a:rPr lang="ru-RU" sz="36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у пострадавших в результате острых отравлений прижигающими ядами.</a:t>
            </a:r>
            <a:br>
              <a:rPr lang="ru-RU" sz="36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</a:br>
            <a:r>
              <a:rPr lang="ru-RU" sz="36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Снижение болевого синдрома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11267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27584" y="3933057"/>
            <a:ext cx="8026400" cy="1368152"/>
          </a:xfrm>
        </p:spPr>
        <p:txBody>
          <a:bodyPr/>
          <a:lstStyle/>
          <a:p>
            <a:pPr marL="36513" eaLnBrk="1" hangingPunct="1">
              <a:spcBef>
                <a:spcPct val="0"/>
              </a:spcBef>
            </a:pPr>
            <a:r>
              <a:rPr lang="ru-RU" sz="1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А.А. Смирнова,</a:t>
            </a:r>
          </a:p>
          <a:p>
            <a:pPr marL="36513" eaLnBrk="1" hangingPunct="1">
              <a:spcBef>
                <a:spcPct val="0"/>
              </a:spcBef>
            </a:pPr>
            <a:r>
              <a:rPr lang="ru-RU" sz="1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старшая медицинская сестра</a:t>
            </a:r>
          </a:p>
          <a:p>
            <a:pPr marL="36513" eaLnBrk="1" hangingPunct="1">
              <a:spcBef>
                <a:spcPct val="0"/>
              </a:spcBef>
            </a:pPr>
            <a:r>
              <a:rPr lang="ru-RU" sz="1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отделения переливания крови</a:t>
            </a:r>
          </a:p>
          <a:p>
            <a:pPr marL="36513" eaLnBrk="1" hangingPunct="1">
              <a:spcBef>
                <a:spcPct val="0"/>
              </a:spcBef>
            </a:pPr>
            <a:r>
              <a:rPr lang="ru-RU" sz="1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БУЗОО «ГК </a:t>
            </a:r>
            <a:r>
              <a:rPr lang="ru-RU" sz="1800" b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БСМП</a:t>
            </a:r>
            <a:r>
              <a:rPr lang="ru-RU" sz="1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№1»</a:t>
            </a:r>
            <a:endParaRPr lang="ru-RU" sz="1800" dirty="0" smtClean="0">
              <a:solidFill>
                <a:srgbClr val="858585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18049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ОПСА </a:t>
            </a:r>
            <a:r>
              <a:rPr lang="ru-RU" sz="16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600" b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ИССЛЕДОВАНИЯ В </a:t>
            </a:r>
            <a:r>
              <a:rPr lang="ru-RU" sz="16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СЕСТРИНСКОМ </a:t>
            </a:r>
            <a:r>
              <a:rPr lang="ru-RU" sz="1600" b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ДЕЛЕ</a:t>
            </a:r>
            <a:r>
              <a:rPr lang="ru-RU" sz="16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» 2011-2012 гг.</a:t>
            </a:r>
            <a:endParaRPr lang="ru-RU" sz="16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 txBox="1">
            <a:spLocks/>
          </p:cNvSpPr>
          <p:nvPr/>
        </p:nvSpPr>
        <p:spPr bwMode="auto">
          <a:xfrm>
            <a:off x="827584" y="5373217"/>
            <a:ext cx="8026400" cy="115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0" rIns="91440" bIns="45720" numCol="1" anchor="t" anchorCtr="0" compatLnSpc="1">
            <a:prstTxWarp prst="textNoShape">
              <a:avLst/>
            </a:prstTxWarp>
          </a:bodyPr>
          <a:lstStyle>
            <a:lvl1pPr marL="36576" indent="0" algn="r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defRPr sz="2000" kern="1200">
                <a:solidFill>
                  <a:schemeClr val="bg2">
                    <a:shade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None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None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None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z="1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Научный руководитель: А.В. </a:t>
            </a:r>
            <a:r>
              <a:rPr lang="ru-RU" sz="1800" b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Сабаев</a:t>
            </a:r>
            <a:r>
              <a:rPr lang="ru-RU" sz="1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, 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зав. отделением острых отравлений 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(у психиатрических больных) БУЗОО «ГК БСМП № 1», 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главный токсиколог МЗОО, к.м.н.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224978" y="458217"/>
            <a:ext cx="8892480" cy="7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4800" b="1" dirty="0" smtClean="0">
                <a:solidFill>
                  <a:srgbClr val="990033"/>
                </a:solidFill>
                <a:latin typeface="+mj-lt"/>
                <a:cs typeface="Times New Roman" pitchFamily="18" charset="0"/>
              </a:rPr>
              <a:t>Локализация боли</a:t>
            </a:r>
            <a:endParaRPr lang="ru-RU" sz="4800" b="1" dirty="0">
              <a:solidFill>
                <a:srgbClr val="990033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1397374372"/>
              </p:ext>
            </p:extLst>
          </p:nvPr>
        </p:nvGraphicFramePr>
        <p:xfrm>
          <a:off x="-203124" y="1224781"/>
          <a:ext cx="9369994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6857499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2486125194"/>
              </p:ext>
            </p:extLst>
          </p:nvPr>
        </p:nvGraphicFramePr>
        <p:xfrm>
          <a:off x="467544" y="1556792"/>
          <a:ext cx="8208913" cy="44638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36304"/>
                <a:gridCol w="1512168"/>
                <a:gridCol w="1908213"/>
                <a:gridCol w="2052228"/>
              </a:tblGrid>
              <a:tr h="1361145"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>
                          <a:solidFill>
                            <a:srgbClr val="800080"/>
                          </a:solidFill>
                          <a:latin typeface="+mn-lt"/>
                          <a:cs typeface="Times New Roman" pitchFamily="18" charset="0"/>
                        </a:rPr>
                        <a:t>Группа</a:t>
                      </a:r>
                      <a:r>
                        <a:rPr lang="ru-RU" sz="2000" i="1" baseline="0" dirty="0" smtClean="0">
                          <a:solidFill>
                            <a:srgbClr val="800080"/>
                          </a:solidFill>
                          <a:latin typeface="+mn-lt"/>
                          <a:cs typeface="Times New Roman" pitchFamily="18" charset="0"/>
                        </a:rPr>
                        <a:t> препарата</a:t>
                      </a:r>
                      <a:r>
                        <a:rPr lang="ru-RU" sz="2000" i="1" dirty="0" smtClean="0">
                          <a:solidFill>
                            <a:srgbClr val="800080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endParaRPr lang="ru-RU" sz="2000" i="1" dirty="0">
                        <a:solidFill>
                          <a:srgbClr val="80008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h="50800" prst="divo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>
                          <a:solidFill>
                            <a:srgbClr val="800080"/>
                          </a:solidFill>
                          <a:latin typeface="+mn-lt"/>
                          <a:cs typeface="Times New Roman" pitchFamily="18" charset="0"/>
                        </a:rPr>
                        <a:t>Уровень</a:t>
                      </a:r>
                      <a:r>
                        <a:rPr lang="ru-RU" sz="2000" i="1" baseline="0" dirty="0" smtClean="0">
                          <a:solidFill>
                            <a:srgbClr val="800080"/>
                          </a:solidFill>
                          <a:latin typeface="+mn-lt"/>
                          <a:cs typeface="Times New Roman" pitchFamily="18" charset="0"/>
                        </a:rPr>
                        <a:t> боли по  шкале</a:t>
                      </a:r>
                      <a:endParaRPr lang="ru-RU" sz="2000" i="1" dirty="0">
                        <a:solidFill>
                          <a:srgbClr val="80008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>
                          <a:solidFill>
                            <a:srgbClr val="800080"/>
                          </a:solidFill>
                          <a:latin typeface="+mn-lt"/>
                          <a:cs typeface="Times New Roman" pitchFamily="18" charset="0"/>
                        </a:rPr>
                        <a:t>Время </a:t>
                      </a:r>
                      <a:r>
                        <a:rPr lang="ru-RU" sz="2000" i="1" dirty="0" err="1" smtClean="0">
                          <a:solidFill>
                            <a:srgbClr val="800080"/>
                          </a:solidFill>
                          <a:latin typeface="+mn-lt"/>
                          <a:cs typeface="Times New Roman" pitchFamily="18" charset="0"/>
                        </a:rPr>
                        <a:t>купиро-вания</a:t>
                      </a:r>
                      <a:r>
                        <a:rPr lang="ru-RU" sz="2000" i="1" dirty="0" smtClean="0">
                          <a:solidFill>
                            <a:srgbClr val="800080"/>
                          </a:solidFill>
                          <a:latin typeface="+mn-lt"/>
                          <a:cs typeface="Times New Roman" pitchFamily="18" charset="0"/>
                        </a:rPr>
                        <a:t> боли</a:t>
                      </a:r>
                      <a:endParaRPr lang="ru-RU" sz="2000" i="1" dirty="0">
                        <a:solidFill>
                          <a:srgbClr val="80008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>
                          <a:solidFill>
                            <a:srgbClr val="800080"/>
                          </a:solidFill>
                          <a:latin typeface="+mn-lt"/>
                          <a:cs typeface="Times New Roman" pitchFamily="18" charset="0"/>
                        </a:rPr>
                        <a:t>Время воздействия препарата</a:t>
                      </a:r>
                      <a:endParaRPr lang="ru-RU" sz="2000" i="1" dirty="0">
                        <a:solidFill>
                          <a:srgbClr val="80008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noFill/>
                  </a:tcPr>
                </a:tc>
              </a:tr>
              <a:tr h="1034227">
                <a:tc>
                  <a:txBody>
                    <a:bodyPr/>
                    <a:lstStyle/>
                    <a:p>
                      <a:pPr algn="ctr"/>
                      <a:r>
                        <a:rPr lang="ru-RU" sz="1900" b="1" baseline="0" dirty="0" smtClean="0">
                          <a:latin typeface="+mn-lt"/>
                          <a:cs typeface="Times New Roman" pitchFamily="18" charset="0"/>
                        </a:rPr>
                        <a:t>Наркотические анальгетики</a:t>
                      </a:r>
                      <a:endParaRPr lang="ru-RU" sz="1900" b="1" baseline="0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n-lt"/>
                          <a:cs typeface="Times New Roman" pitchFamily="18" charset="0"/>
                        </a:rPr>
                        <a:t>4-5</a:t>
                      </a:r>
                      <a:endParaRPr lang="ru-RU" sz="20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n-lt"/>
                          <a:cs typeface="Times New Roman" pitchFamily="18" charset="0"/>
                        </a:rPr>
                        <a:t>10 минут</a:t>
                      </a:r>
                      <a:endParaRPr lang="ru-RU" sz="20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n-lt"/>
                          <a:cs typeface="Times New Roman" pitchFamily="18" charset="0"/>
                        </a:rPr>
                        <a:t>6 часов</a:t>
                      </a:r>
                      <a:endParaRPr lang="ru-RU" sz="20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noFill/>
                  </a:tcPr>
                </a:tc>
              </a:tr>
              <a:tr h="1034227">
                <a:tc>
                  <a:txBody>
                    <a:bodyPr/>
                    <a:lstStyle/>
                    <a:p>
                      <a:pPr algn="ctr"/>
                      <a:r>
                        <a:rPr lang="ru-RU" sz="1900" b="1" baseline="0" dirty="0" smtClean="0">
                          <a:latin typeface="+mn-lt"/>
                          <a:cs typeface="Times New Roman" pitchFamily="18" charset="0"/>
                        </a:rPr>
                        <a:t>НПВП</a:t>
                      </a:r>
                      <a:endParaRPr lang="ru-RU" sz="1900" b="1" baseline="0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n-lt"/>
                          <a:cs typeface="Times New Roman" pitchFamily="18" charset="0"/>
                        </a:rPr>
                        <a:t>2-3</a:t>
                      </a:r>
                      <a:endParaRPr lang="ru-RU" sz="20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n-lt"/>
                          <a:cs typeface="Times New Roman" pitchFamily="18" charset="0"/>
                        </a:rPr>
                        <a:t>20 минут</a:t>
                      </a:r>
                      <a:endParaRPr lang="ru-RU" sz="20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n-lt"/>
                          <a:cs typeface="Times New Roman" pitchFamily="18" charset="0"/>
                        </a:rPr>
                        <a:t>4 часа</a:t>
                      </a:r>
                      <a:endParaRPr lang="ru-RU" sz="20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noFill/>
                  </a:tcPr>
                </a:tc>
              </a:tr>
              <a:tr h="1034227">
                <a:tc>
                  <a:txBody>
                    <a:bodyPr/>
                    <a:lstStyle/>
                    <a:p>
                      <a:pPr algn="ctr"/>
                      <a:r>
                        <a:rPr lang="ru-RU" sz="1900" b="1" baseline="0" dirty="0" smtClean="0">
                          <a:latin typeface="+mn-lt"/>
                          <a:cs typeface="Times New Roman" pitchFamily="18" charset="0"/>
                        </a:rPr>
                        <a:t>Ненаркотические анальгетики</a:t>
                      </a:r>
                      <a:endParaRPr lang="ru-RU" sz="1900" b="1" baseline="0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n-lt"/>
                          <a:cs typeface="Times New Roman" pitchFamily="18" charset="0"/>
                        </a:rPr>
                        <a:t>0-1</a:t>
                      </a:r>
                      <a:endParaRPr lang="ru-RU" sz="20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n-lt"/>
                          <a:cs typeface="Times New Roman" pitchFamily="18" charset="0"/>
                        </a:rPr>
                        <a:t>30 минут</a:t>
                      </a:r>
                      <a:endParaRPr lang="ru-RU" sz="20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n-lt"/>
                          <a:cs typeface="Times New Roman" pitchFamily="18" charset="0"/>
                        </a:rPr>
                        <a:t>3 часа</a:t>
                      </a:r>
                      <a:endParaRPr lang="ru-RU" sz="20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611560" y="242193"/>
            <a:ext cx="8208912" cy="7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3200" b="1" dirty="0" smtClean="0">
                <a:solidFill>
                  <a:srgbClr val="990033"/>
                </a:solidFill>
                <a:latin typeface="+mj-lt"/>
                <a:cs typeface="Times New Roman" pitchFamily="18" charset="0"/>
              </a:rPr>
              <a:t>Оценка эффективности обезболивания</a:t>
            </a:r>
            <a:endParaRPr lang="ru-RU" sz="3200" b="1" dirty="0">
              <a:solidFill>
                <a:srgbClr val="990033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395536" y="260648"/>
            <a:ext cx="8208912" cy="7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4400" b="1" dirty="0" smtClean="0">
                <a:solidFill>
                  <a:srgbClr val="990033"/>
                </a:solidFill>
                <a:latin typeface="+mj-lt"/>
                <a:cs typeface="Times New Roman" pitchFamily="18" charset="0"/>
              </a:rPr>
              <a:t>График изменения боли</a:t>
            </a:r>
            <a:endParaRPr lang="ru-RU" sz="4400" b="1" dirty="0">
              <a:solidFill>
                <a:srgbClr val="990033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3178411083"/>
              </p:ext>
            </p:extLst>
          </p:nvPr>
        </p:nvGraphicFramePr>
        <p:xfrm>
          <a:off x="481806" y="1844824"/>
          <a:ext cx="5457021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012160" y="2109961"/>
            <a:ext cx="2808312" cy="1823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+mj-lt"/>
                <a:cs typeface="Arial" pitchFamily="34" charset="0"/>
              </a:rPr>
              <a:t>полное исчезновение болевого синдрома (30% пациентов)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012160" y="4147294"/>
            <a:ext cx="2808312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+mj-lt"/>
                <a:cs typeface="Arial" pitchFamily="34" charset="0"/>
              </a:rPr>
              <a:t>сохранение болевых ощущений (70% пациентов)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860823" y="5805264"/>
            <a:ext cx="3143225" cy="631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700" b="1" i="1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+mj-lt"/>
                <a:cs typeface="Arial" pitchFamily="34" charset="0"/>
              </a:rPr>
              <a:t>день наблюдения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67544" y="1366986"/>
            <a:ext cx="2232248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700" b="1" i="1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+mj-lt"/>
                <a:cs typeface="Arial" pitchFamily="34" charset="0"/>
              </a:rPr>
              <a:t>степень боли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+mj-lt"/>
              <a:cs typeface="Arial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5148064" y="2852936"/>
            <a:ext cx="864096" cy="936104"/>
          </a:xfrm>
          <a:prstGeom prst="line">
            <a:avLst/>
          </a:prstGeom>
          <a:ln w="2222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148064" y="4725144"/>
            <a:ext cx="864096" cy="358254"/>
          </a:xfrm>
          <a:prstGeom prst="line">
            <a:avLst/>
          </a:prstGeom>
          <a:ln w="2222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432438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539552" y="314201"/>
            <a:ext cx="8208912" cy="7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3200" b="1" dirty="0" smtClean="0">
                <a:solidFill>
                  <a:srgbClr val="990033"/>
                </a:solidFill>
                <a:latin typeface="+mj-lt"/>
                <a:cs typeface="Times New Roman" pitchFamily="18" charset="0"/>
              </a:rPr>
              <a:t>Изменение боли после введения анальгетика</a:t>
            </a:r>
            <a:endParaRPr lang="ru-RU" sz="3200" b="1" dirty="0">
              <a:solidFill>
                <a:srgbClr val="990033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395536" y="1556792"/>
            <a:ext cx="3384375" cy="936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400" b="1" i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1-й день наблюдения</a:t>
            </a:r>
            <a:endParaRPr lang="ru-RU" sz="2400" b="1" i="1" dirty="0">
              <a:solidFill>
                <a:srgbClr val="80008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 bwMode="auto">
          <a:xfrm>
            <a:off x="5148064" y="1556792"/>
            <a:ext cx="3384375" cy="936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400" b="1" i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2-й день наблюдения</a:t>
            </a:r>
            <a:endParaRPr lang="ru-RU" sz="2400" b="1" i="1" dirty="0">
              <a:solidFill>
                <a:srgbClr val="800080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40904390"/>
              </p:ext>
            </p:extLst>
          </p:nvPr>
        </p:nvGraphicFramePr>
        <p:xfrm>
          <a:off x="251520" y="1268760"/>
          <a:ext cx="4896544" cy="5328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582695456"/>
              </p:ext>
            </p:extLst>
          </p:nvPr>
        </p:nvGraphicFramePr>
        <p:xfrm>
          <a:off x="3779911" y="1412776"/>
          <a:ext cx="5652121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8898082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539552" y="242193"/>
            <a:ext cx="8208912" cy="7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4400" b="1" dirty="0" smtClean="0">
                <a:solidFill>
                  <a:srgbClr val="990033"/>
                </a:solidFill>
                <a:latin typeface="+mj-lt"/>
                <a:cs typeface="Times New Roman" pitchFamily="18" charset="0"/>
              </a:rPr>
              <a:t>Выводы:</a:t>
            </a:r>
            <a:endParaRPr lang="ru-RU" sz="4400" b="1" dirty="0">
              <a:solidFill>
                <a:srgbClr val="990033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3020" y="1196752"/>
            <a:ext cx="832544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2913">
              <a:spcAft>
                <a:spcPts val="2400"/>
              </a:spcAft>
            </a:pPr>
            <a:r>
              <a:rPr lang="ru-RU" sz="2200" b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1. Пациенты</a:t>
            </a:r>
            <a:r>
              <a:rPr lang="ru-RU" sz="2200" b="1" dirty="0">
                <a:solidFill>
                  <a:srgbClr val="800080"/>
                </a:solidFill>
                <a:latin typeface="+mj-lt"/>
                <a:cs typeface="Times New Roman" pitchFamily="18" charset="0"/>
              </a:rPr>
              <a:t>, пострадавшие в результате острых отравлений прижигающими ядами, испытывают боль в 100% случаев.</a:t>
            </a:r>
          </a:p>
          <a:p>
            <a:pPr indent="442913">
              <a:spcAft>
                <a:spcPts val="2400"/>
              </a:spcAft>
            </a:pPr>
            <a:r>
              <a:rPr lang="ru-RU" sz="2200" b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2. Интенсивность </a:t>
            </a:r>
            <a:r>
              <a:rPr lang="ru-RU" sz="2200" b="1" dirty="0">
                <a:solidFill>
                  <a:srgbClr val="800080"/>
                </a:solidFill>
                <a:latin typeface="+mj-lt"/>
                <a:cs typeface="Times New Roman" pitchFamily="18" charset="0"/>
              </a:rPr>
              <a:t>боли может изменяться </a:t>
            </a:r>
            <a:r>
              <a:rPr lang="ru-RU" sz="2200" b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              в </a:t>
            </a:r>
            <a:r>
              <a:rPr lang="ru-RU" sz="2200" b="1" dirty="0">
                <a:solidFill>
                  <a:srgbClr val="800080"/>
                </a:solidFill>
                <a:latin typeface="+mj-lt"/>
                <a:cs typeface="Times New Roman" pitchFamily="18" charset="0"/>
              </a:rPr>
              <a:t>различные отрезки времени в течение дня. Метод применения </a:t>
            </a:r>
            <a:r>
              <a:rPr lang="ru-RU" sz="2200" b="1" dirty="0" err="1">
                <a:solidFill>
                  <a:srgbClr val="800080"/>
                </a:solidFill>
                <a:latin typeface="+mj-lt"/>
                <a:cs typeface="Times New Roman" pitchFamily="18" charset="0"/>
              </a:rPr>
              <a:t>НШИОБ</a:t>
            </a:r>
            <a:r>
              <a:rPr lang="ru-RU" sz="2200" b="1" dirty="0">
                <a:solidFill>
                  <a:srgbClr val="800080"/>
                </a:solidFill>
                <a:latin typeface="+mj-lt"/>
                <a:cs typeface="Times New Roman" pitchFamily="18" charset="0"/>
              </a:rPr>
              <a:t> является не только эффективным, но и безопасным, в связи с </a:t>
            </a:r>
            <a:r>
              <a:rPr lang="ru-RU" sz="2200" b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чем </a:t>
            </a:r>
            <a:r>
              <a:rPr lang="ru-RU" sz="2200" b="1" dirty="0">
                <a:solidFill>
                  <a:srgbClr val="800080"/>
                </a:solidFill>
                <a:latin typeface="+mj-lt"/>
                <a:cs typeface="Times New Roman" pitchFamily="18" charset="0"/>
              </a:rPr>
              <a:t>может рассматриваться как основной </a:t>
            </a:r>
            <a:r>
              <a:rPr lang="ru-RU" sz="2200" b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                   в </a:t>
            </a:r>
            <a:r>
              <a:rPr lang="ru-RU" sz="2200" b="1" dirty="0">
                <a:solidFill>
                  <a:srgbClr val="800080"/>
                </a:solidFill>
                <a:latin typeface="+mj-lt"/>
                <a:cs typeface="Times New Roman" pitchFamily="18" charset="0"/>
              </a:rPr>
              <a:t>оптимизации лечения пострадавших </a:t>
            </a:r>
            <a:r>
              <a:rPr lang="ru-RU" sz="2200" b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                  в </a:t>
            </a:r>
            <a:r>
              <a:rPr lang="ru-RU" sz="2200" b="1" dirty="0">
                <a:solidFill>
                  <a:srgbClr val="800080"/>
                </a:solidFill>
                <a:latin typeface="+mj-lt"/>
                <a:cs typeface="Times New Roman" pitchFamily="18" charset="0"/>
              </a:rPr>
              <a:t>результате острых отравлений прижигающими ядами.</a:t>
            </a:r>
          </a:p>
          <a:p>
            <a:pPr indent="442913">
              <a:spcAft>
                <a:spcPts val="2400"/>
              </a:spcAft>
            </a:pPr>
            <a:r>
              <a:rPr lang="ru-RU" sz="2200" b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3. Пациенты</a:t>
            </a:r>
            <a:r>
              <a:rPr lang="ru-RU" sz="2200" b="1" dirty="0">
                <a:solidFill>
                  <a:srgbClr val="800080"/>
                </a:solidFill>
                <a:latin typeface="+mj-lt"/>
                <a:cs typeface="Times New Roman" pitchFamily="18" charset="0"/>
              </a:rPr>
              <a:t>, использовавшие </a:t>
            </a:r>
            <a:r>
              <a:rPr lang="ru-RU" sz="2200" b="1" dirty="0" err="1">
                <a:solidFill>
                  <a:srgbClr val="800080"/>
                </a:solidFill>
                <a:latin typeface="+mj-lt"/>
                <a:cs typeface="Times New Roman" pitchFamily="18" charset="0"/>
              </a:rPr>
              <a:t>НШИОБ</a:t>
            </a:r>
            <a:r>
              <a:rPr lang="ru-RU" sz="2200" b="1" dirty="0">
                <a:solidFill>
                  <a:srgbClr val="800080"/>
                </a:solidFill>
                <a:latin typeface="+mj-lt"/>
                <a:cs typeface="Times New Roman" pitchFamily="18" charset="0"/>
              </a:rPr>
              <a:t>, наиболее удовлетворены своим умением управлять болью.</a:t>
            </a:r>
          </a:p>
        </p:txBody>
      </p:sp>
    </p:spTree>
    <p:extLst>
      <p:ext uri="{BB962C8B-B14F-4D97-AF65-F5344CB8AC3E}">
        <p14:creationId xmlns="" xmlns:p14="http://schemas.microsoft.com/office/powerpoint/2010/main" val="7404730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107504" y="2546449"/>
            <a:ext cx="8856984" cy="7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4500" b="1" dirty="0" smtClean="0">
                <a:solidFill>
                  <a:srgbClr val="990033"/>
                </a:solidFill>
                <a:latin typeface="+mj-lt"/>
                <a:cs typeface="Times New Roman" pitchFamily="18" charset="0"/>
              </a:rPr>
              <a:t>Благодарю за внимание!</a:t>
            </a:r>
            <a:endParaRPr lang="ru-RU" sz="4500" b="1" dirty="0">
              <a:solidFill>
                <a:srgbClr val="990033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04909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4294967295"/>
          </p:nvPr>
        </p:nvSpPr>
        <p:spPr>
          <a:xfrm>
            <a:off x="287845" y="260648"/>
            <a:ext cx="8496300" cy="64928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600" b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Актуальность исследования обусловлена</a:t>
            </a:r>
            <a:endParaRPr lang="ru-RU" sz="3600" dirty="0" smtClean="0">
              <a:solidFill>
                <a:srgbClr val="80008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1147763" y="2320925"/>
            <a:ext cx="387350" cy="1017588"/>
          </a:xfrm>
          <a:custGeom>
            <a:avLst/>
            <a:gdLst>
              <a:gd name="connsiteX0" fmla="*/ 388189 w 388189"/>
              <a:gd name="connsiteY0" fmla="*/ 0 h 1017917"/>
              <a:gd name="connsiteX1" fmla="*/ 388189 w 388189"/>
              <a:gd name="connsiteY1" fmla="*/ 0 h 1017917"/>
              <a:gd name="connsiteX2" fmla="*/ 379562 w 388189"/>
              <a:gd name="connsiteY2" fmla="*/ 94890 h 1017917"/>
              <a:gd name="connsiteX3" fmla="*/ 362310 w 388189"/>
              <a:gd name="connsiteY3" fmla="*/ 120769 h 1017917"/>
              <a:gd name="connsiteX4" fmla="*/ 319178 w 388189"/>
              <a:gd name="connsiteY4" fmla="*/ 189781 h 1017917"/>
              <a:gd name="connsiteX5" fmla="*/ 301925 w 388189"/>
              <a:gd name="connsiteY5" fmla="*/ 215660 h 1017917"/>
              <a:gd name="connsiteX6" fmla="*/ 276045 w 388189"/>
              <a:gd name="connsiteY6" fmla="*/ 250166 h 1017917"/>
              <a:gd name="connsiteX7" fmla="*/ 258793 w 388189"/>
              <a:gd name="connsiteY7" fmla="*/ 276045 h 1017917"/>
              <a:gd name="connsiteX8" fmla="*/ 207034 w 388189"/>
              <a:gd name="connsiteY8" fmla="*/ 345056 h 1017917"/>
              <a:gd name="connsiteX9" fmla="*/ 181155 w 388189"/>
              <a:gd name="connsiteY9" fmla="*/ 379562 h 1017917"/>
              <a:gd name="connsiteX10" fmla="*/ 155276 w 388189"/>
              <a:gd name="connsiteY10" fmla="*/ 431320 h 1017917"/>
              <a:gd name="connsiteX11" fmla="*/ 120770 w 388189"/>
              <a:gd name="connsiteY11" fmla="*/ 517585 h 1017917"/>
              <a:gd name="connsiteX12" fmla="*/ 103517 w 388189"/>
              <a:gd name="connsiteY12" fmla="*/ 603849 h 1017917"/>
              <a:gd name="connsiteX13" fmla="*/ 94891 w 388189"/>
              <a:gd name="connsiteY13" fmla="*/ 845388 h 1017917"/>
              <a:gd name="connsiteX14" fmla="*/ 77638 w 388189"/>
              <a:gd name="connsiteY14" fmla="*/ 871268 h 1017917"/>
              <a:gd name="connsiteX15" fmla="*/ 43132 w 388189"/>
              <a:gd name="connsiteY15" fmla="*/ 948905 h 1017917"/>
              <a:gd name="connsiteX16" fmla="*/ 34506 w 388189"/>
              <a:gd name="connsiteY16" fmla="*/ 974785 h 1017917"/>
              <a:gd name="connsiteX17" fmla="*/ 0 w 388189"/>
              <a:gd name="connsiteY17" fmla="*/ 1017917 h 1017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88189" h="1017917">
                <a:moveTo>
                  <a:pt x="388189" y="0"/>
                </a:moveTo>
                <a:lnTo>
                  <a:pt x="388189" y="0"/>
                </a:lnTo>
                <a:cubicBezTo>
                  <a:pt x="385313" y="31630"/>
                  <a:pt x="386217" y="63835"/>
                  <a:pt x="379562" y="94890"/>
                </a:cubicBezTo>
                <a:cubicBezTo>
                  <a:pt x="377390" y="105027"/>
                  <a:pt x="367454" y="111767"/>
                  <a:pt x="362310" y="120769"/>
                </a:cubicBezTo>
                <a:cubicBezTo>
                  <a:pt x="315994" y="201824"/>
                  <a:pt x="378077" y="107322"/>
                  <a:pt x="319178" y="189781"/>
                </a:cubicBezTo>
                <a:cubicBezTo>
                  <a:pt x="313152" y="198217"/>
                  <a:pt x="307951" y="207224"/>
                  <a:pt x="301925" y="215660"/>
                </a:cubicBezTo>
                <a:cubicBezTo>
                  <a:pt x="293568" y="227359"/>
                  <a:pt x="284402" y="238466"/>
                  <a:pt x="276045" y="250166"/>
                </a:cubicBezTo>
                <a:cubicBezTo>
                  <a:pt x="270019" y="258602"/>
                  <a:pt x="264891" y="267660"/>
                  <a:pt x="258793" y="276045"/>
                </a:cubicBezTo>
                <a:cubicBezTo>
                  <a:pt x="241880" y="299300"/>
                  <a:pt x="224287" y="322052"/>
                  <a:pt x="207034" y="345056"/>
                </a:cubicBezTo>
                <a:cubicBezTo>
                  <a:pt x="198408" y="356558"/>
                  <a:pt x="187585" y="366702"/>
                  <a:pt x="181155" y="379562"/>
                </a:cubicBezTo>
                <a:cubicBezTo>
                  <a:pt x="172529" y="396815"/>
                  <a:pt x="162695" y="413515"/>
                  <a:pt x="155276" y="431320"/>
                </a:cubicBezTo>
                <a:cubicBezTo>
                  <a:pt x="101978" y="559236"/>
                  <a:pt x="168769" y="421588"/>
                  <a:pt x="120770" y="517585"/>
                </a:cubicBezTo>
                <a:cubicBezTo>
                  <a:pt x="113968" y="544794"/>
                  <a:pt x="105144" y="576194"/>
                  <a:pt x="103517" y="603849"/>
                </a:cubicBezTo>
                <a:cubicBezTo>
                  <a:pt x="98786" y="684274"/>
                  <a:pt x="102651" y="765198"/>
                  <a:pt x="94891" y="845388"/>
                </a:cubicBezTo>
                <a:cubicBezTo>
                  <a:pt x="93892" y="855708"/>
                  <a:pt x="81849" y="861794"/>
                  <a:pt x="77638" y="871268"/>
                </a:cubicBezTo>
                <a:cubicBezTo>
                  <a:pt x="36576" y="963656"/>
                  <a:pt x="82177" y="890339"/>
                  <a:pt x="43132" y="948905"/>
                </a:cubicBezTo>
                <a:cubicBezTo>
                  <a:pt x="40257" y="957532"/>
                  <a:pt x="39017" y="966890"/>
                  <a:pt x="34506" y="974785"/>
                </a:cubicBezTo>
                <a:cubicBezTo>
                  <a:pt x="21921" y="996810"/>
                  <a:pt x="14343" y="1003574"/>
                  <a:pt x="0" y="101791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683568" y="2320925"/>
            <a:ext cx="8064896" cy="3999111"/>
          </a:xfrm>
          <a:prstGeom prst="wedgeRoundRectCallout">
            <a:avLst>
              <a:gd name="adj1" fmla="val 274"/>
              <a:gd name="adj2" fmla="val -71461"/>
              <a:gd name="adj3" fmla="val 16667"/>
            </a:avLst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>адекватной оценкой </a:t>
            </a:r>
            <a:r>
              <a:rPr lang="ru-RU" sz="2800" b="1" dirty="0">
                <a:solidFill>
                  <a:schemeClr val="tx1"/>
                </a:solidFill>
              </a:rPr>
              <a:t>боли </a:t>
            </a:r>
            <a:r>
              <a:rPr lang="ru-RU" sz="2800" b="1" dirty="0" smtClean="0">
                <a:solidFill>
                  <a:schemeClr val="tx1"/>
                </a:solidFill>
              </a:rPr>
              <a:t>                      с </a:t>
            </a:r>
            <a:r>
              <a:rPr lang="ru-RU" sz="2800" b="1" dirty="0">
                <a:solidFill>
                  <a:schemeClr val="tx1"/>
                </a:solidFill>
              </a:rPr>
              <a:t>использованием тщательно разработанных, протестированных и одобренных методов, подходящих для конкретной популяции пациентов, </a:t>
            </a:r>
            <a:r>
              <a:rPr lang="ru-RU" sz="2800" b="1" dirty="0" smtClean="0">
                <a:solidFill>
                  <a:schemeClr val="tx1"/>
                </a:solidFill>
              </a:rPr>
              <a:t>с целью успешного </a:t>
            </a:r>
            <a:r>
              <a:rPr lang="ru-RU" sz="2800" b="1" dirty="0">
                <a:solidFill>
                  <a:schemeClr val="tx1"/>
                </a:solidFill>
              </a:rPr>
              <a:t>ведения страдающих </a:t>
            </a:r>
            <a:r>
              <a:rPr lang="ru-RU" sz="2800" b="1" dirty="0" smtClean="0">
                <a:solidFill>
                  <a:schemeClr val="tx1"/>
                </a:solidFill>
              </a:rPr>
              <a:t>            от </a:t>
            </a:r>
            <a:r>
              <a:rPr lang="ru-RU" sz="2800" b="1" dirty="0">
                <a:solidFill>
                  <a:schemeClr val="tx1"/>
                </a:solidFill>
              </a:rPr>
              <a:t>боли пациентов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4294967295"/>
          </p:nvPr>
        </p:nvSpPr>
        <p:spPr>
          <a:xfrm>
            <a:off x="323155" y="332656"/>
            <a:ext cx="8569325" cy="738535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sz="3600" b="1" dirty="0">
                <a:solidFill>
                  <a:srgbClr val="800080"/>
                </a:solidFill>
                <a:latin typeface="+mj-lt"/>
                <a:cs typeface="Times New Roman" pitchFamily="18" charset="0"/>
              </a:rPr>
              <a:t>Цель и задачи исследования:</a:t>
            </a:r>
          </a:p>
        </p:txBody>
      </p:sp>
      <p:sp>
        <p:nvSpPr>
          <p:cNvPr id="23" name="Прямоугольная выноска 22"/>
          <p:cNvSpPr/>
          <p:nvPr/>
        </p:nvSpPr>
        <p:spPr>
          <a:xfrm rot="5400000">
            <a:off x="6192453" y="-135669"/>
            <a:ext cx="1295598" cy="3960440"/>
          </a:xfrm>
          <a:prstGeom prst="wedgeRect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оценить количество пациентов с болевым синдромом в результате острого отравления прижигающими ядами</a:t>
            </a:r>
          </a:p>
        </p:txBody>
      </p:sp>
      <p:sp>
        <p:nvSpPr>
          <p:cNvPr id="24" name="Вертикальный свиток 23"/>
          <p:cNvSpPr/>
          <p:nvPr/>
        </p:nvSpPr>
        <p:spPr>
          <a:xfrm>
            <a:off x="323528" y="1557338"/>
            <a:ext cx="4319588" cy="4535487"/>
          </a:xfrm>
          <a:prstGeom prst="verticalScroll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оценка степени боли для своевременного </a:t>
            </a:r>
            <a:r>
              <a:rPr lang="ru-RU" sz="2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купирования </a:t>
            </a:r>
            <a:r>
              <a:rPr lang="ru-RU" sz="2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б</a:t>
            </a:r>
            <a:r>
              <a:rPr lang="ru-RU" sz="2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олевого синдрома или уменьшения </a:t>
            </a:r>
            <a:endParaRPr lang="ru-RU" sz="2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его степени</a:t>
            </a:r>
          </a:p>
        </p:txBody>
      </p:sp>
      <p:sp>
        <p:nvSpPr>
          <p:cNvPr id="25" name="Прямоугольная выноска 24"/>
          <p:cNvSpPr/>
          <p:nvPr/>
        </p:nvSpPr>
        <p:spPr>
          <a:xfrm rot="5400000">
            <a:off x="6295641" y="1157177"/>
            <a:ext cx="1088206" cy="3960812"/>
          </a:xfrm>
          <a:prstGeom prst="wedgeRect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600" b="1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6" name="Прямоугольная выноска 25"/>
          <p:cNvSpPr/>
          <p:nvPr/>
        </p:nvSpPr>
        <p:spPr>
          <a:xfrm rot="5400000">
            <a:off x="6192453" y="2485195"/>
            <a:ext cx="1295598" cy="3960440"/>
          </a:xfrm>
          <a:prstGeom prst="wedgeRect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оценить влияние применения НШИОБ на качество жизни у </a:t>
            </a:r>
            <a:r>
              <a:rPr lang="ru-RU" sz="16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пострадавших в результате острых отравлений</a:t>
            </a:r>
            <a:endParaRPr lang="ru-RU" sz="16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7" name="Прямоугольная выноска 26"/>
          <p:cNvSpPr/>
          <p:nvPr/>
        </p:nvSpPr>
        <p:spPr>
          <a:xfrm rot="5400000">
            <a:off x="6264459" y="3853894"/>
            <a:ext cx="1151585" cy="3960440"/>
          </a:xfrm>
          <a:prstGeom prst="wedgeRect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разработать рекомендации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для применения НШИОБ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и определить место шкалы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в  терапии боли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5004246" y="2639294"/>
            <a:ext cx="3960242" cy="13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ru-RU" sz="1600" b="1" dirty="0">
                <a:latin typeface="+mj-lt"/>
                <a:cs typeface="Times New Roman" pitchFamily="18" charset="0"/>
              </a:rPr>
              <a:t>оценить эффективность </a:t>
            </a:r>
            <a:r>
              <a:rPr lang="ru-RU" sz="1600" b="1" dirty="0" smtClean="0">
                <a:latin typeface="+mj-lt"/>
                <a:cs typeface="Times New Roman" pitchFamily="18" charset="0"/>
              </a:rPr>
              <a:t>                        и безопасность </a:t>
            </a:r>
            <a:r>
              <a:rPr lang="ru-RU" sz="1600" b="1" dirty="0">
                <a:latin typeface="+mj-lt"/>
                <a:cs typeface="Times New Roman" pitchFamily="18" charset="0"/>
              </a:rPr>
              <a:t>применения </a:t>
            </a:r>
            <a:r>
              <a:rPr lang="ru-RU" sz="1600" b="1" dirty="0" smtClean="0">
                <a:latin typeface="+mj-lt"/>
                <a:cs typeface="Times New Roman" pitchFamily="18" charset="0"/>
              </a:rPr>
              <a:t>             </a:t>
            </a:r>
            <a:r>
              <a:rPr lang="ru-RU" sz="1600" b="1" dirty="0" err="1" smtClean="0">
                <a:latin typeface="+mj-lt"/>
                <a:cs typeface="Times New Roman" pitchFamily="18" charset="0"/>
              </a:rPr>
              <a:t>НШИОБ</a:t>
            </a:r>
            <a:r>
              <a:rPr lang="ru-RU" sz="1600" b="1" dirty="0" smtClean="0">
                <a:latin typeface="+mj-lt"/>
                <a:cs typeface="Times New Roman" pitchFamily="18" charset="0"/>
              </a:rPr>
              <a:t> при </a:t>
            </a:r>
            <a:r>
              <a:rPr lang="ru-RU" sz="1600" b="1" dirty="0">
                <a:latin typeface="+mj-lt"/>
                <a:cs typeface="Times New Roman" pitchFamily="18" charset="0"/>
              </a:rPr>
              <a:t>купировании болевого синдрома</a:t>
            </a:r>
          </a:p>
          <a:p>
            <a:pPr algn="ctr">
              <a:tabLst>
                <a:tab pos="228600" algn="l"/>
              </a:tabLst>
            </a:pPr>
            <a:r>
              <a:rPr lang="ru-RU" sz="1500" b="1" dirty="0">
                <a:latin typeface="+mj-lt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6"/>
          <p:cNvSpPr txBox="1">
            <a:spLocks/>
          </p:cNvSpPr>
          <p:nvPr/>
        </p:nvSpPr>
        <p:spPr bwMode="auto">
          <a:xfrm>
            <a:off x="194368" y="404664"/>
            <a:ext cx="8820150" cy="575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265176" indent="-265176" eaLnBrk="1" fontAlgn="auto" hangingPunct="1">
              <a:spcBef>
                <a:spcPts val="0"/>
              </a:spcBef>
              <a:spcAft>
                <a:spcPts val="3000"/>
              </a:spcAft>
              <a:buSzPct val="60000"/>
              <a:buFont typeface="Wingdings 2"/>
              <a:buBlip>
                <a:blip r:embed="rId2"/>
              </a:buBlip>
              <a:defRPr/>
            </a:pPr>
            <a:r>
              <a:rPr lang="ru-RU" sz="2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База исследования: </a:t>
            </a:r>
            <a:r>
              <a:rPr lang="ru-RU" sz="2600" b="1" dirty="0" smtClean="0">
                <a:latin typeface="+mj-lt"/>
                <a:cs typeface="Times New Roman" pitchFamily="18" charset="0"/>
              </a:rPr>
              <a:t>отделение острых отравлений (у психиатрических больных) ГК </a:t>
            </a:r>
            <a:r>
              <a:rPr lang="ru-RU" sz="2600" b="1" dirty="0" err="1" smtClean="0">
                <a:latin typeface="+mj-lt"/>
                <a:cs typeface="Times New Roman" pitchFamily="18" charset="0"/>
              </a:rPr>
              <a:t>БСМП</a:t>
            </a:r>
            <a:r>
              <a:rPr lang="ru-RU" sz="2600" b="1" dirty="0" smtClean="0">
                <a:latin typeface="+mj-lt"/>
                <a:cs typeface="Times New Roman" pitchFamily="18" charset="0"/>
              </a:rPr>
              <a:t> № 1.</a:t>
            </a:r>
          </a:p>
          <a:p>
            <a:pPr marL="265176" indent="-265176" eaLnBrk="1" fontAlgn="auto" hangingPunct="1">
              <a:spcBef>
                <a:spcPts val="0"/>
              </a:spcBef>
              <a:spcAft>
                <a:spcPts val="3000"/>
              </a:spcAft>
              <a:buSzPct val="60000"/>
              <a:buFont typeface="Wingdings 2"/>
              <a:buBlip>
                <a:blip r:embed="rId2"/>
              </a:buBlip>
              <a:defRPr/>
            </a:pPr>
            <a:r>
              <a:rPr lang="ru-RU" sz="2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Период исследования: </a:t>
            </a:r>
            <a:r>
              <a:rPr lang="ru-RU" sz="2600" b="1" dirty="0" smtClean="0">
                <a:latin typeface="+mj-lt"/>
                <a:cs typeface="Times New Roman" pitchFamily="18" charset="0"/>
              </a:rPr>
              <a:t>11.06.2011 – 31.01.2012.</a:t>
            </a:r>
          </a:p>
          <a:p>
            <a:pPr marL="265176" indent="-265176" eaLnBrk="1" fontAlgn="auto" hangingPunct="1">
              <a:spcBef>
                <a:spcPts val="0"/>
              </a:spcBef>
              <a:spcAft>
                <a:spcPts val="3000"/>
              </a:spcAft>
              <a:buSzPct val="60000"/>
              <a:buFont typeface="Wingdings 2"/>
              <a:buBlip>
                <a:blip r:embed="rId2"/>
              </a:buBlip>
              <a:defRPr/>
            </a:pPr>
            <a:r>
              <a:rPr lang="ru-RU" sz="2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Объект исследования: </a:t>
            </a:r>
            <a:r>
              <a:rPr lang="ru-RU" sz="2600" b="1" dirty="0" smtClean="0">
                <a:latin typeface="+mj-lt"/>
                <a:cs typeface="Times New Roman" pitchFamily="18" charset="0"/>
              </a:rPr>
              <a:t>пациенты                 с диагнозом «острое отравление уксусной кислотой».</a:t>
            </a:r>
          </a:p>
          <a:p>
            <a:pPr marL="265176" indent="-265176" eaLnBrk="1" fontAlgn="auto" hangingPunct="1">
              <a:spcBef>
                <a:spcPts val="0"/>
              </a:spcBef>
              <a:spcAft>
                <a:spcPts val="3000"/>
              </a:spcAft>
              <a:buSzPct val="60000"/>
              <a:buFont typeface="Wingdings 2"/>
              <a:buBlip>
                <a:blip r:embed="rId2"/>
              </a:buBlip>
              <a:defRPr/>
            </a:pPr>
            <a:r>
              <a:rPr lang="ru-RU" sz="2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Предмет исследования: </a:t>
            </a:r>
            <a:r>
              <a:rPr lang="ru-RU" sz="2600" b="1" dirty="0" smtClean="0">
                <a:latin typeface="+mj-lt"/>
                <a:cs typeface="Times New Roman" pitchFamily="18" charset="0"/>
              </a:rPr>
              <a:t>болевой синдром.</a:t>
            </a:r>
          </a:p>
          <a:p>
            <a:pPr marL="265176" indent="-265176" eaLnBrk="1" fontAlgn="auto" hangingPunct="1">
              <a:spcBef>
                <a:spcPts val="0"/>
              </a:spcBef>
              <a:spcAft>
                <a:spcPts val="3000"/>
              </a:spcAft>
              <a:buSzPct val="60000"/>
              <a:buFont typeface="Wingdings 2"/>
              <a:buBlip>
                <a:blip r:embed="rId2"/>
              </a:buBlip>
              <a:defRPr/>
            </a:pPr>
            <a:r>
              <a:rPr lang="ru-RU" sz="2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Размер выборки: </a:t>
            </a:r>
            <a:r>
              <a:rPr lang="ru-RU" sz="2600" b="1" dirty="0" smtClean="0">
                <a:latin typeface="+mj-lt"/>
                <a:cs typeface="Times New Roman" pitchFamily="18" charset="0"/>
              </a:rPr>
              <a:t>10% от числа поступивших пациентов. </a:t>
            </a:r>
            <a:endParaRPr lang="ru-RU" sz="26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44528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539552" y="437557"/>
            <a:ext cx="3268627" cy="1089569"/>
            <a:chOff x="60665" y="648794"/>
            <a:chExt cx="3268627" cy="90643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60665" y="648794"/>
              <a:ext cx="3268627" cy="906438"/>
            </a:xfrm>
            <a:prstGeom prst="roundRect">
              <a:avLst>
                <a:gd name="adj" fmla="val 10000"/>
              </a:avLst>
            </a:prstGeom>
            <a:noFill/>
            <a:ln>
              <a:solidFill>
                <a:srgbClr val="66003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87214" y="675343"/>
              <a:ext cx="3215529" cy="8533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40640" rIns="6096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3200" b="1" kern="1200" dirty="0" smtClean="0">
                  <a:solidFill>
                    <a:srgbClr val="6600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Times New Roman" pitchFamily="18" charset="0"/>
                </a:rPr>
                <a:t>Критерии</a:t>
              </a:r>
            </a:p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3200" b="1" kern="1200" dirty="0" smtClean="0">
                  <a:solidFill>
                    <a:srgbClr val="6600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Times New Roman" pitchFamily="18" charset="0"/>
                </a:rPr>
                <a:t>включения</a:t>
              </a:r>
              <a:endParaRPr lang="ru-RU" sz="3200" b="1" kern="1200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211960" y="404664"/>
            <a:ext cx="4496785" cy="1123031"/>
            <a:chOff x="3607743" y="672016"/>
            <a:chExt cx="4496785" cy="880458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3607743" y="672016"/>
              <a:ext cx="4496785" cy="880458"/>
            </a:xfrm>
            <a:prstGeom prst="roundRect">
              <a:avLst>
                <a:gd name="adj" fmla="val 10000"/>
              </a:avLst>
            </a:prstGeom>
            <a:ln>
              <a:solidFill>
                <a:srgbClr val="660033"/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3633531" y="697804"/>
              <a:ext cx="4445209" cy="8288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40640" rIns="60960" bIns="40640" numCol="1" spcCol="1270" anchor="ctr" anchorCtr="0">
              <a:noAutofit/>
            </a:bodyPr>
            <a:lstStyle/>
            <a:p>
              <a:pPr lvl="0" algn="ctr" defTabSz="14224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3200" b="1" kern="1200" dirty="0" smtClean="0">
                  <a:solidFill>
                    <a:srgbClr val="6600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Times New Roman" pitchFamily="18" charset="0"/>
                </a:rPr>
                <a:t>Критерии</a:t>
              </a:r>
            </a:p>
            <a:p>
              <a:pPr lvl="0" algn="ctr" defTabSz="14224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3200" b="1" kern="1200" dirty="0" smtClean="0">
                  <a:solidFill>
                    <a:srgbClr val="6600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Times New Roman" pitchFamily="18" charset="0"/>
                </a:rPr>
                <a:t>исключения</a:t>
              </a:r>
              <a:endParaRPr lang="ru-RU" sz="3200" b="1" kern="1200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endParaRPr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827583" y="1844824"/>
            <a:ext cx="2977097" cy="971501"/>
          </a:xfrm>
          <a:prstGeom prst="roundRect">
            <a:avLst>
              <a:gd name="adj" fmla="val 10000"/>
            </a:avLst>
          </a:prstGeom>
          <a:solidFill>
            <a:srgbClr val="E2E2E2"/>
          </a:solidFill>
          <a:ln>
            <a:solidFill>
              <a:srgbClr val="660033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Скругленный прямоугольник 4"/>
          <p:cNvSpPr/>
          <p:nvPr/>
        </p:nvSpPr>
        <p:spPr>
          <a:xfrm>
            <a:off x="858676" y="1873278"/>
            <a:ext cx="2914910" cy="91459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30480" rIns="45720" bIns="3048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kern="1200" dirty="0" smtClean="0">
                <a:latin typeface="+mn-lt"/>
                <a:cs typeface="Times New Roman" pitchFamily="18" charset="0"/>
              </a:rPr>
              <a:t>мужчины и женщины  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82433" y="3199853"/>
            <a:ext cx="2946172" cy="1021235"/>
          </a:xfrm>
          <a:prstGeom prst="roundRect">
            <a:avLst>
              <a:gd name="adj" fmla="val 10000"/>
            </a:avLst>
          </a:prstGeom>
          <a:solidFill>
            <a:srgbClr val="E2E2E2"/>
          </a:solidFill>
          <a:ln>
            <a:solidFill>
              <a:srgbClr val="660033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Скругленный прямоугольник 4"/>
          <p:cNvSpPr/>
          <p:nvPr/>
        </p:nvSpPr>
        <p:spPr>
          <a:xfrm>
            <a:off x="915119" y="3229764"/>
            <a:ext cx="2880801" cy="9614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30480" rIns="45720" bIns="3048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b="1" kern="1200" dirty="0" smtClean="0">
                <a:latin typeface="+mn-lt"/>
                <a:cs typeface="Times New Roman" pitchFamily="18" charset="0"/>
              </a:rPr>
              <a:t>возраст </a:t>
            </a:r>
            <a:r>
              <a:rPr lang="ru-RU" sz="2400" b="1" kern="1200" dirty="0" smtClean="0">
                <a:latin typeface="+mn-lt"/>
                <a:cs typeface="Times New Roman" pitchFamily="18" charset="0"/>
                <a:sym typeface="Symbol"/>
              </a:rPr>
              <a:t></a:t>
            </a:r>
            <a:r>
              <a:rPr lang="ru-RU" sz="2400" b="1" kern="1200" dirty="0" smtClean="0">
                <a:latin typeface="+mn-lt"/>
                <a:cs typeface="Times New Roman" pitchFamily="18" charset="0"/>
              </a:rPr>
              <a:t>18 лет </a:t>
            </a:r>
            <a:endParaRPr lang="ru-RU" sz="2400" b="1" kern="1200" dirty="0">
              <a:latin typeface="+mn-lt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52401" y="4509119"/>
            <a:ext cx="2955777" cy="1800201"/>
          </a:xfrm>
          <a:prstGeom prst="roundRect">
            <a:avLst>
              <a:gd name="adj" fmla="val 10000"/>
            </a:avLst>
          </a:prstGeom>
          <a:solidFill>
            <a:srgbClr val="E2E2E2"/>
          </a:solidFill>
          <a:ln>
            <a:solidFill>
              <a:srgbClr val="660033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Скругленный прямоугольник 4"/>
          <p:cNvSpPr/>
          <p:nvPr/>
        </p:nvSpPr>
        <p:spPr>
          <a:xfrm>
            <a:off x="885438" y="4561844"/>
            <a:ext cx="2889702" cy="16947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30480" rIns="45720" bIns="30480" numCol="1" spcCol="1270" anchor="ctr" anchorCtr="0">
            <a:noAutofit/>
          </a:bodyPr>
          <a:lstStyle/>
          <a:p>
            <a:pPr lvl="0" algn="ctr" defTabSz="10668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2400" b="1" kern="1200" dirty="0" smtClean="0">
                <a:latin typeface="+mn-lt"/>
                <a:cs typeface="Times New Roman" pitchFamily="18" charset="0"/>
              </a:rPr>
              <a:t>легкая и средняя степень</a:t>
            </a:r>
          </a:p>
          <a:p>
            <a:pPr lvl="0" algn="ctr" defTabSz="10668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2400" b="1" kern="1200" dirty="0" smtClean="0">
                <a:latin typeface="+mn-lt"/>
                <a:cs typeface="Times New Roman" pitchFamily="18" charset="0"/>
              </a:rPr>
              <a:t> отравления</a:t>
            </a:r>
            <a:endParaRPr lang="ru-RU" sz="2400" b="1" kern="1200" dirty="0">
              <a:latin typeface="+mn-lt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493491" y="1821236"/>
            <a:ext cx="4233470" cy="1823788"/>
          </a:xfrm>
          <a:prstGeom prst="roundRect">
            <a:avLst>
              <a:gd name="adj" fmla="val 10000"/>
            </a:avLst>
          </a:prstGeom>
          <a:solidFill>
            <a:srgbClr val="E2E2E2"/>
          </a:solidFill>
          <a:ln>
            <a:solidFill>
              <a:srgbClr val="660033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Скругленный прямоугольник 4"/>
          <p:cNvSpPr/>
          <p:nvPr/>
        </p:nvSpPr>
        <p:spPr>
          <a:xfrm>
            <a:off x="4524307" y="1874653"/>
            <a:ext cx="4171837" cy="171695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25400" rIns="38100" bIns="254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2400" b="1" kern="1200" dirty="0" smtClean="0">
                <a:latin typeface="+mn-lt"/>
                <a:cs typeface="Times New Roman" pitchFamily="18" charset="0"/>
              </a:rPr>
              <a:t>наличие заболеваний,  препятствующих 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2400" b="1" kern="1200" dirty="0" smtClean="0">
                <a:latin typeface="+mn-lt"/>
                <a:cs typeface="Times New Roman" pitchFamily="18" charset="0"/>
              </a:rPr>
              <a:t>соблюдению  процедур исследования</a:t>
            </a:r>
            <a:endParaRPr lang="ru-RU" sz="2400" b="1" kern="1200" dirty="0">
              <a:latin typeface="+mn-lt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499992" y="3919933"/>
            <a:ext cx="4208753" cy="1021235"/>
          </a:xfrm>
          <a:prstGeom prst="roundRect">
            <a:avLst>
              <a:gd name="adj" fmla="val 10000"/>
            </a:avLst>
          </a:prstGeom>
          <a:solidFill>
            <a:srgbClr val="E2E2E2"/>
          </a:solidFill>
          <a:ln>
            <a:solidFill>
              <a:srgbClr val="660033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Скругленный прямоугольник 4"/>
          <p:cNvSpPr/>
          <p:nvPr/>
        </p:nvSpPr>
        <p:spPr>
          <a:xfrm>
            <a:off x="4531343" y="3949844"/>
            <a:ext cx="4140635" cy="9614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30480" rIns="45720" bIns="3048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2400" b="1" kern="1200" dirty="0" smtClean="0">
                <a:latin typeface="+mn-lt"/>
                <a:cs typeface="Times New Roman" pitchFamily="18" charset="0"/>
              </a:rPr>
              <a:t>наличие  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2400" b="1" kern="1200" dirty="0" smtClean="0">
                <a:latin typeface="+mn-lt"/>
                <a:cs typeface="Times New Roman" pitchFamily="18" charset="0"/>
              </a:rPr>
              <a:t>психического расстройства</a:t>
            </a:r>
            <a:endParaRPr lang="ru-RU" sz="2400" b="1" kern="1200" dirty="0">
              <a:latin typeface="+mn-lt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532895" y="5176167"/>
            <a:ext cx="4194066" cy="1061145"/>
          </a:xfrm>
          <a:prstGeom prst="roundRect">
            <a:avLst>
              <a:gd name="adj" fmla="val 10000"/>
            </a:avLst>
          </a:prstGeom>
          <a:solidFill>
            <a:srgbClr val="E2E2E2"/>
          </a:solidFill>
          <a:ln>
            <a:solidFill>
              <a:srgbClr val="660033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9" name="Скругленный прямоугольник 4"/>
          <p:cNvSpPr/>
          <p:nvPr/>
        </p:nvSpPr>
        <p:spPr>
          <a:xfrm>
            <a:off x="4568016" y="5207247"/>
            <a:ext cx="4123824" cy="99898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30480" rIns="45720" bIns="3048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2400" b="1" kern="1200" dirty="0" smtClean="0">
                <a:latin typeface="+mn-lt"/>
                <a:cs typeface="Times New Roman" pitchFamily="18" charset="0"/>
              </a:rPr>
              <a:t>тяжелая и крайне тяжелая степень 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2400" b="1" kern="1200" dirty="0" smtClean="0">
                <a:latin typeface="+mn-lt"/>
                <a:cs typeface="Times New Roman" pitchFamily="18" charset="0"/>
              </a:rPr>
              <a:t>отравления</a:t>
            </a:r>
            <a:endParaRPr lang="ru-RU" sz="2400" b="1" kern="1200" dirty="0">
              <a:latin typeface="+mn-lt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52826" y="1425373"/>
            <a:ext cx="26549" cy="3983846"/>
          </a:xfrm>
          <a:prstGeom prst="line">
            <a:avLst/>
          </a:prstGeom>
          <a:ln w="412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211960" y="1425373"/>
            <a:ext cx="13274" cy="4281366"/>
          </a:xfrm>
          <a:prstGeom prst="line">
            <a:avLst/>
          </a:prstGeom>
          <a:ln w="412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endCxn id="22" idx="1"/>
          </p:cNvCxnSpPr>
          <p:nvPr/>
        </p:nvCxnSpPr>
        <p:spPr>
          <a:xfrm>
            <a:off x="4211960" y="2733129"/>
            <a:ext cx="281531" cy="1"/>
          </a:xfrm>
          <a:prstGeom prst="line">
            <a:avLst/>
          </a:prstGeom>
          <a:ln w="412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211960" y="4384972"/>
            <a:ext cx="281531" cy="1"/>
          </a:xfrm>
          <a:prstGeom prst="line">
            <a:avLst/>
          </a:prstGeom>
          <a:ln w="412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4242776" y="5705448"/>
            <a:ext cx="281531" cy="1"/>
          </a:xfrm>
          <a:prstGeom prst="line">
            <a:avLst/>
          </a:prstGeom>
          <a:ln w="412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555377" y="2314996"/>
            <a:ext cx="281531" cy="1"/>
          </a:xfrm>
          <a:prstGeom prst="line">
            <a:avLst/>
          </a:prstGeom>
          <a:ln w="412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604401" y="3710469"/>
            <a:ext cx="281531" cy="1"/>
          </a:xfrm>
          <a:prstGeom prst="line">
            <a:avLst/>
          </a:prstGeom>
          <a:ln w="412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558798" y="5409218"/>
            <a:ext cx="281531" cy="1"/>
          </a:xfrm>
          <a:prstGeom prst="line">
            <a:avLst/>
          </a:prstGeom>
          <a:ln w="41275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одержимое 2"/>
          <p:cNvSpPr txBox="1">
            <a:spLocks/>
          </p:cNvSpPr>
          <p:nvPr/>
        </p:nvSpPr>
        <p:spPr bwMode="auto">
          <a:xfrm>
            <a:off x="144016" y="332656"/>
            <a:ext cx="8892480" cy="7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3200" b="1" dirty="0" smtClean="0">
                <a:solidFill>
                  <a:srgbClr val="990033"/>
                </a:solidFill>
                <a:latin typeface="+mj-lt"/>
                <a:cs typeface="Times New Roman" pitchFamily="18" charset="0"/>
              </a:rPr>
              <a:t>Пациенты-участники исследования</a:t>
            </a:r>
            <a:endParaRPr lang="ru-RU" sz="3200" b="1" dirty="0">
              <a:solidFill>
                <a:srgbClr val="990033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32" name="Диаграмма 3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4972937"/>
              </p:ext>
            </p:extLst>
          </p:nvPr>
        </p:nvGraphicFramePr>
        <p:xfrm>
          <a:off x="7242" y="2211909"/>
          <a:ext cx="518457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" name="Содержимое 2"/>
          <p:cNvSpPr txBox="1">
            <a:spLocks/>
          </p:cNvSpPr>
          <p:nvPr/>
        </p:nvSpPr>
        <p:spPr bwMode="auto">
          <a:xfrm>
            <a:off x="467544" y="1484783"/>
            <a:ext cx="3384375" cy="7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400" b="1" i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Распределение по полу</a:t>
            </a:r>
            <a:endParaRPr lang="ru-RU" sz="2400" b="1" i="1" dirty="0">
              <a:solidFill>
                <a:srgbClr val="80008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5" name="Содержимое 2"/>
          <p:cNvSpPr txBox="1">
            <a:spLocks/>
          </p:cNvSpPr>
          <p:nvPr/>
        </p:nvSpPr>
        <p:spPr bwMode="auto">
          <a:xfrm>
            <a:off x="5364088" y="1484783"/>
            <a:ext cx="3384375" cy="7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400" b="1" i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Распределение по возрасту</a:t>
            </a:r>
            <a:endParaRPr lang="ru-RU" sz="2400" b="1" i="1" dirty="0">
              <a:solidFill>
                <a:srgbClr val="800080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36" name="Диаграмма 3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268027184"/>
              </p:ext>
            </p:extLst>
          </p:nvPr>
        </p:nvGraphicFramePr>
        <p:xfrm>
          <a:off x="4283968" y="1484783"/>
          <a:ext cx="4608511" cy="4824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9595056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144016" y="332656"/>
            <a:ext cx="8892480" cy="7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3200" b="1" dirty="0" smtClean="0">
                <a:solidFill>
                  <a:srgbClr val="990033"/>
                </a:solidFill>
                <a:latin typeface="+mj-lt"/>
                <a:cs typeface="Times New Roman" pitchFamily="18" charset="0"/>
              </a:rPr>
              <a:t>Пациенты-участники исследования</a:t>
            </a:r>
            <a:endParaRPr lang="ru-RU" sz="3200" b="1" dirty="0">
              <a:solidFill>
                <a:srgbClr val="990033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467544" y="1196753"/>
            <a:ext cx="3384375" cy="7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400" b="1" i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Причины отравления</a:t>
            </a:r>
            <a:endParaRPr lang="ru-RU" sz="2400" b="1" i="1" dirty="0">
              <a:solidFill>
                <a:srgbClr val="80008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5364088" y="1196752"/>
            <a:ext cx="3384375" cy="7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400" b="1" i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Степени отравления</a:t>
            </a:r>
            <a:endParaRPr lang="ru-RU" sz="2400" b="1" i="1" dirty="0">
              <a:solidFill>
                <a:srgbClr val="800080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534768906"/>
              </p:ext>
            </p:extLst>
          </p:nvPr>
        </p:nvGraphicFramePr>
        <p:xfrm>
          <a:off x="-396552" y="2204864"/>
          <a:ext cx="5992713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17037230"/>
              </p:ext>
            </p:extLst>
          </p:nvPr>
        </p:nvGraphicFramePr>
        <p:xfrm>
          <a:off x="4590256" y="2132856"/>
          <a:ext cx="430222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467544" y="1179068"/>
            <a:ext cx="3384375" cy="7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400" b="1" i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Причины отравления</a:t>
            </a:r>
            <a:endParaRPr lang="ru-RU" sz="2400" b="1" i="1" dirty="0">
              <a:solidFill>
                <a:srgbClr val="800080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51420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Рисунок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28" r="3099"/>
          <a:stretch/>
        </p:blipFill>
        <p:spPr bwMode="auto">
          <a:xfrm>
            <a:off x="323849" y="3501008"/>
            <a:ext cx="8391525" cy="2016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323850" y="5327461"/>
            <a:ext cx="84963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tabLst>
                <a:tab pos="2447925" algn="l"/>
              </a:tabLst>
            </a:pPr>
            <a:r>
              <a:rPr lang="ru-RU" sz="1600" dirty="0">
                <a:latin typeface="+mj-lt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1600" dirty="0" smtClean="0"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dirty="0">
                <a:latin typeface="+mj-lt"/>
                <a:ea typeface="Calibri" pitchFamily="34" charset="0"/>
                <a:cs typeface="Times New Roman" pitchFamily="18" charset="0"/>
              </a:rPr>
              <a:t>0          </a:t>
            </a:r>
            <a:r>
              <a:rPr lang="ru-RU" sz="1600" b="1" dirty="0" smtClean="0">
                <a:latin typeface="+mj-lt"/>
                <a:ea typeface="Calibri" pitchFamily="34" charset="0"/>
                <a:cs typeface="Times New Roman" pitchFamily="18" charset="0"/>
              </a:rPr>
              <a:t>        </a:t>
            </a:r>
            <a:r>
              <a:rPr lang="ru-RU" sz="1600" b="1" dirty="0">
                <a:latin typeface="+mj-lt"/>
                <a:ea typeface="Calibri" pitchFamily="34" charset="0"/>
                <a:cs typeface="Times New Roman" pitchFamily="18" charset="0"/>
              </a:rPr>
              <a:t>1             </a:t>
            </a:r>
            <a:r>
              <a:rPr lang="ru-RU" sz="1600" b="1" dirty="0" smtClean="0">
                <a:latin typeface="+mj-lt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sz="1600" b="1" dirty="0">
                <a:latin typeface="+mj-lt"/>
                <a:ea typeface="Calibri" pitchFamily="34" charset="0"/>
                <a:cs typeface="Times New Roman" pitchFamily="18" charset="0"/>
              </a:rPr>
              <a:t>2            </a:t>
            </a:r>
            <a:r>
              <a:rPr lang="ru-RU" sz="1600" b="1" dirty="0" smtClean="0">
                <a:latin typeface="+mj-lt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1600" b="1" dirty="0">
                <a:latin typeface="+mj-lt"/>
                <a:ea typeface="Calibri" pitchFamily="34" charset="0"/>
                <a:cs typeface="Times New Roman" pitchFamily="18" charset="0"/>
              </a:rPr>
              <a:t>3        </a:t>
            </a:r>
            <a:r>
              <a:rPr lang="ru-RU" sz="1600" b="1" dirty="0" smtClean="0">
                <a:latin typeface="+mj-lt"/>
                <a:ea typeface="Calibri" pitchFamily="34" charset="0"/>
                <a:cs typeface="Times New Roman" pitchFamily="18" charset="0"/>
              </a:rPr>
              <a:t>          </a:t>
            </a:r>
            <a:r>
              <a:rPr lang="ru-RU" sz="1600" b="1" dirty="0">
                <a:latin typeface="+mj-lt"/>
                <a:ea typeface="Calibri" pitchFamily="34" charset="0"/>
                <a:cs typeface="Times New Roman" pitchFamily="18" charset="0"/>
              </a:rPr>
              <a:t>4              </a:t>
            </a:r>
            <a:r>
              <a:rPr lang="ru-RU" sz="1600" b="1" dirty="0" smtClean="0">
                <a:latin typeface="+mj-lt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1600" b="1" dirty="0">
                <a:latin typeface="+mj-lt"/>
                <a:ea typeface="Calibri" pitchFamily="34" charset="0"/>
                <a:cs typeface="Times New Roman" pitchFamily="18" charset="0"/>
              </a:rPr>
              <a:t>5</a:t>
            </a:r>
          </a:p>
          <a:p>
            <a:pPr eaLnBrk="0" hangingPunct="0">
              <a:tabLst>
                <a:tab pos="2447925" algn="l"/>
              </a:tabLst>
            </a:pPr>
            <a:r>
              <a:rPr lang="ru-RU" sz="1600" b="1" dirty="0">
                <a:latin typeface="+mj-lt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+mj-lt"/>
                <a:ea typeface="Calibri" pitchFamily="34" charset="0"/>
                <a:cs typeface="Times New Roman" pitchFamily="18" charset="0"/>
              </a:rPr>
              <a:t>Боли </a:t>
            </a:r>
            <a:r>
              <a:rPr lang="ru-RU" sz="1600" b="1" dirty="0">
                <a:latin typeface="+mj-lt"/>
                <a:ea typeface="Calibri" pitchFamily="34" charset="0"/>
                <a:cs typeface="Times New Roman" pitchFamily="18" charset="0"/>
              </a:rPr>
              <a:t>нет   </a:t>
            </a:r>
            <a:r>
              <a:rPr lang="ru-RU" sz="1600" b="1" dirty="0" smtClean="0">
                <a:latin typeface="+mj-lt"/>
                <a:ea typeface="Calibri" pitchFamily="34" charset="0"/>
                <a:cs typeface="Times New Roman" pitchFamily="18" charset="0"/>
              </a:rPr>
              <a:t>  Легкая       Умеренная  Средняя      Сильная     Ужасная 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96180" y="3244914"/>
            <a:ext cx="84963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j-lt"/>
                <a:cs typeface="Times New Roman" pitchFamily="18" charset="0"/>
              </a:rPr>
              <a:t>Выберите лицо, соответствующее степени Вашей боли:</a:t>
            </a:r>
            <a:endParaRPr lang="ru-RU" sz="2000" dirty="0">
              <a:latin typeface="+mj-lt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224978" y="314201"/>
            <a:ext cx="8892480" cy="7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4000" b="1" dirty="0" smtClean="0">
                <a:solidFill>
                  <a:srgbClr val="990033"/>
                </a:solidFill>
                <a:latin typeface="+mj-lt"/>
                <a:cs typeface="Times New Roman" pitchFamily="18" charset="0"/>
              </a:rPr>
              <a:t>Методы исследования</a:t>
            </a:r>
            <a:endParaRPr lang="ru-RU" sz="4000" b="1" dirty="0">
              <a:solidFill>
                <a:srgbClr val="990033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-36190" y="1466329"/>
            <a:ext cx="9144694" cy="7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>
              <a:buNone/>
            </a:pPr>
            <a:r>
              <a:rPr lang="ru-RU" b="1" i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НАГЛЯДНАЯ </a:t>
            </a:r>
            <a:r>
              <a:rPr lang="ru-RU" b="1" i="1" dirty="0">
                <a:solidFill>
                  <a:srgbClr val="800080"/>
                </a:solidFill>
                <a:latin typeface="+mj-lt"/>
                <a:cs typeface="Times New Roman" pitchFamily="18" charset="0"/>
              </a:rPr>
              <a:t>ШКАЛА 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800080"/>
                </a:solidFill>
                <a:latin typeface="+mj-lt"/>
                <a:cs typeface="Times New Roman" pitchFamily="18" charset="0"/>
              </a:rPr>
              <a:t> «</a:t>
            </a:r>
            <a:r>
              <a:rPr lang="ru-RU" b="1" i="1" dirty="0" err="1">
                <a:solidFill>
                  <a:srgbClr val="800080"/>
                </a:solidFill>
                <a:latin typeface="+mj-lt"/>
                <a:cs typeface="Times New Roman" pitchFamily="18" charset="0"/>
              </a:rPr>
              <a:t>facis</a:t>
            </a:r>
            <a:r>
              <a:rPr lang="ru-RU" b="1" i="1" dirty="0">
                <a:solidFill>
                  <a:srgbClr val="80008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rgbClr val="800080"/>
                </a:solidFill>
                <a:latin typeface="+mj-lt"/>
                <a:cs typeface="Times New Roman" pitchFamily="18" charset="0"/>
              </a:rPr>
              <a:t>pain</a:t>
            </a:r>
            <a:r>
              <a:rPr lang="ru-RU" b="1" i="1" dirty="0">
                <a:solidFill>
                  <a:srgbClr val="80008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rgbClr val="800080"/>
                </a:solidFill>
                <a:latin typeface="+mj-lt"/>
                <a:cs typeface="Times New Roman" pitchFamily="18" charset="0"/>
              </a:rPr>
              <a:t>scale</a:t>
            </a:r>
            <a:r>
              <a:rPr lang="ru-RU" b="1" i="1" dirty="0">
                <a:solidFill>
                  <a:srgbClr val="800080"/>
                </a:solidFill>
                <a:latin typeface="+mj-lt"/>
                <a:cs typeface="Times New Roman" pitchFamily="18" charset="0"/>
              </a:rPr>
              <a:t>» («шкала лица боли») 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907704" y="5944731"/>
            <a:ext cx="876897" cy="220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ts val="1000"/>
              </a:lnSpc>
              <a:tabLst>
                <a:tab pos="2447925" algn="l"/>
              </a:tabLst>
            </a:pPr>
            <a:r>
              <a:rPr lang="ru-RU" sz="1600" b="1" dirty="0">
                <a:latin typeface="+mj-lt"/>
                <a:ea typeface="Calibri" pitchFamily="34" charset="0"/>
                <a:cs typeface="Times New Roman" pitchFamily="18" charset="0"/>
              </a:rPr>
              <a:t>боль</a:t>
            </a: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3407071" y="5944731"/>
            <a:ext cx="876897" cy="220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ts val="1000"/>
              </a:lnSpc>
              <a:tabLst>
                <a:tab pos="2447925" algn="l"/>
              </a:tabLst>
            </a:pPr>
            <a:r>
              <a:rPr lang="ru-RU" sz="1600" b="1" dirty="0">
                <a:latin typeface="+mj-lt"/>
                <a:ea typeface="Calibri" pitchFamily="34" charset="0"/>
                <a:cs typeface="Times New Roman" pitchFamily="18" charset="0"/>
              </a:rPr>
              <a:t>боль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716016" y="5944731"/>
            <a:ext cx="876897" cy="220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ts val="1000"/>
              </a:lnSpc>
              <a:tabLst>
                <a:tab pos="2447925" algn="l"/>
              </a:tabLst>
            </a:pPr>
            <a:r>
              <a:rPr lang="ru-RU" sz="1600" b="1" dirty="0">
                <a:latin typeface="+mj-lt"/>
                <a:ea typeface="Calibri" pitchFamily="34" charset="0"/>
                <a:cs typeface="Times New Roman" pitchFamily="18" charset="0"/>
              </a:rPr>
              <a:t>боль</a:t>
            </a: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15383" y="5944731"/>
            <a:ext cx="876897" cy="220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ts val="1000"/>
              </a:lnSpc>
              <a:tabLst>
                <a:tab pos="2447925" algn="l"/>
              </a:tabLst>
            </a:pPr>
            <a:r>
              <a:rPr lang="ru-RU" sz="1600" b="1" dirty="0">
                <a:latin typeface="+mj-lt"/>
                <a:ea typeface="Calibri" pitchFamily="34" charset="0"/>
                <a:cs typeface="Times New Roman" pitchFamily="18" charset="0"/>
              </a:rPr>
              <a:t>боль</a:t>
            </a: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7524328" y="5944731"/>
            <a:ext cx="876897" cy="220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ts val="1000"/>
              </a:lnSpc>
              <a:tabLst>
                <a:tab pos="2447925" algn="l"/>
              </a:tabLst>
            </a:pPr>
            <a:r>
              <a:rPr lang="ru-RU" sz="1600" b="1" dirty="0">
                <a:latin typeface="+mj-lt"/>
                <a:ea typeface="Calibri" pitchFamily="34" charset="0"/>
                <a:cs typeface="Times New Roman" pitchFamily="18" charset="0"/>
              </a:rPr>
              <a:t>боль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224978" y="458217"/>
            <a:ext cx="8892480" cy="73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C0C0C0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C0C0C0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ABABAB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 eaLnBrk="1" hangingPunct="1">
              <a:buFont typeface="Wingdings 2" pitchFamily="18" charset="2"/>
              <a:buNone/>
            </a:pPr>
            <a:r>
              <a:rPr lang="ru-RU" sz="4800" b="1" dirty="0" smtClean="0">
                <a:solidFill>
                  <a:srgbClr val="990033"/>
                </a:solidFill>
                <a:latin typeface="+mj-lt"/>
                <a:cs typeface="Times New Roman" pitchFamily="18" charset="0"/>
              </a:rPr>
              <a:t>Методы исследования</a:t>
            </a:r>
            <a:endParaRPr lang="ru-RU" sz="4800" b="1" dirty="0">
              <a:solidFill>
                <a:srgbClr val="990033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6146" name="Picture 2" descr="C:\Users\Sveta\Desktop\Новый рисунок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8136904" cy="4176464"/>
          </a:xfrm>
          <a:prstGeom prst="rect">
            <a:avLst/>
          </a:prstGeom>
          <a:noFill/>
          <a:ln w="38100">
            <a:solidFill>
              <a:srgbClr val="800080"/>
            </a:solidFill>
          </a:ln>
          <a:effectLst>
            <a:outerShdw blurRad="50800" dist="38100" dir="8100000" sx="101000" sy="101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F8F8F8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lnDef>
      <a:spPr>
        <a:ln w="22225">
          <a:solidFill>
            <a:srgbClr val="66006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1203</TotalTime>
  <Words>482</Words>
  <Application>Microsoft Office PowerPoint</Application>
  <PresentationFormat>Экран (4:3)</PresentationFormat>
  <Paragraphs>101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Болевой синдром                         у пострадавших в результате острых отравлений прижигающими ядами. Снижение болевого синдрома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ОПСА</cp:lastModifiedBy>
  <cp:revision>142</cp:revision>
  <dcterms:created xsi:type="dcterms:W3CDTF">2012-02-06T12:55:08Z</dcterms:created>
  <dcterms:modified xsi:type="dcterms:W3CDTF">2012-06-25T10:04:43Z</dcterms:modified>
</cp:coreProperties>
</file>