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67" r:id="rId8"/>
    <p:sldId id="259" r:id="rId9"/>
    <p:sldId id="268" r:id="rId10"/>
    <p:sldId id="266" r:id="rId11"/>
    <p:sldId id="265" r:id="rId12"/>
    <p:sldId id="264" r:id="rId13"/>
    <p:sldId id="271" r:id="rId14"/>
    <p:sldId id="270" r:id="rId15"/>
    <p:sldId id="269" r:id="rId16"/>
    <p:sldId id="277" r:id="rId17"/>
    <p:sldId id="278" r:id="rId18"/>
    <p:sldId id="279" r:id="rId19"/>
    <p:sldId id="280" r:id="rId20"/>
    <p:sldId id="281" r:id="rId21"/>
    <p:sldId id="275" r:id="rId22"/>
    <p:sldId id="273" r:id="rId23"/>
    <p:sldId id="274" r:id="rId24"/>
    <p:sldId id="27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99"/>
    <a:srgbClr val="FFFDFB"/>
    <a:srgbClr val="FFE4CD"/>
    <a:srgbClr val="FFD8B7"/>
    <a:srgbClr val="0000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9" d="100"/>
          <a:sy n="79" d="100"/>
        </p:scale>
        <p:origin x="-103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gi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6" Type="http://schemas.openxmlformats.org/officeDocument/2006/relationships/image" Target="../media/image36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6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39.png"/><Relationship Id="rId2" Type="http://schemas.openxmlformats.org/officeDocument/2006/relationships/image" Target="../media/image15.gif"/><Relationship Id="rId16" Type="http://schemas.openxmlformats.org/officeDocument/2006/relationships/image" Target="../media/image3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image" Target="../media/image15.gif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42.png"/><Relationship Id="rId2" Type="http://schemas.openxmlformats.org/officeDocument/2006/relationships/image" Target="../media/image15.gif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42.png"/><Relationship Id="rId2" Type="http://schemas.openxmlformats.org/officeDocument/2006/relationships/image" Target="../media/image15.gif"/><Relationship Id="rId16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6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46.jpeg"/><Relationship Id="rId2" Type="http://schemas.openxmlformats.org/officeDocument/2006/relationships/image" Target="../media/image15.gif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31.jpeg"/><Relationship Id="rId2" Type="http://schemas.openxmlformats.org/officeDocument/2006/relationships/image" Target="../media/image15.gif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4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33.jpeg"/><Relationship Id="rId2" Type="http://schemas.openxmlformats.org/officeDocument/2006/relationships/image" Target="../media/image15.gif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19" Type="http://schemas.openxmlformats.org/officeDocument/2006/relationships/image" Target="../media/image35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3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56" y="3501008"/>
            <a:ext cx="9144000" cy="335699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526216" y="2595389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509068" y="1443261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526216" y="291133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1938188" y="1515269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1938188" y="2595389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4721536" y="2631391"/>
            <a:ext cx="1008113" cy="875136"/>
          </a:xfrm>
          <a:prstGeom prst="trapezoid">
            <a:avLst>
              <a:gd name="adj" fmla="val 7236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4729481" y="319191"/>
            <a:ext cx="936104" cy="963033"/>
          </a:xfrm>
          <a:prstGeom prst="trapezoid">
            <a:avLst>
              <a:gd name="adj" fmla="val 4884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4729483" y="1471319"/>
            <a:ext cx="936104" cy="963035"/>
          </a:xfrm>
          <a:prstGeom prst="trapezoid">
            <a:avLst>
              <a:gd name="adj" fmla="val 7798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1981646" y="319683"/>
            <a:ext cx="849189" cy="875136"/>
          </a:xfrm>
          <a:prstGeom prst="trapezoid">
            <a:avLst>
              <a:gd name="adj" fmla="val 4822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3306340" y="291132"/>
            <a:ext cx="936104" cy="875135"/>
          </a:xfrm>
          <a:prstGeom prst="trapezoid">
            <a:avLst>
              <a:gd name="adj" fmla="val 6638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3306340" y="1443260"/>
            <a:ext cx="936104" cy="875136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3293308" y="2510349"/>
            <a:ext cx="936104" cy="901200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6125693" y="975209"/>
            <a:ext cx="936104" cy="875135"/>
          </a:xfrm>
          <a:prstGeom prst="trapezoid">
            <a:avLst>
              <a:gd name="adj" fmla="val 779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Трапеция 34"/>
          <p:cNvSpPr/>
          <p:nvPr/>
        </p:nvSpPr>
        <p:spPr>
          <a:xfrm rot="16200000" flipH="1">
            <a:off x="6125693" y="2340536"/>
            <a:ext cx="936104" cy="875135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-108520" y="3701931"/>
            <a:ext cx="9051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500" b="1" dirty="0" smtClean="0">
                <a:solidFill>
                  <a:srgbClr val="000099"/>
                </a:solidFill>
              </a:rPr>
              <a:t>О создании </a:t>
            </a:r>
          </a:p>
          <a:p>
            <a:pPr algn="ctr">
              <a:lnSpc>
                <a:spcPct val="90000"/>
              </a:lnSpc>
            </a:pPr>
            <a:r>
              <a:rPr lang="ru-RU" sz="3500" b="1" dirty="0" smtClean="0">
                <a:solidFill>
                  <a:srgbClr val="000099"/>
                </a:solidFill>
              </a:rPr>
              <a:t>специализированной секции Омской </a:t>
            </a:r>
            <a:r>
              <a:rPr lang="ru-RU" sz="3500" b="1" dirty="0">
                <a:solidFill>
                  <a:srgbClr val="000099"/>
                </a:solidFill>
              </a:rPr>
              <a:t>профессиональной сестринской </a:t>
            </a:r>
            <a:r>
              <a:rPr lang="ru-RU" sz="3500" b="1" dirty="0" smtClean="0">
                <a:solidFill>
                  <a:srgbClr val="000099"/>
                </a:solidFill>
              </a:rPr>
              <a:t>ассоциации «Сестринское дело в реабилитации»</a:t>
            </a:r>
            <a:endParaRPr lang="ru-RU" sz="35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5805264"/>
            <a:ext cx="7956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/>
              <a:t>М.Ю. Дорошенко, </a:t>
            </a:r>
          </a:p>
          <a:p>
            <a:pPr algn="r"/>
            <a:r>
              <a:rPr lang="ru-RU" sz="2400" b="1" i="1" dirty="0" smtClean="0"/>
              <a:t>руководитель профессионального комитета ОПСА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492100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07504" y="2204864"/>
            <a:ext cx="899998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ts val="4200"/>
              </a:spcAft>
              <a:buFont typeface="Wingdings" pitchFamily="2" charset="2"/>
              <a:buChar char="Ø"/>
            </a:pPr>
            <a:r>
              <a:rPr lang="ru-RU" sz="3400" b="1" dirty="0">
                <a:solidFill>
                  <a:srgbClr val="000099"/>
                </a:solidFill>
              </a:rPr>
              <a:t>участие в разработке стандартов оснащения рабочих мест </a:t>
            </a:r>
            <a:r>
              <a:rPr lang="ru-RU" sz="3400" b="1" dirty="0" smtClean="0">
                <a:solidFill>
                  <a:srgbClr val="000099"/>
                </a:solidFill>
              </a:rPr>
              <a:t>специалистов</a:t>
            </a:r>
            <a:r>
              <a:rPr lang="ru-RU" sz="3400" b="1" dirty="0">
                <a:solidFill>
                  <a:srgbClr val="000099"/>
                </a:solidFill>
              </a:rPr>
              <a:t> </a:t>
            </a:r>
            <a:r>
              <a:rPr lang="ru-RU" sz="3400" b="1" dirty="0" smtClean="0">
                <a:solidFill>
                  <a:srgbClr val="000099"/>
                </a:solidFill>
              </a:rPr>
              <a:t>       по реабилитации;</a:t>
            </a:r>
          </a:p>
          <a:p>
            <a:pPr marL="457200" marR="0" lvl="0" indent="-457200" algn="l" defTabSz="914400" rtl="0" eaLnBrk="1" fontAlgn="base" latinLnBrk="0" hangingPunct="1">
              <a:spcBef>
                <a:spcPct val="0"/>
              </a:spcBef>
              <a:spcAft>
                <a:spcPts val="4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400" b="1" dirty="0" smtClean="0">
                <a:solidFill>
                  <a:srgbClr val="000099"/>
                </a:solidFill>
              </a:rPr>
              <a:t>участие </a:t>
            </a:r>
            <a:r>
              <a:rPr lang="ru-RU" sz="3400" b="1" dirty="0">
                <a:solidFill>
                  <a:srgbClr val="000099"/>
                </a:solidFill>
              </a:rPr>
              <a:t>в разработке методологии аттестации рабочих мест специалистов </a:t>
            </a:r>
            <a:r>
              <a:rPr lang="ru-RU" sz="3400" b="1" dirty="0" smtClean="0">
                <a:solidFill>
                  <a:srgbClr val="000099"/>
                </a:solidFill>
              </a:rPr>
              <a:t>        в соответствии с </a:t>
            </a:r>
            <a:r>
              <a:rPr lang="ru-RU" sz="3400" b="1" dirty="0">
                <a:solidFill>
                  <a:srgbClr val="000099"/>
                </a:solidFill>
              </a:rPr>
              <a:t>профессиональными стандартами их </a:t>
            </a:r>
            <a:r>
              <a:rPr lang="ru-RU" sz="3400" b="1" dirty="0" smtClean="0">
                <a:solidFill>
                  <a:srgbClr val="000099"/>
                </a:solidFill>
              </a:rPr>
              <a:t>деятельности;</a:t>
            </a:r>
            <a:endParaRPr lang="ru-RU" sz="3400" b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1196752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0" y="2032387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200" b="1" dirty="0">
                <a:solidFill>
                  <a:srgbClr val="000099"/>
                </a:solidFill>
              </a:rPr>
              <a:t>разработка методических рекомендаций            по проведению анализа потребности                        в </a:t>
            </a:r>
            <a:r>
              <a:rPr lang="ru-RU" sz="3200" b="1" dirty="0" smtClean="0">
                <a:solidFill>
                  <a:srgbClr val="000099"/>
                </a:solidFill>
              </a:rPr>
              <a:t>расходных </a:t>
            </a:r>
            <a:r>
              <a:rPr lang="ru-RU" sz="3200" b="1" dirty="0">
                <a:solidFill>
                  <a:srgbClr val="000099"/>
                </a:solidFill>
              </a:rPr>
              <a:t>материалах в соответствии </a:t>
            </a:r>
            <a:r>
              <a:rPr lang="ru-RU" sz="3200" b="1" dirty="0" smtClean="0">
                <a:solidFill>
                  <a:srgbClr val="000099"/>
                </a:solidFill>
              </a:rPr>
              <a:t>с </a:t>
            </a:r>
            <a:r>
              <a:rPr lang="ru-RU" sz="3200" b="1" dirty="0">
                <a:solidFill>
                  <a:srgbClr val="000099"/>
                </a:solidFill>
              </a:rPr>
              <a:t>технологиями выполнения </a:t>
            </a:r>
            <a:r>
              <a:rPr lang="ru-RU" sz="3200" b="1" dirty="0" smtClean="0">
                <a:solidFill>
                  <a:srgbClr val="000099"/>
                </a:solidFill>
              </a:rPr>
              <a:t>медицинских услуг;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200" b="1" dirty="0" smtClean="0">
                <a:solidFill>
                  <a:srgbClr val="000099"/>
                </a:solidFill>
              </a:rPr>
              <a:t>участие </a:t>
            </a:r>
            <a:r>
              <a:rPr lang="ru-RU" sz="3200" b="1" dirty="0">
                <a:solidFill>
                  <a:srgbClr val="000099"/>
                </a:solidFill>
              </a:rPr>
              <a:t>в разработке индикаторов качества </a:t>
            </a:r>
            <a:r>
              <a:rPr lang="ru-RU" sz="3200" b="1" dirty="0" smtClean="0">
                <a:solidFill>
                  <a:srgbClr val="000099"/>
                </a:solidFill>
              </a:rPr>
              <a:t>деятельности специалистов по реабилитации: </a:t>
            </a:r>
            <a:r>
              <a:rPr lang="ru-RU" sz="3200" b="1" dirty="0">
                <a:solidFill>
                  <a:srgbClr val="000099"/>
                </a:solidFill>
              </a:rPr>
              <a:t>структурных, </a:t>
            </a:r>
            <a:r>
              <a:rPr lang="ru-RU" sz="3200" b="1" dirty="0" smtClean="0">
                <a:solidFill>
                  <a:srgbClr val="000099"/>
                </a:solidFill>
              </a:rPr>
              <a:t>технологических, результативных</a:t>
            </a:r>
            <a:r>
              <a:rPr lang="ru-RU" sz="3200" b="1" dirty="0">
                <a:solidFill>
                  <a:srgbClr val="000099"/>
                </a:solidFill>
              </a:rPr>
              <a:t>;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1196752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35496" y="1772816"/>
            <a:ext cx="9108504" cy="503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>
                <a:solidFill>
                  <a:srgbClr val="000099"/>
                </a:solidFill>
              </a:rPr>
              <a:t>внесение предложений по проведению научно-практических конференций, обучающих семинаров, участие в подготовке и организации таких мероприятий, формирование программы  и </a:t>
            </a:r>
            <a:r>
              <a:rPr lang="ru-RU" sz="2900" b="1" dirty="0" smtClean="0">
                <a:solidFill>
                  <a:srgbClr val="000099"/>
                </a:solidFill>
              </a:rPr>
              <a:t>материалов;</a:t>
            </a:r>
          </a:p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 smtClean="0">
                <a:solidFill>
                  <a:srgbClr val="000099"/>
                </a:solidFill>
              </a:rPr>
              <a:t>внесение </a:t>
            </a:r>
            <a:r>
              <a:rPr lang="ru-RU" sz="2900" b="1" dirty="0">
                <a:solidFill>
                  <a:srgbClr val="000099"/>
                </a:solidFill>
              </a:rPr>
              <a:t>предложений и участие </a:t>
            </a:r>
            <a:r>
              <a:rPr lang="ru-RU" sz="2900" b="1" dirty="0" smtClean="0">
                <a:solidFill>
                  <a:srgbClr val="000099"/>
                </a:solidFill>
              </a:rPr>
              <a:t>в </a:t>
            </a:r>
            <a:r>
              <a:rPr lang="ru-RU" sz="2900" b="1" dirty="0">
                <a:solidFill>
                  <a:srgbClr val="000099"/>
                </a:solidFill>
              </a:rPr>
              <a:t>организации профессиональных </a:t>
            </a:r>
            <a:r>
              <a:rPr lang="ru-RU" sz="2900" b="1" dirty="0" smtClean="0">
                <a:solidFill>
                  <a:srgbClr val="000099"/>
                </a:solidFill>
              </a:rPr>
              <a:t>конкурсов;</a:t>
            </a:r>
          </a:p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 smtClean="0">
                <a:solidFill>
                  <a:srgbClr val="000099"/>
                </a:solidFill>
              </a:rPr>
              <a:t>участие </a:t>
            </a:r>
            <a:r>
              <a:rPr lang="ru-RU" sz="2900" b="1" dirty="0">
                <a:solidFill>
                  <a:srgbClr val="000099"/>
                </a:solidFill>
              </a:rPr>
              <a:t>в развитии международного сотрудничества </a:t>
            </a:r>
            <a:r>
              <a:rPr lang="ru-RU" sz="2900" b="1" dirty="0" smtClean="0">
                <a:solidFill>
                  <a:srgbClr val="000099"/>
                </a:solidFill>
              </a:rPr>
              <a:t>по специальностям: «Медицинская сестра по массажу, медицинская сестра по физиотерапии, инструктор ЛФК, инструктор-методист по ЛФК», распространение </a:t>
            </a:r>
            <a:r>
              <a:rPr lang="ru-RU" sz="2900" b="1" dirty="0">
                <a:solidFill>
                  <a:srgbClr val="000099"/>
                </a:solidFill>
              </a:rPr>
              <a:t>международного опыта;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1052736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36512" y="2060848"/>
            <a:ext cx="9108504" cy="459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400" b="1" dirty="0">
                <a:solidFill>
                  <a:srgbClr val="000099"/>
                </a:solidFill>
              </a:rPr>
              <a:t>освещение деятельности </a:t>
            </a:r>
            <a:r>
              <a:rPr lang="ru-RU" sz="3400" b="1" dirty="0" smtClean="0">
                <a:solidFill>
                  <a:srgbClr val="000099"/>
                </a:solidFill>
              </a:rPr>
              <a:t>Секции </a:t>
            </a:r>
            <a:r>
              <a:rPr lang="ru-RU" sz="3400" b="1" dirty="0">
                <a:solidFill>
                  <a:srgbClr val="000099"/>
                </a:solidFill>
              </a:rPr>
              <a:t>с опорой на информационные ресурсы </a:t>
            </a:r>
            <a:r>
              <a:rPr lang="ru-RU" sz="3400" b="1" dirty="0" smtClean="0">
                <a:solidFill>
                  <a:srgbClr val="000099"/>
                </a:solidFill>
              </a:rPr>
              <a:t>Ассоциации  и </a:t>
            </a:r>
            <a:r>
              <a:rPr lang="ru-RU" sz="3400" b="1" dirty="0">
                <a:solidFill>
                  <a:srgbClr val="000099"/>
                </a:solidFill>
              </a:rPr>
              <a:t>иные профессиональные периодические </a:t>
            </a:r>
            <a:r>
              <a:rPr lang="ru-RU" sz="3400" b="1" dirty="0" smtClean="0">
                <a:solidFill>
                  <a:srgbClr val="000099"/>
                </a:solidFill>
              </a:rPr>
              <a:t>издания;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400" b="1" dirty="0" smtClean="0">
                <a:solidFill>
                  <a:srgbClr val="000099"/>
                </a:solidFill>
              </a:rPr>
              <a:t>создание </a:t>
            </a:r>
            <a:r>
              <a:rPr lang="ru-RU" sz="3400" b="1" dirty="0">
                <a:solidFill>
                  <a:srgbClr val="000099"/>
                </a:solidFill>
              </a:rPr>
              <a:t>платформы для непрерывного общения специалистов, предоставление консультаций и методической </a:t>
            </a:r>
            <a:r>
              <a:rPr lang="ru-RU" sz="3400" b="1" dirty="0" smtClean="0">
                <a:solidFill>
                  <a:srgbClr val="000099"/>
                </a:solidFill>
              </a:rPr>
              <a:t>помощи           </a:t>
            </a:r>
            <a:r>
              <a:rPr lang="ru-RU" sz="3400" b="1" dirty="0">
                <a:solidFill>
                  <a:srgbClr val="000099"/>
                </a:solidFill>
              </a:rPr>
              <a:t>от лица Ассоциации с помощью сайта организации.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1052736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18085" y="1124744"/>
            <a:ext cx="8100392" cy="85408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500" b="1" i="1" dirty="0">
                <a:solidFill>
                  <a:schemeClr val="accent6">
                    <a:lumMod val="50000"/>
                  </a:schemeClr>
                </a:solidFill>
              </a:rPr>
              <a:t>Структура секции</a:t>
            </a:r>
          </a:p>
        </p:txBody>
      </p:sp>
      <p:pic>
        <p:nvPicPr>
          <p:cNvPr id="22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76872"/>
            <a:ext cx="1728192" cy="172819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3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344" y="2852936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5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14096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553" y="314096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9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5" name="Прямоугольник 34"/>
          <p:cNvSpPr/>
          <p:nvPr/>
        </p:nvSpPr>
        <p:spPr>
          <a:xfrm>
            <a:off x="539552" y="4660218"/>
            <a:ext cx="799288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000099"/>
                </a:solidFill>
              </a:rPr>
              <a:t>Из числа членов специализированной </a:t>
            </a:r>
            <a:r>
              <a:rPr lang="ru-RU" sz="3200" b="1" dirty="0" smtClean="0">
                <a:solidFill>
                  <a:srgbClr val="000099"/>
                </a:solidFill>
              </a:rPr>
              <a:t>секции и </a:t>
            </a:r>
            <a:r>
              <a:rPr lang="ru-RU" sz="3200" b="1" dirty="0">
                <a:solidFill>
                  <a:srgbClr val="000099"/>
                </a:solidFill>
              </a:rPr>
              <a:t>других привлеченных специалистов создаются рабочие группы, </a:t>
            </a:r>
            <a:r>
              <a:rPr lang="ru-RU" sz="3200" b="1" dirty="0" smtClean="0">
                <a:solidFill>
                  <a:srgbClr val="000099"/>
                </a:solidFill>
              </a:rPr>
              <a:t>    а </a:t>
            </a:r>
            <a:r>
              <a:rPr lang="ru-RU" sz="3200" b="1" dirty="0">
                <a:solidFill>
                  <a:srgbClr val="000099"/>
                </a:solidFill>
              </a:rPr>
              <a:t>при необходимости, экспертные советы</a:t>
            </a:r>
          </a:p>
        </p:txBody>
      </p:sp>
      <p:pic>
        <p:nvPicPr>
          <p:cNvPr id="36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7" name="Picture 2" descr="D:\Рисунки\человечки\66379.gif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140968"/>
            <a:ext cx="1440160" cy="144016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101544"/>
            <a:ext cx="8279904" cy="74328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accent6">
                    <a:lumMod val="50000"/>
                  </a:schemeClr>
                </a:solidFill>
              </a:rPr>
              <a:t>Организация работы секции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780406"/>
            <a:ext cx="2602064" cy="157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172179" y="1946156"/>
            <a:ext cx="637321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900" b="1" dirty="0">
                <a:solidFill>
                  <a:srgbClr val="000099"/>
                </a:solidFill>
              </a:rPr>
              <a:t>Заседания проводятся по мере необходимости, но не реже </a:t>
            </a:r>
            <a:r>
              <a:rPr lang="ru-RU" sz="2900" b="1" dirty="0" smtClean="0">
                <a:solidFill>
                  <a:srgbClr val="000099"/>
                </a:solidFill>
              </a:rPr>
              <a:t>1 </a:t>
            </a:r>
            <a:r>
              <a:rPr lang="ru-RU" sz="2900" b="1" dirty="0">
                <a:solidFill>
                  <a:srgbClr val="000099"/>
                </a:solidFill>
              </a:rPr>
              <a:t>раза </a:t>
            </a:r>
            <a:r>
              <a:rPr lang="ru-RU" sz="2900" b="1" dirty="0" smtClean="0">
                <a:solidFill>
                  <a:srgbClr val="000099"/>
                </a:solidFill>
              </a:rPr>
              <a:t>    в </a:t>
            </a:r>
            <a:r>
              <a:rPr lang="ru-RU" sz="2900" b="1" dirty="0">
                <a:solidFill>
                  <a:srgbClr val="000099"/>
                </a:solidFill>
              </a:rPr>
              <a:t>квартал.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07504" y="3356992"/>
            <a:ext cx="867645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>
                <a:solidFill>
                  <a:srgbClr val="000099"/>
                </a:solidFill>
              </a:rPr>
              <a:t>Заседание правомочно, если на нем присутствует не менее половины его </a:t>
            </a:r>
            <a:r>
              <a:rPr lang="ru-RU" sz="2900" b="1" dirty="0" smtClean="0">
                <a:solidFill>
                  <a:srgbClr val="000099"/>
                </a:solidFill>
              </a:rPr>
              <a:t>членов.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 smtClean="0">
                <a:solidFill>
                  <a:srgbClr val="000099"/>
                </a:solidFill>
              </a:rPr>
              <a:t>Техническую </a:t>
            </a:r>
            <a:r>
              <a:rPr lang="ru-RU" sz="2900" b="1" dirty="0">
                <a:solidFill>
                  <a:srgbClr val="000099"/>
                </a:solidFill>
              </a:rPr>
              <a:t>работу по оформлению протоколов ведет секретарь </a:t>
            </a:r>
            <a:r>
              <a:rPr lang="ru-RU" sz="2900" b="1" dirty="0" smtClean="0">
                <a:solidFill>
                  <a:srgbClr val="000099"/>
                </a:solidFill>
              </a:rPr>
              <a:t>секции.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 smtClean="0">
                <a:solidFill>
                  <a:srgbClr val="000099"/>
                </a:solidFill>
              </a:rPr>
              <a:t>Решение </a:t>
            </a:r>
            <a:r>
              <a:rPr lang="ru-RU" sz="2900" b="1" dirty="0">
                <a:solidFill>
                  <a:srgbClr val="000099"/>
                </a:solidFill>
              </a:rPr>
              <a:t>на заседании принимается большинством голосов в процессе обсуждения вопроса, </a:t>
            </a:r>
            <a:r>
              <a:rPr lang="ru-RU" sz="2900" b="1" dirty="0" smtClean="0">
                <a:solidFill>
                  <a:srgbClr val="000099"/>
                </a:solidFill>
              </a:rPr>
              <a:t>вынесенного на </a:t>
            </a:r>
            <a:r>
              <a:rPr lang="ru-RU" sz="2900" b="1" dirty="0">
                <a:solidFill>
                  <a:srgbClr val="000099"/>
                </a:solidFill>
              </a:rPr>
              <a:t>заседание.</a:t>
            </a: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173552"/>
            <a:ext cx="8279904" cy="74328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 smtClean="0">
                <a:solidFill>
                  <a:schemeClr val="accent6">
                    <a:lumMod val="50000"/>
                  </a:schemeClr>
                </a:solidFill>
              </a:rPr>
              <a:t>Права </a:t>
            </a:r>
            <a:r>
              <a:rPr lang="ru-RU" sz="4700" b="1" i="1" dirty="0">
                <a:solidFill>
                  <a:schemeClr val="accent6">
                    <a:lumMod val="50000"/>
                  </a:schemeClr>
                </a:solidFill>
              </a:rPr>
              <a:t>председателя </a:t>
            </a:r>
            <a:r>
              <a:rPr lang="ru-RU" sz="47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47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36512" y="2088425"/>
            <a:ext cx="918051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Обращаться </a:t>
            </a:r>
            <a:r>
              <a:rPr lang="ru-RU" sz="3000" b="1" dirty="0">
                <a:solidFill>
                  <a:srgbClr val="000099"/>
                </a:solidFill>
              </a:rPr>
              <a:t>за консультативной, организационной, методической, финансовой помощью, направленной </a:t>
            </a:r>
            <a:r>
              <a:rPr lang="ru-RU" sz="3000" b="1" dirty="0" smtClean="0">
                <a:solidFill>
                  <a:srgbClr val="000099"/>
                </a:solidFill>
              </a:rPr>
              <a:t> на </a:t>
            </a:r>
            <a:r>
              <a:rPr lang="ru-RU" sz="3000" b="1" dirty="0">
                <a:solidFill>
                  <a:srgbClr val="000099"/>
                </a:solidFill>
              </a:rPr>
              <a:t>развитие </a:t>
            </a:r>
            <a:r>
              <a:rPr lang="ru-RU" sz="3000" b="1" dirty="0" smtClean="0">
                <a:solidFill>
                  <a:srgbClr val="000099"/>
                </a:solidFill>
              </a:rPr>
              <a:t>секции</a:t>
            </a:r>
            <a:r>
              <a:rPr lang="ru-RU" sz="3000" b="1" dirty="0">
                <a:solidFill>
                  <a:srgbClr val="000099"/>
                </a:solidFill>
              </a:rPr>
              <a:t>, </a:t>
            </a:r>
            <a:r>
              <a:rPr lang="ru-RU" sz="3000" b="1" dirty="0" smtClean="0">
                <a:solidFill>
                  <a:srgbClr val="000099"/>
                </a:solidFill>
              </a:rPr>
              <a:t>        в </a:t>
            </a:r>
            <a:r>
              <a:rPr lang="ru-RU" sz="3000" b="1" dirty="0">
                <a:solidFill>
                  <a:srgbClr val="000099"/>
                </a:solidFill>
              </a:rPr>
              <a:t>адрес Правления </a:t>
            </a:r>
            <a:r>
              <a:rPr lang="ru-RU" sz="3000" b="1" dirty="0" smtClean="0">
                <a:solidFill>
                  <a:srgbClr val="000099"/>
                </a:solidFill>
              </a:rPr>
              <a:t>Ассоциации.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В </a:t>
            </a:r>
            <a:r>
              <a:rPr lang="ru-RU" sz="3000" b="1" dirty="0">
                <a:solidFill>
                  <a:srgbClr val="000099"/>
                </a:solidFill>
              </a:rPr>
              <a:t>случае необходимости принимать участие </a:t>
            </a:r>
            <a:r>
              <a:rPr lang="ru-RU" sz="3000" b="1" dirty="0" smtClean="0">
                <a:solidFill>
                  <a:srgbClr val="000099"/>
                </a:solidFill>
              </a:rPr>
              <a:t>             в </a:t>
            </a:r>
            <a:r>
              <a:rPr lang="ru-RU" sz="3000" b="1" dirty="0">
                <a:solidFill>
                  <a:srgbClr val="000099"/>
                </a:solidFill>
              </a:rPr>
              <a:t>заседаниях Координационного совета Ассоциации, вносить предложения и вопросы </a:t>
            </a:r>
            <a:r>
              <a:rPr lang="ru-RU" sz="3000" b="1" dirty="0" smtClean="0">
                <a:solidFill>
                  <a:srgbClr val="000099"/>
                </a:solidFill>
              </a:rPr>
              <a:t>       по </a:t>
            </a:r>
            <a:r>
              <a:rPr lang="ru-RU" sz="3000" b="1" dirty="0">
                <a:solidFill>
                  <a:srgbClr val="000099"/>
                </a:solidFill>
              </a:rPr>
              <a:t>развитию </a:t>
            </a:r>
            <a:r>
              <a:rPr lang="ru-RU" sz="3000" b="1" dirty="0" smtClean="0">
                <a:solidFill>
                  <a:srgbClr val="000099"/>
                </a:solidFill>
              </a:rPr>
              <a:t>секции </a:t>
            </a:r>
            <a:r>
              <a:rPr lang="ru-RU" sz="3000" b="1" dirty="0">
                <a:solidFill>
                  <a:srgbClr val="000099"/>
                </a:solidFill>
              </a:rPr>
              <a:t>на обсуждение Правления Ассоциации.</a:t>
            </a:r>
          </a:p>
        </p:txBody>
      </p:sp>
    </p:spTree>
    <p:extLst>
      <p:ext uri="{BB962C8B-B14F-4D97-AF65-F5344CB8AC3E}">
        <p14:creationId xmlns:p14="http://schemas.microsoft.com/office/powerpoint/2010/main" val="362595629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1196752"/>
            <a:ext cx="8279904" cy="8402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</a:rPr>
              <a:t>Ответственность</a:t>
            </a: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0" y="2975141"/>
            <a:ext cx="9036496" cy="362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>
                <a:solidFill>
                  <a:srgbClr val="000099"/>
                </a:solidFill>
              </a:rPr>
              <a:t>несет ответственность за делопроизводство </a:t>
            </a:r>
            <a:r>
              <a:rPr lang="ru-RU" sz="2900" b="1" dirty="0" smtClean="0">
                <a:solidFill>
                  <a:srgbClr val="000099"/>
                </a:solidFill>
              </a:rPr>
              <a:t>секции;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 smtClean="0">
                <a:solidFill>
                  <a:srgbClr val="000099"/>
                </a:solidFill>
              </a:rPr>
              <a:t>своевременно </a:t>
            </a:r>
            <a:r>
              <a:rPr lang="ru-RU" sz="2900" b="1" dirty="0">
                <a:solidFill>
                  <a:srgbClr val="000099"/>
                </a:solidFill>
              </a:rPr>
              <a:t>уведомляет президента Ассоциации о любых изменениях в составе </a:t>
            </a:r>
            <a:r>
              <a:rPr lang="ru-RU" sz="2900" b="1" dirty="0" smtClean="0">
                <a:solidFill>
                  <a:srgbClr val="000099"/>
                </a:solidFill>
              </a:rPr>
              <a:t>секции;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30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900" b="1" dirty="0" smtClean="0">
                <a:solidFill>
                  <a:srgbClr val="000099"/>
                </a:solidFill>
              </a:rPr>
              <a:t>в </a:t>
            </a:r>
            <a:r>
              <a:rPr lang="ru-RU" sz="2900" b="1" dirty="0">
                <a:solidFill>
                  <a:srgbClr val="000099"/>
                </a:solidFill>
              </a:rPr>
              <a:t>случае передачи полномочий новому председателю, передает в его ведение всю документацию, связанную с работой секции, делится приобретенным опытом.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195736" y="2204864"/>
            <a:ext cx="4248472" cy="548945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u="sng" dirty="0" smtClean="0">
                <a:solidFill>
                  <a:srgbClr val="000099"/>
                </a:solidFill>
              </a:rPr>
              <a:t>Председатель секции:</a:t>
            </a:r>
          </a:p>
        </p:txBody>
      </p:sp>
    </p:spTree>
    <p:extLst>
      <p:ext uri="{BB962C8B-B14F-4D97-AF65-F5344CB8AC3E}">
        <p14:creationId xmlns:p14="http://schemas.microsoft.com/office/powerpoint/2010/main" val="160751548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54256" y="34711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9015" y="1132002"/>
            <a:ext cx="8279904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Документация </a:t>
            </a: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секции</a:t>
            </a: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35496" y="1936571"/>
            <a:ext cx="8639944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>
                <a:solidFill>
                  <a:srgbClr val="000099"/>
                </a:solidFill>
              </a:rPr>
              <a:t>положение о специализированной </a:t>
            </a:r>
            <a:r>
              <a:rPr lang="ru-RU" sz="3000" b="1" dirty="0" smtClean="0">
                <a:solidFill>
                  <a:srgbClr val="000099"/>
                </a:solidFill>
              </a:rPr>
              <a:t>секции;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списочный </a:t>
            </a:r>
            <a:r>
              <a:rPr lang="ru-RU" sz="3000" b="1" dirty="0">
                <a:solidFill>
                  <a:srgbClr val="000099"/>
                </a:solidFill>
              </a:rPr>
              <a:t>состав секции: данные </a:t>
            </a:r>
            <a:r>
              <a:rPr lang="ru-RU" sz="3000" b="1" dirty="0" smtClean="0">
                <a:solidFill>
                  <a:srgbClr val="000099"/>
                </a:solidFill>
              </a:rPr>
              <a:t>                                   о </a:t>
            </a:r>
            <a:r>
              <a:rPr lang="ru-RU" sz="3000" b="1" dirty="0">
                <a:solidFill>
                  <a:srgbClr val="000099"/>
                </a:solidFill>
              </a:rPr>
              <a:t>председателе, членах, </a:t>
            </a:r>
            <a:r>
              <a:rPr lang="ru-RU" sz="3000" b="1" dirty="0" smtClean="0">
                <a:solidFill>
                  <a:srgbClr val="000099"/>
                </a:solidFill>
              </a:rPr>
              <a:t>контакты;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перспективный </a:t>
            </a:r>
            <a:r>
              <a:rPr lang="ru-RU" sz="3000" b="1" dirty="0">
                <a:solidFill>
                  <a:srgbClr val="000099"/>
                </a:solidFill>
              </a:rPr>
              <a:t>план </a:t>
            </a:r>
            <a:r>
              <a:rPr lang="ru-RU" sz="3000" b="1" dirty="0" smtClean="0">
                <a:solidFill>
                  <a:srgbClr val="000099"/>
                </a:solidFill>
              </a:rPr>
              <a:t>деятельности;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предложения </a:t>
            </a:r>
            <a:r>
              <a:rPr lang="ru-RU" sz="3000" b="1" dirty="0">
                <a:solidFill>
                  <a:srgbClr val="000099"/>
                </a:solidFill>
              </a:rPr>
              <a:t>и решения секции, </a:t>
            </a:r>
            <a:r>
              <a:rPr lang="ru-RU" sz="3000" b="1" dirty="0" smtClean="0">
                <a:solidFill>
                  <a:srgbClr val="000099"/>
                </a:solidFill>
              </a:rPr>
              <a:t>                                                             </a:t>
            </a:r>
            <a:r>
              <a:rPr lang="ru-RU" sz="3000" b="1" dirty="0">
                <a:solidFill>
                  <a:srgbClr val="000099"/>
                </a:solidFill>
              </a:rPr>
              <a:t>экспертных и рабочих групп.</a:t>
            </a: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72008" y="5750966"/>
            <a:ext cx="9036496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600" b="1" u="sng" dirty="0">
                <a:solidFill>
                  <a:srgbClr val="000099"/>
                </a:solidFill>
              </a:rPr>
              <a:t>О</a:t>
            </a:r>
            <a:r>
              <a:rPr lang="ru-RU" sz="2600" b="1" u="sng" dirty="0" smtClean="0">
                <a:solidFill>
                  <a:srgbClr val="000099"/>
                </a:solidFill>
              </a:rPr>
              <a:t>тчеты</a:t>
            </a:r>
            <a:r>
              <a:rPr lang="ru-RU" sz="2600" b="1" dirty="0">
                <a:solidFill>
                  <a:srgbClr val="000099"/>
                </a:solidFill>
              </a:rPr>
              <a:t>: аналитический по проблемам; </a:t>
            </a:r>
            <a:r>
              <a:rPr lang="ru-RU" sz="2600" b="1" dirty="0" smtClean="0">
                <a:solidFill>
                  <a:srgbClr val="000099"/>
                </a:solidFill>
              </a:rPr>
              <a:t>годовой                       по </a:t>
            </a:r>
            <a:r>
              <a:rPr lang="ru-RU" sz="2600" b="1" dirty="0">
                <a:solidFill>
                  <a:srgbClr val="000099"/>
                </a:solidFill>
              </a:rPr>
              <a:t>реализованным мероприятиям текущей деятельности.</a:t>
            </a: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6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343588"/>
            <a:ext cx="2375850" cy="195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5" descr="D:\Документы\Эмблемы\ОПСА\эмблема.png"/>
          <p:cNvPicPr>
            <a:picLocks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14843">
            <a:off x="7710098" y="3725554"/>
            <a:ext cx="416597" cy="504000"/>
          </a:xfrm>
          <a:prstGeom prst="rect">
            <a:avLst/>
          </a:prstGeom>
          <a:noFill/>
          <a:effectLst>
            <a:reflection endPos="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9" name="TextBox 28"/>
          <p:cNvSpPr txBox="1"/>
          <p:nvPr/>
        </p:nvSpPr>
        <p:spPr>
          <a:xfrm rot="1925217">
            <a:off x="6662570" y="4523547"/>
            <a:ext cx="15727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Специализированная секция ОПСА</a:t>
            </a:r>
          </a:p>
          <a:p>
            <a:r>
              <a:rPr lang="ru-RU" sz="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«Сестринское дело во фтизиатрии»</a:t>
            </a:r>
            <a:endParaRPr lang="ru-RU" sz="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029958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8560" y="1101544"/>
            <a:ext cx="8279904" cy="74328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700" b="1" i="1" dirty="0">
                <a:solidFill>
                  <a:schemeClr val="accent6">
                    <a:lumMod val="50000"/>
                  </a:schemeClr>
                </a:solidFill>
              </a:rPr>
              <a:t>Заключительные положения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1560" y="1988840"/>
            <a:ext cx="7776864" cy="102155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000" b="1" u="sng" dirty="0" smtClean="0">
                <a:solidFill>
                  <a:srgbClr val="000099"/>
                </a:solidFill>
              </a:rPr>
              <a:t>На рассмотрение Правления Ассоциации выносятся следующие вопросы: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91880" y="4725144"/>
            <a:ext cx="4147041" cy="198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-36512" y="3140095"/>
            <a:ext cx="9217024" cy="158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>
                <a:solidFill>
                  <a:srgbClr val="000099"/>
                </a:solidFill>
              </a:rPr>
              <a:t>изменения и дополнения к настоящему </a:t>
            </a:r>
            <a:r>
              <a:rPr lang="ru-RU" sz="3000" b="1" dirty="0" smtClean="0">
                <a:solidFill>
                  <a:srgbClr val="000099"/>
                </a:solidFill>
              </a:rPr>
              <a:t>положению;</a:t>
            </a:r>
          </a:p>
          <a:p>
            <a:pPr marL="571500" marR="0" lvl="0" indent="-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000" b="1" dirty="0" smtClean="0">
                <a:solidFill>
                  <a:srgbClr val="000099"/>
                </a:solidFill>
              </a:rPr>
              <a:t>изменение </a:t>
            </a:r>
            <a:r>
              <a:rPr lang="ru-RU" sz="3000" b="1" dirty="0">
                <a:solidFill>
                  <a:srgbClr val="000099"/>
                </a:solidFill>
              </a:rPr>
              <a:t>состава секции.</a:t>
            </a:r>
          </a:p>
        </p:txBody>
      </p:sp>
    </p:spTree>
    <p:extLst>
      <p:ext uri="{BB962C8B-B14F-4D97-AF65-F5344CB8AC3E}">
        <p14:creationId xmlns:p14="http://schemas.microsoft.com/office/powerpoint/2010/main" val="206967269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82316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239446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239446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231189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250515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250515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288847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283987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279627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249637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292917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305508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299279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298038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79512" y="764704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II </a:t>
            </a:r>
            <a:r>
              <a:rPr lang="ru-RU" sz="2800" b="1" dirty="0">
                <a:solidFill>
                  <a:srgbClr val="000099"/>
                </a:solidFill>
              </a:rPr>
              <a:t>отчетно-выборная конференция ОПСА, 10.12.10 г</a:t>
            </a:r>
            <a:r>
              <a:rPr lang="ru-RU" sz="2800" b="1" dirty="0" smtClean="0">
                <a:solidFill>
                  <a:srgbClr val="000099"/>
                </a:solidFill>
              </a:rPr>
              <a:t>.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D:\Фотоальбом\2010 г\27. 2-я отчетно-выборная конференция 10.12.10\AVK_6662.jpg"/>
          <p:cNvPicPr>
            <a:picLocks noChangeArrowheads="1"/>
          </p:cNvPicPr>
          <p:nvPr/>
        </p:nvPicPr>
        <p:blipFill>
          <a:blip r:embed="rId1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3973539" cy="2685976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pic>
        <p:nvPicPr>
          <p:cNvPr id="23" name="Picture 5" descr="D:\Фотоальбом\2010 г\27. 2-я отчетно-выборная конференция 10.12.10\AVK_6686.jpg"/>
          <p:cNvPicPr>
            <a:picLocks noChangeAspect="1" noChangeArrowheads="1"/>
          </p:cNvPicPr>
          <p:nvPr/>
        </p:nvPicPr>
        <p:blipFill>
          <a:blip r:embed="rId17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036029" cy="2685812"/>
          </a:xfrm>
          <a:prstGeom prst="rect">
            <a:avLst/>
          </a:prstGeom>
          <a:noFill/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5" name="Прямоугольник 24"/>
          <p:cNvSpPr/>
          <p:nvPr/>
        </p:nvSpPr>
        <p:spPr>
          <a:xfrm>
            <a:off x="220117" y="4037870"/>
            <a:ext cx="8964488" cy="2712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/>
              <a:t>«Сестринское дело во фтизиатрии» (31.03.11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/>
              <a:t>«Акушерское дело» (31.05.11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/>
              <a:t>«Сестринское дело в неонатологии» (31.05.11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/>
              <a:t>«Сестринское дело в психиатрии и наркологии» (14.10.11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/>
              <a:t>«</a:t>
            </a:r>
            <a:r>
              <a:rPr lang="ru-RU" sz="2400" b="1" dirty="0"/>
              <a:t>Сестринское дело в </a:t>
            </a:r>
            <a:r>
              <a:rPr lang="ru-RU" sz="2400" b="1" dirty="0" smtClean="0"/>
              <a:t>онкологии»</a:t>
            </a:r>
            <a:r>
              <a:rPr lang="ru-RU" sz="2400" b="1" dirty="0"/>
              <a:t> </a:t>
            </a:r>
            <a:r>
              <a:rPr lang="ru-RU" sz="2400" b="1" dirty="0" smtClean="0"/>
              <a:t>(27.04.12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Times New Roman"/>
              </a:rPr>
              <a:t>«</a:t>
            </a:r>
            <a:r>
              <a:rPr lang="ru-RU" sz="2400" b="1" dirty="0">
                <a:latin typeface="Calibri" panose="020F0502020204030204" pitchFamily="34" charset="0"/>
                <a:ea typeface="Times New Roman"/>
              </a:rPr>
              <a:t>Рентгенология</a:t>
            </a:r>
            <a:r>
              <a:rPr lang="ru-RU" sz="2400" b="1" dirty="0" smtClean="0">
                <a:latin typeface="Calibri" panose="020F0502020204030204" pitchFamily="34" charset="0"/>
                <a:ea typeface="Times New Roman"/>
              </a:rPr>
              <a:t>» (16.11.12 г.)</a:t>
            </a: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ru-RU" sz="2400" b="1" dirty="0" smtClean="0">
                <a:latin typeface="Calibri" panose="020F0502020204030204" pitchFamily="34" charset="0"/>
                <a:ea typeface="Times New Roman"/>
              </a:rPr>
              <a:t>«</a:t>
            </a:r>
            <a:r>
              <a:rPr lang="ru-RU" sz="2400" b="1" dirty="0">
                <a:latin typeface="Calibri" panose="020F0502020204030204" pitchFamily="34" charset="0"/>
                <a:ea typeface="Times New Roman"/>
              </a:rPr>
              <a:t>Операционное дело</a:t>
            </a:r>
            <a:r>
              <a:rPr lang="ru-RU" sz="2400" b="1" dirty="0" smtClean="0">
                <a:latin typeface="Calibri" panose="020F0502020204030204" pitchFamily="34" charset="0"/>
                <a:ea typeface="Times New Roman"/>
              </a:rPr>
              <a:t>» (18.02.13 г.)</a:t>
            </a:r>
            <a:endParaRPr lang="ru-RU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4670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-27384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старшая медицинская сестра отделения </a:t>
            </a:r>
            <a:r>
              <a:rPr lang="ru-RU" dirty="0" err="1"/>
              <a:t>медико</a:t>
            </a:r>
            <a:r>
              <a:rPr lang="ru-RU" dirty="0"/>
              <a:t> – социальной реабилитации </a:t>
            </a:r>
            <a:r>
              <a:rPr lang="ru-RU" dirty="0" err="1"/>
              <a:t>Нарколостаршая</a:t>
            </a:r>
            <a:r>
              <a:rPr lang="ru-RU" dirty="0"/>
              <a:t> медицинская сестра отделения </a:t>
            </a:r>
            <a:r>
              <a:rPr lang="ru-RU" dirty="0" err="1"/>
              <a:t>медико</a:t>
            </a:r>
            <a:r>
              <a:rPr lang="ru-RU" dirty="0"/>
              <a:t> – социальной реабилитации Наркологического </a:t>
            </a:r>
            <a:r>
              <a:rPr lang="ru-RU" dirty="0" err="1"/>
              <a:t>диспансерагического</a:t>
            </a:r>
            <a:r>
              <a:rPr lang="ru-RU" dirty="0"/>
              <a:t> диспансера</a:t>
            </a:r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09708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09708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01451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20777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20777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359109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354249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349889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19899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363179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375770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369541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368300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7776" y="1052736"/>
            <a:ext cx="8172400" cy="9787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Кандидаты в специализированную секцию  ОПСА «Сестринское дело в реабилитации»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384376" y="3345873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>
                <a:solidFill>
                  <a:srgbClr val="000099"/>
                </a:solidFill>
              </a:rPr>
              <a:t>старшая медицинская сестра отделения </a:t>
            </a:r>
            <a:r>
              <a:rPr lang="ru-RU" sz="2600" b="1" i="1" dirty="0" err="1">
                <a:solidFill>
                  <a:srgbClr val="000099"/>
                </a:solidFill>
              </a:rPr>
              <a:t>медико</a:t>
            </a:r>
            <a:r>
              <a:rPr lang="ru-RU" sz="2600" b="1" i="1" dirty="0">
                <a:solidFill>
                  <a:srgbClr val="000099"/>
                </a:solidFill>
              </a:rPr>
              <a:t> – социальной реабилитации </a:t>
            </a:r>
            <a:r>
              <a:rPr lang="ru-RU" sz="2600" b="1" i="1" dirty="0" smtClean="0">
                <a:solidFill>
                  <a:srgbClr val="000099"/>
                </a:solidFill>
              </a:rPr>
              <a:t>БУЗОО НД</a:t>
            </a:r>
            <a:endParaRPr lang="ru-RU" sz="2600" b="1" i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60554" y="4732402"/>
            <a:ext cx="58479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повышенный уровень образования по специальности «Сестринское дело»</a:t>
            </a:r>
            <a:endParaRPr lang="ru-RU" sz="2500" b="1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03848" y="5654714"/>
            <a:ext cx="5832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высшая квалификационная категория </a:t>
            </a:r>
            <a:endParaRPr lang="ru-RU" sz="2500" dirty="0">
              <a:solidFill>
                <a:srgbClr val="000099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40360" y="6302786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член ОПСА с 2000 года</a:t>
            </a:r>
            <a:endParaRPr lang="ru-RU" sz="2500" dirty="0">
              <a:solidFill>
                <a:srgbClr val="000099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419872" y="2204864"/>
            <a:ext cx="5400600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АНТОНОВА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 </a:t>
            </a:r>
            <a:r>
              <a:rPr lang="ru-RU" sz="3000" b="1" dirty="0">
                <a:solidFill>
                  <a:srgbClr val="000066"/>
                </a:solidFill>
              </a:rPr>
              <a:t>Ольга Павловна </a:t>
            </a:r>
            <a:endParaRPr lang="ru-RU" sz="3000" b="1" dirty="0" smtClean="0">
              <a:solidFill>
                <a:srgbClr val="000066"/>
              </a:solidFill>
            </a:endParaRPr>
          </a:p>
        </p:txBody>
      </p:sp>
      <p:pic>
        <p:nvPicPr>
          <p:cNvPr id="3" name="Picture 2" descr="C:\Users\Mariya\Desktop\Конференция по реабилитации 31.10.2013 г\Антонова О.П.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477" y="2160147"/>
            <a:ext cx="2804406" cy="4083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103" y="4455036"/>
            <a:ext cx="2878137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19192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292494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21478" y="2902541"/>
            <a:ext cx="573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Заставка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96344" y="3192475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>
                <a:solidFill>
                  <a:srgbClr val="000099"/>
                </a:solidFill>
              </a:rPr>
              <a:t>старшая медицинская сестра отделения восстановительного лечения </a:t>
            </a:r>
            <a:r>
              <a:rPr lang="ru-RU" sz="2600" b="1" i="1" dirty="0" smtClean="0">
                <a:solidFill>
                  <a:srgbClr val="000099"/>
                </a:solidFill>
              </a:rPr>
              <a:t>ДГП </a:t>
            </a:r>
            <a:r>
              <a:rPr lang="ru-RU" sz="2600" b="1" i="1" dirty="0">
                <a:solidFill>
                  <a:srgbClr val="000099"/>
                </a:solidFill>
              </a:rPr>
              <a:t>№ 2 им. Скворцова </a:t>
            </a:r>
            <a:r>
              <a:rPr lang="ru-RU" sz="2600" b="1" i="1" dirty="0" smtClean="0">
                <a:solidFill>
                  <a:srgbClr val="000099"/>
                </a:solidFill>
              </a:rPr>
              <a:t>В.Е.</a:t>
            </a:r>
            <a:endParaRPr lang="ru-RU" sz="2600" b="1" i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4516378"/>
            <a:ext cx="58479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повышенный уровень образования по специальности «Сестринское дело»</a:t>
            </a:r>
            <a:endParaRPr lang="ru-RU" sz="2500" b="1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13426" y="5408056"/>
            <a:ext cx="5832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вторая квалификационная категория </a:t>
            </a:r>
          </a:p>
          <a:p>
            <a:pPr>
              <a:lnSpc>
                <a:spcPct val="90000"/>
              </a:lnSpc>
            </a:pPr>
            <a:endParaRPr lang="ru-RU" sz="2500" b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endParaRPr lang="ru-RU" sz="2500" b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</a:pPr>
            <a:endParaRPr lang="ru-RU" sz="2500" dirty="0">
              <a:solidFill>
                <a:srgbClr val="000099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40360" y="6014754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член ОПСА с 2005 года</a:t>
            </a:r>
            <a:endParaRPr lang="ru-RU" sz="2500" dirty="0">
              <a:solidFill>
                <a:srgbClr val="000099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622243" y="2132856"/>
            <a:ext cx="4190117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АЮПОВА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 </a:t>
            </a:r>
            <a:r>
              <a:rPr lang="ru-RU" sz="3000" b="1" dirty="0">
                <a:solidFill>
                  <a:srgbClr val="000066"/>
                </a:solidFill>
              </a:rPr>
              <a:t>Наталья Вячеславовна </a:t>
            </a:r>
            <a:endParaRPr lang="ru-RU" sz="3000" b="1" dirty="0" smtClean="0">
              <a:solidFill>
                <a:srgbClr val="000066"/>
              </a:solidFill>
            </a:endParaRPr>
          </a:p>
        </p:txBody>
      </p:sp>
      <p:pic>
        <p:nvPicPr>
          <p:cNvPr id="3" name="Picture 2" descr="C:\Users\Mariya\Desktop\Конференция по реабилитации 31.10.2013 г\Аюпова Н.В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30" y="2132856"/>
            <a:ext cx="2793914" cy="4175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8" name="Прямоугольник 37"/>
          <p:cNvSpPr/>
          <p:nvPr/>
        </p:nvSpPr>
        <p:spPr>
          <a:xfrm>
            <a:off x="437776" y="1052736"/>
            <a:ext cx="8172400" cy="9787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Кандидаты в специализированную секцию  ОПСА «Сестринское дело в реабилитации»</a:t>
            </a: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103" y="4293096"/>
            <a:ext cx="2878137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17917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21478" y="2902541"/>
            <a:ext cx="573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Заставка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312368" y="3212976"/>
            <a:ext cx="55801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>
                <a:solidFill>
                  <a:srgbClr val="000099"/>
                </a:solidFill>
              </a:rPr>
              <a:t>старшая медицинская сестра отделения восстановительного лечения </a:t>
            </a:r>
            <a:r>
              <a:rPr lang="ru-RU" sz="2600" b="1" i="1" dirty="0" smtClean="0">
                <a:solidFill>
                  <a:srgbClr val="000099"/>
                </a:solidFill>
              </a:rPr>
              <a:t>ГК БСМП </a:t>
            </a:r>
            <a:r>
              <a:rPr lang="ru-RU" sz="2600" b="1" i="1" dirty="0">
                <a:solidFill>
                  <a:srgbClr val="000099"/>
                </a:solidFill>
              </a:rPr>
              <a:t>№ 1.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332562" y="4437112"/>
            <a:ext cx="584795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повышенный уровень образования по специальности «Сестринское дело»</a:t>
            </a:r>
            <a:endParaRPr lang="ru-RU" sz="2200" b="1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47864" y="5877272"/>
            <a:ext cx="5832648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>
                <a:solidFill>
                  <a:srgbClr val="000099"/>
                </a:solidFill>
              </a:rPr>
              <a:t>в</a:t>
            </a:r>
            <a:r>
              <a:rPr lang="ru-RU" sz="2200" b="1" dirty="0" smtClean="0">
                <a:solidFill>
                  <a:srgbClr val="000099"/>
                </a:solidFill>
              </a:rPr>
              <a:t>торая квалификационная категория </a:t>
            </a:r>
            <a:endParaRPr lang="ru-RU" sz="2200" dirty="0">
              <a:solidFill>
                <a:srgbClr val="000099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384376" y="6309320"/>
            <a:ext cx="6156176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член ОПСА с 2008 года</a:t>
            </a:r>
            <a:endParaRPr lang="ru-RU" sz="2200" dirty="0">
              <a:solidFill>
                <a:srgbClr val="000099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994689" y="2173372"/>
            <a:ext cx="4176464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ГАЛУЗА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 </a:t>
            </a:r>
            <a:r>
              <a:rPr lang="ru-RU" sz="3000" b="1" dirty="0">
                <a:solidFill>
                  <a:srgbClr val="000066"/>
                </a:solidFill>
              </a:rPr>
              <a:t>Елена Александровна </a:t>
            </a:r>
            <a:endParaRPr lang="ru-RU" sz="3000" b="1" dirty="0" smtClean="0">
              <a:solidFill>
                <a:srgbClr val="000066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347864" y="5157192"/>
            <a:ext cx="583264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высшее немедицинское образование по специальности «Психология» </a:t>
            </a:r>
            <a:endParaRPr lang="ru-RU" sz="2200" dirty="0">
              <a:solidFill>
                <a:srgbClr val="000099"/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283968" y="4365104"/>
            <a:ext cx="2771800" cy="0"/>
          </a:xfrm>
          <a:prstGeom prst="line">
            <a:avLst/>
          </a:prstGeom>
          <a:ln w="31750">
            <a:solidFill>
              <a:srgbClr val="00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Mariya\Desktop\Конференция по реабилитации 31.10.2013 г\Галуза Е.А.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28" y="2270536"/>
            <a:ext cx="2974793" cy="4038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5" name="Прямоугольник 34"/>
          <p:cNvSpPr/>
          <p:nvPr/>
        </p:nvSpPr>
        <p:spPr>
          <a:xfrm>
            <a:off x="437776" y="1052736"/>
            <a:ext cx="8172400" cy="9787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Кандидаты в специализированную секцию  ОПСА «Сестринское дело в реабилитации»</a:t>
            </a:r>
          </a:p>
        </p:txBody>
      </p:sp>
    </p:spTree>
    <p:extLst>
      <p:ext uri="{BB962C8B-B14F-4D97-AF65-F5344CB8AC3E}">
        <p14:creationId xmlns:p14="http://schemas.microsoft.com/office/powerpoint/2010/main" val="298717917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344218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21478" y="2902541"/>
            <a:ext cx="573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Заставка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44530" y="3429000"/>
            <a:ext cx="6063974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>
                <a:solidFill>
                  <a:srgbClr val="000099"/>
                </a:solidFill>
              </a:rPr>
              <a:t>инструктор – методист по ЛФК </a:t>
            </a:r>
            <a:r>
              <a:rPr lang="ru-RU" sz="2600" b="1" i="1" dirty="0" smtClean="0">
                <a:solidFill>
                  <a:srgbClr val="000099"/>
                </a:solidFill>
              </a:rPr>
              <a:t>ЦВМР</a:t>
            </a:r>
            <a:endParaRPr lang="ru-RU" sz="2600" b="1" i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84376" y="4077072"/>
            <a:ext cx="584795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базовый уровень образования по специальности «Лечебное дело»</a:t>
            </a:r>
            <a:endParaRPr lang="ru-RU" sz="2200" b="1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47864" y="4890209"/>
            <a:ext cx="583264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b="1" dirty="0">
                <a:solidFill>
                  <a:srgbClr val="000099"/>
                </a:solidFill>
              </a:rPr>
              <a:t>в</a:t>
            </a:r>
            <a:r>
              <a:rPr lang="ru-RU" sz="2200" b="1" dirty="0" smtClean="0">
                <a:solidFill>
                  <a:srgbClr val="000099"/>
                </a:solidFill>
              </a:rPr>
              <a:t>ысшее немедицинское образование по специальности «Физическая реабилитация»  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магистр физической культуры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0099"/>
                </a:solidFill>
              </a:rPr>
              <a:t>кандидат биологических наук</a:t>
            </a:r>
            <a:endParaRPr lang="ru-RU" sz="2200" dirty="0">
              <a:solidFill>
                <a:srgbClr val="000099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563888" y="2276872"/>
            <a:ext cx="4392488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ТИХОНОВ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 </a:t>
            </a:r>
            <a:r>
              <a:rPr lang="ru-RU" sz="3000" b="1" dirty="0">
                <a:solidFill>
                  <a:srgbClr val="000066"/>
                </a:solidFill>
              </a:rPr>
              <a:t>Сергей Владимирович </a:t>
            </a:r>
            <a:endParaRPr lang="ru-RU" sz="3000" b="1" dirty="0" smtClean="0">
              <a:solidFill>
                <a:srgbClr val="000066"/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283968" y="3933056"/>
            <a:ext cx="2771800" cy="0"/>
          </a:xfrm>
          <a:prstGeom prst="line">
            <a:avLst/>
          </a:prstGeom>
          <a:ln w="31750">
            <a:solidFill>
              <a:srgbClr val="00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360" y="6192837"/>
            <a:ext cx="601216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Mariya\Desktop\Конференция по реабилитации 31.10.2013 г\Тихонов С.В..jp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111" y="2420888"/>
            <a:ext cx="2853721" cy="4059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5" name="Прямоугольник 34"/>
          <p:cNvSpPr/>
          <p:nvPr/>
        </p:nvSpPr>
        <p:spPr>
          <a:xfrm>
            <a:off x="437776" y="1052736"/>
            <a:ext cx="8172400" cy="9787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Кандидаты в специализированную секцию  ОПСА «Сестринское дело в реабилитации»</a:t>
            </a:r>
          </a:p>
        </p:txBody>
      </p:sp>
    </p:spTree>
    <p:extLst>
      <p:ext uri="{BB962C8B-B14F-4D97-AF65-F5344CB8AC3E}">
        <p14:creationId xmlns:p14="http://schemas.microsoft.com/office/powerpoint/2010/main" val="298717917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21478" y="3105791"/>
            <a:ext cx="573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Заставка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24336" y="3284984"/>
            <a:ext cx="558011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600" b="1" i="1" dirty="0">
                <a:solidFill>
                  <a:srgbClr val="000099"/>
                </a:solidFill>
              </a:rPr>
              <a:t>инструктор </a:t>
            </a:r>
            <a:r>
              <a:rPr lang="ru-RU" sz="2600" b="1" i="1" dirty="0" smtClean="0">
                <a:solidFill>
                  <a:srgbClr val="000099"/>
                </a:solidFill>
              </a:rPr>
              <a:t>ЛФК</a:t>
            </a:r>
          </a:p>
          <a:p>
            <a:pPr algn="ctr">
              <a:lnSpc>
                <a:spcPct val="90000"/>
              </a:lnSpc>
            </a:pPr>
            <a:r>
              <a:rPr lang="ru-RU" sz="2600" b="1" i="1" dirty="0" smtClean="0">
                <a:solidFill>
                  <a:srgbClr val="000099"/>
                </a:solidFill>
              </a:rPr>
              <a:t> </a:t>
            </a:r>
            <a:r>
              <a:rPr lang="ru-RU" sz="2600" b="1" i="1" dirty="0" err="1">
                <a:solidFill>
                  <a:srgbClr val="000099"/>
                </a:solidFill>
              </a:rPr>
              <a:t>Большереченской</a:t>
            </a:r>
            <a:r>
              <a:rPr lang="ru-RU" sz="2600" b="1" i="1" dirty="0">
                <a:solidFill>
                  <a:srgbClr val="000099"/>
                </a:solidFill>
              </a:rPr>
              <a:t> </a:t>
            </a:r>
            <a:r>
              <a:rPr lang="ru-RU" sz="2600" b="1" i="1" dirty="0" smtClean="0">
                <a:solidFill>
                  <a:srgbClr val="000099"/>
                </a:solidFill>
              </a:rPr>
              <a:t>ЦРБ</a:t>
            </a:r>
            <a:endParaRPr lang="ru-RU" sz="2600" b="1" i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60554" y="4293096"/>
            <a:ext cx="58479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базовый уровень образования по специальности «Акушерское дело»</a:t>
            </a:r>
            <a:endParaRPr lang="ru-RU" sz="2500" b="1" dirty="0">
              <a:solidFill>
                <a:srgbClr val="00009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75856" y="5733256"/>
            <a:ext cx="5832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стаж работы – 14 лет</a:t>
            </a:r>
            <a:endParaRPr lang="ru-RU" sz="2500" dirty="0">
              <a:solidFill>
                <a:srgbClr val="000099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75856" y="5157192"/>
            <a:ext cx="5832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высшая квалификационная категория </a:t>
            </a:r>
            <a:endParaRPr lang="ru-RU" sz="2500" dirty="0">
              <a:solidFill>
                <a:srgbClr val="000099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4283968" y="4149080"/>
            <a:ext cx="2771800" cy="0"/>
          </a:xfrm>
          <a:prstGeom prst="line">
            <a:avLst/>
          </a:prstGeom>
          <a:ln w="31750">
            <a:solidFill>
              <a:srgbClr val="0000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3312368" y="6302786"/>
            <a:ext cx="6156176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0099"/>
                </a:solidFill>
              </a:rPr>
              <a:t>член ОПСА с 2000 года</a:t>
            </a:r>
            <a:endParaRPr lang="ru-RU" sz="2500" dirty="0">
              <a:solidFill>
                <a:srgbClr val="000099"/>
              </a:solidFill>
            </a:endParaRPr>
          </a:p>
        </p:txBody>
      </p:sp>
      <p:pic>
        <p:nvPicPr>
          <p:cNvPr id="5122" name="Picture 2" descr="C:\Users\Mariya\Desktop\Конференция по реабилитации 31.10.2013 г\Хасанова Р.Л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715" y="2132856"/>
            <a:ext cx="2778616" cy="4136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0" name="Прямоугольник 39"/>
          <p:cNvSpPr/>
          <p:nvPr/>
        </p:nvSpPr>
        <p:spPr>
          <a:xfrm>
            <a:off x="437776" y="1052736"/>
            <a:ext cx="8172400" cy="9787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Кандидаты в специализированную секцию  ОПСА «Сестринское дело в реабилитации»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563888" y="2253267"/>
            <a:ext cx="4392488" cy="1021556"/>
          </a:xfrm>
          <a:prstGeom prst="roundRect">
            <a:avLst/>
          </a:prstGeom>
          <a:gradFill>
            <a:gsLst>
              <a:gs pos="0">
                <a:srgbClr val="FFD8B7"/>
              </a:gs>
              <a:gs pos="35000">
                <a:srgbClr val="FFE4CD"/>
              </a:gs>
              <a:gs pos="100000">
                <a:srgbClr val="FFFDFB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ХАСАНОВА</a:t>
            </a:r>
          </a:p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rgbClr val="000066"/>
                </a:solidFill>
              </a:rPr>
              <a:t> Роза </a:t>
            </a:r>
            <a:r>
              <a:rPr lang="ru-RU" sz="3000" b="1" dirty="0" err="1" smtClean="0">
                <a:solidFill>
                  <a:srgbClr val="000066"/>
                </a:solidFill>
              </a:rPr>
              <a:t>Линнуровна</a:t>
            </a:r>
            <a:endParaRPr lang="ru-RU" sz="3000" b="1" dirty="0" smtClean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7917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088320" y="2204864"/>
            <a:ext cx="66315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000099"/>
                </a:solidFill>
              </a:rPr>
              <a:t>БЛАГОДАРЮ </a:t>
            </a:r>
          </a:p>
          <a:p>
            <a:pPr algn="ctr"/>
            <a:r>
              <a:rPr lang="ru-RU" sz="7000" b="1" dirty="0" smtClean="0">
                <a:solidFill>
                  <a:srgbClr val="000099"/>
                </a:solidFill>
              </a:rPr>
              <a:t>ЗА ВНИМАНИЕ!</a:t>
            </a:r>
            <a:endParaRPr lang="ru-RU" sz="70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5770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-25084" y="1052736"/>
            <a:ext cx="903649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000099"/>
                </a:solidFill>
              </a:rPr>
              <a:t>Структурное </a:t>
            </a:r>
            <a:r>
              <a:rPr lang="ru-RU" sz="3200" b="1" dirty="0">
                <a:solidFill>
                  <a:srgbClr val="000099"/>
                </a:solidFill>
              </a:rPr>
              <a:t>подразделение </a:t>
            </a:r>
          </a:p>
          <a:p>
            <a:pPr algn="ctr">
              <a:lnSpc>
                <a:spcPct val="90000"/>
              </a:lnSpc>
            </a:pPr>
            <a:r>
              <a:rPr lang="ru-RU" sz="3200" b="1" dirty="0">
                <a:solidFill>
                  <a:srgbClr val="000099"/>
                </a:solidFill>
              </a:rPr>
              <a:t>профессионального комитета ОПСА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5832648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/>
              <a:t>Л.А. Иващенко,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/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/>
              <a:t>«СД в педиатрии»</a:t>
            </a:r>
            <a:endParaRPr lang="ru-RU" sz="2500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5805264"/>
            <a:ext cx="4104456" cy="102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i="1" dirty="0" smtClean="0"/>
              <a:t>М.Ю. Дорошенко, 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/>
              <a:t>руководитель комитета</a:t>
            </a:r>
          </a:p>
          <a:p>
            <a:pPr algn="ctr">
              <a:lnSpc>
                <a:spcPct val="80000"/>
              </a:lnSpc>
            </a:pPr>
            <a:r>
              <a:rPr lang="ru-RU" sz="2500" b="1" i="1" dirty="0" smtClean="0"/>
              <a:t>«Сестринское дело»</a:t>
            </a:r>
            <a:endParaRPr lang="ru-RU" sz="2500" i="1" dirty="0"/>
          </a:p>
        </p:txBody>
      </p:sp>
      <p:pic>
        <p:nvPicPr>
          <p:cNvPr id="25" name="Рисунок 24" descr="AVK_5838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860" y="2132856"/>
            <a:ext cx="2562075" cy="3609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6" name="Рисунок 25" descr="AVK_6608.jp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5554" y="2132856"/>
            <a:ext cx="2492830" cy="36007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4572970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51720" y="3188162"/>
            <a:ext cx="4392488" cy="11918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ОПСА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1268760"/>
            <a:ext cx="4392488" cy="11918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Специализированные секции РАМС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32040" y="5096163"/>
            <a:ext cx="4104456" cy="15731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Советы по СД, профессиональный комитет</a:t>
            </a:r>
          </a:p>
        </p:txBody>
      </p:sp>
      <p:sp>
        <p:nvSpPr>
          <p:cNvPr id="26" name="Выгнутая вправо стрелка 25"/>
          <p:cNvSpPr/>
          <p:nvPr/>
        </p:nvSpPr>
        <p:spPr>
          <a:xfrm>
            <a:off x="3635896" y="250035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 flipH="1" flipV="1">
            <a:off x="3016800" y="245732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право стрелка 34"/>
          <p:cNvSpPr/>
          <p:nvPr/>
        </p:nvSpPr>
        <p:spPr>
          <a:xfrm>
            <a:off x="5457612" y="4476846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право стрелка 35"/>
          <p:cNvSpPr/>
          <p:nvPr/>
        </p:nvSpPr>
        <p:spPr>
          <a:xfrm flipH="1" flipV="1">
            <a:off x="4838516" y="4433814"/>
            <a:ext cx="381556" cy="619096"/>
          </a:xfrm>
          <a:prstGeom prst="curvedLeftArrow">
            <a:avLst/>
          </a:prstGeom>
          <a:gradFill>
            <a:gsLst>
              <a:gs pos="0">
                <a:srgbClr val="A85918"/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8" name="Picture 3" descr="D:\Документы\Документы ОПСА\Специализированные секции\СД в неонатологии\заседание секции\IMG_0411.JPG"/>
          <p:cNvPicPr>
            <a:picLocks noChangeArrowheads="1"/>
          </p:cNvPicPr>
          <p:nvPr/>
        </p:nvPicPr>
        <p:blipFill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5" y="2476264"/>
            <a:ext cx="2191909" cy="16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9" name="Picture 4" descr="D:\Документы\Документы ОПСА\Специализированные секции\СД в психиатрии и наркологии\Отчеты о заседании\P1010401.JPG"/>
          <p:cNvPicPr>
            <a:picLocks noChangeAspect="1" noChangeArrowheads="1"/>
          </p:cNvPicPr>
          <p:nvPr/>
        </p:nvPicPr>
        <p:blipFill>
          <a:blip r:embed="rId17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5"/>
            <a:ext cx="2267744" cy="170080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0" name="Picture 5" descr="C:\Users\User\Desktop\P1060702.jpg"/>
          <p:cNvPicPr>
            <a:picLocks noChangeAspect="1" noChangeArrowheads="1"/>
          </p:cNvPicPr>
          <p:nvPr/>
        </p:nvPicPr>
        <p:blipFill>
          <a:blip r:embed="rId1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006347"/>
            <a:ext cx="2217125" cy="166301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9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13770"/>
            <a:ext cx="2193169" cy="1566550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572970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42968" y="1087694"/>
            <a:ext cx="8100392" cy="7571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Задачи 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-108520" y="1786805"/>
            <a:ext cx="9252520" cy="500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>
                <a:solidFill>
                  <a:srgbClr val="000099"/>
                </a:solidFill>
              </a:rPr>
              <a:t>участие в разработке и внедрении профессиональных </a:t>
            </a:r>
            <a:r>
              <a:rPr lang="ru-RU" sz="2800" b="1" dirty="0" smtClean="0">
                <a:solidFill>
                  <a:srgbClr val="000099"/>
                </a:solidFill>
              </a:rPr>
              <a:t>стандартов;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 smtClean="0">
                <a:solidFill>
                  <a:srgbClr val="000099"/>
                </a:solidFill>
              </a:rPr>
              <a:t>определение </a:t>
            </a:r>
            <a:r>
              <a:rPr lang="ru-RU" sz="2800" b="1" dirty="0">
                <a:solidFill>
                  <a:srgbClr val="000099"/>
                </a:solidFill>
              </a:rPr>
              <a:t>наиболее актуальных проблем </a:t>
            </a:r>
            <a:r>
              <a:rPr lang="ru-RU" sz="2800" b="1" dirty="0" smtClean="0">
                <a:solidFill>
                  <a:srgbClr val="000099"/>
                </a:solidFill>
              </a:rPr>
              <a:t>по специальностям «Медицинский массаж, лечебная физкультура, физиотерапия», </a:t>
            </a:r>
            <a:r>
              <a:rPr lang="ru-RU" sz="2800" b="1" dirty="0">
                <a:solidFill>
                  <a:srgbClr val="000099"/>
                </a:solidFill>
              </a:rPr>
              <a:t>разработка перспективных предложений по их </a:t>
            </a:r>
            <a:r>
              <a:rPr lang="ru-RU" sz="2800" b="1" dirty="0" smtClean="0">
                <a:solidFill>
                  <a:srgbClr val="000099"/>
                </a:solidFill>
              </a:rPr>
              <a:t>решению;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 smtClean="0">
                <a:solidFill>
                  <a:srgbClr val="000099"/>
                </a:solidFill>
              </a:rPr>
              <a:t>развитие </a:t>
            </a:r>
            <a:r>
              <a:rPr lang="ru-RU" sz="2800" b="1" dirty="0">
                <a:solidFill>
                  <a:srgbClr val="000099"/>
                </a:solidFill>
              </a:rPr>
              <a:t>современных технологий </a:t>
            </a:r>
            <a:r>
              <a:rPr lang="ru-RU" sz="2800" b="1" dirty="0" smtClean="0">
                <a:solidFill>
                  <a:srgbClr val="000099"/>
                </a:solidFill>
              </a:rPr>
              <a:t>в деятельности специалистов по реабилитации;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 smtClean="0">
                <a:solidFill>
                  <a:srgbClr val="000099"/>
                </a:solidFill>
              </a:rPr>
              <a:t>обобщение </a:t>
            </a:r>
            <a:r>
              <a:rPr lang="ru-RU" sz="2800" b="1" dirty="0">
                <a:solidFill>
                  <a:srgbClr val="000099"/>
                </a:solidFill>
              </a:rPr>
              <a:t>и распространение передового опыта профессиональной деятельности </a:t>
            </a:r>
            <a:r>
              <a:rPr lang="ru-RU" sz="2800" b="1" dirty="0" smtClean="0">
                <a:solidFill>
                  <a:srgbClr val="000099"/>
                </a:solidFill>
              </a:rPr>
              <a:t>специалистов по реабилитации;</a:t>
            </a:r>
            <a:endParaRPr lang="ru-RU" sz="2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970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-36512" y="1652602"/>
            <a:ext cx="885698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>
                <a:solidFill>
                  <a:srgbClr val="000099"/>
                </a:solidFill>
              </a:rPr>
              <a:t>координация направлений исследований </a:t>
            </a:r>
            <a:r>
              <a:rPr lang="ru-RU" sz="2600" b="1" dirty="0" smtClean="0">
                <a:solidFill>
                  <a:srgbClr val="000099"/>
                </a:solidFill>
              </a:rPr>
              <a:t>проводимых   медицинскими сестрами по массажу, медицинскими сестрами по физиотерапии, инструкторами и инструкторами - методистами по ЛФК;</a:t>
            </a:r>
          </a:p>
          <a:p>
            <a:pPr marL="457200" marR="0" lvl="0" indent="-457200" algn="l" defTabSz="914400" rtl="0" eaLnBrk="1" fontAlgn="base" latinLnBrk="0" hangingPunct="1"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 smtClean="0">
                <a:solidFill>
                  <a:srgbClr val="000099"/>
                </a:solidFill>
              </a:rPr>
              <a:t>улучшение </a:t>
            </a:r>
            <a:r>
              <a:rPr lang="ru-RU" sz="2600" b="1" dirty="0">
                <a:solidFill>
                  <a:srgbClr val="000099"/>
                </a:solidFill>
              </a:rPr>
              <a:t>условий труда и профессионального быта, укрепление профессиональной солидарности, социальной и профессиональной </a:t>
            </a:r>
            <a:r>
              <a:rPr lang="ru-RU" sz="2600" b="1" dirty="0" smtClean="0">
                <a:solidFill>
                  <a:srgbClr val="000099"/>
                </a:solidFill>
              </a:rPr>
              <a:t>защищенности;</a:t>
            </a:r>
          </a:p>
          <a:p>
            <a:pPr marL="457200" marR="0" lvl="0" indent="-457200" algn="l" defTabSz="914400" rtl="0" eaLnBrk="1" fontAlgn="base" latinLnBrk="0" hangingPunct="1"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 smtClean="0">
                <a:solidFill>
                  <a:srgbClr val="000099"/>
                </a:solidFill>
              </a:rPr>
              <a:t>содействие </a:t>
            </a:r>
            <a:r>
              <a:rPr lang="ru-RU" sz="2600" b="1" dirty="0">
                <a:solidFill>
                  <a:srgbClr val="000099"/>
                </a:solidFill>
              </a:rPr>
              <a:t>повышению значимости профессиональных морально-этических </a:t>
            </a:r>
            <a:r>
              <a:rPr lang="ru-RU" sz="2600" b="1" dirty="0" smtClean="0">
                <a:solidFill>
                  <a:srgbClr val="000099"/>
                </a:solidFill>
              </a:rPr>
              <a:t>норм;</a:t>
            </a:r>
          </a:p>
          <a:p>
            <a:pPr marL="457200" marR="0" lvl="0" indent="-457200" algn="l" defTabSz="914400" rtl="0" eaLnBrk="1" fontAlgn="base" latinLnBrk="0" hangingPunct="1"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 smtClean="0">
                <a:solidFill>
                  <a:srgbClr val="000099"/>
                </a:solidFill>
              </a:rPr>
              <a:t>иные </a:t>
            </a:r>
            <a:r>
              <a:rPr lang="ru-RU" sz="2600" b="1" dirty="0">
                <a:solidFill>
                  <a:srgbClr val="000099"/>
                </a:solidFill>
              </a:rPr>
              <a:t>виды деятельности, не противоречащие Уставу ОПСА.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42968" y="908720"/>
            <a:ext cx="8100392" cy="7571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Задачи 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970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1917" y="1196752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44017" y="2060848"/>
            <a:ext cx="8820471" cy="52099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000" b="1" dirty="0" smtClean="0">
                <a:solidFill>
                  <a:srgbClr val="000099"/>
                </a:solidFill>
              </a:rPr>
              <a:t>Участие в разработке нормативно-правовой базы: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496" y="2924944"/>
            <a:ext cx="8964488" cy="376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 smtClean="0">
                <a:solidFill>
                  <a:srgbClr val="000099"/>
                </a:solidFill>
              </a:rPr>
              <a:t>в </a:t>
            </a:r>
            <a:r>
              <a:rPr lang="ru-RU" sz="2900" b="1" dirty="0">
                <a:solidFill>
                  <a:srgbClr val="000099"/>
                </a:solidFill>
              </a:rPr>
              <a:t>сфере кадровой </a:t>
            </a:r>
            <a:r>
              <a:rPr lang="ru-RU" sz="2900" b="1" dirty="0" smtClean="0">
                <a:solidFill>
                  <a:srgbClr val="000099"/>
                </a:solidFill>
              </a:rPr>
              <a:t>политики здравоохранения </a:t>
            </a:r>
            <a:r>
              <a:rPr lang="ru-RU" sz="2900" b="1" dirty="0">
                <a:solidFill>
                  <a:srgbClr val="000099"/>
                </a:solidFill>
              </a:rPr>
              <a:t>в </a:t>
            </a:r>
            <a:r>
              <a:rPr lang="ru-RU" sz="2900" b="1" dirty="0" smtClean="0">
                <a:solidFill>
                  <a:srgbClr val="000099"/>
                </a:solidFill>
              </a:rPr>
              <a:t>области сестринского дела; 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 smtClean="0">
                <a:solidFill>
                  <a:srgbClr val="000099"/>
                </a:solidFill>
              </a:rPr>
              <a:t>по </a:t>
            </a:r>
            <a:r>
              <a:rPr lang="ru-RU" sz="2900" b="1" dirty="0">
                <a:solidFill>
                  <a:srgbClr val="000099"/>
                </a:solidFill>
              </a:rPr>
              <a:t>организации нормирования труда специалистов со средним медицинским образованием и </a:t>
            </a:r>
            <a:r>
              <a:rPr lang="ru-RU" sz="2900" b="1" dirty="0" smtClean="0">
                <a:solidFill>
                  <a:srgbClr val="000099"/>
                </a:solidFill>
              </a:rPr>
              <a:t>высшим немедицинским образованием;</a:t>
            </a:r>
          </a:p>
          <a:p>
            <a:pPr marL="457200" indent="-457200">
              <a:lnSpc>
                <a:spcPct val="90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900" b="1" dirty="0" smtClean="0">
                <a:solidFill>
                  <a:srgbClr val="000099"/>
                </a:solidFill>
              </a:rPr>
              <a:t>профессиональной подготовки специалистов </a:t>
            </a:r>
            <a:r>
              <a:rPr lang="ru-RU" sz="2900" b="1" dirty="0">
                <a:solidFill>
                  <a:srgbClr val="000099"/>
                </a:solidFill>
              </a:rPr>
              <a:t>со средним медицинским </a:t>
            </a:r>
            <a:r>
              <a:rPr lang="ru-RU" sz="2900" b="1" dirty="0" smtClean="0">
                <a:solidFill>
                  <a:srgbClr val="000099"/>
                </a:solidFill>
              </a:rPr>
              <a:t>и высшим немедицинским образованием;</a:t>
            </a:r>
            <a:endParaRPr lang="ru-RU" sz="29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-108520" y="1762044"/>
            <a:ext cx="9144000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 smtClean="0">
                <a:solidFill>
                  <a:srgbClr val="000099"/>
                </a:solidFill>
                <a:latin typeface="Calibri" panose="020F0502020204030204" pitchFamily="34" charset="0"/>
              </a:rPr>
              <a:t>у</a:t>
            </a:r>
            <a:r>
              <a:rPr lang="x-none" sz="2600" b="1">
                <a:solidFill>
                  <a:srgbClr val="000099"/>
                </a:solidFill>
                <a:latin typeface="Calibri" panose="020F0502020204030204" pitchFamily="34" charset="0"/>
              </a:rPr>
              <a:t>частие в разработке проектов профессиональных технологий деятельности специалистов со средним медицинским  и высшим немедицинским </a:t>
            </a: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образованием;</a:t>
            </a:r>
            <a:endParaRPr lang="ru-RU" sz="2600" b="1" dirty="0" smtClean="0">
              <a:solidFill>
                <a:srgbClr val="000099"/>
              </a:solidFill>
              <a:latin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600" b="1" dirty="0" smtClean="0">
                <a:solidFill>
                  <a:srgbClr val="000099"/>
                </a:solidFill>
                <a:latin typeface="Calibri" panose="020F0502020204030204" pitchFamily="34" charset="0"/>
              </a:rPr>
              <a:t>с</a:t>
            </a:r>
            <a:r>
              <a:rPr lang="x-none" sz="2600" b="1">
                <a:solidFill>
                  <a:srgbClr val="000099"/>
                </a:solidFill>
                <a:latin typeface="Calibri" panose="020F0502020204030204" pitchFamily="34" charset="0"/>
              </a:rPr>
              <a:t>одействие внедрению профессиональных технологий деятельности специалистов со средним медицинским  и высшим немедицинским </a:t>
            </a: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образованием</a:t>
            </a:r>
            <a:r>
              <a:rPr lang="ru-RU" sz="2600" b="1" dirty="0" smtClean="0">
                <a:solidFill>
                  <a:srgbClr val="000099"/>
                </a:solidFill>
                <a:latin typeface="Calibri" panose="020F0502020204030204" pitchFamily="34" charset="0"/>
              </a:rPr>
              <a:t>;</a:t>
            </a: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анализ </a:t>
            </a:r>
            <a:r>
              <a:rPr lang="x-none" sz="2600" b="1">
                <a:solidFill>
                  <a:srgbClr val="000099"/>
                </a:solidFill>
                <a:latin typeface="Calibri" panose="020F0502020204030204" pitchFamily="34" charset="0"/>
              </a:rPr>
              <a:t>деятельности и определение перечня медицинских услуг в практике </a:t>
            </a:r>
            <a:r>
              <a:rPr lang="ru-RU" sz="2600" b="1" dirty="0">
                <a:solidFill>
                  <a:srgbClr val="000099"/>
                </a:solidFill>
                <a:latin typeface="Calibri" panose="020F0502020204030204" pitchFamily="34" charset="0"/>
              </a:rPr>
              <a:t>сестринского дела в реабилитации</a:t>
            </a: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;</a:t>
            </a:r>
            <a:endParaRPr lang="ru-RU" sz="2600" b="1" dirty="0" smtClean="0">
              <a:solidFill>
                <a:srgbClr val="000099"/>
              </a:solidFill>
              <a:latin typeface="Calibri" panose="020F0502020204030204" pitchFamily="34" charset="0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разработка </a:t>
            </a:r>
            <a:r>
              <a:rPr lang="x-none" sz="2600" b="1">
                <a:solidFill>
                  <a:srgbClr val="000099"/>
                </a:solidFill>
                <a:latin typeface="Calibri" panose="020F0502020204030204" pitchFamily="34" charset="0"/>
              </a:rPr>
              <a:t>и содействие внедрению технологий медицинских услуг в </a:t>
            </a:r>
            <a:r>
              <a:rPr lang="ru-RU" sz="2600" b="1" dirty="0">
                <a:solidFill>
                  <a:srgbClr val="000099"/>
                </a:solidFill>
                <a:latin typeface="Calibri" panose="020F0502020204030204" pitchFamily="34" charset="0"/>
              </a:rPr>
              <a:t>реабилитации</a:t>
            </a:r>
            <a:r>
              <a:rPr lang="x-none" sz="2600" b="1" smtClean="0">
                <a:solidFill>
                  <a:srgbClr val="000099"/>
                </a:solidFill>
                <a:latin typeface="Calibri" panose="020F0502020204030204" pitchFamily="34" charset="0"/>
              </a:rPr>
              <a:t>;</a:t>
            </a:r>
            <a:endParaRPr lang="ru-RU" sz="2600" b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980728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9703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ocuments\My\ОПСА\рентгенология\Рисунок1.g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007"/>
          <a:stretch/>
        </p:blipFill>
        <p:spPr bwMode="auto">
          <a:xfrm>
            <a:off x="7411806" y="3284984"/>
            <a:ext cx="1730753" cy="334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56" y="116632"/>
            <a:ext cx="9144000" cy="674136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  <a:alpha val="12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 rot="5400000">
            <a:off x="165087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5400000">
            <a:off x="1047517" y="362390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5400000">
            <a:off x="426741" y="354133"/>
            <a:ext cx="499997" cy="418391"/>
          </a:xfrm>
          <a:prstGeom prst="trapezoid">
            <a:avLst>
              <a:gd name="adj" fmla="val 6638"/>
            </a:avLst>
          </a:prstGeom>
          <a:blipFill dpi="0" rotWithShape="0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6200000" flipH="1">
            <a:off x="2947023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Трапеция 17"/>
          <p:cNvSpPr/>
          <p:nvPr/>
        </p:nvSpPr>
        <p:spPr>
          <a:xfrm rot="16200000" flipH="1">
            <a:off x="3595095" y="373459"/>
            <a:ext cx="499997" cy="418394"/>
          </a:xfrm>
          <a:prstGeom prst="trapezoid">
            <a:avLst>
              <a:gd name="adj" fmla="val 6638"/>
            </a:avLst>
          </a:prstGeom>
          <a:blipFill dpi="0" rotWithShape="0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6200000" flipH="1">
            <a:off x="6842925" y="411791"/>
            <a:ext cx="498710" cy="432048"/>
          </a:xfrm>
          <a:prstGeom prst="trapezoid">
            <a:avLst>
              <a:gd name="adj" fmla="val 15595"/>
            </a:avLst>
          </a:prstGeom>
          <a:blipFill dpi="0" rotWithShape="0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апеция 26"/>
          <p:cNvSpPr/>
          <p:nvPr/>
        </p:nvSpPr>
        <p:spPr>
          <a:xfrm rot="16200000" flipH="1">
            <a:off x="8139069" y="406931"/>
            <a:ext cx="498710" cy="432048"/>
          </a:xfrm>
          <a:prstGeom prst="trapezoid">
            <a:avLst>
              <a:gd name="adj" fmla="val 0"/>
            </a:avLst>
          </a:prstGeom>
          <a:blipFill dpi="0" rotWithShape="0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6200000" flipH="1">
            <a:off x="6194853" y="402571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5400000" flipH="1" flipV="1">
            <a:off x="2322165" y="372581"/>
            <a:ext cx="453569" cy="418395"/>
          </a:xfrm>
          <a:prstGeom prst="trapezoid">
            <a:avLst>
              <a:gd name="adj" fmla="val 4822"/>
            </a:avLst>
          </a:prstGeom>
          <a:blipFill dpi="0" rotWithShape="0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6200000" flipH="1">
            <a:off x="4243166" y="415861"/>
            <a:ext cx="499997" cy="418393"/>
          </a:xfrm>
          <a:prstGeom prst="trapezoid">
            <a:avLst>
              <a:gd name="adj" fmla="val 6638"/>
            </a:avLst>
          </a:prstGeom>
          <a:blipFill dpi="0" rotWithShape="0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6200000" flipH="1">
            <a:off x="4891240" y="428452"/>
            <a:ext cx="499994" cy="418393"/>
          </a:xfrm>
          <a:prstGeom prst="trapezoid">
            <a:avLst>
              <a:gd name="adj" fmla="val 6638"/>
            </a:avLst>
          </a:prstGeom>
          <a:blipFill dpi="0" rotWithShape="0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рапеция 32"/>
          <p:cNvSpPr/>
          <p:nvPr/>
        </p:nvSpPr>
        <p:spPr>
          <a:xfrm rot="16200000" flipH="1">
            <a:off x="5545541" y="422223"/>
            <a:ext cx="499996" cy="430854"/>
          </a:xfrm>
          <a:prstGeom prst="trapezoid">
            <a:avLst>
              <a:gd name="adj" fmla="val 6638"/>
            </a:avLst>
          </a:prstGeom>
          <a:blipFill dpi="0" rotWithShape="0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000"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Трапеция 33"/>
          <p:cNvSpPr/>
          <p:nvPr/>
        </p:nvSpPr>
        <p:spPr>
          <a:xfrm rot="16200000" flipH="1">
            <a:off x="7490997" y="420982"/>
            <a:ext cx="498710" cy="432048"/>
          </a:xfrm>
          <a:prstGeom prst="trapezoid">
            <a:avLst>
              <a:gd name="adj" fmla="val 7798"/>
            </a:avLst>
          </a:prstGeom>
          <a:blipFill dpi="0" rotWithShape="0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tx2">
                <a:lumMod val="20000"/>
                <a:lumOff val="8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-5997" y="6741368"/>
            <a:ext cx="9148556" cy="1166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0" y="1821751"/>
            <a:ext cx="9144000" cy="502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>
                <a:solidFill>
                  <a:srgbClr val="000099"/>
                </a:solidFill>
              </a:rPr>
              <a:t>участие в разработке содержательного компонента ФГОС СПО, а также стандарта последипломной </a:t>
            </a:r>
            <a:r>
              <a:rPr lang="ru-RU" sz="2800" b="1" dirty="0" smtClean="0">
                <a:solidFill>
                  <a:srgbClr val="000099"/>
                </a:solidFill>
              </a:rPr>
              <a:t>подготовки;</a:t>
            </a:r>
          </a:p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 smtClean="0">
                <a:solidFill>
                  <a:srgbClr val="000099"/>
                </a:solidFill>
              </a:rPr>
              <a:t>содействие </a:t>
            </a:r>
            <a:r>
              <a:rPr lang="ru-RU" sz="2800" b="1" dirty="0">
                <a:solidFill>
                  <a:srgbClr val="000099"/>
                </a:solidFill>
              </a:rPr>
              <a:t>внедрению накопительной системы последипломного образования специалистов  </a:t>
            </a:r>
            <a:r>
              <a:rPr lang="ru-RU" sz="2800" b="1" dirty="0" smtClean="0">
                <a:solidFill>
                  <a:srgbClr val="000099"/>
                </a:solidFill>
              </a:rPr>
              <a:t>            по специальностям: «Медицинская сестра по массажу, медицинская сестра по физиотерапии, инструктор ЛФК, инструктор-методист по ЛФК»;</a:t>
            </a:r>
          </a:p>
          <a:p>
            <a:pPr marL="457200" marR="0" lvl="0" indent="-45720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800" b="1" dirty="0" smtClean="0">
                <a:solidFill>
                  <a:srgbClr val="000099"/>
                </a:solidFill>
              </a:rPr>
              <a:t>содействие </a:t>
            </a:r>
            <a:r>
              <a:rPr lang="ru-RU" sz="2800" b="1" dirty="0">
                <a:solidFill>
                  <a:srgbClr val="000099"/>
                </a:solidFill>
              </a:rPr>
              <a:t>в подготовке и введении системы очно-заочного (дистанционного) дополнительного профессионального образования </a:t>
            </a:r>
            <a:r>
              <a:rPr lang="ru-RU" sz="2800" b="1" dirty="0" smtClean="0">
                <a:solidFill>
                  <a:srgbClr val="000099"/>
                </a:solidFill>
              </a:rPr>
              <a:t>специалистов со </a:t>
            </a:r>
            <a:r>
              <a:rPr lang="ru-RU" sz="2800" b="1" dirty="0">
                <a:solidFill>
                  <a:srgbClr val="000099"/>
                </a:solidFill>
              </a:rPr>
              <a:t>средним медицинским </a:t>
            </a:r>
            <a:r>
              <a:rPr lang="ru-RU" sz="2800" b="1" dirty="0" smtClean="0">
                <a:solidFill>
                  <a:srgbClr val="000099"/>
                </a:solidFill>
              </a:rPr>
              <a:t>и высшим немедицинским образованием;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1917" y="987986"/>
            <a:ext cx="8510563" cy="7848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dirty="0">
                <a:solidFill>
                  <a:schemeClr val="accent6">
                    <a:lumMod val="50000"/>
                  </a:schemeClr>
                </a:solidFill>
              </a:rPr>
              <a:t>Компетенция </a:t>
            </a:r>
            <a:r>
              <a:rPr lang="ru-RU" sz="5000" b="1" i="1" dirty="0" smtClean="0">
                <a:solidFill>
                  <a:schemeClr val="accent6">
                    <a:lumMod val="50000"/>
                  </a:schemeClr>
                </a:solidFill>
              </a:rPr>
              <a:t>секции:</a:t>
            </a:r>
            <a:endParaRPr lang="ru-RU" sz="5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932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1075</Words>
  <Application>Microsoft Office PowerPoint</Application>
  <PresentationFormat>Экран (4:3)</PresentationFormat>
  <Paragraphs>134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Sveta</cp:lastModifiedBy>
  <cp:revision>133</cp:revision>
  <dcterms:created xsi:type="dcterms:W3CDTF">2012-09-11T14:02:24Z</dcterms:created>
  <dcterms:modified xsi:type="dcterms:W3CDTF">2013-11-23T08:47:30Z</dcterms:modified>
</cp:coreProperties>
</file>