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82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13" autoAdjust="0"/>
  </p:normalViewPr>
  <p:slideViewPr>
    <p:cSldViewPr>
      <p:cViewPr>
        <p:scale>
          <a:sx n="75" d="100"/>
          <a:sy n="75" d="100"/>
        </p:scale>
        <p:origin x="-115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veta\Desktop\&#1051;&#1080;&#1089;&#1090;%20Microsoft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419307690766594E-2"/>
          <c:y val="0.19538087853252228"/>
          <c:w val="0.53764358604963747"/>
          <c:h val="0.66239063239548712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95000"/>
                    </a:schemeClr>
                  </a:gs>
                  <a:gs pos="100000">
                    <a:schemeClr val="accent1">
                      <a:shade val="82000"/>
                      <a:satMod val="125000"/>
                      <a:lumMod val="7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38100" stA="26000" endPos="23000" dist="25400" dir="5400000" sy="-100000" rotWithShape="0"/>
              </a:effectLst>
              <a:scene3d>
                <a:camera prst="orthographicFront">
                  <a:rot lat="0" lon="0" rev="0"/>
                </a:camera>
                <a:lightRig rig="balanced" dir="tr"/>
              </a:scene3d>
              <a:sp3d contourW="14605" prstMaterial="plastic">
                <a:bevelT w="50800"/>
                <a:contourClr>
                  <a:schemeClr val="accent1">
                    <a:shade val="30000"/>
                    <a:satMod val="120000"/>
                  </a:schemeClr>
                </a:contourClr>
              </a:sp3d>
            </c:spPr>
          </c:dPt>
          <c:dPt>
            <c:idx val="1"/>
            <c:bubble3D val="0"/>
            <c:explosion val="0"/>
            <c:spPr>
              <a:gradFill rotWithShape="1">
                <a:gsLst>
                  <a:gs pos="0">
                    <a:schemeClr val="accent6">
                      <a:lumMod val="95000"/>
                    </a:schemeClr>
                  </a:gs>
                  <a:gs pos="100000">
                    <a:schemeClr val="accent6">
                      <a:shade val="82000"/>
                      <a:satMod val="125000"/>
                      <a:lumMod val="7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38100" stA="26000" endPos="23000" dist="25400" dir="5400000" sy="-100000" rotWithShape="0"/>
              </a:effectLst>
              <a:scene3d>
                <a:camera prst="orthographicFront">
                  <a:rot lat="0" lon="0" rev="0"/>
                </a:camera>
                <a:lightRig rig="balanced" dir="tr"/>
              </a:scene3d>
              <a:sp3d contourW="14605" prstMaterial="plastic">
                <a:bevelT w="50800"/>
                <a:contourClr>
                  <a:schemeClr val="accent6">
                    <a:shade val="30000"/>
                    <a:satMod val="120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1.3010849432030321E-2"/>
                  <c:y val="-0.2319376994641387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4601064362611804"/>
                  <c:y val="-0.1449610621650866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Лист2!$A$1:$A$2</c:f>
              <c:strCache>
                <c:ptCount val="2"/>
                <c:pt idx="0">
                  <c:v>другие заболевания</c:v>
                </c:pt>
                <c:pt idx="1">
                  <c:v>сосудистые заболевания</c:v>
                </c:pt>
              </c:strCache>
            </c:strRef>
          </c:cat>
          <c:val>
            <c:numRef>
              <c:f>Лист2!$B$1:$B$2</c:f>
              <c:numCache>
                <c:formatCode>0.0%</c:formatCode>
                <c:ptCount val="2"/>
                <c:pt idx="0">
                  <c:v>0.438</c:v>
                </c:pt>
                <c:pt idx="1">
                  <c:v>0.56200000000000006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4.8395920489708789E-2"/>
          <c:y val="0.78041709216479749"/>
          <c:w val="0.59030314937684525"/>
          <c:h val="0.19159457929332052"/>
        </c:manualLayout>
      </c:layout>
      <c:overlay val="0"/>
      <c:txPr>
        <a:bodyPr/>
        <a:lstStyle/>
        <a:p>
          <a:pPr>
            <a:defRPr sz="2800" b="1">
              <a:latin typeface="Calibri" panose="020F0502020204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spPr>
            <a:ln w="53975">
              <a:solidFill>
                <a:schemeClr val="bg2">
                  <a:lumMod val="25000"/>
                </a:schemeClr>
              </a:solidFill>
            </a:ln>
          </c:spPr>
          <c:marker>
            <c:symbol val="diamond"/>
            <c:size val="11"/>
            <c:spPr>
              <a:solidFill>
                <a:schemeClr val="bg2">
                  <a:lumMod val="25000"/>
                </a:schemeClr>
              </a:solidFill>
              <a:ln w="38100"/>
            </c:spPr>
          </c:marker>
          <c:dLbls>
            <c:dLbl>
              <c:idx val="1"/>
              <c:delete val="1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sz="28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Лист2!$A$31:$A$34</c:f>
              <c:strCache>
                <c:ptCount val="4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</c:strCache>
            </c:strRef>
          </c:cat>
          <c:val>
            <c:numRef>
              <c:f>Лист2!$B$31:$B$34</c:f>
              <c:numCache>
                <c:formatCode>General</c:formatCode>
                <c:ptCount val="4"/>
                <c:pt idx="0">
                  <c:v>223</c:v>
                </c:pt>
                <c:pt idx="1">
                  <c:v>290</c:v>
                </c:pt>
                <c:pt idx="2">
                  <c:v>320</c:v>
                </c:pt>
                <c:pt idx="3">
                  <c:v>415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8239488"/>
        <c:axId val="88267008"/>
      </c:lineChart>
      <c:catAx>
        <c:axId val="882394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28575">
            <a:solidFill>
              <a:srgbClr val="002060"/>
            </a:solidFill>
          </a:ln>
        </c:spPr>
        <c:txPr>
          <a:bodyPr/>
          <a:lstStyle/>
          <a:p>
            <a:pPr>
              <a:defRPr sz="2600" b="1">
                <a:latin typeface="Calibri" panose="020F0502020204030204" pitchFamily="34" charset="0"/>
              </a:defRPr>
            </a:pPr>
            <a:endParaRPr lang="ru-RU"/>
          </a:p>
        </c:txPr>
        <c:crossAx val="88267008"/>
        <c:crosses val="autoZero"/>
        <c:auto val="1"/>
        <c:lblAlgn val="ctr"/>
        <c:lblOffset val="100"/>
        <c:noMultiLvlLbl val="0"/>
      </c:catAx>
      <c:valAx>
        <c:axId val="88267008"/>
        <c:scaling>
          <c:orientation val="minMax"/>
        </c:scaling>
        <c:delete val="0"/>
        <c:axPos val="l"/>
        <c:majorGridlines>
          <c:spPr>
            <a:ln w="28575">
              <a:solidFill>
                <a:srgbClr val="002060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28575">
            <a:solidFill>
              <a:srgbClr val="002060"/>
            </a:solidFill>
          </a:ln>
        </c:spPr>
        <c:txPr>
          <a:bodyPr/>
          <a:lstStyle/>
          <a:p>
            <a:pPr>
              <a:defRPr sz="1800" b="1">
                <a:latin typeface="Calibri" panose="020F0502020204030204" pitchFamily="34" charset="0"/>
              </a:defRPr>
            </a:pPr>
            <a:endParaRPr lang="ru-RU"/>
          </a:p>
        </c:txPr>
        <c:crossAx val="88239488"/>
        <c:crosses val="autoZero"/>
        <c:crossBetween val="between"/>
        <c:majorUnit val="100"/>
      </c:valAx>
      <c:spPr>
        <a:noFill/>
      </c:spPr>
    </c:plotArea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F5213-E853-4795-90DA-0B3F6FAF6529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08A83-8872-4C28-AADF-3CA4020C2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94E7E-2425-4D7A-BDB6-D2B638E882F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A10EB-ACD9-4B44-81D4-715D88A64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E4557-8770-4018-8225-0EB389959682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A4DD-7A21-4893-9869-04EB926A6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E272C-B96F-4711-99F0-53492C89C952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6E3F-4B63-4167-BF9A-39EA8C1EC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27E74-E3F5-4005-84B7-25E175F21F5D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2A72-093C-4D78-85AF-E8A118407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29F10-31AB-4A49-AD5A-868D02F250FB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398E9-B285-41B0-9993-11D25F710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D3825-6739-4A5C-AF02-744D80BBF506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DEC05-D723-4FA4-A683-B478D2B88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9FECD-47E3-4A70-9CEF-6C91E480D38B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560D6-642B-45EC-9ACE-FD2EE885A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F9698-5B6F-4200-B370-1D8FAEE27417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8F8C1-907E-48EE-B933-F6AB73100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27939-AB5E-4C55-866D-57E54381B7A9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4AF85-F78D-456B-8525-8A663DC46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22E06-F832-48A5-96FB-3A0341F5E442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5FF3D-26B5-4417-AB92-E20D53694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161AF9-5E32-4EDD-B17E-E6BB9B91381C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8C1774-61FB-4E68-B4C1-3E456095E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microsoft.com/office/2007/relationships/hdphoto" Target="../media/hdphoto1.wdp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2.gif"/><Relationship Id="rId5" Type="http://schemas.microsoft.com/office/2007/relationships/hdphoto" Target="../media/hdphoto2.wdp"/><Relationship Id="rId10" Type="http://schemas.openxmlformats.org/officeDocument/2006/relationships/image" Target="../media/image62.jpeg"/><Relationship Id="rId4" Type="http://schemas.openxmlformats.org/officeDocument/2006/relationships/image" Target="../media/image57.pn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microsoft.com/office/2007/relationships/hdphoto" Target="../media/hdphoto3.wdp"/><Relationship Id="rId7" Type="http://schemas.openxmlformats.org/officeDocument/2006/relationships/image" Target="../media/image67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2.gif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1376" y="4653235"/>
            <a:ext cx="5853112" cy="2016125"/>
          </a:xfrm>
        </p:spPr>
        <p:txBody>
          <a:bodyPr>
            <a:normAutofit/>
          </a:bodyPr>
          <a:lstStyle/>
          <a:p>
            <a:pPr marL="71438" indent="449263" algn="r" eaLnBrk="1" hangingPunct="1">
              <a:spcAft>
                <a:spcPct val="0"/>
              </a:spcAft>
            </a:pPr>
            <a:r>
              <a:rPr lang="ru-RU" sz="2500" b="1" dirty="0" err="1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Н.Н</a:t>
            </a:r>
            <a:r>
              <a:rPr lang="ru-RU" sz="2500" b="1" dirty="0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. Николаева</a:t>
            </a:r>
            <a:r>
              <a:rPr lang="ru-RU" sz="2500" b="1" dirty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</a:t>
            </a:r>
            <a:endParaRPr lang="ru-RU" sz="2500" b="1" dirty="0" smtClean="0">
              <a:solidFill>
                <a:srgbClr val="6600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1438" indent="449263" algn="r" eaLnBrk="1" hangingPunct="1">
              <a:spcAft>
                <a:spcPct val="0"/>
              </a:spcAft>
            </a:pPr>
            <a:r>
              <a:rPr lang="ru-RU" sz="2500" b="1" dirty="0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старшая медицинская сестра </a:t>
            </a:r>
          </a:p>
          <a:p>
            <a:pPr marL="71438" indent="449263" algn="r" eaLnBrk="1" hangingPunct="1">
              <a:spcAft>
                <a:spcPct val="0"/>
              </a:spcAft>
            </a:pPr>
            <a:r>
              <a:rPr lang="ru-RU" sz="2500" b="1" dirty="0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отделения неотложной кардиологии </a:t>
            </a:r>
          </a:p>
          <a:p>
            <a:pPr marL="71438" indent="449263" algn="r" eaLnBrk="1" hangingPunct="1">
              <a:spcAft>
                <a:spcPct val="0"/>
              </a:spcAft>
            </a:pPr>
            <a:r>
              <a:rPr lang="ru-RU" sz="2500" b="1" dirty="0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БУЗОО «ГК </a:t>
            </a:r>
            <a:r>
              <a:rPr lang="ru-RU" sz="2500" b="1" dirty="0" err="1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БСМП</a:t>
            </a:r>
            <a:r>
              <a:rPr lang="ru-RU" sz="2500" b="1" dirty="0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№1»</a:t>
            </a:r>
          </a:p>
          <a:p>
            <a:pPr marL="71438" indent="449263" algn="r" eaLnBrk="1" hangingPunct="1"/>
            <a:endParaRPr lang="ru-RU" sz="2500" b="1" dirty="0" smtClean="0">
              <a:solidFill>
                <a:srgbClr val="6600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017" y="1556792"/>
            <a:ext cx="8111455" cy="2016224"/>
          </a:xfrm>
        </p:spPr>
        <p:txBody>
          <a:bodyPr/>
          <a:lstStyle/>
          <a:p>
            <a:pPr marL="71755" marR="71755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000" dirty="0">
                <a:solidFill>
                  <a:srgbClr val="660033"/>
                </a:solidFill>
                <a:effectLst/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Инновации в санитарно-просветительной работе. Ярмарка </a:t>
            </a:r>
            <a:r>
              <a:rPr lang="ru-RU" sz="5000" dirty="0" smtClean="0">
                <a:solidFill>
                  <a:srgbClr val="660033"/>
                </a:solidFill>
                <a:effectLst/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здоровья</a:t>
            </a:r>
            <a:endParaRPr lang="ru-RU" sz="5000" dirty="0">
              <a:solidFill>
                <a:srgbClr val="660033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315" name="Picture 3" descr="D:\ОСНОВНОЕ НА ЭТОМ ДИСКЕ\ОСНОВНОЕ\Фотографии\Фото ОВЛ\Логотип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351"/>
            <a:ext cx="1655415" cy="1030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IMG_1392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7468" y="1722702"/>
            <a:ext cx="4932087" cy="2633164"/>
          </a:xfrm>
          <a:prstGeom prst="rect">
            <a:avLst/>
          </a:prstGeom>
          <a:ln w="34925">
            <a:solidFill>
              <a:schemeClr val="accent1"/>
            </a:solidFill>
          </a:ln>
          <a:effectLst/>
        </p:spPr>
      </p:pic>
      <p:pic>
        <p:nvPicPr>
          <p:cNvPr id="8197" name="Picture 5" descr="C:\Users\1\Desktop\Николаева Н.Н\Форум\DSC031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526366"/>
            <a:ext cx="3033649" cy="2275239"/>
          </a:xfrm>
          <a:prstGeom prst="rect">
            <a:avLst/>
          </a:prstGeom>
          <a:ln w="34925">
            <a:solidFill>
              <a:schemeClr val="accent1"/>
            </a:solidFill>
          </a:ln>
          <a:effectLst/>
          <a:extLst/>
        </p:spPr>
      </p:pic>
      <p:pic>
        <p:nvPicPr>
          <p:cNvPr id="2" name="Picture 1" descr="D:\Фотоальбом\2010 г\28. Регион. форум 16-17.12.10\DSC02973.JPG"/>
          <p:cNvPicPr>
            <a:picLocks noChangeAspect="1" noChangeArrowheads="1"/>
          </p:cNvPicPr>
          <p:nvPr/>
        </p:nvPicPr>
        <p:blipFill rotWithShape="1">
          <a:blip r:embed="rId4" cstate="email"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3573016"/>
            <a:ext cx="3131065" cy="2323948"/>
          </a:xfrm>
          <a:prstGeom prst="rect">
            <a:avLst/>
          </a:prstGeom>
          <a:ln w="34925">
            <a:solidFill>
              <a:schemeClr val="accent1"/>
            </a:solidFill>
          </a:ln>
          <a:effectLst/>
        </p:spPr>
      </p:pic>
      <p:pic>
        <p:nvPicPr>
          <p:cNvPr id="22535" name="Picture 7" descr="IMG_13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789040"/>
            <a:ext cx="3059113" cy="2292350"/>
          </a:xfrm>
          <a:prstGeom prst="rect">
            <a:avLst/>
          </a:prstGeom>
          <a:ln w="34925">
            <a:solidFill>
              <a:schemeClr val="accent1"/>
            </a:solidFill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08720" y="44624"/>
            <a:ext cx="8435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2-й региональный форум общественных организаций «Институты гражданского общества как ресурс развития региона»</a:t>
            </a:r>
          </a:p>
        </p:txBody>
      </p:sp>
      <p:pic>
        <p:nvPicPr>
          <p:cNvPr id="8" name="Picture 6" descr="1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 descr="эмблем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747601"/>
            <a:ext cx="576064" cy="80919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сканирование00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47685">
            <a:off x="4580982" y="1963418"/>
            <a:ext cx="1915784" cy="2738862"/>
          </a:xfrm>
          <a:prstGeom prst="rect">
            <a:avLst/>
          </a:prstGeom>
          <a:ln w="3492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580" name="Picture 4" descr="сканирование005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8799">
            <a:off x="6560932" y="1914050"/>
            <a:ext cx="2036407" cy="2712253"/>
          </a:xfrm>
          <a:prstGeom prst="rect">
            <a:avLst/>
          </a:prstGeom>
          <a:ln w="3492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581" name="Picture 5" descr="сканирование005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20121">
            <a:off x="4656605" y="3675394"/>
            <a:ext cx="1969697" cy="2896736"/>
          </a:xfrm>
          <a:prstGeom prst="rect">
            <a:avLst/>
          </a:prstGeom>
          <a:ln w="3492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582" name="Picture 6" descr="сканирование005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32"/>
          <a:stretch>
            <a:fillRect/>
          </a:stretch>
        </p:blipFill>
        <p:spPr bwMode="auto">
          <a:xfrm rot="1199422">
            <a:off x="6817905" y="3847554"/>
            <a:ext cx="1407994" cy="2884041"/>
          </a:xfrm>
          <a:prstGeom prst="rect">
            <a:avLst/>
          </a:prstGeom>
          <a:ln w="3492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584" name="Picture 8" descr="сканирование00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700809"/>
            <a:ext cx="3600399" cy="4968552"/>
          </a:xfrm>
          <a:prstGeom prst="rect">
            <a:avLst/>
          </a:prstGeom>
          <a:ln w="3492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6" descr="1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08720" y="335558"/>
            <a:ext cx="8435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Признание инициативы проведения «Ярмарки здоровья»</a:t>
            </a:r>
            <a:endParaRPr lang="ru-RU" sz="40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2" name="Рисунок 4" descr="эмблем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747601"/>
            <a:ext cx="576064" cy="80919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Galuza\AppData\Local\Yandex\YandexBrowser\Application\25.0.1364.22076\Extensions\okb-10-prev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51520" y="4526634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101" name="Picture 5" descr="C:\Users\Galuza\AppData\Local\Yandex\YandexBrowser\Application\25.0.1364.22076\Extensions\kptd-8470-4-6-prev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51520" y="222019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102" name="Picture 6" descr="C:\Users\Galuza\AppData\Local\Yandex\YandexBrowser\Application\25.0.1364.22076\Extensions\gospital-dlya-veteranov-voyn-6-prev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6191718" y="2204864"/>
            <a:ext cx="2857500" cy="193704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103" name="Picture 7" descr="C:\Users\Galuza\AppData\Local\Yandex\YandexBrowser\Application\25.0.1364.22076\Extensions\gp-8470-6-2-prev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3219140" y="2204864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104" name="Picture 8" descr="C:\Users\Galuza\AppData\Local\Yandex\YandexBrowser\Application\25.0.1364.22076\Extensions\gp-8470-12-4-prev.jpg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3226668" y="4558049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106" name="Picture 10" descr="C:\Users\Galuza\AppData\Local\Yandex\YandexBrowser\Application\25.0.1364.22076\Extensions\gp-8470-6-3-prev.jpg"/>
          <p:cNvPicPr>
            <a:picLocks noChangeAspect="1" noChangeArrowheads="1"/>
          </p:cNvPicPr>
          <p:nvPr/>
        </p:nvPicPr>
        <p:blipFill>
          <a:blip r:embed="rId7">
            <a:extLst/>
          </a:blip>
          <a:srcRect/>
          <a:stretch>
            <a:fillRect/>
          </a:stretch>
        </p:blipFill>
        <p:spPr bwMode="auto">
          <a:xfrm>
            <a:off x="6191718" y="4526634"/>
            <a:ext cx="2857500" cy="193471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5608" name="Прямоугольник 2"/>
          <p:cNvSpPr>
            <a:spLocks noChangeArrowheads="1"/>
          </p:cNvSpPr>
          <p:nvPr/>
        </p:nvSpPr>
        <p:spPr bwMode="auto">
          <a:xfrm>
            <a:off x="756344" y="198279"/>
            <a:ext cx="842416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Всероссийская акция «Гипертония», </a:t>
            </a:r>
          </a:p>
          <a:p>
            <a:pPr algn="ctr"/>
            <a:r>
              <a:rPr lang="ru-RU" sz="3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посвященная Всемирному дню здоровья  </a:t>
            </a:r>
          </a:p>
          <a:p>
            <a:pPr algn="ctr"/>
            <a:r>
              <a:rPr lang="ru-RU" sz="34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7 апреля 2013 г.</a:t>
            </a:r>
          </a:p>
        </p:txBody>
      </p:sp>
      <p:pic>
        <p:nvPicPr>
          <p:cNvPr id="10" name="Picture 6" descr="1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4" descr="эмблем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747601"/>
            <a:ext cx="576064" cy="80919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Galuza\AppData\Local\Yandex\YandexBrowser\Application\25.0.1364.22076\Extensions\kalachinskaya-crb-8-prev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3105817" y="296416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5" name="Picture 5" descr="C:\Users\Galuza\AppData\Local\Yandex\YandexBrowser\Application\25.0.1364.22076\Extensions\nezhinskiy-gerontologicheskiy-centr-7-prev (1)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1619672" y="1019944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6" name="Picture 6" descr="C:\Users\Galuza\AppData\Local\Yandex\YandexBrowser\Application\25.0.1364.22076\Extensions\vrachebno-kosmetologicheskaya-lechebnica-7-prev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1619672" y="482685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8" name="Picture 8" descr="C:\Users\Galuza\AppData\Local\Yandex\YandexBrowser\Application\25.0.1364.22076\Extensions\tarskaya-crb-9-prev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5076056" y="4836368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9" name="Picture 9" descr="C:\Users\Galuza\AppData\Local\Yandex\YandexBrowser\Application\25.0.1364.22076\Extensions\gkb-8470-1-im-kabanova-a-n-11-prev.jpg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5220072" y="1091952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2" name="Picture 3" descr="C:\Users\Galuza\AppData\Local\Yandex\YandexBrowser\Application\25.0.1364.22076\Extensions\narkologicheskiy-dispanser-9-prev.jpg"/>
          <p:cNvPicPr>
            <a:picLocks noChangeAspect="1" noChangeArrowheads="1"/>
          </p:cNvPicPr>
          <p:nvPr/>
        </p:nvPicPr>
        <p:blipFill>
          <a:blip r:embed="rId7">
            <a:extLst/>
          </a:blip>
          <a:srcRect/>
          <a:stretch>
            <a:fillRect/>
          </a:stretch>
        </p:blipFill>
        <p:spPr bwMode="auto">
          <a:xfrm>
            <a:off x="6108978" y="296416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3" name="Picture 2" descr="C:\Users\Galuza\AppData\Local\Yandex\YandexBrowser\Application\25.0.1364.22076\Extensions\poltavskaya-crb-13-prev.jpg"/>
          <p:cNvPicPr>
            <a:picLocks noChangeAspect="1" noChangeArrowheads="1"/>
          </p:cNvPicPr>
          <p:nvPr/>
        </p:nvPicPr>
        <p:blipFill>
          <a:blip r:embed="rId8">
            <a:extLst/>
          </a:blip>
          <a:srcRect/>
          <a:stretch>
            <a:fillRect/>
          </a:stretch>
        </p:blipFill>
        <p:spPr bwMode="auto">
          <a:xfrm>
            <a:off x="90704" y="2914472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" name="Picture 6" descr="14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08720" y="53258"/>
            <a:ext cx="8435280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6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«Ярмарка здоровья»</a:t>
            </a:r>
            <a:endParaRPr lang="ru-RU" sz="60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IMG_07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2635549" cy="263554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9" name="Picture 5" descr="IMG_07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1561" y="1484784"/>
            <a:ext cx="2666863" cy="266686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" name="Picture 2" descr="IMG_07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5246859" cy="524686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" name="Picture 6" descr="1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83568" y="-27384"/>
            <a:ext cx="8435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Проект «Ярмарка здоровья. Берегите сердце!»</a:t>
            </a:r>
            <a:endParaRPr lang="ru-RU" sz="45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IMG_075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83" y="2348880"/>
            <a:ext cx="2520280" cy="26057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" name="Picture 6" descr="IMG_07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0322" y="4265824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173" name="Picture 5" descr="IMG_07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0780" y="3519102"/>
            <a:ext cx="2502733" cy="265869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" name="Picture 4" descr="C:\Users\Galuza\AppData\Local\Yandex\YandexBrowser\Application\25.0.1364.22076\Extensions\gk-bsmp-8470-1-10-prev (1)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2339752" y="1585264"/>
            <a:ext cx="3338376" cy="222558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" name="Picture 3" descr="IMG_0678 (1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189" y="1700808"/>
            <a:ext cx="2709140" cy="22355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172" name="Picture 4" descr="IMG_072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415203"/>
            <a:ext cx="2736304" cy="248071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683568" y="-27384"/>
            <a:ext cx="8435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Проект «Ярмарка здоровья. Берегите сердце!»</a:t>
            </a:r>
            <a:endParaRPr lang="ru-RU" sz="45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1" name="Picture 6" descr="1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6660232" y="3212975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588224" y="1124743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-27384"/>
            <a:ext cx="8435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Результаты одновременного обследования</a:t>
            </a:r>
            <a:endParaRPr lang="ru-RU" sz="40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23554" name="Picture 2" descr="C:\Users\Sveta\Desktop\6599997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1755553"/>
            <a:ext cx="3168352" cy="43858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60232" y="1124744"/>
            <a:ext cx="1584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?</a:t>
            </a:r>
            <a:endParaRPr lang="ru-RU" sz="90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3573016"/>
            <a:ext cx="15841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АД</a:t>
            </a:r>
            <a:endParaRPr lang="ru-RU" sz="45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7608191" y="3687488"/>
            <a:ext cx="636217" cy="622714"/>
          </a:xfrm>
          <a:prstGeom prst="straightConnector1">
            <a:avLst/>
          </a:prstGeom>
          <a:ln w="698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6156176" y="5157191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5" name="Picture 3" descr="C:\Users\Sveta\Desktop\ADN_stati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1057" y="5229200"/>
            <a:ext cx="771263" cy="148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Овал 21"/>
          <p:cNvSpPr/>
          <p:nvPr/>
        </p:nvSpPr>
        <p:spPr>
          <a:xfrm>
            <a:off x="1619672" y="5271664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6" name="Picture 4" descr="C:\Users\Sveta\Desktop\nicubunu_Cigarett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5373216"/>
            <a:ext cx="1602631" cy="111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Овал 23"/>
          <p:cNvSpPr/>
          <p:nvPr/>
        </p:nvSpPr>
        <p:spPr>
          <a:xfrm>
            <a:off x="789107" y="3662445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7" name="Picture 5" descr="C:\Users\Sveta\Desktop\73011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0470" y="3717032"/>
            <a:ext cx="1013258" cy="155090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Овал 25"/>
          <p:cNvSpPr/>
          <p:nvPr/>
        </p:nvSpPr>
        <p:spPr>
          <a:xfrm>
            <a:off x="246374" y="1988840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929075" y="1124742"/>
            <a:ext cx="1656184" cy="155463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8" name="Picture 6" descr="C:\Users\Sveta\Desktop\contatti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627" y="2110248"/>
            <a:ext cx="1222472" cy="121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C:\Users\Sveta\Desktop\1226_1340735929_e4b3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311245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 descr="IMG_1367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92" y="1700808"/>
            <a:ext cx="3334480" cy="2186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5" name="Picture 7" descr="IMG_1355"/>
          <p:cNvPicPr>
            <a:picLocks noChangeAspect="1" noChangeArrowheads="1"/>
          </p:cNvPicPr>
          <p:nvPr/>
        </p:nvPicPr>
        <p:blipFill>
          <a:blip r:embed="rId3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798" y="4437112"/>
            <a:ext cx="3240360" cy="2310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8" descr="DSC0310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37112"/>
            <a:ext cx="326247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C:\Users\1\Desktop\Николаева Н.Н\Форум\DSC0299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098" y="1550242"/>
            <a:ext cx="3231398" cy="245482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" name="Picture 6" descr="1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3568" y="-27384"/>
            <a:ext cx="8435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Анкеты-опросники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для самоконтроля</a:t>
            </a:r>
            <a:endParaRPr lang="ru-RU" sz="40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0723" name="Picture 4" descr="IMG_134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009" y="2998876"/>
            <a:ext cx="3305175" cy="2476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674" y="3177009"/>
            <a:ext cx="2852737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48817"/>
            <a:ext cx="2852737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9024" y="1432995"/>
            <a:ext cx="2859087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073" y="3177009"/>
            <a:ext cx="2859087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177009"/>
            <a:ext cx="2952328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675" y="4977209"/>
            <a:ext cx="2927158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073" y="4977209"/>
            <a:ext cx="293109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5" name="Рисунок 23" descr="Описание: ОДКБ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661" y="5006237"/>
            <a:ext cx="2818015" cy="183628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14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76772" y="128707"/>
            <a:ext cx="8136904" cy="1284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Взаимодействие </a:t>
            </a:r>
            <a:r>
              <a:rPr lang="ru-RU" sz="32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общественных организаций с социальными службами и медицинскими организациями</a:t>
            </a:r>
          </a:p>
        </p:txBody>
      </p:sp>
    </p:spTree>
    <p:extLst>
      <p:ext uri="{BB962C8B-B14F-4D97-AF65-F5344CB8AC3E}">
        <p14:creationId xmlns:p14="http://schemas.microsoft.com/office/powerpoint/2010/main" val="6441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Рисунок 42" descr="Описание: Круглый стол на базе ОКБ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319" y="143965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Рисунок 41" descr="Описание: Участники семина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2951" y="1412776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Picture 11" descr="Шестак С.В., ОКБ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63" y="3167123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7" name="Picture 13" descr="Мякшина Н.А., КМХЦ МЗО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180184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9" name="Picture 15" descr="Представление медицинских сестер-преподавателей практических занятий из ОКБ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868" y="3167123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1" name="Picture 17" descr="Группа № 2. Практические занятия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941168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5" name="Picture 21" descr="Межрегиональная научно-практическая конференция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332" y="4978977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7" name="Picture 23" descr="Круглый стол на базе Тарской ЦРБ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551" y="4941168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14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876772" y="116632"/>
            <a:ext cx="81369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Приоритетные задачи санитарного просвещения</a:t>
            </a:r>
            <a:endParaRPr lang="ru-RU" sz="37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1165920" y="116632"/>
            <a:ext cx="797808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" algn="ctr">
              <a:buClr>
                <a:srgbClr val="C3260C"/>
              </a:buClr>
              <a:buSzPct val="130000"/>
            </a:pPr>
            <a:r>
              <a:rPr lang="ru-RU" sz="35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Причины смертности и инвалидности от </a:t>
            </a:r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сердечнососудистых </a:t>
            </a:r>
            <a:r>
              <a:rPr lang="ru-RU" sz="35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заболеваний</a:t>
            </a:r>
          </a:p>
          <a:p>
            <a:pPr marL="44450" algn="ctr">
              <a:buClr>
                <a:srgbClr val="C3260C"/>
              </a:buClr>
              <a:buSzPct val="130000"/>
            </a:pPr>
            <a:r>
              <a:rPr lang="ru-RU" sz="35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 </a:t>
            </a:r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РФ</a:t>
            </a:r>
            <a:endParaRPr lang="ru-RU" sz="3600" b="1" dirty="0">
              <a:solidFill>
                <a:srgbClr val="0D79C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449738"/>
              </p:ext>
            </p:extLst>
          </p:nvPr>
        </p:nvGraphicFramePr>
        <p:xfrm>
          <a:off x="107504" y="1484784"/>
          <a:ext cx="878497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3059832" y="3789040"/>
            <a:ext cx="1781690" cy="144016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2205260" y="3167159"/>
            <a:ext cx="854572" cy="621881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2202180" y="3068821"/>
            <a:ext cx="2639342" cy="863099"/>
          </a:xfrm>
          <a:custGeom>
            <a:avLst/>
            <a:gdLst>
              <a:gd name="connsiteX0" fmla="*/ 0 w 2639342"/>
              <a:gd name="connsiteY0" fmla="*/ 93479 h 863099"/>
              <a:gd name="connsiteX1" fmla="*/ 60960 w 2639342"/>
              <a:gd name="connsiteY1" fmla="*/ 70619 h 863099"/>
              <a:gd name="connsiteX2" fmla="*/ 220980 w 2639342"/>
              <a:gd name="connsiteY2" fmla="*/ 55379 h 863099"/>
              <a:gd name="connsiteX3" fmla="*/ 373380 w 2639342"/>
              <a:gd name="connsiteY3" fmla="*/ 24899 h 863099"/>
              <a:gd name="connsiteX4" fmla="*/ 716280 w 2639342"/>
              <a:gd name="connsiteY4" fmla="*/ 9659 h 863099"/>
              <a:gd name="connsiteX5" fmla="*/ 1066800 w 2639342"/>
              <a:gd name="connsiteY5" fmla="*/ 2039 h 863099"/>
              <a:gd name="connsiteX6" fmla="*/ 1524000 w 2639342"/>
              <a:gd name="connsiteY6" fmla="*/ 47759 h 863099"/>
              <a:gd name="connsiteX7" fmla="*/ 1958340 w 2639342"/>
              <a:gd name="connsiteY7" fmla="*/ 192539 h 863099"/>
              <a:gd name="connsiteX8" fmla="*/ 2301240 w 2639342"/>
              <a:gd name="connsiteY8" fmla="*/ 344939 h 863099"/>
              <a:gd name="connsiteX9" fmla="*/ 2400300 w 2639342"/>
              <a:gd name="connsiteY9" fmla="*/ 436379 h 863099"/>
              <a:gd name="connsiteX10" fmla="*/ 2468880 w 2639342"/>
              <a:gd name="connsiteY10" fmla="*/ 489719 h 863099"/>
              <a:gd name="connsiteX11" fmla="*/ 2545080 w 2639342"/>
              <a:gd name="connsiteY11" fmla="*/ 573539 h 863099"/>
              <a:gd name="connsiteX12" fmla="*/ 2598420 w 2639342"/>
              <a:gd name="connsiteY12" fmla="*/ 672599 h 863099"/>
              <a:gd name="connsiteX13" fmla="*/ 2636520 w 2639342"/>
              <a:gd name="connsiteY13" fmla="*/ 779279 h 863099"/>
              <a:gd name="connsiteX14" fmla="*/ 2636520 w 2639342"/>
              <a:gd name="connsiteY14" fmla="*/ 863099 h 8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39342" h="863099">
                <a:moveTo>
                  <a:pt x="0" y="93479"/>
                </a:moveTo>
                <a:cubicBezTo>
                  <a:pt x="12065" y="85224"/>
                  <a:pt x="24130" y="76969"/>
                  <a:pt x="60960" y="70619"/>
                </a:cubicBezTo>
                <a:cubicBezTo>
                  <a:pt x="97790" y="64269"/>
                  <a:pt x="168910" y="62999"/>
                  <a:pt x="220980" y="55379"/>
                </a:cubicBezTo>
                <a:cubicBezTo>
                  <a:pt x="273050" y="47759"/>
                  <a:pt x="290830" y="32519"/>
                  <a:pt x="373380" y="24899"/>
                </a:cubicBezTo>
                <a:cubicBezTo>
                  <a:pt x="455930" y="17279"/>
                  <a:pt x="600710" y="13469"/>
                  <a:pt x="716280" y="9659"/>
                </a:cubicBezTo>
                <a:cubicBezTo>
                  <a:pt x="831850" y="5849"/>
                  <a:pt x="932180" y="-4311"/>
                  <a:pt x="1066800" y="2039"/>
                </a:cubicBezTo>
                <a:cubicBezTo>
                  <a:pt x="1201420" y="8389"/>
                  <a:pt x="1375410" y="16009"/>
                  <a:pt x="1524000" y="47759"/>
                </a:cubicBezTo>
                <a:cubicBezTo>
                  <a:pt x="1672590" y="79509"/>
                  <a:pt x="1828800" y="143009"/>
                  <a:pt x="1958340" y="192539"/>
                </a:cubicBezTo>
                <a:cubicBezTo>
                  <a:pt x="2087880" y="242069"/>
                  <a:pt x="2227580" y="304299"/>
                  <a:pt x="2301240" y="344939"/>
                </a:cubicBezTo>
                <a:cubicBezTo>
                  <a:pt x="2374900" y="385579"/>
                  <a:pt x="2372360" y="412249"/>
                  <a:pt x="2400300" y="436379"/>
                </a:cubicBezTo>
                <a:cubicBezTo>
                  <a:pt x="2428240" y="460509"/>
                  <a:pt x="2444750" y="466859"/>
                  <a:pt x="2468880" y="489719"/>
                </a:cubicBezTo>
                <a:cubicBezTo>
                  <a:pt x="2493010" y="512579"/>
                  <a:pt x="2523490" y="543059"/>
                  <a:pt x="2545080" y="573539"/>
                </a:cubicBezTo>
                <a:cubicBezTo>
                  <a:pt x="2566670" y="604019"/>
                  <a:pt x="2583180" y="638309"/>
                  <a:pt x="2598420" y="672599"/>
                </a:cubicBezTo>
                <a:cubicBezTo>
                  <a:pt x="2613660" y="706889"/>
                  <a:pt x="2630170" y="747529"/>
                  <a:pt x="2636520" y="779279"/>
                </a:cubicBezTo>
                <a:cubicBezTo>
                  <a:pt x="2642870" y="811029"/>
                  <a:pt x="2636520" y="863099"/>
                  <a:pt x="2636520" y="863099"/>
                </a:cubicBezTo>
              </a:path>
            </a:pathLst>
          </a:cu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5508104" y="1988840"/>
            <a:ext cx="3456384" cy="2952328"/>
          </a:xfrm>
          <a:prstGeom prst="wedgeRectCallout">
            <a:avLst>
              <a:gd name="adj1" fmla="val -87401"/>
              <a:gd name="adj2" fmla="val 7270"/>
            </a:avLst>
          </a:prstGeom>
          <a:gradFill>
            <a:gsLst>
              <a:gs pos="28000">
                <a:schemeClr val="accent6">
                  <a:tint val="18000"/>
                  <a:satMod val="120000"/>
                  <a:lumMod val="99000"/>
                  <a:lumOff val="1000"/>
                </a:schemeClr>
              </a:gs>
              <a:gs pos="100000">
                <a:schemeClr val="accent6">
                  <a:tint val="40000"/>
                  <a:satMod val="100000"/>
                  <a:lumMod val="92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5481623" y="2132955"/>
            <a:ext cx="3456384" cy="201612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563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7688" indent="-182563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22325" indent="-182563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2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96963" indent="-182563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Georgia" pitchFamily="18" charset="0"/>
              <a:buChar char="*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38" indent="0" algn="ctr" eaLnBrk="1" hangingPunct="1">
              <a:spcAft>
                <a:spcPct val="0"/>
              </a:spcAft>
              <a:buNone/>
            </a:pPr>
            <a:r>
              <a:rPr lang="ru-RU" sz="3400" b="1" dirty="0" smtClean="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60% ишемическая болезнь сердца и артериальная гипертензия</a:t>
            </a:r>
          </a:p>
        </p:txBody>
      </p:sp>
      <p:pic>
        <p:nvPicPr>
          <p:cNvPr id="31" name="Picture 6" descr="1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4624"/>
            <a:ext cx="84659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«Ярмарка здоровья»  -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пропаганда </a:t>
            </a:r>
            <a:r>
              <a:rPr lang="ru-RU" sz="40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здорового образа жизни</a:t>
            </a:r>
          </a:p>
        </p:txBody>
      </p:sp>
      <p:pic>
        <p:nvPicPr>
          <p:cNvPr id="32772" name="Рисунок 18" descr="Описание: Нежинский геронтологический цен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186" y="4199630"/>
            <a:ext cx="2931646" cy="195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Рисунок 19" descr="Описание: Большереченская ЦР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850" y="4162551"/>
            <a:ext cx="2931646" cy="195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Рисунок 16" descr="Описание: ГДКБ № 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171054"/>
            <a:ext cx="2931646" cy="195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844824"/>
            <a:ext cx="2931645" cy="195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8" name="Рисунок 8" descr="Описание: Проведение Всемирной недели грудного вскармливан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8081"/>
            <a:ext cx="2931646" cy="195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Рисунок 1" descr="Описание: КПТД № 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3486" y="1848081"/>
            <a:ext cx="2973010" cy="1954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1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068638"/>
            <a:ext cx="21605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1626185"/>
            <a:ext cx="82804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500" b="1" i="1" dirty="0">
                <a:solidFill>
                  <a:srgbClr val="7030A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1238250" y="260648"/>
            <a:ext cx="7582222" cy="306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Гипертония </a:t>
            </a:r>
            <a:r>
              <a:rPr lang="ru-RU" sz="48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– </a:t>
            </a:r>
          </a:p>
          <a:p>
            <a:pPr algn="ctr"/>
            <a:endParaRPr lang="ru-RU" sz="2000" b="1" dirty="0">
              <a:solidFill>
                <a:srgbClr val="660033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высокое </a:t>
            </a:r>
            <a:r>
              <a:rPr lang="ru-RU" sz="35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кровяное давление – </a:t>
            </a:r>
            <a:endParaRPr lang="ru-RU" sz="3500" b="1" dirty="0" smtClean="0">
              <a:solidFill>
                <a:srgbClr val="660033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endParaRPr lang="ru-RU" sz="2000" b="1" dirty="0" smtClean="0">
              <a:solidFill>
                <a:srgbClr val="660033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повышает </a:t>
            </a:r>
            <a:r>
              <a:rPr lang="ru-RU" sz="35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риск развития инфаркта, инсульта и почечной недостаточности</a:t>
            </a:r>
          </a:p>
        </p:txBody>
      </p:sp>
      <p:pic>
        <p:nvPicPr>
          <p:cNvPr id="1026" name="Picture 2" descr="http://www.klbviktoria.com/assets/images/NewsNovember2010-1/blood-pressure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4698359" cy="31273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" name="Picture 6" descr="1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1165920" y="165120"/>
            <a:ext cx="79780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" algn="ctr">
              <a:buClr>
                <a:srgbClr val="C3260C"/>
              </a:buClr>
              <a:buSzPct val="130000"/>
            </a:pPr>
            <a:r>
              <a:rPr lang="ru-RU" sz="48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Доля людей с гипертонией</a:t>
            </a: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539552" y="1628801"/>
            <a:ext cx="33843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" algn="ctr">
              <a:buClr>
                <a:srgbClr val="C3260C"/>
              </a:buClr>
              <a:buSzPct val="130000"/>
            </a:pPr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 возрасте </a:t>
            </a:r>
          </a:p>
          <a:p>
            <a:pPr marL="44450" algn="ctr">
              <a:buClr>
                <a:srgbClr val="C3260C"/>
              </a:buClr>
              <a:buSzPct val="130000"/>
            </a:pPr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от 20 до 40 лет</a:t>
            </a:r>
            <a:endParaRPr lang="ru-RU" sz="3500" b="1" dirty="0">
              <a:solidFill>
                <a:srgbClr val="0D79C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5364088" y="1628800"/>
            <a:ext cx="33843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" algn="ctr">
              <a:buClr>
                <a:srgbClr val="C3260C"/>
              </a:buClr>
              <a:buSzPct val="130000"/>
            </a:pPr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 возрасте </a:t>
            </a:r>
          </a:p>
          <a:p>
            <a:pPr marL="44450" algn="ctr">
              <a:buClr>
                <a:srgbClr val="C3260C"/>
              </a:buClr>
              <a:buSzPct val="130000"/>
            </a:pPr>
            <a:r>
              <a:rPr lang="ru-RU" sz="35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от 50 до 60 лет</a:t>
            </a:r>
            <a:endParaRPr lang="ru-RU" sz="3500" b="1" dirty="0">
              <a:solidFill>
                <a:srgbClr val="0D79C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795218"/>
            <a:ext cx="1081087" cy="3465739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2097" y="2760804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9824" y="2996953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9257" y="2798352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16984" y="3034501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15442" y="2770697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53169" y="3006846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5934" y="4802685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77810" y="4537981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92623" y="4720847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1229694631796223111radacina_men_in_black.svg.hi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56375" y="4720567"/>
            <a:ext cx="551279" cy="1767284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3707904" y="3754002"/>
            <a:ext cx="1296144" cy="467086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Picture 6" descr="1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628800"/>
            <a:ext cx="8820150" cy="5229200"/>
          </a:xfrm>
        </p:spPr>
        <p:txBody>
          <a:bodyPr rtlCol="0">
            <a:noAutofit/>
          </a:bodyPr>
          <a:lstStyle/>
          <a:p>
            <a:pPr marL="44450" indent="-533400" eaLnBrk="1" hangingPunct="1">
              <a:spcBef>
                <a:spcPts val="0"/>
              </a:spcBef>
              <a:spcAft>
                <a:spcPts val="2400"/>
              </a:spcAft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неправильное поведение, </a:t>
            </a:r>
          </a:p>
          <a:p>
            <a:pPr marL="44450" indent="-533400" eaLnBrk="1" hangingPunct="1">
              <a:spcBef>
                <a:spcPts val="0"/>
              </a:spcBef>
              <a:spcAft>
                <a:spcPts val="2400"/>
              </a:spcAft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вредные привычки,</a:t>
            </a:r>
          </a:p>
          <a:p>
            <a:pPr marL="44450" indent="-533400" eaLnBrk="1" hangingPunct="1">
              <a:spcBef>
                <a:spcPts val="0"/>
              </a:spcBef>
              <a:spcAft>
                <a:spcPts val="2400"/>
              </a:spcAft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недостаточная физическая нагрузка, </a:t>
            </a:r>
          </a:p>
          <a:p>
            <a:pPr marL="44450" indent="-533400" eaLnBrk="1" hangingPunct="1">
              <a:spcBef>
                <a:spcPts val="0"/>
              </a:spcBef>
              <a:spcAft>
                <a:spcPts val="2400"/>
              </a:spcAft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нерациональное питание, </a:t>
            </a:r>
          </a:p>
          <a:p>
            <a:pPr marL="44450" indent="-533400" eaLnBrk="1" hangingPunct="1">
              <a:spcBef>
                <a:spcPts val="0"/>
              </a:spcBef>
              <a:spcAft>
                <a:spcPts val="2400"/>
              </a:spcAft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курение, </a:t>
            </a:r>
          </a:p>
          <a:p>
            <a:pPr marL="536575" indent="-536575" eaLnBrk="1" hangingPunct="1">
              <a:spcBef>
                <a:spcPts val="0"/>
              </a:spcBef>
              <a:spcAft>
                <a:spcPts val="2400"/>
              </a:spcAft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отсутствие достаточного информирования </a:t>
            </a:r>
            <a:r>
              <a:rPr lang="ru-RU" sz="32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и приверженности к здоровому образу </a:t>
            </a: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жизни.</a:t>
            </a:r>
            <a:endParaRPr lang="ru-RU" sz="3200" b="1" i="1" kern="0" dirty="0">
              <a:solidFill>
                <a:srgbClr val="000099"/>
              </a:solidFill>
              <a:latin typeface="Arial"/>
            </a:endParaRPr>
          </a:p>
          <a:p>
            <a:pPr marL="388620" indent="-342900" eaLnBrk="1" fontAlgn="auto" hangingPunct="1">
              <a:spcBef>
                <a:spcPts val="0"/>
              </a:spcBef>
              <a:spcAft>
                <a:spcPts val="240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v"/>
              <a:defRPr/>
            </a:pP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1165920" y="165120"/>
            <a:ext cx="797808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" algn="ctr">
              <a:buClr>
                <a:srgbClr val="C3260C"/>
              </a:buClr>
              <a:buSzPct val="130000"/>
            </a:pPr>
            <a:r>
              <a:rPr lang="ru-RU" sz="5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Факторы риска</a:t>
            </a:r>
            <a:endParaRPr lang="ru-RU" sz="55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8" name="Picture 6" descr="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4427984" y="1628800"/>
            <a:ext cx="4678983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450" indent="-533400">
              <a:spcBef>
                <a:spcPts val="0"/>
              </a:spcBef>
              <a:spcAft>
                <a:spcPts val="4800"/>
              </a:spcAft>
              <a:buClr>
                <a:srgbClr val="C3260C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Это метод, который позволяет двигаться </a:t>
            </a: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          от </a:t>
            </a:r>
            <a:r>
              <a:rPr lang="ru-RU" sz="32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идеи к действию. </a:t>
            </a:r>
          </a:p>
          <a:p>
            <a:pPr marL="44450" indent="-533400">
              <a:spcBef>
                <a:spcPts val="0"/>
              </a:spcBef>
              <a:spcAft>
                <a:spcPts val="4800"/>
              </a:spcAft>
              <a:buClr>
                <a:srgbClr val="C3260C"/>
              </a:buClr>
              <a:buSzPct val="80000"/>
              <a:buFont typeface="Wingdings" panose="05000000000000000000" pitchFamily="2" charset="2"/>
              <a:buChar char="v"/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Основная </a:t>
            </a:r>
            <a:r>
              <a:rPr lang="ru-RU" sz="32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цель - реализация масштабной </a:t>
            </a:r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санитарно-просветительной </a:t>
            </a:r>
            <a:r>
              <a:rPr lang="ru-RU" sz="32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работы с населением.</a:t>
            </a:r>
          </a:p>
        </p:txBody>
      </p:sp>
      <p:pic>
        <p:nvPicPr>
          <p:cNvPr id="18436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816226" cy="5363464"/>
          </a:xfrm>
          <a:prstGeom prst="rect">
            <a:avLst/>
          </a:prstGeom>
          <a:noFill/>
          <a:ln w="25400">
            <a:solidFill>
              <a:schemeClr val="accent6">
                <a:lumMod val="50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1238250" y="27781"/>
            <a:ext cx="7726237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algn="ctr">
              <a:lnSpc>
                <a:spcPct val="80000"/>
              </a:lnSpc>
              <a:buClr>
                <a:srgbClr val="C3260C"/>
              </a:buClr>
              <a:buSzPct val="130000"/>
            </a:pPr>
            <a:r>
              <a:rPr lang="ru-RU" sz="42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Проект «Ярмарка здоровья. </a:t>
            </a:r>
          </a:p>
          <a:p>
            <a:pPr marL="44450" algn="ctr">
              <a:lnSpc>
                <a:spcPct val="80000"/>
              </a:lnSpc>
              <a:buClr>
                <a:srgbClr val="C3260C"/>
              </a:buClr>
              <a:buSzPct val="130000"/>
            </a:pPr>
            <a:r>
              <a:rPr lang="ru-RU" sz="42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Берегите сердце!» </a:t>
            </a:r>
          </a:p>
        </p:txBody>
      </p:sp>
      <p:pic>
        <p:nvPicPr>
          <p:cNvPr id="6" name="Picture 6" descr="1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113437"/>
            <a:ext cx="7726237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" algn="ctr">
              <a:lnSpc>
                <a:spcPct val="80000"/>
              </a:lnSpc>
              <a:buClr>
                <a:srgbClr val="C3260C"/>
              </a:buClr>
              <a:buSzPct val="130000"/>
            </a:pPr>
            <a:r>
              <a:rPr lang="ru-RU" sz="5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Задачи проекта:</a:t>
            </a:r>
            <a:endParaRPr lang="ru-RU" sz="50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996399"/>
            <a:ext cx="871296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lvl="0" indent="-363538">
              <a:spcBef>
                <a:spcPts val="0"/>
              </a:spcBef>
              <a:spcAft>
                <a:spcPts val="2400"/>
              </a:spcAft>
              <a:buClr>
                <a:srgbClr val="C3260C"/>
              </a:buClr>
              <a:buSzPct val="80000"/>
              <a:buFont typeface="Wingdings" panose="05000000000000000000" pitchFamily="2" charset="2"/>
              <a:buChar char="v"/>
              <a:tabLst>
                <a:tab pos="449263" algn="l"/>
              </a:tabLst>
              <a:defRPr/>
            </a:pPr>
            <a:r>
              <a:rPr lang="ru-RU" sz="24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повышение информированности населения о сердечнососудистых </a:t>
            </a:r>
            <a:r>
              <a:rPr lang="ru-RU" sz="24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заболеваниях (</a:t>
            </a:r>
            <a:r>
              <a:rPr lang="ru-RU" sz="2400" b="1" dirty="0" err="1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ССЗ</a:t>
            </a:r>
            <a:r>
              <a:rPr lang="ru-RU" sz="24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), </a:t>
            </a:r>
            <a:r>
              <a:rPr lang="ru-RU" sz="24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их причинах и факторах, влияющих на их развитие;</a:t>
            </a:r>
          </a:p>
          <a:p>
            <a:pPr marL="363538" lvl="0" indent="-363538">
              <a:spcBef>
                <a:spcPts val="0"/>
              </a:spcBef>
              <a:spcAft>
                <a:spcPts val="2400"/>
              </a:spcAft>
              <a:buClr>
                <a:srgbClr val="C3260C"/>
              </a:buClr>
              <a:buSzPct val="80000"/>
              <a:buFont typeface="Wingdings" panose="05000000000000000000" pitchFamily="2" charset="2"/>
              <a:buChar char="v"/>
              <a:tabLst>
                <a:tab pos="449263" algn="l"/>
              </a:tabLst>
              <a:defRPr/>
            </a:pPr>
            <a:r>
              <a:rPr lang="ru-RU" sz="24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формирование у населения умений и навыков самоконтроля, умений коррекции основных поведенческих факторов риска;</a:t>
            </a:r>
          </a:p>
          <a:p>
            <a:pPr marL="363538" lvl="0" indent="-363538">
              <a:spcBef>
                <a:spcPts val="0"/>
              </a:spcBef>
              <a:spcAft>
                <a:spcPts val="2400"/>
              </a:spcAft>
              <a:buClr>
                <a:srgbClr val="C3260C"/>
              </a:buClr>
              <a:buSzPct val="80000"/>
              <a:buFont typeface="Wingdings" panose="05000000000000000000" pitchFamily="2" charset="2"/>
              <a:buChar char="v"/>
              <a:tabLst>
                <a:tab pos="449263" algn="l"/>
              </a:tabLst>
              <a:defRPr/>
            </a:pPr>
            <a:r>
              <a:rPr lang="ru-RU" sz="24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своевременное выявление пациентов с высоким риском возникновения </a:t>
            </a:r>
            <a:r>
              <a:rPr lang="ru-RU" sz="2400" b="1" dirty="0" err="1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ССЗ</a:t>
            </a:r>
            <a:r>
              <a:rPr lang="ru-RU" sz="2400" b="1" dirty="0" smtClean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 и </a:t>
            </a:r>
            <a:r>
              <a:rPr lang="ru-RU" sz="24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обеспечение доступности сестринской помощи;</a:t>
            </a:r>
          </a:p>
          <a:p>
            <a:pPr marL="363538" lvl="0" indent="-363538">
              <a:spcBef>
                <a:spcPts val="0"/>
              </a:spcBef>
              <a:spcAft>
                <a:spcPts val="2400"/>
              </a:spcAft>
              <a:buClr>
                <a:srgbClr val="C3260C"/>
              </a:buClr>
              <a:buSzPct val="80000"/>
              <a:buFont typeface="Wingdings" panose="05000000000000000000" pitchFamily="2" charset="2"/>
              <a:buChar char="v"/>
              <a:tabLst>
                <a:tab pos="449263" algn="l"/>
              </a:tabLst>
              <a:defRPr/>
            </a:pPr>
            <a:r>
              <a:rPr lang="ru-RU" sz="2400" b="1" dirty="0">
                <a:solidFill>
                  <a:srgbClr val="660033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привлечение медицинских сестер к современным формам и видам сестринской деятельности с целью формирования у населения позитивного мышления и насыщенного творчеством здорового образа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539552" y="-44807"/>
            <a:ext cx="85689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«Ярмарка здоровья» на </a:t>
            </a:r>
            <a:r>
              <a:rPr lang="ru-RU" sz="3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базе  </a:t>
            </a:r>
          </a:p>
          <a:p>
            <a:pPr algn="ctr"/>
            <a:r>
              <a:rPr lang="ru-RU" sz="3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ГК </a:t>
            </a:r>
            <a:r>
              <a:rPr lang="ru-RU" sz="3500" b="1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БСМП</a:t>
            </a:r>
            <a:r>
              <a:rPr lang="ru-RU" sz="35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 № 1</a:t>
            </a:r>
            <a:endParaRPr lang="ru-RU" sz="3500" b="1" dirty="0">
              <a:solidFill>
                <a:srgbClr val="C00000"/>
              </a:solidFill>
              <a:latin typeface="Calibri" panose="020F050202020403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074" name="Picture 2" descr="IMG_0917 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0" y="1196752"/>
            <a:ext cx="4896852" cy="277893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5" name="Picture 3" descr="IMG_09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84" y="4005064"/>
            <a:ext cx="3723320" cy="261638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80" name="Picture 8" descr="IMG_094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8448" y="3205512"/>
            <a:ext cx="2556040" cy="353585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1" name="Picture 2" descr="C:\Users\1\Desktop\Николаева Н.Н\Ярмарка Здоровья\IMG_09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7193" y="4539545"/>
            <a:ext cx="3031867" cy="227383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9" name="Picture 7" descr="IMG_09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915" y="1196060"/>
            <a:ext cx="2765233" cy="316904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9" name="Picture 6" descr="14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3"/>
          <p:cNvSpPr>
            <a:spLocks noChangeArrowheads="1"/>
          </p:cNvSpPr>
          <p:nvPr/>
        </p:nvSpPr>
        <p:spPr bwMode="auto">
          <a:xfrm>
            <a:off x="1238250" y="765175"/>
            <a:ext cx="751046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1438" indent="449263" algn="just">
              <a:lnSpc>
                <a:spcPct val="115000"/>
              </a:lnSpc>
            </a:pPr>
            <a:endParaRPr lang="ru-RU" sz="3600" b="1">
              <a:solidFill>
                <a:srgbClr val="0D79C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611560" y="339914"/>
            <a:ext cx="855670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500" b="1" dirty="0">
                <a:solidFill>
                  <a:srgbClr val="C00000"/>
                </a:solidFill>
                <a:latin typeface="Calibri" panose="020F0502020204030204" pitchFamily="34" charset="0"/>
                <a:ea typeface="Times New Roman"/>
                <a:cs typeface="Arial" panose="020B0604020202020204" pitchFamily="34" charset="0"/>
              </a:rPr>
              <a:t>Посещение «Ярмарки здоровья»</a:t>
            </a:r>
          </a:p>
        </p:txBody>
      </p:sp>
      <p:pic>
        <p:nvPicPr>
          <p:cNvPr id="7" name="Picture 6" descr="1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663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4154732"/>
              </p:ext>
            </p:extLst>
          </p:nvPr>
        </p:nvGraphicFramePr>
        <p:xfrm>
          <a:off x="251520" y="1268760"/>
          <a:ext cx="871296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684</TotalTime>
  <Words>313</Words>
  <Application>Microsoft Office PowerPoint</Application>
  <PresentationFormat>Экран (4:3)</PresentationFormat>
  <Paragraphs>57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Инновации в санитарно-просветительной работе. Ярмарка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Инновации в санитарно-просветительной работе. Ярмарка здоровья</dc:title>
  <dc:creator>Galuza</dc:creator>
  <cp:lastModifiedBy>Sveta</cp:lastModifiedBy>
  <cp:revision>74</cp:revision>
  <dcterms:created xsi:type="dcterms:W3CDTF">2013-10-08T12:31:40Z</dcterms:created>
  <dcterms:modified xsi:type="dcterms:W3CDTF">2013-11-23T08:47:01Z</dcterms:modified>
</cp:coreProperties>
</file>