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4" r:id="rId6"/>
    <p:sldId id="263" r:id="rId7"/>
    <p:sldId id="262" r:id="rId8"/>
    <p:sldId id="261" r:id="rId9"/>
    <p:sldId id="260" r:id="rId10"/>
    <p:sldId id="25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9" d="100"/>
          <a:sy n="79" d="100"/>
        </p:scale>
        <p:origin x="-1032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1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0864" y="2908423"/>
            <a:ext cx="5314280" cy="3542853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762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882586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ПРОБЛЕМЫ ПОЖИЛОГО ВОЗРАСТА, РЕШАЕМЫЕ ЗА СЧЁТ УКРЕПЛЕНИЯ </a:t>
            </a: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               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И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ВОЗВРАЩЕНИЯ ФИЗИЧЕСКОЙ СИЛЫ </a:t>
            </a:r>
          </a:p>
        </p:txBody>
      </p:sp>
    </p:spTree>
    <p:extLst>
      <p:ext uri="{BB962C8B-B14F-4D97-AF65-F5344CB8AC3E}">
        <p14:creationId xmlns:p14="http://schemas.microsoft.com/office/powerpoint/2010/main" val="12851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748" y="5817458"/>
            <a:ext cx="85607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dirty="0">
                <a:solidFill>
                  <a:schemeClr val="tx2">
                    <a:lumMod val="50000"/>
                  </a:schemeClr>
                </a:solidFill>
              </a:rPr>
              <a:t>СПАСИБО - ЗА ВАШЕ </a:t>
            </a:r>
            <a:r>
              <a:rPr lang="ru-RU" sz="4500" b="1" dirty="0" smtClean="0">
                <a:solidFill>
                  <a:schemeClr val="tx2">
                    <a:lumMod val="50000"/>
                  </a:schemeClr>
                </a:solidFill>
              </a:rPr>
              <a:t>ВНИМАНИЕ! </a:t>
            </a:r>
            <a:endParaRPr lang="ru-RU" sz="45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282245"/>
            <a:ext cx="4608512" cy="5167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376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88640"/>
            <a:ext cx="8784976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8163">
              <a:spcAft>
                <a:spcPts val="3000"/>
              </a:spcAft>
              <a:buAutoNum type="arabicPeriod"/>
              <a:tabLst>
                <a:tab pos="0" algn="l"/>
              </a:tabLst>
            </a:pPr>
            <a:r>
              <a:rPr lang="ru-RU" sz="3000" b="1" dirty="0">
                <a:solidFill>
                  <a:schemeClr val="tx2">
                    <a:lumMod val="50000"/>
                  </a:schemeClr>
                </a:solidFill>
              </a:rPr>
              <a:t>Падения с травматическими последствиями (перелом шейки бедра) </a:t>
            </a:r>
            <a:endParaRPr lang="en-US" sz="3000" b="1" dirty="0">
              <a:solidFill>
                <a:schemeClr val="tx2">
                  <a:lumMod val="50000"/>
                </a:schemeClr>
              </a:solidFill>
            </a:endParaRPr>
          </a:p>
          <a:p>
            <a:pPr indent="538163">
              <a:spcAft>
                <a:spcPts val="3000"/>
              </a:spcAft>
              <a:buAutoNum type="arabicPeriod"/>
              <a:tabLst>
                <a:tab pos="0" algn="l"/>
              </a:tabLst>
            </a:pPr>
            <a:r>
              <a:rPr lang="ru-RU" sz="3000" b="1" dirty="0">
                <a:solidFill>
                  <a:schemeClr val="tx2">
                    <a:lumMod val="50000"/>
                  </a:schemeClr>
                </a:solidFill>
              </a:rPr>
              <a:t>Невозможность продолжать трудиться даже при 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желании.</a:t>
            </a:r>
            <a:endParaRPr lang="en-US" sz="3000" b="1" dirty="0">
              <a:solidFill>
                <a:schemeClr val="tx2">
                  <a:lumMod val="50000"/>
                </a:schemeClr>
              </a:solidFill>
            </a:endParaRPr>
          </a:p>
          <a:p>
            <a:pPr indent="538163">
              <a:spcAft>
                <a:spcPts val="3000"/>
              </a:spcAft>
              <a:buAutoNum type="arabicPeriod"/>
              <a:tabLst>
                <a:tab pos="0" algn="l"/>
              </a:tabLst>
            </a:pPr>
            <a:r>
              <a:rPr lang="ru-RU" sz="3000" b="1" dirty="0">
                <a:solidFill>
                  <a:schemeClr val="tx2">
                    <a:lumMod val="50000"/>
                  </a:schemeClr>
                </a:solidFill>
              </a:rPr>
              <a:t>Зависимость от внешней помощи 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3000" b="1" dirty="0">
                <a:solidFill>
                  <a:schemeClr val="tx2">
                    <a:lumMod val="50000"/>
                  </a:schemeClr>
                </a:solidFill>
              </a:rPr>
              <a:t>ежедневной жизни и в 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быту. </a:t>
            </a:r>
            <a:endParaRPr lang="en-US" sz="3000" b="1" dirty="0">
              <a:solidFill>
                <a:schemeClr val="tx2">
                  <a:lumMod val="50000"/>
                </a:schemeClr>
              </a:solidFill>
            </a:endParaRPr>
          </a:p>
          <a:p>
            <a:pPr indent="538163">
              <a:spcAft>
                <a:spcPts val="3000"/>
              </a:spcAft>
              <a:buAutoNum type="arabicPeriod"/>
              <a:tabLst>
                <a:tab pos="0" algn="l"/>
              </a:tabLst>
            </a:pPr>
            <a:r>
              <a:rPr lang="ru-RU" sz="3000" b="1" dirty="0">
                <a:solidFill>
                  <a:schemeClr val="tx2">
                    <a:lumMod val="50000"/>
                  </a:schemeClr>
                </a:solidFill>
              </a:rPr>
              <a:t>Падение 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интереса                                                                             </a:t>
            </a:r>
            <a:r>
              <a:rPr lang="ru-RU" sz="3000" b="1" dirty="0">
                <a:solidFill>
                  <a:schemeClr val="tx2">
                    <a:lumMod val="50000"/>
                  </a:schemeClr>
                </a:solidFill>
              </a:rPr>
              <a:t>к жизни 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                                              и </a:t>
            </a:r>
            <a:r>
              <a:rPr lang="ru-RU" sz="3000" b="1" dirty="0">
                <a:solidFill>
                  <a:schemeClr val="tx2">
                    <a:lumMod val="50000"/>
                  </a:schemeClr>
                </a:solidFill>
              </a:rPr>
              <a:t>подавленная 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                       мораль. </a:t>
            </a:r>
            <a:endParaRPr lang="ru-RU" sz="3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6000"/>
                    </a14:imgEffect>
                    <a14:imgEffect>
                      <a14:brightnessContrast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3362485"/>
            <a:ext cx="4816733" cy="3378883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762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043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732" y="116632"/>
            <a:ext cx="435926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b="1" dirty="0">
                <a:solidFill>
                  <a:schemeClr val="tx2">
                    <a:lumMod val="50000"/>
                  </a:schemeClr>
                </a:solidFill>
              </a:rPr>
              <a:t>Противоположностью пассивному угасанию и «</a:t>
            </a:r>
            <a:r>
              <a:rPr lang="ru-RU" sz="2700" b="1" dirty="0" err="1">
                <a:solidFill>
                  <a:schemeClr val="tx2">
                    <a:lumMod val="50000"/>
                  </a:schemeClr>
                </a:solidFill>
              </a:rPr>
              <a:t>доживанию</a:t>
            </a:r>
            <a:r>
              <a:rPr lang="ru-RU" sz="2700" b="1" dirty="0">
                <a:solidFill>
                  <a:schemeClr val="tx2">
                    <a:lumMod val="50000"/>
                  </a:schemeClr>
                </a:solidFill>
              </a:rPr>
              <a:t>» является активное проведение пожилых лет, стремление вернуть и поддерживать физическую силу как условие активной жизни, увеличение самостоятельности и повышение тяги к жизни. Это имеет прямой экономический эффект для государства.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5889" y="2866100"/>
            <a:ext cx="2548599" cy="3822899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762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" contrast="-2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150005"/>
            <a:ext cx="2544282" cy="3816424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762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37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4572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Степень развития физических функций тела является фактором, больше всего влияющим на материальные затраты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  при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уходе за пожилыми людьми.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5936" y="2512440"/>
            <a:ext cx="5488112" cy="4099972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762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37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В</a:t>
            </a:r>
            <a:r>
              <a:rPr lang="ru-RU" sz="2800" dirty="0" smtClean="0"/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России происходит ~ 112 000 переломов шейки бедра в год у пожилых людей и ~ 22 000 переломов шейки бедра у лиц трудоспособного возраста. Причина 90% переломов у пожилых - падения из-за ослабших с возрастом мышц. Стоимость лечения и восстановления в первый год ~ 110-130 000 руб. на одного пожилого человека (государство + семья).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3212976"/>
            <a:ext cx="6120680" cy="3480955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762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376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0730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Риск падений с травматическими последствиями людей пожилого возраста можно сократить. Безопасное укрепление физической силы (особенно мышц ног, брюшного пресса и спины) целевыми программами на специализированном пневматическом оборудовании снижает риск падений на 30-45%.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2648602"/>
            <a:ext cx="6120680" cy="4072484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762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376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484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В денежном выражении расходы медицинского и социального бюджетов РФ при сокращении количества падений на 30-45% можно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уменьшить              на 3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– 5 млрд. рублей в год.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932513"/>
            <a:ext cx="7056784" cy="4704523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762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376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55" y="44624"/>
            <a:ext cx="824440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Экономия: </a:t>
            </a:r>
          </a:p>
          <a:p>
            <a:pPr marL="263525" indent="-263525">
              <a:buFontTx/>
              <a:buChar char="-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прямые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больничные расходы; 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63525" indent="-263525">
              <a:buFontTx/>
              <a:buChar char="-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стоимость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протезов тазобедренных суставов; 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63525" indent="-263525">
              <a:buFontTx/>
              <a:buChar char="-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восстановительное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лечение; 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63525" indent="-263525">
              <a:buFontTx/>
              <a:buChar char="-"/>
            </a:pP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</a:rPr>
              <a:t>ТСР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для лежачих больных (памперсы и пелёнки); 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63525" indent="-263525">
              <a:buFontTx/>
              <a:buChar char="-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отвлечение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родственников от работы для ухода за травмированным членом семьи.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1800" y="3140968"/>
            <a:ext cx="5220480" cy="3480320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762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376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2111"/>
            <a:ext cx="90364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Другие позитивные результаты укрепления и возвращения физической силы в пожилом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возрасте:</a:t>
            </a:r>
          </a:p>
          <a:p>
            <a:pPr marL="457200" indent="-457200">
              <a:buFontTx/>
              <a:buChar char="-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 возможность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повысить старший трудовой возраст; </a:t>
            </a:r>
          </a:p>
          <a:p>
            <a:pPr marL="457200" indent="-457200">
              <a:buFontTx/>
              <a:buChar char="-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возрастающая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самостоятельность в быту; 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457200" indent="-457200">
              <a:buFontTx/>
              <a:buChar char="-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позитивное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отношение к жизни, желание продолжить жизнь.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2788024"/>
            <a:ext cx="5616624" cy="3744416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76200" dir="2700000" sx="101000" sy="101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3768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307</Words>
  <Application>Microsoft Office PowerPoint</Application>
  <PresentationFormat>Экран (4:3)</PresentationFormat>
  <Paragraphs>21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7</cp:revision>
  <dcterms:created xsi:type="dcterms:W3CDTF">2013-10-29T16:47:06Z</dcterms:created>
  <dcterms:modified xsi:type="dcterms:W3CDTF">2013-11-23T08:46:09Z</dcterms:modified>
</cp:coreProperties>
</file>