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7"/>
  </p:notesMasterIdLst>
  <p:sldIdLst>
    <p:sldId id="256" r:id="rId2"/>
    <p:sldId id="275" r:id="rId3"/>
    <p:sldId id="276" r:id="rId4"/>
    <p:sldId id="268" r:id="rId5"/>
    <p:sldId id="277" r:id="rId6"/>
    <p:sldId id="265" r:id="rId7"/>
    <p:sldId id="278" r:id="rId8"/>
    <p:sldId id="279" r:id="rId9"/>
    <p:sldId id="282" r:id="rId10"/>
    <p:sldId id="261" r:id="rId11"/>
    <p:sldId id="284" r:id="rId12"/>
    <p:sldId id="257" r:id="rId13"/>
    <p:sldId id="287" r:id="rId14"/>
    <p:sldId id="269" r:id="rId15"/>
    <p:sldId id="290" r:id="rId16"/>
    <p:sldId id="266" r:id="rId17"/>
    <p:sldId id="259" r:id="rId18"/>
    <p:sldId id="295" r:id="rId19"/>
    <p:sldId id="291" r:id="rId20"/>
    <p:sldId id="271" r:id="rId21"/>
    <p:sldId id="292" r:id="rId22"/>
    <p:sldId id="293" r:id="rId23"/>
    <p:sldId id="273" r:id="rId24"/>
    <p:sldId id="294" r:id="rId25"/>
    <p:sldId id="26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099"/>
    <a:srgbClr val="66CCFF"/>
    <a:srgbClr val="920000"/>
    <a:srgbClr val="7E0000"/>
    <a:srgbClr val="000000"/>
    <a:srgbClr val="FFFF66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5" d="100"/>
          <a:sy n="75" d="100"/>
        </p:scale>
        <p:origin x="-47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D47E239-E61A-4143-8AA8-C149F8980963}" type="datetimeFigureOut">
              <a:rPr lang="ru-RU"/>
              <a:pPr>
                <a:defRPr/>
              </a:pPr>
              <a:t>13.09.2015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F5691CC-85E2-48C7-A2F1-E6576C119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294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EB9E2C-B104-4CD1-ACD7-0E9ABB129E1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EAE743-E79E-46C1-9C81-3BC96D5B579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9FFCA7-6058-478B-BA33-C74FC69E47C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D06362-0DE5-4896-8683-2032CCF9C4AD}" type="datetimeFigureOut">
              <a:rPr lang="ru-RU"/>
              <a:pPr>
                <a:defRPr/>
              </a:pPr>
              <a:t>13.09.2015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7E2C77-F86B-4927-B59E-A27BD3291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EBF63-295B-4DAC-88F8-A014D2658B30}" type="datetimeFigureOut">
              <a:rPr lang="ru-RU"/>
              <a:pPr>
                <a:defRPr/>
              </a:pPr>
              <a:t>13.09.2015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92240-E054-41C3-8ED2-8E0791B04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EFAB7-386D-41CB-9E45-78A46E3F8DA5}" type="datetimeFigureOut">
              <a:rPr lang="ru-RU"/>
              <a:pPr>
                <a:defRPr/>
              </a:pPr>
              <a:t>13.09.2015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38515-04A2-46A9-BF0E-61F0E3360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930F9-76DE-4D4E-A3C6-5C639BD63B5B}" type="datetimeFigureOut">
              <a:rPr lang="ru-RU"/>
              <a:pPr>
                <a:defRPr/>
              </a:pPr>
              <a:t>13.09.2015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0F11-F6CA-4248-8C0E-2C44F2B28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B82F5EF-136E-4B5D-926C-3435EFDAC6B6}" type="datetimeFigureOut">
              <a:rPr lang="ru-RU"/>
              <a:pPr>
                <a:defRPr/>
              </a:pPr>
              <a:t>13.09.2015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C402EA-F2A0-4A7F-ACCD-6292E6B0F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E1A16-CA02-499F-AAE0-E5A31D543D45}" type="datetimeFigureOut">
              <a:rPr lang="ru-RU"/>
              <a:pPr>
                <a:defRPr/>
              </a:pPr>
              <a:t>13.09.2015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AA230-E8DE-4899-AA75-67A560699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1E389-B8C9-49B9-AF98-C87F1A5C341F}" type="datetimeFigureOut">
              <a:rPr lang="ru-RU"/>
              <a:pPr>
                <a:defRPr/>
              </a:pPr>
              <a:t>13.09.2015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39C2C-2497-4EF5-8123-4954953A8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41C6E-C3EC-4414-8016-A0CEAEF52784}" type="datetimeFigureOut">
              <a:rPr lang="ru-RU"/>
              <a:pPr>
                <a:defRPr/>
              </a:pPr>
              <a:t>13.09.2015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59553-0CDC-4ECF-8398-8FE77AB35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196C96-FA0E-4D7A-B6B4-5DDE323D2D81}" type="datetimeFigureOut">
              <a:rPr lang="ru-RU"/>
              <a:pPr>
                <a:defRPr/>
              </a:pPr>
              <a:t>13.09.2015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464B2E-646E-45C9-9C44-D3AD44C6B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8D3A5-ECE6-4970-A2A0-0BF284F8535F}" type="datetimeFigureOut">
              <a:rPr lang="ru-RU"/>
              <a:pPr>
                <a:defRPr/>
              </a:pPr>
              <a:t>13.09.2015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80CE1-DC50-4D33-8A87-D36563DFC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EADF25-7266-47C2-BBAA-EDD52F36B9B0}" type="datetimeFigureOut">
              <a:rPr lang="ru-RU"/>
              <a:pPr>
                <a:defRPr/>
              </a:pPr>
              <a:t>13.09.2015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4630A6-E5B3-48B8-8EEF-C8F9E6B50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523080B-8D95-414D-9768-9D063B4F7118}" type="datetimeFigureOut">
              <a:rPr lang="ru-RU"/>
              <a:pPr>
                <a:defRPr/>
              </a:pPr>
              <a:t>13.09.2015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141B22C-F212-4FEC-B184-4F1155366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1" r:id="rId2"/>
    <p:sldLayoutId id="2147483793" r:id="rId3"/>
    <p:sldLayoutId id="2147483790" r:id="rId4"/>
    <p:sldLayoutId id="2147483789" r:id="rId5"/>
    <p:sldLayoutId id="2147483788" r:id="rId6"/>
    <p:sldLayoutId id="2147483794" r:id="rId7"/>
    <p:sldLayoutId id="2147483787" r:id="rId8"/>
    <p:sldLayoutId id="2147483795" r:id="rId9"/>
    <p:sldLayoutId id="2147483786" r:id="rId10"/>
    <p:sldLayoutId id="214748378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B248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B248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B248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B248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B248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B248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B248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B248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B248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96D4D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96D4D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E48F7B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Excel_97-2003_Worksheet1.xls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428625"/>
            <a:ext cx="100488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Прямоугольник 4"/>
          <p:cNvSpPr>
            <a:spLocks noChangeArrowheads="1"/>
          </p:cNvSpPr>
          <p:nvPr/>
        </p:nvSpPr>
        <p:spPr bwMode="auto">
          <a:xfrm>
            <a:off x="3995738" y="4941888"/>
            <a:ext cx="4572000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r" eaLnBrk="0" hangingPunct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Александрова Л.А.,</a:t>
            </a:r>
            <a:endParaRPr lang="ru-RU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263" algn="r" eaLnBrk="0" hangingPunct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старшая медицинская сестра </a:t>
            </a:r>
            <a:endParaRPr lang="ru-RU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263" algn="r" eaLnBrk="0" hangingPunct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нефрологического отделения</a:t>
            </a:r>
            <a:endParaRPr lang="ru-RU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263" algn="r" eaLnBrk="0" hangingPunct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БУЗОО "ГДКБ № 3"</a:t>
            </a:r>
            <a:endParaRPr lang="ru-RU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263" algn="r" eaLnBrk="0" hangingPunct="0"/>
            <a:endParaRPr lang="ru-RU" sz="28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50" y="1714500"/>
            <a:ext cx="8496300" cy="27082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263" algn="ctr">
              <a:defRPr/>
            </a:pPr>
            <a:r>
              <a:rPr lang="ru-RU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Роль медицинской сестры</a:t>
            </a:r>
          </a:p>
          <a:p>
            <a:pPr indent="449263" algn="ctr" eaLnBrk="0" hangingPunct="0">
              <a:defRPr/>
            </a:pPr>
            <a:r>
              <a:rPr lang="ru-RU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проведении перитонеального </a:t>
            </a:r>
          </a:p>
          <a:p>
            <a:pPr indent="449263" algn="ctr" eaLnBrk="0" hangingPunct="0">
              <a:defRPr/>
            </a:pPr>
            <a:r>
              <a:rPr lang="ru-RU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диализа детям</a:t>
            </a:r>
          </a:p>
          <a:p>
            <a:pPr indent="449263" algn="ctr" eaLnBrk="0" hangingPunct="0">
              <a:defRPr/>
            </a:pPr>
            <a:r>
              <a:rPr lang="ru-RU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 хронической почечной недостаточностью</a:t>
            </a:r>
          </a:p>
        </p:txBody>
      </p:sp>
      <p:pic>
        <p:nvPicPr>
          <p:cNvPr id="14340" name="Picture 1" descr="ОПС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25" y="428625"/>
            <a:ext cx="930275" cy="12414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Рисунок 19" descr="Комплект для перитонеального диализ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857364"/>
            <a:ext cx="2736850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TextBox 7"/>
          <p:cNvSpPr txBox="1">
            <a:spLocks noChangeArrowheads="1"/>
          </p:cNvSpPr>
          <p:nvPr/>
        </p:nvSpPr>
        <p:spPr bwMode="auto">
          <a:xfrm>
            <a:off x="3357554" y="2428868"/>
            <a:ext cx="22796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 i="1" dirty="0">
                <a:solidFill>
                  <a:srgbClr val="000099"/>
                </a:solidFill>
                <a:latin typeface="Verdana" pitchFamily="34" charset="0"/>
              </a:rPr>
              <a:t>Baxter</a:t>
            </a:r>
            <a:endParaRPr lang="ru-RU" sz="4400" b="1" i="1" dirty="0">
              <a:solidFill>
                <a:srgbClr val="000099"/>
              </a:solidFill>
              <a:latin typeface="Verdana" pitchFamily="34" charset="0"/>
            </a:endParaRPr>
          </a:p>
        </p:txBody>
      </p:sp>
      <p:pic>
        <p:nvPicPr>
          <p:cNvPr id="40965" name="Picture 3" descr="H:\СКАНЕР\Люда 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4357694"/>
            <a:ext cx="185738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4" descr="H:\СКАНЕР\Люда 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4214818"/>
            <a:ext cx="174752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1" descr="H:\СКАНЕР\Люд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3786190"/>
            <a:ext cx="1800225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57158" y="285728"/>
            <a:ext cx="828680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300" b="1" dirty="0" smtClean="0">
                <a:solidFill>
                  <a:srgbClr val="000066"/>
                </a:solidFill>
              </a:rPr>
              <a:t>Совместно со специалистами компании «</a:t>
            </a:r>
            <a:r>
              <a:rPr lang="ru-RU" sz="2300" b="1" dirty="0" err="1" smtClean="0">
                <a:solidFill>
                  <a:srgbClr val="000066"/>
                </a:solidFill>
              </a:rPr>
              <a:t>Baxter</a:t>
            </a:r>
            <a:r>
              <a:rPr lang="ru-RU" sz="2300" b="1" dirty="0" smtClean="0">
                <a:solidFill>
                  <a:srgbClr val="000066"/>
                </a:solidFill>
              </a:rPr>
              <a:t>» разработана программа обучения врачей и медицинских сестер. Проведены обучающие семинар и мастер-класс, выданы  методические рекомендации </a:t>
            </a:r>
            <a:endParaRPr lang="ru-RU" sz="2300" b="1" dirty="0">
              <a:solidFill>
                <a:srgbClr val="000066"/>
              </a:solidFill>
            </a:endParaRPr>
          </a:p>
        </p:txBody>
      </p:sp>
      <p:pic>
        <p:nvPicPr>
          <p:cNvPr id="54274" name="Picture 2" descr="E:\диализ1.1\с фотоаппарата\DCIM\100NIKON\DSCN037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857364"/>
            <a:ext cx="3009651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ДИАЛИЗ\с фотоаппарата\DCIM\100NIKON\DSCN03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143116"/>
            <a:ext cx="3257550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G:\новое фото\DSCN03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143504" y="928672"/>
            <a:ext cx="3857652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929058" y="5000636"/>
            <a:ext cx="44291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rgbClr val="000066"/>
                </a:solidFill>
                <a:cs typeface="Times New Roman" pitchFamily="18" charset="0"/>
              </a:rPr>
              <a:t>Перитонеальный диализ </a:t>
            </a:r>
          </a:p>
          <a:p>
            <a:r>
              <a:rPr lang="ru-RU" sz="2400" b="1" dirty="0" smtClean="0">
                <a:solidFill>
                  <a:srgbClr val="000066"/>
                </a:solidFill>
                <a:cs typeface="Times New Roman" pitchFamily="18" charset="0"/>
              </a:rPr>
              <a:t>осуществляется через</a:t>
            </a:r>
            <a:endParaRPr lang="ru-RU" sz="2400" b="1" dirty="0">
              <a:solidFill>
                <a:srgbClr val="000066"/>
              </a:solidFill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0066"/>
                </a:solidFill>
                <a:cs typeface="Times New Roman" pitchFamily="18" charset="0"/>
              </a:rPr>
              <a:t>перитонеальный   </a:t>
            </a:r>
            <a:r>
              <a:rPr lang="ru-RU" sz="2400" b="1" dirty="0">
                <a:solidFill>
                  <a:srgbClr val="000066"/>
                </a:solidFill>
                <a:cs typeface="Times New Roman" pitchFamily="18" charset="0"/>
              </a:rPr>
              <a:t>катетер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41988" name="Прямоугольник 4"/>
          <p:cNvSpPr>
            <a:spLocks noChangeArrowheads="1"/>
          </p:cNvSpPr>
          <p:nvPr/>
        </p:nvSpPr>
        <p:spPr bwMode="auto">
          <a:xfrm>
            <a:off x="428596" y="571480"/>
            <a:ext cx="5214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 </a:t>
            </a:r>
            <a:r>
              <a:rPr lang="ru-RU" sz="2400" b="1" dirty="0">
                <a:solidFill>
                  <a:srgbClr val="000066"/>
                </a:solidFill>
              </a:rPr>
              <a:t>Медицинская сестра является одним из основных участников в процессе лечения </a:t>
            </a:r>
            <a:r>
              <a:rPr lang="ru-RU" sz="2400" b="1" dirty="0" smtClean="0">
                <a:solidFill>
                  <a:srgbClr val="000066"/>
                </a:solidFill>
              </a:rPr>
              <a:t>пациентов </a:t>
            </a:r>
            <a:endParaRPr lang="ru-RU" sz="2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&lt;div class='bannercontenthead'&gt;80-летняя история помощи пациентам по всему миру.&lt;/div&gt;&lt;div class='bannertext'&gt;&lt;div class='bannersubtitle1'&gt;&lt;/div&gt;&lt;div class='bannersubtitle2'&gt;&lt;/div&gt;&lt;div&gt;Основанная в 1931 году компания «Бакстер» в настоящее время насчитывает около 48000 работников в более, чем 100 странах мира.&lt;/div&gt;&lt;div class='bannerlink'&gt;&lt;/div&gt;&lt;div class='buttonplaceholder'&gt;&lt;span class='bannerbtn'&gt;&lt;span&gt;&lt;/span&gt;&lt;/span&gt;&lt;/div&gt;&lt;/div&g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642918"/>
            <a:ext cx="2643206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3011" name="TextBox 9"/>
          <p:cNvSpPr txBox="1">
            <a:spLocks noChangeArrowheads="1"/>
          </p:cNvSpPr>
          <p:nvPr/>
        </p:nvSpPr>
        <p:spPr bwMode="auto">
          <a:xfrm>
            <a:off x="500034" y="714356"/>
            <a:ext cx="5572164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66"/>
                </a:solidFill>
              </a:rPr>
              <a:t>Важная роль отводится медицинской сестре в послеоперационном уходе за </a:t>
            </a:r>
            <a:r>
              <a:rPr lang="ru-RU" sz="2400" b="1" dirty="0" smtClean="0">
                <a:solidFill>
                  <a:srgbClr val="000066"/>
                </a:solidFill>
              </a:rPr>
              <a:t>пациентом</a:t>
            </a:r>
          </a:p>
          <a:p>
            <a:endParaRPr lang="ru-RU" sz="24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0066"/>
                </a:solidFill>
              </a:rPr>
              <a:t>Медицинская </a:t>
            </a:r>
            <a:r>
              <a:rPr lang="ru-RU" sz="2400" b="1" dirty="0">
                <a:solidFill>
                  <a:srgbClr val="000066"/>
                </a:solidFill>
              </a:rPr>
              <a:t>сестра </a:t>
            </a:r>
            <a:r>
              <a:rPr lang="ru-RU" sz="2400" b="1" dirty="0" smtClean="0">
                <a:solidFill>
                  <a:srgbClr val="000066"/>
                </a:solidFill>
              </a:rPr>
              <a:t>наблюдает </a:t>
            </a:r>
            <a:r>
              <a:rPr lang="ru-RU" sz="2400" b="1" dirty="0">
                <a:solidFill>
                  <a:srgbClr val="000066"/>
                </a:solidFill>
              </a:rPr>
              <a:t>за</a:t>
            </a:r>
            <a:r>
              <a:rPr lang="ru-RU" sz="2400" b="1" dirty="0" smtClean="0">
                <a:solidFill>
                  <a:srgbClr val="000066"/>
                </a:solidFill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000066"/>
                </a:solidFill>
              </a:rPr>
              <a:t>самочувствием ребенка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000066"/>
                </a:solidFill>
              </a:rPr>
              <a:t>положением </a:t>
            </a:r>
            <a:r>
              <a:rPr lang="ru-RU" sz="2400" b="1" dirty="0">
                <a:solidFill>
                  <a:srgbClr val="000066"/>
                </a:solidFill>
              </a:rPr>
              <a:t>катетера и </a:t>
            </a:r>
            <a:r>
              <a:rPr lang="ru-RU" sz="2400" b="1" dirty="0" smtClean="0">
                <a:solidFill>
                  <a:srgbClr val="000066"/>
                </a:solidFill>
              </a:rPr>
              <a:t>местом</a:t>
            </a:r>
          </a:p>
          <a:p>
            <a:r>
              <a:rPr lang="ru-RU" sz="2400" b="1" dirty="0" smtClean="0">
                <a:solidFill>
                  <a:srgbClr val="000066"/>
                </a:solidFill>
              </a:rPr>
              <a:t>    его </a:t>
            </a:r>
            <a:r>
              <a:rPr lang="ru-RU" sz="2400" b="1" dirty="0">
                <a:solidFill>
                  <a:srgbClr val="000066"/>
                </a:solidFill>
              </a:rPr>
              <a:t>выхода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000066"/>
                </a:solidFill>
              </a:rPr>
              <a:t>состояние </a:t>
            </a:r>
            <a:r>
              <a:rPr lang="ru-RU" sz="2400" b="1" dirty="0">
                <a:solidFill>
                  <a:srgbClr val="000066"/>
                </a:solidFill>
              </a:rPr>
              <a:t>повязки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000066"/>
                </a:solidFill>
              </a:rPr>
              <a:t>контролирует пульс, </a:t>
            </a:r>
            <a:endParaRPr lang="ru-RU" sz="2400" b="1" dirty="0" smtClean="0">
              <a:solidFill>
                <a:srgbClr val="000066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    </a:t>
            </a:r>
            <a:r>
              <a:rPr lang="ru-RU" sz="2400" b="1" dirty="0" smtClean="0">
                <a:solidFill>
                  <a:srgbClr val="000066"/>
                </a:solidFill>
              </a:rPr>
              <a:t>артериальное</a:t>
            </a:r>
            <a:r>
              <a:rPr lang="en-US" sz="2400" b="1" dirty="0" smtClean="0">
                <a:solidFill>
                  <a:srgbClr val="000066"/>
                </a:solidFill>
              </a:rPr>
              <a:t> </a:t>
            </a:r>
            <a:r>
              <a:rPr lang="ru-RU" sz="2400" b="1" dirty="0">
                <a:solidFill>
                  <a:srgbClr val="000066"/>
                </a:solidFill>
              </a:rPr>
              <a:t>давление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000066"/>
                </a:solidFill>
              </a:rPr>
              <a:t>ведет лист диуреза и др.</a:t>
            </a:r>
          </a:p>
          <a:p>
            <a:endParaRPr lang="ru-RU" dirty="0">
              <a:latin typeface="Verdana" pitchFamily="34" charset="0"/>
            </a:endParaRPr>
          </a:p>
        </p:txBody>
      </p:sp>
      <p:sp>
        <p:nvSpPr>
          <p:cNvPr id="43012" name="TextBox 11"/>
          <p:cNvSpPr txBox="1">
            <a:spLocks noChangeArrowheads="1"/>
          </p:cNvSpPr>
          <p:nvPr/>
        </p:nvSpPr>
        <p:spPr bwMode="auto">
          <a:xfrm>
            <a:off x="4643438" y="7786688"/>
            <a:ext cx="46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68610" name="Picture 2" descr="H:\диализ1.1\фото рао\IMG_20150514_0900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286124"/>
            <a:ext cx="2500330" cy="289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014" name="Picture 2" descr="https://encrypted-tbn0.gstatic.com/images?q=tbn:ANd9GcQ9IjIoWsaUOoQ_wTlrd3rd-oa5qx_puPkpTFq4bZiab6OtKHk2dQ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04134">
            <a:off x="7719648" y="5231664"/>
            <a:ext cx="320675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nephros-krasnodar.ru/sites/default/files/_pd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928802"/>
            <a:ext cx="2928958" cy="4367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" descr="E:\ДИАЛИЗ\диализ фото\IMG_20150508_1241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214941" y="1857364"/>
            <a:ext cx="3143272" cy="4381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5059" name="Прямоугольник 5"/>
          <p:cNvSpPr>
            <a:spLocks noChangeArrowheads="1"/>
          </p:cNvSpPr>
          <p:nvPr/>
        </p:nvSpPr>
        <p:spPr bwMode="auto">
          <a:xfrm>
            <a:off x="357188" y="285750"/>
            <a:ext cx="407193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0066"/>
                </a:solidFill>
              </a:rPr>
              <a:t>Постоянный амбулаторный перитонеальный диализ </a:t>
            </a:r>
          </a:p>
          <a:p>
            <a:pPr algn="ctr"/>
            <a:r>
              <a:rPr lang="ru-RU" sz="2400" b="1" dirty="0">
                <a:solidFill>
                  <a:srgbClr val="000066"/>
                </a:solidFill>
              </a:rPr>
              <a:t>(ПАПД - ручной)  </a:t>
            </a:r>
          </a:p>
        </p:txBody>
      </p:sp>
      <p:sp>
        <p:nvSpPr>
          <p:cNvPr id="45060" name="Прямоугольник 6"/>
          <p:cNvSpPr>
            <a:spLocks noChangeArrowheads="1"/>
          </p:cNvSpPr>
          <p:nvPr/>
        </p:nvSpPr>
        <p:spPr bwMode="auto">
          <a:xfrm>
            <a:off x="5072066" y="357166"/>
            <a:ext cx="33575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0066"/>
                </a:solidFill>
              </a:rPr>
              <a:t>Автоматический перитонеальный диализ (АПД)</a:t>
            </a:r>
          </a:p>
          <a:p>
            <a:pPr algn="ctr"/>
            <a:endParaRPr lang="ru-RU" sz="2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571500" y="785813"/>
            <a:ext cx="82073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61938" indent="-261938"/>
            <a:r>
              <a:rPr lang="ru-RU" sz="2400" b="1" dirty="0" smtClean="0">
                <a:solidFill>
                  <a:srgbClr val="000066"/>
                </a:solidFill>
              </a:rPr>
              <a:t>   Основным </a:t>
            </a:r>
            <a:r>
              <a:rPr lang="ru-RU" sz="2400" b="1" dirty="0">
                <a:solidFill>
                  <a:srgbClr val="000066"/>
                </a:solidFill>
              </a:rPr>
              <a:t>направлением в работе медицинской сестры является соблюдение всех мероприятий санитарно </a:t>
            </a:r>
            <a:r>
              <a:rPr lang="ru-RU" sz="2400" b="1">
                <a:solidFill>
                  <a:srgbClr val="000066"/>
                </a:solidFill>
              </a:rPr>
              <a:t>– </a:t>
            </a:r>
            <a:r>
              <a:rPr lang="ru-RU" sz="2400" b="1" smtClean="0">
                <a:solidFill>
                  <a:srgbClr val="000066"/>
                </a:solidFill>
              </a:rPr>
              <a:t>противоэпидемического </a:t>
            </a:r>
            <a:r>
              <a:rPr lang="ru-RU" sz="2400" b="1" dirty="0">
                <a:solidFill>
                  <a:srgbClr val="000066"/>
                </a:solidFill>
              </a:rPr>
              <a:t>режима</a:t>
            </a:r>
            <a:r>
              <a:rPr lang="ru-RU" sz="2400" dirty="0">
                <a:solidFill>
                  <a:srgbClr val="000066"/>
                </a:solidFill>
              </a:rPr>
              <a:t> </a:t>
            </a:r>
          </a:p>
          <a:p>
            <a:pPr marL="261938" indent="-261938">
              <a:buFont typeface="Wingdings" pitchFamily="2" charset="2"/>
              <a:buChar char="Ø"/>
            </a:pPr>
            <a:endParaRPr lang="ru-RU" sz="2400" dirty="0">
              <a:solidFill>
                <a:srgbClr val="000066"/>
              </a:solidFill>
            </a:endParaRPr>
          </a:p>
          <a:p>
            <a:pPr marL="261938" indent="-261938"/>
            <a:r>
              <a:rPr lang="ru-RU" sz="2400" b="1" dirty="0" smtClean="0">
                <a:solidFill>
                  <a:srgbClr val="C00000"/>
                </a:solidFill>
              </a:rPr>
              <a:t>   </a:t>
            </a:r>
            <a:r>
              <a:rPr lang="ru-RU" sz="2400" b="1" dirty="0" smtClean="0">
                <a:solidFill>
                  <a:srgbClr val="000066"/>
                </a:solidFill>
              </a:rPr>
              <a:t>Медицинская </a:t>
            </a:r>
            <a:r>
              <a:rPr lang="ru-RU" sz="2400" b="1" dirty="0">
                <a:solidFill>
                  <a:srgbClr val="000066"/>
                </a:solidFill>
              </a:rPr>
              <a:t>сестра </a:t>
            </a:r>
            <a:r>
              <a:rPr lang="ru-RU" sz="2400" b="1" dirty="0" smtClean="0">
                <a:solidFill>
                  <a:srgbClr val="000066"/>
                </a:solidFill>
              </a:rPr>
              <a:t>осуществляет подготовку: </a:t>
            </a:r>
            <a:endParaRPr lang="ru-RU" sz="2400" b="1" dirty="0">
              <a:solidFill>
                <a:srgbClr val="000066"/>
              </a:solidFill>
            </a:endParaRPr>
          </a:p>
          <a:p>
            <a:pPr marL="261938" indent="93663">
              <a:buFont typeface="Arial" charset="0"/>
              <a:buChar char="•"/>
            </a:pPr>
            <a:r>
              <a:rPr lang="ru-RU" sz="2400" b="1" dirty="0" smtClean="0">
                <a:solidFill>
                  <a:srgbClr val="000066"/>
                </a:solidFill>
              </a:rPr>
              <a:t> стойки </a:t>
            </a:r>
            <a:r>
              <a:rPr lang="ru-RU" sz="2400" b="1" dirty="0" err="1" smtClean="0">
                <a:solidFill>
                  <a:srgbClr val="000066"/>
                </a:solidFill>
              </a:rPr>
              <a:t>инфузионной</a:t>
            </a:r>
            <a:endParaRPr lang="ru-RU" sz="2400" b="1" dirty="0" smtClean="0">
              <a:solidFill>
                <a:srgbClr val="000066"/>
              </a:solidFill>
            </a:endParaRPr>
          </a:p>
          <a:p>
            <a:pPr marL="261938" indent="93663">
              <a:buFont typeface="Arial" charset="0"/>
              <a:buChar char="•"/>
            </a:pPr>
            <a:r>
              <a:rPr lang="ru-RU" sz="2400" b="1" dirty="0" smtClean="0">
                <a:solidFill>
                  <a:srgbClr val="000066"/>
                </a:solidFill>
              </a:rPr>
              <a:t> расходных материалов</a:t>
            </a:r>
          </a:p>
          <a:p>
            <a:pPr marL="261938" indent="93663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0066"/>
                </a:solidFill>
              </a:rPr>
              <a:t> </a:t>
            </a:r>
            <a:r>
              <a:rPr lang="ru-RU" sz="2400" b="1" dirty="0">
                <a:solidFill>
                  <a:srgbClr val="000066"/>
                </a:solidFill>
              </a:rPr>
              <a:t>тонометр для измерения </a:t>
            </a:r>
            <a:r>
              <a:rPr lang="ru-RU" sz="2400" b="1" dirty="0" smtClean="0">
                <a:solidFill>
                  <a:srgbClr val="000066"/>
                </a:solidFill>
              </a:rPr>
              <a:t>АД</a:t>
            </a:r>
            <a:endParaRPr lang="ru-RU" sz="2400" b="1" dirty="0">
              <a:solidFill>
                <a:srgbClr val="000066"/>
              </a:solidFill>
            </a:endParaRPr>
          </a:p>
          <a:p>
            <a:pPr marL="261938" indent="93663">
              <a:buFont typeface="Arial" charset="0"/>
              <a:buChar char="•"/>
            </a:pPr>
            <a:r>
              <a:rPr lang="ru-RU" sz="2400" b="1" dirty="0">
                <a:solidFill>
                  <a:srgbClr val="000066"/>
                </a:solidFill>
              </a:rPr>
              <a:t> </a:t>
            </a:r>
            <a:r>
              <a:rPr lang="ru-RU" sz="2400" b="1" dirty="0" smtClean="0">
                <a:solidFill>
                  <a:srgbClr val="000066"/>
                </a:solidFill>
              </a:rPr>
              <a:t>весы и др.</a:t>
            </a:r>
            <a:endParaRPr lang="ru-RU" sz="2400" b="1" dirty="0">
              <a:solidFill>
                <a:srgbClr val="000066"/>
              </a:solidFill>
            </a:endParaRPr>
          </a:p>
          <a:p>
            <a:pPr marL="261938" indent="93663"/>
            <a:r>
              <a:rPr lang="ru-RU" sz="2400" b="1" dirty="0">
                <a:solidFill>
                  <a:srgbClr val="000066"/>
                </a:solidFill>
              </a:rPr>
              <a:t> </a:t>
            </a:r>
            <a:endParaRPr lang="ru-RU" sz="2400" dirty="0">
              <a:solidFill>
                <a:srgbClr val="000066"/>
              </a:solidFill>
            </a:endParaRPr>
          </a:p>
          <a:p>
            <a:pPr marL="261938" indent="-261938"/>
            <a:r>
              <a:rPr lang="ru-RU" sz="2400" b="1" dirty="0" smtClean="0">
                <a:solidFill>
                  <a:srgbClr val="000066"/>
                </a:solidFill>
              </a:rPr>
              <a:t>   </a:t>
            </a:r>
            <a:r>
              <a:rPr lang="ru-RU" sz="2400" b="1" dirty="0" err="1" smtClean="0">
                <a:solidFill>
                  <a:srgbClr val="000066"/>
                </a:solidFill>
              </a:rPr>
              <a:t>Перитонеальный</a:t>
            </a:r>
            <a:r>
              <a:rPr lang="ru-RU" sz="2400" b="1" dirty="0" smtClean="0">
                <a:solidFill>
                  <a:srgbClr val="000066"/>
                </a:solidFill>
              </a:rPr>
              <a:t> </a:t>
            </a:r>
            <a:r>
              <a:rPr lang="ru-RU" sz="2400" b="1" dirty="0">
                <a:solidFill>
                  <a:srgbClr val="000066"/>
                </a:solidFill>
              </a:rPr>
              <a:t>диализ проводится в </a:t>
            </a:r>
          </a:p>
          <a:p>
            <a:pPr marL="261938" indent="-261938"/>
            <a:r>
              <a:rPr lang="ru-RU" sz="2400" b="1" dirty="0">
                <a:solidFill>
                  <a:srgbClr val="000066"/>
                </a:solidFill>
              </a:rPr>
              <a:t> </a:t>
            </a:r>
            <a:r>
              <a:rPr lang="ru-RU" sz="2400" b="1" dirty="0" smtClean="0">
                <a:solidFill>
                  <a:srgbClr val="000066"/>
                </a:solidFill>
              </a:rPr>
              <a:t>   асептических </a:t>
            </a:r>
            <a:r>
              <a:rPr lang="ru-RU" sz="2400" b="1" dirty="0">
                <a:solidFill>
                  <a:srgbClr val="000066"/>
                </a:solidFill>
              </a:rPr>
              <a:t>условиях</a:t>
            </a:r>
          </a:p>
        </p:txBody>
      </p:sp>
      <p:sp>
        <p:nvSpPr>
          <p:cNvPr id="46082" name="Прямоугольник 8"/>
          <p:cNvSpPr>
            <a:spLocks noChangeArrowheads="1"/>
          </p:cNvSpPr>
          <p:nvPr/>
        </p:nvSpPr>
        <p:spPr bwMode="auto">
          <a:xfrm>
            <a:off x="1214414" y="500042"/>
            <a:ext cx="7488237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C00000"/>
              </a:buClr>
            </a:pPr>
            <a:endParaRPr lang="ru-RU" sz="200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b="1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b="1">
              <a:solidFill>
                <a:srgbClr val="00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b="1">
              <a:solidFill>
                <a:srgbClr val="00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b="1">
              <a:solidFill>
                <a:srgbClr val="00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b="1">
              <a:solidFill>
                <a:srgbClr val="00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b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500042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Проведение перитонеального</a:t>
            </a:r>
          </a:p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 обмена ручным способом</a:t>
            </a:r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91138" name="Picture 2" descr="http://d3mlntcv38ck9k.cloudfront.net/content/konspekt_image/34885/0b48755a0fbf9f9fcb3f6bfde78b443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4786322"/>
            <a:ext cx="1706269" cy="1643074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592" y="1428736"/>
            <a:ext cx="3448466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4506" y="1428736"/>
            <a:ext cx="3276045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transkript.de/fileadmin/dateien_transkript/Bilder-Nachrichten-Wirtschaft/2012_02/2012_05_25_dialyse_N00620_M-1_nih.jpg"/>
          <p:cNvPicPr>
            <a:picLocks noChangeAspect="1" noChangeArrowheads="1"/>
          </p:cNvPicPr>
          <p:nvPr/>
        </p:nvPicPr>
        <p:blipFill>
          <a:blip r:embed="rId2" cstate="email"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3500438"/>
            <a:ext cx="482729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3500438"/>
            <a:ext cx="2357454" cy="2728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57158" y="357166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Проведение перитонеального</a:t>
            </a:r>
          </a:p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 обмена автоматическим способом</a:t>
            </a:r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7" name="Рисунок 20" descr="Циклер для перитонеального диализ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1214422"/>
            <a:ext cx="3500462" cy="2242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E:\ДИАЛИЗ\диализ фото\IMG_20150508_12163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214422"/>
            <a:ext cx="3585509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ДИАЛИЗ\диализ фото\IMG_05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857628"/>
            <a:ext cx="3819274" cy="2282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G:\диализ1\с фотоаппарата\DCIM\100NIKON\DSCN03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500042"/>
            <a:ext cx="3929090" cy="3039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357686" y="3786190"/>
            <a:ext cx="4286249" cy="249299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Обучение проведению перитонеального диализа является жизненно необходимым, и важная роль в этом отводится медицинской сестре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rgbClr val="000066"/>
              </a:solidFill>
              <a:latin typeface="+mn-lt"/>
              <a:cs typeface="+mn-cs"/>
            </a:endParaRPr>
          </a:p>
        </p:txBody>
      </p:sp>
      <p:pic>
        <p:nvPicPr>
          <p:cNvPr id="111617" name="Picture 1" descr="C:\Documents and Settings\Admin\Рабочий стол\ДИАЛИЗ\диализ фото\IMG_0523.jpg"/>
          <p:cNvPicPr>
            <a:picLocks noChangeAspect="1" noChangeArrowheads="1"/>
          </p:cNvPicPr>
          <p:nvPr/>
        </p:nvPicPr>
        <p:blipFill>
          <a:blip r:embed="rId4" cstate="email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500042"/>
            <a:ext cx="3929090" cy="3089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0430" y="5643578"/>
            <a:ext cx="24139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Обработка рук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286124"/>
            <a:ext cx="266637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Подготовка </a:t>
            </a:r>
          </a:p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оборудования и</a:t>
            </a:r>
          </a:p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материалов</a:t>
            </a:r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55300" name="Picture 4" descr="E:\диализ1.1\с фотоаппарата\DCIM\100NIKON\DSCN03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1571612"/>
            <a:ext cx="2736062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786446" y="3286124"/>
            <a:ext cx="30718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Проведение процедуры</a:t>
            </a:r>
          </a:p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с использованием </a:t>
            </a:r>
            <a:r>
              <a:rPr lang="ru-RU" sz="2400" b="1" dirty="0" err="1" smtClean="0">
                <a:solidFill>
                  <a:srgbClr val="000066"/>
                </a:solidFill>
              </a:rPr>
              <a:t>Циклера</a:t>
            </a:r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262" b="5219"/>
          <a:stretch>
            <a:fillRect/>
          </a:stretch>
        </p:blipFill>
        <p:spPr bwMode="auto">
          <a:xfrm>
            <a:off x="3571868" y="3857628"/>
            <a:ext cx="2096550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5303" name="Picture 7" descr="http://www.medpalata74.ru/images/medsestr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1000108"/>
            <a:ext cx="1571636" cy="247126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571604" y="500042"/>
            <a:ext cx="62149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Выполнение врачебных рекомендаций</a:t>
            </a:r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12" name="Picture 3" descr="E:\диализ1.1\картинки\диализ фото\IMG_05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571612"/>
            <a:ext cx="3130576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новое фото\DSCN03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7" y="2714620"/>
            <a:ext cx="2857276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0178" name="Прямоугольник 2"/>
          <p:cNvSpPr>
            <a:spLocks noChangeArrowheads="1"/>
          </p:cNvSpPr>
          <p:nvPr/>
        </p:nvSpPr>
        <p:spPr bwMode="auto">
          <a:xfrm>
            <a:off x="500062" y="642938"/>
            <a:ext cx="814390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b="1" dirty="0">
                <a:solidFill>
                  <a:srgbClr val="000066"/>
                </a:solidFill>
              </a:rPr>
              <a:t>Искусство ухода заключается в том, чтобы ухаживать не за пациентом, с каким-либо заболеванием, а за человеком, обладающим индивидуальными особенностями, характером, привычками и </a:t>
            </a:r>
            <a:r>
              <a:rPr lang="ru-RU" sz="2400" b="1" dirty="0" smtClean="0">
                <a:solidFill>
                  <a:srgbClr val="000066"/>
                </a:solidFill>
              </a:rPr>
              <a:t>желаниями</a:t>
            </a:r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5" name="Рисунок 4" descr="Уход за ребенком при простуде: сколько пить и чем кормить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2714620"/>
            <a:ext cx="3357586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http://www.liquidarea.com/wp-content/uploads/2012/09/kidneytransplan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4143380"/>
            <a:ext cx="3762368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8" name="Picture 10" descr="http://open.az/uploads/posts/2014-04/1396853920_82033_6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500174"/>
            <a:ext cx="271464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80" name="Picture 12" descr="http://www.med.cuhk.edu.hk/eng/home/press_releases/2011/images/2011_12_07_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1428736"/>
            <a:ext cx="2895615" cy="2554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0" descr="http://open.az/uploads/posts/2014-04/1396853920_82033_63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2143116"/>
            <a:ext cx="500066" cy="571504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389" name="TextBox 14"/>
          <p:cNvSpPr txBox="1">
            <a:spLocks noChangeArrowheads="1"/>
          </p:cNvSpPr>
          <p:nvPr/>
        </p:nvSpPr>
        <p:spPr bwMode="auto">
          <a:xfrm>
            <a:off x="1000100" y="3857628"/>
            <a:ext cx="182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</a:rPr>
              <a:t>Гемодиализ</a:t>
            </a:r>
          </a:p>
        </p:txBody>
      </p:sp>
      <p:sp>
        <p:nvSpPr>
          <p:cNvPr id="16390" name="TextBox 16"/>
          <p:cNvSpPr txBox="1">
            <a:spLocks noChangeArrowheads="1"/>
          </p:cNvSpPr>
          <p:nvPr/>
        </p:nvSpPr>
        <p:spPr bwMode="auto">
          <a:xfrm>
            <a:off x="5072066" y="3929066"/>
            <a:ext cx="361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</a:rPr>
              <a:t>Перитонеальный диализ</a:t>
            </a:r>
          </a:p>
        </p:txBody>
      </p:sp>
      <p:sp>
        <p:nvSpPr>
          <p:cNvPr id="16391" name="TextBox 17"/>
          <p:cNvSpPr txBox="1">
            <a:spLocks noChangeArrowheads="1"/>
          </p:cNvSpPr>
          <p:nvPr/>
        </p:nvSpPr>
        <p:spPr bwMode="auto">
          <a:xfrm>
            <a:off x="2500313" y="5857875"/>
            <a:ext cx="4106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Аллотрансплантация почки</a:t>
            </a:r>
          </a:p>
        </p:txBody>
      </p:sp>
      <p:sp>
        <p:nvSpPr>
          <p:cNvPr id="16392" name="TextBox 18"/>
          <p:cNvSpPr txBox="1">
            <a:spLocks noChangeArrowheads="1"/>
          </p:cNvSpPr>
          <p:nvPr/>
        </p:nvSpPr>
        <p:spPr bwMode="auto">
          <a:xfrm>
            <a:off x="285721" y="357189"/>
            <a:ext cx="85725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Острая и хроническая </a:t>
            </a:r>
            <a:r>
              <a:rPr lang="ru-RU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почечная </a:t>
            </a:r>
            <a:r>
              <a:rPr lang="ru-RU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недостаточность –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актуальная проблема детской нефрологии </a:t>
            </a:r>
            <a:endParaRPr lang="ru-RU" sz="24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ьете ребенка? Насилие в семье и участие в войне: что общего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500042"/>
            <a:ext cx="235745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42910" y="428604"/>
            <a:ext cx="4286250" cy="23698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Длительное соблюдение </a:t>
            </a:r>
            <a:r>
              <a:rPr lang="ru-RU" sz="24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режима</a:t>
            </a: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в течение многих месяцев и лет, </a:t>
            </a:r>
            <a:r>
              <a:rPr lang="ru-RU" sz="24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вызывают перенапряжение и усталость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3" name="TextBox 9"/>
          <p:cNvSpPr txBox="1">
            <a:spLocks noChangeArrowheads="1"/>
          </p:cNvSpPr>
          <p:nvPr/>
        </p:nvSpPr>
        <p:spPr bwMode="auto">
          <a:xfrm>
            <a:off x="1214438" y="3071813"/>
            <a:ext cx="4500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 flipH="1">
            <a:off x="4143372" y="3857628"/>
            <a:ext cx="450056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00066"/>
                </a:solidFill>
              </a:rPr>
              <a:t>Сестринский персонал систематически </a:t>
            </a:r>
            <a:r>
              <a:rPr lang="ru-RU" sz="2400" b="1" dirty="0">
                <a:solidFill>
                  <a:srgbClr val="000066"/>
                </a:solidFill>
              </a:rPr>
              <a:t>проводят беседы с </a:t>
            </a:r>
            <a:r>
              <a:rPr lang="ru-RU" sz="2400" b="1" dirty="0" smtClean="0">
                <a:solidFill>
                  <a:srgbClr val="000066"/>
                </a:solidFill>
              </a:rPr>
              <a:t>детьми и </a:t>
            </a:r>
            <a:r>
              <a:rPr lang="ru-RU" sz="2400" b="1" dirty="0">
                <a:solidFill>
                  <a:srgbClr val="000066"/>
                </a:solidFill>
              </a:rPr>
              <a:t>их родителями, </a:t>
            </a:r>
            <a:r>
              <a:rPr lang="ru-RU" sz="2400" b="1" dirty="0" smtClean="0">
                <a:solidFill>
                  <a:srgbClr val="000066"/>
                </a:solidFill>
              </a:rPr>
              <a:t>настраивает на благоприятный исход заболевания</a:t>
            </a:r>
          </a:p>
          <a:p>
            <a:pPr>
              <a:defRPr/>
            </a:pPr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3074" name="Picture 2" descr="G:\новое фото\DSCN03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000372"/>
            <a:ext cx="3374506" cy="3127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http://www.ugra-tv.ru/upload/resize_cache/iblock/5c7/625_486_2/5c78c3b59c1a6316f24592d6ac91ee7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071810"/>
            <a:ext cx="4167175" cy="3156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6023" name="Picture 7" descr="http://gov.cap.ru/UserFiles/news/20130821/Original/img_13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5" y="571480"/>
            <a:ext cx="3905277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500562" y="1142984"/>
            <a:ext cx="34175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Наблюдение в </a:t>
            </a:r>
          </a:p>
          <a:p>
            <a:r>
              <a:rPr lang="ru-RU" sz="2400" b="1" dirty="0" smtClean="0">
                <a:solidFill>
                  <a:srgbClr val="000066"/>
                </a:solidFill>
              </a:rPr>
              <a:t>поликлинике </a:t>
            </a:r>
          </a:p>
          <a:p>
            <a:r>
              <a:rPr lang="ru-RU" sz="2400" b="1" dirty="0" smtClean="0">
                <a:solidFill>
                  <a:srgbClr val="000066"/>
                </a:solidFill>
              </a:rPr>
              <a:t>по месту жительства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1538" y="4429132"/>
            <a:ext cx="31628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Коррекция лечения</a:t>
            </a:r>
          </a:p>
          <a:p>
            <a:r>
              <a:rPr lang="ru-RU" sz="2400" b="1" dirty="0" smtClean="0">
                <a:solidFill>
                  <a:srgbClr val="000066"/>
                </a:solidFill>
              </a:rPr>
              <a:t>специалистами </a:t>
            </a:r>
          </a:p>
          <a:p>
            <a:r>
              <a:rPr lang="ru-RU" sz="2400" b="1" dirty="0" smtClean="0">
                <a:solidFill>
                  <a:srgbClr val="000066"/>
                </a:solidFill>
              </a:rPr>
              <a:t>БУЗОО "ГДКБ №3"</a:t>
            </a:r>
            <a:endParaRPr lang="ru-RU" sz="2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85720" y="642918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Для оказания качественной медицинской помощи ежегодно проводится мастер-класс по технике проведения перитонеального диализа </a:t>
            </a:r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107521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2143116"/>
            <a:ext cx="2700000" cy="36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2143116"/>
            <a:ext cx="4800000" cy="36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357188" y="785813"/>
            <a:ext cx="7143770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261938" indent="-261938"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Проблема </a:t>
            </a:r>
            <a:r>
              <a:rPr lang="ru-RU" sz="26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острой и </a:t>
            </a: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хронической</a:t>
            </a:r>
          </a:p>
          <a:p>
            <a:pPr marL="261938" indent="-261938">
              <a:buClr>
                <a:srgbClr val="C00000"/>
              </a:buClr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почечной недостаточности остается </a:t>
            </a:r>
          </a:p>
          <a:p>
            <a:pPr marL="261938" indent="-261938">
              <a:buClr>
                <a:srgbClr val="C00000"/>
              </a:buClr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на </a:t>
            </a:r>
            <a:r>
              <a:rPr lang="ru-RU" sz="26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сегодняшний день </a:t>
            </a: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одной из самых </a:t>
            </a:r>
          </a:p>
          <a:p>
            <a:pPr marL="261938" indent="-261938">
              <a:spcAft>
                <a:spcPts val="1200"/>
              </a:spcAft>
              <a:buClr>
                <a:srgbClr val="C00000"/>
              </a:buClr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актуальных</a:t>
            </a:r>
            <a:endParaRPr lang="ru-RU" sz="26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261938" indent="-261938"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Перитонеальный </a:t>
            </a:r>
            <a:r>
              <a:rPr lang="ru-RU" sz="26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диализ </a:t>
            </a: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обеспечивает</a:t>
            </a:r>
          </a:p>
          <a:p>
            <a:pPr marL="261938" indent="-261938">
              <a:spcAft>
                <a:spcPts val="0"/>
              </a:spcAft>
              <a:buClr>
                <a:srgbClr val="C00000"/>
              </a:buClr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возможность </a:t>
            </a:r>
            <a:r>
              <a:rPr lang="ru-RU" sz="26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детям дожить </a:t>
            </a: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до</a:t>
            </a:r>
          </a:p>
          <a:p>
            <a:pPr marL="261938" indent="-261938">
              <a:spcAft>
                <a:spcPts val="0"/>
              </a:spcAft>
              <a:buClr>
                <a:srgbClr val="C00000"/>
              </a:buClr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аллотрансплантации почки  </a:t>
            </a:r>
          </a:p>
          <a:p>
            <a:pPr marL="261938" indent="-261938">
              <a:spcAft>
                <a:spcPts val="0"/>
              </a:spcAft>
              <a:buClr>
                <a:srgbClr val="C00000"/>
              </a:buClr>
              <a:defRPr/>
            </a:pPr>
            <a:endParaRPr lang="ru-RU" sz="26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Обучение </a:t>
            </a:r>
            <a:r>
              <a:rPr lang="ru-RU" sz="26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профессионализм</a:t>
            </a:r>
          </a:p>
          <a:p>
            <a:pPr>
              <a:buClr>
                <a:srgbClr val="C00000"/>
              </a:buClr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медицинских сестер позволяет</a:t>
            </a:r>
          </a:p>
          <a:p>
            <a:pPr>
              <a:buClr>
                <a:srgbClr val="C00000"/>
              </a:buClr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улучшить качества жизни пациентов</a:t>
            </a:r>
          </a:p>
          <a:p>
            <a:pPr>
              <a:buClr>
                <a:srgbClr val="C00000"/>
              </a:buClr>
              <a:defRPr/>
            </a:pPr>
            <a:endParaRPr lang="ru-RU" sz="2600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defRPr/>
            </a:pPr>
            <a:endParaRPr lang="ru-RU" sz="2600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dirty="0">
              <a:cs typeface="+mn-cs"/>
            </a:endParaRPr>
          </a:p>
        </p:txBody>
      </p:sp>
      <p:sp>
        <p:nvSpPr>
          <p:cNvPr id="87043" name="TextBox 13"/>
          <p:cNvSpPr txBox="1">
            <a:spLocks noChangeArrowheads="1"/>
          </p:cNvSpPr>
          <p:nvPr/>
        </p:nvSpPr>
        <p:spPr bwMode="auto">
          <a:xfrm>
            <a:off x="2357438" y="357188"/>
            <a:ext cx="39290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ВЫВОДЫ</a:t>
            </a:r>
          </a:p>
        </p:txBody>
      </p:sp>
      <p:pic>
        <p:nvPicPr>
          <p:cNvPr id="4098" name="Picture 2" descr="G:\новое фото\DSCN03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3857628"/>
            <a:ext cx="1643074" cy="2166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Хроническая почечная недостаточность :: Классификация хронической почечной недостаточности леч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18" y="785794"/>
            <a:ext cx="1524012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142984"/>
            <a:ext cx="8429684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Важная роль отводится </a:t>
            </a:r>
          </a:p>
          <a:p>
            <a:pPr>
              <a:buClr>
                <a:srgbClr val="C00000"/>
              </a:buClr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медицинской сестре, которая</a:t>
            </a:r>
          </a:p>
          <a:p>
            <a:pPr>
              <a:buClr>
                <a:srgbClr val="C00000"/>
              </a:buClr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проводит диализ, осуществляет  </a:t>
            </a:r>
          </a:p>
          <a:p>
            <a:pPr>
              <a:buClr>
                <a:srgbClr val="C00000"/>
              </a:buClr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качественный уход  и обучает</a:t>
            </a:r>
          </a:p>
          <a:p>
            <a:pPr>
              <a:buClr>
                <a:srgbClr val="C00000"/>
              </a:buClr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родителей и пациентов</a:t>
            </a:r>
          </a:p>
          <a:p>
            <a:pPr>
              <a:spcAft>
                <a:spcPts val="600"/>
              </a:spcAft>
              <a:buClr>
                <a:srgbClr val="C00000"/>
              </a:buClr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Перитонеальный диализ</a:t>
            </a:r>
          </a:p>
          <a:p>
            <a:pPr>
              <a:buClr>
                <a:srgbClr val="C00000"/>
              </a:buClr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позволяет детям   вести </a:t>
            </a:r>
          </a:p>
          <a:p>
            <a:pPr>
              <a:buClr>
                <a:srgbClr val="C00000"/>
              </a:buClr>
              <a:tabLst>
                <a:tab pos="355600" algn="l"/>
                <a:tab pos="444500" algn="l"/>
              </a:tabLst>
              <a:defRPr/>
            </a:pPr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более </a:t>
            </a:r>
            <a:r>
              <a:rPr lang="ru-RU" sz="2600" b="1" dirty="0" smtClean="0">
                <a:solidFill>
                  <a:srgbClr val="000066"/>
                </a:solidFill>
              </a:rPr>
              <a:t>свободный и полноценный образ жизни</a:t>
            </a:r>
          </a:p>
          <a:p>
            <a:pPr>
              <a:buClr>
                <a:srgbClr val="C00000"/>
              </a:buClr>
              <a:tabLst>
                <a:tab pos="355600" algn="l"/>
                <a:tab pos="444500" algn="l"/>
              </a:tabLst>
              <a:defRPr/>
            </a:pPr>
            <a:r>
              <a:rPr lang="ru-RU" sz="2600" b="1" dirty="0" smtClean="0">
                <a:solidFill>
                  <a:srgbClr val="000066"/>
                </a:solidFill>
              </a:rPr>
              <a:t>    </a:t>
            </a:r>
            <a:endParaRPr lang="ru-RU" sz="2600" dirty="0"/>
          </a:p>
        </p:txBody>
      </p:sp>
      <p:pic>
        <p:nvPicPr>
          <p:cNvPr id="3" name="Picture 2" descr="Many Patients Receiving Dialysis in Centers Could Benefit from Home Treatment - Dialysis Technician Traini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785794"/>
            <a:ext cx="2099119" cy="1829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786182" y="428604"/>
            <a:ext cx="16797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ВЫВОДЫ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Ксюша, Хабаровск - фото &quot;Вместе со своей семьей на пикнике !!!!&quot; на бэби.ру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201826" y="4857760"/>
            <a:ext cx="2389404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5" name="Picture 2" descr="D:\Старый компьютер - РАЗОБРАТЬ\Лена\дети\1144317_2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CEBF1"/>
              </a:clrFrom>
              <a:clrTo>
                <a:srgbClr val="ECEB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1000108"/>
            <a:ext cx="3306756" cy="4117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5072074"/>
            <a:ext cx="8585199" cy="708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БЛАГОДАРЮ ЗА ВНИМАНИЕ!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43313" y="1000125"/>
            <a:ext cx="5000625" cy="1214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Henry </a:t>
            </a:r>
            <a:r>
              <a:rPr lang="en-US" sz="2800" b="1" i="1" dirty="0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Tenckhoff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Автор применяемого до настоящего времени перитонеального катетера (1968)</a:t>
            </a:r>
          </a:p>
        </p:txBody>
      </p:sp>
      <p:pic>
        <p:nvPicPr>
          <p:cNvPr id="33794" name="Picture 2" descr="http://russia.fmc-ag.com/files/PD_Cateters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328142"/>
            <a:ext cx="2714644" cy="399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83" r="4099" b="1315"/>
          <a:stretch>
            <a:fillRect/>
          </a:stretch>
        </p:blipFill>
        <p:spPr bwMode="auto">
          <a:xfrm>
            <a:off x="500063" y="714375"/>
            <a:ext cx="2786062" cy="3714750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Детская больница Святого Владимира, Москва - отзыв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571480"/>
            <a:ext cx="3923617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459" name="Прямоугольник 13"/>
          <p:cNvSpPr>
            <a:spLocks noChangeArrowheads="1"/>
          </p:cNvSpPr>
          <p:nvPr/>
        </p:nvSpPr>
        <p:spPr bwMode="auto">
          <a:xfrm>
            <a:off x="357158" y="3143248"/>
            <a:ext cx="43576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0066"/>
                </a:solidFill>
              </a:rPr>
              <a:t>Детская больница</a:t>
            </a:r>
          </a:p>
          <a:p>
            <a:pPr algn="ctr"/>
            <a:r>
              <a:rPr lang="ru-RU" sz="2400" b="1" dirty="0">
                <a:solidFill>
                  <a:srgbClr val="000066"/>
                </a:solidFill>
              </a:rPr>
              <a:t> Святого Владимира</a:t>
            </a:r>
          </a:p>
          <a:p>
            <a:pPr algn="ctr"/>
            <a:r>
              <a:rPr lang="ru-RU" sz="2400" b="1" dirty="0">
                <a:solidFill>
                  <a:srgbClr val="000066"/>
                </a:solidFill>
              </a:rPr>
              <a:t>г.Москва</a:t>
            </a:r>
          </a:p>
        </p:txBody>
      </p:sp>
      <p:sp>
        <p:nvSpPr>
          <p:cNvPr id="11" name="Двойная стрелка влево/вправо 10"/>
          <p:cNvSpPr/>
          <p:nvPr/>
        </p:nvSpPr>
        <p:spPr>
          <a:xfrm>
            <a:off x="4357688" y="2071688"/>
            <a:ext cx="642937" cy="214312"/>
          </a:xfrm>
          <a:prstGeom prst="leftRightArrow">
            <a:avLst/>
          </a:prstGeom>
          <a:solidFill>
            <a:srgbClr val="66CCFF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3" name="Picture 3" descr="D:\фото\выборка для фильма ГДКБ\1\DSC035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571480"/>
            <a:ext cx="3705225" cy="2525713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462" name="TextBox 12"/>
          <p:cNvSpPr txBox="1">
            <a:spLocks noChangeArrowheads="1"/>
          </p:cNvSpPr>
          <p:nvPr/>
        </p:nvSpPr>
        <p:spPr bwMode="auto">
          <a:xfrm>
            <a:off x="4357686" y="3143248"/>
            <a:ext cx="457041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0066"/>
                </a:solidFill>
              </a:rPr>
              <a:t>Городская детская</a:t>
            </a:r>
          </a:p>
          <a:p>
            <a:pPr algn="ctr"/>
            <a:r>
              <a:rPr lang="ru-RU" sz="2400" b="1" dirty="0">
                <a:solidFill>
                  <a:srgbClr val="000066"/>
                </a:solidFill>
              </a:rPr>
              <a:t> клиническая больница №</a:t>
            </a:r>
            <a:r>
              <a:rPr lang="ru-RU" sz="2400" b="1" dirty="0" smtClean="0">
                <a:solidFill>
                  <a:srgbClr val="000066"/>
                </a:solidFill>
              </a:rPr>
              <a:t>3 </a:t>
            </a:r>
            <a:r>
              <a:rPr lang="ru-RU" sz="2400" b="1" dirty="0">
                <a:solidFill>
                  <a:srgbClr val="000066"/>
                </a:solidFill>
              </a:rPr>
              <a:t>г.Омск</a:t>
            </a:r>
          </a:p>
          <a:p>
            <a:pPr algn="ctr"/>
            <a:endParaRPr lang="ru-RU" sz="2600" b="1" i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5072074"/>
            <a:ext cx="8286808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БУЗОО "ГДКБ №3" - единственное учреждение </a:t>
            </a:r>
          </a:p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в регионе, оказывающее медицинскую помощь детям с патологией почек</a:t>
            </a:r>
            <a:endParaRPr lang="ru-RU" sz="2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34827" name="Rectangle 6"/>
          <p:cNvSpPr>
            <a:spLocks noChangeArrowheads="1"/>
          </p:cNvSpPr>
          <p:nvPr/>
        </p:nvSpPr>
        <p:spPr bwMode="auto">
          <a:xfrm>
            <a:off x="0" y="2419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214282" y="1071546"/>
          <a:ext cx="6693745" cy="3429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0" name="Диаграмма" r:id="rId3" imgW="4286344" imgH="2019380" progId="MSGraph.Chart.8">
                  <p:embed/>
                </p:oleObj>
              </mc:Choice>
              <mc:Fallback>
                <p:oleObj name="Диаграмма" r:id="rId3" imgW="4286344" imgH="2019380" progId="MSGraph.Char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1071546"/>
                        <a:ext cx="6693745" cy="34290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8" name="Rectangle 10"/>
          <p:cNvSpPr>
            <a:spLocks noChangeArrowheads="1"/>
          </p:cNvSpPr>
          <p:nvPr/>
        </p:nvSpPr>
        <p:spPr bwMode="auto">
          <a:xfrm>
            <a:off x="0" y="2090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2471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4829" name="Object 13"/>
          <p:cNvGraphicFramePr>
            <a:graphicFrameLocks/>
          </p:cNvGraphicFramePr>
          <p:nvPr/>
        </p:nvGraphicFramePr>
        <p:xfrm>
          <a:off x="4500562" y="4071942"/>
          <a:ext cx="4214842" cy="2366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1" name="Диаграмма" r:id="rId6" imgW="3391007" imgH="1914657" progId="Excel.Sheet.8">
                  <p:embed/>
                </p:oleObj>
              </mc:Choice>
              <mc:Fallback>
                <p:oleObj name="Диаграмма" r:id="rId6" imgW="3391007" imgH="1914657" progId="Excel.Sheet.8">
                  <p:embed/>
                  <p:pic>
                    <p:nvPicPr>
                      <p:cNvPr id="0" name="Picture 13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2" y="4071942"/>
                        <a:ext cx="4214842" cy="23669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0" y="2271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0" y="2281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14348" y="500042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Количество пациентов, получавших </a:t>
            </a:r>
          </a:p>
          <a:p>
            <a:pPr algn="ctr"/>
            <a:r>
              <a:rPr lang="ru-RU" sz="2400" b="1" dirty="0" smtClean="0">
                <a:solidFill>
                  <a:srgbClr val="000066"/>
                </a:solidFill>
              </a:rPr>
              <a:t>заместительную почечную терапию</a:t>
            </a:r>
            <a:endParaRPr lang="ru-RU" sz="2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новое фото\DSCN03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79875" y="2483497"/>
            <a:ext cx="4445965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5842" name="Прямоугольник 4"/>
          <p:cNvSpPr>
            <a:spLocks noChangeArrowheads="1"/>
          </p:cNvSpPr>
          <p:nvPr/>
        </p:nvSpPr>
        <p:spPr bwMode="auto">
          <a:xfrm>
            <a:off x="357188" y="357188"/>
            <a:ext cx="83581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0066"/>
                </a:solidFill>
              </a:rPr>
              <a:t>Перитонеальный</a:t>
            </a:r>
            <a:r>
              <a:rPr lang="ru-RU" sz="2400" b="1" dirty="0" smtClean="0">
                <a:solidFill>
                  <a:srgbClr val="000066"/>
                </a:solidFill>
              </a:rPr>
              <a:t> </a:t>
            </a:r>
            <a:r>
              <a:rPr lang="ru-RU" sz="2400" b="1" dirty="0">
                <a:solidFill>
                  <a:srgbClr val="000066"/>
                </a:solidFill>
              </a:rPr>
              <a:t>диализ не только метод выбора, но и единственно возможный способ проведения заместительной почечной терапии у </a:t>
            </a:r>
            <a:r>
              <a:rPr lang="ru-RU" sz="2400" b="1" dirty="0" smtClean="0">
                <a:solidFill>
                  <a:srgbClr val="000066"/>
                </a:solidFill>
              </a:rPr>
              <a:t>детей </a:t>
            </a:r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35843" name="Picture 2" descr="http://www.medicalj.ru/images/mochevyd/peritonealnyj-dializ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3" y="2071688"/>
            <a:ext cx="4500562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"/>
          <p:cNvSpPr>
            <a:spLocks noGrp="1"/>
          </p:cNvSpPr>
          <p:nvPr>
            <p:ph type="body" idx="4294967295"/>
          </p:nvPr>
        </p:nvSpPr>
        <p:spPr>
          <a:xfrm>
            <a:off x="285720" y="285728"/>
            <a:ext cx="5000660" cy="397353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b="1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0066"/>
                </a:solidFill>
                <a:latin typeface="Arial" charset="0"/>
                <a:cs typeface="Arial" charset="0"/>
              </a:rPr>
              <a:t>   Перитонеальный диализ у детей грудного возраста стал методом выбора и используется в 97% случаев </a:t>
            </a:r>
          </a:p>
          <a:p>
            <a:pPr eaLnBrk="1" hangingPunct="1"/>
            <a:endParaRPr lang="ru-RU" sz="2400" dirty="0" smtClean="0"/>
          </a:p>
        </p:txBody>
      </p:sp>
      <p:pic>
        <p:nvPicPr>
          <p:cNvPr id="72710" name="Picture 6" descr="G Tube Infa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2857496"/>
            <a:ext cx="2991292" cy="3244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 rot="608893">
            <a:off x="2891663" y="3187000"/>
            <a:ext cx="939338" cy="471316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9634" name="Picture 2" descr="http://cs4227.vkontakte.ru/u12590508/98531022/x_dbf6049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214421"/>
            <a:ext cx="3238721" cy="4309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Прямоугольник 2"/>
          <p:cNvSpPr>
            <a:spLocks noChangeArrowheads="1"/>
          </p:cNvSpPr>
          <p:nvPr/>
        </p:nvSpPr>
        <p:spPr bwMode="auto">
          <a:xfrm>
            <a:off x="285720" y="500042"/>
            <a:ext cx="857256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b="1" dirty="0" smtClean="0">
                <a:solidFill>
                  <a:srgbClr val="000066"/>
                </a:solidFill>
              </a:rPr>
              <a:t>Перитонеальный </a:t>
            </a:r>
            <a:r>
              <a:rPr lang="ru-RU" sz="2400" b="1" dirty="0">
                <a:solidFill>
                  <a:srgbClr val="000066"/>
                </a:solidFill>
              </a:rPr>
              <a:t>диализ, в отличие от гемодиализа, </a:t>
            </a:r>
            <a:r>
              <a:rPr lang="ru-RU" sz="2400" b="1" dirty="0" smtClean="0">
                <a:solidFill>
                  <a:srgbClr val="000066"/>
                </a:solidFill>
              </a:rPr>
              <a:t>возможно </a:t>
            </a:r>
            <a:r>
              <a:rPr lang="ru-RU" sz="2400" b="1" dirty="0">
                <a:solidFill>
                  <a:srgbClr val="000066"/>
                </a:solidFill>
              </a:rPr>
              <a:t>проводить в домашних условиях под патронажем медицинской </a:t>
            </a:r>
            <a:r>
              <a:rPr lang="ru-RU" sz="2400" b="1" dirty="0" smtClean="0">
                <a:solidFill>
                  <a:srgbClr val="000066"/>
                </a:solidFill>
              </a:rPr>
              <a:t>сестры </a:t>
            </a:r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70660" name="Picture 4" descr="http://www.dialysistechtraining.com/wp-content/uploads/2014/05/child-receiving-dialysi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214686"/>
            <a:ext cx="3977073" cy="3185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Хроническая почечная недостаточность :: Классификация хронической почечной недостаточности леч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785926"/>
            <a:ext cx="4223887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 rot="329988">
            <a:off x="1727272" y="2736747"/>
            <a:ext cx="475665" cy="2897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Прямоугольник 3"/>
          <p:cNvSpPr>
            <a:spLocks noChangeArrowheads="1"/>
          </p:cNvSpPr>
          <p:nvPr/>
        </p:nvSpPr>
        <p:spPr bwMode="auto">
          <a:xfrm>
            <a:off x="500063" y="428625"/>
            <a:ext cx="80724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0066"/>
                </a:solidFill>
              </a:rPr>
              <a:t>Аппараты «Мультифильтрат» и  «Призма»  для проведения </a:t>
            </a:r>
            <a:r>
              <a:rPr lang="ru-RU" sz="2400" b="1" dirty="0" smtClean="0">
                <a:solidFill>
                  <a:srgbClr val="000066"/>
                </a:solidFill>
              </a:rPr>
              <a:t>гемофильтрации</a:t>
            </a:r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714488"/>
            <a:ext cx="3443668" cy="4591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714488"/>
            <a:ext cx="3375446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2061</TotalTime>
  <Words>523</Words>
  <Application>Microsoft Office PowerPoint</Application>
  <PresentationFormat>Экран (4:3)</PresentationFormat>
  <Paragraphs>114</Paragraphs>
  <Slides>25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Аспект</vt:lpstr>
      <vt:lpstr>Диаграмма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Sveta</cp:lastModifiedBy>
  <cp:revision>201</cp:revision>
  <dcterms:created xsi:type="dcterms:W3CDTF">2015-05-08T15:08:08Z</dcterms:created>
  <dcterms:modified xsi:type="dcterms:W3CDTF">2015-09-13T10:13:28Z</dcterms:modified>
</cp:coreProperties>
</file>