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91" r:id="rId3"/>
    <p:sldId id="294" r:id="rId4"/>
    <p:sldId id="293" r:id="rId5"/>
    <p:sldId id="292" r:id="rId6"/>
    <p:sldId id="297" r:id="rId7"/>
    <p:sldId id="296" r:id="rId8"/>
    <p:sldId id="301" r:id="rId9"/>
    <p:sldId id="309" r:id="rId10"/>
    <p:sldId id="310" r:id="rId11"/>
    <p:sldId id="311" r:id="rId12"/>
    <p:sldId id="302" r:id="rId13"/>
    <p:sldId id="299" r:id="rId14"/>
    <p:sldId id="298" r:id="rId15"/>
    <p:sldId id="303" r:id="rId16"/>
    <p:sldId id="307" r:id="rId17"/>
    <p:sldId id="300" r:id="rId18"/>
    <p:sldId id="308" r:id="rId19"/>
    <p:sldId id="305" r:id="rId2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6600"/>
    <a:srgbClr val="000000"/>
    <a:srgbClr val="B7DBFF"/>
    <a:srgbClr val="BDEEFF"/>
    <a:srgbClr val="CC0000"/>
    <a:srgbClr val="0099CC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5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72"/>
          <p:cNvSpPr>
            <a:spLocks noChangeArrowheads="1"/>
          </p:cNvSpPr>
          <p:nvPr/>
        </p:nvSpPr>
        <p:spPr bwMode="gray">
          <a:xfrm>
            <a:off x="0" y="6096000"/>
            <a:ext cx="9144000" cy="76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252"/>
          <p:cNvSpPr>
            <a:spLocks noChangeArrowheads="1"/>
          </p:cNvSpPr>
          <p:nvPr/>
        </p:nvSpPr>
        <p:spPr bwMode="gray">
          <a:xfrm>
            <a:off x="0" y="914400"/>
            <a:ext cx="4960938" cy="5154613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269"/>
          <p:cNvSpPr>
            <a:spLocks noChangeArrowheads="1"/>
          </p:cNvSpPr>
          <p:nvPr/>
        </p:nvSpPr>
        <p:spPr bwMode="gray">
          <a:xfrm>
            <a:off x="196850" y="4311650"/>
            <a:ext cx="4770438" cy="175418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254"/>
          <p:cNvSpPr>
            <a:spLocks noChangeArrowheads="1"/>
          </p:cNvSpPr>
          <p:nvPr/>
        </p:nvSpPr>
        <p:spPr bwMode="gray">
          <a:xfrm>
            <a:off x="3308350" y="914400"/>
            <a:ext cx="1654175" cy="16764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8" name="Rectangle 257"/>
          <p:cNvSpPr>
            <a:spLocks noChangeArrowheads="1"/>
          </p:cNvSpPr>
          <p:nvPr/>
        </p:nvSpPr>
        <p:spPr bwMode="gray">
          <a:xfrm>
            <a:off x="3317875" y="2590800"/>
            <a:ext cx="1639888" cy="170338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Rectangle 259"/>
          <p:cNvSpPr>
            <a:spLocks noChangeArrowheads="1"/>
          </p:cNvSpPr>
          <p:nvPr/>
        </p:nvSpPr>
        <p:spPr bwMode="gray">
          <a:xfrm>
            <a:off x="1654175" y="4300538"/>
            <a:ext cx="1654175" cy="1766887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Line 263"/>
          <p:cNvSpPr>
            <a:spLocks noChangeShapeType="1"/>
          </p:cNvSpPr>
          <p:nvPr/>
        </p:nvSpPr>
        <p:spPr bwMode="gray">
          <a:xfrm>
            <a:off x="3309938" y="904875"/>
            <a:ext cx="0" cy="5191125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Rectangle 258"/>
          <p:cNvSpPr>
            <a:spLocks noChangeArrowheads="1"/>
          </p:cNvSpPr>
          <p:nvPr/>
        </p:nvSpPr>
        <p:spPr bwMode="gray">
          <a:xfrm>
            <a:off x="0" y="4300538"/>
            <a:ext cx="1654175" cy="1766887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Line 265"/>
          <p:cNvSpPr>
            <a:spLocks noChangeShapeType="1"/>
          </p:cNvSpPr>
          <p:nvPr/>
        </p:nvSpPr>
        <p:spPr bwMode="gray">
          <a:xfrm>
            <a:off x="0" y="2590800"/>
            <a:ext cx="49530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266"/>
          <p:cNvSpPr>
            <a:spLocks noChangeShapeType="1"/>
          </p:cNvSpPr>
          <p:nvPr/>
        </p:nvSpPr>
        <p:spPr bwMode="gray">
          <a:xfrm>
            <a:off x="22225" y="4302125"/>
            <a:ext cx="4949825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Line 262"/>
          <p:cNvSpPr>
            <a:spLocks noChangeShapeType="1"/>
          </p:cNvSpPr>
          <p:nvPr/>
        </p:nvSpPr>
        <p:spPr bwMode="gray">
          <a:xfrm>
            <a:off x="1666875" y="838200"/>
            <a:ext cx="0" cy="52578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Line 273"/>
          <p:cNvSpPr>
            <a:spLocks noChangeShapeType="1"/>
          </p:cNvSpPr>
          <p:nvPr/>
        </p:nvSpPr>
        <p:spPr bwMode="gray">
          <a:xfrm flipV="1">
            <a:off x="4978400" y="2190750"/>
            <a:ext cx="4178300" cy="1905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Line 274"/>
          <p:cNvSpPr>
            <a:spLocks noChangeShapeType="1"/>
          </p:cNvSpPr>
          <p:nvPr/>
        </p:nvSpPr>
        <p:spPr bwMode="gray">
          <a:xfrm flipV="1">
            <a:off x="4978400" y="5568950"/>
            <a:ext cx="4178300" cy="1905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Rectangle 271"/>
          <p:cNvSpPr>
            <a:spLocks noChangeArrowheads="1"/>
          </p:cNvSpPr>
          <p:nvPr/>
        </p:nvSpPr>
        <p:spPr bwMode="gray">
          <a:xfrm>
            <a:off x="0" y="0"/>
            <a:ext cx="9144000" cy="8905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8" name="Text Box 14"/>
          <p:cNvSpPr txBox="1">
            <a:spLocks noChangeArrowheads="1"/>
          </p:cNvSpPr>
          <p:nvPr/>
        </p:nvSpPr>
        <p:spPr bwMode="gray">
          <a:xfrm>
            <a:off x="152400" y="304800"/>
            <a:ext cx="1066800" cy="4127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en-US" sz="2100" i="1">
                <a:solidFill>
                  <a:srgbClr val="FFFFFF"/>
                </a:solidFill>
                <a:latin typeface="Arial Black" pitchFamily="34" charset="0"/>
              </a:rPr>
              <a:t>LOGO</a:t>
            </a:r>
          </a:p>
        </p:txBody>
      </p:sp>
      <p:sp>
        <p:nvSpPr>
          <p:cNvPr id="19" name="Rectangle 281"/>
          <p:cNvSpPr>
            <a:spLocks noChangeArrowheads="1"/>
          </p:cNvSpPr>
          <p:nvPr/>
        </p:nvSpPr>
        <p:spPr bwMode="gray">
          <a:xfrm>
            <a:off x="4953000" y="914400"/>
            <a:ext cx="4191000" cy="51816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5029200" y="2743200"/>
            <a:ext cx="41148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200"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57800" y="1905000"/>
            <a:ext cx="3886200" cy="457200"/>
          </a:xfrm>
          <a:effectLst>
            <a:outerShdw dist="17961" dir="2700000" algn="ctr" rotWithShape="0">
              <a:schemeClr val="bg2"/>
            </a:outerShdw>
          </a:effectLst>
          <a:extLst/>
        </p:spPr>
        <p:txBody>
          <a:bodyPr/>
          <a:lstStyle>
            <a:lvl1pPr algn="ctr">
              <a:defRPr sz="3600" b="1">
                <a:solidFill>
                  <a:schemeClr val="hlink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10400" y="6553200"/>
            <a:ext cx="19812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28600" y="6553200"/>
            <a:ext cx="381000" cy="244475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0267A858-0917-496A-A8E6-53D0988CB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Rectangle 5"/>
          <p:cNvSpPr>
            <a:spLocks noGrp="1" noChangeArrowheads="1"/>
          </p:cNvSpPr>
          <p:nvPr>
            <p:ph type="ftr" sz="quarter" idx="12"/>
          </p:nvPr>
        </p:nvSpPr>
        <p:spPr>
          <a:xfrm>
            <a:off x="6019800" y="5318125"/>
            <a:ext cx="2133600" cy="244475"/>
          </a:xfrm>
        </p:spPr>
        <p:txBody>
          <a:bodyPr/>
          <a:lstStyle>
            <a:lvl1pPr>
              <a:defRPr sz="1400" b="0"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5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8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ADA85-6EAA-4891-9139-315CDFAF2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05501-534B-4DE7-8F9D-5099DF8CE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5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8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1981200" cy="6229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71450"/>
            <a:ext cx="5791200" cy="6229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7930F-4C67-4949-9BBE-10A43209D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F14E2-37BA-4F16-A1E7-BA9EDB7F5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5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8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19FF6-6C0E-429F-B2DD-442B116C92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76F32-BAB2-4894-989C-7EBFCF114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5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8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BF7AC-EDB9-4B40-B9B8-5C23C97C06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D403F-21BA-41DB-9A9E-74B62969B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7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9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86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38862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F1E50-2EFF-4EF1-ABE8-56354BD018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18A55-4438-43AC-A324-7EF41D04C2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8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9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11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2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0E8DB-3100-4A60-A8D2-193671B4A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3428F-AE3C-4EDE-86C6-750480B3D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4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5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7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48DD-2295-4E2D-8753-504E83C2C9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B3906-C2B3-40CC-BD75-50601B99E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3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4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6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7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A05AB-5536-4720-8AAA-B9218A0BB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9950E-70FB-4E3A-9DC0-5489CA869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7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9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BE752-AEDC-45AE-9938-2F2EFDB37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4BBBC-EABB-4298-AF53-573F9EADD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6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7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9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CB2F4-0ADC-4D4D-BEB0-F445488DC5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3B0F6-7A2F-4241-B8EC-2D8D283A4B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Rectangle 168"/>
          <p:cNvSpPr>
            <a:spLocks noChangeArrowheads="1"/>
          </p:cNvSpPr>
          <p:nvPr/>
        </p:nvSpPr>
        <p:spPr bwMode="gray">
          <a:xfrm>
            <a:off x="0" y="723900"/>
            <a:ext cx="9144000" cy="3857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1157" name="Rectangle 133"/>
          <p:cNvSpPr>
            <a:spLocks noChangeArrowheads="1"/>
          </p:cNvSpPr>
          <p:nvPr/>
        </p:nvSpPr>
        <p:spPr bwMode="gray">
          <a:xfrm>
            <a:off x="0" y="0"/>
            <a:ext cx="9144000" cy="7239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endParaRPr lang="ru-RU" sz="1800"/>
          </a:p>
        </p:txBody>
      </p:sp>
      <p:sp>
        <p:nvSpPr>
          <p:cNvPr id="1150" name="Freeform 126"/>
          <p:cNvSpPr>
            <a:spLocks/>
          </p:cNvSpPr>
          <p:nvPr/>
        </p:nvSpPr>
        <p:spPr bwMode="gray">
          <a:xfrm>
            <a:off x="-12700" y="342900"/>
            <a:ext cx="6032500" cy="679450"/>
          </a:xfrm>
          <a:custGeom>
            <a:avLst/>
            <a:gdLst>
              <a:gd name="T0" fmla="*/ 0 w 3800"/>
              <a:gd name="T1" fmla="*/ 0 h 428"/>
              <a:gd name="T2" fmla="*/ 3800 w 3800"/>
              <a:gd name="T3" fmla="*/ 0 h 428"/>
              <a:gd name="T4" fmla="*/ 3456 w 3800"/>
              <a:gd name="T5" fmla="*/ 428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0" h="428">
                <a:moveTo>
                  <a:pt x="0" y="0"/>
                </a:moveTo>
                <a:lnTo>
                  <a:pt x="3800" y="0"/>
                </a:lnTo>
                <a:lnTo>
                  <a:pt x="3456" y="428"/>
                </a:lnTo>
              </a:path>
            </a:pathLst>
          </a:cu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51" name="Rectangle 127"/>
          <p:cNvSpPr>
            <a:spLocks noChangeArrowheads="1"/>
          </p:cNvSpPr>
          <p:nvPr/>
        </p:nvSpPr>
        <p:spPr bwMode="gray">
          <a:xfrm>
            <a:off x="7366000" y="6448425"/>
            <a:ext cx="1371600" cy="3000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algn="r">
              <a:defRPr/>
            </a:pPr>
            <a:r>
              <a:rPr lang="en-US" sz="2000" b="1" i="1">
                <a:solidFill>
                  <a:srgbClr val="D7181F"/>
                </a:solidFill>
              </a:rPr>
              <a:t>LOGO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black">
          <a:xfrm>
            <a:off x="685800" y="12954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/>
            </a:lvl1pPr>
          </a:lstStyle>
          <a:p>
            <a:pPr>
              <a:defRPr/>
            </a:pPr>
            <a:r>
              <a:rPr lang="en-US"/>
              <a:t>www.themegallery.com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886200" y="6505575"/>
            <a:ext cx="838200" cy="261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fld id="{59F627C7-2620-45EE-9948-DAA32D287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886200" y="6505575"/>
            <a:ext cx="8382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fld id="{344BD647-5524-48C6-ABA7-1EDBBE6312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81000" y="6505575"/>
            <a:ext cx="1905000" cy="2619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71600" y="171450"/>
            <a:ext cx="70866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96" name="Rectangle 172"/>
          <p:cNvSpPr>
            <a:spLocks noChangeArrowheads="1"/>
          </p:cNvSpPr>
          <p:nvPr/>
        </p:nvSpPr>
        <p:spPr bwMode="gray">
          <a:xfrm>
            <a:off x="0" y="0"/>
            <a:ext cx="1074738" cy="1117600"/>
          </a:xfrm>
          <a:prstGeom prst="rect">
            <a:avLst/>
          </a:pr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184" name="Line 160"/>
          <p:cNvSpPr>
            <a:spLocks noChangeShapeType="1"/>
          </p:cNvSpPr>
          <p:nvPr/>
        </p:nvSpPr>
        <p:spPr bwMode="gray">
          <a:xfrm>
            <a:off x="714375" y="-7938"/>
            <a:ext cx="0" cy="1143001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87" name="Line 163"/>
          <p:cNvSpPr>
            <a:spLocks noChangeShapeType="1"/>
          </p:cNvSpPr>
          <p:nvPr/>
        </p:nvSpPr>
        <p:spPr bwMode="gray">
          <a:xfrm>
            <a:off x="-1588" y="357188"/>
            <a:ext cx="1073151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88" name="Line 164"/>
          <p:cNvSpPr>
            <a:spLocks noChangeShapeType="1"/>
          </p:cNvSpPr>
          <p:nvPr/>
        </p:nvSpPr>
        <p:spPr bwMode="gray">
          <a:xfrm>
            <a:off x="3175" y="728663"/>
            <a:ext cx="9140825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89" name="Line 165"/>
          <p:cNvSpPr>
            <a:spLocks noChangeShapeType="1"/>
          </p:cNvSpPr>
          <p:nvPr/>
        </p:nvSpPr>
        <p:spPr bwMode="gray">
          <a:xfrm>
            <a:off x="358775" y="-22225"/>
            <a:ext cx="0" cy="11557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6" grpId="0" animBg="1"/>
    </p:bld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jpeg"/><Relationship Id="rId7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1.emf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1.emf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54600" y="1196975"/>
            <a:ext cx="4089400" cy="29527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«Внедрение электронной  подпрограммы персонифицированного учета лекарственных препаратов </a:t>
            </a:r>
            <a:br>
              <a:rPr lang="ru-RU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</a:br>
            <a:r>
              <a:rPr lang="ru-RU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в БУЗОО «КПБ имени Н.Н. </a:t>
            </a:r>
            <a:r>
              <a:rPr lang="ru-RU" sz="2400" i="1" dirty="0" err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Солодникова</a:t>
            </a:r>
            <a:r>
              <a:rPr lang="ru-RU" sz="24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»</a:t>
            </a:r>
            <a:r>
              <a:rPr lang="ru-RU" sz="2800" b="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72063" y="4643438"/>
            <a:ext cx="3887787" cy="12969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БЕРЛОВА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Любовь </a:t>
            </a:r>
            <a:r>
              <a:rPr lang="ru-RU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Африкановна</a:t>
            </a:r>
            <a:endParaRPr lang="ru-RU" sz="20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/>
              <a:t>старшая медицинская сестра психиатрического подросткового отделения №12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85566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Конференция, посвященная 15-летнему юбилею </a:t>
            </a:r>
          </a:p>
          <a:p>
            <a:pPr algn="ctr">
              <a:defRPr/>
            </a:pP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Омской профессиональной сестринской ассоциации</a:t>
            </a:r>
          </a:p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«Сестринское дело в психиатрии и наркологии: традиции и  инновации»</a:t>
            </a:r>
          </a:p>
        </p:txBody>
      </p:sp>
      <p:pic>
        <p:nvPicPr>
          <p:cNvPr id="13316" name="Picture 9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39"/>
          <a:stretch>
            <a:fillRect/>
          </a:stretch>
        </p:blipFill>
        <p:spPr bwMode="auto">
          <a:xfrm>
            <a:off x="3348038" y="908050"/>
            <a:ext cx="1584325" cy="1651000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3317" name="Text Box 10"/>
          <p:cNvSpPr txBox="1">
            <a:spLocks noChangeArrowheads="1"/>
          </p:cNvSpPr>
          <p:nvPr/>
        </p:nvSpPr>
        <p:spPr bwMode="auto">
          <a:xfrm>
            <a:off x="2051050" y="6381750"/>
            <a:ext cx="43211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chemeClr val="tx2"/>
                </a:solidFill>
                <a:latin typeface="Tahoma" pitchFamily="34" charset="0"/>
              </a:rPr>
              <a:t>02 октября 2015 г.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0"/>
            <a:ext cx="8101012" cy="593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800" b="1" smtClean="0">
                <a:latin typeface="Tahoma" pitchFamily="34" charset="0"/>
              </a:rPr>
              <a:t>АРМ «Старшая медицинская сестра»</a:t>
            </a:r>
          </a:p>
        </p:txBody>
      </p:sp>
      <p:sp>
        <p:nvSpPr>
          <p:cNvPr id="22531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628775"/>
            <a:ext cx="3600450" cy="4654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mtClean="0"/>
              <a:t>		</a:t>
            </a:r>
          </a:p>
        </p:txBody>
      </p:sp>
      <p:pic>
        <p:nvPicPr>
          <p:cNvPr id="22532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2411413" y="692150"/>
            <a:ext cx="4465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Отчет в системе «ПАРУС»</a:t>
            </a:r>
          </a:p>
        </p:txBody>
      </p:sp>
      <p:pic>
        <p:nvPicPr>
          <p:cNvPr id="22537" name="Picture 9" descr="Изображение 242"/>
          <p:cNvPicPr>
            <a:picLocks noChangeAspect="1" noChangeArrowheads="1"/>
          </p:cNvPicPr>
          <p:nvPr/>
        </p:nvPicPr>
        <p:blipFill>
          <a:blip r:embed="rId3" cstate="screen">
            <a:lum bright="-30000" contrast="5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860800"/>
            <a:ext cx="842486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0" descr="Изображение 242"/>
          <p:cNvPicPr>
            <a:picLocks noChangeAspect="1" noChangeArrowheads="1"/>
          </p:cNvPicPr>
          <p:nvPr/>
        </p:nvPicPr>
        <p:blipFill>
          <a:blip r:embed="rId4" cstate="screen">
            <a:lum bright="-18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196975"/>
            <a:ext cx="8288337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11" descr="Изображение 242"/>
          <p:cNvPicPr>
            <a:picLocks noChangeAspect="1" noChangeArrowheads="1"/>
          </p:cNvPicPr>
          <p:nvPr/>
        </p:nvPicPr>
        <p:blipFill>
          <a:blip r:embed="rId5" cstate="screen">
            <a:lum bright="-12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141663"/>
            <a:ext cx="77454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0"/>
            <a:ext cx="8101012" cy="593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800" b="1" smtClean="0">
                <a:latin typeface="Tahoma" pitchFamily="34" charset="0"/>
              </a:rPr>
              <a:t>АРМ «Старшая медицинская сестра»</a:t>
            </a:r>
          </a:p>
        </p:txBody>
      </p:sp>
      <p:pic>
        <p:nvPicPr>
          <p:cNvPr id="23555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2411413" y="692150"/>
            <a:ext cx="44656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Требование-накладная</a:t>
            </a:r>
          </a:p>
        </p:txBody>
      </p:sp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3" cstate="screen">
            <a:lum bright="-30000" contrast="7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5538"/>
            <a:ext cx="9144000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78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03350" y="188913"/>
            <a:ext cx="7086600" cy="487362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ahoma" pitchFamily="34" charset="0"/>
              </a:rPr>
              <a:t>АРМ «Бухгалтерия»</a:t>
            </a:r>
          </a:p>
        </p:txBody>
      </p:sp>
      <p:pic>
        <p:nvPicPr>
          <p:cNvPr id="24580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4581" name="Line 6"/>
          <p:cNvSpPr>
            <a:spLocks noChangeShapeType="1"/>
          </p:cNvSpPr>
          <p:nvPr/>
        </p:nvSpPr>
        <p:spPr bwMode="gray">
          <a:xfrm flipH="1">
            <a:off x="2216150" y="5172075"/>
            <a:ext cx="874713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Line 7"/>
          <p:cNvSpPr>
            <a:spLocks noChangeShapeType="1"/>
          </p:cNvSpPr>
          <p:nvPr/>
        </p:nvSpPr>
        <p:spPr bwMode="gray">
          <a:xfrm>
            <a:off x="5970588" y="5187950"/>
            <a:ext cx="874712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3" name="Line 8"/>
          <p:cNvSpPr>
            <a:spLocks noChangeShapeType="1"/>
          </p:cNvSpPr>
          <p:nvPr/>
        </p:nvSpPr>
        <p:spPr bwMode="gray">
          <a:xfrm>
            <a:off x="7362825" y="4822825"/>
            <a:ext cx="1103313" cy="331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Freeform 11"/>
          <p:cNvSpPr>
            <a:spLocks/>
          </p:cNvSpPr>
          <p:nvPr/>
        </p:nvSpPr>
        <p:spPr bwMode="gray">
          <a:xfrm>
            <a:off x="685800" y="3187700"/>
            <a:ext cx="7743825" cy="1036638"/>
          </a:xfrm>
          <a:custGeom>
            <a:avLst/>
            <a:gdLst>
              <a:gd name="T0" fmla="*/ 0 w 4878"/>
              <a:gd name="T1" fmla="*/ 0 h 653"/>
              <a:gd name="T2" fmla="*/ 2147483647 w 4878"/>
              <a:gd name="T3" fmla="*/ 2147483647 h 653"/>
              <a:gd name="T4" fmla="*/ 2147483647 w 4878"/>
              <a:gd name="T5" fmla="*/ 2147483647 h 653"/>
              <a:gd name="T6" fmla="*/ 0 60000 65536"/>
              <a:gd name="T7" fmla="*/ 0 60000 65536"/>
              <a:gd name="T8" fmla="*/ 0 60000 65536"/>
              <a:gd name="T9" fmla="*/ 0 w 4878"/>
              <a:gd name="T10" fmla="*/ 0 h 653"/>
              <a:gd name="T11" fmla="*/ 4878 w 4878"/>
              <a:gd name="T12" fmla="*/ 653 h 6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78" h="653">
                <a:moveTo>
                  <a:pt x="0" y="0"/>
                </a:moveTo>
                <a:cubicBezTo>
                  <a:pt x="522" y="422"/>
                  <a:pt x="1577" y="653"/>
                  <a:pt x="2443" y="649"/>
                </a:cubicBezTo>
                <a:cubicBezTo>
                  <a:pt x="3387" y="645"/>
                  <a:pt x="4229" y="447"/>
                  <a:pt x="4878" y="17"/>
                </a:cubicBezTo>
              </a:path>
            </a:pathLst>
          </a:custGeom>
          <a:noFill/>
          <a:ln w="28575">
            <a:solidFill>
              <a:srgbClr val="FFFFFF">
                <a:alpha val="7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5" name="Line 21"/>
          <p:cNvSpPr>
            <a:spLocks noChangeShapeType="1"/>
          </p:cNvSpPr>
          <p:nvPr/>
        </p:nvSpPr>
        <p:spPr bwMode="gray">
          <a:xfrm flipH="1">
            <a:off x="666750" y="4970463"/>
            <a:ext cx="1143000" cy="331787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6" name="Line 22"/>
          <p:cNvSpPr>
            <a:spLocks noChangeShapeType="1"/>
          </p:cNvSpPr>
          <p:nvPr/>
        </p:nvSpPr>
        <p:spPr bwMode="gray">
          <a:xfrm flipH="1">
            <a:off x="2227263" y="3325813"/>
            <a:ext cx="874712" cy="712787"/>
          </a:xfrm>
          <a:prstGeom prst="line">
            <a:avLst/>
          </a:pr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87" name="AutoShape 23"/>
          <p:cNvSpPr>
            <a:spLocks noChangeArrowheads="1"/>
          </p:cNvSpPr>
          <p:nvPr/>
        </p:nvSpPr>
        <p:spPr bwMode="gray">
          <a:xfrm>
            <a:off x="179388" y="2636838"/>
            <a:ext cx="3741737" cy="2592387"/>
          </a:xfrm>
          <a:prstGeom prst="roundRect">
            <a:avLst>
              <a:gd name="adj" fmla="val 9481"/>
            </a:avLst>
          </a:prstGeom>
          <a:solidFill>
            <a:srgbClr val="003366"/>
          </a:soli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88" name="Line 9"/>
          <p:cNvSpPr>
            <a:spLocks noChangeShapeType="1"/>
          </p:cNvSpPr>
          <p:nvPr/>
        </p:nvSpPr>
        <p:spPr bwMode="gray">
          <a:xfrm>
            <a:off x="5656263" y="4711700"/>
            <a:ext cx="874712" cy="712788"/>
          </a:xfrm>
          <a:prstGeom prst="line">
            <a:avLst/>
          </a:pr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9" name="Line 10"/>
          <p:cNvSpPr>
            <a:spLocks noChangeShapeType="1"/>
          </p:cNvSpPr>
          <p:nvPr/>
        </p:nvSpPr>
        <p:spPr bwMode="gray">
          <a:xfrm>
            <a:off x="4249738" y="4894263"/>
            <a:ext cx="0" cy="825500"/>
          </a:xfrm>
          <a:prstGeom prst="line">
            <a:avLst/>
          </a:prstGeom>
          <a:noFill/>
          <a:ln w="9525">
            <a:solidFill>
              <a:srgbClr val="F8F8F8">
                <a:alpha val="3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0" name="Rectangle 5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31" name="Picture 51" descr="IMG_446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025" y="2787650"/>
            <a:ext cx="3455988" cy="2279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92" name="AutoShape 12"/>
          <p:cNvSpPr>
            <a:spLocks noChangeArrowheads="1"/>
          </p:cNvSpPr>
          <p:nvPr/>
        </p:nvSpPr>
        <p:spPr bwMode="gray">
          <a:xfrm>
            <a:off x="3814763" y="2493963"/>
            <a:ext cx="5329237" cy="1439862"/>
          </a:xfrm>
          <a:prstGeom prst="roundRect">
            <a:avLst>
              <a:gd name="adj" fmla="val 50000"/>
            </a:avLst>
          </a:prstGeom>
          <a:solidFill>
            <a:srgbClr val="003366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4593" name="Group 13"/>
          <p:cNvGrpSpPr>
            <a:grpSpLocks/>
          </p:cNvGrpSpPr>
          <p:nvPr/>
        </p:nvGrpSpPr>
        <p:grpSpPr bwMode="auto">
          <a:xfrm>
            <a:off x="3959225" y="2781300"/>
            <a:ext cx="757238" cy="758825"/>
            <a:chOff x="2959" y="1568"/>
            <a:chExt cx="454" cy="480"/>
          </a:xfrm>
        </p:grpSpPr>
        <p:grpSp>
          <p:nvGrpSpPr>
            <p:cNvPr id="24603" name="Group 14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24605" name="Picture 15" descr="light_shadow"/>
              <p:cNvPicPr>
                <a:picLocks noChangeAspect="1" noChangeArrowheads="1"/>
              </p:cNvPicPr>
              <p:nvPr/>
            </p:nvPicPr>
            <p:blipFill>
              <a:blip r:embed="rId4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06" name="Picture 16" descr="circuler_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881" name="Oval 17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24604" name="Picture 18" descr="Picture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94" name="Rectangle 19"/>
          <p:cNvSpPr>
            <a:spLocks noChangeArrowheads="1"/>
          </p:cNvSpPr>
          <p:nvPr/>
        </p:nvSpPr>
        <p:spPr bwMode="gray">
          <a:xfrm>
            <a:off x="4932363" y="2781300"/>
            <a:ext cx="3678237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сбор информации по расходу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медикаментов со склада аптеки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отделениями и службами</a:t>
            </a:r>
            <a:r>
              <a:rPr lang="ru-RU">
                <a:solidFill>
                  <a:schemeClr val="bg1"/>
                </a:solidFill>
              </a:rPr>
              <a:t>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4595" name="AutoShape 12"/>
          <p:cNvSpPr>
            <a:spLocks noChangeArrowheads="1"/>
          </p:cNvSpPr>
          <p:nvPr/>
        </p:nvSpPr>
        <p:spPr bwMode="gray">
          <a:xfrm>
            <a:off x="3814763" y="4221163"/>
            <a:ext cx="5329237" cy="1439862"/>
          </a:xfrm>
          <a:prstGeom prst="roundRect">
            <a:avLst>
              <a:gd name="adj" fmla="val 50000"/>
            </a:avLst>
          </a:prstGeom>
          <a:solidFill>
            <a:srgbClr val="003366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96" name="Rectangle 34"/>
          <p:cNvSpPr>
            <a:spLocks noChangeArrowheads="1"/>
          </p:cNvSpPr>
          <p:nvPr/>
        </p:nvSpPr>
        <p:spPr bwMode="gray">
          <a:xfrm>
            <a:off x="4822825" y="4510088"/>
            <a:ext cx="4103688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Составление бухгалтерской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отчетности по медикаментам и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изделиям медицинского назначения</a:t>
            </a:r>
          </a:p>
        </p:txBody>
      </p:sp>
      <p:grpSp>
        <p:nvGrpSpPr>
          <p:cNvPr id="24597" name="Group 28"/>
          <p:cNvGrpSpPr>
            <a:grpSpLocks/>
          </p:cNvGrpSpPr>
          <p:nvPr/>
        </p:nvGrpSpPr>
        <p:grpSpPr bwMode="auto">
          <a:xfrm>
            <a:off x="3995738" y="4581525"/>
            <a:ext cx="720725" cy="720725"/>
            <a:chOff x="2959" y="1568"/>
            <a:chExt cx="454" cy="480"/>
          </a:xfrm>
        </p:grpSpPr>
        <p:grpSp>
          <p:nvGrpSpPr>
            <p:cNvPr id="24598" name="Group 29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24600" name="Picture 30" descr="light_shadow"/>
              <p:cNvPicPr>
                <a:picLocks noChangeAspect="1" noChangeArrowheads="1"/>
              </p:cNvPicPr>
              <p:nvPr/>
            </p:nvPicPr>
            <p:blipFill>
              <a:blip r:embed="rId7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601" name="Picture 31" descr="circuler_1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6896" name="Oval 32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7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5000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24599" name="Picture 33" descr="Picture2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6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8500"/>
            <a:ext cx="571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6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24175"/>
            <a:ext cx="571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6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571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188913"/>
            <a:ext cx="8316912" cy="4873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smtClean="0">
                <a:latin typeface="Tahoma" pitchFamily="34" charset="0"/>
              </a:rPr>
              <a:t>Перспективы развития функциональной системы:</a:t>
            </a:r>
          </a:p>
        </p:txBody>
      </p:sp>
      <p:pic>
        <p:nvPicPr>
          <p:cNvPr id="25607" name="Picture 22" descr="106488177_5177462_1107524_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5608" name="Arc 27"/>
          <p:cNvSpPr>
            <a:spLocks/>
          </p:cNvSpPr>
          <p:nvPr/>
        </p:nvSpPr>
        <p:spPr bwMode="gray">
          <a:xfrm>
            <a:off x="2390775" y="2195513"/>
            <a:ext cx="2184400" cy="3176587"/>
          </a:xfrm>
          <a:custGeom>
            <a:avLst/>
            <a:gdLst>
              <a:gd name="T0" fmla="*/ 2147483647 w 21600"/>
              <a:gd name="T1" fmla="*/ 2147483647 h 26029"/>
              <a:gd name="T2" fmla="*/ 2147483647 w 21600"/>
              <a:gd name="T3" fmla="*/ 0 h 26029"/>
              <a:gd name="T4" fmla="*/ 2147483647 w 21600"/>
              <a:gd name="T5" fmla="*/ 2147483647 h 26029"/>
              <a:gd name="T6" fmla="*/ 0 60000 65536"/>
              <a:gd name="T7" fmla="*/ 0 60000 65536"/>
              <a:gd name="T8" fmla="*/ 0 60000 65536"/>
              <a:gd name="T9" fmla="*/ 0 w 21600"/>
              <a:gd name="T10" fmla="*/ 0 h 26029"/>
              <a:gd name="T11" fmla="*/ 21600 w 21600"/>
              <a:gd name="T12" fmla="*/ 26029 h 2602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6029" fill="none" extrusionOk="0">
                <a:moveTo>
                  <a:pt x="3278" y="26028"/>
                </a:moveTo>
                <a:cubicBezTo>
                  <a:pt x="1135" y="22597"/>
                  <a:pt x="0" y="18634"/>
                  <a:pt x="0" y="14589"/>
                </a:cubicBezTo>
                <a:cubicBezTo>
                  <a:pt x="-1" y="9188"/>
                  <a:pt x="2023" y="3983"/>
                  <a:pt x="5671" y="0"/>
                </a:cubicBezTo>
              </a:path>
              <a:path w="21600" h="26029" stroke="0" extrusionOk="0">
                <a:moveTo>
                  <a:pt x="3278" y="26028"/>
                </a:moveTo>
                <a:cubicBezTo>
                  <a:pt x="1135" y="22597"/>
                  <a:pt x="0" y="18634"/>
                  <a:pt x="0" y="14589"/>
                </a:cubicBezTo>
                <a:cubicBezTo>
                  <a:pt x="-1" y="9188"/>
                  <a:pt x="2023" y="3983"/>
                  <a:pt x="5671" y="0"/>
                </a:cubicBezTo>
                <a:lnTo>
                  <a:pt x="21600" y="14589"/>
                </a:lnTo>
                <a:close/>
              </a:path>
            </a:pathLst>
          </a:cu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9" name="Arc 30"/>
          <p:cNvSpPr>
            <a:spLocks/>
          </p:cNvSpPr>
          <p:nvPr/>
        </p:nvSpPr>
        <p:spPr bwMode="gray">
          <a:xfrm flipH="1">
            <a:off x="4557713" y="2230438"/>
            <a:ext cx="2184400" cy="3411537"/>
          </a:xfrm>
          <a:custGeom>
            <a:avLst/>
            <a:gdLst>
              <a:gd name="T0" fmla="*/ 2147483647 w 21600"/>
              <a:gd name="T1" fmla="*/ 2147483647 h 27689"/>
              <a:gd name="T2" fmla="*/ 2147483647 w 21600"/>
              <a:gd name="T3" fmla="*/ 0 h 27689"/>
              <a:gd name="T4" fmla="*/ 2147483647 w 21600"/>
              <a:gd name="T5" fmla="*/ 2147483647 h 27689"/>
              <a:gd name="T6" fmla="*/ 0 60000 65536"/>
              <a:gd name="T7" fmla="*/ 0 60000 65536"/>
              <a:gd name="T8" fmla="*/ 0 60000 65536"/>
              <a:gd name="T9" fmla="*/ 0 w 21600"/>
              <a:gd name="T10" fmla="*/ 0 h 27689"/>
              <a:gd name="T11" fmla="*/ 21600 w 21600"/>
              <a:gd name="T12" fmla="*/ 27689 h 2768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7689" fill="none" extrusionOk="0">
                <a:moveTo>
                  <a:pt x="5023" y="27688"/>
                </a:moveTo>
                <a:cubicBezTo>
                  <a:pt x="1777" y="23804"/>
                  <a:pt x="0" y="18902"/>
                  <a:pt x="0" y="13841"/>
                </a:cubicBezTo>
                <a:cubicBezTo>
                  <a:pt x="-1" y="8782"/>
                  <a:pt x="1775" y="3883"/>
                  <a:pt x="5017" y="0"/>
                </a:cubicBezTo>
              </a:path>
              <a:path w="21600" h="27689" stroke="0" extrusionOk="0">
                <a:moveTo>
                  <a:pt x="5023" y="27688"/>
                </a:moveTo>
                <a:cubicBezTo>
                  <a:pt x="1777" y="23804"/>
                  <a:pt x="0" y="18902"/>
                  <a:pt x="0" y="13841"/>
                </a:cubicBezTo>
                <a:cubicBezTo>
                  <a:pt x="-1" y="8782"/>
                  <a:pt x="1775" y="3883"/>
                  <a:pt x="5017" y="0"/>
                </a:cubicBezTo>
                <a:lnTo>
                  <a:pt x="21600" y="13841"/>
                </a:lnTo>
                <a:close/>
              </a:path>
            </a:pathLst>
          </a:custGeom>
          <a:noFill/>
          <a:ln w="381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5610" name="Group 42"/>
          <p:cNvGrpSpPr>
            <a:grpSpLocks/>
          </p:cNvGrpSpPr>
          <p:nvPr/>
        </p:nvGrpSpPr>
        <p:grpSpPr bwMode="auto">
          <a:xfrm>
            <a:off x="2916238" y="2133600"/>
            <a:ext cx="3313112" cy="3525838"/>
            <a:chOff x="144" y="384"/>
            <a:chExt cx="2080" cy="2081"/>
          </a:xfrm>
        </p:grpSpPr>
        <p:sp>
          <p:nvSpPr>
            <p:cNvPr id="25625" name="Oval 43"/>
            <p:cNvSpPr>
              <a:spLocks noChangeArrowheads="1"/>
            </p:cNvSpPr>
            <p:nvPr/>
          </p:nvSpPr>
          <p:spPr bwMode="gray">
            <a:xfrm>
              <a:off x="144" y="384"/>
              <a:ext cx="2080" cy="2081"/>
            </a:xfrm>
            <a:prstGeom prst="ellipse">
              <a:avLst/>
            </a:prstGeom>
            <a:solidFill>
              <a:srgbClr val="3366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5626" name="Picture 44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7" y="392"/>
              <a:ext cx="1918" cy="1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627" name="Picture 45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 flipV="1">
              <a:off x="228" y="1437"/>
              <a:ext cx="1918" cy="10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39" name="Picture 5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2492375"/>
            <a:ext cx="1858963" cy="2798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843" name="AutoShape 51"/>
          <p:cNvSpPr>
            <a:spLocks noChangeArrowheads="1"/>
          </p:cNvSpPr>
          <p:nvPr/>
        </p:nvSpPr>
        <p:spPr bwMode="gray">
          <a:xfrm rot="10800000">
            <a:off x="6042025" y="1916113"/>
            <a:ext cx="2706688" cy="931862"/>
          </a:xfrm>
          <a:prstGeom prst="homePlate">
            <a:avLst>
              <a:gd name="adj" fmla="val 43515"/>
            </a:avLst>
          </a:prstGeom>
          <a:solidFill>
            <a:schemeClr val="bg2"/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844" name="AutoShape 52"/>
          <p:cNvSpPr>
            <a:spLocks noChangeArrowheads="1"/>
          </p:cNvSpPr>
          <p:nvPr/>
        </p:nvSpPr>
        <p:spPr bwMode="gray">
          <a:xfrm rot="10800000">
            <a:off x="6273800" y="3314700"/>
            <a:ext cx="2706688" cy="1120775"/>
          </a:xfrm>
          <a:prstGeom prst="homePlate">
            <a:avLst>
              <a:gd name="adj" fmla="val 36180"/>
            </a:avLst>
          </a:prstGeom>
          <a:solidFill>
            <a:srgbClr val="BDEEFF"/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3845" name="AutoShape 53"/>
          <p:cNvSpPr>
            <a:spLocks noChangeArrowheads="1"/>
          </p:cNvSpPr>
          <p:nvPr/>
        </p:nvSpPr>
        <p:spPr bwMode="gray">
          <a:xfrm rot="10800000">
            <a:off x="5867400" y="5013325"/>
            <a:ext cx="2706688" cy="931863"/>
          </a:xfrm>
          <a:prstGeom prst="homePlate">
            <a:avLst>
              <a:gd name="adj" fmla="val 43515"/>
            </a:avLst>
          </a:prstGeom>
          <a:solidFill>
            <a:srgbClr val="B7DBFF"/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15" name="Text Box 18"/>
          <p:cNvSpPr txBox="1">
            <a:spLocks noChangeArrowheads="1"/>
          </p:cNvSpPr>
          <p:nvPr/>
        </p:nvSpPr>
        <p:spPr bwMode="gray">
          <a:xfrm>
            <a:off x="6877050" y="2060575"/>
            <a:ext cx="1555750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800" b="1">
                <a:solidFill>
                  <a:srgbClr val="000000"/>
                </a:solidFill>
                <a:latin typeface="Tahoma" pitchFamily="34" charset="0"/>
                <a:cs typeface="Arial" charset="0"/>
              </a:rPr>
              <a:t>АРМ «Аптека»</a:t>
            </a:r>
            <a:endParaRPr lang="en-US" sz="1800" b="1">
              <a:solidFill>
                <a:srgbClr val="000000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25616" name="Text Box 18"/>
          <p:cNvSpPr txBox="1">
            <a:spLocks noChangeArrowheads="1"/>
          </p:cNvSpPr>
          <p:nvPr/>
        </p:nvSpPr>
        <p:spPr bwMode="gray">
          <a:xfrm>
            <a:off x="6737350" y="3500438"/>
            <a:ext cx="2406650" cy="835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АРМ «Старшая медицинская сестра»</a:t>
            </a:r>
            <a:endParaRPr lang="en-US" sz="1800" b="1">
              <a:solidFill>
                <a:schemeClr val="tx2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25617" name="Text Box 18"/>
          <p:cNvSpPr txBox="1">
            <a:spLocks noChangeArrowheads="1"/>
          </p:cNvSpPr>
          <p:nvPr/>
        </p:nvSpPr>
        <p:spPr bwMode="gray">
          <a:xfrm>
            <a:off x="6300788" y="5157788"/>
            <a:ext cx="2165350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800" b="1">
                <a:solidFill>
                  <a:schemeClr val="tx2"/>
                </a:solidFill>
                <a:latin typeface="Tahoma" pitchFamily="34" charset="0"/>
                <a:cs typeface="Arial" charset="0"/>
              </a:rPr>
              <a:t>АРМ «Бухгалтерия»</a:t>
            </a:r>
            <a:endParaRPr lang="en-US" sz="1800" b="1">
              <a:solidFill>
                <a:schemeClr val="tx2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33849" name="AutoShape 57"/>
          <p:cNvSpPr>
            <a:spLocks noChangeArrowheads="1"/>
          </p:cNvSpPr>
          <p:nvPr/>
        </p:nvSpPr>
        <p:spPr bwMode="gray">
          <a:xfrm>
            <a:off x="468313" y="2008188"/>
            <a:ext cx="2865437" cy="931862"/>
          </a:xfrm>
          <a:prstGeom prst="homePlate">
            <a:avLst>
              <a:gd name="adj" fmla="val 46067"/>
            </a:avLst>
          </a:prstGeom>
          <a:solidFill>
            <a:srgbClr val="CC0000"/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19" name="Text Box 18"/>
          <p:cNvSpPr txBox="1">
            <a:spLocks noChangeArrowheads="1"/>
          </p:cNvSpPr>
          <p:nvPr/>
        </p:nvSpPr>
        <p:spPr bwMode="gray">
          <a:xfrm>
            <a:off x="627063" y="2101850"/>
            <a:ext cx="2576512" cy="587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800" b="1">
                <a:solidFill>
                  <a:srgbClr val="F8F8F8"/>
                </a:solidFill>
                <a:latin typeface="Tahoma" pitchFamily="34" charset="0"/>
                <a:cs typeface="Arial" charset="0"/>
              </a:rPr>
              <a:t>АРМ «РУКОВОДИТЕЛЬ»</a:t>
            </a:r>
            <a:endParaRPr lang="en-US" sz="1800" b="1">
              <a:solidFill>
                <a:srgbClr val="F8F8F8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33851" name="AutoShape 59"/>
          <p:cNvSpPr>
            <a:spLocks noChangeArrowheads="1"/>
          </p:cNvSpPr>
          <p:nvPr/>
        </p:nvSpPr>
        <p:spPr bwMode="gray">
          <a:xfrm>
            <a:off x="323850" y="3429000"/>
            <a:ext cx="2474913" cy="931863"/>
          </a:xfrm>
          <a:prstGeom prst="homePlate">
            <a:avLst>
              <a:gd name="adj" fmla="val 39789"/>
            </a:avLst>
          </a:prstGeom>
          <a:solidFill>
            <a:srgbClr val="008000"/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21" name="Text Box 18"/>
          <p:cNvSpPr txBox="1">
            <a:spLocks noChangeArrowheads="1"/>
          </p:cNvSpPr>
          <p:nvPr/>
        </p:nvSpPr>
        <p:spPr bwMode="gray">
          <a:xfrm>
            <a:off x="611188" y="3644900"/>
            <a:ext cx="1554162" cy="588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800" b="1">
                <a:solidFill>
                  <a:srgbClr val="F8F8F8"/>
                </a:solidFill>
                <a:latin typeface="Tahoma" pitchFamily="34" charset="0"/>
                <a:cs typeface="Arial" charset="0"/>
              </a:rPr>
              <a:t>АРМ «ВРАЧ»</a:t>
            </a:r>
            <a:endParaRPr lang="en-US" sz="1800" b="1">
              <a:solidFill>
                <a:srgbClr val="F8F8F8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33853" name="AutoShape 61"/>
          <p:cNvSpPr>
            <a:spLocks noChangeArrowheads="1"/>
          </p:cNvSpPr>
          <p:nvPr/>
        </p:nvSpPr>
        <p:spPr bwMode="gray">
          <a:xfrm>
            <a:off x="471488" y="4900613"/>
            <a:ext cx="2706687" cy="1119187"/>
          </a:xfrm>
          <a:prstGeom prst="homePlate">
            <a:avLst>
              <a:gd name="adj" fmla="val 36232"/>
            </a:avLst>
          </a:prstGeom>
          <a:solidFill>
            <a:srgbClr val="00CC99"/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5623" name="Text Box 18"/>
          <p:cNvSpPr txBox="1">
            <a:spLocks noChangeArrowheads="1"/>
          </p:cNvSpPr>
          <p:nvPr/>
        </p:nvSpPr>
        <p:spPr bwMode="gray">
          <a:xfrm>
            <a:off x="468313" y="5084763"/>
            <a:ext cx="2397125" cy="835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ru-RU" sz="1800" b="1">
                <a:solidFill>
                  <a:srgbClr val="F8F8F8"/>
                </a:solidFill>
                <a:latin typeface="Tahoma" pitchFamily="34" charset="0"/>
                <a:cs typeface="Arial" charset="0"/>
              </a:rPr>
              <a:t>АРМ «МЕДИЦИНСКАЯ СЕСТРА»</a:t>
            </a:r>
            <a:endParaRPr lang="en-US" sz="1800" b="1">
              <a:solidFill>
                <a:srgbClr val="F8F8F8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25624" name="Rectangle 66"/>
          <p:cNvSpPr>
            <a:spLocks noChangeArrowheads="1"/>
          </p:cNvSpPr>
          <p:nvPr/>
        </p:nvSpPr>
        <p:spPr bwMode="auto">
          <a:xfrm>
            <a:off x="0" y="3086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6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188913"/>
            <a:ext cx="7086600" cy="487362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ahoma" pitchFamily="34" charset="0"/>
              </a:rPr>
              <a:t>АРМ «РУКОВОДИТЕЛЬ»:</a:t>
            </a:r>
          </a:p>
        </p:txBody>
      </p:sp>
      <p:pic>
        <p:nvPicPr>
          <p:cNvPr id="26628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6629" name="Rectangle 10"/>
          <p:cNvSpPr>
            <a:spLocks noChangeArrowheads="1"/>
          </p:cNvSpPr>
          <p:nvPr/>
        </p:nvSpPr>
        <p:spPr bwMode="auto">
          <a:xfrm>
            <a:off x="0" y="2452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0" name="Rectangle 12"/>
          <p:cNvSpPr>
            <a:spLocks noChangeArrowheads="1"/>
          </p:cNvSpPr>
          <p:nvPr/>
        </p:nvSpPr>
        <p:spPr bwMode="auto">
          <a:xfrm>
            <a:off x="0" y="239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1" name="Rectangle 37"/>
          <p:cNvSpPr>
            <a:spLocks noChangeArrowheads="1"/>
          </p:cNvSpPr>
          <p:nvPr/>
        </p:nvSpPr>
        <p:spPr bwMode="auto">
          <a:xfrm>
            <a:off x="0" y="2586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6632" name="Line 46"/>
          <p:cNvSpPr>
            <a:spLocks noChangeShapeType="1"/>
          </p:cNvSpPr>
          <p:nvPr/>
        </p:nvSpPr>
        <p:spPr bwMode="auto">
          <a:xfrm flipH="1">
            <a:off x="4608513" y="3722688"/>
            <a:ext cx="0" cy="1517650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Line 14"/>
          <p:cNvSpPr>
            <a:spLocks noChangeShapeType="1"/>
          </p:cNvSpPr>
          <p:nvPr/>
        </p:nvSpPr>
        <p:spPr bwMode="auto">
          <a:xfrm flipH="1" flipV="1">
            <a:off x="2462213" y="2625725"/>
            <a:ext cx="1912937" cy="949325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4" name="Line 15"/>
          <p:cNvSpPr>
            <a:spLocks noChangeShapeType="1"/>
          </p:cNvSpPr>
          <p:nvPr/>
        </p:nvSpPr>
        <p:spPr bwMode="auto">
          <a:xfrm flipV="1">
            <a:off x="4678363" y="2857500"/>
            <a:ext cx="1265237" cy="722313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5" name="Line 16"/>
          <p:cNvSpPr>
            <a:spLocks noChangeShapeType="1"/>
          </p:cNvSpPr>
          <p:nvPr/>
        </p:nvSpPr>
        <p:spPr bwMode="auto">
          <a:xfrm flipH="1">
            <a:off x="2362200" y="3722688"/>
            <a:ext cx="1963738" cy="868362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6636" name="Group 17"/>
          <p:cNvGrpSpPr>
            <a:grpSpLocks/>
          </p:cNvGrpSpPr>
          <p:nvPr/>
        </p:nvGrpSpPr>
        <p:grpSpPr bwMode="auto">
          <a:xfrm>
            <a:off x="323850" y="1557338"/>
            <a:ext cx="3511550" cy="2022475"/>
            <a:chOff x="160" y="1841"/>
            <a:chExt cx="1044" cy="1028"/>
          </a:xfrm>
        </p:grpSpPr>
        <p:sp>
          <p:nvSpPr>
            <p:cNvPr id="32786" name="Oval 18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6659" name="Picture 19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37" name="Oval 27"/>
          <p:cNvSpPr>
            <a:spLocks noChangeArrowheads="1"/>
          </p:cNvSpPr>
          <p:nvPr/>
        </p:nvSpPr>
        <p:spPr bwMode="gray">
          <a:xfrm>
            <a:off x="323850" y="4518025"/>
            <a:ext cx="2879725" cy="1139825"/>
          </a:xfrm>
          <a:prstGeom prst="ellipse">
            <a:avLst/>
          </a:prstGeom>
          <a:solidFill>
            <a:srgbClr val="A50021">
              <a:alpha val="89803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6638" name="Picture 28" descr="Picture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612775" y="4527550"/>
            <a:ext cx="2297113" cy="404813"/>
          </a:xfrm>
          <a:prstGeom prst="rect">
            <a:avLst/>
          </a:prstGeom>
          <a:solidFill>
            <a:srgbClr val="A50021"/>
          </a:solidFill>
          <a:ln w="9525">
            <a:noFill/>
            <a:miter lim="800000"/>
            <a:headEnd/>
            <a:tailEnd/>
          </a:ln>
        </p:spPr>
      </p:pic>
      <p:sp>
        <p:nvSpPr>
          <p:cNvPr id="32798" name="Text Box 30"/>
          <p:cNvSpPr txBox="1">
            <a:spLocks noChangeArrowheads="1"/>
          </p:cNvSpPr>
          <p:nvPr/>
        </p:nvSpPr>
        <p:spPr bwMode="auto">
          <a:xfrm>
            <a:off x="815975" y="1917700"/>
            <a:ext cx="26685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КОНТРОЛЬ ДВИЖЕНИЯ ЛЕКАРСТВЕННЫХ СРЕДСТВ</a:t>
            </a:r>
            <a:r>
              <a:rPr lang="ru-RU" sz="1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endParaRPr lang="en-US" sz="1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grpSp>
        <p:nvGrpSpPr>
          <p:cNvPr id="26640" name="Group 38"/>
          <p:cNvGrpSpPr>
            <a:grpSpLocks/>
          </p:cNvGrpSpPr>
          <p:nvPr/>
        </p:nvGrpSpPr>
        <p:grpSpPr bwMode="auto">
          <a:xfrm>
            <a:off x="3132138" y="4953000"/>
            <a:ext cx="2881312" cy="1139825"/>
            <a:chOff x="638" y="1555"/>
            <a:chExt cx="569" cy="562"/>
          </a:xfrm>
        </p:grpSpPr>
        <p:sp>
          <p:nvSpPr>
            <p:cNvPr id="26656" name="Oval 39"/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solidFill>
              <a:srgbClr val="CC0000">
                <a:alpha val="89803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57" name="Picture 40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5" y="1560"/>
              <a:ext cx="454" cy="199"/>
            </a:xfrm>
            <a:prstGeom prst="rect">
              <a:avLst/>
            </a:prstGeom>
            <a:solidFill>
              <a:srgbClr val="CC0000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32812" name="Text Box 44"/>
          <p:cNvSpPr txBox="1">
            <a:spLocks noChangeArrowheads="1"/>
          </p:cNvSpPr>
          <p:nvPr/>
        </p:nvSpPr>
        <p:spPr bwMode="auto">
          <a:xfrm>
            <a:off x="611188" y="4797425"/>
            <a:ext cx="23034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ЗАМЕСТИТЕЛЬ ГЛАВНОГО ВРАЧА</a:t>
            </a:r>
            <a:endParaRPr lang="en-US" sz="16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26642" name="Line 47"/>
          <p:cNvSpPr>
            <a:spLocks noChangeShapeType="1"/>
          </p:cNvSpPr>
          <p:nvPr/>
        </p:nvSpPr>
        <p:spPr bwMode="auto">
          <a:xfrm>
            <a:off x="4749800" y="3651250"/>
            <a:ext cx="2387600" cy="1011238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6643" name="Group 20"/>
          <p:cNvGrpSpPr>
            <a:grpSpLocks/>
          </p:cNvGrpSpPr>
          <p:nvPr/>
        </p:nvGrpSpPr>
        <p:grpSpPr bwMode="auto">
          <a:xfrm>
            <a:off x="4257675" y="3217863"/>
            <a:ext cx="690563" cy="679450"/>
            <a:chOff x="638" y="1555"/>
            <a:chExt cx="569" cy="562"/>
          </a:xfrm>
        </p:grpSpPr>
        <p:sp>
          <p:nvSpPr>
            <p:cNvPr id="26654" name="Oval 21"/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50000">
                  <a:srgbClr val="E26D6D"/>
                </a:gs>
                <a:gs pos="100000">
                  <a:srgbClr val="CC00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55" name="Picture 22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5" y="1560"/>
              <a:ext cx="454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644" name="Group 41"/>
          <p:cNvGrpSpPr>
            <a:grpSpLocks/>
          </p:cNvGrpSpPr>
          <p:nvPr/>
        </p:nvGrpSpPr>
        <p:grpSpPr bwMode="auto">
          <a:xfrm>
            <a:off x="6013450" y="4591050"/>
            <a:ext cx="2879725" cy="1139825"/>
            <a:chOff x="638" y="1555"/>
            <a:chExt cx="569" cy="562"/>
          </a:xfrm>
        </p:grpSpPr>
        <p:sp>
          <p:nvSpPr>
            <p:cNvPr id="26652" name="Oval 42"/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solidFill>
              <a:srgbClr val="FF0D0D">
                <a:alpha val="89803"/>
              </a:srgbClr>
            </a:soli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6653" name="Picture 43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5" y="1560"/>
              <a:ext cx="454" cy="199"/>
            </a:xfrm>
            <a:prstGeom prst="rect">
              <a:avLst/>
            </a:prstGeom>
            <a:solidFill>
              <a:srgbClr val="FF0D0D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32813" name="Text Box 45"/>
          <p:cNvSpPr txBox="1">
            <a:spLocks noChangeArrowheads="1"/>
          </p:cNvSpPr>
          <p:nvPr/>
        </p:nvSpPr>
        <p:spPr bwMode="auto">
          <a:xfrm>
            <a:off x="6443663" y="4797425"/>
            <a:ext cx="19573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ГЛАВНАЯ МЕДИЦИНСКАЯ СЕСТРА</a:t>
            </a:r>
            <a:endParaRPr lang="en-US" sz="16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grpSp>
        <p:nvGrpSpPr>
          <p:cNvPr id="26646" name="Group 48"/>
          <p:cNvGrpSpPr>
            <a:grpSpLocks/>
          </p:cNvGrpSpPr>
          <p:nvPr/>
        </p:nvGrpSpPr>
        <p:grpSpPr bwMode="auto">
          <a:xfrm>
            <a:off x="5240338" y="1557338"/>
            <a:ext cx="3511550" cy="2022475"/>
            <a:chOff x="160" y="1841"/>
            <a:chExt cx="1044" cy="1028"/>
          </a:xfrm>
        </p:grpSpPr>
        <p:sp>
          <p:nvSpPr>
            <p:cNvPr id="32817" name="Oval 49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6651" name="Picture 50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647" name="Text Box 31"/>
          <p:cNvSpPr txBox="1">
            <a:spLocks noChangeArrowheads="1"/>
          </p:cNvSpPr>
          <p:nvPr/>
        </p:nvSpPr>
        <p:spPr bwMode="auto">
          <a:xfrm>
            <a:off x="5522913" y="1700213"/>
            <a:ext cx="30194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>
                <a:solidFill>
                  <a:srgbClr val="FF0000"/>
                </a:solidFill>
                <a:latin typeface="Tahoma" pitchFamily="34" charset="0"/>
              </a:rPr>
              <a:t>ОБЪЕКТИВНАЯ ИНФОРМАЦИЯ ПО ОБОРОТУ МЕДИКАМЕНТОВ В МЕДИЦИНСКОЙ ОРГАНИЗАЦИИ</a:t>
            </a:r>
            <a:r>
              <a:rPr lang="ru-RU" sz="1800">
                <a:solidFill>
                  <a:srgbClr val="FF0000"/>
                </a:solidFill>
                <a:latin typeface="Tahoma" pitchFamily="34" charset="0"/>
              </a:rPr>
              <a:t> </a:t>
            </a:r>
            <a:endParaRPr lang="en-US" sz="180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23576" name="Picture 5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638" y="3141663"/>
            <a:ext cx="814387" cy="1008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800" name="Text Box 32"/>
          <p:cNvSpPr txBox="1">
            <a:spLocks noChangeArrowheads="1"/>
          </p:cNvSpPr>
          <p:nvPr/>
        </p:nvSpPr>
        <p:spPr bwMode="auto">
          <a:xfrm>
            <a:off x="3779838" y="5229225"/>
            <a:ext cx="1779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ГЛАВНЫЙ ВРАЧ</a:t>
            </a: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0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188913"/>
            <a:ext cx="7086600" cy="487362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ahoma" pitchFamily="34" charset="0"/>
              </a:rPr>
              <a:t>АРМ «ВРАЧ»:</a:t>
            </a:r>
          </a:p>
        </p:txBody>
      </p:sp>
      <p:pic>
        <p:nvPicPr>
          <p:cNvPr id="27652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0" y="2452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0" y="239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5" name="Rectangle 8"/>
          <p:cNvSpPr>
            <a:spLocks noChangeArrowheads="1"/>
          </p:cNvSpPr>
          <p:nvPr/>
        </p:nvSpPr>
        <p:spPr bwMode="auto">
          <a:xfrm>
            <a:off x="0" y="2586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6" name="Line 10"/>
          <p:cNvSpPr>
            <a:spLocks noChangeShapeType="1"/>
          </p:cNvSpPr>
          <p:nvPr/>
        </p:nvSpPr>
        <p:spPr bwMode="auto">
          <a:xfrm flipH="1" flipV="1">
            <a:off x="2700338" y="2852738"/>
            <a:ext cx="1727200" cy="2089150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Line 11"/>
          <p:cNvSpPr>
            <a:spLocks noChangeShapeType="1"/>
          </p:cNvSpPr>
          <p:nvPr/>
        </p:nvSpPr>
        <p:spPr bwMode="auto">
          <a:xfrm flipV="1">
            <a:off x="4572000" y="2924175"/>
            <a:ext cx="1655763" cy="2017713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Line 12"/>
          <p:cNvSpPr>
            <a:spLocks noChangeShapeType="1"/>
          </p:cNvSpPr>
          <p:nvPr/>
        </p:nvSpPr>
        <p:spPr bwMode="auto">
          <a:xfrm flipH="1">
            <a:off x="2916238" y="4868863"/>
            <a:ext cx="1655762" cy="576262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7659" name="Group 13"/>
          <p:cNvGrpSpPr>
            <a:grpSpLocks/>
          </p:cNvGrpSpPr>
          <p:nvPr/>
        </p:nvGrpSpPr>
        <p:grpSpPr bwMode="auto">
          <a:xfrm>
            <a:off x="323850" y="1341438"/>
            <a:ext cx="3511550" cy="2022475"/>
            <a:chOff x="160" y="1841"/>
            <a:chExt cx="1044" cy="1028"/>
          </a:xfrm>
        </p:grpSpPr>
        <p:sp>
          <p:nvSpPr>
            <p:cNvPr id="37902" name="Oval 14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7679" name="Picture 15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60" name="Oval 17"/>
          <p:cNvSpPr>
            <a:spLocks noChangeArrowheads="1"/>
          </p:cNvSpPr>
          <p:nvPr/>
        </p:nvSpPr>
        <p:spPr bwMode="gray">
          <a:xfrm>
            <a:off x="1116013" y="5229225"/>
            <a:ext cx="2879725" cy="1139825"/>
          </a:xfrm>
          <a:prstGeom prst="ellipse">
            <a:avLst/>
          </a:prstGeom>
          <a:solidFill>
            <a:srgbClr val="008000">
              <a:alpha val="89803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1476375" y="5445125"/>
            <a:ext cx="22113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ЗАВЕДУЮЩИЙ ОТДЕЛЕНИЕМ</a:t>
            </a: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27662" name="Line 25"/>
          <p:cNvSpPr>
            <a:spLocks noChangeShapeType="1"/>
          </p:cNvSpPr>
          <p:nvPr/>
        </p:nvSpPr>
        <p:spPr bwMode="auto">
          <a:xfrm>
            <a:off x="4572000" y="4941888"/>
            <a:ext cx="1584325" cy="574675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7663" name="Group 26"/>
          <p:cNvGrpSpPr>
            <a:grpSpLocks/>
          </p:cNvGrpSpPr>
          <p:nvPr/>
        </p:nvGrpSpPr>
        <p:grpSpPr bwMode="auto">
          <a:xfrm>
            <a:off x="4140200" y="4868863"/>
            <a:ext cx="690563" cy="679450"/>
            <a:chOff x="638" y="1555"/>
            <a:chExt cx="569" cy="562"/>
          </a:xfrm>
        </p:grpSpPr>
        <p:sp>
          <p:nvSpPr>
            <p:cNvPr id="27676" name="Oval 27"/>
            <p:cNvSpPr>
              <a:spLocks noChangeArrowheads="1"/>
            </p:cNvSpPr>
            <p:nvPr/>
          </p:nvSpPr>
          <p:spPr bwMode="gray">
            <a:xfrm>
              <a:off x="638" y="1555"/>
              <a:ext cx="569" cy="5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50000">
                  <a:srgbClr val="E26D6D"/>
                </a:gs>
                <a:gs pos="100000">
                  <a:srgbClr val="CC0000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7677" name="Picture 28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95" y="1560"/>
              <a:ext cx="454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64" name="Oval 30"/>
          <p:cNvSpPr>
            <a:spLocks noChangeArrowheads="1"/>
          </p:cNvSpPr>
          <p:nvPr/>
        </p:nvSpPr>
        <p:spPr bwMode="gray">
          <a:xfrm>
            <a:off x="5364163" y="5300663"/>
            <a:ext cx="2879725" cy="1139825"/>
          </a:xfrm>
          <a:prstGeom prst="ellipse">
            <a:avLst/>
          </a:prstGeom>
          <a:solidFill>
            <a:srgbClr val="008000">
              <a:alpha val="89803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920" name="Text Box 32"/>
          <p:cNvSpPr txBox="1">
            <a:spLocks noChangeArrowheads="1"/>
          </p:cNvSpPr>
          <p:nvPr/>
        </p:nvSpPr>
        <p:spPr bwMode="auto">
          <a:xfrm>
            <a:off x="5940425" y="5661025"/>
            <a:ext cx="1779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ВРАЧ</a:t>
            </a: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grpSp>
        <p:nvGrpSpPr>
          <p:cNvPr id="27666" name="Group 33"/>
          <p:cNvGrpSpPr>
            <a:grpSpLocks/>
          </p:cNvGrpSpPr>
          <p:nvPr/>
        </p:nvGrpSpPr>
        <p:grpSpPr bwMode="auto">
          <a:xfrm>
            <a:off x="5292725" y="1341438"/>
            <a:ext cx="3511550" cy="2022475"/>
            <a:chOff x="160" y="1841"/>
            <a:chExt cx="1044" cy="1028"/>
          </a:xfrm>
        </p:grpSpPr>
        <p:sp>
          <p:nvSpPr>
            <p:cNvPr id="37922" name="Oval 34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7675" name="Picture 35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67" name="Text Box 36"/>
          <p:cNvSpPr txBox="1">
            <a:spLocks noChangeArrowheads="1"/>
          </p:cNvSpPr>
          <p:nvPr/>
        </p:nvSpPr>
        <p:spPr bwMode="auto">
          <a:xfrm>
            <a:off x="5580063" y="1557338"/>
            <a:ext cx="30194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3300"/>
                </a:solidFill>
                <a:latin typeface="Tahoma" pitchFamily="34" charset="0"/>
              </a:rPr>
              <a:t>ПОЛУЧАТЬ ИНФОРМАЦИЮ О РЕЗУЛЬТАТАХ ЛАБОРАТОРНЫХ И ИНСТРУМЕНТАЛЬНЫХ ИССЛЕДОВАНИЙ</a:t>
            </a:r>
            <a:r>
              <a:rPr lang="ru-RU" sz="1600">
                <a:solidFill>
                  <a:srgbClr val="003300"/>
                </a:solidFill>
                <a:latin typeface="Tahoma" pitchFamily="34" charset="0"/>
              </a:rPr>
              <a:t> </a:t>
            </a:r>
            <a:endParaRPr lang="en-US" sz="1600">
              <a:solidFill>
                <a:srgbClr val="003300"/>
              </a:solidFill>
              <a:latin typeface="Tahoma" pitchFamily="34" charset="0"/>
            </a:endParaRPr>
          </a:p>
        </p:txBody>
      </p:sp>
      <p:grpSp>
        <p:nvGrpSpPr>
          <p:cNvPr id="27668" name="Group 37"/>
          <p:cNvGrpSpPr>
            <a:grpSpLocks/>
          </p:cNvGrpSpPr>
          <p:nvPr/>
        </p:nvGrpSpPr>
        <p:grpSpPr bwMode="auto">
          <a:xfrm>
            <a:off x="2555875" y="2492375"/>
            <a:ext cx="3887788" cy="2160588"/>
            <a:chOff x="160" y="1841"/>
            <a:chExt cx="1044" cy="1028"/>
          </a:xfrm>
        </p:grpSpPr>
        <p:sp>
          <p:nvSpPr>
            <p:cNvPr id="37926" name="Oval 38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7673" name="Picture 39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827088" y="1700213"/>
            <a:ext cx="26685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ВЕСТИ ЭЛЕКТРОННУЮ ИСТОРИЮ БОЛЕЗНИ,</a:t>
            </a:r>
            <a:r>
              <a:rPr lang="ru-RU" sz="16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формировать</a:t>
            </a:r>
            <a:r>
              <a:rPr lang="ru-RU" sz="1600">
                <a:solidFill>
                  <a:schemeClr val="bg1"/>
                </a:solidFill>
                <a:latin typeface="Tahoma" pitchFamily="34" charset="0"/>
              </a:rPr>
              <a:t>  </a:t>
            </a: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эпикризы, выписки, листы назначений</a:t>
            </a:r>
            <a:endParaRPr lang="en-US" sz="1600" b="1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7928" name="Text Box 40"/>
          <p:cNvSpPr txBox="1">
            <a:spLocks noChangeArrowheads="1"/>
          </p:cNvSpPr>
          <p:nvPr/>
        </p:nvSpPr>
        <p:spPr bwMode="auto">
          <a:xfrm>
            <a:off x="3059113" y="2781300"/>
            <a:ext cx="30194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НАЗНАЧАТЬ МЕДИКАМЕНТЫ ПАЦИЕНТАМ</a:t>
            </a:r>
            <a:r>
              <a:rPr lang="ru-RU" sz="1600">
                <a:solidFill>
                  <a:schemeClr val="bg1"/>
                </a:solidFill>
                <a:latin typeface="Tahoma" pitchFamily="34" charset="0"/>
              </a:rPr>
              <a:t>,</a:t>
            </a:r>
            <a:r>
              <a:rPr lang="ru-RU" sz="1600">
                <a:latin typeface="Tahoma" pitchFamily="34" charset="0"/>
              </a:rPr>
              <a:t>                             </a:t>
            </a: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(при необходимости, осуществлять выдачу медикаментов со списанием </a:t>
            </a:r>
            <a:endParaRPr lang="en-US" sz="1600" b="1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24599" name="Picture 4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4652963"/>
            <a:ext cx="814388" cy="10080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4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188913"/>
            <a:ext cx="7086600" cy="487362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ahoma" pitchFamily="34" charset="0"/>
              </a:rPr>
              <a:t>АРМ «МЕДИЦИНСКАЯ СЕСТРА»:</a:t>
            </a:r>
          </a:p>
        </p:txBody>
      </p:sp>
      <p:pic>
        <p:nvPicPr>
          <p:cNvPr id="28676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0" y="2452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0" y="2390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9" name="Rectangle 8"/>
          <p:cNvSpPr>
            <a:spLocks noChangeArrowheads="1"/>
          </p:cNvSpPr>
          <p:nvPr/>
        </p:nvSpPr>
        <p:spPr bwMode="auto">
          <a:xfrm>
            <a:off x="0" y="2586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80" name="Line 9"/>
          <p:cNvSpPr>
            <a:spLocks noChangeShapeType="1"/>
          </p:cNvSpPr>
          <p:nvPr/>
        </p:nvSpPr>
        <p:spPr bwMode="auto">
          <a:xfrm flipH="1" flipV="1">
            <a:off x="2700338" y="2852738"/>
            <a:ext cx="1727200" cy="2089150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81" name="Line 10"/>
          <p:cNvSpPr>
            <a:spLocks noChangeShapeType="1"/>
          </p:cNvSpPr>
          <p:nvPr/>
        </p:nvSpPr>
        <p:spPr bwMode="auto">
          <a:xfrm flipV="1">
            <a:off x="4572000" y="2924175"/>
            <a:ext cx="1655763" cy="2017713"/>
          </a:xfrm>
          <a:prstGeom prst="line">
            <a:avLst/>
          </a:prstGeom>
          <a:noFill/>
          <a:ln w="28575" cap="rnd">
            <a:solidFill>
              <a:srgbClr val="080808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8682" name="Group 12"/>
          <p:cNvGrpSpPr>
            <a:grpSpLocks/>
          </p:cNvGrpSpPr>
          <p:nvPr/>
        </p:nvGrpSpPr>
        <p:grpSpPr bwMode="auto">
          <a:xfrm>
            <a:off x="395288" y="1196975"/>
            <a:ext cx="3511550" cy="2022475"/>
            <a:chOff x="160" y="1841"/>
            <a:chExt cx="1044" cy="1028"/>
          </a:xfrm>
        </p:grpSpPr>
        <p:sp>
          <p:nvSpPr>
            <p:cNvPr id="41997" name="Oval 13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8696" name="Picture 14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83" name="Oval 15"/>
          <p:cNvSpPr>
            <a:spLocks noChangeArrowheads="1"/>
          </p:cNvSpPr>
          <p:nvPr/>
        </p:nvSpPr>
        <p:spPr bwMode="gray">
          <a:xfrm>
            <a:off x="3132138" y="5516563"/>
            <a:ext cx="2879725" cy="1139825"/>
          </a:xfrm>
          <a:prstGeom prst="ellipse">
            <a:avLst/>
          </a:prstGeom>
          <a:solidFill>
            <a:srgbClr val="4FA7FF">
              <a:alpha val="89803"/>
            </a:srgbClr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3563938" y="5805488"/>
            <a:ext cx="20685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МЕДИЦИНСКАЯ СЕСТРА</a:t>
            </a: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grpSp>
        <p:nvGrpSpPr>
          <p:cNvPr id="28685" name="Group 23"/>
          <p:cNvGrpSpPr>
            <a:grpSpLocks/>
          </p:cNvGrpSpPr>
          <p:nvPr/>
        </p:nvGrpSpPr>
        <p:grpSpPr bwMode="auto">
          <a:xfrm>
            <a:off x="5219700" y="1196975"/>
            <a:ext cx="3511550" cy="2022475"/>
            <a:chOff x="160" y="1841"/>
            <a:chExt cx="1044" cy="1028"/>
          </a:xfrm>
        </p:grpSpPr>
        <p:sp>
          <p:nvSpPr>
            <p:cNvPr id="42008" name="Oval 24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8694" name="Picture 25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686" name="Group 27"/>
          <p:cNvGrpSpPr>
            <a:grpSpLocks/>
          </p:cNvGrpSpPr>
          <p:nvPr/>
        </p:nvGrpSpPr>
        <p:grpSpPr bwMode="auto">
          <a:xfrm>
            <a:off x="2555875" y="2349500"/>
            <a:ext cx="3887788" cy="2160588"/>
            <a:chOff x="160" y="1841"/>
            <a:chExt cx="1044" cy="1028"/>
          </a:xfrm>
        </p:grpSpPr>
        <p:sp>
          <p:nvSpPr>
            <p:cNvPr id="42012" name="Oval 28"/>
            <p:cNvSpPr>
              <a:spLocks noChangeArrowheads="1"/>
            </p:cNvSpPr>
            <p:nvPr/>
          </p:nvSpPr>
          <p:spPr bwMode="gray">
            <a:xfrm>
              <a:off x="160" y="1841"/>
              <a:ext cx="1044" cy="1028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89999"/>
                  </a:schemeClr>
                </a:gs>
                <a:gs pos="50000">
                  <a:schemeClr val="accent1">
                    <a:gamma/>
                    <a:shade val="66275"/>
                    <a:invGamma/>
                    <a:alpha val="89999"/>
                  </a:schemeClr>
                </a:gs>
                <a:gs pos="100000">
                  <a:schemeClr val="accent1">
                    <a:alpha val="89999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28692" name="Picture 29" descr="Picture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4" y="1852"/>
              <a:ext cx="834" cy="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8687" name="Text Box 30"/>
          <p:cNvSpPr txBox="1">
            <a:spLocks noChangeArrowheads="1"/>
          </p:cNvSpPr>
          <p:nvPr/>
        </p:nvSpPr>
        <p:spPr bwMode="auto">
          <a:xfrm>
            <a:off x="2916238" y="2852738"/>
            <a:ext cx="31686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66"/>
                </a:solidFill>
                <a:latin typeface="Tahoma" pitchFamily="34" charset="0"/>
              </a:rPr>
              <a:t>ФОРМИРОВАНИЕ ОТЧЕТА ПО РАСХОДУ И ОСТАТКАМ  МЕДИКАМЕНТОВ</a:t>
            </a:r>
            <a:r>
              <a:rPr lang="ru-RU" sz="1600" b="1">
                <a:solidFill>
                  <a:srgbClr val="000000"/>
                </a:solidFill>
                <a:latin typeface="Tahoma" pitchFamily="34" charset="0"/>
              </a:rPr>
              <a:t>                       </a:t>
            </a: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(на посту и для старшей медицинской сестры)</a:t>
            </a:r>
            <a:r>
              <a:rPr lang="ru-RU" sz="1600">
                <a:solidFill>
                  <a:schemeClr val="bg1"/>
                </a:solidFill>
                <a:latin typeface="Tahoma" pitchFamily="34" charset="0"/>
              </a:rPr>
              <a:t> </a:t>
            </a:r>
            <a:endParaRPr lang="en-US" sz="16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5508625" y="1484313"/>
            <a:ext cx="30194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СПИСАНИЕ ЛЕКАРСТВЕННЫХ ПРЕПАРАТОВ</a:t>
            </a:r>
            <a:r>
              <a:rPr lang="ru-RU" sz="1600">
                <a:solidFill>
                  <a:srgbClr val="000066"/>
                </a:solidFill>
                <a:latin typeface="Tahoma" pitchFamily="34" charset="0"/>
              </a:rPr>
              <a:t>,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</a:rPr>
              <a:t>                             </a:t>
            </a: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(непосредственно на каждого пациента) </a:t>
            </a:r>
            <a:endParaRPr lang="en-US" sz="1600" b="1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25617" name="Picture 3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4581525"/>
            <a:ext cx="814388" cy="1008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90" name="Text Box 26"/>
          <p:cNvSpPr txBox="1">
            <a:spLocks noChangeArrowheads="1"/>
          </p:cNvSpPr>
          <p:nvPr/>
        </p:nvSpPr>
        <p:spPr bwMode="auto">
          <a:xfrm>
            <a:off x="395288" y="1484313"/>
            <a:ext cx="33829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0066"/>
                </a:solidFill>
                <a:latin typeface="Tahoma" pitchFamily="34" charset="0"/>
              </a:rPr>
              <a:t>ВВОД ИНФОРМАЦИИ О НОВОМ ПАЦИЕНТЕ,                 О ВЫПИСКЕ/ПЕРЕВОДЕ ПАЦИЕНТА</a:t>
            </a:r>
            <a:r>
              <a:rPr lang="ru-RU" sz="1600">
                <a:solidFill>
                  <a:srgbClr val="000066"/>
                </a:solidFill>
                <a:latin typeface="Tahoma" pitchFamily="34" charset="0"/>
              </a:rPr>
              <a:t>,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</a:rPr>
              <a:t>                    </a:t>
            </a:r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данных о расходе медикаментов </a:t>
            </a:r>
            <a:endParaRPr lang="en-US" sz="1600" b="1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4"/>
          <p:cNvSpPr>
            <a:spLocks noChangeArrowheads="1"/>
          </p:cNvSpPr>
          <p:nvPr/>
        </p:nvSpPr>
        <p:spPr bwMode="auto">
          <a:xfrm>
            <a:off x="7092950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698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smtClean="0">
                <a:latin typeface="Tahoma" pitchFamily="34" charset="0"/>
              </a:rPr>
              <a:t>Предварительные итоги внедрения информационной системы: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1341438"/>
            <a:ext cx="8281987" cy="53276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	</a:t>
            </a: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Внедрение информационной системы</a:t>
            </a:r>
            <a:r>
              <a:rPr lang="ru-RU" sz="2400" smtClean="0"/>
              <a:t> </a:t>
            </a:r>
            <a:r>
              <a:rPr lang="ru-RU" sz="2400" b="1" i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«Персонифицированный учет лекарственных средств»</a:t>
            </a:r>
            <a:r>
              <a:rPr lang="ru-RU" sz="2400" smtClean="0"/>
              <a:t> </a:t>
            </a:r>
            <a:r>
              <a:rPr lang="ru-RU" sz="24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уже обеспечило:</a:t>
            </a:r>
            <a:r>
              <a:rPr lang="ru-RU" sz="2400" smtClean="0"/>
              <a:t> </a:t>
            </a:r>
          </a:p>
          <a:p>
            <a:pPr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ь"/>
              <a:defRPr/>
            </a:pPr>
            <a:r>
              <a:rPr lang="ru-RU" sz="2400" smtClean="0"/>
              <a:t>прозрачность учета по статье расходов   «Медикаменты и перевязочные средства» с предоставлением  возможности прогнозирования объемов лекарственной помощи с учетом реального финансирования;  </a:t>
            </a:r>
          </a:p>
          <a:p>
            <a:pPr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ь"/>
              <a:defRPr/>
            </a:pPr>
            <a:r>
              <a:rPr lang="ru-RU" sz="2400" smtClean="0"/>
              <a:t>снизился объем заполняемой документации по медикаментозному обеспеченью; </a:t>
            </a:r>
          </a:p>
          <a:p>
            <a:pPr>
              <a:lnSpc>
                <a:spcPct val="90000"/>
              </a:lnSpc>
              <a:buClr>
                <a:srgbClr val="CC0000"/>
              </a:buClr>
              <a:buFont typeface="Wingdings" pitchFamily="2" charset="2"/>
              <a:buChar char="ь"/>
              <a:defRPr/>
            </a:pPr>
            <a:r>
              <a:rPr lang="ru-RU" sz="2400" smtClean="0"/>
              <a:t>повысилось качество контроля сроков годности лекарственных препаратов,  что высвободило часть рабочего времени старших медицинских сестер для усиления контроля за деятельностью сестринского и младшего персонала. </a:t>
            </a:r>
          </a:p>
        </p:txBody>
      </p:sp>
      <p:pic>
        <p:nvPicPr>
          <p:cNvPr id="29701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03350" y="0"/>
            <a:ext cx="7086600" cy="593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400" b="1" smtClean="0">
                <a:latin typeface="Tahoma" pitchFamily="34" charset="0"/>
              </a:rPr>
              <a:t>Перспективы внедрения информационной системы: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628775"/>
            <a:ext cx="7993063" cy="4654550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3200" b="1" i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Система персонифицированного учета потребления лекарств 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ru-RU" sz="3200" b="1" i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дает экономический эффект в использовании денежных средств и является мощным социальным фактором защиты прав пациента на получение медицинской помощи.</a:t>
            </a:r>
            <a:endParaRPr lang="ru-RU" sz="3200" smtClean="0"/>
          </a:p>
        </p:txBody>
      </p:sp>
      <p:pic>
        <p:nvPicPr>
          <p:cNvPr id="30724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pic>
        <p:nvPicPr>
          <p:cNvPr id="31746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31747" name="Picture 6" descr="s0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749300"/>
            <a:ext cx="7559675" cy="610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WordArt 7"/>
          <p:cNvSpPr>
            <a:spLocks noChangeArrowheads="1" noChangeShapeType="1" noTextEdit="1"/>
          </p:cNvSpPr>
          <p:nvPr/>
        </p:nvSpPr>
        <p:spPr bwMode="auto">
          <a:xfrm>
            <a:off x="2843213" y="2420938"/>
            <a:ext cx="3743325" cy="18716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0099CC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Благодарю</a:t>
            </a:r>
          </a:p>
          <a:p>
            <a:pPr algn="ctr"/>
            <a:r>
              <a:rPr lang="ru-RU" sz="3600" kern="10">
                <a:ln w="19050">
                  <a:solidFill>
                    <a:srgbClr val="0099CC"/>
                  </a:solidFill>
                  <a:round/>
                  <a:headEnd/>
                  <a:tailEnd/>
                </a:ln>
                <a:solidFill>
                  <a:srgbClr val="33CC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 внимание!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 smtClean="0"/>
          </a:p>
        </p:txBody>
      </p:sp>
      <p:sp>
        <p:nvSpPr>
          <p:cNvPr id="14358" name="Rectangle 2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25538"/>
            <a:ext cx="9144000" cy="5732462"/>
          </a:xfrm>
          <a:solidFill>
            <a:schemeClr val="bg1"/>
          </a:solidFill>
        </p:spPr>
        <p:txBody>
          <a:bodyPr/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ru-RU" smtClean="0"/>
              <a:t>		Совершенствование системы расчета затрат на медикаментозное обеспечение пациентов, внедрение медицинской информационной системы</a:t>
            </a:r>
          </a:p>
          <a:p>
            <a:pPr algn="ctr"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003366"/>
                </a:solidFill>
              </a:rPr>
              <a:t> </a:t>
            </a:r>
            <a:r>
              <a:rPr lang="ru-RU" b="1" i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«Персонифицированный учет медикаментов и расходных материалов»</a:t>
            </a:r>
            <a:r>
              <a:rPr lang="ru-RU" smtClean="0">
                <a:solidFill>
                  <a:srgbClr val="CC0000"/>
                </a:solidFill>
              </a:rPr>
              <a:t> 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ru-RU" smtClean="0"/>
              <a:t>	позволит совершенствовать финансово-экономическое управление работой отделений, так как полученная система учета реально определит в натуральном и стоимостном выражении расходы на медикаментозное обеспечение каждого больного. </a:t>
            </a:r>
          </a:p>
        </p:txBody>
      </p:sp>
      <p:sp>
        <p:nvSpPr>
          <p:cNvPr id="14339" name="Rectangle 30"/>
          <p:cNvSpPr>
            <a:spLocks noChangeArrowheads="1"/>
          </p:cNvSpPr>
          <p:nvPr/>
        </p:nvSpPr>
        <p:spPr bwMode="white">
          <a:xfrm>
            <a:off x="5757863" y="4902200"/>
            <a:ext cx="781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rgbClr val="FFFFFF"/>
                </a:solidFill>
              </a:rPr>
              <a:t>текст</a:t>
            </a:r>
            <a:endParaRPr lang="en-US" sz="1800" b="1">
              <a:solidFill>
                <a:srgbClr val="FFFFFF"/>
              </a:solidFill>
            </a:endParaRPr>
          </a:p>
        </p:txBody>
      </p:sp>
      <p:sp>
        <p:nvSpPr>
          <p:cNvPr id="14340" name="Rectangle 31"/>
          <p:cNvSpPr>
            <a:spLocks noChangeArrowheads="1"/>
          </p:cNvSpPr>
          <p:nvPr/>
        </p:nvSpPr>
        <p:spPr bwMode="white">
          <a:xfrm>
            <a:off x="2535238" y="4838700"/>
            <a:ext cx="781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rgbClr val="FFFFFF"/>
                </a:solidFill>
              </a:rPr>
              <a:t>текст</a:t>
            </a:r>
            <a:endParaRPr lang="en-US" sz="1800" b="1">
              <a:solidFill>
                <a:srgbClr val="FFFFFF"/>
              </a:solidFill>
            </a:endParaRPr>
          </a:p>
        </p:txBody>
      </p:sp>
      <p:pic>
        <p:nvPicPr>
          <p:cNvPr id="14341" name="Picture 23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908175" y="0"/>
            <a:ext cx="6119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«Сестринское дело в психиатрии и наркологии: традиции и  инновации»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pic>
        <p:nvPicPr>
          <p:cNvPr id="15362" name="Picture 6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5363" name="Rectangle 7"/>
          <p:cNvSpPr>
            <a:spLocks noGrp="1" noChangeArrowheads="1"/>
          </p:cNvSpPr>
          <p:nvPr>
            <p:ph type="title"/>
          </p:nvPr>
        </p:nvSpPr>
        <p:spPr>
          <a:xfrm>
            <a:off x="1476375" y="0"/>
            <a:ext cx="7086600" cy="487363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ahoma" pitchFamily="34" charset="0"/>
              </a:rPr>
              <a:t>Функциональные компоненты системы:</a:t>
            </a:r>
          </a:p>
        </p:txBody>
      </p:sp>
      <p:sp>
        <p:nvSpPr>
          <p:cNvPr id="15364" name="Rectangle 30"/>
          <p:cNvSpPr>
            <a:spLocks noChangeArrowheads="1"/>
          </p:cNvSpPr>
          <p:nvPr/>
        </p:nvSpPr>
        <p:spPr bwMode="white">
          <a:xfrm>
            <a:off x="4386263" y="5291138"/>
            <a:ext cx="777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rgbClr val="FFFFFF"/>
                </a:solidFill>
              </a:rPr>
              <a:t>текст</a:t>
            </a:r>
            <a:endParaRPr lang="en-US" sz="1800" b="1">
              <a:solidFill>
                <a:srgbClr val="FFFFFF"/>
              </a:solidFill>
            </a:endParaRPr>
          </a:p>
        </p:txBody>
      </p:sp>
      <p:sp>
        <p:nvSpPr>
          <p:cNvPr id="15365" name="Rectangle 31"/>
          <p:cNvSpPr>
            <a:spLocks noChangeArrowheads="1"/>
          </p:cNvSpPr>
          <p:nvPr/>
        </p:nvSpPr>
        <p:spPr bwMode="white">
          <a:xfrm>
            <a:off x="2597150" y="5176838"/>
            <a:ext cx="7778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rgbClr val="FFFFFF"/>
                </a:solidFill>
              </a:rPr>
              <a:t>текст</a:t>
            </a:r>
            <a:endParaRPr lang="en-US" sz="1800" b="1">
              <a:solidFill>
                <a:srgbClr val="FFFFFF"/>
              </a:solidFill>
            </a:endParaRPr>
          </a:p>
        </p:txBody>
      </p:sp>
      <p:sp>
        <p:nvSpPr>
          <p:cNvPr id="15366" name="Oval 9"/>
          <p:cNvSpPr>
            <a:spLocks noChangeArrowheads="1"/>
          </p:cNvSpPr>
          <p:nvPr/>
        </p:nvSpPr>
        <p:spPr bwMode="gray">
          <a:xfrm>
            <a:off x="5500688" y="2054225"/>
            <a:ext cx="3438525" cy="3629025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  <a:headEnd/>
            <a:tailE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67" name="Oval 10"/>
          <p:cNvSpPr>
            <a:spLocks noChangeArrowheads="1"/>
          </p:cNvSpPr>
          <p:nvPr/>
        </p:nvSpPr>
        <p:spPr bwMode="gray">
          <a:xfrm>
            <a:off x="695325" y="2054225"/>
            <a:ext cx="3255963" cy="3551238"/>
          </a:xfrm>
          <a:prstGeom prst="ellipse">
            <a:avLst/>
          </a:prstGeom>
          <a:noFill/>
          <a:ln w="57150">
            <a:solidFill>
              <a:schemeClr val="tx2">
                <a:alpha val="39999"/>
              </a:schemeClr>
            </a:solidFill>
            <a:round/>
            <a:headEnd/>
            <a:tailEnd/>
          </a:ln>
          <a:scene3d>
            <a:camera prst="legacyPerspectiveFront"/>
            <a:lightRig rig="legacyFlat3" dir="r"/>
          </a:scene3d>
          <a:sp3d extrusionH="4302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15368" name="Group 11"/>
          <p:cNvGrpSpPr>
            <a:grpSpLocks/>
          </p:cNvGrpSpPr>
          <p:nvPr/>
        </p:nvGrpSpPr>
        <p:grpSpPr bwMode="auto">
          <a:xfrm>
            <a:off x="3122613" y="1741488"/>
            <a:ext cx="2946400" cy="1387475"/>
            <a:chOff x="2226" y="2171"/>
            <a:chExt cx="798" cy="741"/>
          </a:xfrm>
        </p:grpSpPr>
        <p:sp>
          <p:nvSpPr>
            <p:cNvPr id="16396" name="AutoShape 12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60392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369" name="AutoShape 16"/>
          <p:cNvSpPr>
            <a:spLocks noChangeArrowheads="1"/>
          </p:cNvSpPr>
          <p:nvPr/>
        </p:nvSpPr>
        <p:spPr bwMode="gray">
          <a:xfrm>
            <a:off x="4081463" y="1268413"/>
            <a:ext cx="1362075" cy="8350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370" name="Group 17"/>
          <p:cNvGrpSpPr>
            <a:grpSpLocks/>
          </p:cNvGrpSpPr>
          <p:nvPr/>
        </p:nvGrpSpPr>
        <p:grpSpPr bwMode="auto">
          <a:xfrm>
            <a:off x="3197225" y="3240088"/>
            <a:ext cx="2871788" cy="1385887"/>
            <a:chOff x="2226" y="2171"/>
            <a:chExt cx="798" cy="741"/>
          </a:xfrm>
        </p:grpSpPr>
        <p:sp>
          <p:nvSpPr>
            <p:cNvPr id="16402" name="AutoShape 18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0392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404" name="Text Box 20"/>
          <p:cNvSpPr txBox="1">
            <a:spLocks noChangeArrowheads="1"/>
          </p:cNvSpPr>
          <p:nvPr/>
        </p:nvSpPr>
        <p:spPr bwMode="white">
          <a:xfrm>
            <a:off x="3417888" y="3397250"/>
            <a:ext cx="2430462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Учет прихода и </a:t>
            </a:r>
          </a:p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расхода медикаментов</a:t>
            </a:r>
            <a:endParaRPr lang="en-US" sz="18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grpSp>
        <p:nvGrpSpPr>
          <p:cNvPr id="15372" name="Group 21"/>
          <p:cNvGrpSpPr>
            <a:grpSpLocks/>
          </p:cNvGrpSpPr>
          <p:nvPr/>
        </p:nvGrpSpPr>
        <p:grpSpPr bwMode="auto">
          <a:xfrm>
            <a:off x="989013" y="1427163"/>
            <a:ext cx="1935162" cy="1282700"/>
            <a:chOff x="480" y="1200"/>
            <a:chExt cx="1042" cy="1019"/>
          </a:xfrm>
        </p:grpSpPr>
        <p:grpSp>
          <p:nvGrpSpPr>
            <p:cNvPr id="15419" name="Group 22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421" name="Picture 23" descr="circuler_1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08" name="Oval 24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5420" name="Picture 25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73" name="Text Box 36"/>
          <p:cNvSpPr txBox="1">
            <a:spLocks noChangeArrowheads="1"/>
          </p:cNvSpPr>
          <p:nvPr/>
        </p:nvSpPr>
        <p:spPr bwMode="white">
          <a:xfrm>
            <a:off x="915988" y="1663700"/>
            <a:ext cx="206057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8F8F8"/>
                </a:solidFill>
                <a:latin typeface="Tahoma" pitchFamily="34" charset="0"/>
                <a:cs typeface="Arial" charset="0"/>
              </a:rPr>
              <a:t>АРМ «Руководитель»</a:t>
            </a:r>
            <a:endParaRPr lang="en-US" sz="1600" b="1">
              <a:solidFill>
                <a:srgbClr val="F8F8F8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15374" name="Text Box 37"/>
          <p:cNvSpPr txBox="1">
            <a:spLocks noChangeArrowheads="1"/>
          </p:cNvSpPr>
          <p:nvPr/>
        </p:nvSpPr>
        <p:spPr bwMode="white">
          <a:xfrm>
            <a:off x="1136650" y="4265613"/>
            <a:ext cx="108426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F8F8F8"/>
                </a:solidFill>
                <a:cs typeface="Arial" charset="0"/>
              </a:rPr>
              <a:t>Text in here</a:t>
            </a:r>
          </a:p>
        </p:txBody>
      </p:sp>
      <p:grpSp>
        <p:nvGrpSpPr>
          <p:cNvPr id="15375" name="Group 39"/>
          <p:cNvGrpSpPr>
            <a:grpSpLocks/>
          </p:cNvGrpSpPr>
          <p:nvPr/>
        </p:nvGrpSpPr>
        <p:grpSpPr bwMode="auto">
          <a:xfrm>
            <a:off x="6362700" y="1504950"/>
            <a:ext cx="1897063" cy="1260475"/>
            <a:chOff x="480" y="1200"/>
            <a:chExt cx="1042" cy="1019"/>
          </a:xfrm>
        </p:grpSpPr>
        <p:grpSp>
          <p:nvGrpSpPr>
            <p:cNvPr id="15415" name="Group 4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417" name="Picture 41" descr="circuler_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26" name="Oval 4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5416" name="Picture 43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76" name="Text Box 44"/>
          <p:cNvSpPr txBox="1">
            <a:spLocks noChangeArrowheads="1"/>
          </p:cNvSpPr>
          <p:nvPr/>
        </p:nvSpPr>
        <p:spPr bwMode="white">
          <a:xfrm>
            <a:off x="6731000" y="1820863"/>
            <a:ext cx="108426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8F8F8"/>
                </a:solidFill>
                <a:cs typeface="Arial" charset="0"/>
              </a:rPr>
              <a:t>АРМ «Врач»</a:t>
            </a:r>
            <a:endParaRPr lang="en-US" sz="1600" b="1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77" name="Text Box 50"/>
          <p:cNvSpPr txBox="1">
            <a:spLocks noChangeArrowheads="1"/>
          </p:cNvSpPr>
          <p:nvPr/>
        </p:nvSpPr>
        <p:spPr bwMode="white">
          <a:xfrm>
            <a:off x="7850188" y="3408363"/>
            <a:ext cx="1084262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F8F8F8"/>
                </a:solidFill>
                <a:cs typeface="Arial" charset="0"/>
              </a:rPr>
              <a:t>Text in here</a:t>
            </a:r>
          </a:p>
        </p:txBody>
      </p:sp>
      <p:sp>
        <p:nvSpPr>
          <p:cNvPr id="15378" name="AutoShape 57"/>
          <p:cNvSpPr>
            <a:spLocks noChangeArrowheads="1"/>
          </p:cNvSpPr>
          <p:nvPr/>
        </p:nvSpPr>
        <p:spPr bwMode="gray">
          <a:xfrm rot="10800000">
            <a:off x="4154488" y="5762625"/>
            <a:ext cx="1362075" cy="8350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488" y="8640"/>
                </a:moveTo>
                <a:cubicBezTo>
                  <a:pt x="17520" y="5194"/>
                  <a:pt x="14378" y="2814"/>
                  <a:pt x="10800" y="2814"/>
                </a:cubicBezTo>
                <a:cubicBezTo>
                  <a:pt x="6441" y="2813"/>
                  <a:pt x="2888" y="6308"/>
                  <a:pt x="2815" y="10665"/>
                </a:cubicBezTo>
                <a:lnTo>
                  <a:pt x="1" y="10618"/>
                </a:lnTo>
                <a:cubicBezTo>
                  <a:pt x="100" y="4725"/>
                  <a:pt x="4906" y="-1"/>
                  <a:pt x="10800" y="0"/>
                </a:cubicBezTo>
                <a:cubicBezTo>
                  <a:pt x="15639" y="0"/>
                  <a:pt x="19888" y="3219"/>
                  <a:pt x="21197" y="7879"/>
                </a:cubicBezTo>
                <a:lnTo>
                  <a:pt x="23796" y="7148"/>
                </a:lnTo>
                <a:lnTo>
                  <a:pt x="20953" y="12212"/>
                </a:lnTo>
                <a:lnTo>
                  <a:pt x="15889" y="9370"/>
                </a:lnTo>
                <a:lnTo>
                  <a:pt x="18488" y="8640"/>
                </a:lnTo>
                <a:close/>
              </a:path>
            </a:pathLst>
          </a:custGeom>
          <a:solidFill>
            <a:schemeClr val="tx1">
              <a:alpha val="36862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5379" name="Group 59"/>
          <p:cNvGrpSpPr>
            <a:grpSpLocks/>
          </p:cNvGrpSpPr>
          <p:nvPr/>
        </p:nvGrpSpPr>
        <p:grpSpPr bwMode="auto">
          <a:xfrm>
            <a:off x="3270250" y="4737100"/>
            <a:ext cx="2724150" cy="1387475"/>
            <a:chOff x="2226" y="2171"/>
            <a:chExt cx="798" cy="741"/>
          </a:xfrm>
        </p:grpSpPr>
        <p:sp>
          <p:nvSpPr>
            <p:cNvPr id="16444" name="AutoShape 60"/>
            <p:cNvSpPr>
              <a:spLocks noChangeArrowheads="1"/>
            </p:cNvSpPr>
            <p:nvPr/>
          </p:nvSpPr>
          <p:spPr bwMode="gray">
            <a:xfrm>
              <a:off x="2226" y="2171"/>
              <a:ext cx="798" cy="741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2941"/>
                    <a:invGamma/>
                  </a:schemeClr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45" name="Freeform 61"/>
            <p:cNvSpPr>
              <a:spLocks/>
            </p:cNvSpPr>
            <p:nvPr/>
          </p:nvSpPr>
          <p:spPr bwMode="gray">
            <a:xfrm>
              <a:off x="2256" y="2208"/>
              <a:ext cx="397" cy="37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60392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60392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6446" name="Rectangle 27"/>
          <p:cNvSpPr>
            <a:spLocks noChangeArrowheads="1"/>
          </p:cNvSpPr>
          <p:nvPr/>
        </p:nvSpPr>
        <p:spPr bwMode="white">
          <a:xfrm>
            <a:off x="3197225" y="2057400"/>
            <a:ext cx="2797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Автоматизированная </a:t>
            </a:r>
          </a:p>
          <a:p>
            <a:pPr algn="ctr">
              <a:defRPr/>
            </a:pPr>
            <a:r>
              <a:rPr lang="ru-RU" sz="18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история болезни</a:t>
            </a:r>
            <a:endParaRPr lang="en-US" sz="1800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6447" name="Text Box 63"/>
          <p:cNvSpPr txBox="1">
            <a:spLocks noChangeArrowheads="1"/>
          </p:cNvSpPr>
          <p:nvPr/>
        </p:nvSpPr>
        <p:spPr bwMode="white">
          <a:xfrm>
            <a:off x="3417888" y="4895850"/>
            <a:ext cx="2430462" cy="915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8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Выходные формы с сохранением отчетов</a:t>
            </a:r>
            <a:endParaRPr lang="en-US" sz="1800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grpSp>
        <p:nvGrpSpPr>
          <p:cNvPr id="15382" name="Group 64"/>
          <p:cNvGrpSpPr>
            <a:grpSpLocks/>
          </p:cNvGrpSpPr>
          <p:nvPr/>
        </p:nvGrpSpPr>
        <p:grpSpPr bwMode="auto">
          <a:xfrm>
            <a:off x="1282700" y="5132388"/>
            <a:ext cx="1935163" cy="1282700"/>
            <a:chOff x="480" y="1200"/>
            <a:chExt cx="1042" cy="1019"/>
          </a:xfrm>
        </p:grpSpPr>
        <p:grpSp>
          <p:nvGrpSpPr>
            <p:cNvPr id="15409" name="Group 65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411" name="Picture 66" descr="circuler_1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51" name="Oval 67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5410" name="Picture 68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83" name="Group 69"/>
          <p:cNvGrpSpPr>
            <a:grpSpLocks/>
          </p:cNvGrpSpPr>
          <p:nvPr/>
        </p:nvGrpSpPr>
        <p:grpSpPr bwMode="auto">
          <a:xfrm>
            <a:off x="179388" y="4029075"/>
            <a:ext cx="1935162" cy="1282700"/>
            <a:chOff x="480" y="1200"/>
            <a:chExt cx="1042" cy="1019"/>
          </a:xfrm>
        </p:grpSpPr>
        <p:grpSp>
          <p:nvGrpSpPr>
            <p:cNvPr id="15405" name="Group 70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407" name="Picture 71" descr="circuler_1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56" name="Oval 72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5406" name="Picture 73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84" name="Text Box 38"/>
          <p:cNvSpPr txBox="1">
            <a:spLocks noChangeArrowheads="1"/>
          </p:cNvSpPr>
          <p:nvPr/>
        </p:nvSpPr>
        <p:spPr bwMode="white">
          <a:xfrm>
            <a:off x="252413" y="4343400"/>
            <a:ext cx="1766887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8F8F8"/>
                </a:solidFill>
                <a:cs typeface="Arial" charset="0"/>
              </a:rPr>
              <a:t>АРМ «Бухгалтерия»</a:t>
            </a:r>
            <a:endParaRPr lang="en-US" sz="1600" b="1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85" name="Text Box 74"/>
          <p:cNvSpPr txBox="1">
            <a:spLocks noChangeArrowheads="1"/>
          </p:cNvSpPr>
          <p:nvPr/>
        </p:nvSpPr>
        <p:spPr bwMode="white">
          <a:xfrm>
            <a:off x="1403350" y="5516563"/>
            <a:ext cx="17653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8F8F8"/>
                </a:solidFill>
                <a:cs typeface="Arial" charset="0"/>
              </a:rPr>
              <a:t>АРМ «Внешний контроль»</a:t>
            </a:r>
            <a:endParaRPr lang="en-US" sz="1600" b="1">
              <a:solidFill>
                <a:srgbClr val="F8F8F8"/>
              </a:solidFill>
              <a:cs typeface="Arial" charset="0"/>
            </a:endParaRPr>
          </a:p>
        </p:txBody>
      </p:sp>
      <p:grpSp>
        <p:nvGrpSpPr>
          <p:cNvPr id="15386" name="Group 76"/>
          <p:cNvGrpSpPr>
            <a:grpSpLocks/>
          </p:cNvGrpSpPr>
          <p:nvPr/>
        </p:nvGrpSpPr>
        <p:grpSpPr bwMode="auto">
          <a:xfrm>
            <a:off x="179388" y="2689225"/>
            <a:ext cx="1935162" cy="1282700"/>
            <a:chOff x="480" y="1200"/>
            <a:chExt cx="1042" cy="1019"/>
          </a:xfrm>
        </p:grpSpPr>
        <p:grpSp>
          <p:nvGrpSpPr>
            <p:cNvPr id="15401" name="Group 77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403" name="Picture 78" descr="circuler_1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63" name="Oval 79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5402" name="Picture 80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87" name="Text Box 81"/>
          <p:cNvSpPr txBox="1">
            <a:spLocks noChangeArrowheads="1"/>
          </p:cNvSpPr>
          <p:nvPr/>
        </p:nvSpPr>
        <p:spPr bwMode="white">
          <a:xfrm>
            <a:off x="400050" y="3003550"/>
            <a:ext cx="1546225" cy="582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8F8F8"/>
                </a:solidFill>
                <a:latin typeface="Tahoma" pitchFamily="34" charset="0"/>
                <a:cs typeface="Arial" charset="0"/>
              </a:rPr>
              <a:t>АРМ «Аптека»</a:t>
            </a:r>
            <a:endParaRPr lang="en-US" sz="1600" b="1">
              <a:solidFill>
                <a:srgbClr val="F8F8F8"/>
              </a:solidFill>
              <a:latin typeface="Tahoma" pitchFamily="34" charset="0"/>
              <a:cs typeface="Arial" charset="0"/>
            </a:endParaRPr>
          </a:p>
        </p:txBody>
      </p:sp>
      <p:grpSp>
        <p:nvGrpSpPr>
          <p:cNvPr id="15388" name="Group 82"/>
          <p:cNvGrpSpPr>
            <a:grpSpLocks/>
          </p:cNvGrpSpPr>
          <p:nvPr/>
        </p:nvGrpSpPr>
        <p:grpSpPr bwMode="auto">
          <a:xfrm>
            <a:off x="7246938" y="3003550"/>
            <a:ext cx="1897062" cy="1260475"/>
            <a:chOff x="480" y="1200"/>
            <a:chExt cx="1042" cy="1019"/>
          </a:xfrm>
        </p:grpSpPr>
        <p:grpSp>
          <p:nvGrpSpPr>
            <p:cNvPr id="15397" name="Group 83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399" name="Picture 84" descr="circuler_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69" name="Oval 85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5398" name="Picture 86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89" name="Text Box 56"/>
          <p:cNvSpPr txBox="1">
            <a:spLocks noChangeArrowheads="1"/>
          </p:cNvSpPr>
          <p:nvPr/>
        </p:nvSpPr>
        <p:spPr bwMode="white">
          <a:xfrm>
            <a:off x="7172325" y="3240088"/>
            <a:ext cx="1914525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8F8F8"/>
                </a:solidFill>
                <a:cs typeface="Arial" charset="0"/>
              </a:rPr>
              <a:t>АРМ «Старшая медицинская сестра»</a:t>
            </a:r>
            <a:endParaRPr lang="en-US" sz="1600" b="1">
              <a:solidFill>
                <a:srgbClr val="F8F8F8"/>
              </a:solidFill>
              <a:cs typeface="Arial" charset="0"/>
            </a:endParaRPr>
          </a:p>
        </p:txBody>
      </p:sp>
      <p:grpSp>
        <p:nvGrpSpPr>
          <p:cNvPr id="15390" name="Group 87"/>
          <p:cNvGrpSpPr>
            <a:grpSpLocks/>
          </p:cNvGrpSpPr>
          <p:nvPr/>
        </p:nvGrpSpPr>
        <p:grpSpPr bwMode="auto">
          <a:xfrm>
            <a:off x="6731000" y="4816475"/>
            <a:ext cx="1897063" cy="1260475"/>
            <a:chOff x="480" y="1200"/>
            <a:chExt cx="1042" cy="1019"/>
          </a:xfrm>
        </p:grpSpPr>
        <p:grpSp>
          <p:nvGrpSpPr>
            <p:cNvPr id="15393" name="Group 88"/>
            <p:cNvGrpSpPr>
              <a:grpSpLocks/>
            </p:cNvGrpSpPr>
            <p:nvPr/>
          </p:nvGrpSpPr>
          <p:grpSpPr bwMode="auto">
            <a:xfrm>
              <a:off x="480" y="1200"/>
              <a:ext cx="1042" cy="1019"/>
              <a:chOff x="480" y="1200"/>
              <a:chExt cx="1042" cy="1019"/>
            </a:xfrm>
          </p:grpSpPr>
          <p:pic>
            <p:nvPicPr>
              <p:cNvPr id="15395" name="Picture 89" descr="circuler_1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480" y="1200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74" name="Oval 90"/>
              <p:cNvSpPr>
                <a:spLocks noChangeArrowheads="1"/>
              </p:cNvSpPr>
              <p:nvPr/>
            </p:nvSpPr>
            <p:spPr bwMode="gray">
              <a:xfrm>
                <a:off x="480" y="1200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alpha val="55000"/>
                    </a:schemeClr>
                  </a:gs>
                  <a:gs pos="50000">
                    <a:schemeClr val="accent2">
                      <a:gamma/>
                      <a:shade val="66275"/>
                      <a:invGamma/>
                      <a:alpha val="89999"/>
                    </a:schemeClr>
                  </a:gs>
                  <a:gs pos="100000">
                    <a:schemeClr val="accent2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5394" name="Picture 91" descr="Picture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84" y="1210"/>
              <a:ext cx="82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391" name="Text Box 92"/>
          <p:cNvSpPr txBox="1">
            <a:spLocks noChangeArrowheads="1"/>
          </p:cNvSpPr>
          <p:nvPr/>
        </p:nvSpPr>
        <p:spPr bwMode="white">
          <a:xfrm>
            <a:off x="6732588" y="5084763"/>
            <a:ext cx="1839912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F8F8F8"/>
                </a:solidFill>
                <a:cs typeface="Arial" charset="0"/>
              </a:rPr>
              <a:t>АРМ «Медицинская сестра»</a:t>
            </a:r>
            <a:endParaRPr lang="en-US" sz="1600" b="1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392" name="Rectangle 94"/>
          <p:cNvSpPr>
            <a:spLocks noChangeArrowheads="1"/>
          </p:cNvSpPr>
          <p:nvPr/>
        </p:nvSpPr>
        <p:spPr bwMode="auto">
          <a:xfrm>
            <a:off x="7524750" y="6381750"/>
            <a:ext cx="1439863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7"/>
          <p:cNvSpPr>
            <a:spLocks noChangeArrowheads="1"/>
          </p:cNvSpPr>
          <p:nvPr/>
        </p:nvSpPr>
        <p:spPr bwMode="auto">
          <a:xfrm>
            <a:off x="7524750" y="6381750"/>
            <a:ext cx="1439863" cy="476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6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16387" name="Rectangle 30"/>
          <p:cNvSpPr>
            <a:spLocks noChangeArrowheads="1"/>
          </p:cNvSpPr>
          <p:nvPr/>
        </p:nvSpPr>
        <p:spPr bwMode="white">
          <a:xfrm>
            <a:off x="5757863" y="4902200"/>
            <a:ext cx="781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rgbClr val="FFFFFF"/>
                </a:solidFill>
              </a:rPr>
              <a:t>текст</a:t>
            </a:r>
            <a:endParaRPr lang="en-US" sz="1800" b="1">
              <a:solidFill>
                <a:srgbClr val="FFFFFF"/>
              </a:solidFill>
            </a:endParaRPr>
          </a:p>
        </p:txBody>
      </p:sp>
      <p:sp>
        <p:nvSpPr>
          <p:cNvPr id="16388" name="Rectangle 31"/>
          <p:cNvSpPr>
            <a:spLocks noChangeArrowheads="1"/>
          </p:cNvSpPr>
          <p:nvPr/>
        </p:nvSpPr>
        <p:spPr bwMode="white">
          <a:xfrm>
            <a:off x="2535238" y="4838700"/>
            <a:ext cx="781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rgbClr val="FFFFFF"/>
                </a:solidFill>
              </a:rPr>
              <a:t>текст</a:t>
            </a:r>
            <a:endParaRPr lang="en-US" sz="1800" b="1">
              <a:solidFill>
                <a:srgbClr val="FFFFFF"/>
              </a:solidFill>
            </a:endParaRPr>
          </a:p>
        </p:txBody>
      </p:sp>
      <p:pic>
        <p:nvPicPr>
          <p:cNvPr id="16389" name="Picture 6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844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4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Возможности использования программного комплекса:</a:t>
            </a:r>
          </a:p>
        </p:txBody>
      </p:sp>
      <p:sp>
        <p:nvSpPr>
          <p:cNvPr id="17417" name="AutoShape 9"/>
          <p:cNvSpPr>
            <a:spLocks noChangeArrowheads="1"/>
          </p:cNvSpPr>
          <p:nvPr/>
        </p:nvSpPr>
        <p:spPr bwMode="gray">
          <a:xfrm>
            <a:off x="323850" y="2108200"/>
            <a:ext cx="8569325" cy="593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gray">
          <a:xfrm>
            <a:off x="323850" y="1412875"/>
            <a:ext cx="8569325" cy="593725"/>
          </a:xfrm>
          <a:prstGeom prst="roundRect">
            <a:avLst>
              <a:gd name="adj" fmla="val 16667"/>
            </a:avLst>
          </a:prstGeom>
          <a:solidFill>
            <a:srgbClr val="0099CC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6393" name="Group 11"/>
          <p:cNvGrpSpPr>
            <a:grpSpLocks/>
          </p:cNvGrpSpPr>
          <p:nvPr/>
        </p:nvGrpSpPr>
        <p:grpSpPr bwMode="auto">
          <a:xfrm>
            <a:off x="468313" y="1773238"/>
            <a:ext cx="187325" cy="601662"/>
            <a:chOff x="960" y="1764"/>
            <a:chExt cx="130" cy="418"/>
          </a:xfrm>
        </p:grpSpPr>
        <p:sp>
          <p:nvSpPr>
            <p:cNvPr id="16426" name="Oval 12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7" name="Oval 13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8" name="AutoShape 14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23" name="Text Box 15"/>
          <p:cNvSpPr txBox="1">
            <a:spLocks noChangeArrowheads="1"/>
          </p:cNvSpPr>
          <p:nvPr/>
        </p:nvSpPr>
        <p:spPr bwMode="white">
          <a:xfrm>
            <a:off x="611188" y="1477963"/>
            <a:ext cx="8208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sz="2000" b="1">
                <a:solidFill>
                  <a:schemeClr val="bg1"/>
                </a:solidFill>
              </a:rPr>
              <a:t>1. </a:t>
            </a:r>
            <a:r>
              <a:rPr lang="ru-RU" sz="2000" b="1">
                <a:solidFill>
                  <a:schemeClr val="bg1"/>
                </a:solidFill>
              </a:rPr>
              <a:t>Детальный анализ медикаментозного обеспечения</a:t>
            </a:r>
            <a:r>
              <a:rPr lang="ru-RU" sz="2000">
                <a:solidFill>
                  <a:schemeClr val="bg1"/>
                </a:solidFill>
              </a:rPr>
              <a:t> 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7424" name="AutoShape 16"/>
          <p:cNvSpPr>
            <a:spLocks noChangeArrowheads="1"/>
          </p:cNvSpPr>
          <p:nvPr/>
        </p:nvSpPr>
        <p:spPr bwMode="gray">
          <a:xfrm>
            <a:off x="395288" y="2781300"/>
            <a:ext cx="8497887" cy="647700"/>
          </a:xfrm>
          <a:prstGeom prst="roundRect">
            <a:avLst>
              <a:gd name="adj" fmla="val 16667"/>
            </a:avLst>
          </a:prstGeom>
          <a:solidFill>
            <a:srgbClr val="0099CC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gray">
          <a:xfrm>
            <a:off x="395288" y="3573463"/>
            <a:ext cx="8497887" cy="593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6397" name="Group 18"/>
          <p:cNvGrpSpPr>
            <a:grpSpLocks/>
          </p:cNvGrpSpPr>
          <p:nvPr/>
        </p:nvGrpSpPr>
        <p:grpSpPr bwMode="auto">
          <a:xfrm>
            <a:off x="8604250" y="2492375"/>
            <a:ext cx="187325" cy="601663"/>
            <a:chOff x="960" y="1764"/>
            <a:chExt cx="130" cy="418"/>
          </a:xfrm>
        </p:grpSpPr>
        <p:sp>
          <p:nvSpPr>
            <p:cNvPr id="16423" name="Oval 19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4" name="Oval 20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5" name="AutoShape 21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398" name="Group 22"/>
          <p:cNvGrpSpPr>
            <a:grpSpLocks/>
          </p:cNvGrpSpPr>
          <p:nvPr/>
        </p:nvGrpSpPr>
        <p:grpSpPr bwMode="auto">
          <a:xfrm>
            <a:off x="468313" y="3213100"/>
            <a:ext cx="187325" cy="601663"/>
            <a:chOff x="960" y="1764"/>
            <a:chExt cx="130" cy="418"/>
          </a:xfrm>
        </p:grpSpPr>
        <p:sp>
          <p:nvSpPr>
            <p:cNvPr id="16420" name="Oval 23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1" name="Oval 24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22" name="AutoShape 25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34" name="AutoShape 26"/>
          <p:cNvSpPr>
            <a:spLocks noChangeArrowheads="1"/>
          </p:cNvSpPr>
          <p:nvPr/>
        </p:nvSpPr>
        <p:spPr bwMode="gray">
          <a:xfrm>
            <a:off x="395288" y="4273550"/>
            <a:ext cx="8497887" cy="593725"/>
          </a:xfrm>
          <a:prstGeom prst="roundRect">
            <a:avLst>
              <a:gd name="adj" fmla="val 16667"/>
            </a:avLst>
          </a:prstGeom>
          <a:solidFill>
            <a:srgbClr val="0099CC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35" name="Text Box 27"/>
          <p:cNvSpPr txBox="1">
            <a:spLocks noChangeArrowheads="1"/>
          </p:cNvSpPr>
          <p:nvPr/>
        </p:nvSpPr>
        <p:spPr bwMode="white">
          <a:xfrm>
            <a:off x="611188" y="21336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sz="2000" b="1">
                <a:solidFill>
                  <a:schemeClr val="bg1"/>
                </a:solidFill>
              </a:rPr>
              <a:t>2. </a:t>
            </a:r>
            <a:r>
              <a:rPr lang="ru-RU" sz="2000" b="1">
                <a:solidFill>
                  <a:schemeClr val="bg1"/>
                </a:solidFill>
              </a:rPr>
              <a:t>Формирование обоснованной заявки на медикаменты</a:t>
            </a:r>
            <a:r>
              <a:rPr lang="en-US" sz="2400" b="1">
                <a:solidFill>
                  <a:schemeClr val="bg1"/>
                </a:solidFill>
              </a:rPr>
              <a:t>    </a:t>
            </a:r>
          </a:p>
        </p:txBody>
      </p:sp>
      <p:sp>
        <p:nvSpPr>
          <p:cNvPr id="17436" name="Text Box 28"/>
          <p:cNvSpPr txBox="1">
            <a:spLocks noChangeArrowheads="1"/>
          </p:cNvSpPr>
          <p:nvPr/>
        </p:nvSpPr>
        <p:spPr bwMode="white">
          <a:xfrm>
            <a:off x="611188" y="2924175"/>
            <a:ext cx="82089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sz="2000" b="1">
                <a:solidFill>
                  <a:schemeClr val="bg1"/>
                </a:solidFill>
              </a:rPr>
              <a:t>3. </a:t>
            </a:r>
            <a:r>
              <a:rPr lang="ru-RU" sz="2000" b="1">
                <a:solidFill>
                  <a:schemeClr val="bg1"/>
                </a:solidFill>
              </a:rPr>
              <a:t>Учет использования медикаментов конкретным пациентам</a:t>
            </a:r>
            <a:r>
              <a:rPr lang="ru-RU" sz="2000">
                <a:solidFill>
                  <a:schemeClr val="bg1"/>
                </a:solidFill>
              </a:rPr>
              <a:t> 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7437" name="Text Box 29"/>
          <p:cNvSpPr txBox="1">
            <a:spLocks noChangeArrowheads="1"/>
          </p:cNvSpPr>
          <p:nvPr/>
        </p:nvSpPr>
        <p:spPr bwMode="white">
          <a:xfrm>
            <a:off x="611188" y="3716338"/>
            <a:ext cx="7921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sz="2000" b="1">
                <a:solidFill>
                  <a:srgbClr val="FFFFFF"/>
                </a:solidFill>
              </a:rPr>
              <a:t>4. </a:t>
            </a:r>
            <a:r>
              <a:rPr lang="ru-RU" sz="2000" b="1">
                <a:solidFill>
                  <a:schemeClr val="bg1"/>
                </a:solidFill>
              </a:rPr>
              <a:t>Экспертная оценка адекватности  лекарственной терапии</a:t>
            </a:r>
            <a:r>
              <a:rPr lang="ru-RU" sz="2000">
                <a:solidFill>
                  <a:schemeClr val="bg1"/>
                </a:solidFill>
              </a:rPr>
              <a:t> 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7438" name="Text Box 30"/>
          <p:cNvSpPr txBox="1">
            <a:spLocks noChangeArrowheads="1"/>
          </p:cNvSpPr>
          <p:nvPr/>
        </p:nvSpPr>
        <p:spPr bwMode="white">
          <a:xfrm>
            <a:off x="611188" y="4335463"/>
            <a:ext cx="7921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en-US" sz="2000" b="1">
                <a:solidFill>
                  <a:schemeClr val="bg1"/>
                </a:solidFill>
              </a:rPr>
              <a:t>5. </a:t>
            </a:r>
            <a:r>
              <a:rPr lang="ru-RU" sz="2000" b="1">
                <a:solidFill>
                  <a:schemeClr val="bg1"/>
                </a:solidFill>
              </a:rPr>
              <a:t>Анализ информации о лекарственных средствах и ИМН</a:t>
            </a:r>
            <a:r>
              <a:rPr lang="ru-RU" sz="2000">
                <a:solidFill>
                  <a:schemeClr val="bg1"/>
                </a:solidFill>
              </a:rPr>
              <a:t> </a:t>
            </a:r>
            <a:endParaRPr lang="en-US" sz="2000">
              <a:solidFill>
                <a:schemeClr val="bg1"/>
              </a:solidFill>
            </a:endParaRPr>
          </a:p>
        </p:txBody>
      </p:sp>
      <p:sp>
        <p:nvSpPr>
          <p:cNvPr id="17439" name="AutoShape 31"/>
          <p:cNvSpPr>
            <a:spLocks noChangeArrowheads="1"/>
          </p:cNvSpPr>
          <p:nvPr/>
        </p:nvSpPr>
        <p:spPr bwMode="gray">
          <a:xfrm>
            <a:off x="395288" y="4983163"/>
            <a:ext cx="8497887" cy="5937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white">
          <a:xfrm>
            <a:off x="611188" y="5094288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ru-RU" sz="2000" b="1">
                <a:solidFill>
                  <a:schemeClr val="bg1"/>
                </a:solidFill>
              </a:rPr>
              <a:t>6. Определение удельного веса стоимости медикаментов</a:t>
            </a:r>
            <a:r>
              <a:rPr lang="ru-RU" sz="2000">
                <a:solidFill>
                  <a:schemeClr val="bg1"/>
                </a:solidFill>
              </a:rPr>
              <a:t> </a:t>
            </a:r>
            <a:endParaRPr lang="en-US" sz="2000">
              <a:solidFill>
                <a:schemeClr val="bg1"/>
              </a:solidFill>
            </a:endParaRPr>
          </a:p>
        </p:txBody>
      </p:sp>
      <p:grpSp>
        <p:nvGrpSpPr>
          <p:cNvPr id="16406" name="Group 33"/>
          <p:cNvGrpSpPr>
            <a:grpSpLocks/>
          </p:cNvGrpSpPr>
          <p:nvPr/>
        </p:nvGrpSpPr>
        <p:grpSpPr bwMode="auto">
          <a:xfrm>
            <a:off x="8532813" y="3933825"/>
            <a:ext cx="187325" cy="601663"/>
            <a:chOff x="960" y="1764"/>
            <a:chExt cx="130" cy="418"/>
          </a:xfrm>
        </p:grpSpPr>
        <p:sp>
          <p:nvSpPr>
            <p:cNvPr id="16417" name="Oval 34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8" name="Oval 35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9" name="AutoShape 36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6407" name="Group 37"/>
          <p:cNvGrpSpPr>
            <a:grpSpLocks/>
          </p:cNvGrpSpPr>
          <p:nvPr/>
        </p:nvGrpSpPr>
        <p:grpSpPr bwMode="auto">
          <a:xfrm>
            <a:off x="468313" y="4581525"/>
            <a:ext cx="187325" cy="601663"/>
            <a:chOff x="960" y="1764"/>
            <a:chExt cx="130" cy="418"/>
          </a:xfrm>
        </p:grpSpPr>
        <p:sp>
          <p:nvSpPr>
            <p:cNvPr id="16414" name="Oval 38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5" name="Oval 39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6" name="AutoShape 40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FFFFFF"/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49" name="AutoShape 41"/>
          <p:cNvSpPr>
            <a:spLocks noChangeArrowheads="1"/>
          </p:cNvSpPr>
          <p:nvPr/>
        </p:nvSpPr>
        <p:spPr bwMode="gray">
          <a:xfrm>
            <a:off x="395288" y="5703888"/>
            <a:ext cx="8497887" cy="820737"/>
          </a:xfrm>
          <a:prstGeom prst="roundRect">
            <a:avLst>
              <a:gd name="adj" fmla="val 16667"/>
            </a:avLst>
          </a:prstGeom>
          <a:solidFill>
            <a:srgbClr val="0099CC"/>
          </a:solidFill>
          <a:ln w="28575" algn="ctr">
            <a:solidFill>
              <a:srgbClr val="FCFCFC"/>
            </a:solidFill>
            <a:round/>
            <a:headEnd/>
            <a:tailEnd/>
          </a:ln>
          <a:effectLst>
            <a:outerShdw dist="35921" dir="2700000" algn="ctr" rotWithShape="0">
              <a:srgbClr val="001D3A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6409" name="Group 42"/>
          <p:cNvGrpSpPr>
            <a:grpSpLocks/>
          </p:cNvGrpSpPr>
          <p:nvPr/>
        </p:nvGrpSpPr>
        <p:grpSpPr bwMode="auto">
          <a:xfrm>
            <a:off x="8532813" y="5373688"/>
            <a:ext cx="187325" cy="601662"/>
            <a:chOff x="960" y="1764"/>
            <a:chExt cx="130" cy="418"/>
          </a:xfrm>
        </p:grpSpPr>
        <p:sp>
          <p:nvSpPr>
            <p:cNvPr id="16411" name="Oval 43"/>
            <p:cNvSpPr>
              <a:spLocks noChangeArrowheads="1"/>
            </p:cNvSpPr>
            <p:nvPr/>
          </p:nvSpPr>
          <p:spPr bwMode="gray">
            <a:xfrm>
              <a:off x="960" y="1764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2" name="Oval 44"/>
            <p:cNvSpPr>
              <a:spLocks noChangeArrowheads="1"/>
            </p:cNvSpPr>
            <p:nvPr/>
          </p:nvSpPr>
          <p:spPr bwMode="gray">
            <a:xfrm>
              <a:off x="964" y="2062"/>
              <a:ext cx="126" cy="120"/>
            </a:xfrm>
            <a:prstGeom prst="ellipse">
              <a:avLst/>
            </a:prstGeom>
            <a:solidFill>
              <a:schemeClr val="bg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413" name="AutoShape 45"/>
            <p:cNvSpPr>
              <a:spLocks noChangeArrowheads="1"/>
            </p:cNvSpPr>
            <p:nvPr/>
          </p:nvSpPr>
          <p:spPr bwMode="gray">
            <a:xfrm>
              <a:off x="996" y="1836"/>
              <a:ext cx="62" cy="30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EAEAEA"/>
                </a:gs>
                <a:gs pos="100000">
                  <a:srgbClr val="B2B2B2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54" name="Text Box 46"/>
          <p:cNvSpPr txBox="1">
            <a:spLocks noChangeArrowheads="1"/>
          </p:cNvSpPr>
          <p:nvPr/>
        </p:nvSpPr>
        <p:spPr bwMode="white">
          <a:xfrm>
            <a:off x="611188" y="5775325"/>
            <a:ext cx="8064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defRPr/>
            </a:pPr>
            <a:r>
              <a:rPr lang="ru-RU" sz="2000" b="1">
                <a:solidFill>
                  <a:schemeClr val="bg1"/>
                </a:solidFill>
              </a:rPr>
              <a:t>7</a:t>
            </a:r>
            <a:r>
              <a:rPr lang="en-US" sz="2000" b="1">
                <a:solidFill>
                  <a:schemeClr val="bg1"/>
                </a:solidFill>
              </a:rPr>
              <a:t>. </a:t>
            </a:r>
            <a:r>
              <a:rPr lang="ru-RU" sz="2000" b="1">
                <a:solidFill>
                  <a:schemeClr val="bg1"/>
                </a:solidFill>
              </a:rPr>
              <a:t>текущий мониторинг обеспеченности медицинской организации  лекарственными средствами и ИМН</a:t>
            </a:r>
            <a:r>
              <a:rPr lang="ru-RU" sz="2000">
                <a:solidFill>
                  <a:schemeClr val="bg1"/>
                </a:solidFill>
              </a:rPr>
              <a:t> </a:t>
            </a:r>
            <a:endParaRPr 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76375" y="0"/>
            <a:ext cx="7086600" cy="487363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ahoma" pitchFamily="34" charset="0"/>
              </a:rPr>
              <a:t>Функциональные компоненты системы:</a:t>
            </a:r>
          </a:p>
        </p:txBody>
      </p:sp>
      <p:pic>
        <p:nvPicPr>
          <p:cNvPr id="17412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7413" name="Line 9"/>
          <p:cNvSpPr>
            <a:spLocks noChangeShapeType="1"/>
          </p:cNvSpPr>
          <p:nvPr/>
        </p:nvSpPr>
        <p:spPr bwMode="gray">
          <a:xfrm flipH="1">
            <a:off x="2216150" y="5172075"/>
            <a:ext cx="874713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4" name="Line 10"/>
          <p:cNvSpPr>
            <a:spLocks noChangeShapeType="1"/>
          </p:cNvSpPr>
          <p:nvPr/>
        </p:nvSpPr>
        <p:spPr bwMode="gray">
          <a:xfrm>
            <a:off x="5970588" y="5187950"/>
            <a:ext cx="874712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Line 11"/>
          <p:cNvSpPr>
            <a:spLocks noChangeShapeType="1"/>
          </p:cNvSpPr>
          <p:nvPr/>
        </p:nvSpPr>
        <p:spPr bwMode="gray">
          <a:xfrm flipH="1">
            <a:off x="666750" y="4827588"/>
            <a:ext cx="1143000" cy="331787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6" name="Line 12"/>
          <p:cNvSpPr>
            <a:spLocks noChangeShapeType="1"/>
          </p:cNvSpPr>
          <p:nvPr/>
        </p:nvSpPr>
        <p:spPr bwMode="gray">
          <a:xfrm>
            <a:off x="7362825" y="4822825"/>
            <a:ext cx="1103313" cy="331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Line 14"/>
          <p:cNvSpPr>
            <a:spLocks noChangeShapeType="1"/>
          </p:cNvSpPr>
          <p:nvPr/>
        </p:nvSpPr>
        <p:spPr bwMode="gray">
          <a:xfrm flipH="1">
            <a:off x="2227263" y="3182938"/>
            <a:ext cx="874712" cy="712787"/>
          </a:xfrm>
          <a:prstGeom prst="line">
            <a:avLst/>
          </a:pr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8" name="Line 15"/>
          <p:cNvSpPr>
            <a:spLocks noChangeShapeType="1"/>
          </p:cNvSpPr>
          <p:nvPr/>
        </p:nvSpPr>
        <p:spPr bwMode="gray">
          <a:xfrm>
            <a:off x="5981700" y="3198813"/>
            <a:ext cx="874713" cy="712787"/>
          </a:xfrm>
          <a:prstGeom prst="line">
            <a:avLst/>
          </a:pr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9" name="Line 16"/>
          <p:cNvSpPr>
            <a:spLocks noChangeShapeType="1"/>
          </p:cNvSpPr>
          <p:nvPr/>
        </p:nvSpPr>
        <p:spPr bwMode="gray">
          <a:xfrm>
            <a:off x="4575175" y="3381375"/>
            <a:ext cx="0" cy="825500"/>
          </a:xfrm>
          <a:prstGeom prst="line">
            <a:avLst/>
          </a:prstGeom>
          <a:noFill/>
          <a:ln w="9525">
            <a:solidFill>
              <a:srgbClr val="F8F8F8">
                <a:alpha val="3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20" name="Picture 48" descr="Picture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900" y="1957388"/>
            <a:ext cx="792163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50" descr="Picture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725" y="3287713"/>
            <a:ext cx="79375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52" descr="Picture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138" y="4611688"/>
            <a:ext cx="7921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01" name="AutoShape 93"/>
          <p:cNvSpPr>
            <a:spLocks noChangeArrowheads="1"/>
          </p:cNvSpPr>
          <p:nvPr/>
        </p:nvSpPr>
        <p:spPr bwMode="ltGray">
          <a:xfrm>
            <a:off x="4356100" y="1916113"/>
            <a:ext cx="3960813" cy="166687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1">
                  <a:gamma/>
                  <a:tint val="76078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7424" name="Picture 94" descr="Picture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900" y="1957388"/>
            <a:ext cx="792163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03" name="AutoShape 95"/>
          <p:cNvSpPr>
            <a:spLocks noChangeArrowheads="1"/>
          </p:cNvSpPr>
          <p:nvPr/>
        </p:nvSpPr>
        <p:spPr bwMode="ltGray">
          <a:xfrm rot="16200000">
            <a:off x="-155574" y="2682875"/>
            <a:ext cx="3702050" cy="2168525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>
                  <a:gamma/>
                  <a:tint val="8000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7426" name="Picture 96" descr="Picture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725" y="3287713"/>
            <a:ext cx="79375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505" name="AutoShape 97"/>
          <p:cNvSpPr>
            <a:spLocks noChangeArrowheads="1"/>
          </p:cNvSpPr>
          <p:nvPr/>
        </p:nvSpPr>
        <p:spPr bwMode="gray">
          <a:xfrm>
            <a:off x="4346575" y="4076700"/>
            <a:ext cx="3970338" cy="1554163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folHlink">
                  <a:gamma/>
                  <a:tint val="80000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25400">
            <a:solidFill>
              <a:srgbClr val="FEFFFF"/>
            </a:solidFill>
            <a:round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7428" name="Picture 98" descr="Picture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2138" y="4611688"/>
            <a:ext cx="7921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9" name="Rectangle 129"/>
          <p:cNvSpPr>
            <a:spLocks noChangeArrowheads="1"/>
          </p:cNvSpPr>
          <p:nvPr/>
        </p:nvSpPr>
        <p:spPr bwMode="black">
          <a:xfrm>
            <a:off x="611188" y="2781300"/>
            <a:ext cx="2159000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1800" b="1">
                <a:solidFill>
                  <a:schemeClr val="bg1"/>
                </a:solidFill>
                <a:latin typeface="Tahoma" pitchFamily="34" charset="0"/>
              </a:rPr>
              <a:t>Возможность</a:t>
            </a:r>
          </a:p>
          <a:p>
            <a:pPr algn="ctr">
              <a:lnSpc>
                <a:spcPct val="120000"/>
              </a:lnSpc>
            </a:pPr>
            <a:r>
              <a:rPr lang="ru-RU" sz="1800" b="1">
                <a:solidFill>
                  <a:schemeClr val="bg1"/>
                </a:solidFill>
                <a:latin typeface="Tahoma" pitchFamily="34" charset="0"/>
              </a:rPr>
              <a:t> контроля </a:t>
            </a:r>
          </a:p>
          <a:p>
            <a:pPr algn="ctr">
              <a:lnSpc>
                <a:spcPct val="120000"/>
              </a:lnSpc>
            </a:pPr>
            <a:r>
              <a:rPr lang="ru-RU" sz="1800" b="1">
                <a:solidFill>
                  <a:schemeClr val="bg1"/>
                </a:solidFill>
                <a:latin typeface="Tahoma" pitchFamily="34" charset="0"/>
              </a:rPr>
              <a:t>сроков годности лекарственных</a:t>
            </a:r>
          </a:p>
          <a:p>
            <a:pPr algn="ctr">
              <a:lnSpc>
                <a:spcPct val="120000"/>
              </a:lnSpc>
            </a:pPr>
            <a:r>
              <a:rPr lang="ru-RU" sz="1800" b="1">
                <a:solidFill>
                  <a:schemeClr val="bg1"/>
                </a:solidFill>
                <a:latin typeface="Tahoma" pitchFamily="34" charset="0"/>
              </a:rPr>
              <a:t> препаратов</a:t>
            </a:r>
            <a:r>
              <a:rPr lang="ru-RU" sz="1800">
                <a:solidFill>
                  <a:schemeClr val="bg1"/>
                </a:solidFill>
                <a:latin typeface="Tahoma" pitchFamily="34" charset="0"/>
              </a:rPr>
              <a:t> </a:t>
            </a:r>
            <a:endParaRPr lang="en-US" sz="1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538" name="Rectangle 130"/>
          <p:cNvSpPr>
            <a:spLocks noChangeArrowheads="1"/>
          </p:cNvSpPr>
          <p:nvPr/>
        </p:nvSpPr>
        <p:spPr bwMode="black">
          <a:xfrm>
            <a:off x="4427538" y="2349500"/>
            <a:ext cx="38163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1800" b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формирования отчета </a:t>
            </a:r>
            <a:r>
              <a:rPr 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«Контроль сроков годности»</a:t>
            </a:r>
            <a:endParaRPr lang="en-US" sz="18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7539" name="Rectangle 131"/>
          <p:cNvSpPr>
            <a:spLocks noChangeArrowheads="1"/>
          </p:cNvSpPr>
          <p:nvPr/>
        </p:nvSpPr>
        <p:spPr bwMode="black">
          <a:xfrm>
            <a:off x="4500563" y="4149725"/>
            <a:ext cx="3744912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ru-RU" sz="1800" b="1">
                <a:solidFill>
                  <a:srgbClr val="003366"/>
                </a:solidFill>
                <a:latin typeface="Tahoma" pitchFamily="34" charset="0"/>
              </a:rPr>
              <a:t>Визуализация истекающих или уже истекших сроков годности</a:t>
            </a:r>
            <a:r>
              <a:rPr lang="ru-RU" sz="1800">
                <a:solidFill>
                  <a:srgbClr val="003366"/>
                </a:solidFill>
                <a:latin typeface="Tahoma" pitchFamily="34" charset="0"/>
              </a:rPr>
              <a:t>  </a:t>
            </a:r>
            <a:r>
              <a:rPr lang="ru-RU" sz="1800" b="1">
                <a:solidFill>
                  <a:srgbClr val="003366"/>
                </a:solidFill>
                <a:latin typeface="Tahoma" pitchFamily="34" charset="0"/>
              </a:rPr>
              <a:t>с использованием </a:t>
            </a:r>
            <a:r>
              <a:rPr lang="ru-RU" sz="18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цветового выделения</a:t>
            </a:r>
            <a:r>
              <a:rPr lang="ru-RU" sz="16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 </a:t>
            </a:r>
            <a:endParaRPr lang="en-US" sz="1600" b="1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7432" name="Freeform 134"/>
          <p:cNvSpPr>
            <a:spLocks/>
          </p:cNvSpPr>
          <p:nvPr/>
        </p:nvSpPr>
        <p:spPr bwMode="gray">
          <a:xfrm rot="-5400000">
            <a:off x="2951957" y="4571206"/>
            <a:ext cx="1624012" cy="968375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3" name="Freeform 135"/>
          <p:cNvSpPr>
            <a:spLocks/>
          </p:cNvSpPr>
          <p:nvPr/>
        </p:nvSpPr>
        <p:spPr bwMode="gray">
          <a:xfrm rot="-5400000">
            <a:off x="3518694" y="3223419"/>
            <a:ext cx="314325" cy="1096963"/>
          </a:xfrm>
          <a:custGeom>
            <a:avLst/>
            <a:gdLst>
              <a:gd name="T0" fmla="*/ 2147483647 w 142"/>
              <a:gd name="T1" fmla="*/ 2147483647 h 604"/>
              <a:gd name="T2" fmla="*/ 2147483647 w 142"/>
              <a:gd name="T3" fmla="*/ 2147483647 h 604"/>
              <a:gd name="T4" fmla="*/ 0 w 142"/>
              <a:gd name="T5" fmla="*/ 2147483647 h 604"/>
              <a:gd name="T6" fmla="*/ 2147483647 w 142"/>
              <a:gd name="T7" fmla="*/ 2147483647 h 604"/>
              <a:gd name="T8" fmla="*/ 2147483647 w 142"/>
              <a:gd name="T9" fmla="*/ 2147483647 h 604"/>
              <a:gd name="T10" fmla="*/ 2147483647 w 142"/>
              <a:gd name="T11" fmla="*/ 2147483647 h 604"/>
              <a:gd name="T12" fmla="*/ 2147483647 w 142"/>
              <a:gd name="T13" fmla="*/ 0 h 604"/>
              <a:gd name="T14" fmla="*/ 2147483647 w 142"/>
              <a:gd name="T15" fmla="*/ 2147483647 h 6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2"/>
              <a:gd name="T25" fmla="*/ 0 h 604"/>
              <a:gd name="T26" fmla="*/ 142 w 142"/>
              <a:gd name="T27" fmla="*/ 604 h 6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tx2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4" name="Freeform 136"/>
          <p:cNvSpPr>
            <a:spLocks/>
          </p:cNvSpPr>
          <p:nvPr/>
        </p:nvSpPr>
        <p:spPr bwMode="gray">
          <a:xfrm rot="16200000" flipH="1">
            <a:off x="2912269" y="2007394"/>
            <a:ext cx="1624013" cy="968375"/>
          </a:xfrm>
          <a:custGeom>
            <a:avLst/>
            <a:gdLst>
              <a:gd name="T0" fmla="*/ 0 w 735"/>
              <a:gd name="T1" fmla="*/ 0 h 532"/>
              <a:gd name="T2" fmla="*/ 2147483647 w 735"/>
              <a:gd name="T3" fmla="*/ 2147483647 h 532"/>
              <a:gd name="T4" fmla="*/ 2147483647 w 735"/>
              <a:gd name="T5" fmla="*/ 2147483647 h 532"/>
              <a:gd name="T6" fmla="*/ 2147483647 w 735"/>
              <a:gd name="T7" fmla="*/ 2147483647 h 532"/>
              <a:gd name="T8" fmla="*/ 2147483647 w 735"/>
              <a:gd name="T9" fmla="*/ 2147483647 h 532"/>
              <a:gd name="T10" fmla="*/ 2147483647 w 735"/>
              <a:gd name="T11" fmla="*/ 2147483647 h 532"/>
              <a:gd name="T12" fmla="*/ 2147483647 w 735"/>
              <a:gd name="T13" fmla="*/ 2147483647 h 532"/>
              <a:gd name="T14" fmla="*/ 2147483647 w 735"/>
              <a:gd name="T15" fmla="*/ 2147483647 h 532"/>
              <a:gd name="T16" fmla="*/ 2147483647 w 735"/>
              <a:gd name="T17" fmla="*/ 2147483647 h 532"/>
              <a:gd name="T18" fmla="*/ 2147483647 w 735"/>
              <a:gd name="T19" fmla="*/ 2147483647 h 532"/>
              <a:gd name="T20" fmla="*/ 2147483647 w 735"/>
              <a:gd name="T21" fmla="*/ 2147483647 h 532"/>
              <a:gd name="T22" fmla="*/ 2147483647 w 735"/>
              <a:gd name="T23" fmla="*/ 2147483647 h 532"/>
              <a:gd name="T24" fmla="*/ 2147483647 w 735"/>
              <a:gd name="T25" fmla="*/ 0 h 532"/>
              <a:gd name="T26" fmla="*/ 0 w 735"/>
              <a:gd name="T27" fmla="*/ 0 h 53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735"/>
              <a:gd name="T43" fmla="*/ 0 h 532"/>
              <a:gd name="T44" fmla="*/ 735 w 735"/>
              <a:gd name="T45" fmla="*/ 532 h 532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195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7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205038"/>
            <a:ext cx="29527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5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71550" y="188913"/>
            <a:ext cx="8424863" cy="4873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1800" b="1" smtClean="0"/>
              <a:t>Персонифицированный учет медикаментов и расходных материалов  в БУЗОО «КПБ им. Н.Н. Солодникова»</a:t>
            </a:r>
            <a:endParaRPr lang="ru-RU" sz="3600" smtClean="0"/>
          </a:p>
        </p:txBody>
      </p:sp>
      <p:pic>
        <p:nvPicPr>
          <p:cNvPr id="18437" name="Picture 22" descr="106488177_5177462_1107524_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grpSp>
        <p:nvGrpSpPr>
          <p:cNvPr id="18438" name="Group 73"/>
          <p:cNvGrpSpPr>
            <a:grpSpLocks/>
          </p:cNvGrpSpPr>
          <p:nvPr/>
        </p:nvGrpSpPr>
        <p:grpSpPr bwMode="auto">
          <a:xfrm>
            <a:off x="1476375" y="881063"/>
            <a:ext cx="6408738" cy="5976937"/>
            <a:chOff x="295" y="845"/>
            <a:chExt cx="3603" cy="3271"/>
          </a:xfrm>
        </p:grpSpPr>
        <p:pic>
          <p:nvPicPr>
            <p:cNvPr id="18439" name="Picture 48" descr="Picture55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" y="1180"/>
              <a:ext cx="3421" cy="2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0" name="AutoShape 50"/>
            <p:cNvSpPr>
              <a:spLocks noChangeArrowheads="1"/>
            </p:cNvSpPr>
            <p:nvPr/>
          </p:nvSpPr>
          <p:spPr bwMode="gray">
            <a:xfrm rot="-2232521">
              <a:off x="295" y="1172"/>
              <a:ext cx="3370" cy="29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0 w 21600"/>
                <a:gd name="T19" fmla="*/ 3166 h 21600"/>
                <a:gd name="T20" fmla="*/ 18440 w 21600"/>
                <a:gd name="T21" fmla="*/ 18434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8" y="5957"/>
                  </a:cubicBezTo>
                  <a:lnTo>
                    <a:pt x="18924" y="3683"/>
                  </a:lnTo>
                  <a:cubicBezTo>
                    <a:pt x="20649" y="5653"/>
                    <a:pt x="21600" y="8182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rgbClr val="0099CC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999984" lon="300000" rev="0"/>
              </a:camera>
              <a:lightRig rig="legacyFlat3" dir="l"/>
            </a:scene3d>
            <a:sp3d extrusionH="227000" prstMaterial="legacyPlastic">
              <a:bevelT w="13500" h="13500" prst="angle"/>
              <a:bevelB w="13500" h="13500" prst="angle"/>
              <a:extrusionClr>
                <a:srgbClr val="0099CC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8441" name="AutoShape 51"/>
            <p:cNvSpPr>
              <a:spLocks noChangeArrowheads="1"/>
            </p:cNvSpPr>
            <p:nvPr/>
          </p:nvSpPr>
          <p:spPr bwMode="gray">
            <a:xfrm rot="5078397">
              <a:off x="508" y="858"/>
              <a:ext cx="3139" cy="31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5 w 21600"/>
                <a:gd name="T19" fmla="*/ 3164 h 21600"/>
                <a:gd name="T20" fmla="*/ 18435 w 21600"/>
                <a:gd name="T21" fmla="*/ 18436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018"/>
                    <a:pt x="17501" y="7297"/>
                    <a:pt x="16327" y="5957"/>
                  </a:cubicBezTo>
                  <a:lnTo>
                    <a:pt x="18923" y="3683"/>
                  </a:lnTo>
                  <a:cubicBezTo>
                    <a:pt x="20648" y="5652"/>
                    <a:pt x="21600" y="8181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solidFill>
              <a:srgbClr val="003366"/>
            </a:solidFill>
            <a:ln w="9525">
              <a:miter lim="800000"/>
              <a:headEnd/>
              <a:tailEnd/>
            </a:ln>
            <a:scene3d>
              <a:camera prst="legacyPerspectiveFront">
                <a:rot lat="20999984" lon="300000" rev="0"/>
              </a:camera>
              <a:lightRig rig="legacyNormal3" dir="r"/>
            </a:scene3d>
            <a:sp3d extrusionH="227000" prstMaterial="legacyPlastic">
              <a:bevelT w="13500" h="13500" prst="angle"/>
              <a:bevelB w="13500" h="13500" prst="angle"/>
              <a:extrusionClr>
                <a:srgbClr val="003366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796" name="AutoShape 52"/>
            <p:cNvSpPr>
              <a:spLocks noChangeArrowheads="1"/>
            </p:cNvSpPr>
            <p:nvPr/>
          </p:nvSpPr>
          <p:spPr bwMode="gray">
            <a:xfrm rot="33746960">
              <a:off x="523" y="1003"/>
              <a:ext cx="3267" cy="3113"/>
            </a:xfrm>
            <a:custGeom>
              <a:avLst/>
              <a:gdLst>
                <a:gd name="G0" fmla="+- 2978742 0 0"/>
                <a:gd name="G1" fmla="+- -2534030 0 0"/>
                <a:gd name="G2" fmla="+- 2978742 0 -2534030"/>
                <a:gd name="G3" fmla="+- 10800 0 0"/>
                <a:gd name="G4" fmla="+- 0 0 297874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49 0 0"/>
                <a:gd name="G9" fmla="+- 0 0 -2534030"/>
                <a:gd name="G10" fmla="+- 7349 0 2700"/>
                <a:gd name="G11" fmla="cos G10 2978742"/>
                <a:gd name="G12" fmla="sin G10 2978742"/>
                <a:gd name="G13" fmla="cos 13500 2978742"/>
                <a:gd name="G14" fmla="sin 13500 2978742"/>
                <a:gd name="G15" fmla="+- G11 10800 0"/>
                <a:gd name="G16" fmla="+- G12 10800 0"/>
                <a:gd name="G17" fmla="+- G13 10800 0"/>
                <a:gd name="G18" fmla="+- G14 10800 0"/>
                <a:gd name="G19" fmla="*/ 7349 1 2"/>
                <a:gd name="G20" fmla="+- G19 5400 0"/>
                <a:gd name="G21" fmla="cos G20 2978742"/>
                <a:gd name="G22" fmla="sin G20 2978742"/>
                <a:gd name="G23" fmla="+- G21 10800 0"/>
                <a:gd name="G24" fmla="+- G12 G23 G22"/>
                <a:gd name="G25" fmla="+- G22 G23 G11"/>
                <a:gd name="G26" fmla="cos 10800 2978742"/>
                <a:gd name="G27" fmla="sin 10800 2978742"/>
                <a:gd name="G28" fmla="cos 7349 2978742"/>
                <a:gd name="G29" fmla="sin 7349 297874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2534030"/>
                <a:gd name="G36" fmla="sin G34 -2534030"/>
                <a:gd name="G37" fmla="+/ -2534030 297874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49 G39"/>
                <a:gd name="G43" fmla="sin 7349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1581 w 21600"/>
                <a:gd name="T5" fmla="*/ 11439 h 21600"/>
                <a:gd name="T6" fmla="*/ 17885 w 21600"/>
                <a:gd name="T7" fmla="*/ 5130 h 21600"/>
                <a:gd name="T8" fmla="*/ 18136 w 21600"/>
                <a:gd name="T9" fmla="*/ 11234 h 21600"/>
                <a:gd name="T10" fmla="*/ 20270 w 21600"/>
                <a:gd name="T11" fmla="*/ 20420 h 21600"/>
                <a:gd name="T12" fmla="*/ 14012 w 21600"/>
                <a:gd name="T13" fmla="*/ 20372 h 21600"/>
                <a:gd name="T14" fmla="*/ 14061 w 21600"/>
                <a:gd name="T15" fmla="*/ 1411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5955" y="16037"/>
                  </a:moveTo>
                  <a:cubicBezTo>
                    <a:pt x="17358" y="14655"/>
                    <a:pt x="18149" y="12769"/>
                    <a:pt x="18149" y="10800"/>
                  </a:cubicBezTo>
                  <a:cubicBezTo>
                    <a:pt x="18149" y="9130"/>
                    <a:pt x="17580" y="7511"/>
                    <a:pt x="16538" y="6208"/>
                  </a:cubicBezTo>
                  <a:lnTo>
                    <a:pt x="19232" y="4052"/>
                  </a:lnTo>
                  <a:cubicBezTo>
                    <a:pt x="20765" y="5967"/>
                    <a:pt x="21600" y="8347"/>
                    <a:pt x="21600" y="10800"/>
                  </a:cubicBezTo>
                  <a:cubicBezTo>
                    <a:pt x="21600" y="13693"/>
                    <a:pt x="20438" y="16466"/>
                    <a:pt x="18376" y="18496"/>
                  </a:cubicBezTo>
                  <a:lnTo>
                    <a:pt x="20270" y="20420"/>
                  </a:lnTo>
                  <a:lnTo>
                    <a:pt x="14012" y="20372"/>
                  </a:lnTo>
                  <a:lnTo>
                    <a:pt x="14061" y="14113"/>
                  </a:lnTo>
                  <a:lnTo>
                    <a:pt x="15955" y="16037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76078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PerspectiveFront">
                <a:rot lat="20999999" lon="300000" rev="0"/>
              </a:camera>
              <a:lightRig rig="legacyNormal3" dir="r"/>
            </a:scene3d>
            <a:sp3d extrusionH="2270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43" name="WordArt 53"/>
            <p:cNvSpPr>
              <a:spLocks noChangeArrowheads="1" noChangeShapeType="1" noTextEdit="1"/>
            </p:cNvSpPr>
            <p:nvPr/>
          </p:nvSpPr>
          <p:spPr bwMode="gray">
            <a:xfrm rot="3394332">
              <a:off x="1615" y="1542"/>
              <a:ext cx="1732" cy="1586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944188"/>
                </a:avLst>
              </a:prstTxWarp>
            </a:bodyPr>
            <a:lstStyle/>
            <a:p>
              <a:pPr algn="ctr"/>
              <a:r>
                <a:rPr lang="ru-RU" sz="2000" kern="10">
                  <a:ln w="63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"/>
                  <a:cs typeface="Arial"/>
                </a:rPr>
                <a:t>АРМ "Старшая</a:t>
              </a:r>
            </a:p>
            <a:p>
              <a:pPr algn="ctr"/>
              <a:r>
                <a:rPr lang="ru-RU" sz="2000" kern="10">
                  <a:ln w="63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"/>
                  <a:cs typeface="Arial"/>
                </a:rPr>
                <a:t>медицинская сестра"</a:t>
              </a:r>
            </a:p>
          </p:txBody>
        </p:sp>
        <p:sp>
          <p:nvSpPr>
            <p:cNvPr id="18444" name="WordArt 54"/>
            <p:cNvSpPr>
              <a:spLocks noChangeArrowheads="1" noChangeShapeType="1" noTextEdit="1"/>
            </p:cNvSpPr>
            <p:nvPr/>
          </p:nvSpPr>
          <p:spPr bwMode="gray">
            <a:xfrm rot="79672">
              <a:off x="977" y="2242"/>
              <a:ext cx="2216" cy="1458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2180403"/>
                </a:avLst>
              </a:prstTxWarp>
            </a:bodyPr>
            <a:lstStyle/>
            <a:p>
              <a:pPr algn="ctr"/>
              <a:r>
                <a:rPr lang="ru-RU" sz="2000" kern="10">
                  <a:ln w="63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"/>
                  <a:cs typeface="Arial"/>
                </a:rPr>
                <a:t>АРМ "Бухгалтерия"</a:t>
              </a:r>
            </a:p>
          </p:txBody>
        </p:sp>
        <p:sp>
          <p:nvSpPr>
            <p:cNvPr id="18445" name="WordArt 55"/>
            <p:cNvSpPr>
              <a:spLocks noChangeArrowheads="1" noChangeShapeType="1" noTextEdit="1"/>
            </p:cNvSpPr>
            <p:nvPr/>
          </p:nvSpPr>
          <p:spPr bwMode="gray">
            <a:xfrm rot="-3615436">
              <a:off x="770" y="1567"/>
              <a:ext cx="1732" cy="141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2758612"/>
                </a:avLst>
              </a:prstTxWarp>
            </a:bodyPr>
            <a:lstStyle/>
            <a:p>
              <a:pPr algn="ctr"/>
              <a:r>
                <a:rPr lang="ru-RU" sz="2000" kern="10">
                  <a:ln w="6350">
                    <a:solidFill>
                      <a:srgbClr val="FFFF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Arial"/>
                  <a:cs typeface="Arial"/>
                </a:rPr>
                <a:t>АРМ "Аптека"</a:t>
              </a:r>
            </a:p>
          </p:txBody>
        </p:sp>
        <p:sp>
          <p:nvSpPr>
            <p:cNvPr id="31809" name="Rectangle 65"/>
            <p:cNvSpPr>
              <a:spLocks noChangeArrowheads="1"/>
            </p:cNvSpPr>
            <p:nvPr/>
          </p:nvSpPr>
          <p:spPr bwMode="auto">
            <a:xfrm>
              <a:off x="1157" y="2042"/>
              <a:ext cx="1723" cy="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200" b="1">
                  <a:solidFill>
                    <a:srgbClr val="0033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Пилотные звенья информационной системы </a:t>
              </a:r>
            </a:p>
            <a:p>
              <a:pPr algn="ctr">
                <a:defRPr/>
              </a:pPr>
              <a:r>
                <a:rPr lang="ru-RU" sz="2200" b="1">
                  <a:solidFill>
                    <a:srgbClr val="0033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«Парус»</a:t>
              </a:r>
              <a:endParaRPr lang="en-US" sz="2200" b="1">
                <a:solidFill>
                  <a:srgbClr val="0033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58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03350" y="188913"/>
            <a:ext cx="7086600" cy="487362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ahoma" pitchFamily="34" charset="0"/>
              </a:rPr>
              <a:t>АРМ «Аптека»</a:t>
            </a:r>
          </a:p>
        </p:txBody>
      </p:sp>
      <p:pic>
        <p:nvPicPr>
          <p:cNvPr id="19460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19461" name="Line 32"/>
          <p:cNvSpPr>
            <a:spLocks noChangeShapeType="1"/>
          </p:cNvSpPr>
          <p:nvPr/>
        </p:nvSpPr>
        <p:spPr bwMode="gray">
          <a:xfrm flipH="1">
            <a:off x="2216150" y="5172075"/>
            <a:ext cx="874713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33"/>
          <p:cNvSpPr>
            <a:spLocks noChangeShapeType="1"/>
          </p:cNvSpPr>
          <p:nvPr/>
        </p:nvSpPr>
        <p:spPr bwMode="gray">
          <a:xfrm>
            <a:off x="5970588" y="5187950"/>
            <a:ext cx="874712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35"/>
          <p:cNvSpPr>
            <a:spLocks noChangeShapeType="1"/>
          </p:cNvSpPr>
          <p:nvPr/>
        </p:nvSpPr>
        <p:spPr bwMode="gray">
          <a:xfrm>
            <a:off x="7362825" y="4822825"/>
            <a:ext cx="1103313" cy="331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Line 38"/>
          <p:cNvSpPr>
            <a:spLocks noChangeShapeType="1"/>
          </p:cNvSpPr>
          <p:nvPr/>
        </p:nvSpPr>
        <p:spPr bwMode="gray">
          <a:xfrm>
            <a:off x="5981700" y="3198813"/>
            <a:ext cx="874713" cy="712787"/>
          </a:xfrm>
          <a:prstGeom prst="line">
            <a:avLst/>
          </a:pr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Line 39"/>
          <p:cNvSpPr>
            <a:spLocks noChangeShapeType="1"/>
          </p:cNvSpPr>
          <p:nvPr/>
        </p:nvSpPr>
        <p:spPr bwMode="gray">
          <a:xfrm>
            <a:off x="4575175" y="3381375"/>
            <a:ext cx="0" cy="825500"/>
          </a:xfrm>
          <a:prstGeom prst="line">
            <a:avLst/>
          </a:prstGeom>
          <a:noFill/>
          <a:ln w="9525">
            <a:solidFill>
              <a:srgbClr val="F8F8F8">
                <a:alpha val="3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Freeform 40"/>
          <p:cNvSpPr>
            <a:spLocks/>
          </p:cNvSpPr>
          <p:nvPr/>
        </p:nvSpPr>
        <p:spPr bwMode="gray">
          <a:xfrm>
            <a:off x="685800" y="3187700"/>
            <a:ext cx="7743825" cy="1036638"/>
          </a:xfrm>
          <a:custGeom>
            <a:avLst/>
            <a:gdLst>
              <a:gd name="T0" fmla="*/ 0 w 4878"/>
              <a:gd name="T1" fmla="*/ 0 h 653"/>
              <a:gd name="T2" fmla="*/ 2147483647 w 4878"/>
              <a:gd name="T3" fmla="*/ 2147483647 h 653"/>
              <a:gd name="T4" fmla="*/ 2147483647 w 4878"/>
              <a:gd name="T5" fmla="*/ 2147483647 h 653"/>
              <a:gd name="T6" fmla="*/ 0 60000 65536"/>
              <a:gd name="T7" fmla="*/ 0 60000 65536"/>
              <a:gd name="T8" fmla="*/ 0 60000 65536"/>
              <a:gd name="T9" fmla="*/ 0 w 4878"/>
              <a:gd name="T10" fmla="*/ 0 h 653"/>
              <a:gd name="T11" fmla="*/ 4878 w 4878"/>
              <a:gd name="T12" fmla="*/ 653 h 6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78" h="653">
                <a:moveTo>
                  <a:pt x="0" y="0"/>
                </a:moveTo>
                <a:cubicBezTo>
                  <a:pt x="522" y="422"/>
                  <a:pt x="1577" y="653"/>
                  <a:pt x="2443" y="649"/>
                </a:cubicBezTo>
                <a:cubicBezTo>
                  <a:pt x="3387" y="645"/>
                  <a:pt x="4229" y="447"/>
                  <a:pt x="4878" y="17"/>
                </a:cubicBezTo>
              </a:path>
            </a:pathLst>
          </a:custGeom>
          <a:noFill/>
          <a:ln w="28575">
            <a:solidFill>
              <a:srgbClr val="FFFFFF">
                <a:alpha val="7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7" name="AutoShape 93"/>
          <p:cNvSpPr>
            <a:spLocks noChangeArrowheads="1"/>
          </p:cNvSpPr>
          <p:nvPr/>
        </p:nvSpPr>
        <p:spPr bwMode="gray">
          <a:xfrm>
            <a:off x="3563938" y="1557338"/>
            <a:ext cx="5329237" cy="1108075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68" name="Group 94"/>
          <p:cNvGrpSpPr>
            <a:grpSpLocks/>
          </p:cNvGrpSpPr>
          <p:nvPr/>
        </p:nvGrpSpPr>
        <p:grpSpPr bwMode="auto">
          <a:xfrm>
            <a:off x="3708400" y="1844675"/>
            <a:ext cx="552450" cy="584200"/>
            <a:chOff x="2959" y="1568"/>
            <a:chExt cx="454" cy="480"/>
          </a:xfrm>
        </p:grpSpPr>
        <p:grpSp>
          <p:nvGrpSpPr>
            <p:cNvPr id="19501" name="Group 95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9503" name="Picture 96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4" name="Picture 97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818" name="Oval 98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9502" name="Picture 99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9" name="Rectangle 100"/>
          <p:cNvSpPr>
            <a:spLocks noChangeArrowheads="1"/>
          </p:cNvSpPr>
          <p:nvPr/>
        </p:nvSpPr>
        <p:spPr bwMode="gray">
          <a:xfrm>
            <a:off x="4643438" y="1628775"/>
            <a:ext cx="3551237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получение информации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о требовании на медикаменты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из структурных подразделений</a:t>
            </a:r>
            <a:endParaRPr lang="en-US" sz="1600" b="1">
              <a:solidFill>
                <a:schemeClr val="bg1"/>
              </a:solidFill>
              <a:latin typeface="Tahoma" pitchFamily="34" charset="0"/>
            </a:endParaRPr>
          </a:p>
        </p:txBody>
      </p:sp>
      <p:grpSp>
        <p:nvGrpSpPr>
          <p:cNvPr id="19470" name="Group 126"/>
          <p:cNvGrpSpPr>
            <a:grpSpLocks/>
          </p:cNvGrpSpPr>
          <p:nvPr/>
        </p:nvGrpSpPr>
        <p:grpSpPr bwMode="auto">
          <a:xfrm>
            <a:off x="395288" y="2708275"/>
            <a:ext cx="3741737" cy="2593975"/>
            <a:chOff x="249" y="1616"/>
            <a:chExt cx="2357" cy="1634"/>
          </a:xfrm>
        </p:grpSpPr>
        <p:sp>
          <p:nvSpPr>
            <p:cNvPr id="19495" name="Line 34"/>
            <p:cNvSpPr>
              <a:spLocks noChangeShapeType="1"/>
            </p:cNvSpPr>
            <p:nvPr/>
          </p:nvSpPr>
          <p:spPr bwMode="gray">
            <a:xfrm flipH="1">
              <a:off x="420" y="3041"/>
              <a:ext cx="720" cy="209"/>
            </a:xfrm>
            <a:prstGeom prst="line">
              <a:avLst/>
            </a:prstGeom>
            <a:noFill/>
            <a:ln w="9525">
              <a:solidFill>
                <a:srgbClr val="F8F8F8">
                  <a:alpha val="10196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6" name="Line 37"/>
            <p:cNvSpPr>
              <a:spLocks noChangeShapeType="1"/>
            </p:cNvSpPr>
            <p:nvPr/>
          </p:nvSpPr>
          <p:spPr bwMode="gray">
            <a:xfrm flipH="1">
              <a:off x="1403" y="2005"/>
              <a:ext cx="551" cy="449"/>
            </a:xfrm>
            <a:prstGeom prst="line">
              <a:avLst/>
            </a:prstGeom>
            <a:noFill/>
            <a:ln w="9525">
              <a:solidFill>
                <a:srgbClr val="F8F8F8">
                  <a:alpha val="39999"/>
                </a:srgbClr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1" name="AutoShape 71"/>
            <p:cNvSpPr>
              <a:spLocks noChangeArrowheads="1"/>
            </p:cNvSpPr>
            <p:nvPr/>
          </p:nvSpPr>
          <p:spPr bwMode="gray">
            <a:xfrm>
              <a:off x="249" y="1616"/>
              <a:ext cx="2357" cy="1633"/>
            </a:xfrm>
            <a:prstGeom prst="roundRect">
              <a:avLst>
                <a:gd name="adj" fmla="val 9481"/>
              </a:avLst>
            </a:prstGeom>
            <a:gradFill rotWithShape="1">
              <a:gsLst>
                <a:gs pos="0">
                  <a:srgbClr val="DFDFDF"/>
                </a:gs>
                <a:gs pos="50000">
                  <a:srgbClr val="DFDFDF">
                    <a:gamma/>
                    <a:tint val="24314"/>
                    <a:invGamma/>
                  </a:srgbClr>
                </a:gs>
                <a:gs pos="100000">
                  <a:srgbClr val="DFDFDF"/>
                </a:gs>
              </a:gsLst>
              <a:lin ang="5400000" scaled="1"/>
            </a:gradFill>
            <a:ln w="19050">
              <a:solidFill>
                <a:srgbClr val="C0C0C0"/>
              </a:solidFill>
              <a:round/>
              <a:headEnd/>
              <a:tailEnd/>
            </a:ln>
            <a:effectLst>
              <a:outerShdw dist="53882" dir="2700000" algn="ctr" rotWithShape="0">
                <a:srgbClr val="292929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498" name="Rectangle 90"/>
            <p:cNvSpPr>
              <a:spLocks noChangeArrowheads="1"/>
            </p:cNvSpPr>
            <p:nvPr/>
          </p:nvSpPr>
          <p:spPr bwMode="gray">
            <a:xfrm>
              <a:off x="1286" y="1704"/>
              <a:ext cx="27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>
                  <a:solidFill>
                    <a:srgbClr val="FFFFFF"/>
                  </a:solidFill>
                </a:rPr>
                <a:t>9%</a:t>
              </a:r>
            </a:p>
          </p:txBody>
        </p:sp>
        <p:sp>
          <p:nvSpPr>
            <p:cNvPr id="19499" name="Rectangle 91"/>
            <p:cNvSpPr>
              <a:spLocks noChangeArrowheads="1"/>
            </p:cNvSpPr>
            <p:nvPr/>
          </p:nvSpPr>
          <p:spPr bwMode="gray">
            <a:xfrm>
              <a:off x="1733" y="2617"/>
              <a:ext cx="34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>
                  <a:solidFill>
                    <a:srgbClr val="FFFFFF"/>
                  </a:solidFill>
                </a:rPr>
                <a:t>30%</a:t>
              </a:r>
            </a:p>
          </p:txBody>
        </p:sp>
        <p:pic>
          <p:nvPicPr>
            <p:cNvPr id="19500" name="Picture 125" descr="IMG_4487"/>
            <p:cNvPicPr>
              <a:picLocks noChangeAspect="1" noChangeArrowheads="1"/>
            </p:cNvPicPr>
            <p:nvPr/>
          </p:nvPicPr>
          <p:blipFill>
            <a:blip r:embed="rId6" cstate="screen">
              <a:lum bright="12000" contrast="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" y="1704"/>
              <a:ext cx="2180" cy="145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9471" name="AutoShape 127"/>
          <p:cNvSpPr>
            <a:spLocks noChangeArrowheads="1"/>
          </p:cNvSpPr>
          <p:nvPr/>
        </p:nvSpPr>
        <p:spPr bwMode="gray">
          <a:xfrm>
            <a:off x="4284663" y="2852738"/>
            <a:ext cx="4537075" cy="1108075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72" name="Group 102"/>
          <p:cNvGrpSpPr>
            <a:grpSpLocks/>
          </p:cNvGrpSpPr>
          <p:nvPr/>
        </p:nvGrpSpPr>
        <p:grpSpPr bwMode="auto">
          <a:xfrm>
            <a:off x="4356100" y="3141663"/>
            <a:ext cx="552450" cy="584200"/>
            <a:chOff x="2959" y="1568"/>
            <a:chExt cx="454" cy="480"/>
          </a:xfrm>
        </p:grpSpPr>
        <p:grpSp>
          <p:nvGrpSpPr>
            <p:cNvPr id="19490" name="Group 103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9492" name="Picture 104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93" name="Picture 105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826" name="Oval 10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5000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9491" name="Picture 107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73" name="Rectangle 108"/>
          <p:cNvSpPr>
            <a:spLocks noChangeArrowheads="1"/>
          </p:cNvSpPr>
          <p:nvPr/>
        </p:nvSpPr>
        <p:spPr bwMode="gray">
          <a:xfrm>
            <a:off x="5148263" y="2997200"/>
            <a:ext cx="2112962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ввод данных о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приходе/расходе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медикаментов</a:t>
            </a:r>
            <a:r>
              <a:rPr lang="ru-RU">
                <a:solidFill>
                  <a:schemeClr val="bg1"/>
                </a:solidFill>
              </a:rPr>
              <a:t>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9474" name="AutoShape 128"/>
          <p:cNvSpPr>
            <a:spLocks noChangeArrowheads="1"/>
          </p:cNvSpPr>
          <p:nvPr/>
        </p:nvSpPr>
        <p:spPr bwMode="gray">
          <a:xfrm>
            <a:off x="4284663" y="4149725"/>
            <a:ext cx="4537075" cy="1108075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75" name="Group 110"/>
          <p:cNvGrpSpPr>
            <a:grpSpLocks/>
          </p:cNvGrpSpPr>
          <p:nvPr/>
        </p:nvGrpSpPr>
        <p:grpSpPr bwMode="auto">
          <a:xfrm>
            <a:off x="4427538" y="4437063"/>
            <a:ext cx="552450" cy="584200"/>
            <a:chOff x="2959" y="1568"/>
            <a:chExt cx="454" cy="480"/>
          </a:xfrm>
        </p:grpSpPr>
        <p:grpSp>
          <p:nvGrpSpPr>
            <p:cNvPr id="19485" name="Group 111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9487" name="Picture 112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88" name="Picture 113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834" name="Oval 114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9486" name="Picture 115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76" name="Rectangle 116"/>
          <p:cNvSpPr>
            <a:spLocks noChangeArrowheads="1"/>
          </p:cNvSpPr>
          <p:nvPr/>
        </p:nvSpPr>
        <p:spPr bwMode="gray">
          <a:xfrm>
            <a:off x="5076825" y="4292600"/>
            <a:ext cx="2849563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формирование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и печать накладной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на отпуск медикаментов</a:t>
            </a:r>
            <a:r>
              <a:rPr lang="ru-RU"/>
              <a:t> </a:t>
            </a:r>
            <a:endParaRPr lang="en-US"/>
          </a:p>
        </p:txBody>
      </p:sp>
      <p:sp>
        <p:nvSpPr>
          <p:cNvPr id="19477" name="AutoShape 129"/>
          <p:cNvSpPr>
            <a:spLocks noChangeArrowheads="1"/>
          </p:cNvSpPr>
          <p:nvPr/>
        </p:nvSpPr>
        <p:spPr bwMode="gray">
          <a:xfrm>
            <a:off x="3419475" y="5445125"/>
            <a:ext cx="5473700" cy="1108075"/>
          </a:xfrm>
          <a:prstGeom prst="roundRect">
            <a:avLst>
              <a:gd name="adj" fmla="val 50000"/>
            </a:avLst>
          </a:prstGeom>
          <a:solidFill>
            <a:srgbClr val="777777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9478" name="Group 118"/>
          <p:cNvGrpSpPr>
            <a:grpSpLocks/>
          </p:cNvGrpSpPr>
          <p:nvPr/>
        </p:nvGrpSpPr>
        <p:grpSpPr bwMode="auto">
          <a:xfrm>
            <a:off x="3563938" y="5734050"/>
            <a:ext cx="552450" cy="584200"/>
            <a:chOff x="2959" y="1568"/>
            <a:chExt cx="454" cy="480"/>
          </a:xfrm>
        </p:grpSpPr>
        <p:grpSp>
          <p:nvGrpSpPr>
            <p:cNvPr id="19480" name="Group 119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19482" name="Picture 120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83" name="Picture 121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842" name="Oval 122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19481" name="Picture 123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79" name="Rectangle 124"/>
          <p:cNvSpPr>
            <a:spLocks noChangeArrowheads="1"/>
          </p:cNvSpPr>
          <p:nvPr/>
        </p:nvSpPr>
        <p:spPr bwMode="gray">
          <a:xfrm>
            <a:off x="4356100" y="5661025"/>
            <a:ext cx="38496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заказ медикаментов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через фармакологические фирмы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2" name="Нижний колонтитул 3"/>
          <p:cNvSpPr txBox="1">
            <a:spLocks noGrp="1"/>
          </p:cNvSpPr>
          <p:nvPr/>
        </p:nvSpPr>
        <p:spPr bwMode="gray">
          <a:xfrm>
            <a:off x="5778500" y="653097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ru-RU" b="1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187450" y="188913"/>
            <a:ext cx="7740650" cy="487362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latin typeface="Tahoma" pitchFamily="34" charset="0"/>
              </a:rPr>
              <a:t>АРМ «Старшая медицинская сестра»</a:t>
            </a:r>
          </a:p>
        </p:txBody>
      </p:sp>
      <p:pic>
        <p:nvPicPr>
          <p:cNvPr id="20484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0485" name="Line 6"/>
          <p:cNvSpPr>
            <a:spLocks noChangeShapeType="1"/>
          </p:cNvSpPr>
          <p:nvPr/>
        </p:nvSpPr>
        <p:spPr bwMode="gray">
          <a:xfrm flipH="1">
            <a:off x="2216150" y="5172075"/>
            <a:ext cx="874713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gray">
          <a:xfrm>
            <a:off x="5970588" y="5187950"/>
            <a:ext cx="874712" cy="712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gray">
          <a:xfrm>
            <a:off x="7362825" y="4822825"/>
            <a:ext cx="1103313" cy="331788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Line 9"/>
          <p:cNvSpPr>
            <a:spLocks noChangeShapeType="1"/>
          </p:cNvSpPr>
          <p:nvPr/>
        </p:nvSpPr>
        <p:spPr bwMode="gray">
          <a:xfrm>
            <a:off x="5981700" y="3198813"/>
            <a:ext cx="874713" cy="712787"/>
          </a:xfrm>
          <a:prstGeom prst="line">
            <a:avLst/>
          </a:pr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Line 10"/>
          <p:cNvSpPr>
            <a:spLocks noChangeShapeType="1"/>
          </p:cNvSpPr>
          <p:nvPr/>
        </p:nvSpPr>
        <p:spPr bwMode="gray">
          <a:xfrm>
            <a:off x="4575175" y="3381375"/>
            <a:ext cx="0" cy="825500"/>
          </a:xfrm>
          <a:prstGeom prst="line">
            <a:avLst/>
          </a:prstGeom>
          <a:noFill/>
          <a:ln w="9525">
            <a:solidFill>
              <a:srgbClr val="F8F8F8">
                <a:alpha val="3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0" name="Freeform 11"/>
          <p:cNvSpPr>
            <a:spLocks/>
          </p:cNvSpPr>
          <p:nvPr/>
        </p:nvSpPr>
        <p:spPr bwMode="gray">
          <a:xfrm>
            <a:off x="685800" y="3187700"/>
            <a:ext cx="7743825" cy="1036638"/>
          </a:xfrm>
          <a:custGeom>
            <a:avLst/>
            <a:gdLst>
              <a:gd name="T0" fmla="*/ 0 w 4878"/>
              <a:gd name="T1" fmla="*/ 0 h 653"/>
              <a:gd name="T2" fmla="*/ 2147483647 w 4878"/>
              <a:gd name="T3" fmla="*/ 2147483647 h 653"/>
              <a:gd name="T4" fmla="*/ 2147483647 w 4878"/>
              <a:gd name="T5" fmla="*/ 2147483647 h 653"/>
              <a:gd name="T6" fmla="*/ 0 60000 65536"/>
              <a:gd name="T7" fmla="*/ 0 60000 65536"/>
              <a:gd name="T8" fmla="*/ 0 60000 65536"/>
              <a:gd name="T9" fmla="*/ 0 w 4878"/>
              <a:gd name="T10" fmla="*/ 0 h 653"/>
              <a:gd name="T11" fmla="*/ 4878 w 4878"/>
              <a:gd name="T12" fmla="*/ 653 h 6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78" h="653">
                <a:moveTo>
                  <a:pt x="0" y="0"/>
                </a:moveTo>
                <a:cubicBezTo>
                  <a:pt x="522" y="422"/>
                  <a:pt x="1577" y="653"/>
                  <a:pt x="2443" y="649"/>
                </a:cubicBezTo>
                <a:cubicBezTo>
                  <a:pt x="3387" y="645"/>
                  <a:pt x="4229" y="447"/>
                  <a:pt x="4878" y="17"/>
                </a:cubicBezTo>
              </a:path>
            </a:pathLst>
          </a:custGeom>
          <a:noFill/>
          <a:ln w="28575">
            <a:solidFill>
              <a:srgbClr val="FFFFFF">
                <a:alpha val="7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1" name="AutoShape 12"/>
          <p:cNvSpPr>
            <a:spLocks noChangeArrowheads="1"/>
          </p:cNvSpPr>
          <p:nvPr/>
        </p:nvSpPr>
        <p:spPr bwMode="gray">
          <a:xfrm>
            <a:off x="468313" y="1557338"/>
            <a:ext cx="5329237" cy="1108075"/>
          </a:xfrm>
          <a:prstGeom prst="roundRect">
            <a:avLst>
              <a:gd name="adj" fmla="val 50000"/>
            </a:avLst>
          </a:prstGeom>
          <a:solidFill>
            <a:srgbClr val="0099CC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492" name="Group 13"/>
          <p:cNvGrpSpPr>
            <a:grpSpLocks/>
          </p:cNvGrpSpPr>
          <p:nvPr/>
        </p:nvGrpSpPr>
        <p:grpSpPr bwMode="auto">
          <a:xfrm>
            <a:off x="684213" y="1773238"/>
            <a:ext cx="552450" cy="584200"/>
            <a:chOff x="2959" y="1568"/>
            <a:chExt cx="454" cy="480"/>
          </a:xfrm>
        </p:grpSpPr>
        <p:grpSp>
          <p:nvGrpSpPr>
            <p:cNvPr id="20524" name="Group 14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20526" name="Picture 15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27" name="Picture 16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57" name="Oval 17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hlink">
                      <a:alpha val="55000"/>
                    </a:schemeClr>
                  </a:gs>
                  <a:gs pos="100000">
                    <a:schemeClr val="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20525" name="Picture 18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93" name="Rectangle 19"/>
          <p:cNvSpPr>
            <a:spLocks noChangeArrowheads="1"/>
          </p:cNvSpPr>
          <p:nvPr/>
        </p:nvSpPr>
        <p:spPr bwMode="gray">
          <a:xfrm>
            <a:off x="1547813" y="1700213"/>
            <a:ext cx="3592512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формирование и печать отчета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по расходу и остаткам 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медикаментов в отделениях</a:t>
            </a:r>
            <a:r>
              <a:rPr lang="ru-RU">
                <a:solidFill>
                  <a:schemeClr val="bg1"/>
                </a:solidFill>
              </a:rPr>
              <a:t>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20494" name="Line 21"/>
          <p:cNvSpPr>
            <a:spLocks noChangeShapeType="1"/>
          </p:cNvSpPr>
          <p:nvPr/>
        </p:nvSpPr>
        <p:spPr bwMode="gray">
          <a:xfrm flipH="1">
            <a:off x="666750" y="4970463"/>
            <a:ext cx="1143000" cy="331787"/>
          </a:xfrm>
          <a:prstGeom prst="line">
            <a:avLst/>
          </a:prstGeom>
          <a:noFill/>
          <a:ln w="9525">
            <a:solidFill>
              <a:srgbClr val="F8F8F8">
                <a:alpha val="10196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5" name="Line 22"/>
          <p:cNvSpPr>
            <a:spLocks noChangeShapeType="1"/>
          </p:cNvSpPr>
          <p:nvPr/>
        </p:nvSpPr>
        <p:spPr bwMode="gray">
          <a:xfrm flipH="1">
            <a:off x="2227263" y="3325813"/>
            <a:ext cx="874712" cy="712787"/>
          </a:xfrm>
          <a:prstGeom prst="line">
            <a:avLst/>
          </a:prstGeom>
          <a:noFill/>
          <a:ln w="9525">
            <a:solidFill>
              <a:srgbClr val="F8F8F8">
                <a:alpha val="39999"/>
              </a:srgbClr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63" name="AutoShape 23"/>
          <p:cNvSpPr>
            <a:spLocks noChangeArrowheads="1"/>
          </p:cNvSpPr>
          <p:nvPr/>
        </p:nvSpPr>
        <p:spPr bwMode="gray">
          <a:xfrm>
            <a:off x="5148263" y="2781300"/>
            <a:ext cx="3741737" cy="2592388"/>
          </a:xfrm>
          <a:prstGeom prst="roundRect">
            <a:avLst>
              <a:gd name="adj" fmla="val 9481"/>
            </a:avLst>
          </a:prstGeom>
          <a:solidFill>
            <a:srgbClr val="0099CC"/>
          </a:soli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497" name="Rectangle 24"/>
          <p:cNvSpPr>
            <a:spLocks noChangeArrowheads="1"/>
          </p:cNvSpPr>
          <p:nvPr/>
        </p:nvSpPr>
        <p:spPr bwMode="gray">
          <a:xfrm>
            <a:off x="2041525" y="2847975"/>
            <a:ext cx="44132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9%</a:t>
            </a:r>
          </a:p>
        </p:txBody>
      </p:sp>
      <p:sp>
        <p:nvSpPr>
          <p:cNvPr id="20498" name="Rectangle 25"/>
          <p:cNvSpPr>
            <a:spLocks noChangeArrowheads="1"/>
          </p:cNvSpPr>
          <p:nvPr/>
        </p:nvSpPr>
        <p:spPr bwMode="gray">
          <a:xfrm>
            <a:off x="2751138" y="4297363"/>
            <a:ext cx="5397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30%</a:t>
            </a:r>
          </a:p>
        </p:txBody>
      </p:sp>
      <p:sp>
        <p:nvSpPr>
          <p:cNvPr id="20499" name="AutoShape 27"/>
          <p:cNvSpPr>
            <a:spLocks noChangeArrowheads="1"/>
          </p:cNvSpPr>
          <p:nvPr/>
        </p:nvSpPr>
        <p:spPr bwMode="gray">
          <a:xfrm>
            <a:off x="395288" y="2852738"/>
            <a:ext cx="4537075" cy="1108075"/>
          </a:xfrm>
          <a:prstGeom prst="roundRect">
            <a:avLst>
              <a:gd name="adj" fmla="val 50000"/>
            </a:avLst>
          </a:prstGeom>
          <a:solidFill>
            <a:srgbClr val="0099CC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00" name="Group 28"/>
          <p:cNvGrpSpPr>
            <a:grpSpLocks/>
          </p:cNvGrpSpPr>
          <p:nvPr/>
        </p:nvGrpSpPr>
        <p:grpSpPr bwMode="auto">
          <a:xfrm>
            <a:off x="611188" y="3141663"/>
            <a:ext cx="552450" cy="584200"/>
            <a:chOff x="2959" y="1568"/>
            <a:chExt cx="454" cy="480"/>
          </a:xfrm>
        </p:grpSpPr>
        <p:grpSp>
          <p:nvGrpSpPr>
            <p:cNvPr id="20519" name="Group 29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20521" name="Picture 30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22" name="Picture 31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72" name="Oval 32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folHlink">
                      <a:alpha val="55000"/>
                    </a:schemeClr>
                  </a:gs>
                  <a:gs pos="100000">
                    <a:schemeClr val="folHlink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20520" name="Picture 33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01" name="Rectangle 34"/>
          <p:cNvSpPr>
            <a:spLocks noChangeArrowheads="1"/>
          </p:cNvSpPr>
          <p:nvPr/>
        </p:nvSpPr>
        <p:spPr bwMode="gray">
          <a:xfrm>
            <a:off x="1476375" y="2997200"/>
            <a:ext cx="3135313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составление требования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на медикаменты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 в автоматическом режиме</a:t>
            </a:r>
            <a:r>
              <a:rPr lang="ru-RU" sz="1600">
                <a:latin typeface="Tahoma" pitchFamily="34" charset="0"/>
              </a:rPr>
              <a:t> </a:t>
            </a:r>
            <a:endParaRPr lang="en-US" sz="1600">
              <a:latin typeface="Tahoma" pitchFamily="34" charset="0"/>
            </a:endParaRPr>
          </a:p>
        </p:txBody>
      </p:sp>
      <p:sp>
        <p:nvSpPr>
          <p:cNvPr id="20502" name="AutoShape 35"/>
          <p:cNvSpPr>
            <a:spLocks noChangeArrowheads="1"/>
          </p:cNvSpPr>
          <p:nvPr/>
        </p:nvSpPr>
        <p:spPr bwMode="gray">
          <a:xfrm>
            <a:off x="468313" y="4149725"/>
            <a:ext cx="4537075" cy="1108075"/>
          </a:xfrm>
          <a:prstGeom prst="roundRect">
            <a:avLst>
              <a:gd name="adj" fmla="val 50000"/>
            </a:avLst>
          </a:prstGeom>
          <a:solidFill>
            <a:srgbClr val="0099CC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03" name="Group 36"/>
          <p:cNvGrpSpPr>
            <a:grpSpLocks/>
          </p:cNvGrpSpPr>
          <p:nvPr/>
        </p:nvGrpSpPr>
        <p:grpSpPr bwMode="auto">
          <a:xfrm>
            <a:off x="684213" y="4437063"/>
            <a:ext cx="552450" cy="584200"/>
            <a:chOff x="2959" y="1568"/>
            <a:chExt cx="454" cy="480"/>
          </a:xfrm>
        </p:grpSpPr>
        <p:grpSp>
          <p:nvGrpSpPr>
            <p:cNvPr id="20514" name="Group 37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20516" name="Picture 38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17" name="Picture 39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80" name="Oval 40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2">
                      <a:alpha val="55000"/>
                    </a:schemeClr>
                  </a:gs>
                  <a:gs pos="100000">
                    <a:schemeClr val="accent2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20515" name="Picture 41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04" name="Rectangle 42"/>
          <p:cNvSpPr>
            <a:spLocks noChangeArrowheads="1"/>
          </p:cNvSpPr>
          <p:nvPr/>
        </p:nvSpPr>
        <p:spPr bwMode="gray">
          <a:xfrm>
            <a:off x="1476375" y="4221163"/>
            <a:ext cx="2938463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составление накладной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на отпуск медикаментов, </a:t>
            </a:r>
          </a:p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акта на списание</a:t>
            </a:r>
            <a:endParaRPr lang="en-US" sz="16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20505" name="AutoShape 43"/>
          <p:cNvSpPr>
            <a:spLocks noChangeArrowheads="1"/>
          </p:cNvSpPr>
          <p:nvPr/>
        </p:nvSpPr>
        <p:spPr bwMode="gray">
          <a:xfrm>
            <a:off x="468313" y="5516563"/>
            <a:ext cx="5473700" cy="1108075"/>
          </a:xfrm>
          <a:prstGeom prst="roundRect">
            <a:avLst>
              <a:gd name="adj" fmla="val 50000"/>
            </a:avLst>
          </a:prstGeom>
          <a:solidFill>
            <a:srgbClr val="0099CC"/>
          </a:solidFill>
          <a:ln w="28575">
            <a:solidFill>
              <a:srgbClr val="EAEAEA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0506" name="Group 44"/>
          <p:cNvGrpSpPr>
            <a:grpSpLocks/>
          </p:cNvGrpSpPr>
          <p:nvPr/>
        </p:nvGrpSpPr>
        <p:grpSpPr bwMode="auto">
          <a:xfrm>
            <a:off x="611188" y="5805488"/>
            <a:ext cx="552450" cy="584200"/>
            <a:chOff x="2959" y="1568"/>
            <a:chExt cx="454" cy="480"/>
          </a:xfrm>
        </p:grpSpPr>
        <p:grpSp>
          <p:nvGrpSpPr>
            <p:cNvPr id="20509" name="Group 45"/>
            <p:cNvGrpSpPr>
              <a:grpSpLocks/>
            </p:cNvGrpSpPr>
            <p:nvPr/>
          </p:nvGrpSpPr>
          <p:grpSpPr bwMode="auto">
            <a:xfrm>
              <a:off x="2959" y="1568"/>
              <a:ext cx="454" cy="480"/>
              <a:chOff x="192" y="1917"/>
              <a:chExt cx="1042" cy="1102"/>
            </a:xfrm>
          </p:grpSpPr>
          <p:pic>
            <p:nvPicPr>
              <p:cNvPr id="20511" name="Picture 46" descr="light_shadow"/>
              <p:cNvPicPr>
                <a:picLocks noChangeAspect="1" noChangeArrowheads="1"/>
              </p:cNvPicPr>
              <p:nvPr/>
            </p:nvPicPr>
            <p:blipFill>
              <a:blip r:embed="rId3" cstate="screen">
                <a:lum bright="-78000" contrast="-78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512" name="Picture 47" descr="circuler_1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888" name="Oval 48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  <a:gs pos="50000">
                    <a:schemeClr val="accent1">
                      <a:alpha val="55000"/>
                    </a:schemeClr>
                  </a:gs>
                  <a:gs pos="100000">
                    <a:schemeClr val="accent1">
                      <a:gamma/>
                      <a:shade val="36078"/>
                      <a:invGamma/>
                      <a:alpha val="89999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pic>
          <p:nvPicPr>
            <p:cNvPr id="20510" name="Picture 49" descr="Picture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04" y="1572"/>
              <a:ext cx="359" cy="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07" name="Rectangle 50"/>
          <p:cNvSpPr>
            <a:spLocks noChangeArrowheads="1"/>
          </p:cNvSpPr>
          <p:nvPr/>
        </p:nvSpPr>
        <p:spPr bwMode="gray">
          <a:xfrm>
            <a:off x="1403350" y="5876925"/>
            <a:ext cx="43053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chemeClr val="bg1"/>
                </a:solidFill>
                <a:latin typeface="Tahoma" pitchFamily="34" charset="0"/>
              </a:rPr>
              <a:t>ввод данных о расходе медикаментов</a:t>
            </a:r>
            <a:r>
              <a:rPr lang="ru-RU"/>
              <a:t> </a:t>
            </a:r>
            <a:endParaRPr lang="en-US"/>
          </a:p>
        </p:txBody>
      </p:sp>
      <p:pic>
        <p:nvPicPr>
          <p:cNvPr id="20508" name="Picture 55" descr="IMG_4485"/>
          <p:cNvPicPr>
            <a:picLocks noChangeAspect="1" noChangeArrowheads="1"/>
          </p:cNvPicPr>
          <p:nvPr/>
        </p:nvPicPr>
        <p:blipFill>
          <a:blip r:embed="rId6" cstate="screen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924175"/>
            <a:ext cx="3500462" cy="2357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4"/>
          <p:cNvSpPr>
            <a:spLocks noChangeArrowheads="1"/>
          </p:cNvSpPr>
          <p:nvPr/>
        </p:nvSpPr>
        <p:spPr bwMode="auto">
          <a:xfrm>
            <a:off x="7164388" y="6308725"/>
            <a:ext cx="1800225" cy="549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58888" y="0"/>
            <a:ext cx="7373937" cy="593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2800" b="1" smtClean="0">
                <a:latin typeface="Tahoma" pitchFamily="34" charset="0"/>
              </a:rPr>
              <a:t>АРМ «Старшая медицинская сестра»</a:t>
            </a:r>
          </a:p>
        </p:txBody>
      </p:sp>
      <p:pic>
        <p:nvPicPr>
          <p:cNvPr id="21507" name="Picture 22" descr="106488177_5177462_1107524_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088" cy="1125538"/>
          </a:xfrm>
          <a:prstGeom prst="rect">
            <a:avLst/>
          </a:prstGeom>
          <a:solidFill>
            <a:schemeClr val="bg2"/>
          </a:solidFill>
          <a:ln w="2857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 cstate="screen">
            <a:lum bright="-6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3455987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2636838"/>
            <a:ext cx="5329238" cy="401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476375" y="692150"/>
            <a:ext cx="7094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000000"/>
                </a:solidFill>
              </a:rPr>
              <a:t>Программный продукт системы «ПАРУС»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91TGp_medical _light">
  <a:themeElements>
    <a:clrScheme name="282TGp_food_light_ani 2">
      <a:dk1>
        <a:srgbClr val="35567B"/>
      </a:dk1>
      <a:lt1>
        <a:srgbClr val="FFFFFF"/>
      </a:lt1>
      <a:dk2>
        <a:srgbClr val="000000"/>
      </a:dk2>
      <a:lt2>
        <a:srgbClr val="DDDDDD"/>
      </a:lt2>
      <a:accent1>
        <a:srgbClr val="8399A1"/>
      </a:accent1>
      <a:accent2>
        <a:srgbClr val="131D37"/>
      </a:accent2>
      <a:accent3>
        <a:srgbClr val="FFFFFF"/>
      </a:accent3>
      <a:accent4>
        <a:srgbClr val="2C4868"/>
      </a:accent4>
      <a:accent5>
        <a:srgbClr val="C1CACD"/>
      </a:accent5>
      <a:accent6>
        <a:srgbClr val="101931"/>
      </a:accent6>
      <a:hlink>
        <a:srgbClr val="ED8411"/>
      </a:hlink>
      <a:folHlink>
        <a:srgbClr val="B2B2B2"/>
      </a:folHlink>
    </a:clrScheme>
    <a:fontScheme name="282TGp_food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82TGp_food_light_ani 1">
        <a:dk1>
          <a:srgbClr val="5F5F5F"/>
        </a:dk1>
        <a:lt1>
          <a:srgbClr val="FFFFFF"/>
        </a:lt1>
        <a:dk2>
          <a:srgbClr val="003366"/>
        </a:dk2>
        <a:lt2>
          <a:srgbClr val="C0C0C0"/>
        </a:lt2>
        <a:accent1>
          <a:srgbClr val="8EC072"/>
        </a:accent1>
        <a:accent2>
          <a:srgbClr val="5DB8CD"/>
        </a:accent2>
        <a:accent3>
          <a:srgbClr val="FFFFFF"/>
        </a:accent3>
        <a:accent4>
          <a:srgbClr val="505050"/>
        </a:accent4>
        <a:accent5>
          <a:srgbClr val="C6DCBC"/>
        </a:accent5>
        <a:accent6>
          <a:srgbClr val="53A6BA"/>
        </a:accent6>
        <a:hlink>
          <a:srgbClr val="D68B40"/>
        </a:hlink>
        <a:folHlink>
          <a:srgbClr val="D5D17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2TGp_food_light_ani 2">
        <a:dk1>
          <a:srgbClr val="35567B"/>
        </a:dk1>
        <a:lt1>
          <a:srgbClr val="FFFFFF"/>
        </a:lt1>
        <a:dk2>
          <a:srgbClr val="000000"/>
        </a:dk2>
        <a:lt2>
          <a:srgbClr val="DDDDDD"/>
        </a:lt2>
        <a:accent1>
          <a:srgbClr val="8399A1"/>
        </a:accent1>
        <a:accent2>
          <a:srgbClr val="131D37"/>
        </a:accent2>
        <a:accent3>
          <a:srgbClr val="FFFFFF"/>
        </a:accent3>
        <a:accent4>
          <a:srgbClr val="2C4868"/>
        </a:accent4>
        <a:accent5>
          <a:srgbClr val="C1CACD"/>
        </a:accent5>
        <a:accent6>
          <a:srgbClr val="101931"/>
        </a:accent6>
        <a:hlink>
          <a:srgbClr val="ED841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2TGp_food_light_ani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CA3C8"/>
        </a:accent1>
        <a:accent2>
          <a:srgbClr val="9999FF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8A8AE7"/>
        </a:accent6>
        <a:hlink>
          <a:srgbClr val="FF993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291TGp_medical _light</Template>
  <TotalTime>610</TotalTime>
  <Words>557</Words>
  <Application>Microsoft Office PowerPoint</Application>
  <PresentationFormat>Экран (4:3)</PresentationFormat>
  <Paragraphs>130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291TGp_medical _light</vt:lpstr>
      <vt:lpstr>«Внедрение электронной  подпрограммы персонифицированного учета лекарственных препаратов  в БУЗОО «КПБ имени Н.Н. Солодникова» </vt:lpstr>
      <vt:lpstr>Презентация PowerPoint</vt:lpstr>
      <vt:lpstr>Функциональные компоненты системы:</vt:lpstr>
      <vt:lpstr>Возможности использования программного комплекса:</vt:lpstr>
      <vt:lpstr>Функциональные компоненты системы:</vt:lpstr>
      <vt:lpstr>Персонифицированный учет медикаментов и расходных материалов  в БУЗОО «КПБ им. Н.Н. Солодникова»</vt:lpstr>
      <vt:lpstr>АРМ «Аптека»</vt:lpstr>
      <vt:lpstr>АРМ «Старшая медицинская сестра»</vt:lpstr>
      <vt:lpstr>АРМ «Старшая медицинская сестра»</vt:lpstr>
      <vt:lpstr>АРМ «Старшая медицинская сестра»</vt:lpstr>
      <vt:lpstr>АРМ «Старшая медицинская сестра»</vt:lpstr>
      <vt:lpstr>АРМ «Бухгалтерия»</vt:lpstr>
      <vt:lpstr>Перспективы развития функциональной системы:</vt:lpstr>
      <vt:lpstr>АРМ «РУКОВОДИТЕЛЬ»:</vt:lpstr>
      <vt:lpstr>АРМ «ВРАЧ»:</vt:lpstr>
      <vt:lpstr>АРМ «МЕДИЦИНСКАЯ СЕСТРА»:</vt:lpstr>
      <vt:lpstr>Предварительные итоги внедрения информационной системы:</vt:lpstr>
      <vt:lpstr>Перспективы внедрения информационной системы:</vt:lpstr>
      <vt:lpstr>Презентация PowerPoint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DNA7 X86</dc:creator>
  <cp:lastModifiedBy>Sveta</cp:lastModifiedBy>
  <cp:revision>41</cp:revision>
  <dcterms:created xsi:type="dcterms:W3CDTF">2014-06-02T13:15:05Z</dcterms:created>
  <dcterms:modified xsi:type="dcterms:W3CDTF">2015-10-22T15:13:45Z</dcterms:modified>
</cp:coreProperties>
</file>