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  <p:sldMasterId id="2147483838" r:id="rId2"/>
    <p:sldMasterId id="2147483862" r:id="rId3"/>
  </p:sldMasterIdLst>
  <p:sldIdLst>
    <p:sldId id="286" r:id="rId4"/>
    <p:sldId id="264" r:id="rId5"/>
    <p:sldId id="287" r:id="rId6"/>
    <p:sldId id="265" r:id="rId7"/>
    <p:sldId id="281" r:id="rId8"/>
    <p:sldId id="288" r:id="rId9"/>
    <p:sldId id="279" r:id="rId10"/>
    <p:sldId id="289" r:id="rId11"/>
    <p:sldId id="285" r:id="rId12"/>
    <p:sldId id="272" r:id="rId13"/>
    <p:sldId id="270" r:id="rId14"/>
    <p:sldId id="273" r:id="rId15"/>
    <p:sldId id="269" r:id="rId16"/>
    <p:sldId id="282" r:id="rId17"/>
    <p:sldId id="26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B2E2"/>
    <a:srgbClr val="0099FF"/>
    <a:srgbClr val="9900CC"/>
    <a:srgbClr val="CCFF99"/>
    <a:srgbClr val="0066FF"/>
    <a:srgbClr val="420DD7"/>
    <a:srgbClr val="00FF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773" autoAdjust="0"/>
    <p:restoredTop sz="94708" autoAdjust="0"/>
  </p:normalViewPr>
  <p:slideViewPr>
    <p:cSldViewPr>
      <p:cViewPr varScale="1">
        <p:scale>
          <a:sx n="65" d="100"/>
          <a:sy n="65" d="100"/>
        </p:scale>
        <p:origin x="-45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F4BF9-B6DA-465F-AF72-D4555FC85117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98F07-CF21-401B-A0B7-3234ABDB0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8CC48-1B52-4083-B2BC-B0B6E10BBC1B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DBD5C-FC1C-4147-B2F2-B52A3DBC6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87530-9938-41CC-87CE-A7909D76F669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63EA9-5A41-45A9-BD96-65833B34F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576B0-F210-49E0-9898-AD92D231D535}" type="datetimeFigureOut">
              <a:rPr lang="uk-UA"/>
              <a:pPr>
                <a:defRPr/>
              </a:pPr>
              <a:t>02.10.2015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CD9AF-DD66-46A4-A4EC-A0B252C40E1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5E4FB-588A-4BEA-9F6F-D2816FCB5744}" type="datetimeFigureOut">
              <a:rPr lang="uk-UA"/>
              <a:pPr>
                <a:defRPr/>
              </a:pPr>
              <a:t>02.10.2015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6088A-6A40-4B44-AA8F-89808EB8817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97955-A965-48C9-8FF3-A3C6B80AAB45}" type="datetimeFigureOut">
              <a:rPr lang="uk-UA"/>
              <a:pPr>
                <a:defRPr/>
              </a:pPr>
              <a:t>02.10.2015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5350CE-92F1-491E-B9DF-5D96E5B579B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084F4-1F2F-4BF2-84ED-069938FB5AF5}" type="datetimeFigureOut">
              <a:rPr lang="uk-UA"/>
              <a:pPr>
                <a:defRPr/>
              </a:pPr>
              <a:t>02.10.2015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CA761-5F19-464D-8172-410C39E0FAF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4DFD7-1E5E-4417-A2C5-4EB00B5F2F72}" type="datetimeFigureOut">
              <a:rPr lang="uk-UA"/>
              <a:pPr>
                <a:defRPr/>
              </a:pPr>
              <a:t>02.10.2015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CF0B0-12BA-46A8-A7A9-E5BA51D3B03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04FF1-27F0-4F2A-B29B-BFD0035AFED8}" type="datetimeFigureOut">
              <a:rPr lang="uk-UA"/>
              <a:pPr>
                <a:defRPr/>
              </a:pPr>
              <a:t>02.10.2015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1A4A5-F082-4AAD-8408-EEDB06157C1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D7BD6-CAB8-48DA-90B5-B753E4FEEB23}" type="datetimeFigureOut">
              <a:rPr lang="uk-UA"/>
              <a:pPr>
                <a:defRPr/>
              </a:pPr>
              <a:t>02.10.2015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98108-8DF1-4542-A6D8-4A722731DBF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BD50E-2ACC-47F7-B56B-E0BC1CAEAC6A}" type="datetimeFigureOut">
              <a:rPr lang="uk-UA"/>
              <a:pPr>
                <a:defRPr/>
              </a:pPr>
              <a:t>02.10.2015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082AC-2A67-44AE-9103-477BF498E8C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078F8-DE1B-46B9-B190-86B6F21D0FF2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E4BF2-969B-4986-A549-1EA55A0806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F3659-93E3-47A4-8786-8E786E8E3D9F}" type="datetimeFigureOut">
              <a:rPr lang="uk-UA"/>
              <a:pPr>
                <a:defRPr/>
              </a:pPr>
              <a:t>02.10.2015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CA379-74C0-42D1-BF3A-156E80768EF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CCB90-76B1-4052-A371-00C668F49410}" type="datetimeFigureOut">
              <a:rPr lang="uk-UA"/>
              <a:pPr>
                <a:defRPr/>
              </a:pPr>
              <a:t>02.10.2015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692CF-0FA0-4445-862C-388E4519C63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C5F3C-84C1-48C5-9CA4-76E0127AE461}" type="datetimeFigureOut">
              <a:rPr lang="uk-UA"/>
              <a:pPr>
                <a:defRPr/>
              </a:pPr>
              <a:t>02.10.2015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5ECC6-E6F9-4DA5-A353-BE17F7ED7D0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7" name="Rectangle 4"/>
              <p:cNvSpPr>
                <a:spLocks noChangeArrowheads="1"/>
              </p:cNvSpPr>
              <p:nvPr userDrawn="1"/>
            </p:nvSpPr>
            <p:spPr bwMode="ltGray">
              <a:xfrm>
                <a:off x="0" y="1248"/>
                <a:ext cx="5760" cy="11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" name="Rectangle 5" descr="Cacback"/>
              <p:cNvSpPr>
                <a:spLocks noChangeArrowheads="1"/>
              </p:cNvSpPr>
              <p:nvPr userDrawn="1"/>
            </p:nvSpPr>
            <p:spPr bwMode="ltGray">
              <a:xfrm>
                <a:off x="0" y="0"/>
                <a:ext cx="1119" cy="4320"/>
              </a:xfrm>
              <a:prstGeom prst="rect">
                <a:avLst/>
              </a:prstGeom>
              <a:blipFill dpi="0" rotWithShape="0">
                <a:blip r:embed="rId2"/>
                <a:srcRect/>
                <a:tile tx="0" ty="0" sx="100000" sy="100000" flip="none" algn="tl"/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" name="Rectangle 6"/>
            <p:cNvSpPr>
              <a:spLocks noChangeArrowheads="1"/>
            </p:cNvSpPr>
            <p:nvPr/>
          </p:nvSpPr>
          <p:spPr bwMode="white">
            <a:xfrm>
              <a:off x="816" y="2592"/>
              <a:ext cx="701" cy="1728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0" y="1371600"/>
            <a:ext cx="8405813" cy="1246188"/>
            <a:chOff x="0" y="864"/>
            <a:chExt cx="5295" cy="785"/>
          </a:xfrm>
        </p:grpSpPr>
        <p:sp>
          <p:nvSpPr>
            <p:cNvPr id="10" name="Freeform 8"/>
            <p:cNvSpPr>
              <a:spLocks/>
            </p:cNvSpPr>
            <p:nvPr userDrawn="1"/>
          </p:nvSpPr>
          <p:spPr bwMode="auto">
            <a:xfrm rot="-507431">
              <a:off x="0" y="1477"/>
              <a:ext cx="1059" cy="172"/>
            </a:xfrm>
            <a:custGeom>
              <a:avLst/>
              <a:gdLst>
                <a:gd name="T0" fmla="*/ 1059 w 1059"/>
                <a:gd name="T1" fmla="*/ 0 h 172"/>
                <a:gd name="T2" fmla="*/ 147 w 1059"/>
                <a:gd name="T3" fmla="*/ 144 h 172"/>
                <a:gd name="T4" fmla="*/ 177 w 1059"/>
                <a:gd name="T5" fmla="*/ 171 h 172"/>
                <a:gd name="T6" fmla="*/ 1059 w 1059"/>
                <a:gd name="T7" fmla="*/ 24 h 172"/>
                <a:gd name="T8" fmla="*/ 1059 w 1059"/>
                <a:gd name="T9" fmla="*/ 0 h 1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9" h="172">
                  <a:moveTo>
                    <a:pt x="1059" y="0"/>
                  </a:moveTo>
                  <a:cubicBezTo>
                    <a:pt x="543" y="45"/>
                    <a:pt x="291" y="112"/>
                    <a:pt x="147" y="144"/>
                  </a:cubicBezTo>
                  <a:cubicBezTo>
                    <a:pt x="0" y="172"/>
                    <a:pt x="153" y="147"/>
                    <a:pt x="177" y="171"/>
                  </a:cubicBezTo>
                  <a:cubicBezTo>
                    <a:pt x="329" y="151"/>
                    <a:pt x="339" y="99"/>
                    <a:pt x="1059" y="24"/>
                  </a:cubicBezTo>
                  <a:cubicBezTo>
                    <a:pt x="1059" y="24"/>
                    <a:pt x="1059" y="0"/>
                    <a:pt x="1059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 rot="-507431">
              <a:off x="1173" y="864"/>
              <a:ext cx="4122" cy="630"/>
            </a:xfrm>
            <a:custGeom>
              <a:avLst/>
              <a:gdLst>
                <a:gd name="T0" fmla="*/ 0 w 4122"/>
                <a:gd name="T1" fmla="*/ 204 h 630"/>
                <a:gd name="T2" fmla="*/ 3544 w 4122"/>
                <a:gd name="T3" fmla="*/ 348 h 630"/>
                <a:gd name="T4" fmla="*/ 3680 w 4122"/>
                <a:gd name="T5" fmla="*/ 630 h 630"/>
                <a:gd name="T6" fmla="*/ 3616 w 4122"/>
                <a:gd name="T7" fmla="*/ 624 h 630"/>
                <a:gd name="T8" fmla="*/ 3534 w 4122"/>
                <a:gd name="T9" fmla="*/ 368 h 630"/>
                <a:gd name="T10" fmla="*/ 17 w 4122"/>
                <a:gd name="T11" fmla="*/ 231 h 630"/>
                <a:gd name="T12" fmla="*/ 0 w 4122"/>
                <a:gd name="T13" fmla="*/ 204 h 6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22" h="630">
                  <a:moveTo>
                    <a:pt x="0" y="204"/>
                  </a:moveTo>
                  <a:cubicBezTo>
                    <a:pt x="255" y="198"/>
                    <a:pt x="1686" y="0"/>
                    <a:pt x="3544" y="348"/>
                  </a:cubicBezTo>
                  <a:cubicBezTo>
                    <a:pt x="4122" y="464"/>
                    <a:pt x="3754" y="614"/>
                    <a:pt x="3680" y="630"/>
                  </a:cubicBezTo>
                  <a:cubicBezTo>
                    <a:pt x="3680" y="630"/>
                    <a:pt x="3642" y="626"/>
                    <a:pt x="3616" y="624"/>
                  </a:cubicBezTo>
                  <a:cubicBezTo>
                    <a:pt x="3678" y="612"/>
                    <a:pt x="4118" y="488"/>
                    <a:pt x="3534" y="368"/>
                  </a:cubicBezTo>
                  <a:cubicBezTo>
                    <a:pt x="2029" y="98"/>
                    <a:pt x="696" y="156"/>
                    <a:pt x="17" y="231"/>
                  </a:cubicBezTo>
                  <a:cubicBezTo>
                    <a:pt x="17" y="231"/>
                    <a:pt x="0" y="204"/>
                    <a:pt x="0" y="204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008" y="1248"/>
              <a:ext cx="288" cy="288"/>
              <a:chOff x="1033" y="326"/>
              <a:chExt cx="192" cy="192"/>
            </a:xfrm>
          </p:grpSpPr>
          <p:sp>
            <p:nvSpPr>
              <p:cNvPr id="13" name="Oval 11"/>
              <p:cNvSpPr>
                <a:spLocks noChangeArrowheads="1"/>
              </p:cNvSpPr>
              <p:nvPr/>
            </p:nvSpPr>
            <p:spPr bwMode="auto">
              <a:xfrm>
                <a:off x="1033" y="326"/>
                <a:ext cx="192" cy="192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" name="Oval 12"/>
              <p:cNvSpPr>
                <a:spLocks noChangeArrowheads="1"/>
              </p:cNvSpPr>
              <p:nvPr/>
            </p:nvSpPr>
            <p:spPr bwMode="auto">
              <a:xfrm>
                <a:off x="1129" y="377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" name="Oval 13"/>
              <p:cNvSpPr>
                <a:spLocks noChangeArrowheads="1"/>
              </p:cNvSpPr>
              <p:nvPr/>
            </p:nvSpPr>
            <p:spPr bwMode="auto">
              <a:xfrm>
                <a:off x="1063" y="350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Oval 14"/>
              <p:cNvSpPr>
                <a:spLocks noChangeArrowheads="1"/>
              </p:cNvSpPr>
              <p:nvPr/>
            </p:nvSpPr>
            <p:spPr bwMode="auto">
              <a:xfrm>
                <a:off x="1063" y="404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Oval 15"/>
              <p:cNvSpPr>
                <a:spLocks noChangeArrowheads="1"/>
              </p:cNvSpPr>
              <p:nvPr/>
            </p:nvSpPr>
            <p:spPr bwMode="auto">
              <a:xfrm>
                <a:off x="1108" y="422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Oval 16"/>
              <p:cNvSpPr>
                <a:spLocks noChangeArrowheads="1"/>
              </p:cNvSpPr>
              <p:nvPr/>
            </p:nvSpPr>
            <p:spPr bwMode="auto">
              <a:xfrm>
                <a:off x="1168" y="416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" name="Oval 17"/>
              <p:cNvSpPr>
                <a:spLocks noChangeArrowheads="1"/>
              </p:cNvSpPr>
              <p:nvPr/>
            </p:nvSpPr>
            <p:spPr bwMode="auto">
              <a:xfrm>
                <a:off x="1120" y="461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" name="Oval 18"/>
              <p:cNvSpPr>
                <a:spLocks noChangeArrowheads="1"/>
              </p:cNvSpPr>
              <p:nvPr/>
            </p:nvSpPr>
            <p:spPr bwMode="auto">
              <a:xfrm>
                <a:off x="1063" y="452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" name="Oval 19"/>
              <p:cNvSpPr>
                <a:spLocks noChangeArrowheads="1"/>
              </p:cNvSpPr>
              <p:nvPr/>
            </p:nvSpPr>
            <p:spPr bwMode="auto">
              <a:xfrm>
                <a:off x="1117" y="329"/>
                <a:ext cx="47" cy="48"/>
              </a:xfrm>
              <a:prstGeom prst="ellipse">
                <a:avLst/>
              </a:prstGeom>
              <a:gradFill rotWithShape="0">
                <a:gsLst>
                  <a:gs pos="0">
                    <a:srgbClr val="FFFFCC"/>
                  </a:gs>
                  <a:gs pos="100000">
                    <a:srgbClr val="000000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6164" name="Rectangle 20"/>
          <p:cNvSpPr>
            <a:spLocks noGrp="1" noChangeArrowheads="1"/>
          </p:cNvSpPr>
          <p:nvPr>
            <p:ph type="ctrTitle"/>
          </p:nvPr>
        </p:nvSpPr>
        <p:spPr>
          <a:xfrm>
            <a:off x="1828800" y="2133600"/>
            <a:ext cx="7315200" cy="160020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BE167C-8B66-4BBB-B0BB-C6E5C206693D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ftr" sz="quarter" idx="11"/>
          </p:nvPr>
        </p:nvSpPr>
        <p:spPr>
          <a:xfrm>
            <a:off x="3733800" y="6248400"/>
            <a:ext cx="28956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86600" y="6248400"/>
            <a:ext cx="1905000" cy="457200"/>
          </a:xfrm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A6D892-3B23-4131-BA0D-99F668D9EC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83B9D-6B50-4DD8-AA5B-B49E746A0DAF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4E786-E460-4723-B9E7-E96534B67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B25D5-6A3F-4AD9-892A-18F964BD9AD0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35F38-AEC2-4A8A-A672-1E7D9AEBB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8CD3E-949E-4C92-BF5F-55ADDB5B4C82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2C2E1-A014-4512-8971-9710A75D13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3ACA6F-6120-4AD0-A052-208BFE597348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8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FC3F9-254F-41A8-BA27-07DBD9719C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9BAF4-6D7B-45BD-9663-233F8B7BC383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BC79E-153B-49BA-A6E5-44BD239A26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7132F-89A5-4749-9848-640788FFBB97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3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C4378-FBA8-49AA-A453-5996413E7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6F4BE-6CC4-4C1A-B520-8E6BCF620593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B4323-6D23-4D2A-8AFF-4B2D5F67F7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A1E7A-9F08-4DCB-8572-762E28A43CD1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37D6A-FB02-4524-AF8C-6F467AA753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0D9EB-22FC-4CCF-8539-0B99486FDFE5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5502F-0E7C-4078-AC17-CC84109F5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7E8C4-C41D-481B-B52D-34257C3A97CF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6E7E8-2D04-4911-A17B-8BED981E5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67525" y="457200"/>
            <a:ext cx="2058988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6029325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62CED-4A4B-4045-84C2-122164413F3C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B7635-AF3D-4564-8133-CD05FE93BE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276A1-A24C-4CA5-AF32-1094B547EE8C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DBC9E-6FCB-4B0A-A06C-83A19FCEFA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1B87D-C6AB-4E91-8863-F16FA69970B5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B9F2A3-6BE5-475A-8C14-5FC1F12C26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FFFFF-8CD0-42B4-BEB9-F82D903039DF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519D0-FCB3-4AB5-B509-783F8CBAE9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1CE41-CD20-4AB9-816A-5AD576FF5089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31651-4BB9-4186-8E9D-61F4467EA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86E25-DF5B-47F4-9482-2A3A4A1A80FD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AAF01-328C-4D21-830B-DE26BF242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91D3B-14C7-4BCC-801F-8AF661C2C51C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4EC75-B0E1-420B-B2DF-4FBEE7439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0B3EE88-0555-45CF-B9AE-6E8FDBE9B54B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58214A-F284-400B-BBA2-576CA92959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4" r:id="rId2"/>
    <p:sldLayoutId id="2147483883" r:id="rId3"/>
    <p:sldLayoutId id="2147483882" r:id="rId4"/>
    <p:sldLayoutId id="2147483881" r:id="rId5"/>
    <p:sldLayoutId id="2147483880" r:id="rId6"/>
    <p:sldLayoutId id="2147483879" r:id="rId7"/>
    <p:sldLayoutId id="2147483878" r:id="rId8"/>
    <p:sldLayoutId id="2147483877" r:id="rId9"/>
    <p:sldLayoutId id="2147483876" r:id="rId10"/>
    <p:sldLayoutId id="2147483875" r:id="rId11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6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2052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7B62E7F-B22D-4486-9D40-DFDB15666817}" type="datetimeFigureOut">
              <a:rPr lang="uk-UA"/>
              <a:pPr>
                <a:defRPr/>
              </a:pPr>
              <a:t>02.10.2015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F59CBB0-22EE-419E-99F6-4E750EFF6B2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5" r:id="rId2"/>
    <p:sldLayoutId id="2147483894" r:id="rId3"/>
    <p:sldLayoutId id="2147483893" r:id="rId4"/>
    <p:sldLayoutId id="2147483892" r:id="rId5"/>
    <p:sldLayoutId id="2147483891" r:id="rId6"/>
    <p:sldLayoutId id="2147483890" r:id="rId7"/>
    <p:sldLayoutId id="2147483889" r:id="rId8"/>
    <p:sldLayoutId id="2147483888" r:id="rId9"/>
    <p:sldLayoutId id="2147483887" r:id="rId10"/>
    <p:sldLayoutId id="214748388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-23813" y="-141288"/>
            <a:ext cx="9167813" cy="6999288"/>
            <a:chOff x="-15" y="-89"/>
            <a:chExt cx="5775" cy="4409"/>
          </a:xfrm>
        </p:grpSpPr>
        <p:sp>
          <p:nvSpPr>
            <p:cNvPr id="3080" name="Rectangle 3"/>
            <p:cNvSpPr>
              <a:spLocks noChangeArrowheads="1"/>
            </p:cNvSpPr>
            <p:nvPr userDrawn="1"/>
          </p:nvSpPr>
          <p:spPr bwMode="ltGray">
            <a:xfrm>
              <a:off x="0" y="301"/>
              <a:ext cx="5760" cy="72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1" name="Rectangle 4" descr="Cacback"/>
            <p:cNvSpPr>
              <a:spLocks noChangeArrowheads="1"/>
            </p:cNvSpPr>
            <p:nvPr userDrawn="1"/>
          </p:nvSpPr>
          <p:spPr bwMode="ltGray">
            <a:xfrm>
              <a:off x="0" y="0"/>
              <a:ext cx="1119" cy="4320"/>
            </a:xfrm>
            <a:prstGeom prst="rect">
              <a:avLst/>
            </a:prstGeom>
            <a:blipFill dpi="0" rotWithShape="0">
              <a:blip r:embed="rId13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082" name="Group 5"/>
            <p:cNvGrpSpPr>
              <a:grpSpLocks/>
            </p:cNvGrpSpPr>
            <p:nvPr userDrawn="1"/>
          </p:nvGrpSpPr>
          <p:grpSpPr bwMode="auto">
            <a:xfrm>
              <a:off x="-15" y="-89"/>
              <a:ext cx="5295" cy="785"/>
              <a:chOff x="20" y="-89"/>
              <a:chExt cx="5295" cy="785"/>
            </a:xfrm>
          </p:grpSpPr>
          <p:sp>
            <p:nvSpPr>
              <p:cNvPr id="3084" name="Freeform 6"/>
              <p:cNvSpPr>
                <a:spLocks/>
              </p:cNvSpPr>
              <p:nvPr userDrawn="1"/>
            </p:nvSpPr>
            <p:spPr bwMode="auto">
              <a:xfrm rot="-507431">
                <a:off x="20" y="524"/>
                <a:ext cx="1059" cy="172"/>
              </a:xfrm>
              <a:custGeom>
                <a:avLst/>
                <a:gdLst>
                  <a:gd name="T0" fmla="*/ 1059 w 1059"/>
                  <a:gd name="T1" fmla="*/ 0 h 172"/>
                  <a:gd name="T2" fmla="*/ 147 w 1059"/>
                  <a:gd name="T3" fmla="*/ 144 h 172"/>
                  <a:gd name="T4" fmla="*/ 177 w 1059"/>
                  <a:gd name="T5" fmla="*/ 171 h 172"/>
                  <a:gd name="T6" fmla="*/ 1059 w 1059"/>
                  <a:gd name="T7" fmla="*/ 24 h 172"/>
                  <a:gd name="T8" fmla="*/ 1059 w 1059"/>
                  <a:gd name="T9" fmla="*/ 0 h 1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59" h="172">
                    <a:moveTo>
                      <a:pt x="1059" y="0"/>
                    </a:moveTo>
                    <a:cubicBezTo>
                      <a:pt x="543" y="45"/>
                      <a:pt x="291" y="112"/>
                      <a:pt x="147" y="144"/>
                    </a:cubicBezTo>
                    <a:cubicBezTo>
                      <a:pt x="0" y="172"/>
                      <a:pt x="153" y="147"/>
                      <a:pt x="177" y="171"/>
                    </a:cubicBezTo>
                    <a:cubicBezTo>
                      <a:pt x="329" y="151"/>
                      <a:pt x="339" y="99"/>
                      <a:pt x="1059" y="24"/>
                    </a:cubicBezTo>
                    <a:cubicBezTo>
                      <a:pt x="1059" y="24"/>
                      <a:pt x="1059" y="0"/>
                      <a:pt x="1059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5" name="Freeform 7"/>
              <p:cNvSpPr>
                <a:spLocks/>
              </p:cNvSpPr>
              <p:nvPr userDrawn="1"/>
            </p:nvSpPr>
            <p:spPr bwMode="auto">
              <a:xfrm rot="-507431">
                <a:off x="1193" y="-89"/>
                <a:ext cx="4122" cy="630"/>
              </a:xfrm>
              <a:custGeom>
                <a:avLst/>
                <a:gdLst>
                  <a:gd name="T0" fmla="*/ 0 w 4122"/>
                  <a:gd name="T1" fmla="*/ 204 h 630"/>
                  <a:gd name="T2" fmla="*/ 3544 w 4122"/>
                  <a:gd name="T3" fmla="*/ 348 h 630"/>
                  <a:gd name="T4" fmla="*/ 3680 w 4122"/>
                  <a:gd name="T5" fmla="*/ 630 h 630"/>
                  <a:gd name="T6" fmla="*/ 3616 w 4122"/>
                  <a:gd name="T7" fmla="*/ 624 h 630"/>
                  <a:gd name="T8" fmla="*/ 3534 w 4122"/>
                  <a:gd name="T9" fmla="*/ 368 h 630"/>
                  <a:gd name="T10" fmla="*/ 17 w 4122"/>
                  <a:gd name="T11" fmla="*/ 231 h 630"/>
                  <a:gd name="T12" fmla="*/ 0 w 4122"/>
                  <a:gd name="T13" fmla="*/ 204 h 6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122" h="630">
                    <a:moveTo>
                      <a:pt x="0" y="204"/>
                    </a:moveTo>
                    <a:cubicBezTo>
                      <a:pt x="255" y="198"/>
                      <a:pt x="1686" y="0"/>
                      <a:pt x="3544" y="348"/>
                    </a:cubicBezTo>
                    <a:cubicBezTo>
                      <a:pt x="4122" y="464"/>
                      <a:pt x="3754" y="614"/>
                      <a:pt x="3680" y="630"/>
                    </a:cubicBezTo>
                    <a:cubicBezTo>
                      <a:pt x="3680" y="630"/>
                      <a:pt x="3642" y="626"/>
                      <a:pt x="3616" y="624"/>
                    </a:cubicBezTo>
                    <a:cubicBezTo>
                      <a:pt x="3678" y="612"/>
                      <a:pt x="4118" y="488"/>
                      <a:pt x="3534" y="368"/>
                    </a:cubicBezTo>
                    <a:cubicBezTo>
                      <a:pt x="2029" y="98"/>
                      <a:pt x="696" y="156"/>
                      <a:pt x="17" y="231"/>
                    </a:cubicBezTo>
                    <a:cubicBezTo>
                      <a:pt x="17" y="231"/>
                      <a:pt x="0" y="204"/>
                      <a:pt x="0" y="204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3086" name="Group 8"/>
              <p:cNvGrpSpPr>
                <a:grpSpLocks/>
              </p:cNvGrpSpPr>
              <p:nvPr userDrawn="1"/>
            </p:nvGrpSpPr>
            <p:grpSpPr bwMode="auto">
              <a:xfrm>
                <a:off x="1033" y="326"/>
                <a:ext cx="192" cy="192"/>
                <a:chOff x="1033" y="326"/>
                <a:chExt cx="192" cy="192"/>
              </a:xfrm>
            </p:grpSpPr>
            <p:sp>
              <p:nvSpPr>
                <p:cNvPr id="3087" name="Oval 9"/>
                <p:cNvSpPr>
                  <a:spLocks noChangeArrowheads="1"/>
                </p:cNvSpPr>
                <p:nvPr/>
              </p:nvSpPr>
              <p:spPr bwMode="auto">
                <a:xfrm>
                  <a:off x="1033" y="326"/>
                  <a:ext cx="192" cy="19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088" name="Oval 10"/>
                <p:cNvSpPr>
                  <a:spLocks noChangeArrowheads="1"/>
                </p:cNvSpPr>
                <p:nvPr/>
              </p:nvSpPr>
              <p:spPr bwMode="auto">
                <a:xfrm>
                  <a:off x="1129" y="377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089" name="Oval 11"/>
                <p:cNvSpPr>
                  <a:spLocks noChangeArrowheads="1"/>
                </p:cNvSpPr>
                <p:nvPr/>
              </p:nvSpPr>
              <p:spPr bwMode="auto">
                <a:xfrm>
                  <a:off x="1063" y="350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090" name="Oval 12"/>
                <p:cNvSpPr>
                  <a:spLocks noChangeArrowheads="1"/>
                </p:cNvSpPr>
                <p:nvPr/>
              </p:nvSpPr>
              <p:spPr bwMode="auto">
                <a:xfrm>
                  <a:off x="1063" y="404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091" name="Oval 13"/>
                <p:cNvSpPr>
                  <a:spLocks noChangeArrowheads="1"/>
                </p:cNvSpPr>
                <p:nvPr/>
              </p:nvSpPr>
              <p:spPr bwMode="auto">
                <a:xfrm>
                  <a:off x="1108" y="422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092" name="Oval 14"/>
                <p:cNvSpPr>
                  <a:spLocks noChangeArrowheads="1"/>
                </p:cNvSpPr>
                <p:nvPr/>
              </p:nvSpPr>
              <p:spPr bwMode="auto">
                <a:xfrm>
                  <a:off x="1168" y="416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093" name="Oval 15"/>
                <p:cNvSpPr>
                  <a:spLocks noChangeArrowheads="1"/>
                </p:cNvSpPr>
                <p:nvPr/>
              </p:nvSpPr>
              <p:spPr bwMode="auto">
                <a:xfrm>
                  <a:off x="1120" y="461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094" name="Oval 16"/>
                <p:cNvSpPr>
                  <a:spLocks noChangeArrowheads="1"/>
                </p:cNvSpPr>
                <p:nvPr/>
              </p:nvSpPr>
              <p:spPr bwMode="auto">
                <a:xfrm>
                  <a:off x="1063" y="452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095" name="Oval 17"/>
                <p:cNvSpPr>
                  <a:spLocks noChangeArrowheads="1"/>
                </p:cNvSpPr>
                <p:nvPr/>
              </p:nvSpPr>
              <p:spPr bwMode="auto">
                <a:xfrm>
                  <a:off x="1117" y="329"/>
                  <a:ext cx="47" cy="48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FFCC"/>
                    </a:gs>
                    <a:gs pos="100000">
                      <a:srgbClr val="0000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3083" name="Rectangle 18"/>
            <p:cNvSpPr>
              <a:spLocks noChangeArrowheads="1"/>
            </p:cNvSpPr>
            <p:nvPr userDrawn="1"/>
          </p:nvSpPr>
          <p:spPr bwMode="white">
            <a:xfrm>
              <a:off x="426" y="1185"/>
              <a:ext cx="701" cy="3135"/>
            </a:xfrm>
            <a:prstGeom prst="rect">
              <a:avLst/>
            </a:prstGeom>
            <a:solidFill>
              <a:schemeClr val="bg1">
                <a:alpha val="50195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5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115411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6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141" name="Rectangle 2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+mn-lt"/>
              </a:defRPr>
            </a:lvl1pPr>
          </a:lstStyle>
          <a:p>
            <a:pPr>
              <a:defRPr/>
            </a:pPr>
            <a:fld id="{B814DE72-A5AA-424E-80A1-7C69D612EEA2}" type="datetimeFigureOut">
              <a:rPr lang="ru-RU"/>
              <a:pPr>
                <a:defRPr/>
              </a:pPr>
              <a:t>02.10.2015</a:t>
            </a:fld>
            <a:endParaRPr lang="ru-RU"/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F392D94F-BA44-442B-BEF2-14F184367C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6" r:id="rId2"/>
    <p:sldLayoutId id="2147483905" r:id="rId3"/>
    <p:sldLayoutId id="2147483904" r:id="rId4"/>
    <p:sldLayoutId id="2147483903" r:id="rId5"/>
    <p:sldLayoutId id="2147483902" r:id="rId6"/>
    <p:sldLayoutId id="2147483901" r:id="rId7"/>
    <p:sldLayoutId id="2147483900" r:id="rId8"/>
    <p:sldLayoutId id="2147483899" r:id="rId9"/>
    <p:sldLayoutId id="2147483898" r:id="rId10"/>
    <p:sldLayoutId id="2147483897" r:id="rId11"/>
  </p:sldLayoutIdLst>
  <p:transition spd="med">
    <p:strips dir="rd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539750" y="2133600"/>
            <a:ext cx="7993063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ru-RU" sz="32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«Предвидение и выявление признаков суицидальных состояний  у пациентов, страдающих психическими расстройствами»</a:t>
            </a:r>
            <a:endParaRPr lang="ru-RU" sz="3200" b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088" y="5305425"/>
            <a:ext cx="8280400" cy="1476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И.С. Зиновьева, </a:t>
            </a:r>
          </a:p>
          <a:p>
            <a:pPr algn="r"/>
            <a:r>
              <a:rPr lang="ru-RU" b="1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старшая медицинская сестра 18-го психиатрического отделения </a:t>
            </a:r>
          </a:p>
          <a:p>
            <a:pPr algn="r"/>
            <a:r>
              <a:rPr lang="ru-RU" b="1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БУЗОО «КПБ им. Солодникова Н.Н».</a:t>
            </a:r>
          </a:p>
          <a:p>
            <a:pPr algn="r"/>
            <a:r>
              <a:rPr lang="ru-RU" b="1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 </a:t>
            </a:r>
          </a:p>
          <a:p>
            <a:pPr algn="r"/>
            <a:r>
              <a:rPr lang="ru-RU" b="1">
                <a:solidFill>
                  <a:srgbClr val="C8A423"/>
                </a:solidFill>
              </a:rPr>
              <a:t>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407988" y="549275"/>
            <a:ext cx="849788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РЕЗУЛЬТАТЫ ИНТЕРВЬЮИРОВАНИЯ </a:t>
            </a:r>
          </a:p>
          <a:p>
            <a:pPr algn="ctr"/>
            <a:r>
              <a:rPr lang="ru-RU" sz="28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ПО АВТОРСКОЙ СИСТЕМЕ СКРИНИНГА</a:t>
            </a:r>
          </a:p>
        </p:txBody>
      </p:sp>
      <p:pic>
        <p:nvPicPr>
          <p:cNvPr id="5" name="Диаграмма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725" y="2133600"/>
            <a:ext cx="8693150" cy="36703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827088" y="404813"/>
            <a:ext cx="8642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РЕЗУЛЬТАТЫ  ТЕСТИРОВАНИЯ </a:t>
            </a:r>
          </a:p>
          <a:p>
            <a:pPr algn="ctr"/>
            <a:r>
              <a:rPr lang="ru-RU" sz="28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ПО ШКАЛЕ БЕЗНАДЁЖНОСТИ</a:t>
            </a:r>
          </a:p>
          <a:p>
            <a:pPr algn="ctr"/>
            <a:r>
              <a:rPr lang="en-US" sz="14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(Hopelessness Scale, Beck et al. 1974)</a:t>
            </a:r>
            <a:endParaRPr lang="ru-RU" sz="1400" b="1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" name="Диаграмма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14525"/>
            <a:ext cx="8888413" cy="43211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5"/>
          <p:cNvSpPr txBox="1">
            <a:spLocks noChangeArrowheads="1"/>
          </p:cNvSpPr>
          <p:nvPr/>
        </p:nvSpPr>
        <p:spPr bwMode="auto">
          <a:xfrm>
            <a:off x="611188" y="593725"/>
            <a:ext cx="7920037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СПЕКТРАЛЬНЫЙ АНАЛИЗ ПСИХИЧЕСКИХ РАССТРОЙСТВ </a:t>
            </a:r>
          </a:p>
        </p:txBody>
      </p:sp>
      <p:pic>
        <p:nvPicPr>
          <p:cNvPr id="4" name="Диаграмма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725" y="1957388"/>
            <a:ext cx="8718550" cy="44672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900113" y="457200"/>
            <a:ext cx="7231062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5000" b="1">
                <a:solidFill>
                  <a:srgbClr val="C00000"/>
                </a:solidFill>
              </a:rPr>
              <a:t>ВЫВОДЫ:</a:t>
            </a:r>
            <a:endParaRPr lang="ru-RU" sz="5000" i="1">
              <a:solidFill>
                <a:srgbClr val="C00000"/>
              </a:solidFill>
              <a:latin typeface="Tahoma" pitchFamily="34" charset="0"/>
            </a:endParaRPr>
          </a:p>
        </p:txBody>
      </p:sp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179388" y="1570038"/>
            <a:ext cx="8424862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buFont typeface="Wingdings" pitchFamily="2" charset="2"/>
              <a:buChar char="q"/>
            </a:pPr>
            <a:r>
              <a:rPr lang="ru-RU" sz="2700" b="1">
                <a:solidFill>
                  <a:srgbClr val="002060"/>
                </a:solidFill>
              </a:rPr>
              <a:t>Исследование  подтвердило необходимость и возможность использования системы скрининга для выявления суицидальных тенденций для объективизированной оценки выраженности суицидального  риска. </a:t>
            </a:r>
          </a:p>
          <a:p>
            <a:pPr marL="457200" indent="-457200" algn="just">
              <a:buFont typeface="Wingdings" pitchFamily="2" charset="2"/>
              <a:buChar char="q"/>
            </a:pPr>
            <a:r>
              <a:rPr lang="ru-RU" sz="2700" b="1">
                <a:solidFill>
                  <a:srgbClr val="002060"/>
                </a:solidFill>
              </a:rPr>
              <a:t>Использование интервью позволило скорректировать наблюдение за выявленной группой  и уменьшить  остроту «душевной боли» за счет общения, проводимого в эмпатичной недирективной манере.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051" descr="suici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2078038"/>
            <a:ext cx="5832475" cy="43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2"/>
          <p:cNvSpPr>
            <a:spLocks noChangeArrowheads="1"/>
          </p:cNvSpPr>
          <p:nvPr/>
        </p:nvSpPr>
        <p:spPr bwMode="auto">
          <a:xfrm>
            <a:off x="-107950" y="476250"/>
            <a:ext cx="9144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900" b="1">
                <a:solidFill>
                  <a:srgbClr val="C00000"/>
                </a:solidFill>
              </a:rPr>
              <a:t>«Существует только один серьезный философский вопрос</a:t>
            </a:r>
            <a:r>
              <a:rPr lang="en-US" sz="2900" b="1">
                <a:solidFill>
                  <a:srgbClr val="C00000"/>
                </a:solidFill>
              </a:rPr>
              <a:t>: </a:t>
            </a:r>
            <a:r>
              <a:rPr lang="ru-RU" sz="2900" b="1">
                <a:solidFill>
                  <a:srgbClr val="C00000"/>
                </a:solidFill>
              </a:rPr>
              <a:t>суицид» </a:t>
            </a:r>
          </a:p>
          <a:p>
            <a:pPr algn="r"/>
            <a:r>
              <a:rPr lang="ru-RU" sz="2900" b="1" i="1">
                <a:solidFill>
                  <a:srgbClr val="C00000"/>
                </a:solidFill>
              </a:rPr>
              <a:t>(Альбер</a:t>
            </a:r>
            <a:r>
              <a:rPr lang="en-US" sz="2900" b="1" i="1">
                <a:solidFill>
                  <a:srgbClr val="C00000"/>
                </a:solidFill>
              </a:rPr>
              <a:t> </a:t>
            </a:r>
            <a:r>
              <a:rPr lang="ru-RU" sz="2900" b="1" i="1">
                <a:solidFill>
                  <a:srgbClr val="C00000"/>
                </a:solidFill>
              </a:rPr>
              <a:t>Камю)</a:t>
            </a:r>
            <a:endParaRPr lang="en-US" sz="2900" b="1" i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503238" y="2844800"/>
            <a:ext cx="8640762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200" b="1">
                <a:solidFill>
                  <a:srgbClr val="C00000"/>
                </a:solidFill>
              </a:rPr>
              <a:t>Благодарю за внимание!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2"/>
          <p:cNvSpPr>
            <a:spLocks noChangeArrowheads="1"/>
          </p:cNvSpPr>
          <p:nvPr/>
        </p:nvSpPr>
        <p:spPr bwMode="auto">
          <a:xfrm>
            <a:off x="596900" y="765175"/>
            <a:ext cx="8423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АКТУАЛЬНОСТЬ  ТЕМЫ ИССЛЕДОВАНИЯ</a:t>
            </a:r>
            <a:endParaRPr lang="ru-RU" sz="2800" b="1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252413" y="1749425"/>
            <a:ext cx="86423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chemeClr val="tx2"/>
                </a:solidFill>
              </a:rPr>
              <a:t>Самоубийство является одной из основных причин смертности психически больных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44463" y="5386388"/>
            <a:ext cx="88915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C00000"/>
                </a:solidFill>
              </a:rPr>
              <a:t>Высокие показатели смертности психически больных  от самоубийств сохраняются, несмотря на постоянное совершенствование методов лечения в психиатрии. </a:t>
            </a:r>
          </a:p>
        </p:txBody>
      </p:sp>
      <p:pic>
        <p:nvPicPr>
          <p:cNvPr id="6150" name="Picture 6" descr="Depressed Teenage Girl Sitting In Bedroom With Pills [MON227031]"/>
          <p:cNvPicPr>
            <a:picLocks noChangeAspect="1" noChangeArrowheads="1"/>
          </p:cNvPicPr>
          <p:nvPr/>
        </p:nvPicPr>
        <p:blipFill rotWithShape="1">
          <a:blip r:embed="rId2"/>
          <a:srcRect l="9155" b="4324"/>
          <a:stretch/>
        </p:blipFill>
        <p:spPr bwMode="auto">
          <a:xfrm>
            <a:off x="250825" y="2649538"/>
            <a:ext cx="3595688" cy="2686050"/>
          </a:xfrm>
          <a:prstGeom prst="rect">
            <a:avLst/>
          </a:prstGeom>
          <a:noFill/>
          <a:ln w="22225">
            <a:solidFill>
              <a:srgbClr val="00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Businessman jumping out of window [18bsp0042rf]"/>
          <p:cNvPicPr>
            <a:picLocks noChangeAspect="1" noChangeArrowheads="1"/>
          </p:cNvPicPr>
          <p:nvPr/>
        </p:nvPicPr>
        <p:blipFill rotWithShape="1">
          <a:blip r:embed="rId3"/>
          <a:srcRect l="6292" t="12566" b="31689"/>
          <a:stretch/>
        </p:blipFill>
        <p:spPr bwMode="auto">
          <a:xfrm>
            <a:off x="4019550" y="2649538"/>
            <a:ext cx="2835275" cy="2719387"/>
          </a:xfrm>
          <a:prstGeom prst="rect">
            <a:avLst/>
          </a:prstGeom>
          <a:noFill/>
          <a:ln w="22225">
            <a:solidFill>
              <a:srgbClr val="00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03827576 / 8175183 [03827576]"/>
          <p:cNvPicPr>
            <a:picLocks noChangeAspect="1" noChangeArrowheads="1"/>
          </p:cNvPicPr>
          <p:nvPr/>
        </p:nvPicPr>
        <p:blipFill rotWithShape="1">
          <a:blip r:embed="rId4"/>
          <a:srcRect l="15234" b="11708"/>
          <a:stretch/>
        </p:blipFill>
        <p:spPr bwMode="auto">
          <a:xfrm>
            <a:off x="7019925" y="2633663"/>
            <a:ext cx="1730375" cy="2719387"/>
          </a:xfrm>
          <a:prstGeom prst="rect">
            <a:avLst/>
          </a:prstGeom>
          <a:noFill/>
          <a:ln w="22225">
            <a:solidFill>
              <a:srgbClr val="00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161925" y="1700213"/>
            <a:ext cx="8658225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700" b="1" u="sng">
                <a:solidFill>
                  <a:srgbClr val="C00000"/>
                </a:solidFill>
              </a:rPr>
              <a:t>НОВИЗНА ИССЛЕДОВАНИЯ:  </a:t>
            </a:r>
          </a:p>
          <a:p>
            <a:pPr algn="just">
              <a:lnSpc>
                <a:spcPct val="110000"/>
              </a:lnSpc>
            </a:pPr>
            <a:r>
              <a:rPr lang="ru-RU" sz="2700" b="1">
                <a:solidFill>
                  <a:schemeClr val="tx2"/>
                </a:solidFill>
              </a:rPr>
              <a:t>впервые была разработана авторская скрининг-система (интервью), которая позволила скорректировать наблюдение за выявленной группой риска и снизить остроту «душевной боли» за счет общения, проводимого                         в эмпатичной недирективной манере.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9550" y="5157788"/>
            <a:ext cx="8964613" cy="14636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ru-RU" sz="2700" b="1" u="sng" dirty="0">
                <a:solidFill>
                  <a:srgbClr val="C00000"/>
                </a:solidFill>
              </a:rPr>
              <a:t>ЦЕЛЬ ИССЛЕДОВАНИЯ: </a:t>
            </a:r>
          </a:p>
          <a:p>
            <a:pPr algn="ctr">
              <a:lnSpc>
                <a:spcPct val="110000"/>
              </a:lnSpc>
              <a:defRPr/>
            </a:pPr>
            <a:r>
              <a:rPr lang="ru-RU" sz="2700" b="1" dirty="0">
                <a:solidFill>
                  <a:schemeClr val="tx2"/>
                </a:solidFill>
              </a:rPr>
              <a:t>повышение </a:t>
            </a:r>
            <a:r>
              <a:rPr lang="ru-RU" sz="2700" b="1" dirty="0">
                <a:solidFill>
                  <a:schemeClr val="tx2"/>
                </a:solidFill>
              </a:rPr>
              <a:t>качества выявления пациентов              с суицидальным риском</a:t>
            </a:r>
            <a:r>
              <a:rPr lang="ru-RU" sz="2700" b="1" dirty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06363" y="692150"/>
            <a:ext cx="885825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5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ЗАДАЧИ ИССЛЕДОВАНИЯ:</a:t>
            </a:r>
            <a:endParaRPr lang="ru-RU" sz="4500" b="1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Прямоугольник 1"/>
          <p:cNvSpPr>
            <a:spLocks noChangeArrowheads="1"/>
          </p:cNvSpPr>
          <p:nvPr/>
        </p:nvSpPr>
        <p:spPr bwMode="auto">
          <a:xfrm>
            <a:off x="279400" y="2060575"/>
            <a:ext cx="856773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Aft>
                <a:spcPts val="3600"/>
              </a:spcAft>
              <a:buFont typeface="Wingdings" pitchFamily="2" charset="2"/>
              <a:buChar char="q"/>
            </a:pPr>
            <a:r>
              <a:rPr lang="ru-RU" sz="28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Разработать систему скрининга для выявления суицидальных тенденций.</a:t>
            </a:r>
          </a:p>
          <a:p>
            <a:pPr marL="457200" indent="-457200">
              <a:spcAft>
                <a:spcPts val="3600"/>
              </a:spcAft>
              <a:buFont typeface="Wingdings" pitchFamily="2" charset="2"/>
              <a:buChar char="q"/>
            </a:pPr>
            <a:r>
              <a:rPr lang="ru-RU" sz="28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Определить спектр психических расстройств, для которых характерно проявление суицидальных тенденций.</a:t>
            </a:r>
          </a:p>
          <a:p>
            <a:pPr marL="457200" indent="-457200">
              <a:spcAft>
                <a:spcPts val="3600"/>
              </a:spcAft>
              <a:buFont typeface="Wingdings" pitchFamily="2" charset="2"/>
              <a:buChar char="q"/>
            </a:pPr>
            <a:r>
              <a:rPr lang="ru-RU" sz="28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Выявить ранние прогностические признаки суицидального риска.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2"/>
          <p:cNvSpPr>
            <a:spLocks noGrp="1" noChangeArrowheads="1"/>
          </p:cNvSpPr>
          <p:nvPr>
            <p:ph type="title"/>
          </p:nvPr>
        </p:nvSpPr>
        <p:spPr>
          <a:xfrm>
            <a:off x="446088" y="765175"/>
            <a:ext cx="8229600" cy="777875"/>
          </a:xfrm>
        </p:spPr>
        <p:txBody>
          <a:bodyPr/>
          <a:lstStyle/>
          <a:p>
            <a:pPr algn="l"/>
            <a:r>
              <a:rPr lang="ru-RU" sz="4500" b="1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 ДИЗАЙН ИССЛЕДОВАНИЯ: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31800" y="1844675"/>
            <a:ext cx="8461375" cy="3816350"/>
          </a:xfrm>
        </p:spPr>
        <p:txBody>
          <a:bodyPr/>
          <a:lstStyle/>
          <a:p>
            <a:pPr marL="0" indent="0" algn="just">
              <a:spcBef>
                <a:spcPct val="0"/>
              </a:spcBef>
              <a:spcAft>
                <a:spcPts val="2400"/>
              </a:spcAft>
              <a:buClr>
                <a:srgbClr val="00FFFF"/>
              </a:buClr>
              <a:buFontTx/>
              <a:buNone/>
            </a:pPr>
            <a:r>
              <a:rPr lang="ru-RU" sz="2600" b="1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Критерии включения: </a:t>
            </a:r>
            <a:r>
              <a:rPr lang="ru-RU" sz="2600" b="1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женщины 30 - 50 лет, не имеющие в анамнезе суицидальных попыток и без демонстрации предупредительных признаков суицида.</a:t>
            </a:r>
          </a:p>
          <a:p>
            <a:pPr marL="0" indent="0" algn="just">
              <a:spcBef>
                <a:spcPct val="0"/>
              </a:spcBef>
              <a:spcAft>
                <a:spcPts val="2400"/>
              </a:spcAft>
              <a:buClr>
                <a:srgbClr val="00FFFF"/>
              </a:buClr>
              <a:buFontTx/>
              <a:buNone/>
            </a:pPr>
            <a:r>
              <a:rPr lang="ru-RU" sz="2600" b="1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Критерии исключения: </a:t>
            </a:r>
            <a:r>
              <a:rPr lang="ru-RU" sz="2600" b="1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женщины, не попадающие   в критерий включения по возрасту, имеющие суицидальные попытки в анамнезе и активно проявляющие суицидальные интенции (намерения).</a:t>
            </a:r>
          </a:p>
          <a:p>
            <a:pPr marL="0" indent="0">
              <a:spcBef>
                <a:spcPct val="0"/>
              </a:spcBef>
              <a:spcAft>
                <a:spcPts val="2400"/>
              </a:spcAft>
              <a:buClr>
                <a:srgbClr val="00FFFF"/>
              </a:buClr>
              <a:buFontTx/>
              <a:buNone/>
            </a:pPr>
            <a:r>
              <a:rPr lang="ru-RU" sz="2600" b="1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Размер выборки: </a:t>
            </a:r>
            <a:r>
              <a:rPr lang="ru-RU" sz="2600" b="1" smtClean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90 пациентов.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Grp="1" noChangeArrowheads="1"/>
          </p:cNvSpPr>
          <p:nvPr>
            <p:ph type="title"/>
          </p:nvPr>
        </p:nvSpPr>
        <p:spPr>
          <a:xfrm>
            <a:off x="611188" y="765175"/>
            <a:ext cx="8229600" cy="777875"/>
          </a:xfrm>
        </p:spPr>
        <p:txBody>
          <a:bodyPr/>
          <a:lstStyle/>
          <a:p>
            <a:r>
              <a:rPr lang="ru-RU" sz="4500" b="1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МЕТОДЫ ИССЛЕДОВАНИЯ:</a:t>
            </a:r>
          </a:p>
        </p:txBody>
      </p:sp>
      <p:sp>
        <p:nvSpPr>
          <p:cNvPr id="10243" name="Прямоугольник 4"/>
          <p:cNvSpPr>
            <a:spLocks noChangeArrowheads="1"/>
          </p:cNvSpPr>
          <p:nvPr/>
        </p:nvSpPr>
        <p:spPr bwMode="auto">
          <a:xfrm>
            <a:off x="250825" y="2082800"/>
            <a:ext cx="7561263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71500" indent="-571500">
              <a:spcAft>
                <a:spcPts val="3600"/>
              </a:spcAft>
              <a:buFont typeface="Wingdings" pitchFamily="2" charset="2"/>
              <a:buChar char="q"/>
            </a:pPr>
            <a:r>
              <a:rPr lang="ru-RU" sz="3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интервью (авторская скрининг-система);  </a:t>
            </a:r>
          </a:p>
          <a:p>
            <a:pPr marL="571500" indent="-571500">
              <a:spcAft>
                <a:spcPts val="3600"/>
              </a:spcAft>
              <a:buFont typeface="Wingdings" pitchFamily="2" charset="2"/>
              <a:buChar char="q"/>
            </a:pPr>
            <a:r>
              <a:rPr lang="ru-RU" sz="3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валидизированная  Шкала безнадежности Бэка; </a:t>
            </a:r>
          </a:p>
          <a:p>
            <a:pPr marL="571500" indent="-571500">
              <a:spcAft>
                <a:spcPts val="3600"/>
              </a:spcAft>
              <a:buFont typeface="Wingdings" pitchFamily="2" charset="2"/>
              <a:buChar char="q"/>
            </a:pPr>
            <a:r>
              <a:rPr lang="ru-RU" sz="3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наблюдение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/>
          <a:srcRect l="33893" t="32470" r="19066" b="15656"/>
          <a:stretch/>
        </p:blipFill>
        <p:spPr bwMode="auto">
          <a:xfrm>
            <a:off x="7158038" y="1811338"/>
            <a:ext cx="1636712" cy="1833562"/>
          </a:xfrm>
          <a:prstGeom prst="rect">
            <a:avLst/>
          </a:prstGeom>
          <a:noFill/>
          <a:ln w="222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/>
          <a:srcRect l="33452" t="15910" r="17920" b="9404"/>
          <a:stretch/>
        </p:blipFill>
        <p:spPr bwMode="auto">
          <a:xfrm>
            <a:off x="7158038" y="4437063"/>
            <a:ext cx="1636712" cy="1871662"/>
          </a:xfrm>
          <a:prstGeom prst="rect">
            <a:avLst/>
          </a:prstGeom>
          <a:noFill/>
          <a:ln w="222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742950"/>
            <a:ext cx="8856662" cy="620713"/>
          </a:xfrm>
        </p:spPr>
        <p:txBody>
          <a:bodyPr/>
          <a:lstStyle/>
          <a:p>
            <a:r>
              <a:rPr lang="ru-RU" sz="3600" b="1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ИССЛЕДОВАТЕЛЬСКАЯ КОМАНДА</a:t>
            </a:r>
          </a:p>
        </p:txBody>
      </p:sp>
      <p:pic>
        <p:nvPicPr>
          <p:cNvPr id="50180" name="Picture 4" descr="Зиновьева И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557338"/>
            <a:ext cx="1233487" cy="1776412"/>
          </a:xfrm>
          <a:prstGeom prst="rect">
            <a:avLst/>
          </a:prstGeom>
          <a:noFill/>
          <a:ln w="22225">
            <a:solidFill>
              <a:srgbClr val="00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1619250" y="1052513"/>
            <a:ext cx="41767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1547813" y="981075"/>
            <a:ext cx="4679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11270" name="Text Box 7"/>
          <p:cNvSpPr txBox="1">
            <a:spLocks noChangeArrowheads="1"/>
          </p:cNvSpPr>
          <p:nvPr/>
        </p:nvSpPr>
        <p:spPr bwMode="auto">
          <a:xfrm>
            <a:off x="1831975" y="1852613"/>
            <a:ext cx="2741613" cy="83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Медицинская сестра-исследователь: </a:t>
            </a:r>
          </a:p>
          <a:p>
            <a:pPr algn="ctr"/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И.С. Зиновьева</a:t>
            </a:r>
          </a:p>
        </p:txBody>
      </p:sp>
      <p:pic>
        <p:nvPicPr>
          <p:cNvPr id="50184" name="Рисунок 3" descr="ШПОР 22.jpg"/>
          <p:cNvPicPr>
            <a:picLocks noChangeArrowheads="1"/>
          </p:cNvPicPr>
          <p:nvPr/>
        </p:nvPicPr>
        <p:blipFill>
          <a:blip r:embed="rId3"/>
          <a:srcRect l="8812" r="14273"/>
          <a:stretch>
            <a:fillRect/>
          </a:stretch>
        </p:blipFill>
        <p:spPr bwMode="auto">
          <a:xfrm>
            <a:off x="4702175" y="1555750"/>
            <a:ext cx="1235075" cy="1778000"/>
          </a:xfrm>
          <a:prstGeom prst="rect">
            <a:avLst/>
          </a:prstGeom>
          <a:noFill/>
          <a:ln w="22225">
            <a:solidFill>
              <a:srgbClr val="00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272" name="Text Box 9"/>
          <p:cNvSpPr txBox="1">
            <a:spLocks noChangeArrowheads="1"/>
          </p:cNvSpPr>
          <p:nvPr/>
        </p:nvSpPr>
        <p:spPr bwMode="auto">
          <a:xfrm>
            <a:off x="6110288" y="1778000"/>
            <a:ext cx="2792412" cy="83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Специалист </a:t>
            </a:r>
          </a:p>
          <a:p>
            <a:pPr algn="ctr"/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по вводу данных</a:t>
            </a:r>
            <a:r>
              <a:rPr lang="en-US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:</a:t>
            </a:r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  </a:t>
            </a:r>
          </a:p>
          <a:p>
            <a:pPr algn="ctr"/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О.М. Шпор</a:t>
            </a:r>
          </a:p>
        </p:txBody>
      </p:sp>
      <p:pic>
        <p:nvPicPr>
          <p:cNvPr id="50186" name="Picture 10" descr="ЛУДЫН Т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01725" y="3738563"/>
            <a:ext cx="1233488" cy="1778000"/>
          </a:xfrm>
          <a:prstGeom prst="rect">
            <a:avLst/>
          </a:prstGeom>
          <a:noFill/>
          <a:ln w="22225">
            <a:solidFill>
              <a:srgbClr val="00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11274" name="Text Box 11"/>
          <p:cNvSpPr txBox="1">
            <a:spLocks noChangeArrowheads="1"/>
          </p:cNvSpPr>
          <p:nvPr/>
        </p:nvSpPr>
        <p:spPr bwMode="auto">
          <a:xfrm>
            <a:off x="388938" y="5673725"/>
            <a:ext cx="26590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Специалист </a:t>
            </a:r>
          </a:p>
          <a:p>
            <a:pPr algn="ctr"/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по анализу данных</a:t>
            </a:r>
            <a:r>
              <a:rPr lang="en-US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:</a:t>
            </a:r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algn="ctr"/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Т.Н. Лудын</a:t>
            </a:r>
          </a:p>
        </p:txBody>
      </p:sp>
      <p:pic>
        <p:nvPicPr>
          <p:cNvPr id="50188" name="Рисунок 5" descr="Описание: DSC_2047"/>
          <p:cNvPicPr>
            <a:picLocks noChangeArrowheads="1"/>
          </p:cNvPicPr>
          <p:nvPr/>
        </p:nvPicPr>
        <p:blipFill rotWithShape="1">
          <a:blip r:embed="rId5"/>
          <a:srcRect r="10593"/>
          <a:stretch/>
        </p:blipFill>
        <p:spPr bwMode="auto">
          <a:xfrm>
            <a:off x="4200525" y="3738563"/>
            <a:ext cx="1235075" cy="1778000"/>
          </a:xfrm>
          <a:prstGeom prst="rect">
            <a:avLst/>
          </a:prstGeom>
          <a:noFill/>
          <a:ln w="22225">
            <a:solidFill>
              <a:srgbClr val="00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0189" name="Рисунок 2" descr="Сапасаева.jpg"/>
          <p:cNvPicPr>
            <a:picLocks noChangeArrowheads="1"/>
          </p:cNvPicPr>
          <p:nvPr/>
        </p:nvPicPr>
        <p:blipFill rotWithShape="1">
          <a:blip r:embed="rId6"/>
          <a:srcRect l="25779" r="16728" b="24187"/>
          <a:stretch/>
        </p:blipFill>
        <p:spPr bwMode="auto">
          <a:xfrm>
            <a:off x="7019925" y="3738563"/>
            <a:ext cx="1373188" cy="1778000"/>
          </a:xfrm>
          <a:prstGeom prst="rect">
            <a:avLst/>
          </a:prstGeom>
          <a:noFill/>
          <a:ln w="22225">
            <a:solidFill>
              <a:srgbClr val="0066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277" name="Text Box 14"/>
          <p:cNvSpPr txBox="1">
            <a:spLocks noChangeArrowheads="1"/>
          </p:cNvSpPr>
          <p:nvPr/>
        </p:nvSpPr>
        <p:spPr bwMode="auto">
          <a:xfrm>
            <a:off x="3635375" y="5602288"/>
            <a:ext cx="23955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Специалист </a:t>
            </a:r>
          </a:p>
          <a:p>
            <a:pPr algn="ctr"/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по сбору данных</a:t>
            </a:r>
            <a:r>
              <a:rPr lang="en-US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:</a:t>
            </a:r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  </a:t>
            </a:r>
          </a:p>
          <a:p>
            <a:pPr algn="ctr"/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Н.П. Миллер</a:t>
            </a:r>
          </a:p>
        </p:txBody>
      </p:sp>
      <p:sp>
        <p:nvSpPr>
          <p:cNvPr id="11278" name="Text Box 15"/>
          <p:cNvSpPr txBox="1">
            <a:spLocks noChangeArrowheads="1"/>
          </p:cNvSpPr>
          <p:nvPr/>
        </p:nvSpPr>
        <p:spPr bwMode="auto">
          <a:xfrm>
            <a:off x="6515100" y="5589588"/>
            <a:ext cx="25209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Специалист </a:t>
            </a:r>
          </a:p>
          <a:p>
            <a:pPr algn="ctr"/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по сбору данных</a:t>
            </a:r>
            <a:r>
              <a:rPr lang="en-US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:</a:t>
            </a:r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algn="ctr"/>
            <a:r>
              <a:rPr lang="ru-RU" sz="16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Л.И. Сапсаева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39738" y="765175"/>
            <a:ext cx="8229600" cy="620713"/>
          </a:xfrm>
        </p:spPr>
        <p:txBody>
          <a:bodyPr/>
          <a:lstStyle/>
          <a:p>
            <a:r>
              <a:rPr lang="ru-RU" sz="4000" b="1" smtClean="0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ХОД ИССЛЕДОВАНИЯ</a:t>
            </a:r>
          </a:p>
        </p:txBody>
      </p:sp>
      <p:sp>
        <p:nvSpPr>
          <p:cNvPr id="12291" name="Прямоугольник 4"/>
          <p:cNvSpPr>
            <a:spLocks noChangeArrowheads="1"/>
          </p:cNvSpPr>
          <p:nvPr/>
        </p:nvSpPr>
        <p:spPr bwMode="auto">
          <a:xfrm>
            <a:off x="369888" y="1844675"/>
            <a:ext cx="86772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База проведения:  БУЗОО «КПБ им. Н.Н. Солодникова»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Период исследования: с 11.06.2011 г. по 31.01.2012</a:t>
            </a:r>
            <a:r>
              <a:rPr lang="ru-RU" sz="24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 г.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/>
          <a:srcRect l="33893" t="32470" r="19066" b="15656"/>
          <a:stretch/>
        </p:blipFill>
        <p:spPr bwMode="auto">
          <a:xfrm>
            <a:off x="366713" y="2781300"/>
            <a:ext cx="4151312" cy="2976563"/>
          </a:xfrm>
          <a:prstGeom prst="rect">
            <a:avLst/>
          </a:prstGeom>
          <a:solidFill>
            <a:srgbClr val="002060"/>
          </a:solidFill>
          <a:ln w="222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/>
          <a:srcRect l="33452" t="15910" r="17920" b="9404"/>
          <a:stretch/>
        </p:blipFill>
        <p:spPr bwMode="auto">
          <a:xfrm>
            <a:off x="4859338" y="2781300"/>
            <a:ext cx="3997325" cy="2976563"/>
          </a:xfrm>
          <a:prstGeom prst="rect">
            <a:avLst/>
          </a:prstGeom>
          <a:solidFill>
            <a:srgbClr val="002060"/>
          </a:solidFill>
          <a:ln w="22225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12294" name="Прямоугольник 7"/>
          <p:cNvSpPr>
            <a:spLocks noChangeArrowheads="1"/>
          </p:cNvSpPr>
          <p:nvPr/>
        </p:nvSpPr>
        <p:spPr bwMode="auto">
          <a:xfrm>
            <a:off x="369888" y="5805488"/>
            <a:ext cx="41306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1800"/>
              </a:spcAft>
            </a:pPr>
            <a:r>
              <a:rPr lang="ru-RU" sz="24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Лист-опросник интервью</a:t>
            </a:r>
          </a:p>
        </p:txBody>
      </p:sp>
      <p:sp>
        <p:nvSpPr>
          <p:cNvPr id="12295" name="Прямоугольник 8"/>
          <p:cNvSpPr>
            <a:spLocks noChangeArrowheads="1"/>
          </p:cNvSpPr>
          <p:nvPr/>
        </p:nvSpPr>
        <p:spPr bwMode="auto">
          <a:xfrm>
            <a:off x="4608513" y="5765800"/>
            <a:ext cx="45720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ts val="1800"/>
              </a:spcAft>
            </a:pPr>
            <a:r>
              <a:rPr lang="ru-RU" sz="2400" b="1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Валидизированная Шкала безнадежности Бэка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AutoShape 2"/>
          <p:cNvSpPr>
            <a:spLocks noChangeArrowheads="1"/>
          </p:cNvSpPr>
          <p:nvPr/>
        </p:nvSpPr>
        <p:spPr bwMode="auto">
          <a:xfrm rot="5400000">
            <a:off x="2383408" y="1634658"/>
            <a:ext cx="3998913" cy="4086225"/>
          </a:xfrm>
          <a:custGeom>
            <a:avLst/>
            <a:gdLst>
              <a:gd name="G0" fmla="+- 5169 0 0"/>
              <a:gd name="G1" fmla="+- 6756 0 0"/>
              <a:gd name="G2" fmla="+- 3297 0 0"/>
              <a:gd name="G3" fmla="+- 9655 0 0"/>
              <a:gd name="G4" fmla="+- 21600 0 6756"/>
              <a:gd name="G5" fmla="+- 21600 0 9655"/>
              <a:gd name="G6" fmla="+- 5169 21600 0"/>
              <a:gd name="G7" fmla="*/ G6 1 2"/>
              <a:gd name="G8" fmla="+- 21600 0 5169"/>
              <a:gd name="G9" fmla="+- 21600 0 3297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5169" y="5169"/>
                </a:moveTo>
                <a:lnTo>
                  <a:pt x="9655" y="5169"/>
                </a:lnTo>
                <a:lnTo>
                  <a:pt x="9655" y="3297"/>
                </a:lnTo>
                <a:lnTo>
                  <a:pt x="6756" y="3297"/>
                </a:lnTo>
                <a:lnTo>
                  <a:pt x="10800" y="0"/>
                </a:lnTo>
                <a:lnTo>
                  <a:pt x="14844" y="3297"/>
                </a:lnTo>
                <a:lnTo>
                  <a:pt x="11945" y="3297"/>
                </a:lnTo>
                <a:lnTo>
                  <a:pt x="11945" y="5169"/>
                </a:lnTo>
                <a:lnTo>
                  <a:pt x="16431" y="5169"/>
                </a:lnTo>
                <a:lnTo>
                  <a:pt x="16431" y="9655"/>
                </a:lnTo>
                <a:lnTo>
                  <a:pt x="18303" y="9655"/>
                </a:lnTo>
                <a:lnTo>
                  <a:pt x="18303" y="6756"/>
                </a:lnTo>
                <a:lnTo>
                  <a:pt x="21600" y="10800"/>
                </a:lnTo>
                <a:lnTo>
                  <a:pt x="18303" y="14844"/>
                </a:lnTo>
                <a:lnTo>
                  <a:pt x="18303" y="11945"/>
                </a:lnTo>
                <a:lnTo>
                  <a:pt x="16431" y="11945"/>
                </a:lnTo>
                <a:lnTo>
                  <a:pt x="16431" y="16431"/>
                </a:lnTo>
                <a:lnTo>
                  <a:pt x="11945" y="16431"/>
                </a:lnTo>
                <a:lnTo>
                  <a:pt x="11945" y="18303"/>
                </a:lnTo>
                <a:lnTo>
                  <a:pt x="14844" y="18303"/>
                </a:lnTo>
                <a:lnTo>
                  <a:pt x="10800" y="21600"/>
                </a:lnTo>
                <a:lnTo>
                  <a:pt x="6756" y="18303"/>
                </a:lnTo>
                <a:lnTo>
                  <a:pt x="9655" y="18303"/>
                </a:lnTo>
                <a:lnTo>
                  <a:pt x="9655" y="16431"/>
                </a:lnTo>
                <a:lnTo>
                  <a:pt x="5169" y="16431"/>
                </a:lnTo>
                <a:lnTo>
                  <a:pt x="5169" y="11945"/>
                </a:lnTo>
                <a:lnTo>
                  <a:pt x="3297" y="11945"/>
                </a:lnTo>
                <a:lnTo>
                  <a:pt x="3297" y="14844"/>
                </a:lnTo>
                <a:lnTo>
                  <a:pt x="0" y="10800"/>
                </a:lnTo>
                <a:lnTo>
                  <a:pt x="3297" y="6756"/>
                </a:lnTo>
                <a:lnTo>
                  <a:pt x="3297" y="9655"/>
                </a:lnTo>
                <a:lnTo>
                  <a:pt x="5169" y="9655"/>
                </a:lnTo>
                <a:close/>
              </a:path>
            </a:pathLst>
          </a:custGeom>
          <a:solidFill>
            <a:srgbClr val="0099FF"/>
          </a:solidFill>
          <a:ln w="28575">
            <a:solidFill>
              <a:srgbClr val="006666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rot="10800000" vert="eaVert" wrap="none"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Данные </a:t>
            </a:r>
            <a:br>
              <a:rPr lang="ru-RU" sz="2400" b="1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наблюдения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за пациентом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title"/>
          </p:nvPr>
        </p:nvSpPr>
        <p:spPr>
          <a:xfrm>
            <a:off x="3492500" y="2205038"/>
            <a:ext cx="2087563" cy="2159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b="1" i="1">
                <a:solidFill>
                  <a:srgbClr val="FF0000"/>
                </a:solidFill>
              </a:rPr>
              <a:t> </a:t>
            </a:r>
            <a:br>
              <a:rPr lang="ru-RU" sz="2200" b="1" i="1">
                <a:solidFill>
                  <a:srgbClr val="FF0000"/>
                </a:solidFill>
              </a:rPr>
            </a:br>
            <a:endParaRPr lang="ru-RU" sz="2200" b="1">
              <a:solidFill>
                <a:srgbClr val="FF0000"/>
              </a:solidFill>
            </a:endParaRPr>
          </a:p>
        </p:txBody>
      </p:sp>
      <p:sp>
        <p:nvSpPr>
          <p:cNvPr id="13318" name="Text Box 4"/>
          <p:cNvSpPr txBox="1">
            <a:spLocks noChangeArrowheads="1"/>
          </p:cNvSpPr>
          <p:nvPr/>
        </p:nvSpPr>
        <p:spPr bwMode="auto">
          <a:xfrm>
            <a:off x="6516688" y="2636838"/>
            <a:ext cx="262731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2060"/>
                </a:solidFill>
              </a:rPr>
              <a:t>Памятка для родственников «Признаки  суицидального  поведения»</a:t>
            </a:r>
          </a:p>
        </p:txBody>
      </p:sp>
      <p:sp>
        <p:nvSpPr>
          <p:cNvPr id="13319" name="Text Box 5"/>
          <p:cNvSpPr txBox="1">
            <a:spLocks noChangeArrowheads="1"/>
          </p:cNvSpPr>
          <p:nvPr/>
        </p:nvSpPr>
        <p:spPr bwMode="auto">
          <a:xfrm>
            <a:off x="0" y="2714625"/>
            <a:ext cx="255428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ingdings" pitchFamily="2" charset="2"/>
              <a:buNone/>
            </a:pPr>
            <a:r>
              <a:rPr lang="ru-RU" sz="2400" b="1">
                <a:solidFill>
                  <a:srgbClr val="002060"/>
                </a:solidFill>
              </a:rPr>
              <a:t>Памятка для медсестры «Правила проведения интервью»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430510" y="5832698"/>
            <a:ext cx="8389962" cy="492443"/>
          </a:xfrm>
          <a:prstGeom prst="rect">
            <a:avLst/>
          </a:prstGeom>
          <a:solidFill>
            <a:srgbClr val="8AB2E2"/>
          </a:solidFill>
          <a:ln w="2857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600" b="1" dirty="0">
                <a:solidFill>
                  <a:srgbClr val="C00000"/>
                </a:solidFill>
              </a:rPr>
              <a:t>Активное выявление суицидальных тенденций </a:t>
            </a:r>
          </a:p>
        </p:txBody>
      </p:sp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1116013" y="476250"/>
            <a:ext cx="7313612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defRPr/>
            </a:pPr>
            <a:endParaRPr lang="ru-RU" sz="3200" b="1">
              <a:solidFill>
                <a:srgbClr val="0099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3324" name="Text Box 9"/>
          <p:cNvSpPr txBox="1">
            <a:spLocks noChangeArrowheads="1"/>
          </p:cNvSpPr>
          <p:nvPr/>
        </p:nvSpPr>
        <p:spPr bwMode="auto">
          <a:xfrm>
            <a:off x="827088" y="260350"/>
            <a:ext cx="7632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altLang="ru-RU"/>
          </a:p>
        </p:txBody>
      </p:sp>
      <p:sp>
        <p:nvSpPr>
          <p:cNvPr id="13325" name="Text Box 10"/>
          <p:cNvSpPr txBox="1">
            <a:spLocks noChangeArrowheads="1"/>
          </p:cNvSpPr>
          <p:nvPr/>
        </p:nvSpPr>
        <p:spPr bwMode="auto">
          <a:xfrm>
            <a:off x="0" y="725488"/>
            <a:ext cx="91440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ПАМЯТКА ДЛЯ МЕДСЕСТРЫ </a:t>
            </a:r>
          </a:p>
          <a:p>
            <a:pPr algn="ctr"/>
            <a:r>
              <a:rPr lang="ru-RU" sz="2400" b="1">
                <a:solidFill>
                  <a:srgbClr val="C00000"/>
                </a:solidFill>
                <a:latin typeface="Tahoma" pitchFamily="34" charset="0"/>
                <a:cs typeface="Tahoma" pitchFamily="34" charset="0"/>
              </a:rPr>
              <a:t>«СОСТОЯНИЯ ВЫСОКОГО СУИЦИДАЛЬНОГО РИСКА»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22">
  <a:themeElements>
    <a:clrScheme name="Кактус 2">
      <a:dk1>
        <a:srgbClr val="000000"/>
      </a:dk1>
      <a:lt1>
        <a:srgbClr val="FFFFFF"/>
      </a:lt1>
      <a:dk2>
        <a:srgbClr val="000000"/>
      </a:dk2>
      <a:lt2>
        <a:srgbClr val="006600"/>
      </a:lt2>
      <a:accent1>
        <a:srgbClr val="F5EBC1"/>
      </a:accent1>
      <a:accent2>
        <a:srgbClr val="FFCC00"/>
      </a:accent2>
      <a:accent3>
        <a:srgbClr val="FFFFFF"/>
      </a:accent3>
      <a:accent4>
        <a:srgbClr val="000000"/>
      </a:accent4>
      <a:accent5>
        <a:srgbClr val="F9F3DD"/>
      </a:accent5>
      <a:accent6>
        <a:srgbClr val="E7B900"/>
      </a:accent6>
      <a:hlink>
        <a:srgbClr val="D4876C"/>
      </a:hlink>
      <a:folHlink>
        <a:srgbClr val="B2B2B2"/>
      </a:folHlink>
    </a:clrScheme>
    <a:fontScheme name="Кактус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Кактус 1">
        <a:dk1>
          <a:srgbClr val="FF9900"/>
        </a:dk1>
        <a:lt1>
          <a:srgbClr val="FFFFCC"/>
        </a:lt1>
        <a:dk2>
          <a:srgbClr val="000000"/>
        </a:dk2>
        <a:lt2>
          <a:srgbClr val="FFCC00"/>
        </a:lt2>
        <a:accent1>
          <a:srgbClr val="6B6253"/>
        </a:accent1>
        <a:accent2>
          <a:srgbClr val="72543E"/>
        </a:accent2>
        <a:accent3>
          <a:srgbClr val="AAAAAA"/>
        </a:accent3>
        <a:accent4>
          <a:srgbClr val="DADAAE"/>
        </a:accent4>
        <a:accent5>
          <a:srgbClr val="BAB7B3"/>
        </a:accent5>
        <a:accent6>
          <a:srgbClr val="674B37"/>
        </a:accent6>
        <a:hlink>
          <a:srgbClr val="DA988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ктус 2">
        <a:dk1>
          <a:srgbClr val="000000"/>
        </a:dk1>
        <a:lt1>
          <a:srgbClr val="FFFFFF"/>
        </a:lt1>
        <a:dk2>
          <a:srgbClr val="000000"/>
        </a:dk2>
        <a:lt2>
          <a:srgbClr val="006600"/>
        </a:lt2>
        <a:accent1>
          <a:srgbClr val="F5EBC1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9F3DD"/>
        </a:accent5>
        <a:accent6>
          <a:srgbClr val="E7B900"/>
        </a:accent6>
        <a:hlink>
          <a:srgbClr val="D4876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ктус 3">
        <a:dk1>
          <a:srgbClr val="000000"/>
        </a:dk1>
        <a:lt1>
          <a:srgbClr val="FFFFFF"/>
        </a:lt1>
        <a:dk2>
          <a:srgbClr val="000000"/>
        </a:dk2>
        <a:lt2>
          <a:srgbClr val="292929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ктус 4">
        <a:dk1>
          <a:srgbClr val="000000"/>
        </a:dk1>
        <a:lt1>
          <a:srgbClr val="FFFFFF"/>
        </a:lt1>
        <a:dk2>
          <a:srgbClr val="000000"/>
        </a:dk2>
        <a:lt2>
          <a:srgbClr val="006600"/>
        </a:lt2>
        <a:accent1>
          <a:srgbClr val="D8EBB3"/>
        </a:accent1>
        <a:accent2>
          <a:srgbClr val="CCCC00"/>
        </a:accent2>
        <a:accent3>
          <a:srgbClr val="FFFFFF"/>
        </a:accent3>
        <a:accent4>
          <a:srgbClr val="000000"/>
        </a:accent4>
        <a:accent5>
          <a:srgbClr val="E9F3D6"/>
        </a:accent5>
        <a:accent6>
          <a:srgbClr val="B9B900"/>
        </a:accent6>
        <a:hlink>
          <a:srgbClr val="FFBE7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ктус 5">
        <a:dk1>
          <a:srgbClr val="000000"/>
        </a:dk1>
        <a:lt1>
          <a:srgbClr val="E5D3B3"/>
        </a:lt1>
        <a:dk2>
          <a:srgbClr val="800000"/>
        </a:dk2>
        <a:lt2>
          <a:srgbClr val="009900"/>
        </a:lt2>
        <a:accent1>
          <a:srgbClr val="D5B095"/>
        </a:accent1>
        <a:accent2>
          <a:srgbClr val="E28666"/>
        </a:accent2>
        <a:accent3>
          <a:srgbClr val="F0E6D6"/>
        </a:accent3>
        <a:accent4>
          <a:srgbClr val="000000"/>
        </a:accent4>
        <a:accent5>
          <a:srgbClr val="E7D4C8"/>
        </a:accent5>
        <a:accent6>
          <a:srgbClr val="CD795C"/>
        </a:accent6>
        <a:hlink>
          <a:srgbClr val="B75735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ктус 6">
        <a:dk1>
          <a:srgbClr val="99CC00"/>
        </a:dk1>
        <a:lt1>
          <a:srgbClr val="FFFFFF"/>
        </a:lt1>
        <a:dk2>
          <a:srgbClr val="51399D"/>
        </a:dk2>
        <a:lt2>
          <a:srgbClr val="FFFFCC"/>
        </a:lt2>
        <a:accent1>
          <a:srgbClr val="877CAA"/>
        </a:accent1>
        <a:accent2>
          <a:srgbClr val="000058"/>
        </a:accent2>
        <a:accent3>
          <a:srgbClr val="B3AECC"/>
        </a:accent3>
        <a:accent4>
          <a:srgbClr val="DADADA"/>
        </a:accent4>
        <a:accent5>
          <a:srgbClr val="C3BFD2"/>
        </a:accent5>
        <a:accent6>
          <a:srgbClr val="00004F"/>
        </a:accent6>
        <a:hlink>
          <a:srgbClr val="FFCC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Тема20</Template>
  <TotalTime>617</TotalTime>
  <Words>323</Words>
  <Application>Microsoft Office PowerPoint</Application>
  <PresentationFormat>Экран (4:3)</PresentationFormat>
  <Paragraphs>65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Calibri</vt:lpstr>
      <vt:lpstr>Arial Narrow</vt:lpstr>
      <vt:lpstr>Tahoma</vt:lpstr>
      <vt:lpstr>Wingdings</vt:lpstr>
      <vt:lpstr>Тема20</vt:lpstr>
      <vt:lpstr>Специальное оформление</vt:lpstr>
      <vt:lpstr>Тема22</vt:lpstr>
      <vt:lpstr>1_Тема22</vt:lpstr>
      <vt:lpstr>Слайд 1</vt:lpstr>
      <vt:lpstr>Слайд 2</vt:lpstr>
      <vt:lpstr>Слайд 3</vt:lpstr>
      <vt:lpstr>Слайд 4</vt:lpstr>
      <vt:lpstr> ДИЗАЙН ИССЛЕДОВАНИЯ:</vt:lpstr>
      <vt:lpstr>МЕТОДЫ ИССЛЕДОВАНИЯ:</vt:lpstr>
      <vt:lpstr>ИССЛЕДОВАТЕЛЬСКАЯ КОМАНДА</vt:lpstr>
      <vt:lpstr>ХОД ИССЛЕДОВАНИЯ</vt:lpstr>
      <vt:lpstr>  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Тосик</dc:creator>
  <cp:lastModifiedBy>WiZaRd</cp:lastModifiedBy>
  <cp:revision>95</cp:revision>
  <dcterms:created xsi:type="dcterms:W3CDTF">2011-06-08T15:28:31Z</dcterms:created>
  <dcterms:modified xsi:type="dcterms:W3CDTF">2015-10-02T09:29:00Z</dcterms:modified>
</cp:coreProperties>
</file>