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316" r:id="rId3"/>
    <p:sldId id="271" r:id="rId4"/>
    <p:sldId id="293" r:id="rId5"/>
    <p:sldId id="315" r:id="rId6"/>
    <p:sldId id="313" r:id="rId7"/>
    <p:sldId id="321" r:id="rId8"/>
    <p:sldId id="311" r:id="rId9"/>
    <p:sldId id="309" r:id="rId10"/>
    <p:sldId id="308" r:id="rId11"/>
    <p:sldId id="301" r:id="rId12"/>
    <p:sldId id="297" r:id="rId13"/>
    <p:sldId id="320" r:id="rId14"/>
    <p:sldId id="322" r:id="rId15"/>
    <p:sldId id="323" r:id="rId16"/>
    <p:sldId id="302" r:id="rId17"/>
    <p:sldId id="30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DCCEC6"/>
    <a:srgbClr val="CFBCB1"/>
    <a:srgbClr val="F6EFEE"/>
    <a:srgbClr val="F8F3F2"/>
    <a:srgbClr val="D4BDB6"/>
    <a:srgbClr val="007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038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3"/>
    </mc:Choice>
    <mc:Fallback>
      <c:style val="23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  <c:spPr>
        <a:solidFill>
          <a:schemeClr val="accent6">
            <a:lumMod val="40000"/>
            <a:lumOff val="60000"/>
          </a:schemeClr>
        </a:solidFill>
        <a:scene3d>
          <a:camera prst="orthographicFront"/>
          <a:lightRig rig="threePt" dir="t"/>
        </a:scene3d>
        <a:sp3d/>
      </c:spPr>
    </c:sideWall>
    <c:backWall>
      <c:thickness val="0"/>
      <c:spPr>
        <a:solidFill>
          <a:schemeClr val="accent6">
            <a:lumMod val="40000"/>
            <a:lumOff val="60000"/>
          </a:schemeClr>
        </a:solidFill>
        <a:scene3d>
          <a:camera prst="orthographicFront"/>
          <a:lightRig rig="threePt" dir="t"/>
        </a:scene3d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2000 год</c:v>
                </c:pt>
              </c:strCache>
            </c:strRef>
          </c:tx>
          <c:spPr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4620"/>
              </a:solidFill>
            </a:ln>
            <a:scene3d>
              <a:camera prst="orthographicFront"/>
              <a:lightRig rig="threePt" dir="t">
                <a:rot lat="0" lon="0" rev="21594000"/>
              </a:lightRig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-6.8575535185318838E-3"/>
                  <c:y val="8.11921649871630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Количество членов ОПСА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0.48700000000000032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2005 год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00682F"/>
              </a:solidFill>
            </a:ln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rgbClr val="006F3A"/>
                </a:solidFill>
              </a:ln>
              <a:scene3d>
                <a:camera prst="orthographicFront"/>
                <a:lightRig rig="threePt" dir="t">
                  <a:rot lat="0" lon="0" rev="10800000"/>
                </a:lightRig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-5.4120195583724304E-3"/>
                  <c:y val="7.33490826269755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Количество членов ОПСА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0.7790000000000008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2010 год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00682F"/>
              </a:solidFill>
            </a:ln>
            <a:scene3d>
              <a:camera prst="orthographicFront"/>
              <a:lightRig rig="threePt" dir="t">
                <a:rot lat="0" lon="0" rev="21594000"/>
              </a:lightRig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-5.5973345463352728E-3"/>
                  <c:y val="7.40419911630491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Количество членов ОПСА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0.96200000000000063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2015 год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rgbClr val="00682F"/>
              </a:solidFill>
            </a:ln>
            <a:scene3d>
              <a:camera prst="orthographicFront"/>
              <a:lightRig rig="threePt" dir="t"/>
            </a:scene3d>
            <a:sp3d prstMaterial="matte">
              <a:bevelT w="63500" h="63500" prst="artDeco"/>
              <a:bevelB w="254000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F8A15A"/>
              </a:solidFill>
              <a:ln>
                <a:solidFill>
                  <a:srgbClr val="00682F"/>
                </a:solidFill>
              </a:ln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bevelB w="254000"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9.2657493981437801E-4"/>
                  <c:y val="5.81248569306498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Количество членов ОПСА</c:v>
                </c:pt>
              </c:strCache>
            </c:strRef>
          </c:cat>
          <c:val>
            <c:numRef>
              <c:f>Лист1!$E$2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32252416"/>
        <c:axId val="132253952"/>
        <c:axId val="122524096"/>
      </c:bar3DChart>
      <c:catAx>
        <c:axId val="132252416"/>
        <c:scaling>
          <c:orientation val="minMax"/>
        </c:scaling>
        <c:delete val="1"/>
        <c:axPos val="b"/>
        <c:majorTickMark val="none"/>
        <c:minorTickMark val="none"/>
        <c:tickLblPos val="none"/>
        <c:crossAx val="132253952"/>
        <c:crosses val="autoZero"/>
        <c:auto val="1"/>
        <c:lblAlgn val="ctr"/>
        <c:lblOffset val="100"/>
        <c:noMultiLvlLbl val="0"/>
      </c:catAx>
      <c:valAx>
        <c:axId val="1322539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2252416"/>
        <c:crosses val="autoZero"/>
        <c:crossBetween val="between"/>
      </c:valAx>
      <c:serAx>
        <c:axId val="122524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2253952"/>
        <c:crosses val="autoZero"/>
      </c:serAx>
    </c:plotArea>
    <c:plotVisOnly val="1"/>
    <c:dispBlanksAs val="gap"/>
    <c:showDLblsOverMax val="0"/>
  </c:chart>
  <c:spPr>
    <a:solidFill>
      <a:srgbClr val="CFBCB1"/>
    </a:solidFill>
    <a:scene3d>
      <a:camera prst="orthographicFront"/>
      <a:lightRig rig="threePt" dir="t"/>
    </a:scene3d>
    <a:sp3d>
      <a:bevelT w="190500" h="38100"/>
    </a:sp3d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C7233E-A3C3-408E-9CD3-74F2044AB222}" type="doc">
      <dgm:prSet loTypeId="urn:microsoft.com/office/officeart/2005/8/layout/pyramid2" loCatId="pyramid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E7872C3-7587-4E54-9524-7EF7F9D07D5C}">
      <dgm:prSet phldrT="[Текст]" custT="1"/>
      <dgm:spPr>
        <a:solidFill>
          <a:schemeClr val="accent3">
            <a:lumMod val="40000"/>
            <a:lumOff val="60000"/>
          </a:schemeClr>
        </a:solidFill>
        <a:ln w="38100">
          <a:solidFill>
            <a:srgbClr val="663300"/>
          </a:solidFill>
        </a:ln>
      </dgm:spPr>
      <dgm:t>
        <a:bodyPr/>
        <a:lstStyle/>
        <a:p>
          <a:pPr algn="ctr"/>
          <a:endParaRPr lang="ru-RU" sz="1800" b="1" baseline="0" dirty="0">
            <a:solidFill>
              <a:srgbClr val="6633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83E203FB-58D8-4505-A2CA-C1A3317E6ABE}" type="sibTrans" cxnId="{BBA7F47E-5DFB-46E0-BBC3-57B529F332B7}">
      <dgm:prSet/>
      <dgm:spPr/>
      <dgm:t>
        <a:bodyPr/>
        <a:lstStyle/>
        <a:p>
          <a:endParaRPr lang="ru-RU"/>
        </a:p>
      </dgm:t>
    </dgm:pt>
    <dgm:pt modelId="{921160BF-2B94-4404-8A75-5195EF9377A9}" type="parTrans" cxnId="{BBA7F47E-5DFB-46E0-BBC3-57B529F332B7}">
      <dgm:prSet/>
      <dgm:spPr/>
      <dgm:t>
        <a:bodyPr/>
        <a:lstStyle/>
        <a:p>
          <a:endParaRPr lang="ru-RU"/>
        </a:p>
      </dgm:t>
    </dgm:pt>
    <dgm:pt modelId="{61CEEC3C-ACE8-4504-AE90-628F7C5A83A7}" type="pres">
      <dgm:prSet presAssocID="{DFC7233E-A3C3-408E-9CD3-74F2044AB222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EC241155-3C5A-4CF1-B7A7-AE9DE3DD5F43}" type="pres">
      <dgm:prSet presAssocID="{DFC7233E-A3C3-408E-9CD3-74F2044AB222}" presName="pyramid" presStyleLbl="node1" presStyleIdx="0" presStyleCnt="1" custScaleX="89494" custLinFactNeighborX="22417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9000B59D-1A01-4553-A5C6-6D68BF31C6F0}" type="pres">
      <dgm:prSet presAssocID="{DFC7233E-A3C3-408E-9CD3-74F2044AB222}" presName="theList" presStyleCnt="0"/>
      <dgm:spPr/>
      <dgm:t>
        <a:bodyPr/>
        <a:lstStyle/>
        <a:p>
          <a:endParaRPr lang="ru-RU"/>
        </a:p>
      </dgm:t>
    </dgm:pt>
    <dgm:pt modelId="{C83B772E-A5AA-477F-A1D2-EF7D8A50FB41}" type="pres">
      <dgm:prSet presAssocID="{7E7872C3-7587-4E54-9524-7EF7F9D07D5C}" presName="aNode" presStyleLbl="fgAcc1" presStyleIdx="0" presStyleCnt="1" custScaleX="172813" custScaleY="16801" custLinFactY="-18226" custLinFactNeighborX="-1621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C26E88-274D-4380-B7A1-CD0D52573D15}" type="pres">
      <dgm:prSet presAssocID="{7E7872C3-7587-4E54-9524-7EF7F9D07D5C}" presName="aSpace" presStyleCnt="0"/>
      <dgm:spPr/>
      <dgm:t>
        <a:bodyPr/>
        <a:lstStyle/>
        <a:p>
          <a:endParaRPr lang="ru-RU"/>
        </a:p>
      </dgm:t>
    </dgm:pt>
  </dgm:ptLst>
  <dgm:cxnLst>
    <dgm:cxn modelId="{5767617C-9B50-4FA8-A428-ABB4113A9A40}" type="presOf" srcId="{DFC7233E-A3C3-408E-9CD3-74F2044AB222}" destId="{61CEEC3C-ACE8-4504-AE90-628F7C5A83A7}" srcOrd="0" destOrd="0" presId="urn:microsoft.com/office/officeart/2005/8/layout/pyramid2"/>
    <dgm:cxn modelId="{9A14F2AB-9B30-4FC3-A6CF-967299B7A4DB}" type="presOf" srcId="{7E7872C3-7587-4E54-9524-7EF7F9D07D5C}" destId="{C83B772E-A5AA-477F-A1D2-EF7D8A50FB41}" srcOrd="0" destOrd="0" presId="urn:microsoft.com/office/officeart/2005/8/layout/pyramid2"/>
    <dgm:cxn modelId="{BBA7F47E-5DFB-46E0-BBC3-57B529F332B7}" srcId="{DFC7233E-A3C3-408E-9CD3-74F2044AB222}" destId="{7E7872C3-7587-4E54-9524-7EF7F9D07D5C}" srcOrd="0" destOrd="0" parTransId="{921160BF-2B94-4404-8A75-5195EF9377A9}" sibTransId="{83E203FB-58D8-4505-A2CA-C1A3317E6ABE}"/>
    <dgm:cxn modelId="{3FEBEBFC-E24C-4BB6-B26D-94BDE54F93B1}" type="presParOf" srcId="{61CEEC3C-ACE8-4504-AE90-628F7C5A83A7}" destId="{EC241155-3C5A-4CF1-B7A7-AE9DE3DD5F43}" srcOrd="0" destOrd="0" presId="urn:microsoft.com/office/officeart/2005/8/layout/pyramid2"/>
    <dgm:cxn modelId="{3E03CC1A-709D-44CA-A80B-ACC754343876}" type="presParOf" srcId="{61CEEC3C-ACE8-4504-AE90-628F7C5A83A7}" destId="{9000B59D-1A01-4553-A5C6-6D68BF31C6F0}" srcOrd="1" destOrd="0" presId="urn:microsoft.com/office/officeart/2005/8/layout/pyramid2"/>
    <dgm:cxn modelId="{607A6216-7128-4D8B-9838-6451DC8F077C}" type="presParOf" srcId="{9000B59D-1A01-4553-A5C6-6D68BF31C6F0}" destId="{C83B772E-A5AA-477F-A1D2-EF7D8A50FB41}" srcOrd="0" destOrd="0" presId="urn:microsoft.com/office/officeart/2005/8/layout/pyramid2"/>
    <dgm:cxn modelId="{E77C752D-3DC9-4AAF-8A77-ECA8392B481F}" type="presParOf" srcId="{9000B59D-1A01-4553-A5C6-6D68BF31C6F0}" destId="{C2C26E88-274D-4380-B7A1-CD0D52573D15}" srcOrd="1" destOrd="0" presId="urn:microsoft.com/office/officeart/2005/8/layout/pyramid2"/>
  </dgm:cxnLst>
  <dgm:bg/>
  <dgm:whole>
    <a:ln>
      <a:solidFill>
        <a:srgbClr val="663300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DB0D9-35E0-4C96-9C8A-8C5C4FE098C7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96DDF5-7954-41C2-9B9E-0E2BF8A9F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047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DEB1C-C4F9-4B31-9B09-D46DF8ABF9E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6DDF5-7954-41C2-9B9E-0E2BF8A9FEF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6DDF5-7954-41C2-9B9E-0E2BF8A9FEF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6DDF5-7954-41C2-9B9E-0E2BF8A9FEF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73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217B804-98AE-45E3-92A3-163CC00231F8}" type="slidenum">
              <a:rPr lang="ru-RU" sz="1200">
                <a:latin typeface="Calibri" pitchFamily="34" charset="0"/>
              </a:rPr>
              <a:pPr algn="r"/>
              <a:t>11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6DDF5-7954-41C2-9B9E-0E2BF8A9FEF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6DDF5-7954-41C2-9B9E-0E2BF8A9FEF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6DDF5-7954-41C2-9B9E-0E2BF8A9FEFF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257E-7594-4950-8CA1-587C2C68C792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4A6AD-32D5-46E5-BF2E-C2CF42F33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257E-7594-4950-8CA1-587C2C68C792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4A6AD-32D5-46E5-BF2E-C2CF42F33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257E-7594-4950-8CA1-587C2C68C792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4A6AD-32D5-46E5-BF2E-C2CF42F33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257E-7594-4950-8CA1-587C2C68C792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4A6AD-32D5-46E5-BF2E-C2CF42F33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257E-7594-4950-8CA1-587C2C68C792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4A6AD-32D5-46E5-BF2E-C2CF42F33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257E-7594-4950-8CA1-587C2C68C792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4A6AD-32D5-46E5-BF2E-C2CF42F33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257E-7594-4950-8CA1-587C2C68C792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4A6AD-32D5-46E5-BF2E-C2CF42F33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257E-7594-4950-8CA1-587C2C68C792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4A6AD-32D5-46E5-BF2E-C2CF42F33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257E-7594-4950-8CA1-587C2C68C792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4A6AD-32D5-46E5-BF2E-C2CF42F33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257E-7594-4950-8CA1-587C2C68C792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4A6AD-32D5-46E5-BF2E-C2CF42F33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257E-7594-4950-8CA1-587C2C68C792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4A6AD-32D5-46E5-BF2E-C2CF42F33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4257E-7594-4950-8CA1-587C2C68C792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4A6AD-32D5-46E5-BF2E-C2CF42F33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7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46.jpeg"/><Relationship Id="rId17" Type="http://schemas.openxmlformats.org/officeDocument/2006/relationships/image" Target="../media/image51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5.jpe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49.jpeg"/><Relationship Id="rId10" Type="http://schemas.openxmlformats.org/officeDocument/2006/relationships/image" Target="../media/image4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43.jpeg"/><Relationship Id="rId14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jpeg"/><Relationship Id="rId10" Type="http://schemas.openxmlformats.org/officeDocument/2006/relationships/image" Target="../media/image65.png"/><Relationship Id="rId4" Type="http://schemas.openxmlformats.org/officeDocument/2006/relationships/image" Target="../media/image59.jpeg"/><Relationship Id="rId9" Type="http://schemas.openxmlformats.org/officeDocument/2006/relationships/image" Target="../media/image6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10" Type="http://schemas.openxmlformats.org/officeDocument/2006/relationships/image" Target="../media/image84.jpeg"/><Relationship Id="rId4" Type="http://schemas.openxmlformats.org/officeDocument/2006/relationships/image" Target="../media/image78.png"/><Relationship Id="rId9" Type="http://schemas.openxmlformats.org/officeDocument/2006/relationships/image" Target="../media/image8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Relationship Id="rId1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14282" y="214290"/>
            <a:ext cx="8715436" cy="114300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228600"/>
            <a:ext cx="7772400" cy="1089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A9403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A9403D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7200" y="2133600"/>
            <a:ext cx="4724400" cy="2590800"/>
          </a:xfrm>
        </p:spPr>
        <p:txBody>
          <a:bodyPr>
            <a:noAutofit/>
          </a:bodyPr>
          <a:lstStyle/>
          <a:p>
            <a:pPr algn="ctr"/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Роль Совета</a:t>
            </a:r>
          </a:p>
          <a:p>
            <a:pPr algn="ctr"/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сестринскому делу </a:t>
            </a:r>
          </a:p>
          <a:p>
            <a:pPr algn="ctr"/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сохранении традиций милосердия, развитии сестринского дела в гериатрии»</a:t>
            </a:r>
            <a:endParaRPr lang="ru-RU" sz="27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85728"/>
            <a:ext cx="7620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БЮДЖЕТНОЕ УЧРЕЖДЕНИЕ ЗДРАВООХРАНЕНИЯ ОМСКОЙ ОБЛАСТИ </a:t>
            </a:r>
          </a:p>
          <a:p>
            <a:pPr algn="ct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«ГОСПИТАЛЬ ДЛЯ ВЕТЕРАНОВ ВОЙН»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BBF8B"/>
              </a:clrFrom>
              <a:clrTo>
                <a:srgbClr val="FBBF8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8600" y="152400"/>
            <a:ext cx="1219200" cy="1095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943600" y="5867400"/>
            <a:ext cx="29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Докладчик: Окунева В.В,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главная медицинская сестра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8" descr="IMG_1686.JPG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52400" y="1981200"/>
            <a:ext cx="4343400" cy="3733800"/>
          </a:xfrm>
          <a:prstGeom prst="rect">
            <a:avLst/>
          </a:prstGeom>
          <a:ln>
            <a:noFill/>
          </a:ln>
          <a:effectLst>
            <a:glow rad="63500">
              <a:schemeClr val="accent2">
                <a:tint val="30000"/>
                <a:shade val="95000"/>
                <a:satMod val="300000"/>
                <a:alpha val="50000"/>
              </a:schemeClr>
            </a:glow>
            <a:outerShdw blurRad="63500" dist="50800" dir="5400000" algn="ctr" rotWithShape="0">
              <a:srgbClr val="000000">
                <a:alpha val="43137"/>
              </a:srgbClr>
            </a:outerShdw>
            <a:softEdge rad="1270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14282" y="142852"/>
            <a:ext cx="8715436" cy="95491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 sz="quarter" idx="4294967295"/>
          </p:nvPr>
        </p:nvSpPr>
        <p:spPr>
          <a:xfrm>
            <a:off x="0" y="214313"/>
            <a:ext cx="8229600" cy="796925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Обучение по дополнительным профессиональным программам БУ ДПО ОО ЦПК РЗ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\\10.30.108.245\обмен\УМК\ТУ по психологии12.03\IMG_5537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285860"/>
            <a:ext cx="4000500" cy="260191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" name="Picture 2" descr="C:\Users\Admin\Documents\Фото\Новая папка 1\IMG_55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285860"/>
            <a:ext cx="3929090" cy="261939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" name="Рисунок 9" descr="C:\Users\Admin\Documents\Фото\неотложка ноябрь\IMG_970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000504"/>
            <a:ext cx="400052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1" name="Рисунок 10" descr="C:\Users\Admin\Documents\Фото\неотложка ноябрь\IMG_969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4000504"/>
            <a:ext cx="392909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357166"/>
            <a:ext cx="8858312" cy="95491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357166"/>
            <a:ext cx="7416800" cy="9387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Цель деятельности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школ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для пациентов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700" dirty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500174"/>
            <a:ext cx="1332812" cy="51845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5" name="Схема 14"/>
          <p:cNvGraphicFramePr/>
          <p:nvPr/>
        </p:nvGraphicFramePr>
        <p:xfrm>
          <a:off x="1571604" y="1500174"/>
          <a:ext cx="6000792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Рисунок 15" descr="E:\Фотографии\Школа по недержанию\SDC13953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635744"/>
            <a:ext cx="1188000" cy="93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Рисунок 22" descr="E:\Фотографии\Школа по недержанию\SDC14005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5715016"/>
            <a:ext cx="1214446" cy="928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Рисунок 24" descr="C:\Users\Admin\Desktop\фото Ромазановой Н.Ф\Школа для пациентов с урогенитальными проблемами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786190"/>
            <a:ext cx="1214446" cy="85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6335" name="Рисунок 1" descr="Описание: E:\DSC05951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714884"/>
            <a:ext cx="121446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7" name="AutoShape 22"/>
          <p:cNvSpPr>
            <a:spLocks noChangeArrowheads="1"/>
          </p:cNvSpPr>
          <p:nvPr/>
        </p:nvSpPr>
        <p:spPr bwMode="auto">
          <a:xfrm>
            <a:off x="1643042" y="5857892"/>
            <a:ext cx="5857916" cy="700086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Совершенствование помощи лицам пожилого 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 старческого возраста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643834" y="1500174"/>
            <a:ext cx="1357322" cy="52149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AutoShape 22"/>
          <p:cNvSpPr>
            <a:spLocks noChangeArrowheads="1"/>
          </p:cNvSpPr>
          <p:nvPr/>
        </p:nvSpPr>
        <p:spPr bwMode="auto">
          <a:xfrm>
            <a:off x="1643042" y="4714884"/>
            <a:ext cx="5857916" cy="700086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у пациентов стойкой, долговременной </a:t>
            </a:r>
          </a:p>
          <a:p>
            <a:pPr lvl="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приверженности к лечению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AutoShape 22"/>
          <p:cNvSpPr>
            <a:spLocks noChangeArrowheads="1"/>
          </p:cNvSpPr>
          <p:nvPr/>
        </p:nvSpPr>
        <p:spPr bwMode="auto">
          <a:xfrm>
            <a:off x="1643042" y="3643314"/>
            <a:ext cx="5857916" cy="700086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Профилактика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самостигматизации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самоизоляции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43042" y="2428868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Улучшение качества жизни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Picture 2" descr="Занятие в школе для пациентов с сахарным диабетом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34" y="2689036"/>
            <a:ext cx="1285884" cy="954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C:\Users\Admin\Desktop\10 октября 2016 года.jpg"/>
          <p:cNvPicPr/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34" y="1643050"/>
            <a:ext cx="128588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8" descr="C:\Users\Admin\Documents\Фото\фотки свежие\IMG_7771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34" y="3714752"/>
            <a:ext cx="1285884" cy="928694"/>
          </a:xfrm>
          <a:prstGeom prst="rect">
            <a:avLst/>
          </a:prstGeom>
          <a:noFill/>
        </p:spPr>
      </p:pic>
      <p:pic>
        <p:nvPicPr>
          <p:cNvPr id="24" name="Рисунок 23" descr="C:\Users\Admin\Desktop\10 октября 2016 года.jpg"/>
          <p:cNvPicPr/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34" y="4714884"/>
            <a:ext cx="128588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9" descr="C:\Users\Admin\Documents\Фото\ФОТКИ\DSC04863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643181"/>
            <a:ext cx="1214446" cy="1071571"/>
          </a:xfrm>
          <a:prstGeom prst="rect">
            <a:avLst/>
          </a:prstGeom>
          <a:noFill/>
        </p:spPr>
      </p:pic>
      <p:pic>
        <p:nvPicPr>
          <p:cNvPr id="30" name="Рисунок 29" descr="C:\Users\Admin\Documents\Фото\Разное\IMG_2353.JPG"/>
          <p:cNvPicPr/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34" y="5786454"/>
            <a:ext cx="1285884" cy="85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14282" y="357166"/>
            <a:ext cx="8715436" cy="857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433" name="Прямоугольник 2"/>
          <p:cNvSpPr>
            <a:spLocks noChangeArrowheads="1"/>
          </p:cNvSpPr>
          <p:nvPr/>
        </p:nvSpPr>
        <p:spPr bwMode="auto">
          <a:xfrm>
            <a:off x="0" y="21429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Конференции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«Актуальные вопросы гериатрии</a:t>
            </a:r>
            <a:r>
              <a:rPr lang="ru-RU" sz="2800" b="1" dirty="0" smtClean="0"/>
              <a:t>»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357298"/>
            <a:ext cx="3357586" cy="2518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357298"/>
            <a:ext cx="3429024" cy="2518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7" name="Прямоугольник 6"/>
          <p:cNvSpPr/>
          <p:nvPr/>
        </p:nvSpPr>
        <p:spPr>
          <a:xfrm>
            <a:off x="214282" y="3857629"/>
            <a:ext cx="87154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Проблемы междисциплинарного взаимодействия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пути их решения</a:t>
            </a:r>
            <a:endParaRPr lang="ru-RU" sz="2400" b="1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732743"/>
            <a:ext cx="2643206" cy="198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4714884"/>
            <a:ext cx="2969246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4715042"/>
            <a:ext cx="2857520" cy="2000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715436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Музей истории госпиталя</a:t>
            </a: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785794"/>
            <a:ext cx="1928826" cy="144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857628"/>
            <a:ext cx="2000264" cy="1457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785794"/>
            <a:ext cx="1928826" cy="144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3786190"/>
            <a:ext cx="1905013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4282" y="2285992"/>
            <a:ext cx="1960912" cy="150019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2285992"/>
            <a:ext cx="1928826" cy="144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5286388"/>
            <a:ext cx="1928826" cy="144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4282" y="5357826"/>
            <a:ext cx="2000264" cy="135732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2143108" y="785794"/>
            <a:ext cx="492922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Открыт 22 июня 1985 года</a:t>
            </a:r>
          </a:p>
          <a:p>
            <a:endParaRPr lang="ru-RU" sz="12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истории госпиталя тесно переплелись судьбы тех, кто воевал на фронте и тех, кто работал в тылу</a:t>
            </a:r>
          </a:p>
          <a:p>
            <a:pPr indent="45720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 существование госпиталя и его музея - это предупреждение:</a:t>
            </a:r>
          </a:p>
          <a:p>
            <a:pPr indent="457200" algn="ctr"/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«Люди, будьте бдительны! </a:t>
            </a:r>
          </a:p>
          <a:p>
            <a:pPr algn="ctr"/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Берегите МИР! </a:t>
            </a:r>
          </a:p>
          <a:p>
            <a:pPr indent="457200" algn="ctr"/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Боритесь против угрозы войны!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4820204"/>
            <a:ext cx="2858752" cy="189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E:\Николаева\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642918"/>
            <a:ext cx="4572032" cy="6151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214282" y="142852"/>
            <a:ext cx="8715436" cy="6429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ru-RU" sz="28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142852"/>
            <a:ext cx="7772400" cy="1089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A9403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A9403D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81200" y="2057400"/>
            <a:ext cx="5867400" cy="281940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buClrTx/>
            </a:pPr>
            <a:endParaRPr lang="ru-RU" sz="24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3" descr="E:\Николаева\4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34434">
            <a:off x="2621326" y="1502344"/>
            <a:ext cx="4572031" cy="4739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42844" y="214290"/>
            <a:ext cx="87868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Рукописи Николаевой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Стефаниды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Пименовны</a:t>
            </a:r>
          </a:p>
        </p:txBody>
      </p:sp>
      <p:pic>
        <p:nvPicPr>
          <p:cNvPr id="13" name="Рисунок 12" descr="\\10.30.108.245\обмен\УМК\Николаева\5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82674">
            <a:off x="1558006" y="2095975"/>
            <a:ext cx="7301661" cy="1296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\\10.30.108.245\обмен\УМК\Николаева\57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0733">
            <a:off x="115703" y="5044993"/>
            <a:ext cx="8358246" cy="1224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\\10.30.108.245\обмен\УМК\Николаева\57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0168">
            <a:off x="398825" y="3613080"/>
            <a:ext cx="8383941" cy="1391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300" endPos="90000" dir="5400000" sy="-100000" algn="bl" rotWithShape="0"/>
          </a:effectLst>
        </p:spPr>
      </p:pic>
      <p:pic>
        <p:nvPicPr>
          <p:cNvPr id="1026" name="Picture 2" descr="E:\Николаева\4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"/>
          <a:stretch>
            <a:fillRect/>
          </a:stretch>
        </p:blipFill>
        <p:spPr bwMode="auto">
          <a:xfrm>
            <a:off x="261182" y="1000108"/>
            <a:ext cx="1453298" cy="171451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9" name="TextBox 18"/>
          <p:cNvSpPr txBox="1"/>
          <p:nvPr/>
        </p:nvSpPr>
        <p:spPr>
          <a:xfrm>
            <a:off x="1857356" y="15001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Исследования в сестринском деле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1142984"/>
            <a:ext cx="371477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" name="Рисунок 1" descr="C:\Documents and Settings\St.med\Рабочий стол\фото для оформления  визитной- карточки\Фото  исследованиядля Шмелевой\DSC061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7629" y="4593241"/>
            <a:ext cx="2633131" cy="1907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" name="Рисунок 7" descr="C:\Users\Admin\Documents\Фото\распечатать 31 марта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4572008"/>
            <a:ext cx="271464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4572008"/>
            <a:ext cx="28575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6606" y="1142984"/>
            <a:ext cx="397820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214282" y="3571877"/>
            <a:ext cx="87154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tabLst>
                <a:tab pos="-450850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2015 год,  в комитете сестринской практики,  организован сектор сестринских исследований, работу сектора возглавили медицинские сестры исследователи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проекта ОПСА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928670"/>
          <a:ext cx="8715436" cy="3291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62439"/>
                <a:gridCol w="7652997"/>
              </a:tblGrid>
              <a:tr h="383758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2013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0" marR="45720"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F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«Лучший инструктор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ЛФК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 региона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FEE"/>
                    </a:solidFill>
                  </a:tcPr>
                </a:tc>
              </a:tr>
              <a:tr h="38375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0" marR="45720"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«Лучшая медицинская сестра» региона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83758">
                <a:tc>
                  <a:txBody>
                    <a:bodyPr/>
                    <a:lstStyle/>
                    <a:p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0" marR="45720">
                    <a:solidFill>
                      <a:srgbClr val="F6EF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место «За верность профессии»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6EFEE"/>
                    </a:solidFill>
                  </a:tcPr>
                </a:tc>
              </a:tr>
              <a:tr h="6789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</a:p>
                    <a:p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лауреат конкурса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РАМС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«Лучшая исследовательская работа по сестринскому уходу»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375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0" marR="45720">
                    <a:solidFill>
                      <a:srgbClr val="F6EF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место «За верность профессии»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6EFEE"/>
                    </a:solidFill>
                  </a:tcPr>
                </a:tc>
              </a:tr>
              <a:tr h="678956">
                <a:tc>
                  <a:txBody>
                    <a:bodyPr/>
                    <a:lstStyle/>
                    <a:p>
                      <a:pPr>
                        <a:tabLst/>
                      </a:pP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Диплом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ОПСА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«Лучшие коллективы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БУЗОО ГВВ 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служба реабилитации» , «Лучшие коллективы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БУЗОО ГВВ 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клинико-диагностическая лаборатория»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Наши достижения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286232"/>
            <a:ext cx="1692000" cy="2379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4286256"/>
            <a:ext cx="1688854" cy="237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0760" y="4286256"/>
            <a:ext cx="1678298" cy="23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4286256"/>
            <a:ext cx="1523457" cy="23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4286256"/>
            <a:ext cx="1732028" cy="24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3" y="4286255"/>
            <a:ext cx="1737134" cy="242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 descr="C:\Users\Admin\Documents\Фото\Новая папка\скан\Scan_20160510_101608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4286256"/>
            <a:ext cx="1714512" cy="24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Admin\Documents\Фото\Новая папка\скан\Scan_20160510_101434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58" y="4286256"/>
            <a:ext cx="1500230" cy="24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500034" y="5072074"/>
            <a:ext cx="828680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границы Ваших возможностей шагнут далеко, </a:t>
            </a:r>
            <a:endParaRPr kumimoji="0" lang="ru-RU" sz="2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работа приносит лишь удовольствие,</a:t>
            </a:r>
            <a:endParaRPr kumimoji="0" lang="ru-RU" sz="2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хватает времени на отдых и семью,</a:t>
            </a:r>
            <a:endParaRPr kumimoji="0" lang="ru-RU" sz="2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между всеми сферами жизни сохраняется идеальный баланс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85720" y="214290"/>
            <a:ext cx="84296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kumimoji="0" lang="ru-RU" sz="2800" b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j02849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72139"/>
            <a:ext cx="8001056" cy="43531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ocuments\Рамки\Безымянный 3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124744"/>
            <a:ext cx="878497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142852"/>
            <a:ext cx="8786874" cy="10001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«История — сокровищница наших деяний,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свидетельница прошлого, пример и поучение  для настоящего, предостережение для будущего»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72396" y="785794"/>
            <a:ext cx="9792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Сервантес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1857364"/>
            <a:ext cx="621510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Эвакосортировочный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госпиталь  № 1494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Развернут 2 июля 1941 года - 600 коек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22 июля принял первых раненых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За годы войны принял свыше 156 тысяч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75%  из них возвращено в строй</a:t>
            </a: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285860"/>
            <a:ext cx="1643074" cy="97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314686"/>
            <a:ext cx="1592308" cy="97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4" b="-871"/>
          <a:stretch/>
        </p:blipFill>
        <p:spPr bwMode="auto">
          <a:xfrm>
            <a:off x="428596" y="3357562"/>
            <a:ext cx="1643074" cy="1000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429132"/>
            <a:ext cx="1643074" cy="1000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3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428596" y="5500702"/>
            <a:ext cx="1609538" cy="98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14546" y="5500701"/>
            <a:ext cx="1500198" cy="991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57620" y="5500702"/>
            <a:ext cx="1571636" cy="101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 descr="C:\Users\User\Pictures\169 - копия (2)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72132" y="5500702"/>
            <a:ext cx="1571636" cy="103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User\Pictures\169 - копия (4).jp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86644" y="5458150"/>
            <a:ext cx="1571637" cy="1042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228600"/>
            <a:ext cx="7772400" cy="1089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A9403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A9403D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9" name="Поле 13"/>
          <p:cNvSpPr txBox="1">
            <a:spLocks noChangeArrowheads="1"/>
          </p:cNvSpPr>
          <p:nvPr/>
        </p:nvSpPr>
        <p:spPr bwMode="auto">
          <a:xfrm>
            <a:off x="3352800" y="1905000"/>
            <a:ext cx="1776939" cy="625483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40"/>
          <p:cNvSpPr>
            <a:spLocks noChangeArrowheads="1"/>
          </p:cNvSpPr>
          <p:nvPr/>
        </p:nvSpPr>
        <p:spPr bwMode="auto">
          <a:xfrm>
            <a:off x="228600" y="2057400"/>
            <a:ext cx="2819400" cy="4281646"/>
          </a:xfrm>
          <a:prstGeom prst="rect">
            <a:avLst/>
          </a:prstGeom>
          <a:solidFill>
            <a:srgbClr val="DCCEC6"/>
          </a:solidFill>
          <a:ln w="57150">
            <a:solidFill>
              <a:srgbClr val="663300"/>
            </a:solidFill>
            <a:miter lim="800000"/>
            <a:headEnd/>
            <a:tailEnd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  <a:softEdge rad="635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Поликлиника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lang="ru-RU" sz="16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100 посещений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Кабинеты приёма врачей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sz="1600" baseline="30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по 15 специальностям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Диагностическая служба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488" algn="l"/>
              </a:tabLs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КД Лаборатория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488" algn="l"/>
              </a:tabLs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Функциональной диагностики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488" algn="l"/>
              </a:tabLs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Лучевой диагностики: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Рентгенологическая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УЗИ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Эндоскопическая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Реабилитационная служба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488" algn="l"/>
              </a:tabLs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физиотерапия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488" algn="l"/>
              </a:tabLs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медицинский массаж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488" algn="l"/>
              </a:tabLs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лечебная физкультура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40"/>
          <p:cNvSpPr>
            <a:spLocks noChangeArrowheads="1"/>
          </p:cNvSpPr>
          <p:nvPr/>
        </p:nvSpPr>
        <p:spPr bwMode="auto">
          <a:xfrm>
            <a:off x="6096000" y="2057400"/>
            <a:ext cx="2819400" cy="4281646"/>
          </a:xfrm>
          <a:prstGeom prst="rect">
            <a:avLst/>
          </a:prstGeom>
          <a:solidFill>
            <a:srgbClr val="DCCEC6"/>
          </a:solidFill>
          <a:ln w="57150">
            <a:solidFill>
              <a:srgbClr val="663300"/>
            </a:solidFill>
            <a:miter lim="800000"/>
            <a:headEnd/>
            <a:tailEnd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  <a:softEdge rad="635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Стационар</a:t>
            </a:r>
            <a:r>
              <a:rPr lang="ru-RU" sz="1600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200 коек</a:t>
            </a:r>
            <a:endParaRPr lang="ru-RU" sz="16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Хирургическое отделение</a:t>
            </a:r>
            <a:endParaRPr lang="ru-RU" sz="16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55 коек</a:t>
            </a:r>
            <a:endParaRPr lang="ru-RU" sz="16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Терапевтическое отделение</a:t>
            </a:r>
            <a:endParaRPr lang="ru-RU" sz="16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75 коек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Неврологическое отделение</a:t>
            </a:r>
            <a:endParaRPr lang="ru-RU" sz="16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70 коек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40"/>
          <p:cNvSpPr>
            <a:spLocks noChangeArrowheads="1"/>
          </p:cNvSpPr>
          <p:nvPr/>
        </p:nvSpPr>
        <p:spPr bwMode="auto">
          <a:xfrm>
            <a:off x="3352800" y="2057400"/>
            <a:ext cx="2438400" cy="1233646"/>
          </a:xfrm>
          <a:prstGeom prst="rect">
            <a:avLst/>
          </a:prstGeom>
          <a:solidFill>
            <a:srgbClr val="DCCEC6"/>
          </a:solidFill>
          <a:ln w="57150">
            <a:solidFill>
              <a:srgbClr val="663300"/>
            </a:solidFill>
            <a:miter lim="800000"/>
            <a:headEnd/>
            <a:tailEnd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  <a:softEdge rad="635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Гериатрический</a:t>
            </a:r>
            <a:endParaRPr lang="ru-RU" sz="16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центр</a:t>
            </a:r>
            <a:endParaRPr lang="ru-RU" sz="1600" dirty="0" smtClean="0">
              <a:latin typeface="Arial" pitchFamily="34" charset="0"/>
            </a:endParaRPr>
          </a:p>
        </p:txBody>
      </p:sp>
      <p:sp>
        <p:nvSpPr>
          <p:cNvPr id="39" name="Прямоугольник 40"/>
          <p:cNvSpPr>
            <a:spLocks noChangeArrowheads="1"/>
          </p:cNvSpPr>
          <p:nvPr/>
        </p:nvSpPr>
        <p:spPr bwMode="auto">
          <a:xfrm>
            <a:off x="228600" y="152400"/>
            <a:ext cx="8686800" cy="1143000"/>
          </a:xfrm>
          <a:prstGeom prst="rect">
            <a:avLst/>
          </a:prstGeom>
          <a:solidFill>
            <a:srgbClr val="DCCEC6"/>
          </a:solidFill>
          <a:ln w="57150">
            <a:solidFill>
              <a:srgbClr val="663300"/>
            </a:solidFill>
            <a:miter lim="800000"/>
            <a:headEnd/>
            <a:tailEnd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  <a:softEdge rad="635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БУЗОО «Госпиталь для ветеранов войн»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лечебно – диагностическая служба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>
          <a:xfrm>
            <a:off x="4343400" y="1295400"/>
            <a:ext cx="381000" cy="762000"/>
          </a:xfrm>
          <a:prstGeom prst="downArrow">
            <a:avLst/>
          </a:prstGeom>
          <a:solidFill>
            <a:srgbClr val="DCCEC6"/>
          </a:solidFill>
          <a:ln>
            <a:solidFill>
              <a:srgbClr val="996633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 вниз 44"/>
          <p:cNvSpPr/>
          <p:nvPr/>
        </p:nvSpPr>
        <p:spPr>
          <a:xfrm>
            <a:off x="1524000" y="1295400"/>
            <a:ext cx="381000" cy="762000"/>
          </a:xfrm>
          <a:prstGeom prst="downArrow">
            <a:avLst/>
          </a:prstGeom>
          <a:solidFill>
            <a:srgbClr val="DCCEC6"/>
          </a:solidFill>
          <a:ln>
            <a:solidFill>
              <a:srgbClr val="996633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трелка вниз 45"/>
          <p:cNvSpPr/>
          <p:nvPr/>
        </p:nvSpPr>
        <p:spPr>
          <a:xfrm>
            <a:off x="7315200" y="1295400"/>
            <a:ext cx="381000" cy="762000"/>
          </a:xfrm>
          <a:prstGeom prst="downArrow">
            <a:avLst/>
          </a:prstGeom>
          <a:solidFill>
            <a:srgbClr val="DCCEC6"/>
          </a:solidFill>
          <a:ln>
            <a:solidFill>
              <a:srgbClr val="996633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2" name="Прямая со стрелкой 51"/>
          <p:cNvCxnSpPr/>
          <p:nvPr/>
        </p:nvCxnSpPr>
        <p:spPr>
          <a:xfrm>
            <a:off x="4648200" y="3352800"/>
            <a:ext cx="1371600" cy="76200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arrow"/>
            <a:tailEnd type="arrow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3200400" y="4191000"/>
            <a:ext cx="2743200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arrow"/>
            <a:tailEnd type="arrow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10800000" flipV="1">
            <a:off x="3124200" y="3352800"/>
            <a:ext cx="1371600" cy="76200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arrow"/>
            <a:tailEnd type="arrow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BBF8B"/>
              </a:clrFrom>
              <a:clrTo>
                <a:srgbClr val="FBBF8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800" y="142852"/>
            <a:ext cx="1219200" cy="1095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14282" y="142852"/>
            <a:ext cx="8715436" cy="7858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85720" y="285728"/>
            <a:ext cx="8643998" cy="571504"/>
          </a:xfrm>
        </p:spPr>
        <p:txBody>
          <a:bodyPr rtlCol="0">
            <a:normAutofit/>
          </a:bodyPr>
          <a:lstStyle/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Доступная больничная среда</a:t>
            </a:r>
          </a:p>
        </p:txBody>
      </p:sp>
      <p:pic>
        <p:nvPicPr>
          <p:cNvPr id="37890" name="Picture 3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67400" y="4219577"/>
            <a:ext cx="3097213" cy="2424133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7891" name="Text Box 4"/>
          <p:cNvSpPr txBox="1">
            <a:spLocks noChangeArrowheads="1"/>
          </p:cNvSpPr>
          <p:nvPr/>
        </p:nvSpPr>
        <p:spPr bwMode="auto">
          <a:xfrm>
            <a:off x="827088" y="974725"/>
            <a:ext cx="79930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37893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4187848"/>
            <a:ext cx="2952750" cy="245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7894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675" y="4195785"/>
            <a:ext cx="30257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1" name="Picture 2" descr="D:\Мои документы\Фотографии\Подъемник\IMG_094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1071546"/>
            <a:ext cx="285752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4" name="Рисунок 5" descr="DPP_11"/>
          <p:cNvPicPr>
            <a:picLocks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1071546"/>
            <a:ext cx="292895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5" name="Picture 2" descr="P103065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071546"/>
            <a:ext cx="3001357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214282" y="3571876"/>
            <a:ext cx="8786874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7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Им необходимо наше внимание </a:t>
            </a:r>
          </a:p>
          <a:p>
            <a:pPr marL="342900" marR="0" lvl="0" indent="-342900" defTabSz="9144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Они нуждаются в нашей заботе</a:t>
            </a: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142852"/>
            <a:ext cx="8286808" cy="95491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4" name="Picture 2" descr="C:\Users\Admin\Desktop\Фото к презентации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214290"/>
            <a:ext cx="8643998" cy="7143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Областной госпиталь для инвалидов Отечественной войны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285728"/>
            <a:ext cx="8643998" cy="95491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714348" y="1571612"/>
          <a:ext cx="7786742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908" y="1571612"/>
            <a:ext cx="373210" cy="518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4282" y="285728"/>
            <a:ext cx="864399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Численность специалистов  </a:t>
            </a: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 Омской профессиональной сестринской ассоциации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428596" y="214290"/>
            <a:ext cx="8286808" cy="95491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4" name="Багетная рамка 103"/>
          <p:cNvSpPr/>
          <p:nvPr/>
        </p:nvSpPr>
        <p:spPr>
          <a:xfrm>
            <a:off x="0" y="1357298"/>
            <a:ext cx="9144000" cy="5357850"/>
          </a:xfrm>
          <a:prstGeom prst="bevel">
            <a:avLst>
              <a:gd name="adj" fmla="val 1984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0" name="AutoShape 177"/>
          <p:cNvSpPr>
            <a:spLocks noChangeArrowheads="1"/>
          </p:cNvSpPr>
          <p:nvPr/>
        </p:nvSpPr>
        <p:spPr bwMode="auto">
          <a:xfrm>
            <a:off x="6372200" y="4276566"/>
            <a:ext cx="2520280" cy="1224136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4">
                <a:lumMod val="75000"/>
              </a:schemeClr>
            </a:solidFill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 по медицинскому и медикаментозному обеспечению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3086" name="AutoShape 178"/>
          <p:cNvSpPr>
            <a:spLocks noChangeArrowheads="1"/>
          </p:cNvSpPr>
          <p:nvPr/>
        </p:nvSpPr>
        <p:spPr bwMode="auto">
          <a:xfrm>
            <a:off x="3131840" y="3275294"/>
            <a:ext cx="2880320" cy="1368152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 по сестринскому делу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3080" name="AutoShape 206"/>
          <p:cNvSpPr>
            <a:spLocks noChangeShapeType="1"/>
          </p:cNvSpPr>
          <p:nvPr/>
        </p:nvSpPr>
        <p:spPr bwMode="auto">
          <a:xfrm rot="5400000">
            <a:off x="4428000" y="4928074"/>
            <a:ext cx="288000" cy="0"/>
          </a:xfrm>
          <a:prstGeom prst="straightConnector1">
            <a:avLst/>
          </a:prstGeom>
          <a:ln w="57150"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209"/>
          <p:cNvSpPr>
            <a:spLocks noChangeShapeType="1"/>
          </p:cNvSpPr>
          <p:nvPr/>
        </p:nvSpPr>
        <p:spPr bwMode="auto">
          <a:xfrm rot="16200000">
            <a:off x="4428000" y="3070685"/>
            <a:ext cx="288000" cy="0"/>
          </a:xfrm>
          <a:prstGeom prst="straightConnector1">
            <a:avLst/>
          </a:prstGeom>
          <a:ln w="57150"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5" name="AutoShape 3"/>
          <p:cNvSpPr>
            <a:spLocks noChangeShapeType="1"/>
          </p:cNvSpPr>
          <p:nvPr/>
        </p:nvSpPr>
        <p:spPr bwMode="auto">
          <a:xfrm flipV="1">
            <a:off x="6069918" y="2928934"/>
            <a:ext cx="288032" cy="864000"/>
          </a:xfrm>
          <a:prstGeom prst="bentConnector3">
            <a:avLst>
              <a:gd name="adj1" fmla="val 36772"/>
            </a:avLst>
          </a:prstGeom>
          <a:ln w="57150"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4" name="AutoShape 2"/>
          <p:cNvSpPr>
            <a:spLocks noChangeShapeType="1"/>
          </p:cNvSpPr>
          <p:nvPr/>
        </p:nvSpPr>
        <p:spPr bwMode="auto">
          <a:xfrm>
            <a:off x="5929322" y="1714488"/>
            <a:ext cx="356400" cy="572400"/>
          </a:xfrm>
          <a:prstGeom prst="bentConnector3">
            <a:avLst>
              <a:gd name="adj1" fmla="val 52632"/>
            </a:avLst>
          </a:prstGeom>
          <a:ln w="19050">
            <a:headEnd type="triangle" w="med" len="med"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0" y="42860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Структура Совета по сестринскому делу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AutoShape 177"/>
          <p:cNvSpPr>
            <a:spLocks noChangeArrowheads="1"/>
          </p:cNvSpPr>
          <p:nvPr/>
        </p:nvSpPr>
        <p:spPr bwMode="auto">
          <a:xfrm>
            <a:off x="3347864" y="1643050"/>
            <a:ext cx="2520280" cy="1224136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4">
                <a:lumMod val="75000"/>
              </a:schemeClr>
            </a:solidFill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 по этике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46" name="AutoShape 177"/>
          <p:cNvSpPr>
            <a:spLocks noChangeArrowheads="1"/>
          </p:cNvSpPr>
          <p:nvPr/>
        </p:nvSpPr>
        <p:spPr bwMode="auto">
          <a:xfrm>
            <a:off x="251520" y="2357430"/>
            <a:ext cx="2520280" cy="1214446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4">
                <a:lumMod val="75000"/>
              </a:schemeClr>
            </a:solidFill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Профессиональный комитет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47" name="AutoShape 177"/>
          <p:cNvSpPr>
            <a:spLocks noChangeArrowheads="1"/>
          </p:cNvSpPr>
          <p:nvPr/>
        </p:nvSpPr>
        <p:spPr bwMode="auto">
          <a:xfrm>
            <a:off x="6357950" y="2276302"/>
            <a:ext cx="2520280" cy="1224136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4">
                <a:lumMod val="75000"/>
              </a:schemeClr>
            </a:solidFill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 по 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сестринской практике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AutoShape 177"/>
          <p:cNvSpPr>
            <a:spLocks noChangeArrowheads="1"/>
          </p:cNvSpPr>
          <p:nvPr/>
        </p:nvSpPr>
        <p:spPr bwMode="auto">
          <a:xfrm>
            <a:off x="251520" y="4276566"/>
            <a:ext cx="2520280" cy="1224136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4">
                <a:lumMod val="75000"/>
              </a:schemeClr>
            </a:solidFill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 инфекционной безопасности</a:t>
            </a:r>
            <a:endParaRPr kumimoji="0" lang="ru-RU" b="0" i="0" u="none" strike="noStrike" cap="none" normalizeH="0" baseline="0" dirty="0" smtClean="0">
              <a:ln>
                <a:noFill/>
              </a:ln>
              <a:latin typeface="Arial" pitchFamily="34" charset="0"/>
            </a:endParaRPr>
          </a:p>
        </p:txBody>
      </p:sp>
      <p:sp>
        <p:nvSpPr>
          <p:cNvPr id="49" name="AutoShape 177"/>
          <p:cNvSpPr>
            <a:spLocks noChangeArrowheads="1"/>
          </p:cNvSpPr>
          <p:nvPr/>
        </p:nvSpPr>
        <p:spPr bwMode="auto">
          <a:xfrm>
            <a:off x="3347864" y="5205260"/>
            <a:ext cx="2520280" cy="1224136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4">
                <a:lumMod val="75000"/>
              </a:schemeClr>
            </a:solidFill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Экспертный комитет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54" name="AutoShape 3"/>
          <p:cNvSpPr>
            <a:spLocks noChangeShapeType="1"/>
          </p:cNvSpPr>
          <p:nvPr/>
        </p:nvSpPr>
        <p:spPr bwMode="auto">
          <a:xfrm flipH="1" flipV="1">
            <a:off x="2843808" y="2993628"/>
            <a:ext cx="288032" cy="864000"/>
          </a:xfrm>
          <a:prstGeom prst="bentConnector3">
            <a:avLst>
              <a:gd name="adj1" fmla="val 33465"/>
            </a:avLst>
          </a:prstGeom>
          <a:ln w="57150"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5" name="AutoShape 3"/>
          <p:cNvSpPr>
            <a:spLocks noChangeShapeType="1"/>
          </p:cNvSpPr>
          <p:nvPr/>
        </p:nvSpPr>
        <p:spPr bwMode="auto">
          <a:xfrm>
            <a:off x="6084168" y="3993664"/>
            <a:ext cx="288032" cy="864096"/>
          </a:xfrm>
          <a:prstGeom prst="bentConnector3">
            <a:avLst>
              <a:gd name="adj1" fmla="val 33465"/>
            </a:avLst>
          </a:prstGeom>
          <a:ln w="57150"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" name="AutoShape 3"/>
          <p:cNvSpPr>
            <a:spLocks noChangeShapeType="1"/>
          </p:cNvSpPr>
          <p:nvPr/>
        </p:nvSpPr>
        <p:spPr bwMode="auto">
          <a:xfrm flipH="1">
            <a:off x="2843808" y="4065102"/>
            <a:ext cx="288032" cy="864096"/>
          </a:xfrm>
          <a:prstGeom prst="bentConnector3">
            <a:avLst>
              <a:gd name="adj1" fmla="val 33465"/>
            </a:avLst>
          </a:prstGeom>
          <a:ln w="57150"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78" name="Прямая со стрелкой 77"/>
          <p:cNvCxnSpPr/>
          <p:nvPr/>
        </p:nvCxnSpPr>
        <p:spPr>
          <a:xfrm flipV="1">
            <a:off x="1511660" y="3603380"/>
            <a:ext cx="0" cy="54000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 flipV="1">
            <a:off x="7596336" y="3603380"/>
            <a:ext cx="0" cy="54000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1" name="AutoShape 2"/>
          <p:cNvSpPr>
            <a:spLocks noChangeShapeType="1"/>
          </p:cNvSpPr>
          <p:nvPr/>
        </p:nvSpPr>
        <p:spPr bwMode="auto">
          <a:xfrm flipH="1">
            <a:off x="2857488" y="1785926"/>
            <a:ext cx="357190" cy="571504"/>
          </a:xfrm>
          <a:prstGeom prst="bentConnector3">
            <a:avLst>
              <a:gd name="adj1" fmla="val 57233"/>
            </a:avLst>
          </a:prstGeom>
          <a:ln w="19050">
            <a:headEnd type="triangle" w="med" len="med"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" name="AutoShape 2"/>
          <p:cNvSpPr>
            <a:spLocks noChangeShapeType="1"/>
          </p:cNvSpPr>
          <p:nvPr/>
        </p:nvSpPr>
        <p:spPr bwMode="auto">
          <a:xfrm>
            <a:off x="2879856" y="5423564"/>
            <a:ext cx="356400" cy="572400"/>
          </a:xfrm>
          <a:prstGeom prst="bentConnector3">
            <a:avLst>
              <a:gd name="adj1" fmla="val 52632"/>
            </a:avLst>
          </a:prstGeom>
          <a:ln w="19050">
            <a:headEnd type="triangle" w="med" len="med"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" name="AutoShape 2"/>
          <p:cNvSpPr>
            <a:spLocks noChangeShapeType="1"/>
          </p:cNvSpPr>
          <p:nvPr/>
        </p:nvSpPr>
        <p:spPr bwMode="auto">
          <a:xfrm flipH="1">
            <a:off x="5940152" y="5423644"/>
            <a:ext cx="356400" cy="572400"/>
          </a:xfrm>
          <a:prstGeom prst="bentConnector3">
            <a:avLst>
              <a:gd name="adj1" fmla="val 52632"/>
            </a:avLst>
          </a:prstGeom>
          <a:ln w="19050">
            <a:headEnd type="triangle" w="med" len="med"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 rot="1297696">
            <a:off x="275910" y="3103553"/>
            <a:ext cx="4175205" cy="94663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214290"/>
            <a:ext cx="8715436" cy="95491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42844" y="357166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Совет по сестринскому делу БУЗОО ГВВ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BBF8B"/>
              </a:clrFrom>
              <a:clrTo>
                <a:srgbClr val="FBBF8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0100" y="1345570"/>
            <a:ext cx="2571768" cy="236918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Admin\Documents\Фото\12.05.2016\IMG_786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4286256"/>
            <a:ext cx="4214842" cy="22351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7" name="Picture 3" descr="C:\Users\Admin\Documents\Фото\портреты готовые\IMG_842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286256"/>
            <a:ext cx="4392436" cy="222997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1428736"/>
            <a:ext cx="454326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214282" y="2285992"/>
            <a:ext cx="8715436" cy="114300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" name="Рисунок 2" descr="C:\Users\Admin\Documents\Фото\Уход\IMG_289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62920" y="214290"/>
            <a:ext cx="2880320" cy="1919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" name="Picture 2" descr="shmeleva-e-v-gvv-1-pre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451" y="3571876"/>
            <a:ext cx="2899789" cy="1966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" name="Рисунок 2" descr="C:\Documents and Settings\St.med\Рабочий стол\фото для оформления  визитной- карточки\Фото  исследованиядля Шмелевой\3. Практическое занятие проводит Шмелёва Е.В. медицинская сестра -анестезист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3018" y="3571876"/>
            <a:ext cx="2736304" cy="199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" name="Рисунок 7" descr="F:\Новая папка (2)\DSC0726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24" y="5733256"/>
            <a:ext cx="1403648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" name="Рисунок 8" descr="F:\Новая папка (2)\DSC07267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5733256"/>
            <a:ext cx="1512168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8" name="Picture 4" descr="DSC0726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5733256"/>
            <a:ext cx="1224138" cy="1052736"/>
          </a:xfrm>
          <a:prstGeom prst="rect">
            <a:avLst/>
          </a:prstGeom>
          <a:noFill/>
          <a:ln w="12700" algn="in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9" name="Picture 5" descr="DSC0727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5733256"/>
            <a:ext cx="1026919" cy="1052736"/>
          </a:xfrm>
          <a:prstGeom prst="rect">
            <a:avLst/>
          </a:prstGeom>
          <a:noFill/>
          <a:ln w="12700" algn="in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30" name="Picture 6" descr="фото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3567" y="5733256"/>
            <a:ext cx="1036785" cy="1052736"/>
          </a:xfrm>
          <a:prstGeom prst="rect">
            <a:avLst/>
          </a:prstGeom>
          <a:noFill/>
          <a:ln w="12700" algn="in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31" name="Picture 7" descr="10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5733256"/>
            <a:ext cx="1296144" cy="105846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32" name="Picture 8" descr="DSC06559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5733256"/>
            <a:ext cx="1148454" cy="1051200"/>
          </a:xfrm>
          <a:prstGeom prst="rect">
            <a:avLst/>
          </a:prstGeom>
          <a:noFill/>
          <a:ln w="12700" algn="in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33" name="Picture 9" descr="C:\Users\Admin\Desktop\ПИСЬМО ОПСА\ФОТО БУЗОО ГВВ УМК\2. Каскадный метод обучения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571876"/>
            <a:ext cx="2878610" cy="196889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9" name="Рисунок 18" descr="C:\Users\Admin\Desktop\ПИСЬМО ОПСА\ФОТО БУЗОО ГВВ УМК\3. Аттестация медицинских сестёр.JPG"/>
          <p:cNvPicPr/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3588" y="214290"/>
            <a:ext cx="2664296" cy="1919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Рисунок 19" descr="C:\Users\Admin\Desktop\ПИСЬМО ОПСА\ФОТО БУЗОО ГВВ УМК\7. Контроль уровня знаний.JPG"/>
          <p:cNvPicPr/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5952" y="214290"/>
            <a:ext cx="2952328" cy="1919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1" name="TextBox 20"/>
          <p:cNvSpPr txBox="1"/>
          <p:nvPr/>
        </p:nvSpPr>
        <p:spPr>
          <a:xfrm>
            <a:off x="214282" y="2351782"/>
            <a:ext cx="8642100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«Медицинское дело – это именно та область, у которой нет конца и где можно каждый день чему-то новому научиться»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Флоренс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Нейтингел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1609</TotalTime>
  <Words>499</Words>
  <Application>Microsoft Office PowerPoint</Application>
  <PresentationFormat>Экран (4:3)</PresentationFormat>
  <Paragraphs>121</Paragraphs>
  <Slides>17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Обучение по дополнительным профессиональным программам БУ ДПО ОО ЦПК РЗ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Sveta</cp:lastModifiedBy>
  <cp:revision>172</cp:revision>
  <dcterms:created xsi:type="dcterms:W3CDTF">2016-11-10T07:29:11Z</dcterms:created>
  <dcterms:modified xsi:type="dcterms:W3CDTF">2017-02-01T16:56:21Z</dcterms:modified>
</cp:coreProperties>
</file>