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9" r:id="rId15"/>
    <p:sldId id="270" r:id="rId16"/>
    <p:sldId id="271" r:id="rId17"/>
    <p:sldId id="272" r:id="rId18"/>
    <p:sldId id="277" r:id="rId19"/>
    <p:sldId id="278" r:id="rId20"/>
    <p:sldId id="280" r:id="rId21"/>
    <p:sldId id="276" r:id="rId22"/>
    <p:sldId id="279" r:id="rId23"/>
    <p:sldId id="275" r:id="rId24"/>
    <p:sldId id="288" r:id="rId25"/>
    <p:sldId id="287" r:id="rId26"/>
    <p:sldId id="286" r:id="rId27"/>
    <p:sldId id="285" r:id="rId28"/>
    <p:sldId id="284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7A3D"/>
    <a:srgbClr val="009900"/>
    <a:srgbClr val="008A45"/>
    <a:srgbClr val="006000"/>
    <a:srgbClr val="C40000"/>
    <a:srgbClr val="E4E4E4"/>
    <a:srgbClr val="DE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69" d="100"/>
          <a:sy n="69" d="100"/>
        </p:scale>
        <p:origin x="-75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1D0DF8-11F6-4699-8FFB-B63E5306A988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BF27F-E078-46BA-BF66-D76F1E9912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800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F27F-E078-46BA-BF66-D76F1E99125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585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F27F-E078-46BA-BF66-D76F1E991256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158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F27F-E078-46BA-BF66-D76F1E991256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012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Freeform 18"/>
          <p:cNvSpPr>
            <a:spLocks/>
          </p:cNvSpPr>
          <p:nvPr/>
        </p:nvSpPr>
        <p:spPr bwMode="gray">
          <a:xfrm flipH="1">
            <a:off x="0" y="3068638"/>
            <a:ext cx="9082088" cy="3644900"/>
          </a:xfrm>
          <a:custGeom>
            <a:avLst/>
            <a:gdLst/>
            <a:ahLst/>
            <a:cxnLst>
              <a:cxn ang="0">
                <a:pos x="0" y="1845"/>
              </a:cxn>
              <a:cxn ang="0">
                <a:pos x="0" y="1336"/>
              </a:cxn>
              <a:cxn ang="0">
                <a:pos x="3664" y="1456"/>
              </a:cxn>
              <a:cxn ang="0">
                <a:pos x="5776" y="0"/>
              </a:cxn>
              <a:cxn ang="0">
                <a:pos x="5752" y="1845"/>
              </a:cxn>
              <a:cxn ang="0">
                <a:pos x="0" y="1845"/>
              </a:cxn>
            </a:cxnLst>
            <a:rect l="0" t="0" r="r" b="b"/>
            <a:pathLst>
              <a:path w="5776" h="1845">
                <a:moveTo>
                  <a:pt x="0" y="1845"/>
                </a:moveTo>
                <a:lnTo>
                  <a:pt x="0" y="1336"/>
                </a:lnTo>
                <a:cubicBezTo>
                  <a:pt x="1039" y="1531"/>
                  <a:pt x="2448" y="1744"/>
                  <a:pt x="3664" y="1456"/>
                </a:cubicBezTo>
                <a:cubicBezTo>
                  <a:pt x="4880" y="1168"/>
                  <a:pt x="5624" y="520"/>
                  <a:pt x="5776" y="0"/>
                </a:cubicBezTo>
                <a:lnTo>
                  <a:pt x="5752" y="1845"/>
                </a:lnTo>
                <a:lnTo>
                  <a:pt x="0" y="184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4" name="Freeform 22"/>
          <p:cNvSpPr>
            <a:spLocks/>
          </p:cNvSpPr>
          <p:nvPr/>
        </p:nvSpPr>
        <p:spPr bwMode="gray">
          <a:xfrm flipH="1">
            <a:off x="3779838" y="3457575"/>
            <a:ext cx="5364162" cy="2924175"/>
          </a:xfrm>
          <a:custGeom>
            <a:avLst/>
            <a:gdLst/>
            <a:ahLst/>
            <a:cxnLst>
              <a:cxn ang="0">
                <a:pos x="3048" y="1335"/>
              </a:cxn>
              <a:cxn ang="0">
                <a:pos x="1440" y="1099"/>
              </a:cxn>
              <a:cxn ang="0">
                <a:pos x="0" y="0"/>
              </a:cxn>
              <a:cxn ang="0">
                <a:pos x="0" y="1424"/>
              </a:cxn>
              <a:cxn ang="0">
                <a:pos x="3048" y="1335"/>
              </a:cxn>
            </a:cxnLst>
            <a:rect l="0" t="0" r="r" b="b"/>
            <a:pathLst>
              <a:path w="3048" h="1424">
                <a:moveTo>
                  <a:pt x="3048" y="1335"/>
                </a:moveTo>
                <a:cubicBezTo>
                  <a:pt x="3048" y="1335"/>
                  <a:pt x="2352" y="1424"/>
                  <a:pt x="1440" y="1099"/>
                </a:cubicBezTo>
                <a:cubicBezTo>
                  <a:pt x="528" y="773"/>
                  <a:pt x="8" y="41"/>
                  <a:pt x="0" y="0"/>
                </a:cubicBezTo>
                <a:lnTo>
                  <a:pt x="0" y="1424"/>
                </a:lnTo>
                <a:lnTo>
                  <a:pt x="3048" y="133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1" name="Freeform 19"/>
          <p:cNvSpPr>
            <a:spLocks/>
          </p:cNvSpPr>
          <p:nvPr/>
        </p:nvSpPr>
        <p:spPr bwMode="gray">
          <a:xfrm flipH="1">
            <a:off x="-36513" y="3860800"/>
            <a:ext cx="9180513" cy="3011488"/>
          </a:xfrm>
          <a:custGeom>
            <a:avLst/>
            <a:gdLst/>
            <a:ahLst/>
            <a:cxnLst>
              <a:cxn ang="0">
                <a:pos x="0" y="1560"/>
              </a:cxn>
              <a:cxn ang="0">
                <a:pos x="0" y="928"/>
              </a:cxn>
              <a:cxn ang="0">
                <a:pos x="4200" y="984"/>
              </a:cxn>
              <a:cxn ang="0">
                <a:pos x="5768" y="0"/>
              </a:cxn>
              <a:cxn ang="0">
                <a:pos x="5760" y="1560"/>
              </a:cxn>
              <a:cxn ang="0">
                <a:pos x="0" y="1560"/>
              </a:cxn>
            </a:cxnLst>
            <a:rect l="0" t="0" r="r" b="b"/>
            <a:pathLst>
              <a:path w="5776" h="1560">
                <a:moveTo>
                  <a:pt x="0" y="1560"/>
                </a:moveTo>
                <a:lnTo>
                  <a:pt x="0" y="928"/>
                </a:lnTo>
                <a:cubicBezTo>
                  <a:pt x="1040" y="1114"/>
                  <a:pt x="3064" y="1370"/>
                  <a:pt x="4200" y="984"/>
                </a:cubicBezTo>
                <a:cubicBezTo>
                  <a:pt x="5336" y="599"/>
                  <a:pt x="5776" y="24"/>
                  <a:pt x="5768" y="0"/>
                </a:cubicBezTo>
                <a:lnTo>
                  <a:pt x="5760" y="1560"/>
                </a:lnTo>
                <a:lnTo>
                  <a:pt x="0" y="156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tx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600200" y="4724400"/>
            <a:ext cx="6172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 b="0">
                <a:solidFill>
                  <a:srgbClr val="2B166E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457200" y="6553200"/>
            <a:ext cx="2133600" cy="168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124200" y="6553200"/>
            <a:ext cx="2895600" cy="168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</p:spPr>
        <p:txBody>
          <a:bodyPr/>
          <a:lstStyle>
            <a:lvl1pPr>
              <a:defRPr sz="1200"/>
            </a:lvl1pPr>
          </a:lstStyle>
          <a:p>
            <a:fld id="{31EF3D90-5999-484B-B0E0-E029F02B502F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093" name="Rectangle 21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1331913" y="1905000"/>
            <a:ext cx="6707187" cy="1074738"/>
          </a:xfrm>
        </p:spPr>
        <p:txBody>
          <a:bodyPr/>
          <a:lstStyle>
            <a:lvl1pPr>
              <a:defRPr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en-US" altLang="ko-KR"/>
          </a:p>
        </p:txBody>
      </p:sp>
      <p:graphicFrame>
        <p:nvGraphicFramePr>
          <p:cNvPr id="3096" name="Object 24"/>
          <p:cNvGraphicFramePr>
            <a:graphicFrameLocks noChangeAspect="1"/>
          </p:cNvGraphicFramePr>
          <p:nvPr/>
        </p:nvGraphicFramePr>
        <p:xfrm>
          <a:off x="0" y="-26988"/>
          <a:ext cx="9144000" cy="126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6" name="Image" r:id="rId3" imgW="7390476" imgH="913963" progId="">
                  <p:embed/>
                </p:oleObj>
              </mc:Choice>
              <mc:Fallback>
                <p:oleObj name="Image" r:id="rId3" imgW="7390476" imgH="913963" progId="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26988"/>
                        <a:ext cx="9144000" cy="1268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8" name="Rectangle 26"/>
          <p:cNvSpPr>
            <a:spLocks noChangeArrowheads="1"/>
          </p:cNvSpPr>
          <p:nvPr/>
        </p:nvSpPr>
        <p:spPr bwMode="gray">
          <a:xfrm>
            <a:off x="0" y="1195388"/>
            <a:ext cx="9144000" cy="730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7451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390381"/>
      </p:ext>
    </p:extLst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099729-81FA-40C4-AD2B-A1F082738355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344030"/>
      </p:ext>
    </p:extLst>
  </p:cSld>
  <p:clrMapOvr>
    <a:masterClrMapping/>
  </p:clrMapOvr>
  <p:transition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1D43E4-B265-4509-BC37-11A67EC17593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539831"/>
      </p:ext>
    </p:extLst>
  </p:cSld>
  <p:clrMapOvr>
    <a:masterClrMapping/>
  </p:clrMapOvr>
  <p:transition spd="med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80EE1F9-4CFC-4E05-9960-3E540F43AA3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062828"/>
      </p:ext>
    </p:extLst>
  </p:cSld>
  <p:clrMapOvr>
    <a:masterClrMapping/>
  </p:clrMapOvr>
  <p:transition spd="med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5EB5B6-343A-41D7-A0C5-E191CAA99045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576788"/>
      </p:ext>
    </p:extLst>
  </p:cSld>
  <p:clrMapOvr>
    <a:masterClrMapping/>
  </p:clrMapOvr>
  <p:transition spd="med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17B2AA-D245-4227-B954-D72B8A5E3975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001010"/>
      </p:ext>
    </p:extLst>
  </p:cSld>
  <p:clrMapOvr>
    <a:masterClrMapping/>
  </p:clrMapOvr>
  <p:transition spd="med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76CFD7-C889-4AF6-908D-1F6990E5444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83075"/>
      </p:ext>
    </p:extLst>
  </p:cSld>
  <p:clrMapOvr>
    <a:masterClrMapping/>
  </p:clrMapOvr>
  <p:transition spd="med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BF219A-BCA0-4CAA-9282-B7495F7D8C94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703849"/>
      </p:ext>
    </p:extLst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9ABFB8-6CEB-44C4-8B15-6F5FE99DB523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742194"/>
      </p:ext>
    </p:extLst>
  </p:cSld>
  <p:clrMapOvr>
    <a:masterClrMapping/>
  </p:clrMapOvr>
  <p:transition spd="med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1AFAB1C-F6DA-4DA6-A052-77DCDD4D62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092938"/>
      </p:ext>
    </p:extLst>
  </p:cSld>
  <p:clrMapOvr>
    <a:masterClrMapping/>
  </p:clrMapOvr>
  <p:transition spd="med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0813"/>
            <a:ext cx="2057400" cy="5997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0813"/>
            <a:ext cx="6019800" cy="5997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7B3104-C3CB-4A88-A261-B30119C6980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035481"/>
      </p:ext>
    </p:extLst>
  </p:cSld>
  <p:clrMapOvr>
    <a:masterClrMapping/>
  </p:clrMapOvr>
  <p:transition spd="med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68313" y="381000"/>
            <a:ext cx="7913687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295400"/>
            <a:ext cx="3810000" cy="2247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3810000" cy="2247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695700"/>
            <a:ext cx="3810000" cy="2247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695700"/>
            <a:ext cx="3810000" cy="2247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458F372-7FF7-4B4C-AD61-C428CC5073AD}" type="slidenum">
              <a:rPr lang="ru-RU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933325"/>
      </p:ext>
    </p:extLst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0" y="0"/>
          <a:ext cx="9144000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2" name="Image" r:id="rId15" imgW="7390476" imgH="913963" progId="">
                  <p:embed/>
                </p:oleObj>
              </mc:Choice>
              <mc:Fallback>
                <p:oleObj name="Image" r:id="rId15" imgW="7390476" imgH="913963" progId="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7FD13B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D6ECFF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0" y="692150"/>
            <a:ext cx="9144000" cy="730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7451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0011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32766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51BDF1F-CB37-4DAD-B280-6086DF95FBC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150813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941286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rand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microsoft.com/office/2007/relationships/hdphoto" Target="../media/hdphoto1.wdp"/><Relationship Id="rId7" Type="http://schemas.openxmlformats.org/officeDocument/2006/relationships/image" Target="../media/image51.jpeg"/><Relationship Id="rId12" Type="http://schemas.openxmlformats.org/officeDocument/2006/relationships/image" Target="../media/image56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11" Type="http://schemas.openxmlformats.org/officeDocument/2006/relationships/image" Target="../media/image55.png"/><Relationship Id="rId5" Type="http://schemas.microsoft.com/office/2007/relationships/hdphoto" Target="../media/hdphoto2.wdp"/><Relationship Id="rId10" Type="http://schemas.openxmlformats.org/officeDocument/2006/relationships/image" Target="../media/image54.png"/><Relationship Id="rId4" Type="http://schemas.openxmlformats.org/officeDocument/2006/relationships/image" Target="../media/image49.png"/><Relationship Id="rId9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95000" y="2276872"/>
            <a:ext cx="878497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50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87824" y="5301208"/>
            <a:ext cx="59766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600" b="1" i="1" dirty="0" smtClean="0"/>
              <a:t>М.Ю. Дорошенко, </a:t>
            </a:r>
          </a:p>
          <a:p>
            <a:pPr algn="r"/>
            <a:r>
              <a:rPr lang="ru-RU" sz="2600" b="1" i="1" dirty="0" smtClean="0"/>
              <a:t>главная медицинская сестра, </a:t>
            </a:r>
          </a:p>
          <a:p>
            <a:pPr algn="r"/>
            <a:r>
              <a:rPr lang="ru-RU" sz="2600" b="1" i="1" dirty="0" smtClean="0"/>
              <a:t>БУЗОО «Наркологический диспансер»</a:t>
            </a:r>
            <a:endParaRPr lang="ru-RU" sz="2600" b="1" i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837518" y="304"/>
            <a:ext cx="66949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</a:rPr>
              <a:t>Региональный </a:t>
            </a:r>
            <a:r>
              <a:rPr lang="ru-RU" sz="2200" b="1" dirty="0">
                <a:solidFill>
                  <a:schemeClr val="bg1"/>
                </a:solidFill>
              </a:rPr>
              <a:t>форум </a:t>
            </a:r>
            <a:r>
              <a:rPr lang="ru-RU" sz="22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2200" b="1" dirty="0" smtClean="0">
                <a:solidFill>
                  <a:schemeClr val="bg1"/>
                </a:solidFill>
              </a:rPr>
              <a:t>«</a:t>
            </a:r>
            <a:r>
              <a:rPr lang="ru-RU" sz="2200" b="1" dirty="0">
                <a:solidFill>
                  <a:schemeClr val="bg1"/>
                </a:solidFill>
              </a:rPr>
              <a:t>Сохраняя традиции,  устремляемся в будущее: профессионализм, инновации, качество»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55576" y="65159"/>
            <a:ext cx="868889" cy="95808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3" descr="F:\Документы\ОПСА\Форум\Эмблема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600" y="109221"/>
            <a:ext cx="649668" cy="871507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79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79539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  <a:endParaRPr lang="ru-RU" sz="3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1568" y="5805265"/>
            <a:ext cx="3672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Дорошенко </a:t>
            </a:r>
          </a:p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Марина Юрьевна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16031" y="5805265"/>
            <a:ext cx="3672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Титов </a:t>
            </a:r>
          </a:p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Дмитрий Сергеевич</a:t>
            </a:r>
          </a:p>
        </p:txBody>
      </p:sp>
      <p:pic>
        <p:nvPicPr>
          <p:cNvPr id="6146" name="Picture 2" descr="D:\Work\Мои документы\Дорошенко\Мероприятия в г. ОМСКЕ\Форум 2016 г\БУЗОО НД для книги\статья НД 1 вариант\Статья и фото БУЗОО НД для книги\100_428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568" y="1196752"/>
            <a:ext cx="3880392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Work\Мои документы\Мои рисунки\Мои рисунки\глв.ВРАЧ, начмед\100D3200\Титов ДС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3168" y="1196753"/>
            <a:ext cx="4119312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71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41095" y="48101"/>
            <a:ext cx="83782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Лучшая медицинская сестра Омской области </a:t>
            </a:r>
          </a:p>
          <a:p>
            <a:pPr algn="ctr"/>
            <a:r>
              <a:rPr lang="ru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2004 года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584" y="5877272"/>
            <a:ext cx="7840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007A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D:\Work\Мои документы\Мои рисунки\Мои рисунки\Конкурсы\фото из ОПСА с конкурсов\opsa_1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2" y="1077695"/>
            <a:ext cx="4551288" cy="2936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Work\Мои документы\Мои рисунки\Мои рисунки\Конкурсы\фото из ОПСА с конкурсов\лIMG_000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57585" y="1077696"/>
            <a:ext cx="4586415" cy="2936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Work\Мои документы\Мои рисунки\Мои рисунки\Конкурсы\фото из ОПСА с конкурсов\opsa_12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2" y="4014192"/>
            <a:ext cx="4551288" cy="2727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5056" y="4014192"/>
            <a:ext cx="4584700" cy="2682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63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1089207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ysClr val="window" lastClr="FFFFFF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>
            <a:off x="-133384" y="4491046"/>
            <a:ext cx="561980" cy="95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-61946" y="3776666"/>
            <a:ext cx="428628" cy="19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-150055" y="2793205"/>
            <a:ext cx="614370" cy="285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 descr="IMG_096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71768" y="1818065"/>
            <a:ext cx="4376496" cy="4171625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285720" y="5357827"/>
            <a:ext cx="3422184" cy="13115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7A3D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724128" y="5308198"/>
            <a:ext cx="3354736" cy="13611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A3D"/>
                </a:solidFill>
              </a:rPr>
              <a:t>Экспертный комитет</a:t>
            </a: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5400000">
            <a:off x="1775436" y="1214422"/>
            <a:ext cx="428628" cy="285752"/>
          </a:xfrm>
          <a:prstGeom prst="straightConnector1">
            <a:avLst/>
          </a:prstGeom>
          <a:ln>
            <a:solidFill>
              <a:srgbClr val="007A3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8" idx="0"/>
          </p:cNvCxnSpPr>
          <p:nvPr/>
        </p:nvCxnSpPr>
        <p:spPr>
          <a:xfrm>
            <a:off x="7358050" y="1089207"/>
            <a:ext cx="142876" cy="416264"/>
          </a:xfrm>
          <a:prstGeom prst="straightConnector1">
            <a:avLst/>
          </a:prstGeom>
          <a:ln>
            <a:solidFill>
              <a:srgbClr val="007A3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6948264" y="1052736"/>
            <a:ext cx="0" cy="4214842"/>
          </a:xfrm>
          <a:prstGeom prst="straightConnector1">
            <a:avLst/>
          </a:prstGeom>
          <a:ln>
            <a:solidFill>
              <a:srgbClr val="007A3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483768" y="1124744"/>
            <a:ext cx="0" cy="4252005"/>
          </a:xfrm>
          <a:prstGeom prst="straightConnector1">
            <a:avLst/>
          </a:prstGeom>
          <a:ln>
            <a:solidFill>
              <a:srgbClr val="007A3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0" y="4643446"/>
            <a:ext cx="2285984" cy="65246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7A3D"/>
                </a:solidFill>
              </a:rPr>
              <a:t>Сектор лечебного питания</a:t>
            </a:r>
            <a:endParaRPr lang="ru-RU" sz="1200" b="1" dirty="0">
              <a:solidFill>
                <a:srgbClr val="007A3D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0" y="3786190"/>
            <a:ext cx="2571768" cy="78581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7A3D"/>
                </a:solidFill>
              </a:rPr>
              <a:t>Сектор сестринской практики</a:t>
            </a:r>
            <a:endParaRPr lang="ru-RU" sz="1200" b="1" dirty="0">
              <a:solidFill>
                <a:srgbClr val="007A3D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1947" y="2928934"/>
            <a:ext cx="2786050" cy="82868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7A3D"/>
                </a:solidFill>
              </a:rPr>
              <a:t>Сектор профилактической помощи этики и информации </a:t>
            </a:r>
            <a:endParaRPr lang="ru-RU" sz="1200" b="1" dirty="0">
              <a:solidFill>
                <a:srgbClr val="007A3D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37540" y="187495"/>
            <a:ext cx="73853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СОВЕТ ПО СЕСТРИНСКОМУ ДЕЛУ</a:t>
            </a:r>
            <a:endParaRPr lang="ru-RU" sz="30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857852" y="1505471"/>
            <a:ext cx="3286148" cy="13020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A3D"/>
                </a:solidFill>
              </a:rPr>
              <a:t> Комитет по  инфекционной безопасности</a:t>
            </a:r>
            <a:endParaRPr lang="ru-RU" b="1" dirty="0">
              <a:solidFill>
                <a:srgbClr val="007A3D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1562258"/>
            <a:ext cx="3347864" cy="1300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7A3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5710" y="1917664"/>
            <a:ext cx="2846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A3D"/>
                </a:solidFill>
              </a:rPr>
              <a:t>Профессиональный комитет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5760" y="5373216"/>
            <a:ext cx="2846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007A3D"/>
                </a:solidFill>
              </a:rPr>
              <a:t>Комитет по медикаментозному и медицинскому обеспечению</a:t>
            </a:r>
          </a:p>
        </p:txBody>
      </p:sp>
    </p:spTree>
    <p:extLst>
      <p:ext uri="{BB962C8B-B14F-4D97-AF65-F5344CB8AC3E}">
        <p14:creationId xmlns:p14="http://schemas.microsoft.com/office/powerpoint/2010/main" val="214945632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39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  <a:endParaRPr lang="ru-RU" sz="3000" b="1" dirty="0">
              <a:solidFill>
                <a:prstClr val="white"/>
              </a:solidFill>
            </a:endParaRPr>
          </a:p>
        </p:txBody>
      </p:sp>
      <p:pic>
        <p:nvPicPr>
          <p:cNvPr id="6146" name="Picture 2" descr="C:\Users\Mariya\Desktop\оатестация мед.сестер процедурн. 01.12.2016\DSC_04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903" y="1196752"/>
            <a:ext cx="3351443" cy="5040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SC_03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7510" y="1196752"/>
            <a:ext cx="5421512" cy="5040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87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170" name="Picture 2" descr="D:\Work\Мои документы\Мои рисунки\Мои рисунки\Совет по сестринскому делу\Совет по СД 28.07.2016\DSC_007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3" y="1366653"/>
            <a:ext cx="4032449" cy="47266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28961" y="159224"/>
            <a:ext cx="73853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СОВЕТ ПО СЕСТРИНСКОМУ ДЕЛУ</a:t>
            </a: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67945" y="1700808"/>
            <a:ext cx="48245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7A3D"/>
                </a:solidFill>
              </a:rPr>
              <a:t>Повышение профессионализма</a:t>
            </a:r>
          </a:p>
          <a:p>
            <a:endParaRPr lang="ru-RU" sz="800" b="1" dirty="0" smtClean="0">
              <a:solidFill>
                <a:srgbClr val="007A3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7A3D"/>
                </a:solidFill>
              </a:rPr>
              <a:t>Организация рабочих мест</a:t>
            </a:r>
          </a:p>
          <a:p>
            <a:endParaRPr lang="ru-RU" sz="800" b="1" dirty="0" smtClean="0">
              <a:solidFill>
                <a:srgbClr val="007A3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7A3D"/>
                </a:solidFill>
              </a:rPr>
              <a:t>Создание системы непрерывного профессионального образования</a:t>
            </a:r>
          </a:p>
          <a:p>
            <a:endParaRPr lang="ru-RU" sz="800" b="1" dirty="0" smtClean="0">
              <a:solidFill>
                <a:srgbClr val="007A3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7A3D"/>
                </a:solidFill>
              </a:rPr>
              <a:t>Внедрение накопительной системы повышения квалификации</a:t>
            </a:r>
            <a:endParaRPr lang="ru-RU" sz="2400" b="1" dirty="0">
              <a:solidFill>
                <a:srgbClr val="007A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87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82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39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</a:t>
            </a:r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КОЛЛЕКТИВ, ДВИЖЕНИЕ…..</a:t>
            </a:r>
            <a:endParaRPr lang="ru-RU" sz="3000" b="1" dirty="0">
              <a:solidFill>
                <a:prstClr val="white"/>
              </a:solidFill>
            </a:endParaRPr>
          </a:p>
        </p:txBody>
      </p:sp>
      <p:pic>
        <p:nvPicPr>
          <p:cNvPr id="8194" name="Picture 2" descr="D:\Work\Мои документы\Мои рисунки\Мои рисунки\Совет по сестринскому делу\Совет по СД 28.07.2016\DSC_008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268760"/>
            <a:ext cx="8856984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4531" y="5949280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 по Сестринскому делу 2016 год</a:t>
            </a:r>
            <a:endParaRPr lang="ru-RU" sz="3600" b="1" dirty="0">
              <a:solidFill>
                <a:srgbClr val="007A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187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6196" y="44624"/>
            <a:ext cx="89680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</a:rPr>
              <a:t>II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</a:rPr>
              <a:t>-ой проект ОПСА </a:t>
            </a:r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/>
            </a:endParaRPr>
          </a:p>
          <a:p>
            <a:pPr algn="ctr"/>
            <a:r>
              <a:rPr lang="ru-RU" sz="3200" b="1" spc="-7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</a:rPr>
              <a:t>«</a:t>
            </a:r>
            <a:r>
              <a:rPr lang="ru-RU" sz="3200" b="1" spc="-7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</a:rPr>
              <a:t>Исследования в сестринском деле 2013 – 2014 гг.»</a:t>
            </a:r>
            <a:endParaRPr lang="ru-RU" sz="3200" b="1" spc="-7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Рисунок 6" descr="рабочий стол фото 09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96" y="1121842"/>
            <a:ext cx="4667251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D:\Work\Мои документы\Дорошенко\Мероприятия в г. ОМСКЕ\Форум 2016 г\БУЗОО НД для книги\статья НД 1 вариант\Статья и фото БУЗОО НД для книги\Конкурсы, исследования\Исследования 2014г.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619" y="4639241"/>
            <a:ext cx="4728404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Work\Мои документы\Дорошенко\Мероприятия в г. ОМСКЕ\Форум 2016 г\БУЗОО НД для книги\Галерея славы Наркологический диспансер\Чаркова О.Г.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196752"/>
            <a:ext cx="3068696" cy="4305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148064" y="5651359"/>
            <a:ext cx="3672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Чаркова</a:t>
            </a:r>
            <a:endParaRPr lang="ru-RU" sz="2400" b="1" dirty="0" smtClean="0">
              <a:solidFill>
                <a:srgbClr val="007A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Оксана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312187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b="1" spc="-60" dirty="0">
              <a:solidFill>
                <a:srgbClr val="007A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4017" y="187495"/>
            <a:ext cx="8769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spc="-4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ПРИЗЕРЫ ПРОФЕССИНАЛЬНЫХ </a:t>
            </a:r>
            <a:r>
              <a:rPr lang="ru-RU" sz="3600" b="1" cap="all" spc="-4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Конкурсов</a:t>
            </a:r>
            <a:endParaRPr lang="ru-RU" sz="3600" b="1" cap="all" dirty="0">
              <a:solidFill>
                <a:prstClr val="white"/>
              </a:solidFill>
            </a:endParaRPr>
          </a:p>
        </p:txBody>
      </p:sp>
      <p:pic>
        <p:nvPicPr>
          <p:cNvPr id="10242" name="Picture 2" descr="D:\Work\Мои документы\Мои рисунки\Мои рисунки\КОНФЕРЕНЦИИ, семинары, собрания, совещания\2010г\2 Отчетно выборная конференция 10.12.2010\Фото\AVK_712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5" y="1047533"/>
            <a:ext cx="3960440" cy="26142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57585" y="3573016"/>
            <a:ext cx="4406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-60" dirty="0" err="1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Чаркова</a:t>
            </a:r>
            <a:r>
              <a:rPr lang="ru-RU" b="1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О. Г. –  2011, 2013 г.</a:t>
            </a:r>
            <a:endParaRPr lang="ru-RU" b="1" spc="-60" dirty="0">
              <a:solidFill>
                <a:srgbClr val="007A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4" name="Picture 4" descr="D:\Work\Мои документы\Дорошенко\Мероприятия в г. ОМСКЕ\Форум 2016 г\БУЗОО НД БАНЕР\Наши ДОСТИЖЕНИЯ _второй\4. профессиональные конкурсы - 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17206" y="1052736"/>
            <a:ext cx="3013160" cy="256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D:\Work\Мои документы\Дорошенко\Мероприятия в г. ОМСКЕ\Форум 2016 г\БУЗОО НД БАНЕР\Наши ДОСТИЖЕНИЯ _второй\4. профессиональные конкурсы - 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095" y="3877702"/>
            <a:ext cx="2541621" cy="2639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7505" y="6404560"/>
            <a:ext cx="3024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pc="-60" dirty="0" err="1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Гудасарова</a:t>
            </a:r>
            <a:r>
              <a:rPr lang="ru-RU" b="1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Н. В. – 2011 г.</a:t>
            </a:r>
            <a:endParaRPr lang="ru-RU" b="1" spc="-60" dirty="0">
              <a:solidFill>
                <a:srgbClr val="007A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977" y="3573016"/>
            <a:ext cx="3758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-60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Тимофеева </a:t>
            </a:r>
            <a:r>
              <a:rPr lang="ru-RU" b="1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Е. В. </a:t>
            </a:r>
            <a:r>
              <a:rPr lang="ru-RU" b="1" spc="-60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2010 г.</a:t>
            </a:r>
            <a:endParaRPr lang="ru-RU" dirty="0"/>
          </a:p>
        </p:txBody>
      </p:sp>
      <p:pic>
        <p:nvPicPr>
          <p:cNvPr id="10247" name="Picture 7" descr="D:\Work\Мои документы\Дорошенко\Мероприятия в г. ОМСКЕ\Форум 2016 г\БУЗОО НД фильм\для фильма СОВЕТА\9. заключение\3.проф работа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91920" y="1052736"/>
            <a:ext cx="1888967" cy="2561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D:\Work\Мои документы\Дорошенко\Мероприятия в г. ОМСКЕ\Форум 2016 г\БУЗОО НД для книги\Статья и фото БУЗОО НД для книги\4. Региональный конкурс 2015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60945" y="3907902"/>
            <a:ext cx="3855271" cy="26176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704045" y="6381328"/>
            <a:ext cx="3668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-60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Тимофеева </a:t>
            </a:r>
            <a:r>
              <a:rPr lang="ru-RU" b="1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Е. В. </a:t>
            </a:r>
            <a:r>
              <a:rPr lang="ru-RU" b="1" spc="-60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b="1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2015, 2016 </a:t>
            </a:r>
            <a:r>
              <a:rPr lang="ru-RU" b="1" spc="-60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</a:t>
            </a:r>
            <a:endParaRPr lang="ru-RU" dirty="0"/>
          </a:p>
        </p:txBody>
      </p:sp>
      <p:pic>
        <p:nvPicPr>
          <p:cNvPr id="10249" name="Picture 9" descr="D:\Work\Мои документы\Мои рисунки\Мои рисунки\День медицинской сестры\фото-отчет\11.05.16\DSC_0121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232" y="3861048"/>
            <a:ext cx="2351815" cy="26176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485220" y="6372036"/>
            <a:ext cx="2479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-60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spc="-60" dirty="0" err="1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Пигалева</a:t>
            </a:r>
            <a:r>
              <a:rPr lang="ru-RU" b="1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О. В. –  2016 </a:t>
            </a:r>
            <a:r>
              <a:rPr lang="ru-RU" b="1" spc="-60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9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29863" y="900470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29863" y="-27384"/>
            <a:ext cx="9173863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7095" y="187495"/>
            <a:ext cx="8806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cap="all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сестринских мероприятиях </a:t>
            </a:r>
            <a:endParaRPr lang="ru-RU" sz="3600" b="1" cap="all" dirty="0">
              <a:solidFill>
                <a:prstClr val="white"/>
              </a:solidFill>
            </a:endParaRPr>
          </a:p>
        </p:txBody>
      </p:sp>
      <p:pic>
        <p:nvPicPr>
          <p:cNvPr id="11266" name="Picture 2" descr="D:\Work\Мои документы\Дорошенко\Мероприятия в г. ОМСКЕ\Форум 2016 г\БУЗОО НД БАНЕР\Наши ДОСТИЖЕНИЯ _второй\5. Всероссийские мероприятия (2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16043" y="1052736"/>
            <a:ext cx="3795829" cy="2583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Work\Мои документы\Дорошенко\Мероприятия в г. ОМСКЕ\Форум 2016 г\БУЗОО НД БАНЕР\Наши ДОСТИЖЕНИЯ _второй\5. Всероссийские мероприятия (4)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158773"/>
            <a:ext cx="3958562" cy="24142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D:\Work\Мои документы\Дорошенко\Мероприятия в г. ОМСКЕ\Форум 2016 г\БУЗОО НД фильм\для фильма СОВЕТА\6. участие в международ всер\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2332227"/>
            <a:ext cx="3111994" cy="2608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D:\Work\Мои документы\Дорошенко\Мероприятия в г. ОМСКЕ\Форум 2016 г\БУЗОО НД фильм\для фильма СОВЕТА\6. участие в международ всер\0-5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9863" y="4068260"/>
            <a:ext cx="4107046" cy="24570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D:\Work\Мои документы\Дорошенко\Мероприятия в г. ОМСКЕ\Форум 2016 г\БУЗОО НД БАНЕР\Наши ДОСТИЖЕНИЯ _второй\5. Всероссийские мероприятия (3)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37523" y="4148297"/>
            <a:ext cx="3795829" cy="2392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491716"/>
            <a:ext cx="245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A3D"/>
                </a:solidFill>
              </a:rPr>
              <a:t>г. Мельбурн</a:t>
            </a:r>
            <a:endParaRPr lang="ru-RU" b="1" dirty="0">
              <a:solidFill>
                <a:srgbClr val="007A3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85914" y="3551026"/>
            <a:ext cx="245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A3D"/>
                </a:solidFill>
              </a:rPr>
              <a:t>г. Иваново</a:t>
            </a:r>
            <a:endParaRPr lang="ru-RU" b="1" dirty="0">
              <a:solidFill>
                <a:srgbClr val="007A3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7722" y="6453336"/>
            <a:ext cx="245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A3D"/>
                </a:solidFill>
              </a:rPr>
              <a:t>г. Омск</a:t>
            </a:r>
            <a:endParaRPr lang="ru-RU" b="1" dirty="0">
              <a:solidFill>
                <a:srgbClr val="007A3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55802" y="6418038"/>
            <a:ext cx="245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A3D"/>
                </a:solidFill>
              </a:rPr>
              <a:t>г. Санкт-Петербург</a:t>
            </a:r>
            <a:endParaRPr lang="ru-RU" b="1" dirty="0">
              <a:solidFill>
                <a:srgbClr val="007A3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29025" y="4756502"/>
            <a:ext cx="245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A3D"/>
                </a:solidFill>
              </a:rPr>
              <a:t>г. Москва</a:t>
            </a:r>
            <a:endParaRPr lang="ru-RU" b="1" dirty="0">
              <a:solidFill>
                <a:srgbClr val="007A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57233"/>
            <a:ext cx="9144000" cy="578647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836" y="187495"/>
            <a:ext cx="8900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МЕТОДИЧЕСКОЙ ЛИТЕРАТУРЫ</a:t>
            </a:r>
            <a:endParaRPr lang="ru-RU" sz="3600" b="1" dirty="0">
              <a:solidFill>
                <a:prstClr val="white"/>
              </a:solidFill>
            </a:endParaRPr>
          </a:p>
        </p:txBody>
      </p:sp>
      <p:pic>
        <p:nvPicPr>
          <p:cNvPr id="8194" name="Picture 2" descr="D:\Work\Мои документы\Дорошенко\Мероприятия в г. ОМСКЕ\Форум 2016 г\БУЗОО НД БАНЕР\Наши ДОСТИЖЕНИЯ _второй\10. анк. и выпуск пособий 3-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8361" y="1071546"/>
            <a:ext cx="7298448" cy="57864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19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28830" y="874742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14415" y="0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64784" y="6205064"/>
            <a:ext cx="4150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Наркологический кабинет 1956 г.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79546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Work\Мои документы\Дорошенко\Мероприятия в г. ОМСКЕ\Форум 2016 г\Доклад Дорошенко М.Ю\фото старое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1176" y="1114775"/>
            <a:ext cx="3672408" cy="50876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Work\Мои документы\Дорошенко\Мероприятия в г. ОМСКЕ\Форум 2016 г\Доклад Дорошенко М.Ю\фото старое\4й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14775"/>
            <a:ext cx="5112568" cy="22509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Work\Мои документы\Дорошенко\Мероприятия в г. ОМСКЕ\Форум 2016 г\Доклад Дорошенко М.Ю\фото старое\1й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412" y="3328660"/>
            <a:ext cx="5057744" cy="2836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62636" y="6165304"/>
            <a:ext cx="3422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Наркологическое диспансерное отделение 1976 - 1983 гг.</a:t>
            </a:r>
          </a:p>
        </p:txBody>
      </p:sp>
    </p:spTree>
    <p:extLst>
      <p:ext uri="{BB962C8B-B14F-4D97-AF65-F5344CB8AC3E}">
        <p14:creationId xmlns:p14="http://schemas.microsoft.com/office/powerpoint/2010/main" val="29458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28830" y="847822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36512" y="-40645"/>
            <a:ext cx="9180512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25817" y="187495"/>
            <a:ext cx="93783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spc="-13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ПУБЛИКАЦИИ в журналах, сборниках материалов</a:t>
            </a:r>
            <a:endParaRPr lang="ru-RU" sz="3200" b="1" cap="all" spc="-130" dirty="0">
              <a:solidFill>
                <a:prstClr val="white"/>
              </a:solidFill>
            </a:endParaRPr>
          </a:p>
        </p:txBody>
      </p:sp>
      <p:pic>
        <p:nvPicPr>
          <p:cNvPr id="6146" name="Picture 2" descr="D:\Work\Мои документы\Васецкая\КОНКУРСЫ\Всероссийский 2016г\тимофеева Е.В. 2016г\сканы\журнал РАМС 5.2015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25958" y="1119995"/>
            <a:ext cx="2217211" cy="3376987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Work\Мои документы\Дорошенко\Статьи, конкурсы, тезисы\СТАТЬИ\2010 г\Статья 2010\Главная медсестра\1 00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8830" y="1086113"/>
            <a:ext cx="2354788" cy="34130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Work\Мои документы\Дорошенко\Статьи, конкурсы, тезисы\СТАТЬИ\2010 г\Статья 2010\Омская медицина\Дорошенко статья 00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13"/>
          <a:stretch/>
        </p:blipFill>
        <p:spPr bwMode="auto">
          <a:xfrm>
            <a:off x="6704087" y="1064435"/>
            <a:ext cx="2376800" cy="3394314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Work\Мои документы\Дорошенко\Статьи, конкурсы, тезисы\СТАТЬИ\2013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886884" y="1706417"/>
            <a:ext cx="3408615" cy="2096046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282248"/>
            <a:ext cx="1943553" cy="25265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322022"/>
            <a:ext cx="1744839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7803" y="4282248"/>
            <a:ext cx="1820501" cy="2499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1056" y="4322022"/>
            <a:ext cx="1541424" cy="2419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1441" y="4322022"/>
            <a:ext cx="1792287" cy="2382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9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457" y="-99392"/>
            <a:ext cx="92255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ВЫПУСК СЕСТРИНСКОГО ЕЖЕКВАРТАЛЬНОГО </a:t>
            </a:r>
          </a:p>
          <a:p>
            <a:pPr algn="ctr"/>
            <a:r>
              <a:rPr lang="ru-RU" sz="3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ИНФОРМАЦИОННОГО ЛИСТКА</a:t>
            </a:r>
            <a:endParaRPr lang="ru-RU" sz="3600" b="1" dirty="0">
              <a:solidFill>
                <a:prstClr val="white"/>
              </a:solidFill>
            </a:endParaRPr>
          </a:p>
        </p:txBody>
      </p:sp>
      <p:pic>
        <p:nvPicPr>
          <p:cNvPr id="9218" name="Picture 2" descr="D:\Work\Мои документы\Дорошенко\Мероприятия в г. ОМСКЕ\Форум 2016 г\БУЗОО НД фильм\для фильма СОВЕТА\7. выпуск метод пособ\9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1585" y="1100937"/>
            <a:ext cx="3260829" cy="5640432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Work\Мои документы\Дорошенко\Мероприятия в г. ОМСКЕ\Форум 2016 г\Листок 2016 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9" y="1145552"/>
            <a:ext cx="3050273" cy="5464299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Work\Мои документы\Дорошенко\Мероприятия в г. ОМСКЕ\Форум 2016 г\Листок 2016 2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124321"/>
            <a:ext cx="2838754" cy="5531086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19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8830" y="-75010"/>
            <a:ext cx="92622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ПРОФИЛАКТИЧЕСКАЯ И</a:t>
            </a:r>
          </a:p>
          <a:p>
            <a:pPr algn="ctr"/>
            <a:r>
              <a:rPr lang="ru-RU" sz="3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ОРГАНИЗАЦИОННО-МЕТОДИЧЕСКАЯ РАБОТА</a:t>
            </a:r>
            <a:endParaRPr lang="ru-RU" sz="3600" b="1" dirty="0">
              <a:solidFill>
                <a:prstClr val="white"/>
              </a:solidFill>
            </a:endParaRPr>
          </a:p>
        </p:txBody>
      </p:sp>
      <p:pic>
        <p:nvPicPr>
          <p:cNvPr id="6149" name="Picture 5" descr="D:\Work\Мои документы\Мои рисунки\Мои рисунки\Конкурсы\Санитарное просвещение\Санбюллетени\Сан. бюл. 2016\DSC_004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07503" y="1141619"/>
            <a:ext cx="3600401" cy="29183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D:\Work\Мои документы\Дорошенко\Санитарное просвещение\Фото гигиеническое воспитание\гигиеническое воспитание 00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99776" y="1091828"/>
            <a:ext cx="3780871" cy="30127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D:\Work\Мои документы\Дорошенко\Санитарное просвещение\Фото гигиеническое воспитание\гигиеническое воспитание 0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8754" y="1170723"/>
            <a:ext cx="1070554" cy="14274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9042" y="4089150"/>
            <a:ext cx="3813158" cy="2661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 descr="D:\Work\Мои документы\Дорошенко\Санитарное просвещение\Фото гигиеническое воспитание\гигиеническое воспитание 06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560" y="4078703"/>
            <a:ext cx="2279200" cy="2610335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053066"/>
            <a:ext cx="2315365" cy="2665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 descr="D:\Work\Мои документы\Дорошенко\АКЦИИ\Международный день борьбы с наркоманией\Сообщи, где торгуют смертью 14-25 марта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7904" y="1170723"/>
            <a:ext cx="1491872" cy="290798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61926" y="187495"/>
            <a:ext cx="6736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ПРОФИЛАКТИЧЕСКИЕ АКЦИИ</a:t>
            </a:r>
            <a:endParaRPr lang="ru-RU" sz="3000" b="1" dirty="0">
              <a:solidFill>
                <a:prstClr val="white"/>
              </a:solidFill>
            </a:endParaRPr>
          </a:p>
        </p:txBody>
      </p:sp>
      <p:pic>
        <p:nvPicPr>
          <p:cNvPr id="11266" name="Picture 2" descr="D:\Work\Мои документы\Дорошенко\Мероприятия в г. ОМСКЕ\Форум 2016 г\БУЗОО НД фильм\для фильма СОВЕТА\8. акции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30" y="1138790"/>
            <a:ext cx="4042209" cy="2893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D:\Work\Мои документы\Мои рисунки\Мои рисунки\Акции\Акция Всемирный день без табака\31.05.2016г\1 н.о\20160531_08475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90939" y="1061214"/>
            <a:ext cx="4764733" cy="2974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D:\Work\Мои документы\Мои рисунки\Мои рисунки\Акции\Международный день борьбы с наркоманией\26.06.14\1но, АПО,э.о\20140626_12044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3946633"/>
            <a:ext cx="3919214" cy="2794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D:\Work\Мои документы\Мои рисунки\Мои рисунки\Акции\День психического здоровья\2012\ЛРЦ\SAM_971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764" y="4035422"/>
            <a:ext cx="4666268" cy="25737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37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посвящение в профессию молодых специалистов, 	конкурсы профессионального мастерства, аттестации на рабочем месте, мастер - классы, семинары, общебольничные  конференции по актуальным вопросам сестринского дела. Традиционным стало ежегодное проведение 12 мая Международного дня медицинской сестры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187495"/>
            <a:ext cx="8855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ТРАДИЦИИ СОВЕТА ПО СЕСТРИНСКОМУ ДЕЛУ</a:t>
            </a:r>
            <a:endParaRPr lang="ru-RU" sz="3600" b="1" spc="-100" dirty="0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080434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b="1" spc="-100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посвящение в профессию молодых </a:t>
            </a:r>
            <a:r>
              <a:rPr lang="ru-RU" sz="3200" b="1" spc="-10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специалисто</a:t>
            </a:r>
            <a:r>
              <a:rPr lang="ru-RU" sz="32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конкурсы </a:t>
            </a:r>
            <a:r>
              <a:rPr lang="ru-RU" sz="3200" b="1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профессионального </a:t>
            </a:r>
            <a:r>
              <a:rPr lang="ru-RU" sz="32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мастерства;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аттестации </a:t>
            </a:r>
            <a:r>
              <a:rPr lang="ru-RU" sz="3200" b="1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рабочем </a:t>
            </a:r>
            <a:r>
              <a:rPr lang="ru-RU" sz="32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месте;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 – классы;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семинары;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общебольничные сестринские  конференции;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празднование Международного </a:t>
            </a:r>
            <a:r>
              <a:rPr lang="ru-RU" sz="3200" b="1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дня медицинской сестры</a:t>
            </a:r>
          </a:p>
        </p:txBody>
      </p:sp>
      <p:pic>
        <p:nvPicPr>
          <p:cNvPr id="12291" name="Picture 3" descr="D:\Work\Мои документы\Мои рисунки\Мои рисунки\День медицинской сестры\фото-отчет\11.05.16\DSC_011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4896" y="4555187"/>
            <a:ext cx="4246894" cy="2186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37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39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  <a:endParaRPr lang="ru-RU" sz="3000" b="1" dirty="0">
              <a:solidFill>
                <a:prstClr val="white"/>
              </a:solidFill>
            </a:endParaRPr>
          </a:p>
        </p:txBody>
      </p:sp>
      <p:pic>
        <p:nvPicPr>
          <p:cNvPr id="13314" name="Picture 2" descr="D:\Work\Мои документы\Мои рисунки\Мои рисунки\День медицинской сестры\фото-отчет\11.05.16\DSC_002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53" y="1046700"/>
            <a:ext cx="9037089" cy="3390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D:\Work\Мои документы\Мои рисунки\Мои рисунки\Совет по сестринскому делу\IMG_097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4483" y="4371140"/>
            <a:ext cx="8326203" cy="2226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37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39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  <a:endParaRPr lang="ru-RU" sz="3000" b="1" dirty="0">
              <a:solidFill>
                <a:prstClr val="white"/>
              </a:solidFill>
            </a:endParaRPr>
          </a:p>
        </p:txBody>
      </p:sp>
      <p:pic>
        <p:nvPicPr>
          <p:cNvPr id="14338" name="Picture 2" descr="D:\Work\Мои документы\Мои рисунки\Мои рисунки\Совет по сестринскому делу\Совет по СД 28.07.2016\DSC_02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6525" y="3803569"/>
            <a:ext cx="4179443" cy="2778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D:\Work\Мои документы\Мои рисунки\Мои рисунки\24.07.2014. фото\KNG_547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6525" y="1149275"/>
            <a:ext cx="4031955" cy="25555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D:\Work\Мои документы\Мои рисунки\планерка Главный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1122761"/>
            <a:ext cx="4464497" cy="2608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D:\Work\Мои документы\Мои рисунки\Мои рисунки\Совет по сестринскому делу\Совет по СД 28.07.2016\DSC_008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717" y="3761536"/>
            <a:ext cx="4528808" cy="27702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37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5181" y="187495"/>
            <a:ext cx="84300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</a:t>
            </a:r>
            <a:r>
              <a:rPr lang="ru-RU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ДВИЖЕНИЕ!</a:t>
            </a:r>
            <a:endParaRPr lang="ru-RU" sz="3000" b="1" dirty="0">
              <a:solidFill>
                <a:prstClr val="white"/>
              </a:solidFill>
            </a:endParaRPr>
          </a:p>
        </p:txBody>
      </p:sp>
      <p:pic>
        <p:nvPicPr>
          <p:cNvPr id="15362" name="Picture 2" descr="D:\Work\Мои документы\Мои рисунки\Мои рисунки\Совет по сестринскому делу\Совет по СД 28.07.2016\DSC_004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95" y="1340768"/>
            <a:ext cx="9077610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37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39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  <a:endParaRPr lang="ru-RU" sz="3000" b="1" dirty="0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45865"/>
            <a:ext cx="9080887" cy="566367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23928" y="3645024"/>
            <a:ext cx="48468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БЛАГОДАРЮ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 ВНИМАНИЕ!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437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0" y="5150802"/>
            <a:ext cx="40862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000" b="1" cap="all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Бюджетное учреждение здравоохранения омской области «Наркологический диспансер»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93591" y="221500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392" y="1219540"/>
            <a:ext cx="4086225" cy="3993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lum bright="-4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196752"/>
            <a:ext cx="5057775" cy="547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46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79539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</a:p>
        </p:txBody>
      </p:sp>
      <p:pic>
        <p:nvPicPr>
          <p:cNvPr id="3074" name="Picture 2" descr="D:\Work\Мои документы\Мои рисунки\Мои рисунки\День медицинской сестры\фото-отчет\13.05.2015 г\DSC_028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20"/>
          <a:stretch/>
        </p:blipFill>
        <p:spPr bwMode="auto">
          <a:xfrm>
            <a:off x="104425" y="1555557"/>
            <a:ext cx="4539583" cy="41776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07496" y="2000240"/>
            <a:ext cx="4536504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400" b="1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96</a:t>
            </a:r>
            <a:r>
              <a:rPr lang="ru-RU" sz="2400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медицинских сестер – </a:t>
            </a:r>
            <a:r>
              <a:rPr lang="ru-RU" sz="2400" b="1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 г.</a:t>
            </a:r>
          </a:p>
          <a:p>
            <a:pPr marL="285750" lvl="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400" b="1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63</a:t>
            </a:r>
            <a:r>
              <a:rPr lang="ru-RU" sz="2400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spc="-60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медицинских </a:t>
            </a:r>
            <a:r>
              <a:rPr lang="ru-RU" sz="2400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сестры </a:t>
            </a:r>
            <a:r>
              <a:rPr lang="ru-RU" sz="2400" spc="-60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400" b="1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1998 г.</a:t>
            </a:r>
          </a:p>
          <a:p>
            <a:pPr marL="285750" lvl="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400" b="1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70%</a:t>
            </a:r>
            <a:r>
              <a:rPr lang="ru-RU" sz="2400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стаж в наркологии </a:t>
            </a:r>
            <a:r>
              <a:rPr lang="ru-RU" sz="2400" b="1" spc="-6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лет</a:t>
            </a:r>
          </a:p>
          <a:p>
            <a:pPr marL="285750" lvl="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400" b="1" spc="-15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56%</a:t>
            </a:r>
            <a:r>
              <a:rPr lang="ru-RU" sz="2400" spc="-150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spc="-15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Высшую квалификационную категорию</a:t>
            </a:r>
          </a:p>
          <a:p>
            <a:pPr marL="285750" lvl="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80%</a:t>
            </a:r>
            <a:r>
              <a:rPr lang="ru-RU" sz="240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члены ОПСА в </a:t>
            </a:r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 г.</a:t>
            </a:r>
          </a:p>
          <a:p>
            <a:pPr marL="285750" lvl="0" indent="-285750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94%</a:t>
            </a:r>
            <a:r>
              <a:rPr lang="ru-RU" sz="2400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члены ОПСА в </a:t>
            </a:r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 г.</a:t>
            </a:r>
          </a:p>
        </p:txBody>
      </p:sp>
    </p:spTree>
    <p:extLst>
      <p:ext uri="{BB962C8B-B14F-4D97-AF65-F5344CB8AC3E}">
        <p14:creationId xmlns:p14="http://schemas.microsoft.com/office/powerpoint/2010/main" val="50714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8213" y="311731"/>
            <a:ext cx="9144000" cy="649361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617" y="2751"/>
            <a:ext cx="9195595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79538" y="5921436"/>
            <a:ext cx="3672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Ларионова </a:t>
            </a:r>
          </a:p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Галина Вячеславовна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79539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  <a:endParaRPr lang="ru-RU" sz="30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079983"/>
            <a:ext cx="3712316" cy="4755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D:\Work\Мои документы\Дорошенко\Мероприятия в г. ОМСКЕ\Форум 2016 г\БУЗОО НД фильм\Совет по СД\Наши ветераны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5" y="1113291"/>
            <a:ext cx="5409784" cy="27644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04048" y="5910371"/>
            <a:ext cx="30827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 Совета медицинских сестер</a:t>
            </a:r>
          </a:p>
        </p:txBody>
      </p:sp>
      <p:pic>
        <p:nvPicPr>
          <p:cNvPr id="4100" name="Picture 4" descr="D:\Work\Мои документы\Мои рисунки\Мои рисунки\1 отделение\1 н.о.старые\DSC_000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44645" y="3877702"/>
            <a:ext cx="2736303" cy="2133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33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79539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  <a:endParaRPr lang="ru-RU" sz="3000" b="1" dirty="0">
              <a:solidFill>
                <a:schemeClr val="bg1"/>
              </a:solidFill>
            </a:endParaRPr>
          </a:p>
        </p:txBody>
      </p:sp>
      <p:pic>
        <p:nvPicPr>
          <p:cNvPr id="8" name="Picture 2" descr="D:\Documents and Settings\I Am\Мои документы\Мои рисунки\ФОТОАЛЬБОМ СМС\оонд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15" y="1077695"/>
            <a:ext cx="4557585" cy="2929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D:\Documents and Settings\I Am\Мои документы\Мои рисунки\ФОТОАЛЬБОМ СМС\ООНД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527152" cy="2910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D:\Documents and Settings\I Am\Мои документы\Мои рисунки\ФОТОАЛЬБОМ СМС\ФОТОАЛЬБОМ СМС\оонд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3942093"/>
            <a:ext cx="4450081" cy="2799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D:\Documents and Settings\I Am\Мои документы\Мои рисунки\ФОТОАЛЬБОМ СМС\ФОТОАЛЬБОМ СМС\оонд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2325" y="3942093"/>
            <a:ext cx="4408562" cy="2799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654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79539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  <a:endParaRPr lang="ru-RU" sz="30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81119"/>
            <a:ext cx="3672408" cy="49401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79539" y="5933168"/>
            <a:ext cx="3672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Субботина</a:t>
            </a:r>
          </a:p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Людмила Григорьевна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48063" y="5933168"/>
            <a:ext cx="3672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Титкова </a:t>
            </a:r>
          </a:p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Валентина Васильевна</a:t>
            </a:r>
          </a:p>
        </p:txBody>
      </p:sp>
      <p:pic>
        <p:nvPicPr>
          <p:cNvPr id="1027" name="Picture 3" descr="D:\Work\Мои документы\Дорошенко\Мероприятия в г. ОМСКЕ\Форум 2016 г\БУЗОО НД фильм\для фильма СОВЕТА\для ФИЛЬМА\Титкова В.В.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3" y="1081119"/>
            <a:ext cx="3456384" cy="48520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42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79539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  <a:endParaRPr lang="ru-RU" sz="3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55" y="5805264"/>
            <a:ext cx="3672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Пахила</a:t>
            </a:r>
            <a:endParaRPr lang="ru-RU" sz="2400" b="1" dirty="0" smtClean="0">
              <a:solidFill>
                <a:srgbClr val="007A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Ольга Михайловна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40065" y="5805263"/>
            <a:ext cx="3672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Болтян</a:t>
            </a:r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Любовь Федоровна</a:t>
            </a:r>
          </a:p>
        </p:txBody>
      </p:sp>
      <p:pic>
        <p:nvPicPr>
          <p:cNvPr id="2050" name="Picture 2" descr="D:\Work\Мои документы\Дорошенко\Мероприятия в г. ОМСКЕ\Форум 2016 г\БУЗОО НД фильм\для фильма СОВЕТА\для ФИЛЬМА\Болтян Л.Ф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124743"/>
            <a:ext cx="3240360" cy="46805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Work\Мои документы\Дорошенко\Мероприятия в г. ОМСКЕ\Форум 2016 г\БУЗОО НД фильм\для фильма СОВЕТА\для ФИЛЬМА\Пахила О. М1 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3312368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73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86073"/>
            <a:ext cx="9144000" cy="5983258"/>
          </a:xfrm>
          <a:prstGeom prst="rect">
            <a:avLst/>
          </a:prstGeom>
          <a:pattFill prst="smConfetti">
            <a:fgClr>
              <a:srgbClr val="E4E4E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9144000" cy="1105079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-28830" y="6741368"/>
            <a:ext cx="9172830" cy="127963"/>
          </a:xfrm>
          <a:prstGeom prst="rect">
            <a:avLst/>
          </a:prstGeom>
          <a:solidFill>
            <a:srgbClr val="008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79539" y="187495"/>
            <a:ext cx="890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КОМАНДА, КОЛЛЕКТИВ, ДВИЖЕНИЕ…..</a:t>
            </a:r>
            <a:endParaRPr lang="ru-RU" sz="3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5933168"/>
            <a:ext cx="3672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Петровская </a:t>
            </a:r>
          </a:p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Раиса Николаевна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48063" y="5933168"/>
            <a:ext cx="3672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Фроликова</a:t>
            </a:r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7A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Марина Сергеевна</a:t>
            </a:r>
          </a:p>
        </p:txBody>
      </p:sp>
      <p:pic>
        <p:nvPicPr>
          <p:cNvPr id="7170" name="Picture 2" descr="D:\Work\Мои документы\Мои рисунки\Мои рисунки\Совет по сестринскому делу\Совет по СД 28.07.2016\Портреты\DSC_005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3" y="1101671"/>
            <a:ext cx="3600371" cy="49424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Work\Мои документы\Мои рисунки\Мои рисунки\Совет по сестринскому делу\Совет по СД 28.07.2016\Портреты\DSC_0074 копия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844" y="1077695"/>
            <a:ext cx="3630100" cy="48554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53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db2004120l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db2004120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120l 1">
        <a:dk1>
          <a:srgbClr val="19426B"/>
        </a:dk1>
        <a:lt1>
          <a:srgbClr val="FFFFFF"/>
        </a:lt1>
        <a:dk2>
          <a:srgbClr val="008080"/>
        </a:dk2>
        <a:lt2>
          <a:srgbClr val="B2B2B2"/>
        </a:lt2>
        <a:accent1>
          <a:srgbClr val="35C9C2"/>
        </a:accent1>
        <a:accent2>
          <a:srgbClr val="398AC7"/>
        </a:accent2>
        <a:accent3>
          <a:srgbClr val="FFFFFF"/>
        </a:accent3>
        <a:accent4>
          <a:srgbClr val="14375A"/>
        </a:accent4>
        <a:accent5>
          <a:srgbClr val="AEE1DD"/>
        </a:accent5>
        <a:accent6>
          <a:srgbClr val="337DB4"/>
        </a:accent6>
        <a:hlink>
          <a:srgbClr val="CCCC00"/>
        </a:hlink>
        <a:folHlink>
          <a:srgbClr val="6D50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20l 2">
        <a:dk1>
          <a:srgbClr val="25095D"/>
        </a:dk1>
        <a:lt1>
          <a:srgbClr val="FFFFFF"/>
        </a:lt1>
        <a:dk2>
          <a:srgbClr val="A1537C"/>
        </a:dk2>
        <a:lt2>
          <a:srgbClr val="B2B2B2"/>
        </a:lt2>
        <a:accent1>
          <a:srgbClr val="AF8ADC"/>
        </a:accent1>
        <a:accent2>
          <a:srgbClr val="60A065"/>
        </a:accent2>
        <a:accent3>
          <a:srgbClr val="FFFFFF"/>
        </a:accent3>
        <a:accent4>
          <a:srgbClr val="1E064E"/>
        </a:accent4>
        <a:accent5>
          <a:srgbClr val="D4C4EB"/>
        </a:accent5>
        <a:accent6>
          <a:srgbClr val="56915B"/>
        </a:accent6>
        <a:hlink>
          <a:srgbClr val="8DAED9"/>
        </a:hlink>
        <a:folHlink>
          <a:srgbClr val="5974C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20l 3">
        <a:dk1>
          <a:srgbClr val="2B166E"/>
        </a:dk1>
        <a:lt1>
          <a:srgbClr val="FFFFFF"/>
        </a:lt1>
        <a:dk2>
          <a:srgbClr val="1640B6"/>
        </a:dk2>
        <a:lt2>
          <a:srgbClr val="B2B2B2"/>
        </a:lt2>
        <a:accent1>
          <a:srgbClr val="48BDEC"/>
        </a:accent1>
        <a:accent2>
          <a:srgbClr val="EB984D"/>
        </a:accent2>
        <a:accent3>
          <a:srgbClr val="FFFFFF"/>
        </a:accent3>
        <a:accent4>
          <a:srgbClr val="23115D"/>
        </a:accent4>
        <a:accent5>
          <a:srgbClr val="B1DBF4"/>
        </a:accent5>
        <a:accent6>
          <a:srgbClr val="D58945"/>
        </a:accent6>
        <a:hlink>
          <a:srgbClr val="339966"/>
        </a:hlink>
        <a:folHlink>
          <a:srgbClr val="7E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445</Words>
  <Application>Microsoft Office PowerPoint</Application>
  <PresentationFormat>Экран (4:3)</PresentationFormat>
  <Paragraphs>105</Paragraphs>
  <Slides>28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Тема Office</vt:lpstr>
      <vt:lpstr>cdb2004120l</vt:lpstr>
      <vt:lpstr>Image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117</cp:revision>
  <dcterms:created xsi:type="dcterms:W3CDTF">2016-11-07T18:04:20Z</dcterms:created>
  <dcterms:modified xsi:type="dcterms:W3CDTF">2017-02-01T16:55:56Z</dcterms:modified>
</cp:coreProperties>
</file>