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87" r:id="rId4"/>
    <p:sldMasterId id="2147483699" r:id="rId5"/>
    <p:sldMasterId id="2147483711" r:id="rId6"/>
  </p:sldMasterIdLst>
  <p:sldIdLst>
    <p:sldId id="257" r:id="rId7"/>
    <p:sldId id="288" r:id="rId8"/>
    <p:sldId id="260" r:id="rId9"/>
    <p:sldId id="261" r:id="rId10"/>
    <p:sldId id="262" r:id="rId11"/>
    <p:sldId id="265" r:id="rId12"/>
    <p:sldId id="283" r:id="rId13"/>
    <p:sldId id="267" r:id="rId14"/>
    <p:sldId id="268" r:id="rId15"/>
    <p:sldId id="269" r:id="rId16"/>
    <p:sldId id="271" r:id="rId17"/>
    <p:sldId id="270" r:id="rId18"/>
    <p:sldId id="276" r:id="rId19"/>
    <p:sldId id="277" r:id="rId20"/>
    <p:sldId id="284" r:id="rId21"/>
    <p:sldId id="275" r:id="rId22"/>
    <p:sldId id="274" r:id="rId23"/>
    <p:sldId id="287" r:id="rId24"/>
    <p:sldId id="278" r:id="rId25"/>
    <p:sldId id="273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D"/>
    <a:srgbClr val="009900"/>
    <a:srgbClr val="008A45"/>
    <a:srgbClr val="006600"/>
    <a:srgbClr val="006000"/>
    <a:srgbClr val="C40000"/>
    <a:srgbClr val="E4E4E4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1EAC-D87A-4712-B569-AB94E6B57452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13B9E-7431-426E-A1FD-FCCD18383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8E37A-8D2B-4E1C-B097-03F305B8D20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2AD2B-3EED-4231-9FB4-85226E3C2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3773E-D0D4-4CE1-B3E5-A306628ED3C9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5E0FB-F1F0-4516-B592-9D9412179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Первая помощь\First_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6103912" cy="1008111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84784"/>
            <a:ext cx="6077272" cy="720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C34EB-5825-40D5-940F-050A99822461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4D20A-E00F-42E4-8818-450686D57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CDBD3-416B-4190-8E6D-0C38E38F890F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82B04-E5CC-46C3-A2A0-D4D9F9FCDE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6CD38-F8F3-45C0-8D6A-CF03FC41163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11627-435C-415E-BC15-31FE99871E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E8543-774E-4D5A-8D1B-6B6C23BDCE73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4685-6944-45D2-BD16-DB29FD879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5CE74-DEAE-4C56-B3EA-F65071E64184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3C78B-1613-4290-8649-B38783783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E8670-CB73-4F13-83AF-7D01CC09ADB9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E87FB-4673-47FA-904B-EAB1BF671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50619-3F25-4925-8742-3D7724F81A19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23853-C190-422F-9D17-7A8ADCD4D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1B47-A682-4536-99C6-76F56B103621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17F40-B6D6-4B52-A039-68ACA2556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90670-4BAE-4397-823A-4830F347D7CC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54891-9827-4B2E-AAC6-643872A98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BBC7F-FD86-4D99-92D7-8A7C41B3E14A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6340D-C7B8-4C07-A8E4-DEB618F2C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E755D-008A-4F0E-87CF-E188D851700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539E6-72C6-4A72-954B-C8D7FE5E73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1F5DA-39F6-4F9D-A556-DE3F99C048D0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5BAE2-83B0-440A-815F-44C096AD6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77442-50FF-4EB4-8210-7B7082FC244F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09BC-E930-4DBF-897A-4259D691D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C9B92-6A63-4D2F-A9D7-2FC67C7BEB8A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82685-CCEF-44D9-A0BA-D66A520DA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65499-4417-4DFE-B77B-67D018DD3F7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CC7F6-66F1-4767-8A08-3B4092FAE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B628D-C232-4B8D-B3B7-46624D6A724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9523-EA4C-4D10-9769-FADF9B60FA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FF789-4785-410A-AAE1-B2AD96B6F6C3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AE858-75BF-42EE-88E6-FCB744F3FF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FEEFD-5296-4FFE-A7C9-B78A241B38D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DDC36-8931-411E-943C-770351925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13735-61C1-4C1E-9AC3-815640B3C163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EF8EB-57D8-4917-8F72-10584D808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9FA11-A7C4-4719-94AC-944D80762D73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7E1E2-4F29-48B7-BB2C-B5562CD15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D585-1AC2-44F8-922C-20C7D2AD62B0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B9BC1-6186-4A46-A5A1-B6762163C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B094D-E98B-4752-9391-C991F8F77865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1FF1F-F023-4DFF-8302-99FADC50F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92E44-2CF6-4C59-A868-19A4076FE617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FC2C9-086F-45EB-9082-50CC9B80E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ED554-E127-465C-99F8-0E0BD988B077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07EC2-E641-4EA7-BC39-78E943549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622E7-1157-40E8-8AF1-2596EDEC1E4C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199DF-704C-4490-84B7-DD15CB47F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A7B86-9BEC-4F50-AB28-7977876323F4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5143E-0D34-4551-AD9A-C6CB74F9E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42D1A-C4E8-441E-911F-B2BB505BB383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48F38-48C9-453C-9EA2-AE14FEA48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DF063-77D1-41BA-90AF-9704031D5F8E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A2A9E-05BB-4A9C-A9D5-6E0440765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A4900-BED7-47A4-A04A-1821FB0AE8EF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0EBEE-AD0D-464B-87FD-0C9016A14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D0A57-6E90-4B55-9E23-F0AB7D091784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C0696-44F0-4993-AC09-9217B2EE4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79038-34F8-47D5-B0F7-F8015C2E0E74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29877-FD7D-4D71-8A75-0EB71CBFF6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C1CFE-E776-47F0-93C1-84BDDDE47320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E22F8-3D44-4A66-8CFB-EFF8A3376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66EB2-21F3-47F3-BC05-7E4BFBC4AC0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205AF-B2B9-4ECD-90DE-452AECCBB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8C3D2-D55F-42B3-AFE8-CC95A045465A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AF973-F557-43BB-AEB7-1C39418DE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C438A-840F-4FE5-B408-E8F122A113F7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5F17F-53DE-4B98-855F-EE79C64E78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65B6-2006-4849-83E8-B8504AAA4F8C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E1A20-BC72-41C3-A3DD-C8473A4BA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769DC-B834-4B86-8CC1-D8C37D108690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CE9DD-9CAA-4ABE-8BF8-757177E954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F6A4-0133-4778-8A9D-5D4AE2AFB76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80C78-34AE-4C20-91E8-5816FD086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5ED29-C0F7-4001-9456-58D2026A8693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3ACBD-64DB-4A3F-9BD1-27F65F7E9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D8A2E-8175-4667-B802-1A3E803FF007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46EC4-61CA-4983-A6C5-77F34543B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5EE43-4B84-4396-BD9F-6B378F494DD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977DC-774F-44A2-A6ED-454F7F98D3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BAEFA-A3C4-4604-BE61-F3516D3C027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AFBF-F386-4DB6-9C73-56C9DA1E6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B1AFC-FF78-40F2-BDFF-820A5BFE3CFF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B4EBB-DB31-4EB8-B5A1-D5DE3C167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41BB4-B272-400C-8243-215CA8018301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338CF-82F8-41D6-B629-176D54661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4B28-8BFC-4A0E-987A-BA2C392FA0B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C62F1-1F91-449E-95DF-936B4F205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05FA1-9D01-47EF-A889-FB55F4B9CD6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371EB-588F-488C-8727-06A8EC73C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DC26C-F25A-4022-B405-C814B3C4DAF8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25FDA-38DD-4EA7-AF65-F7F1F6D17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4ED72-F997-40B4-A48C-9C0AAA308C2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F950E-FA86-4005-A334-FE23DBC3D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FA1A1-2E97-4CF6-BF87-A431D6E805AF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CA55D-CBF5-4763-AB3F-7BFE303E9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49C1F-172F-421A-AC93-393B29C588B8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59868-7395-4F33-9FF1-B1706C9CF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C5D03-B86F-49DF-9C79-BE7501FB88C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980BA-0601-46C6-BD8C-F457ADFF5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9A2A0-1941-4DFD-8D18-C0699DBFE8D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6FB28-85B2-4A81-B3BB-7F029733A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6528AB-FDCC-4C28-B3AE-BC4531ED34B5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036FFC-5747-4271-B990-5F18A43AE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2" r:id="rId2"/>
    <p:sldLayoutId id="2147483721" r:id="rId3"/>
    <p:sldLayoutId id="2147483720" r:id="rId4"/>
    <p:sldLayoutId id="2147483719" r:id="rId5"/>
    <p:sldLayoutId id="2147483718" r:id="rId6"/>
    <p:sldLayoutId id="2147483717" r:id="rId7"/>
    <p:sldLayoutId id="2147483716" r:id="rId8"/>
    <p:sldLayoutId id="2147483715" r:id="rId9"/>
    <p:sldLayoutId id="2147483714" r:id="rId10"/>
    <p:sldLayoutId id="214748371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K:\ProPowerPoint\Шаблоны\В работе\Первая помощь\First_Aid_Slid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728345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316" name="Текст 2"/>
          <p:cNvSpPr>
            <a:spLocks noGrp="1"/>
          </p:cNvSpPr>
          <p:nvPr>
            <p:ph type="body" idx="1"/>
          </p:nvPr>
        </p:nvSpPr>
        <p:spPr bwMode="auto">
          <a:xfrm>
            <a:off x="390525" y="1511300"/>
            <a:ext cx="8362950" cy="520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26988" y="6581775"/>
            <a:ext cx="1320800" cy="276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200" smtClean="0">
                <a:solidFill>
                  <a:srgbClr val="E6E0EC"/>
                </a:solidFill>
              </a:rPr>
              <a:t>ProPowerPoint.Ru</a:t>
            </a:r>
            <a:endParaRPr lang="ru-RU" sz="1200" smtClean="0">
              <a:solidFill>
                <a:srgbClr val="E6E0E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24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2360B18-678D-447A-86C4-70A16EE107A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B8D969D1-9D5D-4DBF-AE2A-EE7E809B2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4" r:id="rId2"/>
    <p:sldLayoutId id="2147483733" r:id="rId3"/>
    <p:sldLayoutId id="2147483732" r:id="rId4"/>
    <p:sldLayoutId id="2147483731" r:id="rId5"/>
    <p:sldLayoutId id="2147483730" r:id="rId6"/>
    <p:sldLayoutId id="2147483729" r:id="rId7"/>
    <p:sldLayoutId id="2147483728" r:id="rId8"/>
    <p:sldLayoutId id="2147483727" r:id="rId9"/>
    <p:sldLayoutId id="2147483726" r:id="rId10"/>
    <p:sldLayoutId id="214748372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1131B6FA-EFF2-4000-9898-4BBA220FD94C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C65E041A-F695-4B82-B9FC-4DE4D5057A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4" r:id="rId3"/>
    <p:sldLayoutId id="2147483743" r:id="rId4"/>
    <p:sldLayoutId id="2147483742" r:id="rId5"/>
    <p:sldLayoutId id="2147483741" r:id="rId6"/>
    <p:sldLayoutId id="2147483740" r:id="rId7"/>
    <p:sldLayoutId id="2147483739" r:id="rId8"/>
    <p:sldLayoutId id="2147483738" r:id="rId9"/>
    <p:sldLayoutId id="2147483737" r:id="rId10"/>
    <p:sldLayoutId id="214748373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6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98B15380-EA62-4F2E-BD0C-BF00878C6FB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C8BD58CB-4CDA-4833-BD79-0A40123BB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6" r:id="rId2"/>
    <p:sldLayoutId id="2147483755" r:id="rId3"/>
    <p:sldLayoutId id="2147483754" r:id="rId4"/>
    <p:sldLayoutId id="2147483753" r:id="rId5"/>
    <p:sldLayoutId id="2147483752" r:id="rId6"/>
    <p:sldLayoutId id="2147483751" r:id="rId7"/>
    <p:sldLayoutId id="2147483750" r:id="rId8"/>
    <p:sldLayoutId id="2147483749" r:id="rId9"/>
    <p:sldLayoutId id="2147483748" r:id="rId10"/>
    <p:sldLayoutId id="214748374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32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B995774D-0C41-4D71-BB54-41A291104CC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853E7559-76E8-462E-AEBC-8B155D7874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7" r:id="rId2"/>
    <p:sldLayoutId id="2147483766" r:id="rId3"/>
    <p:sldLayoutId id="2147483765" r:id="rId4"/>
    <p:sldLayoutId id="2147483764" r:id="rId5"/>
    <p:sldLayoutId id="2147483763" r:id="rId6"/>
    <p:sldLayoutId id="2147483762" r:id="rId7"/>
    <p:sldLayoutId id="2147483761" r:id="rId8"/>
    <p:sldLayoutId id="2147483760" r:id="rId9"/>
    <p:sldLayoutId id="2147483759" r:id="rId10"/>
    <p:sldLayoutId id="214748375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9.jpe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88" y="1181100"/>
            <a:ext cx="9144000" cy="5789613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-26988"/>
            <a:ext cx="9144000" cy="1354138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95400" y="1196975"/>
            <a:ext cx="6948488" cy="3816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Организация </a:t>
            </a: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оказания доврачебной медицинской помощи  детям на уровне </a:t>
            </a:r>
            <a:r>
              <a:rPr lang="ru-RU" sz="4400" b="1" cap="all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фап</a:t>
            </a:r>
            <a:r>
              <a:rPr lang="ru-RU" sz="44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65540" name="TextBox 14"/>
          <p:cNvSpPr txBox="1">
            <a:spLocks noChangeArrowheads="1"/>
          </p:cNvSpPr>
          <p:nvPr/>
        </p:nvSpPr>
        <p:spPr bwMode="auto">
          <a:xfrm>
            <a:off x="2843213" y="5084763"/>
            <a:ext cx="61214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 i="1">
                <a:latin typeface="Calibri" pitchFamily="34" charset="0"/>
              </a:rPr>
              <a:t>Е.М.Костяная, </a:t>
            </a:r>
          </a:p>
          <a:p>
            <a:pPr algn="r"/>
            <a:r>
              <a:rPr lang="ru-RU" sz="2400" b="1" i="1">
                <a:latin typeface="Calibri" pitchFamily="34" charset="0"/>
              </a:rPr>
              <a:t>старшая медицинская сестра</a:t>
            </a:r>
          </a:p>
          <a:p>
            <a:pPr algn="r"/>
            <a:r>
              <a:rPr lang="ru-RU" sz="2400" b="1" i="1">
                <a:latin typeface="Calibri" pitchFamily="34" charset="0"/>
              </a:rPr>
              <a:t>педиатрического отделения поликлиники </a:t>
            </a:r>
          </a:p>
          <a:p>
            <a:pPr algn="r"/>
            <a:r>
              <a:rPr lang="ru-RU" sz="2400" b="1" i="1">
                <a:latin typeface="Calibri" pitchFamily="34" charset="0"/>
              </a:rPr>
              <a:t>БУЗОО «Калачинская ЦРБ»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542" name="TextBox 18"/>
          <p:cNvSpPr txBox="1">
            <a:spLocks noChangeArrowheads="1"/>
          </p:cNvSpPr>
          <p:nvPr/>
        </p:nvSpPr>
        <p:spPr bwMode="auto">
          <a:xfrm>
            <a:off x="1042988" y="-26988"/>
            <a:ext cx="7345362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29 сентября 2017</a:t>
            </a:r>
            <a:r>
              <a:rPr lang="ru-RU" sz="2400" b="1">
                <a:solidFill>
                  <a:schemeClr val="bg1"/>
                </a:solidFill>
              </a:rPr>
              <a:t> </a:t>
            </a:r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год</a:t>
            </a:r>
            <a:endParaRPr lang="ru-RU" sz="2400" b="1">
              <a:solidFill>
                <a:schemeClr val="bg1"/>
              </a:solidFill>
            </a:endParaRPr>
          </a:p>
        </p:txBody>
      </p:sp>
      <p:pic>
        <p:nvPicPr>
          <p:cNvPr id="65543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13" y="-4763"/>
            <a:ext cx="927100" cy="130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4" name="Picture 2" descr="C:\Users\Галина Александровна\Desktop\kcrb55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4825" y="147638"/>
            <a:ext cx="1000125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93663" y="1077913"/>
            <a:ext cx="9144001" cy="5788025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FF0000"/>
              </a:solidFill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cap="all" dirty="0">
                <a:solidFill>
                  <a:srgbClr val="C00000"/>
                </a:solidFill>
                <a:cs typeface="Arial" pitchFamily="34" charset="0"/>
              </a:rPr>
              <a:t>Охват профилактическими прививками</a:t>
            </a: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cap="all" dirty="0">
                <a:solidFill>
                  <a:srgbClr val="C00000"/>
                </a:solidFill>
                <a:cs typeface="Arial" pitchFamily="34" charset="0"/>
              </a:rPr>
              <a:t> сельского детского населения составляет 98 %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93663" y="-26988"/>
            <a:ext cx="9237663" cy="1384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950" y="1395933"/>
            <a:ext cx="886142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2100" b="1" dirty="0" smtClean="0">
                <a:latin typeface="Calibri" pitchFamily="34" charset="0"/>
              </a:rPr>
              <a:t>Приказ  </a:t>
            </a:r>
            <a:r>
              <a:rPr lang="ru-RU" sz="2100" b="1" dirty="0">
                <a:latin typeface="Calibri" pitchFamily="34" charset="0"/>
              </a:rPr>
              <a:t>МЗ РФ № 125Н от 21.03.2014г. </a:t>
            </a:r>
          </a:p>
          <a:p>
            <a:pPr algn="ctr"/>
            <a:r>
              <a:rPr lang="ru-RU" sz="2100" b="1" dirty="0">
                <a:latin typeface="Calibri" pitchFamily="34" charset="0"/>
              </a:rPr>
              <a:t>«Об утверждении Национального календаря профилактических прививок и календаря профилактических прививок по эпидемиологическим показаниям» </a:t>
            </a:r>
            <a:endParaRPr lang="ru-RU" sz="2100" b="1" dirty="0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616700"/>
            <a:ext cx="9172575" cy="128588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4757" name="TextBox 18"/>
          <p:cNvSpPr txBox="1">
            <a:spLocks noChangeArrowheads="1"/>
          </p:cNvSpPr>
          <p:nvPr/>
        </p:nvSpPr>
        <p:spPr bwMode="auto">
          <a:xfrm>
            <a:off x="1042988" y="-26988"/>
            <a:ext cx="7083425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 dirty="0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 dirty="0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74758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22225"/>
            <a:ext cx="914401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26413" y="160338"/>
            <a:ext cx="10175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2" descr="C:\Users\Галина Александровна\Desktop\Куликово ФАП\SAM_534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4450" y="2882900"/>
            <a:ext cx="4117975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8575" y="1077914"/>
            <a:ext cx="9144000" cy="5727700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074920" algn="l"/>
              </a:tabLst>
              <a:defRPr/>
            </a:pPr>
            <a:r>
              <a:rPr lang="ru-RU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074920" algn="l"/>
              </a:tabLst>
              <a:defRPr/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074920" algn="l"/>
              </a:tabLst>
              <a:defRPr/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074920" algn="l"/>
              </a:tabLst>
              <a:defRPr/>
            </a:pPr>
            <a:endParaRPr lang="ru-RU" b="1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074920" algn="l"/>
              </a:tabLst>
              <a:defRPr/>
            </a:pPr>
            <a:endParaRPr lang="ru-RU" b="1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074920" algn="l"/>
              </a:tabLst>
              <a:defRPr/>
            </a:pPr>
            <a:endParaRPr lang="ru-RU" sz="2000" b="1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8575" y="-26988"/>
            <a:ext cx="9172575" cy="16002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8488" y="1196752"/>
            <a:ext cx="8064500" cy="1964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800" b="1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Диспансеризация</a:t>
            </a:r>
            <a:endParaRPr lang="ru-RU" sz="2800" b="1" cap="all" dirty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solidFill>
                  <a:srgbClr val="C00000"/>
                </a:solidFill>
                <a:latin typeface="+mj-lt"/>
                <a:cs typeface="Arial" pitchFamily="34" charset="0"/>
              </a:rPr>
              <a:t>сельского детского населения </a:t>
            </a: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solidFill>
                  <a:srgbClr val="C00000"/>
                </a:solidFill>
                <a:latin typeface="+mj-lt"/>
                <a:cs typeface="Arial" pitchFamily="34" charset="0"/>
              </a:rPr>
              <a:t>за 2016г.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5781" name="TextBox 10"/>
          <p:cNvSpPr txBox="1">
            <a:spLocks noChangeArrowheads="1"/>
          </p:cNvSpPr>
          <p:nvPr/>
        </p:nvSpPr>
        <p:spPr bwMode="auto">
          <a:xfrm>
            <a:off x="1290638" y="44624"/>
            <a:ext cx="6680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 dirty="0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 dirty="0">
                <a:solidFill>
                  <a:srgbClr val="FFFFFF"/>
                </a:solidFill>
                <a:latin typeface="Calibri" pitchFamily="34" charset="0"/>
              </a:rPr>
              <a:t>29 </a:t>
            </a:r>
            <a:r>
              <a:rPr lang="ru-RU" sz="2400" b="1" dirty="0" smtClean="0">
                <a:solidFill>
                  <a:srgbClr val="FFFFFF"/>
                </a:solidFill>
                <a:latin typeface="Calibri" pitchFamily="34" charset="0"/>
              </a:rPr>
              <a:t>сентября </a:t>
            </a:r>
            <a:r>
              <a:rPr lang="ru-RU" sz="2400" b="1" dirty="0">
                <a:solidFill>
                  <a:srgbClr val="FFFFFF"/>
                </a:solidFill>
                <a:latin typeface="Calibri" pitchFamily="34" charset="0"/>
              </a:rPr>
              <a:t>2017 год</a:t>
            </a:r>
          </a:p>
        </p:txBody>
      </p:sp>
      <p:pic>
        <p:nvPicPr>
          <p:cNvPr id="757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8" y="71438"/>
            <a:ext cx="10160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984999"/>
              </p:ext>
            </p:extLst>
          </p:nvPr>
        </p:nvGraphicFramePr>
        <p:xfrm>
          <a:off x="161925" y="3284538"/>
          <a:ext cx="8790381" cy="286623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667350"/>
                <a:gridCol w="1633611"/>
                <a:gridCol w="2178147"/>
                <a:gridCol w="1311273"/>
              </a:tblGrid>
              <a:tr h="6485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b="1" i="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 </a:t>
                      </a:r>
                      <a:r>
                        <a:rPr lang="ru-RU" sz="2200" b="1" i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 Возрастные </a:t>
                      </a:r>
                      <a:r>
                        <a:rPr lang="ru-RU" sz="2200" b="1" i="0" baseline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 группы </a:t>
                      </a:r>
                      <a:endParaRPr lang="ru-RU" sz="2200" b="1" i="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b="1" i="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Подлежит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b="1" i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Охвачено  </a:t>
                      </a:r>
                      <a:endParaRPr lang="ru-RU" sz="2200" b="1" i="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b="1" i="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Дети до 1 года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 156</a:t>
                      </a:r>
                      <a:endParaRPr lang="ru-RU" sz="24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156</a:t>
                      </a:r>
                      <a:endParaRPr lang="ru-RU" sz="24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100</a:t>
                      </a:r>
                      <a:endParaRPr lang="ru-RU" sz="24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37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Calibri"/>
                          <a:cs typeface="Arial" pitchFamily="34" charset="0"/>
                        </a:rPr>
                        <a:t>14-летние подростки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188</a:t>
                      </a:r>
                      <a:endParaRPr lang="ru-RU" sz="24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18</a:t>
                      </a:r>
                      <a:r>
                        <a:rPr lang="ru-RU" sz="2400" b="1" i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100</a:t>
                      </a:r>
                      <a:endParaRPr lang="ru-RU" sz="2400" b="1" i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25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Calibri"/>
                          <a:cs typeface="Arial" pitchFamily="34" charset="0"/>
                        </a:rPr>
                        <a:t>Дети - сироты и дети, оставшиеся без попечения родителей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58</a:t>
                      </a:r>
                      <a:endParaRPr lang="ru-RU" sz="24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58</a:t>
                      </a:r>
                      <a:endParaRPr lang="ru-RU" sz="24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100</a:t>
                      </a:r>
                      <a:endParaRPr lang="ru-RU" sz="24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58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8938" y="187325"/>
            <a:ext cx="1135062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8575" y="1085850"/>
            <a:ext cx="9144000" cy="5583510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8575" y="-26988"/>
            <a:ext cx="9172575" cy="1511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3505" y="1181621"/>
            <a:ext cx="8308975" cy="1311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solidFill>
                  <a:srgbClr val="C00000"/>
                </a:solidFill>
                <a:latin typeface="+mj-lt"/>
                <a:cs typeface="Arial" pitchFamily="34" charset="0"/>
              </a:rPr>
              <a:t>Профилактические осмотры</a:t>
            </a: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solidFill>
                  <a:srgbClr val="C00000"/>
                </a:solidFill>
                <a:latin typeface="+mj-lt"/>
                <a:cs typeface="Arial" pitchFamily="34" charset="0"/>
              </a:rPr>
              <a:t>сельского детского населения за 2016</a:t>
            </a:r>
            <a:r>
              <a:rPr lang="ru-RU" sz="1600" b="1" cap="all" dirty="0">
                <a:solidFill>
                  <a:srgbClr val="C00000"/>
                </a:solidFill>
                <a:latin typeface="+mj-lt"/>
                <a:cs typeface="Arial" pitchFamily="34" charset="0"/>
              </a:rPr>
              <a:t>г</a:t>
            </a:r>
            <a:r>
              <a:rPr lang="ru-RU" sz="1600" b="1" cap="all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b="1" cap="all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6805" name="TextBox 10"/>
          <p:cNvSpPr txBox="1">
            <a:spLocks noChangeArrowheads="1"/>
          </p:cNvSpPr>
          <p:nvPr/>
        </p:nvSpPr>
        <p:spPr bwMode="auto">
          <a:xfrm>
            <a:off x="1290638" y="-5755"/>
            <a:ext cx="6680200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 dirty="0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 dirty="0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  <a:p>
            <a:pPr algn="ctr"/>
            <a:r>
              <a:rPr lang="ru-RU" sz="2200" b="1" dirty="0">
                <a:solidFill>
                  <a:srgbClr val="FFFFFF"/>
                </a:solidFill>
                <a:latin typeface="Calibri" pitchFamily="34" charset="0"/>
              </a:rPr>
              <a:t>.</a:t>
            </a:r>
          </a:p>
        </p:txBody>
      </p:sp>
      <p:pic>
        <p:nvPicPr>
          <p:cNvPr id="768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" y="93663"/>
            <a:ext cx="912813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48180"/>
              </p:ext>
            </p:extLst>
          </p:nvPr>
        </p:nvGraphicFramePr>
        <p:xfrm>
          <a:off x="510381" y="2708920"/>
          <a:ext cx="8064895" cy="361915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235173"/>
                <a:gridCol w="2804355"/>
                <a:gridCol w="2025367"/>
              </a:tblGrid>
              <a:tr h="551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b="1" i="0" baseline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Группы  здоровья </a:t>
                      </a:r>
                      <a:endParaRPr lang="ru-RU" sz="2200" b="1" i="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b="1" i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 Осмотрено детей </a:t>
                      </a:r>
                      <a:endParaRPr lang="ru-RU" sz="2200" b="1" i="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b="1" i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%  </a:t>
                      </a:r>
                      <a:endParaRPr lang="ru-RU" sz="2200" b="1" i="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2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74920" algn="l"/>
                        </a:tabLst>
                        <a:defRPr/>
                      </a:pPr>
                      <a:r>
                        <a:rPr kumimoji="0" lang="en-US" sz="2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Calibri"/>
                          <a:cs typeface="Arial" pitchFamily="34" charset="0"/>
                        </a:rPr>
                        <a:t>I</a:t>
                      </a:r>
                      <a:endParaRPr kumimoji="0" lang="ru-RU" sz="2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369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10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9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kumimoji="0" lang="en-US" sz="2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Calibri"/>
                          <a:cs typeface="Arial" pitchFamily="34" charset="0"/>
                        </a:rPr>
                        <a:t>II</a:t>
                      </a:r>
                      <a:endParaRPr kumimoji="0" lang="ru-RU" sz="2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2538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68,8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4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74920" algn="l"/>
                        </a:tabLst>
                        <a:defRPr/>
                      </a:pPr>
                      <a:r>
                        <a:rPr kumimoji="0" lang="en-US" sz="2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Calibri"/>
                          <a:cs typeface="Arial" pitchFamily="34" charset="0"/>
                        </a:rPr>
                        <a:t>III</a:t>
                      </a:r>
                      <a:endParaRPr kumimoji="0" lang="ru-RU" sz="2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737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20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5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IV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43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1,2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600" b="1" i="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Всего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600" b="1" i="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3687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600" b="1" i="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Arial" pitchFamily="34" charset="0"/>
                        </a:rPr>
                        <a:t>100</a:t>
                      </a:r>
                      <a:endParaRPr lang="ru-RU" sz="26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68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99413" y="93663"/>
            <a:ext cx="1154112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57150" y="1069975"/>
            <a:ext cx="9144000" cy="5788025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57150" y="-26988"/>
            <a:ext cx="9201150" cy="1368426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7828" name="TextBox 18"/>
          <p:cNvSpPr txBox="1">
            <a:spLocks noChangeArrowheads="1"/>
          </p:cNvSpPr>
          <p:nvPr/>
        </p:nvSpPr>
        <p:spPr bwMode="auto">
          <a:xfrm>
            <a:off x="1258888" y="-26988"/>
            <a:ext cx="6985000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77829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23813"/>
            <a:ext cx="900112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Галина Александровна\Desktop\medrabotnik_3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706543" y="1210220"/>
            <a:ext cx="4364155" cy="267861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7" name="Picture 3" descr="D:\главная мс\акции в ЦРБ\акция 24.03.16\для коллажа\DSCN2879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77" y="3882290"/>
            <a:ext cx="4629497" cy="278806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8" name="Picture 4" descr="D:\главная мс\акции в ЦРБ\акция 24.03.16\коллажи 24.03.16\1. Калачинская ЦРБ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35674" y="3911043"/>
            <a:ext cx="4350829" cy="280994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77833" name="Заголовок 3"/>
          <p:cNvSpPr>
            <a:spLocks noGrp="1"/>
          </p:cNvSpPr>
          <p:nvPr>
            <p:ph type="ctrTitle"/>
          </p:nvPr>
        </p:nvSpPr>
        <p:spPr>
          <a:xfrm>
            <a:off x="-108520" y="1341438"/>
            <a:ext cx="4824536" cy="225901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cs typeface="Arial" charset="0"/>
              </a:rPr>
              <a:t>Контроль за организацией работы детских образовательных учреждений на селе</a:t>
            </a:r>
          </a:p>
        </p:txBody>
      </p:sp>
      <p:pic>
        <p:nvPicPr>
          <p:cNvPr id="7783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13713" y="28575"/>
            <a:ext cx="1003300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42863" y="1081088"/>
            <a:ext cx="9201151" cy="5788025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57150" y="-26988"/>
            <a:ext cx="9201150" cy="1384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1698715"/>
            <a:ext cx="6378575" cy="151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Оказание </a:t>
            </a:r>
            <a:r>
              <a:rPr lang="ru-RU" sz="2800" b="1" cap="all" dirty="0">
                <a:solidFill>
                  <a:srgbClr val="C00000"/>
                </a:solidFill>
                <a:latin typeface="+mj-lt"/>
                <a:cs typeface="Arial" pitchFamily="34" charset="0"/>
              </a:rPr>
              <a:t>неотложной помощи- </a:t>
            </a: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solidFill>
                  <a:srgbClr val="C00000"/>
                </a:solidFill>
                <a:latin typeface="+mj-lt"/>
                <a:cs typeface="Arial" pitchFamily="34" charset="0"/>
              </a:rPr>
              <a:t>обязанность каждого медицинского работника</a:t>
            </a:r>
          </a:p>
        </p:txBody>
      </p:sp>
      <p:sp>
        <p:nvSpPr>
          <p:cNvPr id="78852" name="TextBox 14"/>
          <p:cNvSpPr txBox="1">
            <a:spLocks noChangeArrowheads="1"/>
          </p:cNvSpPr>
          <p:nvPr/>
        </p:nvSpPr>
        <p:spPr bwMode="auto">
          <a:xfrm>
            <a:off x="2843213" y="5084763"/>
            <a:ext cx="6121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 sz="2400" b="1" i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8854" name="TextBox 18"/>
          <p:cNvSpPr txBox="1">
            <a:spLocks noChangeArrowheads="1"/>
          </p:cNvSpPr>
          <p:nvPr/>
        </p:nvSpPr>
        <p:spPr bwMode="auto">
          <a:xfrm>
            <a:off x="1042988" y="-26988"/>
            <a:ext cx="6985000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78855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" y="69850"/>
            <a:ext cx="8001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7035" y="3899694"/>
            <a:ext cx="3375125" cy="2590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1812" y="3573463"/>
            <a:ext cx="3109626" cy="232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D:\главная мс\ФОТОАРХИВ\сибиряк\1314948545_borisovna.jpg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-57498" y="1196752"/>
            <a:ext cx="2555776" cy="550286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8859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91475" y="117475"/>
            <a:ext cx="108743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46038" y="1068388"/>
            <a:ext cx="9144001" cy="5788025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46038" y="-26988"/>
            <a:ext cx="9190038" cy="1384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1298575"/>
            <a:ext cx="8352928" cy="124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cap="all" dirty="0" smtClean="0">
                <a:solidFill>
                  <a:srgbClr val="C00000"/>
                </a:solidFill>
                <a:latin typeface="+mn-lt"/>
              </a:rPr>
              <a:t>Профилактическая </a:t>
            </a:r>
            <a:r>
              <a:rPr lang="ru-RU" sz="3400" b="1" cap="all" dirty="0">
                <a:solidFill>
                  <a:srgbClr val="C00000"/>
                </a:solidFill>
                <a:latin typeface="+mn-lt"/>
              </a:rPr>
              <a:t>работа </a:t>
            </a:r>
            <a:r>
              <a:rPr lang="ru-RU" sz="3400" b="1" cap="all" dirty="0" smtClean="0">
                <a:solidFill>
                  <a:srgbClr val="C00000"/>
                </a:solidFill>
                <a:latin typeface="+mn-lt"/>
              </a:rPr>
              <a:t>                         с </a:t>
            </a:r>
            <a:r>
              <a:rPr lang="ru-RU" sz="3400" b="1" cap="all" dirty="0">
                <a:solidFill>
                  <a:srgbClr val="C00000"/>
                </a:solidFill>
                <a:latin typeface="+mn-lt"/>
              </a:rPr>
              <a:t>населением – актуальная задача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9877" name="TextBox 18"/>
          <p:cNvSpPr txBox="1">
            <a:spLocks noChangeArrowheads="1"/>
          </p:cNvSpPr>
          <p:nvPr/>
        </p:nvSpPr>
        <p:spPr bwMode="auto">
          <a:xfrm>
            <a:off x="1116013" y="-26988"/>
            <a:ext cx="6985000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79878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25" y="31750"/>
            <a:ext cx="900113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6393" y="2636912"/>
            <a:ext cx="4585006" cy="343875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988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1488" y="69850"/>
            <a:ext cx="1006475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D:\главная мс\ФОТОАРХИВ\АКЦИИ\ГРУДНОЕ ВСКАРМЛ 2015\SAM_3273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1399" y="3429000"/>
            <a:ext cx="4471910" cy="298329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9525" y="1081088"/>
            <a:ext cx="9172575" cy="5788025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6988"/>
            <a:ext cx="9144000" cy="1368426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323925"/>
            <a:ext cx="871296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j-lt"/>
                <a:ea typeface="Calibri"/>
                <a:cs typeface="Arial" pitchFamily="34" charset="0"/>
              </a:rPr>
              <a:t>Преемственность  в работе специалистов ЦРБ и периферии – залог качественной медицинской помощи сельскому населению</a:t>
            </a:r>
            <a:endParaRPr lang="ru-RU" sz="2800" b="1" dirty="0">
              <a:solidFill>
                <a:srgbClr val="C00000"/>
              </a:solidFill>
              <a:latin typeface="+mj-lt"/>
              <a:ea typeface="Microsoft Sans Serif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0901" name="TextBox 18"/>
          <p:cNvSpPr txBox="1">
            <a:spLocks noChangeArrowheads="1"/>
          </p:cNvSpPr>
          <p:nvPr/>
        </p:nvSpPr>
        <p:spPr bwMode="auto">
          <a:xfrm>
            <a:off x="1042988" y="-26988"/>
            <a:ext cx="7200900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  <a:p>
            <a:pPr algn="ctr"/>
            <a:r>
              <a:rPr lang="ru-RU" sz="2200" b="1">
                <a:solidFill>
                  <a:srgbClr val="FFFFFF"/>
                </a:solidFill>
                <a:latin typeface="Calibri" pitchFamily="34" charset="0"/>
              </a:rPr>
              <a:t>.</a:t>
            </a:r>
          </a:p>
        </p:txBody>
      </p:sp>
      <p:pic>
        <p:nvPicPr>
          <p:cNvPr id="80902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00" y="38100"/>
            <a:ext cx="9017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Users\Галина Александровна\Desktop\DCIM\106PHOTO\SAM_1696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4986" y="2791779"/>
            <a:ext cx="3789874" cy="262218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5" name="Picture 3" descr="D:\главная мс\ФОТОАРХИВ\2014г\ДП 2014\SAM_178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3438" y="2791779"/>
            <a:ext cx="3595400" cy="267291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2866971" y="4506229"/>
            <a:ext cx="2952750" cy="228441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090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01013" y="125413"/>
            <a:ext cx="1042987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57150" y="1069975"/>
            <a:ext cx="9144000" cy="5788025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57150" y="-26988"/>
            <a:ext cx="9201150" cy="1511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1924" name="TextBox 18"/>
          <p:cNvSpPr txBox="1">
            <a:spLocks noChangeArrowheads="1"/>
          </p:cNvSpPr>
          <p:nvPr/>
        </p:nvSpPr>
        <p:spPr bwMode="auto">
          <a:xfrm>
            <a:off x="1187450" y="-26988"/>
            <a:ext cx="6789738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81925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288" y="69850"/>
            <a:ext cx="914401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4495" y="2618167"/>
            <a:ext cx="2726573" cy="204353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06534"/>
            <a:ext cx="2872668" cy="407894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1928" name="Заголовок 1"/>
          <p:cNvSpPr>
            <a:spLocks noGrp="1"/>
          </p:cNvSpPr>
          <p:nvPr>
            <p:ph type="ctrTitle"/>
          </p:nvPr>
        </p:nvSpPr>
        <p:spPr>
          <a:xfrm>
            <a:off x="395288" y="1340495"/>
            <a:ext cx="8062912" cy="13684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Непрерывное повышение профессионального уровня специалистов ФАП</a:t>
            </a:r>
          </a:p>
        </p:txBody>
      </p:sp>
      <p:pic>
        <p:nvPicPr>
          <p:cNvPr id="23" name="Picture 5" descr="D:\Документы\ФОТОАРХИВ\на страничку Калачинская ЦРБ\областной семинар для фельдшеров ФАП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4436" y="2606534"/>
            <a:ext cx="3272067" cy="205516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3" name="Picture 3" descr="D:\главная мс\ФОТОАРХИВ\2016\фото тренинг 12,02,16\SAM_388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1933" y="4594763"/>
            <a:ext cx="3214570" cy="220156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4" name="Picture 4" descr="D:\главная мс\ОПСА\2015\Петрова\SAM_3442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0857" y="4677170"/>
            <a:ext cx="2811076" cy="207966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1933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77188" y="115888"/>
            <a:ext cx="11096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9525" y="1081088"/>
            <a:ext cx="9172575" cy="5788025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9525" y="-26988"/>
            <a:ext cx="9153525" cy="1368426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2947" name="TextBox 9"/>
          <p:cNvSpPr txBox="1">
            <a:spLocks noChangeArrowheads="1"/>
          </p:cNvSpPr>
          <p:nvPr/>
        </p:nvSpPr>
        <p:spPr bwMode="auto">
          <a:xfrm>
            <a:off x="899592" y="1364575"/>
            <a:ext cx="77405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Arial" charset="0"/>
              </a:rPr>
              <a:t>Курация</a:t>
            </a:r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Arial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Arial" charset="0"/>
              </a:rPr>
              <a:t>работы специалистов </a:t>
            </a:r>
            <a:r>
              <a:rPr lang="ru-RU" sz="3600" b="1" dirty="0" err="1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Arial" charset="0"/>
              </a:rPr>
              <a:t>ФАПов</a:t>
            </a:r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Arial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ea typeface="Microsoft Sans Serif" pitchFamily="34" charset="0"/>
                <a:cs typeface="Arial" charset="0"/>
              </a:rPr>
              <a:t>Советом 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  <a:ea typeface="Microsoft Sans Serif" pitchFamily="34" charset="0"/>
                <a:cs typeface="Arial" charset="0"/>
              </a:rPr>
              <a:t>по сестринскому делу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2949" name="TextBox 18"/>
          <p:cNvSpPr txBox="1">
            <a:spLocks noChangeArrowheads="1"/>
          </p:cNvSpPr>
          <p:nvPr/>
        </p:nvSpPr>
        <p:spPr bwMode="auto">
          <a:xfrm>
            <a:off x="1187450" y="-26988"/>
            <a:ext cx="6840538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82950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8" y="30163"/>
            <a:ext cx="9017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3713" y="74613"/>
            <a:ext cx="10144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8036" y="2492896"/>
            <a:ext cx="3518390" cy="264212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5508103" y="2492896"/>
            <a:ext cx="3733305" cy="405008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307575"/>
            <a:ext cx="3287494" cy="246590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57150" y="1341438"/>
            <a:ext cx="9144000" cy="5516562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57150" y="-26988"/>
            <a:ext cx="9201150" cy="1368426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96" y="1416258"/>
            <a:ext cx="898525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Медицинские сестры </a:t>
            </a:r>
            <a:r>
              <a:rPr lang="ru-RU" sz="2800" b="1" dirty="0" smtClean="0">
                <a:solidFill>
                  <a:srgbClr val="C00000"/>
                </a:solidFill>
                <a:latin typeface="Calibri" pitchFamily="34" charset="0"/>
              </a:rPr>
              <a:t>– потенциал</a:t>
            </a: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, располагающий </a:t>
            </a:r>
            <a:r>
              <a:rPr lang="ru-RU" sz="2800" b="1" dirty="0" smtClean="0">
                <a:solidFill>
                  <a:srgbClr val="C00000"/>
                </a:solidFill>
                <a:latin typeface="Calibri" pitchFamily="34" charset="0"/>
              </a:rPr>
              <a:t>огромными возможностями </a:t>
            </a: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для решения стратегических </a:t>
            </a:r>
            <a:r>
              <a:rPr lang="ru-RU" sz="2800" b="1" dirty="0" smtClean="0">
                <a:solidFill>
                  <a:srgbClr val="C00000"/>
                </a:solidFill>
                <a:latin typeface="Calibri" pitchFamily="34" charset="0"/>
              </a:rPr>
              <a:t>задач </a:t>
            </a: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по сохранению и укреплению здоровья населения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3973" name="TextBox 18"/>
          <p:cNvSpPr txBox="1">
            <a:spLocks noChangeArrowheads="1"/>
          </p:cNvSpPr>
          <p:nvPr/>
        </p:nvSpPr>
        <p:spPr bwMode="auto">
          <a:xfrm>
            <a:off x="1042988" y="-26988"/>
            <a:ext cx="70008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 dirty="0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 dirty="0">
                <a:solidFill>
                  <a:srgbClr val="FFFFFF"/>
                </a:solidFill>
                <a:latin typeface="Calibri" pitchFamily="34" charset="0"/>
              </a:rPr>
              <a:t>29 сентября 2017 </a:t>
            </a:r>
            <a:r>
              <a:rPr lang="ru-RU" sz="2400" b="1" dirty="0" smtClean="0">
                <a:solidFill>
                  <a:srgbClr val="FFFFFF"/>
                </a:solidFill>
                <a:latin typeface="Calibri" pitchFamily="34" charset="0"/>
              </a:rPr>
              <a:t>год</a:t>
            </a:r>
            <a:r>
              <a:rPr lang="ru-RU" sz="2200" b="1" dirty="0" smtClean="0">
                <a:solidFill>
                  <a:srgbClr val="FFFFFF"/>
                </a:solidFill>
                <a:latin typeface="Calibri" pitchFamily="34" charset="0"/>
              </a:rPr>
              <a:t>.</a:t>
            </a:r>
            <a:endParaRPr lang="ru-RU" sz="22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83974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225"/>
            <a:ext cx="9017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3863" y="163513"/>
            <a:ext cx="1042987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97025" y="3141663"/>
            <a:ext cx="6215063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6988"/>
            <a:ext cx="9144000" cy="1384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2" name="Picture 2" descr="C:\Users\Галина Александровна\Desktop\Развитие-сельских-территорий-Свердловского-региона-идет-стремительными-темпами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93887" y="1735814"/>
            <a:ext cx="8568952" cy="464551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182575" y="188640"/>
            <a:ext cx="879157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Bef>
                <a:spcPct val="20000"/>
              </a:spcBef>
            </a:pPr>
            <a:r>
              <a:rPr lang="ru-RU" sz="4400" b="1" dirty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FFFF"/>
                </a:solidFill>
                <a:latin typeface="Calibri" pitchFamily="34" charset="0"/>
              </a:rPr>
              <a:t>Более </a:t>
            </a:r>
            <a:r>
              <a:rPr lang="ru-RU" sz="4400" b="1" dirty="0">
                <a:solidFill>
                  <a:srgbClr val="FFFFFF"/>
                </a:solidFill>
                <a:latin typeface="Calibri" pitchFamily="34" charset="0"/>
              </a:rPr>
              <a:t>38 млн  россиян  -   сельские </a:t>
            </a:r>
            <a:r>
              <a:rPr lang="ru-RU" sz="4400" b="1" dirty="0" smtClean="0">
                <a:solidFill>
                  <a:srgbClr val="FFFFFF"/>
                </a:solidFill>
                <a:latin typeface="Calibri" pitchFamily="34" charset="0"/>
              </a:rPr>
              <a:t>жители</a:t>
            </a:r>
            <a:endParaRPr lang="ru-RU" sz="4400" b="1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57150" y="1069975"/>
            <a:ext cx="9144000" cy="5788025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63500" y="-7938"/>
            <a:ext cx="9207500" cy="136525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6263" y="1196975"/>
            <a:ext cx="7667625" cy="5305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Благодарю  за внимание!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4997" name="TextBox 18"/>
          <p:cNvSpPr txBox="1">
            <a:spLocks noChangeArrowheads="1"/>
          </p:cNvSpPr>
          <p:nvPr/>
        </p:nvSpPr>
        <p:spPr bwMode="auto">
          <a:xfrm>
            <a:off x="1042988" y="-26988"/>
            <a:ext cx="7043737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84998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575" y="41275"/>
            <a:ext cx="900113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9" name="Picture 3" descr="C:\Users\Галина Александровна\Desktop\childr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25" y="1357313"/>
            <a:ext cx="9144000" cy="400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86725" y="131763"/>
            <a:ext cx="10001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099" name="Прямоугольник 9"/>
          <p:cNvSpPr>
            <a:spLocks noChangeArrowheads="1"/>
          </p:cNvSpPr>
          <p:nvPr/>
        </p:nvSpPr>
        <p:spPr bwMode="auto">
          <a:xfrm>
            <a:off x="107503" y="3068955"/>
            <a:ext cx="9009509" cy="38164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</a:rPr>
              <a:t>Принципы </a:t>
            </a:r>
            <a:r>
              <a:rPr lang="ru-RU" sz="2800" b="1" i="1" dirty="0">
                <a:solidFill>
                  <a:srgbClr val="FF0000"/>
                </a:solidFill>
                <a:latin typeface="Calibri" pitchFamily="34" charset="0"/>
              </a:rPr>
              <a:t>охраны здоровья:</a:t>
            </a:r>
          </a:p>
          <a:p>
            <a:pPr algn="just">
              <a:spcAft>
                <a:spcPts val="1200"/>
              </a:spcAft>
              <a:buFont typeface="Arial" charset="0"/>
              <a:buChar char="•"/>
            </a:pPr>
            <a:r>
              <a:rPr lang="ru-RU" sz="2200" b="1" dirty="0">
                <a:latin typeface="Calibri" pitchFamily="34" charset="0"/>
              </a:rPr>
              <a:t>обеспечение прав граждан на охрану здоровья  и связанных с ними государственных гарантий;</a:t>
            </a:r>
          </a:p>
          <a:p>
            <a:pPr algn="just">
              <a:spcAft>
                <a:spcPts val="1200"/>
              </a:spcAft>
              <a:buFont typeface="Arial" charset="0"/>
              <a:buChar char="•"/>
            </a:pPr>
            <a:r>
              <a:rPr lang="ru-RU" sz="2200" b="1" dirty="0">
                <a:latin typeface="Calibri" pitchFamily="34" charset="0"/>
              </a:rPr>
              <a:t>приоритет интересов больного при оказании медицинской помощи;</a:t>
            </a:r>
          </a:p>
          <a:p>
            <a:pPr algn="just">
              <a:spcAft>
                <a:spcPts val="1200"/>
              </a:spcAft>
              <a:buFont typeface="Arial" charset="0"/>
              <a:buChar char="•"/>
            </a:pPr>
            <a:r>
              <a:rPr lang="ru-RU" sz="2200" b="1" dirty="0">
                <a:latin typeface="Calibri" pitchFamily="34" charset="0"/>
              </a:rPr>
              <a:t>приоритет охраны здоровья детей;</a:t>
            </a:r>
          </a:p>
          <a:p>
            <a:pPr algn="just">
              <a:spcAft>
                <a:spcPts val="1200"/>
              </a:spcAft>
              <a:buFont typeface="Arial" charset="0"/>
              <a:buChar char="•"/>
            </a:pPr>
            <a:r>
              <a:rPr lang="ru-RU" sz="2200" b="1" dirty="0">
                <a:latin typeface="Calibri" pitchFamily="34" charset="0"/>
              </a:rPr>
              <a:t>доступность и высокое качество медицинской помощи;</a:t>
            </a:r>
          </a:p>
          <a:p>
            <a:pPr algn="just">
              <a:spcAft>
                <a:spcPts val="1200"/>
              </a:spcAft>
              <a:buFont typeface="Arial" charset="0"/>
              <a:buChar char="•"/>
            </a:pPr>
            <a:r>
              <a:rPr lang="ru-RU" sz="2200" b="1" dirty="0">
                <a:latin typeface="Calibri" pitchFamily="34" charset="0"/>
              </a:rPr>
              <a:t>недопустимость отказа в оказании медицинской помощи;</a:t>
            </a:r>
          </a:p>
          <a:p>
            <a:pPr algn="just">
              <a:spcAft>
                <a:spcPts val="1200"/>
              </a:spcAft>
              <a:buFont typeface="Arial" charset="0"/>
              <a:buChar char="•"/>
            </a:pPr>
            <a:r>
              <a:rPr lang="ru-RU" sz="2200" b="1" dirty="0">
                <a:latin typeface="Calibri" pitchFamily="34" charset="0"/>
              </a:rPr>
              <a:t>приоритет профилактики и сохранение врачебной тайны.</a:t>
            </a:r>
            <a:endParaRPr lang="ru-RU" sz="2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758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7588" name="Прямоугольник 36"/>
          <p:cNvSpPr>
            <a:spLocks noChangeArrowheads="1"/>
          </p:cNvSpPr>
          <p:nvPr/>
        </p:nvSpPr>
        <p:spPr bwMode="auto">
          <a:xfrm>
            <a:off x="0" y="-26988"/>
            <a:ext cx="9144000" cy="1439863"/>
          </a:xfrm>
          <a:prstGeom prst="rect">
            <a:avLst/>
          </a:prstGeom>
          <a:solidFill>
            <a:srgbClr val="008A45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484784"/>
            <a:ext cx="9144000" cy="1616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FF0000"/>
                </a:solidFill>
                <a:latin typeface="+mj-lt"/>
                <a:ea typeface="Calibri"/>
                <a:cs typeface="Arial" pitchFamily="34" charset="0"/>
              </a:rPr>
              <a:t>323-ФЗ  от 21 ноября 2011 г. </a:t>
            </a:r>
          </a:p>
          <a:p>
            <a:pPr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FF0000"/>
                </a:solidFill>
                <a:latin typeface="+mj-lt"/>
                <a:ea typeface="Calibri"/>
                <a:cs typeface="Arial" pitchFamily="34" charset="0"/>
              </a:rPr>
              <a:t>     «Об основах охраны здоровья граждан в Российской Федерации»</a:t>
            </a:r>
          </a:p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prstClr val="black"/>
                </a:solidFill>
                <a:latin typeface="+mj-lt"/>
                <a:ea typeface="Calibri"/>
                <a:cs typeface="Arial" pitchFamily="34" charset="0"/>
              </a:rPr>
              <a:t>  </a:t>
            </a:r>
            <a:r>
              <a:rPr lang="ru-RU" sz="2200" b="1" i="1" dirty="0">
                <a:solidFill>
                  <a:prstClr val="black"/>
                </a:solidFill>
                <a:latin typeface="+mj-lt"/>
                <a:ea typeface="Calibri"/>
                <a:cs typeface="Arial" pitchFamily="34" charset="0"/>
              </a:rPr>
              <a:t>«Государство обеспечивает гражданам охрану здоровья независимо от места жительства и любых других обстоятельств»</a:t>
            </a:r>
            <a:endParaRPr lang="ru-RU" sz="2200" b="1" i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675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9100" y="117475"/>
            <a:ext cx="1077913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1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0" y="49213"/>
            <a:ext cx="925513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348038" y="895350"/>
            <a:ext cx="5795962" cy="5789613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Bef>
                <a:spcPct val="20000"/>
              </a:spcBef>
            </a:pPr>
            <a:r>
              <a:rPr lang="ru-RU" sz="3200" b="1" dirty="0">
                <a:solidFill>
                  <a:srgbClr val="C00000"/>
                </a:solidFill>
              </a:rPr>
              <a:t>В Калачинском  районе:</a:t>
            </a:r>
          </a:p>
          <a:p>
            <a:pPr algn="just">
              <a:lnSpc>
                <a:spcPct val="115000"/>
              </a:lnSpc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</a:rPr>
              <a:t>Всего проживает </a:t>
            </a:r>
            <a:r>
              <a:rPr lang="ru-RU" sz="2400" b="1" dirty="0">
                <a:solidFill>
                  <a:srgbClr val="000000"/>
                </a:solidFill>
              </a:rPr>
              <a:t>– 39 836 человек</a:t>
            </a:r>
          </a:p>
          <a:p>
            <a:pPr algn="just">
              <a:lnSpc>
                <a:spcPct val="115000"/>
              </a:lnSpc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</a:rPr>
              <a:t>В  городе </a:t>
            </a:r>
            <a:r>
              <a:rPr lang="ru-RU" sz="2400" b="1" dirty="0">
                <a:solidFill>
                  <a:srgbClr val="000000"/>
                </a:solidFill>
              </a:rPr>
              <a:t>– 22 716 человек</a:t>
            </a:r>
          </a:p>
          <a:p>
            <a:pPr algn="just">
              <a:lnSpc>
                <a:spcPct val="115000"/>
              </a:lnSpc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</a:rPr>
              <a:t>В  селе </a:t>
            </a:r>
            <a:r>
              <a:rPr lang="ru-RU" sz="2400" b="1" dirty="0">
                <a:solidFill>
                  <a:srgbClr val="000000"/>
                </a:solidFill>
              </a:rPr>
              <a:t>– 17 120 человек</a:t>
            </a:r>
          </a:p>
          <a:p>
            <a:pPr algn="just">
              <a:lnSpc>
                <a:spcPct val="115000"/>
              </a:lnSpc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Дети до 18 лет 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– 9 020</a:t>
            </a:r>
          </a:p>
          <a:p>
            <a:pPr algn="just">
              <a:lnSpc>
                <a:spcPct val="115000"/>
              </a:lnSpc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Трудоспособное население 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– 21 062</a:t>
            </a:r>
          </a:p>
          <a:p>
            <a:pPr algn="just">
              <a:lnSpc>
                <a:spcPct val="115000"/>
              </a:lnSpc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Родилось  -     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506 человек</a:t>
            </a:r>
          </a:p>
          <a:p>
            <a:pPr algn="just">
              <a:lnSpc>
                <a:spcPct val="115000"/>
              </a:lnSpc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Умерло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-  604 человека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-26988"/>
            <a:ext cx="9144000" cy="1511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8612" name="TextBox 18"/>
          <p:cNvSpPr txBox="1">
            <a:spLocks noChangeArrowheads="1"/>
          </p:cNvSpPr>
          <p:nvPr/>
        </p:nvSpPr>
        <p:spPr bwMode="auto">
          <a:xfrm>
            <a:off x="1258888" y="-26988"/>
            <a:ext cx="6807200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" y="1484313"/>
            <a:ext cx="3376613" cy="525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86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" y="60325"/>
            <a:ext cx="92710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66088" y="60325"/>
            <a:ext cx="1077912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077913"/>
            <a:ext cx="9086850" cy="5780087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6988"/>
            <a:ext cx="9144000" cy="12954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9636" name="TextBox 18"/>
          <p:cNvSpPr txBox="1">
            <a:spLocks noChangeArrowheads="1"/>
          </p:cNvSpPr>
          <p:nvPr/>
        </p:nvSpPr>
        <p:spPr bwMode="auto">
          <a:xfrm>
            <a:off x="1042988" y="-26988"/>
            <a:ext cx="7200900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69637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26988"/>
            <a:ext cx="8413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503061"/>
              </p:ext>
            </p:extLst>
          </p:nvPr>
        </p:nvGraphicFramePr>
        <p:xfrm>
          <a:off x="250825" y="1484313"/>
          <a:ext cx="8712967" cy="5004448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7054287"/>
                <a:gridCol w="829340"/>
                <a:gridCol w="829340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Демографические показатели</a:t>
                      </a:r>
                      <a:r>
                        <a:rPr lang="ru-RU" sz="2000" b="1" i="0" baseline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детского населения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baseline="0" dirty="0" err="1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Калачинского</a:t>
                      </a:r>
                      <a:r>
                        <a:rPr lang="ru-RU" sz="2000" b="1" i="0" baseline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района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baseline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на 01.01.2017г.</a:t>
                      </a:r>
                      <a:endParaRPr lang="ru-RU" sz="2000" b="1" i="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i="0" dirty="0" smtClean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i="0" dirty="0" smtClean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2015</a:t>
                      </a:r>
                      <a:endParaRPr lang="ru-RU" sz="2000" b="1" i="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i="0" dirty="0" smtClean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i="0" dirty="0" smtClean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2016</a:t>
                      </a:r>
                      <a:endParaRPr lang="ru-RU" sz="2000" b="1" i="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Рождаемость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13,8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12,7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Общая смертность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14,9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15,1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Детская смертность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0,79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0,88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Умерло детей до года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Младенческая смертность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5,4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1,97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Перинатальная смертность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12,72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11,85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Ранняя неонатальная смертность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1,97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Детское население от 0 до 17 лет 11 месяцев 29 дней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8816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9020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968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39100" y="117475"/>
            <a:ext cx="1077913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728912" y="1357312"/>
            <a:ext cx="6415087" cy="5500687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2400" b="1" dirty="0" smtClean="0">
                <a:solidFill>
                  <a:srgbClr val="C00000"/>
                </a:solidFill>
                <a:cs typeface="Arial" charset="0"/>
              </a:rPr>
              <a:t>ЦРБ </a:t>
            </a:r>
            <a:r>
              <a:rPr lang="ru-RU" sz="2400" b="1" dirty="0">
                <a:solidFill>
                  <a:schemeClr val="tx1"/>
                </a:solidFill>
                <a:cs typeface="Arial" charset="0"/>
              </a:rPr>
              <a:t>-</a:t>
            </a:r>
            <a:r>
              <a:rPr lang="ru-RU" sz="2400" b="1" dirty="0">
                <a:solidFill>
                  <a:srgbClr val="FF0000"/>
                </a:solidFill>
                <a:cs typeface="Arial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ea typeface="Calibri" pitchFamily="34" charset="0"/>
                <a:cs typeface="Arial" charset="0"/>
              </a:rPr>
              <a:t>144</a:t>
            </a:r>
            <a:r>
              <a:rPr lang="en-US" sz="2400" b="1" dirty="0" smtClean="0">
                <a:solidFill>
                  <a:schemeClr val="tx1"/>
                </a:solidFill>
                <a:ea typeface="Calibri" pitchFamily="34" charset="0"/>
                <a:cs typeface="Arial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ea typeface="Calibri" pitchFamily="34" charset="0"/>
                <a:cs typeface="Arial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ea typeface="Calibri" pitchFamily="34" charset="0"/>
                <a:cs typeface="Arial" charset="0"/>
              </a:rPr>
              <a:t>круглосуточных и 32 </a:t>
            </a:r>
            <a:r>
              <a:rPr lang="ru-RU" sz="2400" b="1" dirty="0" smtClean="0">
                <a:solidFill>
                  <a:schemeClr val="tx1"/>
                </a:solidFill>
                <a:ea typeface="Calibri" pitchFamily="34" charset="0"/>
                <a:cs typeface="Arial" charset="0"/>
              </a:rPr>
              <a:t>койки дневного </a:t>
            </a:r>
            <a:r>
              <a:rPr lang="en-US" sz="2400" b="1" dirty="0" smtClean="0">
                <a:solidFill>
                  <a:schemeClr val="tx1"/>
                </a:solidFill>
                <a:ea typeface="Calibri" pitchFamily="34" charset="0"/>
                <a:cs typeface="Arial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ea typeface="Calibri" pitchFamily="34" charset="0"/>
                <a:cs typeface="Arial" charset="0"/>
              </a:rPr>
              <a:t>стационара</a:t>
            </a:r>
            <a:endParaRPr lang="ru-RU" sz="2400" b="1" dirty="0">
              <a:solidFill>
                <a:schemeClr val="tx1"/>
              </a:solidFill>
              <a:cs typeface="Arial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2400" b="1" dirty="0" smtClean="0">
                <a:solidFill>
                  <a:srgbClr val="C00000"/>
                </a:solidFill>
                <a:cs typeface="Arial" charset="0"/>
              </a:rPr>
              <a:t>Поликлиника</a:t>
            </a:r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cs typeface="Arial" charset="0"/>
              </a:rPr>
              <a:t>- 800 взрослых и 350 детских </a:t>
            </a:r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 посещений 2 </a:t>
            </a:r>
            <a:r>
              <a:rPr lang="ru-RU" sz="2400" b="1" dirty="0">
                <a:solidFill>
                  <a:srgbClr val="000000"/>
                </a:solidFill>
                <a:cs typeface="Arial" charset="0"/>
              </a:rPr>
              <a:t>участковые больницы </a:t>
            </a:r>
            <a:endParaRPr lang="ru-RU" sz="2400" b="1" dirty="0" smtClean="0">
              <a:solidFill>
                <a:srgbClr val="000000"/>
              </a:solidFill>
              <a:cs typeface="Arial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12 </a:t>
            </a:r>
            <a:r>
              <a:rPr lang="ru-RU" sz="2400" b="1" dirty="0">
                <a:solidFill>
                  <a:srgbClr val="000000"/>
                </a:solidFill>
                <a:cs typeface="Arial" charset="0"/>
              </a:rPr>
              <a:t>круглосуточных  </a:t>
            </a:r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коек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12 </a:t>
            </a:r>
            <a:r>
              <a:rPr lang="ru-RU" sz="2400" b="1" dirty="0">
                <a:solidFill>
                  <a:srgbClr val="000000"/>
                </a:solidFill>
                <a:cs typeface="Arial" charset="0"/>
              </a:rPr>
              <a:t>дневных коек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2 </a:t>
            </a:r>
            <a:r>
              <a:rPr lang="ru-RU" sz="2400" b="1" dirty="0">
                <a:solidFill>
                  <a:srgbClr val="000000"/>
                </a:solidFill>
                <a:cs typeface="Arial" charset="0"/>
              </a:rPr>
              <a:t>врачебные амбулатории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2 </a:t>
            </a:r>
            <a:r>
              <a:rPr lang="ru-RU" sz="2400" b="1" dirty="0">
                <a:solidFill>
                  <a:srgbClr val="000000"/>
                </a:solidFill>
                <a:cs typeface="Arial" charset="0"/>
              </a:rPr>
              <a:t>офиса врача общей </a:t>
            </a:r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практики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2400" b="1" dirty="0" smtClean="0">
                <a:solidFill>
                  <a:srgbClr val="000000"/>
                </a:solidFill>
                <a:cs typeface="Arial" charset="0"/>
              </a:rPr>
              <a:t>33 </a:t>
            </a:r>
            <a:r>
              <a:rPr lang="ru-RU" sz="2400" b="1" dirty="0" err="1" smtClean="0">
                <a:solidFill>
                  <a:srgbClr val="000000"/>
                </a:solidFill>
                <a:cs typeface="Arial" charset="0"/>
              </a:rPr>
              <a:t>ФАПа</a:t>
            </a:r>
            <a:endParaRPr lang="ru-RU" sz="2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58738" y="-26988"/>
            <a:ext cx="9202738" cy="1384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706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8738" y="1357313"/>
            <a:ext cx="2787651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3" name="Picture 4" descr="D:\Документы\ФОТОАРХИВ\2014г\фапы 2014\Глуховка\SAM_055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288" y="3171825"/>
            <a:ext cx="2757488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4" name="Picture 3" descr="D:\Документы\ФОТОАРХИВ\здания\image (2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2863" y="4810125"/>
            <a:ext cx="27860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82575" y="188640"/>
            <a:ext cx="879157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Bef>
                <a:spcPct val="20000"/>
              </a:spcBef>
            </a:pPr>
            <a:r>
              <a:rPr lang="ru-RU" sz="4400" b="1" dirty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FFFF"/>
                </a:solidFill>
                <a:latin typeface="Calibri" pitchFamily="34" charset="0"/>
              </a:rPr>
              <a:t>Структура Калачинской ЦРБ</a:t>
            </a:r>
            <a:endParaRPr lang="ru-RU" sz="4400" b="1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57150" y="1069975"/>
            <a:ext cx="9144000" cy="5611813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ea typeface="Calibri"/>
                <a:cs typeface="Arial" pitchFamily="34" charset="0"/>
              </a:rPr>
              <a:t>     </a:t>
            </a:r>
            <a:endParaRPr lang="ru-RU" sz="2000" b="1" dirty="0">
              <a:solidFill>
                <a:prstClr val="black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57150" y="-26988"/>
            <a:ext cx="9201150" cy="1384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196975"/>
            <a:ext cx="8851900" cy="602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200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Calibri" pitchFamily="34" charset="0"/>
              </a:rPr>
              <a:t>ПРИКАЗ МЗ И СР РФ ОТ 16 АПРЕЛЯ 2012 Г. </a:t>
            </a:r>
          </a:p>
          <a:p>
            <a:pPr algn="ctr">
              <a:lnSpc>
                <a:spcPct val="110000"/>
              </a:lnSpc>
            </a:pPr>
            <a:r>
              <a:rPr lang="ru-RU" sz="3200" b="1" dirty="0">
                <a:solidFill>
                  <a:srgbClr val="C00000"/>
                </a:solidFill>
                <a:latin typeface="Calibri" pitchFamily="34" charset="0"/>
              </a:rPr>
              <a:t>N 366Н  </a:t>
            </a: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"ОБ УТВЕРЖДЕНИИ ПОРЯДКА ОКАЗАНИЯ </a:t>
            </a:r>
          </a:p>
          <a:p>
            <a:pPr algn="ctr">
              <a:lnSpc>
                <a:spcPct val="110000"/>
              </a:lnSpc>
            </a:pP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ПЕДИАТРИЧЕСКОЙ ПОМОЩИ»</a:t>
            </a:r>
          </a:p>
          <a:p>
            <a:pPr algn="just">
              <a:lnSpc>
                <a:spcPct val="150000"/>
              </a:lnSpc>
            </a:pPr>
            <a:endParaRPr lang="ru-RU" sz="2400" b="1" i="1" dirty="0">
              <a:latin typeface="Calibri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>
                <a:latin typeface="Calibri" pitchFamily="34" charset="0"/>
              </a:rPr>
              <a:t>Педиатрическая  служба: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2000" b="1" dirty="0" smtClean="0">
                <a:latin typeface="Calibri" pitchFamily="34" charset="0"/>
              </a:rPr>
              <a:t>  </a:t>
            </a:r>
            <a:r>
              <a:rPr lang="ru-RU" sz="2000" b="1" dirty="0">
                <a:latin typeface="Calibri" pitchFamily="34" charset="0"/>
              </a:rPr>
              <a:t>педиатрическое  отделение - 33 койки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2000" b="1" dirty="0" smtClean="0">
                <a:latin typeface="Calibri" pitchFamily="34" charset="0"/>
              </a:rPr>
              <a:t> детская </a:t>
            </a:r>
            <a:r>
              <a:rPr lang="ru-RU" sz="2000" b="1" dirty="0">
                <a:latin typeface="Calibri" pitchFamily="34" charset="0"/>
              </a:rPr>
              <a:t>поликлиника -  350 посещений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2000" b="1" dirty="0">
                <a:latin typeface="Calibri" pitchFamily="34" charset="0"/>
              </a:rPr>
              <a:t> две  врачебных  амбулатории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2000" b="1" dirty="0">
                <a:latin typeface="Calibri" pitchFamily="34" charset="0"/>
              </a:rPr>
              <a:t> 33 фельдшерско-акушерских пункта</a:t>
            </a:r>
          </a:p>
          <a:p>
            <a:pPr algn="ctr">
              <a:lnSpc>
                <a:spcPct val="110000"/>
              </a:lnSpc>
            </a:pPr>
            <a:endParaRPr lang="ru-RU" sz="2800" b="1" dirty="0">
              <a:solidFill>
                <a:srgbClr val="FF0000"/>
              </a:solidFill>
              <a:latin typeface="Calibri" pitchFamily="34" charset="0"/>
            </a:endParaRPr>
          </a:p>
          <a:p>
            <a:pPr algn="ctr">
              <a:lnSpc>
                <a:spcPct val="110000"/>
              </a:lnSpc>
            </a:pPr>
            <a:endParaRPr lang="ru-RU" sz="2800" b="1" dirty="0">
              <a:solidFill>
                <a:srgbClr val="FF0000"/>
              </a:solidFill>
              <a:latin typeface="Calibri" pitchFamily="34" charset="0"/>
            </a:endParaRPr>
          </a:p>
          <a:p>
            <a:pPr algn="ctr">
              <a:lnSpc>
                <a:spcPct val="110000"/>
              </a:lnSpc>
            </a:pPr>
            <a:endParaRPr lang="ru-RU" sz="2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616700"/>
            <a:ext cx="9172575" cy="128588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1685" name="TextBox 18"/>
          <p:cNvSpPr txBox="1">
            <a:spLocks noChangeArrowheads="1"/>
          </p:cNvSpPr>
          <p:nvPr/>
        </p:nvSpPr>
        <p:spPr bwMode="auto">
          <a:xfrm>
            <a:off x="1042988" y="-26988"/>
            <a:ext cx="7040562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   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71686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14400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83550" y="74613"/>
            <a:ext cx="1003300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4747038" y="3050337"/>
            <a:ext cx="4393690" cy="359158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6988"/>
            <a:ext cx="9144000" cy="1384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742113"/>
            <a:ext cx="9172575" cy="127000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2707" name="TextBox 18"/>
          <p:cNvSpPr txBox="1">
            <a:spLocks noChangeArrowheads="1"/>
          </p:cNvSpPr>
          <p:nvPr/>
        </p:nvSpPr>
        <p:spPr bwMode="auto">
          <a:xfrm>
            <a:off x="1116013" y="-26988"/>
            <a:ext cx="7056437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72708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0" y="15875"/>
            <a:ext cx="9239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2454" y="1412776"/>
            <a:ext cx="903605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Укомплектованность </a:t>
            </a:r>
            <a:r>
              <a:rPr lang="ru-RU" sz="3200" b="1" dirty="0" err="1" smtClean="0">
                <a:solidFill>
                  <a:srgbClr val="C00000"/>
                </a:solidFill>
                <a:latin typeface="+mj-lt"/>
                <a:cs typeface="Arial" pitchFamily="34" charset="0"/>
              </a:rPr>
              <a:t>ФАПов</a:t>
            </a:r>
            <a:endParaRPr lang="ru-RU" sz="32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  БУЗОО «</a:t>
            </a:r>
            <a:r>
              <a:rPr lang="ru-RU" sz="3200" b="1" dirty="0" err="1">
                <a:solidFill>
                  <a:srgbClr val="C00000"/>
                </a:solidFill>
                <a:latin typeface="+mj-lt"/>
                <a:cs typeface="Arial" pitchFamily="34" charset="0"/>
              </a:rPr>
              <a:t>Калачинская</a:t>
            </a:r>
            <a:r>
              <a:rPr lang="ru-RU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 ЦРБ»  - 52 %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1" y="2736030"/>
            <a:ext cx="478802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cap="all" dirty="0" smtClean="0">
                <a:latin typeface="+mj-lt"/>
                <a:cs typeface="Arial" pitchFamily="34" charset="0"/>
              </a:rPr>
              <a:t>Фельдшеров </a:t>
            </a:r>
            <a:r>
              <a:rPr lang="ru-RU" sz="2800" b="1" cap="all" dirty="0">
                <a:latin typeface="+mj-lt"/>
                <a:cs typeface="Arial" pitchFamily="34" charset="0"/>
              </a:rPr>
              <a:t>– </a:t>
            </a:r>
            <a:r>
              <a:rPr lang="ru-RU" sz="2800" b="1" cap="all" dirty="0">
                <a:solidFill>
                  <a:srgbClr val="FF0000"/>
                </a:solidFill>
                <a:latin typeface="+mj-lt"/>
                <a:cs typeface="Arial" pitchFamily="34" charset="0"/>
              </a:rPr>
              <a:t>7  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cap="all" dirty="0">
                <a:latin typeface="+mj-lt"/>
                <a:cs typeface="Arial" pitchFamily="34" charset="0"/>
              </a:rPr>
              <a:t>Медицинских сестер – </a:t>
            </a:r>
            <a:r>
              <a:rPr lang="ru-RU" sz="2800" b="1" cap="all" dirty="0">
                <a:solidFill>
                  <a:srgbClr val="FF0000"/>
                </a:solidFill>
                <a:latin typeface="+mj-lt"/>
                <a:cs typeface="Arial" pitchFamily="34" charset="0"/>
              </a:rPr>
              <a:t>9 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cap="all" dirty="0">
                <a:latin typeface="+mj-lt"/>
                <a:cs typeface="Arial" pitchFamily="34" charset="0"/>
              </a:rPr>
              <a:t>Акушерок –</a:t>
            </a:r>
            <a:r>
              <a:rPr lang="ru-RU" sz="2800" b="1" cap="all" dirty="0">
                <a:solidFill>
                  <a:prstClr val="black"/>
                </a:solidFill>
                <a:latin typeface="+mj-lt"/>
                <a:cs typeface="Arial" pitchFamily="34" charset="0"/>
              </a:rPr>
              <a:t> </a:t>
            </a:r>
            <a:r>
              <a:rPr lang="ru-RU" sz="2800" b="1" cap="all" dirty="0">
                <a:solidFill>
                  <a:srgbClr val="FF0000"/>
                </a:solidFill>
                <a:latin typeface="+mj-lt"/>
                <a:cs typeface="Arial" pitchFamily="34" charset="0"/>
              </a:rPr>
              <a:t>3 </a:t>
            </a:r>
          </a:p>
        </p:txBody>
      </p:sp>
      <p:pic>
        <p:nvPicPr>
          <p:cNvPr id="727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34338" y="114300"/>
            <a:ext cx="1109662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D:\главная мс\ФОТОАРХИВ\сибиряк\1287109272_fap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5993239" y="2709017"/>
            <a:ext cx="3184058" cy="355534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2713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6950" y="4079875"/>
            <a:ext cx="2635250" cy="266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57150" y="1069975"/>
            <a:ext cx="9144000" cy="5788025"/>
          </a:xfrm>
          <a:prstGeom prst="rect">
            <a:avLst/>
          </a:prstGeom>
          <a:pattFill prst="smConfetti">
            <a:fgClr>
              <a:srgbClr val="E4E4E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+mj-lt"/>
                <a:ea typeface="Calibri"/>
                <a:cs typeface="Arial" pitchFamily="34" charset="0"/>
              </a:rPr>
              <a:t>  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 smtClean="0">
              <a:solidFill>
                <a:prstClr val="black"/>
              </a:solidFill>
              <a:latin typeface="+mj-lt"/>
              <a:ea typeface="Calibri"/>
              <a:cs typeface="Arial" pitchFamily="34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+mj-lt"/>
                <a:ea typeface="Calibri"/>
                <a:cs typeface="Arial" pitchFamily="34" charset="0"/>
              </a:rPr>
              <a:t>от </a:t>
            </a:r>
            <a:r>
              <a:rPr lang="ru-RU" sz="2800" b="1" dirty="0">
                <a:solidFill>
                  <a:prstClr val="black"/>
                </a:solidFill>
                <a:latin typeface="+mj-lt"/>
                <a:ea typeface="Calibri"/>
                <a:cs typeface="Arial" pitchFamily="34" charset="0"/>
              </a:rPr>
              <a:t>0  до 1 года – 156 детей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+mj-lt"/>
                <a:ea typeface="Calibri"/>
                <a:cs typeface="Arial" pitchFamily="34" charset="0"/>
              </a:rPr>
              <a:t>от </a:t>
            </a:r>
            <a:r>
              <a:rPr lang="ru-RU" sz="2800" b="1" dirty="0">
                <a:solidFill>
                  <a:prstClr val="black"/>
                </a:solidFill>
                <a:latin typeface="+mj-lt"/>
                <a:ea typeface="Calibri"/>
                <a:cs typeface="Arial" pitchFamily="34" charset="0"/>
              </a:rPr>
              <a:t>0 до 15 лет - 3147 детей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+mj-lt"/>
                <a:ea typeface="Calibri"/>
                <a:cs typeface="Arial" pitchFamily="34" charset="0"/>
              </a:rPr>
              <a:t>от </a:t>
            </a:r>
            <a:r>
              <a:rPr lang="ru-RU" sz="2800" b="1" dirty="0">
                <a:solidFill>
                  <a:prstClr val="black"/>
                </a:solidFill>
                <a:latin typeface="+mj-lt"/>
                <a:ea typeface="Calibri"/>
                <a:cs typeface="Arial" pitchFamily="34" charset="0"/>
              </a:rPr>
              <a:t>15 до 18 лет– 540 детей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prstClr val="black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prstClr val="black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Помощь детям оказывается </a:t>
            </a:r>
            <a:r>
              <a:rPr lang="ru-RU" sz="2800" b="1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в </a:t>
            </a:r>
            <a:r>
              <a:rPr lang="ru-RU" sz="2800" b="1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системе </a:t>
            </a:r>
            <a:r>
              <a:rPr lang="ru-RU" sz="2800" b="1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акушерско-терапевтическо-педиатрического </a:t>
            </a:r>
            <a:r>
              <a:rPr lang="ru-RU" sz="2800" b="1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комплекса –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Calibri"/>
                <a:cs typeface="Arial" pitchFamily="34" charset="0"/>
              </a:rPr>
              <a:t>АТПК</a:t>
            </a:r>
            <a:endParaRPr lang="ru-RU" sz="2800" b="1" dirty="0">
              <a:solidFill>
                <a:srgbClr val="FF0000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57150" y="-26988"/>
            <a:ext cx="9201150" cy="1384301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6263" y="1438020"/>
            <a:ext cx="7667625" cy="5425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smtClean="0">
                <a:solidFill>
                  <a:srgbClr val="C00000"/>
                </a:solidFill>
                <a:latin typeface="+mn-lt"/>
              </a:rPr>
              <a:t>В </a:t>
            </a:r>
            <a:r>
              <a:rPr lang="ru-RU" sz="2800" b="1" cap="all" dirty="0">
                <a:solidFill>
                  <a:srgbClr val="C00000"/>
                </a:solidFill>
                <a:latin typeface="+mn-lt"/>
              </a:rPr>
              <a:t>Селе Проживает   3687 детей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28575" y="6616700"/>
            <a:ext cx="9172575" cy="128588"/>
          </a:xfrm>
          <a:prstGeom prst="rect">
            <a:avLst/>
          </a:prstGeom>
          <a:solidFill>
            <a:srgbClr val="008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3733" name="TextBox 18"/>
          <p:cNvSpPr txBox="1">
            <a:spLocks noChangeArrowheads="1"/>
          </p:cNvSpPr>
          <p:nvPr/>
        </p:nvSpPr>
        <p:spPr bwMode="auto">
          <a:xfrm>
            <a:off x="1116013" y="-26988"/>
            <a:ext cx="6888162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FF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3200" b="1">
                <a:solidFill>
                  <a:srgbClr val="FFFFFF"/>
                </a:solidFill>
                <a:latin typeface="Calibri" pitchFamily="34" charset="0"/>
              </a:rPr>
              <a:t>«Актуальные вопросы в педиатрии»</a:t>
            </a:r>
          </a:p>
          <a:p>
            <a:pPr algn="ctr"/>
            <a:r>
              <a:rPr lang="ru-RU" sz="2400" b="1">
                <a:solidFill>
                  <a:srgbClr val="FFFFFF"/>
                </a:solidFill>
                <a:latin typeface="Calibri" pitchFamily="34" charset="0"/>
              </a:rPr>
              <a:t>29 сентября 2017 год</a:t>
            </a:r>
          </a:p>
        </p:txBody>
      </p:sp>
      <p:pic>
        <p:nvPicPr>
          <p:cNvPr id="73734" name="Picture 2" descr="D:\главная мс\ОПСА\Эмблемы\ОРОО ОПС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4175" y="128588"/>
            <a:ext cx="108267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Галина Александровна\Desktop\Куликово ФАП\SAM_5326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8311" y="2132856"/>
            <a:ext cx="4583906" cy="308125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домовые хоз-в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751</Words>
  <Application>Microsoft Office PowerPoint</Application>
  <PresentationFormat>Экран (4:3)</PresentationFormat>
  <Paragraphs>226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Тема Office</vt:lpstr>
      <vt:lpstr>домовые хоз-ва</vt:lpstr>
      <vt:lpstr>1_Тема Office</vt:lpstr>
      <vt:lpstr>3_Тема Office</vt:lpstr>
      <vt:lpstr>4_Тема Office</vt:lpstr>
      <vt:lpstr>5_Тема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Контроль за организацией работы детских образовательных учреждений на селе</vt:lpstr>
      <vt:lpstr>Презентация PowerPoint</vt:lpstr>
      <vt:lpstr>Презентация PowerPoint</vt:lpstr>
      <vt:lpstr>Презентация PowerPoint</vt:lpstr>
      <vt:lpstr>Непрерывное повышение профессионального уровня специалистов ФАП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118</cp:revision>
  <dcterms:created xsi:type="dcterms:W3CDTF">2016-11-07T18:04:20Z</dcterms:created>
  <dcterms:modified xsi:type="dcterms:W3CDTF">2017-10-13T17:55:12Z</dcterms:modified>
</cp:coreProperties>
</file>