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1"/>
  </p:notesMasterIdLst>
  <p:sldIdLst>
    <p:sldId id="273" r:id="rId2"/>
    <p:sldId id="326" r:id="rId3"/>
    <p:sldId id="312" r:id="rId4"/>
    <p:sldId id="328" r:id="rId5"/>
    <p:sldId id="329" r:id="rId6"/>
    <p:sldId id="330" r:id="rId7"/>
    <p:sldId id="331" r:id="rId8"/>
    <p:sldId id="333" r:id="rId9"/>
    <p:sldId id="334" r:id="rId10"/>
    <p:sldId id="335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50" r:id="rId23"/>
    <p:sldId id="351" r:id="rId24"/>
    <p:sldId id="352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36" r:id="rId36"/>
    <p:sldId id="364" r:id="rId37"/>
    <p:sldId id="365" r:id="rId38"/>
    <p:sldId id="353" r:id="rId39"/>
    <p:sldId id="367" r:id="rId40"/>
    <p:sldId id="368" r:id="rId41"/>
    <p:sldId id="369" r:id="rId42"/>
    <p:sldId id="370" r:id="rId43"/>
    <p:sldId id="371" r:id="rId44"/>
    <p:sldId id="373" r:id="rId45"/>
    <p:sldId id="378" r:id="rId46"/>
    <p:sldId id="374" r:id="rId47"/>
    <p:sldId id="375" r:id="rId48"/>
    <p:sldId id="376" r:id="rId49"/>
    <p:sldId id="379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008000"/>
    <a:srgbClr val="EBFFFF"/>
    <a:srgbClr val="FFFFFF"/>
    <a:srgbClr val="CCFFFF"/>
    <a:srgbClr val="FF33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7" autoAdjust="0"/>
    <p:restoredTop sz="94660"/>
  </p:normalViewPr>
  <p:slideViewPr>
    <p:cSldViewPr>
      <p:cViewPr varScale="1">
        <p:scale>
          <a:sx n="65" d="100"/>
          <a:sy n="65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41A971C7-2587-4933-BBF3-397999C33423}" type="datetimeFigureOut">
              <a:rPr lang="ru-RU"/>
              <a:pPr>
                <a:defRPr/>
              </a:pPr>
              <a:t>14.10.2017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2FC3714-856B-4690-8CB7-B1B91DB84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6255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9EA739-36C7-467D-AD8A-253B88D0429A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BDA7993-7FB3-411E-BABD-CD3AB85DB18F}" type="slidenum">
              <a:rPr lang="ru-RU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3095D8-0CAC-4F17-9646-B11F0D8974EE}" type="slidenum">
              <a:rPr lang="ru-RU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7184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85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6CB4A-BFCA-4954-A0E2-95AEB2106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1E343-F128-45BC-BAA8-02210B49B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8E4F7-7294-4895-A353-47F789865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5E3CE-7C60-4E94-B111-50C78F924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2BBD9-0594-4CAA-B19C-842B9453B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57E0E-F924-4762-B0C9-3F713DE92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8AB9D-D226-451B-A1A3-D8551FF69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8BF85-0E0E-4F9A-BA3A-79BF31A76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DEC96-FB64-455F-A78A-906E7D29E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AF55E-2F78-4C43-BEC6-E08CEC054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BF40B-4E1A-4D8D-AC27-2C6F5846A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6147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6150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1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2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3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4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615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6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6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6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B2C26FE-81FA-4B90-A2BA-68DBEB45B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F:\2079.gi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7965504" y="142875"/>
            <a:ext cx="1143000" cy="1214438"/>
          </a:xfrm>
          <a:prstGeom prst="roundRect">
            <a:avLst/>
          </a:prstGeom>
          <a:solidFill>
            <a:schemeClr val="tx1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0" y="2433563"/>
            <a:ext cx="9067800" cy="178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3500" algn="ctr">
              <a:lnSpc>
                <a:spcPct val="110000"/>
              </a:lnSpc>
              <a:buClr>
                <a:srgbClr val="E7BC29"/>
              </a:buClr>
              <a:defRPr/>
            </a:pPr>
            <a:r>
              <a:rPr lang="ru-RU" sz="4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ИТОГИ  ВСЕРОССИЙСКОЙ АКЦИИ</a:t>
            </a:r>
            <a:endParaRPr lang="ru-RU" sz="42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63500" algn="ctr">
              <a:lnSpc>
                <a:spcPct val="110000"/>
              </a:lnSpc>
              <a:buClr>
                <a:srgbClr val="E7BC29"/>
              </a:buClr>
              <a:defRPr/>
            </a:pPr>
            <a:r>
              <a:rPr lang="ru-RU" sz="4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«ЧУЖИХ  </a:t>
            </a:r>
            <a:r>
              <a:rPr lang="ru-RU" sz="4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ДЕТЕЙ  НЕ  БЫВАЕТ</a:t>
            </a:r>
            <a:r>
              <a:rPr lang="ru-RU" sz="4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»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8246" y="5929313"/>
            <a:ext cx="8858250" cy="928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И.Е</a:t>
            </a:r>
            <a:r>
              <a:rPr lang="ru-RU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.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Шмыга</a:t>
            </a: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, член специализированной секции </a:t>
            </a: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ОПСА</a:t>
            </a:r>
          </a:p>
          <a:p>
            <a:pPr algn="r"/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«Сестринское дело в педиатрии и неонатологии»  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15001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5857875"/>
            <a:ext cx="9144000" cy="460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flipV="1">
            <a:off x="0" y="1428750"/>
            <a:ext cx="9144000" cy="460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428750"/>
          </a:xfrm>
          <a:prstGeom prst="rect">
            <a:avLst/>
          </a:prstGeom>
          <a:solidFill>
            <a:srgbClr val="0080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35393" y="332656"/>
            <a:ext cx="6820983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Омская региональная общественная организация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«Омская профессиональная сестринская ассоциация»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5871" y="142875"/>
            <a:ext cx="947737" cy="1143000"/>
          </a:xfrm>
          <a:prstGeom prst="roundRect">
            <a:avLst/>
          </a:prstGeom>
          <a:solidFill>
            <a:schemeClr val="tx1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347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382" y="213937"/>
            <a:ext cx="757858" cy="1013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7965504" y="214313"/>
            <a:ext cx="1071563" cy="1071562"/>
          </a:xfrm>
          <a:prstGeom prst="roundRect">
            <a:avLst/>
          </a:prstGeom>
          <a:solidFill>
            <a:schemeClr val="tx1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5991" y="310107"/>
            <a:ext cx="936104" cy="916141"/>
          </a:xfrm>
          <a:prstGeom prst="ellipse">
            <a:avLst/>
          </a:prstGeom>
          <a:noFill/>
          <a:ln>
            <a:noFill/>
          </a:ln>
          <a:effectLst/>
          <a:ex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6632"/>
            <a:ext cx="8712968" cy="73866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Областная  клиническая больница </a:t>
            </a:r>
          </a:p>
        </p:txBody>
      </p:sp>
      <p:pic>
        <p:nvPicPr>
          <p:cNvPr id="24578" name="Рисунок 2" descr="C:\Users\Ирина Евгеньевна\Desktop\Акция чужих детей не бывает\Фото Акция\ОК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6743650" cy="5115873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6632"/>
            <a:ext cx="8712968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Областная детская клиническая больница </a:t>
            </a:r>
          </a:p>
        </p:txBody>
      </p:sp>
      <p:pic>
        <p:nvPicPr>
          <p:cNvPr id="25602" name="Рисунок 2" descr="C:\Users\Ирина Евгеньевна\Desktop\Акция чужих детей не бывает\Фото Акция\ОДК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226549"/>
            <a:ext cx="7416824" cy="5370803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6632"/>
            <a:ext cx="8712968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Госпиталь для ветеранов войн </a:t>
            </a:r>
          </a:p>
        </p:txBody>
      </p:sp>
      <p:pic>
        <p:nvPicPr>
          <p:cNvPr id="26626" name="Рисунок 2" descr="C:\Users\Ирина Евгеньевна\Desktop\Акция чужих детей не бывает\Фото Акция\ГВВ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8064896" cy="5295134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Клиническая офтальмологическая больница                       им.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В. П. Выходцева</a:t>
            </a:r>
            <a:endParaRPr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7650" name="Рисунок 2" descr="C:\Users\Ирина Евгеньевна\Desktop\Акция чужих детей не бывает\Фото Акция\КОБ им. В.П.Выходцева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3728" y="1196752"/>
            <a:ext cx="5040560" cy="5438554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Центр крови</a:t>
            </a:r>
          </a:p>
        </p:txBody>
      </p:sp>
      <p:pic>
        <p:nvPicPr>
          <p:cNvPr id="28674" name="Рисунок 2" descr="C:\Users\Ирина Евгеньевна\Desktop\Акция чужих детей не бывает\Фото Акция\Центр кров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196752"/>
            <a:ext cx="7776864" cy="5291239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Клиническая психиатрическая больница                       им.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Н. Н. Солодникова</a:t>
            </a:r>
            <a:endParaRPr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9698" name="Рисунок 2" descr="C:\Users\Ирина Евгеньевна\Desktop\Акция чужих детей не бывает\Фото Акция\КПБ им.Н.Н.Солодникова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488832" cy="5431461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Калачинская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центральная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районная больница</a:t>
            </a:r>
          </a:p>
        </p:txBody>
      </p:sp>
      <p:pic>
        <p:nvPicPr>
          <p:cNvPr id="30722" name="Рисунок 2" descr="C:\Users\Ирина Евгеньевна\Desktop\Акция чужих детей не бывает\Фото Акция\Калачинская ЦР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588" y="1340768"/>
            <a:ext cx="7416824" cy="5250111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Саргатская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центральная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районная больница</a:t>
            </a:r>
          </a:p>
        </p:txBody>
      </p:sp>
      <p:pic>
        <p:nvPicPr>
          <p:cNvPr id="31746" name="Рисунок 2" descr="C:\Users\Ирина Евгеньевна\Desktop\Акция чужих детей не бывает\Фото Акция\Саргатская ЦР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341249"/>
            <a:ext cx="7272808" cy="5227330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Большереченская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центральная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районная больница</a:t>
            </a:r>
          </a:p>
        </p:txBody>
      </p:sp>
      <p:pic>
        <p:nvPicPr>
          <p:cNvPr id="32770" name="Рисунок 2" descr="C:\Users\Ирина Евгеньевна\Desktop\Акция чужих детей не бывает\Фото Акция\Большереченская ЦР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235546"/>
            <a:ext cx="7056784" cy="5391700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Любинская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центральная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районная больница</a:t>
            </a:r>
          </a:p>
        </p:txBody>
      </p:sp>
      <p:pic>
        <p:nvPicPr>
          <p:cNvPr id="33794" name="Рисунок 2" descr="C:\Users\Ирина Евгеньевна\Desktop\Акция чужих детей не бывает\Фото Акция\Любинская ЦР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311430"/>
            <a:ext cx="6120680" cy="5213914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/>
          <a:lstStyle/>
          <a:p>
            <a:pPr algn="ctr">
              <a:defRPr/>
            </a:pPr>
            <a:r>
              <a:rPr lang="ru-RU" sz="3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rPr>
              <a:t>1 июня – Международный день защиты детей</a:t>
            </a:r>
          </a:p>
        </p:txBody>
      </p:sp>
      <p:pic>
        <p:nvPicPr>
          <p:cNvPr id="16386" name="rg_hi" descr="https://encrypted-tbn1.gstatic.com/images?q=tbn:ANd9GcQy7xnEAkqtocpN0gwMNZvnh9D-snwmV408eGI2X9O1L51bLr1D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428750"/>
            <a:ext cx="6215063" cy="4786313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Марьяновская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центральная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районная больница</a:t>
            </a:r>
          </a:p>
        </p:txBody>
      </p:sp>
      <p:pic>
        <p:nvPicPr>
          <p:cNvPr id="34818" name="Рисунок 2" descr="C:\Users\Ирина Евгеньевна\Desktop\Акция чужих детей не бывает\Фото Акция\Марьяновская ЦР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99" y="1285875"/>
            <a:ext cx="7256525" cy="5311477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Тарская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центральная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районная больница</a:t>
            </a:r>
          </a:p>
        </p:txBody>
      </p:sp>
      <p:pic>
        <p:nvPicPr>
          <p:cNvPr id="35842" name="Рисунок 2" descr="C:\Users\Ирина Евгеньевна\Desktop\Акция чужих детей не бывает\Фото Акция\Тарская ЦР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99" y="1363810"/>
            <a:ext cx="7181265" cy="5161534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клиническая больница скорой медицинской помощи №1</a:t>
            </a:r>
          </a:p>
        </p:txBody>
      </p:sp>
      <p:pic>
        <p:nvPicPr>
          <p:cNvPr id="36866" name="Рисунок 2" descr="C:\Users\Ирина Евгеньевна\Desktop\Акция чужих детей не бывает\Фото Акция\ГК БСМП №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481533"/>
            <a:ext cx="8208912" cy="5120410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3890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больница №8</a:t>
            </a:r>
          </a:p>
        </p:txBody>
      </p:sp>
      <p:pic>
        <p:nvPicPr>
          <p:cNvPr id="37890" name="Рисунок 2" descr="C:\Users\Ирина Евгеньевна\Desktop\Акция чужих детей не бывает\Фото Акция\ГБ№ 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768752" cy="526458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детская клиническая больница №3</a:t>
            </a:r>
          </a:p>
        </p:txBody>
      </p:sp>
      <p:pic>
        <p:nvPicPr>
          <p:cNvPr id="38914" name="Рисунок 2" descr="C:\Users\Ирина Евгеньевна\Desktop\Акция чужих детей не бывает\Фото Акция\ГДКБ № 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6912768" cy="5393479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Городской клинический перинатальный центр (акушерский  стационар)</a:t>
            </a:r>
          </a:p>
        </p:txBody>
      </p:sp>
      <p:pic>
        <p:nvPicPr>
          <p:cNvPr id="39938" name="Рисунок 2" descr="C:\Users\Ирина Евгеньевна\Desktop\Акция чужих детей не бывает\Фото Акция\ГКПЦ (акушерский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8662546" cy="4104456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поликлиника №1</a:t>
            </a:r>
          </a:p>
        </p:txBody>
      </p:sp>
      <p:pic>
        <p:nvPicPr>
          <p:cNvPr id="40962" name="Рисунок 2" descr="C:\Users\Ирина Евгеньевна\Desktop\Акция чужих детей не бывает\Фото Акция\ГП №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412776"/>
            <a:ext cx="8946069" cy="4968552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поликлиника №6</a:t>
            </a:r>
          </a:p>
        </p:txBody>
      </p:sp>
      <p:pic>
        <p:nvPicPr>
          <p:cNvPr id="41986" name="Рисунок 2" descr="C:\Users\Ирина Евгеньевна\Desktop\Акция чужих детей не бывает\Фото Акция\ГП № 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668741" cy="4608512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поликлиника №8</a:t>
            </a:r>
          </a:p>
        </p:txBody>
      </p:sp>
      <p:pic>
        <p:nvPicPr>
          <p:cNvPr id="43010" name="Рисунок 2" descr="C:\Users\Ирина Евгеньевна\Desktop\Акция чужих детей не бывает\Фото Акция\ГП № 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344816" cy="5334657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Детская городская больница №1</a:t>
            </a:r>
          </a:p>
        </p:txBody>
      </p:sp>
      <p:pic>
        <p:nvPicPr>
          <p:cNvPr id="44034" name="Рисунок 2" descr="C:\Users\Ирина Евгеньевна\Desktop\Акция чужих детей не бывает\Фото Акция\ДГБ №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412776"/>
            <a:ext cx="8496944" cy="506698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6632"/>
            <a:ext cx="8712968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Флаг Международного дня защиты детей </a:t>
            </a:r>
          </a:p>
        </p:txBody>
      </p:sp>
      <p:pic>
        <p:nvPicPr>
          <p:cNvPr id="17410" name="Рисунок 7" descr="F:\2079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143000" y="1500188"/>
            <a:ext cx="6786563" cy="4572000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Детская стоматологическая поликлиника №1</a:t>
            </a:r>
          </a:p>
        </p:txBody>
      </p:sp>
      <p:pic>
        <p:nvPicPr>
          <p:cNvPr id="45058" name="Рисунок 2" descr="C:\Users\Ирина Евгеньевна\Desktop\Акция чужих детей не бывает\Фото Акция\ДСП № 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340767"/>
            <a:ext cx="7200800" cy="523694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клиническая больница №1</a:t>
            </a:r>
          </a:p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им. Кабанова А.Н.</a:t>
            </a:r>
          </a:p>
        </p:txBody>
      </p:sp>
      <p:pic>
        <p:nvPicPr>
          <p:cNvPr id="46082" name="Рисунок 2" descr="C:\Users\Ирина Евгеньевна\Desktop\Акция чужих детей не бывает\Фото Акция\ГКБ № 1 им.Кабанова А.Н.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88" y="1357313"/>
            <a:ext cx="7358062" cy="5072062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детская клиническая больница №2</a:t>
            </a:r>
          </a:p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им. </a:t>
            </a:r>
            <a:r>
              <a:rPr lang="ru-RU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Бисяриной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 В.П.</a:t>
            </a:r>
          </a:p>
        </p:txBody>
      </p:sp>
      <p:pic>
        <p:nvPicPr>
          <p:cNvPr id="47106" name="Рисунок 2" descr="C:\Users\Ирина Евгеньевна\Desktop\Акция чужих детей не бывает\Фото Акция\ГДКБ № 2 им.В.П.Бисяриной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157711"/>
            <a:ext cx="6840760" cy="5439641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поликлиника №9</a:t>
            </a:r>
          </a:p>
        </p:txBody>
      </p:sp>
      <p:pic>
        <p:nvPicPr>
          <p:cNvPr id="48130" name="Рисунок 2" descr="C:\Users\Ирина Евгеньевна\Desktop\Акция чужих детей не бывает\Фото Акция\ГП № 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0444" y="1268760"/>
            <a:ext cx="7369988" cy="5367274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стоматологическая поликлиника №3</a:t>
            </a:r>
          </a:p>
        </p:txBody>
      </p:sp>
      <p:pic>
        <p:nvPicPr>
          <p:cNvPr id="49154" name="Рисунок 2" descr="C:\Users\Ирина Евгеньевна\Desktop\Акция чужих детей не бывает\Фото Акция\ГСП № 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056784" cy="5215884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6632"/>
            <a:ext cx="8712968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Родильный дом №2 </a:t>
            </a:r>
          </a:p>
        </p:txBody>
      </p:sp>
      <p:pic>
        <p:nvPicPr>
          <p:cNvPr id="50178" name="Рисунок 2" descr="C:\Users\Ирина Евгеньевна\Desktop\Акция чужих детей не бывает\Фото Акция\РД № 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7344816" cy="539140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3890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поликлиника №2</a:t>
            </a:r>
          </a:p>
        </p:txBody>
      </p:sp>
      <p:pic>
        <p:nvPicPr>
          <p:cNvPr id="51202" name="Рисунок 2" descr="C:\Users\Ирина Евгеньевна\Desktop\Акция чужих детей не бывает\Фото Акция\ГП № 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63" y="1357313"/>
            <a:ext cx="4143375" cy="5143500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5898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Городская поликлиника №12</a:t>
            </a:r>
          </a:p>
        </p:txBody>
      </p:sp>
      <p:pic>
        <p:nvPicPr>
          <p:cNvPr id="52226" name="Рисунок 2" descr="C:\Users\Ирина Евгеньевна\Desktop\Акция чужих детей не бывает\Фото Акция\ГП№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313" y="1357313"/>
            <a:ext cx="6429375" cy="5072062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4624"/>
            <a:ext cx="8712968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Медико-санитарная часть №7 </a:t>
            </a:r>
          </a:p>
        </p:txBody>
      </p:sp>
      <p:pic>
        <p:nvPicPr>
          <p:cNvPr id="53250" name="Рисунок 2" descr="C:\Users\Ирина Евгеньевна\Desktop\Акция чужих детей не бывает\Фото Акция\МСЧ № 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416824" cy="5444264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6632"/>
            <a:ext cx="8712968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Клинический родильный дом №6 </a:t>
            </a:r>
          </a:p>
        </p:txBody>
      </p:sp>
      <p:pic>
        <p:nvPicPr>
          <p:cNvPr id="54274" name="Рисунок 2" descr="C:\Users\Ирина Евгеньевна\Desktop\Акция чужих детей не бывает\Фото Акция\КРД № 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196752"/>
            <a:ext cx="7416824" cy="5401382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712968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Дети подвергаются разным опасностям </a:t>
            </a:r>
          </a:p>
        </p:txBody>
      </p:sp>
      <p:pic>
        <p:nvPicPr>
          <p:cNvPr id="18434" name="Содержимое 5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3929063"/>
            <a:ext cx="4000500" cy="2714625"/>
          </a:xfrm>
          <a:ln w="28575">
            <a:solidFill>
              <a:srgbClr val="006600"/>
            </a:solidFill>
          </a:ln>
        </p:spPr>
      </p:pic>
      <p:pic>
        <p:nvPicPr>
          <p:cNvPr id="18435" name="Содержимое 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214438"/>
            <a:ext cx="4000500" cy="271462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8436" name="Picture 6" descr="vaw113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1214438"/>
            <a:ext cx="3857625" cy="2738437"/>
          </a:xfrm>
          <a:prstGeom prst="rect">
            <a:avLst/>
          </a:prstGeom>
          <a:noFill/>
          <a:ln w="28575" algn="ctr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8437" name="Picture 4" descr="C:\Users\1\Documents\Школы психолога\Картинки к семинарам\Картинки Дети\использованы\russian-school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500063" y="4000500"/>
            <a:ext cx="3857625" cy="2671763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Клинический кардиологический диспансер</a:t>
            </a:r>
          </a:p>
        </p:txBody>
      </p:sp>
      <p:pic>
        <p:nvPicPr>
          <p:cNvPr id="55298" name="Рисунок 2" descr="C:\Users\Ирина Евгеньевна\Desktop\Акция чужих детей не бывает\Фото Акция\ККД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38" y="1357313"/>
            <a:ext cx="6643687" cy="500062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Госпиталь Федеральное казенное учреждение здравоохранения МСЧ МВД России по ОО</a:t>
            </a:r>
          </a:p>
        </p:txBody>
      </p:sp>
      <p:pic>
        <p:nvPicPr>
          <p:cNvPr id="56322" name="Рисунок 2" descr="C:\Users\Ирина Евгеньевна\Desktop\Акция чужих детей не бывает\Фото Акция\Госпиталь ФКУЗ  МЧС МВД России по Омской области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38" y="1357313"/>
            <a:ext cx="6786562" cy="500062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73866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Нежинский</a:t>
            </a:r>
            <a:r>
              <a:rPr lang="ru-RU" sz="4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 геронтологический центр</a:t>
            </a:r>
          </a:p>
        </p:txBody>
      </p:sp>
      <p:pic>
        <p:nvPicPr>
          <p:cNvPr id="57346" name="Рисунок 2" descr="C:\Users\Ирина Евгеньевна\Desktop\Акция чужих детей не бывает\Фото Акция\Нежинский Г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2060848"/>
            <a:ext cx="8798164" cy="367240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9144000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Акция проведена</a:t>
            </a:r>
          </a:p>
        </p:txBody>
      </p:sp>
      <p:pic>
        <p:nvPicPr>
          <p:cNvPr id="58370" name="Рисунок 4" descr="G:\2015 фото\1 июня\DSC0416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3008" y="2428875"/>
            <a:ext cx="5929312" cy="4214813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071563"/>
            <a:ext cx="9144000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rgbClr val="006600"/>
                </a:solidFill>
                <a:latin typeface="+mn-lt"/>
              </a:rPr>
              <a:t>в медицинских организациях г.Омска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006600"/>
                </a:solidFill>
                <a:latin typeface="+mn-lt"/>
              </a:rPr>
              <a:t>и Омской области,  Детских домах,  санаториях и других  учреждениях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9144000" cy="76944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Для детей проведены </a:t>
            </a: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59394" name="Picture 4" descr="D:\Слайды\счастливые дет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068960"/>
            <a:ext cx="4830762" cy="321468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59395" name="Picture 3" descr="D:\Слайды\шоу мыльных пузырей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4177" y="3068960"/>
            <a:ext cx="4357688" cy="321468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071563"/>
            <a:ext cx="9144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6600"/>
                </a:solidFill>
                <a:latin typeface="+mn-lt"/>
              </a:rPr>
              <a:t>театрализованные представления, конкурсы, шоу и другие развлекательные мероприятия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144000" cy="76944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Участники акции подготовили </a:t>
            </a: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60418" name="Picture 2" descr="G:\Фото\Медсестры\P103086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063" y="3165499"/>
            <a:ext cx="4040187" cy="3030538"/>
          </a:xfrm>
          <a:ln w="28575">
            <a:solidFill>
              <a:srgbClr val="006600"/>
            </a:solidFill>
          </a:ln>
        </p:spPr>
      </p:pic>
      <p:pic>
        <p:nvPicPr>
          <p:cNvPr id="60419" name="Рисунок 6" descr="G:\2013 фото\Акции\10.10\Проведение акции в холле стационара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0" y="3165499"/>
            <a:ext cx="3786188" cy="3071813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071563"/>
            <a:ext cx="9144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6600"/>
                </a:solidFill>
                <a:latin typeface="+mn-lt"/>
              </a:rPr>
              <a:t>плакаты, буклеты, листовки, памятки, </a:t>
            </a:r>
            <a:r>
              <a:rPr lang="ru-RU" sz="3600" b="1" dirty="0" smtClean="0">
                <a:solidFill>
                  <a:srgbClr val="006600"/>
                </a:solidFill>
                <a:latin typeface="+mn-lt"/>
              </a:rPr>
              <a:t>санитарные </a:t>
            </a:r>
            <a:r>
              <a:rPr lang="ru-RU" sz="3600" b="1" dirty="0">
                <a:solidFill>
                  <a:srgbClr val="006600"/>
                </a:solidFill>
                <a:latin typeface="+mn-lt"/>
              </a:rPr>
              <a:t>бюллетени, информационные стенды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144000" cy="76944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Итоги акции</a:t>
            </a:r>
          </a:p>
        </p:txBody>
      </p:sp>
      <p:sp>
        <p:nvSpPr>
          <p:cNvPr id="62466" name="TextBox 2"/>
          <p:cNvSpPr txBox="1">
            <a:spLocks noChangeArrowheads="1"/>
          </p:cNvSpPr>
          <p:nvPr/>
        </p:nvSpPr>
        <p:spPr bwMode="auto">
          <a:xfrm>
            <a:off x="0" y="1214438"/>
            <a:ext cx="7643813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Благотворительная  помощь составила 245264 ру</a:t>
            </a:r>
            <a:r>
              <a:rPr lang="ru-RU" sz="4000" b="1" dirty="0">
                <a:solidFill>
                  <a:srgbClr val="C00000"/>
                </a:solidFill>
              </a:rPr>
              <a:t>бля</a:t>
            </a:r>
          </a:p>
        </p:txBody>
      </p:sp>
      <p:pic>
        <p:nvPicPr>
          <p:cNvPr id="62467" name="Рисунок 3" descr="G:\Мои документы\Конгресс 2017г\Постеры\Макет постера Зрюнина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625" y="1143000"/>
            <a:ext cx="164306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2" descr="D:\Слайды\с подаркам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2928938"/>
            <a:ext cx="5740400" cy="3500437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9144000" cy="81560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Поступили благодарности  </a:t>
            </a:r>
          </a:p>
        </p:txBody>
      </p:sp>
      <p:sp>
        <p:nvSpPr>
          <p:cNvPr id="63490" name="TextBox 2"/>
          <p:cNvSpPr txBox="1">
            <a:spLocks noChangeArrowheads="1"/>
          </p:cNvSpPr>
          <p:nvPr/>
        </p:nvSpPr>
        <p:spPr bwMode="auto">
          <a:xfrm>
            <a:off x="3384376" y="1700808"/>
            <a:ext cx="579613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</a:rPr>
              <a:t>ОКБ, КПБ им. Солодникова Н.Н.,</a:t>
            </a:r>
          </a:p>
          <a:p>
            <a:pPr algn="ctr"/>
            <a:r>
              <a:rPr lang="ru-RU" sz="4500" b="1" dirty="0">
                <a:solidFill>
                  <a:srgbClr val="C00000"/>
                </a:solidFill>
              </a:rPr>
              <a:t> ГК БСМП №1, </a:t>
            </a:r>
          </a:p>
          <a:p>
            <a:pPr algn="ctr"/>
            <a:r>
              <a:rPr lang="ru-RU" sz="4500" b="1" dirty="0">
                <a:solidFill>
                  <a:srgbClr val="C00000"/>
                </a:solidFill>
              </a:rPr>
              <a:t>ГП №9, ДСП №1,</a:t>
            </a:r>
          </a:p>
          <a:p>
            <a:pPr algn="ctr"/>
            <a:r>
              <a:rPr lang="ru-RU" sz="4500" b="1" dirty="0">
                <a:solidFill>
                  <a:srgbClr val="C00000"/>
                </a:solidFill>
              </a:rPr>
              <a:t> ГСП №3, ГП №1,</a:t>
            </a:r>
          </a:p>
          <a:p>
            <a:pPr algn="ctr"/>
            <a:r>
              <a:rPr lang="ru-RU" sz="4500" b="1" dirty="0">
                <a:solidFill>
                  <a:srgbClr val="C00000"/>
                </a:solidFill>
              </a:rPr>
              <a:t> ГП №8, ГП №12, </a:t>
            </a:r>
          </a:p>
        </p:txBody>
      </p:sp>
      <p:pic>
        <p:nvPicPr>
          <p:cNvPr id="63491" name="Рисунок 5" descr="C:\Users\Ирина Евгеньевна\Desktop\Акция чужих детей не бывает\Фото Акция\ГВВ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55" y="1359872"/>
            <a:ext cx="3286125" cy="4929187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7384"/>
            <a:ext cx="9144000" cy="93871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Цель акции достигнута!  </a:t>
            </a:r>
          </a:p>
        </p:txBody>
      </p:sp>
      <p:pic>
        <p:nvPicPr>
          <p:cNvPr id="64514" name="rg_hi" descr="https://encrypted-tbn0.gstatic.com/images?q=tbn:ANd9GcTfLCdahwuU3SKBolqqcIkZEDQAsl5ppETlxcOnRsqdPDW0GI8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340768"/>
            <a:ext cx="8208912" cy="5207804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7858125" y="142875"/>
            <a:ext cx="1143000" cy="1214438"/>
          </a:xfrm>
          <a:prstGeom prst="roundRect">
            <a:avLst/>
          </a:prstGeom>
          <a:solidFill>
            <a:schemeClr val="tx1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6683" y="1700808"/>
            <a:ext cx="9067800" cy="928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3500" algn="ctr">
              <a:lnSpc>
                <a:spcPct val="110000"/>
              </a:lnSpc>
              <a:buClr>
                <a:srgbClr val="E7BC29"/>
              </a:buClr>
            </a:pPr>
            <a:r>
              <a:rPr lang="ru-RU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Благодарю </a:t>
            </a:r>
            <a:r>
              <a:rPr lang="ru-RU" sz="5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за внимание!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15001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flipV="1">
            <a:off x="0" y="1428750"/>
            <a:ext cx="9144000" cy="460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1428750"/>
          </a:xfrm>
          <a:prstGeom prst="rect">
            <a:avLst/>
          </a:prstGeom>
          <a:solidFill>
            <a:srgbClr val="0080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554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813" y="3143250"/>
            <a:ext cx="5286375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7965504" y="142875"/>
            <a:ext cx="1143000" cy="1214438"/>
          </a:xfrm>
          <a:prstGeom prst="roundRect">
            <a:avLst/>
          </a:prstGeom>
          <a:solidFill>
            <a:schemeClr val="tx1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135393" y="332656"/>
            <a:ext cx="6820983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Омская региональная общественная организация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«Омская профессиональная сестринская ассоциация»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5871" y="142875"/>
            <a:ext cx="947737" cy="1143000"/>
          </a:xfrm>
          <a:prstGeom prst="roundRect">
            <a:avLst/>
          </a:prstGeom>
          <a:solidFill>
            <a:schemeClr val="tx1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1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382" y="213937"/>
            <a:ext cx="757858" cy="1013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Скругленный прямоугольник 21"/>
          <p:cNvSpPr/>
          <p:nvPr/>
        </p:nvSpPr>
        <p:spPr>
          <a:xfrm>
            <a:off x="7965504" y="214313"/>
            <a:ext cx="1071563" cy="1071562"/>
          </a:xfrm>
          <a:prstGeom prst="roundRect">
            <a:avLst/>
          </a:prstGeom>
          <a:solidFill>
            <a:schemeClr val="tx1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5991" y="310107"/>
            <a:ext cx="936104" cy="916141"/>
          </a:xfrm>
          <a:prstGeom prst="ellipse">
            <a:avLst/>
          </a:prstGeom>
          <a:noFill/>
          <a:ln>
            <a:noFill/>
          </a:ln>
          <a:effectLst/>
          <a:ex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Национальная стратегия действий   в интересах детей на 2012 – 2017гг.</a:t>
            </a:r>
          </a:p>
        </p:txBody>
      </p:sp>
      <p:pic>
        <p:nvPicPr>
          <p:cNvPr id="19458" name="Picture 4" descr="C:\Users\1\Documents\Школы психолога\Картинки к семинарам\Картинки Дети\использованы\child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85750" y="1285875"/>
            <a:ext cx="4138613" cy="339248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9459" name="Содержимое 5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3000375"/>
            <a:ext cx="4429125" cy="3071813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Напоминание обществу о необходимости защищать права ребенка </a:t>
            </a:r>
          </a:p>
        </p:txBody>
      </p:sp>
      <p:pic>
        <p:nvPicPr>
          <p:cNvPr id="20482" name="rg_hi" descr="https://encrypted-tbn1.gstatic.com/images?q=tbn:ANd9GcS-gYtJitMNvT4XuTNYbuOQINaBwOagYQ761vzXdd2a8PwIHnKtwA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500" y="4000500"/>
            <a:ext cx="4143375" cy="264318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20483" name="Picture 2" descr="C:\Users\1\Desktop\дети\Дети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214438"/>
            <a:ext cx="2714625" cy="271462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20484" name="Picture 3" descr="C:\Users\1\Desktop\дети\привет ромашки!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500" y="1214438"/>
            <a:ext cx="4143375" cy="271462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63" y="4000500"/>
            <a:ext cx="2714625" cy="266858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6632"/>
            <a:ext cx="8712968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Акция «Чужих детей не бывает!»  </a:t>
            </a:r>
          </a:p>
        </p:txBody>
      </p:sp>
      <p:pic>
        <p:nvPicPr>
          <p:cNvPr id="21506" name="Рисунок 2" descr="Картинки по запросу акция чужих детей не быва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5675" y="2366963"/>
            <a:ext cx="21526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1285875"/>
            <a:ext cx="5500688" cy="521493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23890"/>
            <a:ext cx="8712968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ЦЕЛЬ   </a:t>
            </a:r>
            <a:r>
              <a:rPr lang="ru-RU" sz="4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АКЦИИ </a:t>
            </a:r>
            <a:endParaRPr lang="ru-RU" sz="4500" b="1" dirty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2530" name="Содержимое 4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164306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000" b="1" smtClean="0">
                <a:solidFill>
                  <a:srgbClr val="006600"/>
                </a:solidFill>
                <a:effectLst/>
              </a:rPr>
              <a:t>привлечь внимание взрослых к проблемам  детей, оказать детям помощь</a:t>
            </a:r>
          </a:p>
        </p:txBody>
      </p:sp>
      <p:pic>
        <p:nvPicPr>
          <p:cNvPr id="22531" name="Picture 4" descr="C:\Users\1\Desktop\дети\реб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2286000"/>
            <a:ext cx="4214812" cy="420528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6632"/>
            <a:ext cx="8712968" cy="7848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В  акции приняли участие </a:t>
            </a:r>
            <a:r>
              <a:rPr lang="ru-RU" sz="4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endParaRPr lang="ru-RU" sz="4500" b="1" dirty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3554" name="rg_hi" descr="https://encrypted-tbn1.gstatic.com/images?q=tbn:ANd9GcQxgh_QnaX7s4YcJKY4pOx_Ye45APMlUMokvyEET2mEoSyxGoglZ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4214813"/>
            <a:ext cx="3143250" cy="2071687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625" y="1285875"/>
            <a:ext cx="9358313" cy="470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000" b="1" dirty="0">
                <a:solidFill>
                  <a:srgbClr val="C00000"/>
                </a:solidFill>
                <a:latin typeface="+mn-lt"/>
              </a:rPr>
              <a:t>35 медицинских организаций </a:t>
            </a:r>
            <a:r>
              <a:rPr lang="ru-RU" sz="3000" b="1" dirty="0">
                <a:solidFill>
                  <a:srgbClr val="006600"/>
                </a:solidFill>
                <a:latin typeface="+mn-lt"/>
              </a:rPr>
              <a:t>г.Омска и Омской области</a:t>
            </a:r>
          </a:p>
          <a:p>
            <a:pPr>
              <a:defRPr/>
            </a:pPr>
            <a:endParaRPr lang="ru-RU" sz="3000" b="1" dirty="0">
              <a:solidFill>
                <a:srgbClr val="006600"/>
              </a:solidFill>
              <a:latin typeface="+mn-lt"/>
            </a:endParaRPr>
          </a:p>
          <a:p>
            <a:pPr>
              <a:defRPr/>
            </a:pPr>
            <a:r>
              <a:rPr lang="ru-RU" sz="3000" b="1" dirty="0">
                <a:solidFill>
                  <a:srgbClr val="C00000"/>
                </a:solidFill>
                <a:latin typeface="+mn-lt"/>
              </a:rPr>
              <a:t>2351 человек </a:t>
            </a:r>
            <a:r>
              <a:rPr lang="ru-RU" sz="3000" b="1" dirty="0">
                <a:solidFill>
                  <a:srgbClr val="006600"/>
                </a:solidFill>
                <a:latin typeface="+mn-lt"/>
              </a:rPr>
              <a:t>– </a:t>
            </a:r>
            <a:r>
              <a:rPr lang="ru-RU" sz="3000" b="1" dirty="0">
                <a:solidFill>
                  <a:srgbClr val="006600"/>
                </a:solidFill>
              </a:rPr>
              <a:t>акушерки, </a:t>
            </a:r>
            <a:r>
              <a:rPr lang="ru-RU" sz="3000" b="1" dirty="0">
                <a:solidFill>
                  <a:srgbClr val="006600"/>
                </a:solidFill>
                <a:latin typeface="+mn-lt"/>
              </a:rPr>
              <a:t>медицинские сестры, фельдшера, врачи, младший персонал</a:t>
            </a:r>
          </a:p>
          <a:p>
            <a:pPr>
              <a:defRPr/>
            </a:pPr>
            <a:endParaRPr lang="ru-RU" sz="3000" b="1" dirty="0">
              <a:solidFill>
                <a:srgbClr val="006600"/>
              </a:solidFill>
              <a:latin typeface="+mn-lt"/>
            </a:endParaRPr>
          </a:p>
          <a:p>
            <a:pPr>
              <a:defRPr/>
            </a:pPr>
            <a:r>
              <a:rPr lang="ru-RU" sz="3000" b="1" dirty="0">
                <a:solidFill>
                  <a:srgbClr val="C00000"/>
                </a:solidFill>
                <a:latin typeface="+mn-lt"/>
              </a:rPr>
              <a:t>Охвачено 3803 человека</a:t>
            </a:r>
          </a:p>
          <a:p>
            <a:pPr>
              <a:defRPr/>
            </a:pPr>
            <a:r>
              <a:rPr lang="ru-RU" sz="3000" b="1" dirty="0">
                <a:solidFill>
                  <a:srgbClr val="006600"/>
                </a:solidFill>
                <a:latin typeface="+mn-lt"/>
              </a:rPr>
              <a:t>населения города и </a:t>
            </a:r>
          </a:p>
          <a:p>
            <a:pPr>
              <a:defRPr/>
            </a:pPr>
            <a:r>
              <a:rPr lang="ru-RU" sz="3000" b="1" dirty="0">
                <a:solidFill>
                  <a:srgbClr val="006600"/>
                </a:solidFill>
                <a:latin typeface="+mn-lt"/>
              </a:rPr>
              <a:t>области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2974</TotalTime>
  <Words>408</Words>
  <Application>Microsoft Office PowerPoint</Application>
  <PresentationFormat>Экран (4:3)</PresentationFormat>
  <Paragraphs>79</Paragraphs>
  <Slides>49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Сумерки</vt:lpstr>
      <vt:lpstr>Презентация PowerPoint</vt:lpstr>
      <vt:lpstr>1 июня – Международный день защиты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galina</dc:creator>
  <cp:lastModifiedBy>Sveta</cp:lastModifiedBy>
  <cp:revision>164</cp:revision>
  <cp:lastPrinted>1601-01-01T00:00:00Z</cp:lastPrinted>
  <dcterms:created xsi:type="dcterms:W3CDTF">1601-01-01T00:00:00Z</dcterms:created>
  <dcterms:modified xsi:type="dcterms:W3CDTF">2017-10-13T18:17:54Z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