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301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4" r:id="rId21"/>
    <p:sldId id="325" r:id="rId22"/>
    <p:sldId id="326" r:id="rId23"/>
    <p:sldId id="327" r:id="rId24"/>
    <p:sldId id="328" r:id="rId25"/>
    <p:sldId id="329" r:id="rId26"/>
    <p:sldId id="29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00"/>
    <a:srgbClr val="FF9900"/>
    <a:srgbClr val="CBE3B3"/>
    <a:srgbClr val="9AC96B"/>
    <a:srgbClr val="83D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1343335-D91E-4642-B87B-CD7B97BCDB0F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9FA518A-C17D-4AC3-8764-8603679E7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567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DBD1B9-A55C-4EB5-AD78-CDAB85690334}" type="slidenum">
              <a:rPr lang="ru-RU" altLang="ru-RU" smtClean="0"/>
              <a:pPr eaLnBrk="1" hangingPunct="1"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83D7F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bg1"/>
                </a:solidFill>
              </a:rPr>
              <a:t>Министерство здравоохранения Омской области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bg1"/>
                </a:solidFill>
              </a:rPr>
              <a:t>Омская региональная общественная организация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bg1"/>
                </a:solidFill>
              </a:rPr>
              <a:t>«Омская профессиональная сестринская ассоциация»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bg1"/>
                </a:solidFill>
              </a:rPr>
              <a:t>Специализированная секция «Сестринское дело в педиатрии и </a:t>
            </a:r>
            <a:r>
              <a:rPr lang="ru-RU" sz="1200" b="1" dirty="0" err="1">
                <a:solidFill>
                  <a:schemeClr val="bg1"/>
                </a:solidFill>
              </a:rPr>
              <a:t>неонатол</a:t>
            </a:r>
            <a:r>
              <a:rPr lang="ru-RU" b="1" dirty="0" err="1">
                <a:solidFill>
                  <a:schemeClr val="bg1"/>
                </a:solidFill>
              </a:rPr>
              <a:t>огии</a:t>
            </a:r>
            <a:r>
              <a:rPr lang="ru-RU" b="1" dirty="0">
                <a:solidFill>
                  <a:schemeClr val="bg1"/>
                </a:solidFill>
              </a:rPr>
              <a:t>»</a:t>
            </a:r>
          </a:p>
        </p:txBody>
      </p:sp>
      <p:pic>
        <p:nvPicPr>
          <p:cNvPr id="5" name="Picture 7" descr="moscow_head_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813"/>
            <a:ext cx="9144000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36838"/>
            <a:ext cx="7772400" cy="1470025"/>
          </a:xfrm>
        </p:spPr>
        <p:txBody>
          <a:bodyPr/>
          <a:lstStyle>
            <a:lvl1pPr>
              <a:defRPr b="1" i="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4652963"/>
            <a:ext cx="3776662" cy="1198562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4A452-5BF8-41B0-9572-F7E49028B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63041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FD9F9-2317-4C6D-9DB2-5B20C0939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521819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A6A01-43F7-4674-99F0-63E138B69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416935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C22A6-7799-4C75-99E9-7904D9F0E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56831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AB51E-896D-4722-B31D-D4887AA28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15097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B0BA9-C797-4AC1-A7B6-AA042FC55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503288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B7EB-21B8-4321-A72C-B87A75108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182872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70E8D-2D9A-4DD9-A098-27161B5A6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740036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53A4E-3168-4D32-BE0A-07F4EEAD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51574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F4C18-F40B-45FE-83B1-5DF854777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68726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12E78-8A94-4F1E-9778-9A5FBBDCC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094083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C96B"/>
            </a:gs>
            <a:gs pos="100000">
              <a:srgbClr val="CBE3B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415745-ADDE-428B-BCBF-A6BBE045E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8" descr="круг_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2"/>
          <a:stretch>
            <a:fillRect/>
          </a:stretch>
        </p:blipFill>
        <p:spPr bwMode="auto">
          <a:xfrm>
            <a:off x="0" y="0"/>
            <a:ext cx="91440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 descr="Безимени-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6035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i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 2" pitchFamily="18" charset="2"/>
        <a:buChar char="R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Symbol" pitchFamily="18" charset="2"/>
        <a:buChar char="-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493367"/>
            <a:ext cx="8640763" cy="2663825"/>
          </a:xfrm>
        </p:spPr>
        <p:txBody>
          <a:bodyPr/>
          <a:lstStyle/>
          <a:p>
            <a:pPr eaLnBrk="1" hangingPunct="1"/>
            <a:r>
              <a:rPr lang="ru-RU" altLang="ru-RU" sz="4500" dirty="0" smtClean="0">
                <a:cs typeface="Arial" charset="0"/>
              </a:rPr>
              <a:t>Психологические аспекты деятельности медицинской сестры педиатрического профиля</a:t>
            </a:r>
            <a:endParaRPr lang="ru-RU" altLang="ru-RU" sz="45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7601" y="5445224"/>
            <a:ext cx="5576887" cy="107950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</a:pPr>
            <a:r>
              <a:rPr lang="ru-RU" altLang="ru-RU" sz="2800" b="1" i="1" dirty="0" err="1" smtClean="0">
                <a:solidFill>
                  <a:srgbClr val="000066"/>
                </a:solidFill>
              </a:rPr>
              <a:t>Плехова</a:t>
            </a:r>
            <a:r>
              <a:rPr lang="ru-RU" altLang="ru-RU" sz="2800" b="1" i="1" dirty="0" smtClean="0">
                <a:solidFill>
                  <a:srgbClr val="000066"/>
                </a:solidFill>
              </a:rPr>
              <a:t> Е.В.</a:t>
            </a:r>
            <a:r>
              <a:rPr lang="ru-RU" altLang="ru-RU" sz="2800" b="1" i="1" dirty="0">
                <a:solidFill>
                  <a:srgbClr val="000066"/>
                </a:solidFill>
              </a:rPr>
              <a:t>,</a:t>
            </a:r>
            <a:r>
              <a:rPr lang="ru-RU" altLang="ru-RU" sz="2800" b="1" i="1" dirty="0" smtClean="0">
                <a:solidFill>
                  <a:srgbClr val="000066"/>
                </a:solidFill>
              </a:rPr>
              <a:t> </a:t>
            </a:r>
          </a:p>
          <a:p>
            <a:pPr algn="r" eaLnBrk="1" hangingPunct="1">
              <a:lnSpc>
                <a:spcPct val="80000"/>
              </a:lnSpc>
            </a:pPr>
            <a:r>
              <a:rPr lang="ru-RU" altLang="ru-RU" sz="2800" b="1" i="1" dirty="0" smtClean="0">
                <a:solidFill>
                  <a:srgbClr val="000066"/>
                </a:solidFill>
              </a:rPr>
              <a:t>преподаватель </a:t>
            </a:r>
          </a:p>
          <a:p>
            <a:pPr algn="r" eaLnBrk="1" hangingPunct="1">
              <a:lnSpc>
                <a:spcPct val="80000"/>
              </a:lnSpc>
            </a:pPr>
            <a:r>
              <a:rPr lang="ru-RU" altLang="ru-RU" sz="2800" b="1" i="1" dirty="0" smtClean="0">
                <a:solidFill>
                  <a:srgbClr val="000066"/>
                </a:solidFill>
              </a:rPr>
              <a:t>БУ ДПО ОО ЦПК РЗ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04137" cy="1143000"/>
          </a:xfrm>
        </p:spPr>
        <p:txBody>
          <a:bodyPr/>
          <a:lstStyle/>
          <a:p>
            <a:r>
              <a:rPr lang="ru-RU" altLang="ru-RU" sz="2800" b="1" smtClean="0">
                <a:cs typeface="Arial" charset="0"/>
              </a:rPr>
              <a:t>Рекомендации медицинской сестре по общению с ребенком и родителями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8784976" cy="4391025"/>
          </a:xfrm>
        </p:spPr>
        <p:txBody>
          <a:bodyPr/>
          <a:lstStyle/>
          <a:p>
            <a:r>
              <a:rPr lang="ru-RU" altLang="ru-RU" sz="2800" b="1" dirty="0" smtClean="0">
                <a:cs typeface="Arial" charset="0"/>
              </a:rPr>
              <a:t>Контакт устанавливают в первую очередь с ребенком, ибо, как только мама замечает, что ребенок не сопротивляется врачу и медицинской сестре</a:t>
            </a:r>
            <a:r>
              <a:rPr lang="ru-RU" altLang="ru-RU" sz="2400" b="1" dirty="0" smtClean="0">
                <a:cs typeface="Arial" charset="0"/>
              </a:rPr>
              <a:t>, </a:t>
            </a:r>
            <a:r>
              <a:rPr lang="ru-RU" altLang="ru-RU" sz="2800" b="1" dirty="0" smtClean="0">
                <a:cs typeface="Arial" charset="0"/>
              </a:rPr>
              <a:t>она начинает относиться к ним с доверием</a:t>
            </a:r>
          </a:p>
        </p:txBody>
      </p:sp>
      <p:pic>
        <p:nvPicPr>
          <p:cNvPr id="46082" name="Picture 2" descr="C:\Users\Катерина\Desktop\Конференция ОДКБ\Картинки\1605787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005064"/>
            <a:ext cx="2881313" cy="2662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2400" cy="1143000"/>
          </a:xfrm>
        </p:spPr>
        <p:txBody>
          <a:bodyPr/>
          <a:lstStyle/>
          <a:p>
            <a:r>
              <a:rPr lang="ru-RU" altLang="ru-RU" sz="3200" b="1" dirty="0" smtClean="0">
                <a:cs typeface="Arial" charset="0"/>
              </a:rPr>
              <a:t>Основа общения медицинской сестры  педиатрического профиля </a:t>
            </a:r>
            <a:endParaRPr lang="ru-RU" altLang="ru-RU" sz="3200" b="1" dirty="0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23528" y="2564904"/>
            <a:ext cx="8229600" cy="2397919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altLang="ru-RU" sz="6000" b="1" i="1" dirty="0" smtClean="0">
                <a:solidFill>
                  <a:srgbClr val="C00000"/>
                </a:solidFill>
                <a:cs typeface="Arial" charset="0"/>
              </a:rPr>
              <a:t>Любовь </a:t>
            </a:r>
            <a:endParaRPr lang="en-US" altLang="ru-RU" sz="6000" b="1" i="1" dirty="0" smtClean="0">
              <a:solidFill>
                <a:srgbClr val="C00000"/>
              </a:solidFill>
              <a:cs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6000" b="1" i="1" dirty="0" smtClean="0">
                <a:solidFill>
                  <a:srgbClr val="C00000"/>
                </a:solidFill>
                <a:cs typeface="Arial" charset="0"/>
              </a:rPr>
              <a:t>к </a:t>
            </a:r>
            <a:r>
              <a:rPr lang="ru-RU" altLang="ru-RU" sz="6000" b="1" i="1" dirty="0" smtClean="0">
                <a:solidFill>
                  <a:srgbClr val="C00000"/>
                </a:solidFill>
                <a:cs typeface="Arial" charset="0"/>
              </a:rPr>
              <a:t>детям </a:t>
            </a:r>
            <a:endParaRPr lang="ru-RU" altLang="ru-RU" sz="6000" i="1" dirty="0" smtClean="0">
              <a:solidFill>
                <a:srgbClr val="C00000"/>
              </a:solidFill>
              <a:cs typeface="Arial" charset="0"/>
            </a:endParaRPr>
          </a:p>
        </p:txBody>
      </p:sp>
      <p:pic>
        <p:nvPicPr>
          <p:cNvPr id="4" name="Picture 4" descr="C:\Users\1\Documents\Школы психолога\Картинки к семинарам\Картинки медработкики\Педиатрия\общпац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24525" y="1743075"/>
            <a:ext cx="3194050" cy="4510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435975" cy="1143000"/>
          </a:xfrm>
        </p:spPr>
        <p:txBody>
          <a:bodyPr/>
          <a:lstStyle/>
          <a:p>
            <a:r>
              <a:rPr lang="ru-RU" altLang="ru-RU" b="1" smtClean="0"/>
              <a:t>Проблемы детей во время лечения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640960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800"/>
              </a:spcAft>
            </a:pPr>
            <a:r>
              <a:rPr lang="ru-RU" altLang="ru-RU" b="1" dirty="0" smtClean="0"/>
              <a:t>Прямое противопоставление добра (мамы, папы) и зла (врачей и медицинских сестер)</a:t>
            </a:r>
          </a:p>
          <a:p>
            <a:pPr>
              <a:spcBef>
                <a:spcPts val="0"/>
              </a:spcBef>
              <a:spcAft>
                <a:spcPts val="4800"/>
              </a:spcAft>
            </a:pPr>
            <a:r>
              <a:rPr lang="ru-RU" altLang="ru-RU" b="1" dirty="0" smtClean="0"/>
              <a:t>Возникающее недоверие к взрослым</a:t>
            </a:r>
          </a:p>
          <a:p>
            <a:pPr>
              <a:spcBef>
                <a:spcPts val="0"/>
              </a:spcBef>
              <a:spcAft>
                <a:spcPts val="4800"/>
              </a:spcAft>
            </a:pPr>
            <a:r>
              <a:rPr lang="ru-RU" altLang="ru-RU" b="1" dirty="0" smtClean="0"/>
              <a:t>Непосредственный контакт  ребенка и медицинского работника</a:t>
            </a:r>
            <a:endParaRPr lang="ru-RU" altLang="ru-RU" dirty="0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150" cy="1143000"/>
          </a:xfrm>
        </p:spPr>
        <p:txBody>
          <a:bodyPr/>
          <a:lstStyle/>
          <a:p>
            <a:r>
              <a:rPr lang="ru-RU" altLang="ru-RU" b="1" smtClean="0"/>
              <a:t>Основные задачи медицинской сестры в детском стационаре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251520" y="2028403"/>
            <a:ext cx="8892480" cy="435292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altLang="ru-RU" sz="3600" b="1" dirty="0" smtClean="0"/>
              <a:t>Установление контакта с ребенком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altLang="ru-RU" sz="3600" b="1" dirty="0" smtClean="0"/>
              <a:t>Установление контакта с родителями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809625"/>
          </a:xfrm>
        </p:spPr>
        <p:txBody>
          <a:bodyPr/>
          <a:lstStyle/>
          <a:p>
            <a:r>
              <a:rPr lang="ru-RU" altLang="ru-RU" sz="4500" b="1" dirty="0" smtClean="0"/>
              <a:t>Беседа с ребенком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07504" y="1412875"/>
            <a:ext cx="8784976" cy="544512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ru-RU" altLang="ru-RU" sz="2800" b="1" smtClean="0">
                <a:solidFill>
                  <a:schemeClr val="tx2"/>
                </a:solidFill>
              </a:rPr>
              <a:t>Тон разговора с детьми всегда должен быть ровным, приветливым. 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ru-RU" altLang="ru-RU" sz="2800" b="1" smtClean="0">
                <a:solidFill>
                  <a:schemeClr val="tx2"/>
                </a:solidFill>
              </a:rPr>
              <a:t>Проявление чуткости и терпения, т.е. стремление понять переживания ребенка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ru-RU" altLang="ru-RU" sz="2800" b="1" smtClean="0">
                <a:solidFill>
                  <a:schemeClr val="tx2"/>
                </a:solidFill>
              </a:rPr>
              <a:t>Отношение к детям любого возраста должно быть ровным, доброжелательным.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ru-RU" altLang="ru-RU" sz="2800" b="1" smtClean="0">
                <a:solidFill>
                  <a:schemeClr val="tx2"/>
                </a:solidFill>
              </a:rPr>
              <a:t>Необходимо учитывать индивидуальные психологические (возрастные) особенности детей, их чувства и переживания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endParaRPr lang="ru-RU" altLang="ru-RU" sz="2800" b="1" smtClean="0"/>
          </a:p>
          <a:p>
            <a:pPr>
              <a:spcBef>
                <a:spcPts val="0"/>
              </a:spcBef>
              <a:spcAft>
                <a:spcPts val="3000"/>
              </a:spcAft>
            </a:pPr>
            <a:endParaRPr lang="ru-RU" altLang="ru-RU" sz="2800" b="1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2008" y="1196752"/>
            <a:ext cx="9036496" cy="4525963"/>
          </a:xfrm>
        </p:spPr>
        <p:txBody>
          <a:bodyPr/>
          <a:lstStyle/>
          <a:p>
            <a:r>
              <a:rPr lang="ru-RU" altLang="ru-RU" sz="4000" b="1" dirty="0" smtClean="0">
                <a:solidFill>
                  <a:schemeClr val="tx2"/>
                </a:solidFill>
              </a:rPr>
              <a:t>Медицинским работникам запрещается вести разговоры на профессиональные темы при больных детях, тем более обсуждать самих детей, их родителей, их диагнозы и прогнозы лечения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r>
              <a:rPr lang="ru-RU" altLang="ru-RU" sz="3200" b="1" dirty="0" smtClean="0"/>
              <a:t>Страхи детей при поступлении в стационар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86816" y="1412776"/>
            <a:ext cx="9165704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altLang="ru-RU" b="1" dirty="0" smtClean="0"/>
              <a:t>Страх отрыва от родителей (от мамы)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altLang="ru-RU" b="1" dirty="0" smtClean="0"/>
              <a:t>Страх одиночества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altLang="ru-RU" b="1" dirty="0" smtClean="0"/>
              <a:t>Страх «чужих людей в белых халатах»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altLang="ru-RU" b="1" dirty="0" smtClean="0"/>
              <a:t>Страх боли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altLang="ru-RU" b="1" dirty="0" smtClean="0"/>
              <a:t>Страх предстоящей операции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altLang="ru-RU" b="1" dirty="0" smtClean="0"/>
              <a:t>Страх наркоза (потеря контроля)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altLang="ru-RU" b="1" dirty="0" smtClean="0"/>
              <a:t>Страх смерти (страх «уснуть и не проснуться»)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ru-RU" altLang="ru-RU" b="1" dirty="0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altLang="ru-RU" sz="4500" b="1" dirty="0" smtClean="0"/>
              <a:t>Общение с детьми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72008" y="1412875"/>
            <a:ext cx="8964488" cy="4713288"/>
          </a:xfrm>
        </p:spPr>
        <p:txBody>
          <a:bodyPr/>
          <a:lstStyle/>
          <a:p>
            <a:r>
              <a:rPr lang="ru-RU" altLang="ru-RU" b="1" dirty="0" smtClean="0"/>
              <a:t>Обман маленького пациента – путь к развитию недоверия с его стороны по отношению к медицинским работникам.</a:t>
            </a:r>
          </a:p>
        </p:txBody>
      </p:sp>
      <p:pic>
        <p:nvPicPr>
          <p:cNvPr id="59394" name="Picture 2" descr="C:\Users\Катерина\Desktop\700x466_0xd42ee42d_1485259414144463502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356992"/>
            <a:ext cx="4759327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7920038" cy="1143000"/>
          </a:xfrm>
        </p:spPr>
        <p:txBody>
          <a:bodyPr/>
          <a:lstStyle/>
          <a:p>
            <a:r>
              <a:rPr lang="ru-RU" altLang="ru-RU" sz="3200" b="1" smtClean="0"/>
              <a:t>Проявление такта и деликатности при проведении интимных процедур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79512" y="1628775"/>
            <a:ext cx="8784976" cy="4497388"/>
          </a:xfrm>
        </p:spPr>
        <p:txBody>
          <a:bodyPr/>
          <a:lstStyle/>
          <a:p>
            <a:r>
              <a:rPr lang="ru-RU" altLang="ru-RU" b="1" smtClean="0"/>
              <a:t>Неприятные ощущения ребенку в больнице могут доставлять не только болезненные, но и так называемые стыдные процедуры и манипуляции. </a:t>
            </a:r>
          </a:p>
          <a:p>
            <a:pPr>
              <a:buFontTx/>
              <a:buNone/>
            </a:pPr>
            <a:endParaRPr lang="ru-RU" altLang="ru-RU" b="1" smtClean="0"/>
          </a:p>
        </p:txBody>
      </p:sp>
      <p:pic>
        <p:nvPicPr>
          <p:cNvPr id="60418" name="Picture 2" descr="C:\Users\Катерина\Desktop\mama-obnimaet-doch-2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5166" y="3861048"/>
            <a:ext cx="5150051" cy="281965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/>
              <a:t>Общение с родителями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8928992" cy="485775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altLang="ru-RU" sz="2800" b="1" dirty="0" smtClean="0"/>
              <a:t>Медицинской сестре необходимо проинформировать мать, что характер ребенка податливый, дети легко внушаемы,  </a:t>
            </a:r>
            <a:r>
              <a:rPr lang="en-US" altLang="ru-RU" sz="2800" b="1" dirty="0" smtClean="0"/>
              <a:t> </a:t>
            </a:r>
            <a:r>
              <a:rPr lang="ru-RU" altLang="ru-RU" sz="2800" b="1" dirty="0" smtClean="0"/>
              <a:t>и </a:t>
            </a:r>
            <a:r>
              <a:rPr lang="ru-RU" altLang="ru-RU" sz="2800" b="1" dirty="0" smtClean="0"/>
              <a:t>мама своей уверенностью и спокойствием может помочь ребенку.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altLang="ru-RU" sz="2800" b="1" dirty="0" smtClean="0"/>
              <a:t> У «рыдающих» же мам дети </a:t>
            </a:r>
            <a:r>
              <a:rPr lang="en-US" altLang="ru-RU" sz="2800" b="1" dirty="0" smtClean="0"/>
              <a:t>          </a:t>
            </a:r>
            <a:r>
              <a:rPr lang="ru-RU" altLang="ru-RU" sz="2800" b="1" dirty="0" smtClean="0"/>
              <a:t>поправляются </a:t>
            </a:r>
            <a:r>
              <a:rPr lang="ru-RU" altLang="ru-RU" sz="2800" b="1" dirty="0" smtClean="0"/>
              <a:t>медленнее.</a:t>
            </a:r>
          </a:p>
          <a:p>
            <a:pPr>
              <a:spcBef>
                <a:spcPts val="0"/>
              </a:spcBef>
              <a:spcAft>
                <a:spcPts val="2400"/>
              </a:spcAft>
              <a:buFont typeface="Wingdings 2" pitchFamily="18" charset="2"/>
              <a:buNone/>
            </a:pPr>
            <a:endParaRPr lang="ru-RU" altLang="ru-RU" b="1" dirty="0" smtClean="0"/>
          </a:p>
        </p:txBody>
      </p:sp>
      <p:pic>
        <p:nvPicPr>
          <p:cNvPr id="61442" name="Picture 2" descr="C:\Users\Катерина\Desktop\50-оттенков-мамы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6746" y="4005064"/>
            <a:ext cx="3013726" cy="2681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907355"/>
            <a:ext cx="9108504" cy="2233613"/>
          </a:xfrm>
        </p:spPr>
        <p:txBody>
          <a:bodyPr/>
          <a:lstStyle/>
          <a:p>
            <a:r>
              <a:rPr lang="ru-RU" altLang="ru-RU" sz="2800" b="1" dirty="0" smtClean="0"/>
              <a:t>Уход за больным ребенком — составная часть лечебного процесса, призванного обеспечить не только высокую эффективность комплекса терапевтических воздействий, но прежде всего психологическую поддержку маленького пациента.</a:t>
            </a:r>
          </a:p>
        </p:txBody>
      </p:sp>
      <p:pic>
        <p:nvPicPr>
          <p:cNvPr id="4099" name="Picture 4" descr="C:\Users\Катерина\Desktop\Child-life-specialists-make-play-their-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597275"/>
            <a:ext cx="4608512" cy="3070225"/>
          </a:xfrm>
          <a:prstGeom prst="rect">
            <a:avLst/>
          </a:prstGeom>
          <a:noFill/>
          <a:ln w="28575" cmpd="dbl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39750" y="214313"/>
            <a:ext cx="7920038" cy="1000125"/>
          </a:xfrm>
        </p:spPr>
        <p:txBody>
          <a:bodyPr/>
          <a:lstStyle/>
          <a:p>
            <a:r>
              <a:rPr lang="ru-RU" altLang="ru-RU" sz="3200" b="1" dirty="0" smtClean="0"/>
              <a:t>Рекомендации по общению с родителями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467836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ru-RU" altLang="ru-RU" sz="2800" dirty="0" smtClean="0"/>
              <a:t>1. </a:t>
            </a:r>
            <a:r>
              <a:rPr lang="ru-RU" altLang="ru-RU" sz="2700" dirty="0" smtClean="0"/>
              <a:t>Убедительное и четкое изложение сведений о больном ребенке в доброжелательной и мягкой форме</a:t>
            </a:r>
          </a:p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ru-RU" altLang="ru-RU" sz="2700" dirty="0" smtClean="0"/>
              <a:t>2. Соблюдение известной дистанции при условии предельной доброжелательности</a:t>
            </a:r>
          </a:p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ru-RU" altLang="ru-RU" sz="2700" dirty="0" smtClean="0"/>
              <a:t>3. Проявление внимания, доброты, сопереживания</a:t>
            </a:r>
          </a:p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ru-RU" altLang="ru-RU" sz="2700" dirty="0" smtClean="0"/>
              <a:t>4. Твердость и спокойствие  при предъявлении матери сведений о ребенке</a:t>
            </a:r>
          </a:p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ru-RU" altLang="ru-RU" sz="2700" dirty="0" smtClean="0"/>
              <a:t>5. Внушение ребенку и его матери мысли о том, что они сами заинтересованы в выполнении врачебных предписаний.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endParaRPr lang="ru-RU" altLang="ru-RU" sz="2700" dirty="0" smtClean="0"/>
          </a:p>
          <a:p>
            <a:pPr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endParaRPr lang="ru-RU" altLang="ru-RU" sz="2700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ru-RU" altLang="ru-RU" sz="2700" dirty="0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353425" cy="647700"/>
          </a:xfrm>
        </p:spPr>
        <p:txBody>
          <a:bodyPr/>
          <a:lstStyle/>
          <a:p>
            <a:r>
              <a:rPr lang="ru-RU" altLang="ru-RU" b="1" smtClean="0"/>
              <a:t>Профессия – медицинская сестра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8964488" cy="4535487"/>
          </a:xfrm>
        </p:spPr>
        <p:txBody>
          <a:bodyPr/>
          <a:lstStyle/>
          <a:p>
            <a:pPr algn="ctr"/>
            <a:r>
              <a:rPr lang="ru-RU" altLang="ru-RU" b="1" i="1" smtClean="0">
                <a:cs typeface="Arial" charset="0"/>
              </a:rPr>
              <a:t>Качество нашей жизни сводится к качеству нашего вклада в жизнь других людей </a:t>
            </a:r>
          </a:p>
          <a:p>
            <a:endParaRPr lang="ru-RU" altLang="ru-RU" smtClean="0"/>
          </a:p>
        </p:txBody>
      </p:sp>
      <p:pic>
        <p:nvPicPr>
          <p:cNvPr id="24580" name="Picture 2" descr="C:\Users\Катерина\Desktop\Конференция ОДКБ\Картинки\priem_vracha_pediatr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1014" y="3212976"/>
            <a:ext cx="4791927" cy="351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200" b="1" dirty="0" smtClean="0"/>
              <a:t>Профессия – </a:t>
            </a:r>
            <a:r>
              <a:rPr lang="en-US" altLang="ru-RU" sz="4200" b="1" dirty="0" smtClean="0"/>
              <a:t/>
            </a:r>
            <a:br>
              <a:rPr lang="en-US" altLang="ru-RU" sz="4200" b="1" dirty="0" smtClean="0"/>
            </a:br>
            <a:r>
              <a:rPr lang="ru-RU" altLang="ru-RU" sz="4200" b="1" dirty="0" smtClean="0"/>
              <a:t>медицинская </a:t>
            </a:r>
            <a:r>
              <a:rPr lang="ru-RU" altLang="ru-RU" sz="4200" b="1" dirty="0" smtClean="0"/>
              <a:t>сестра</a:t>
            </a:r>
            <a:endParaRPr lang="ru-RU" altLang="ru-RU" sz="4200" dirty="0" smtClean="0"/>
          </a:p>
        </p:txBody>
      </p:sp>
      <p:sp>
        <p:nvSpPr>
          <p:cNvPr id="24579" name="Содержимое 9"/>
          <p:cNvSpPr>
            <a:spLocks noGrp="1"/>
          </p:cNvSpPr>
          <p:nvPr>
            <p:ph sz="half" idx="1"/>
          </p:nvPr>
        </p:nvSpPr>
        <p:spPr>
          <a:xfrm>
            <a:off x="107504" y="1773833"/>
            <a:ext cx="5821363" cy="4535487"/>
          </a:xfrm>
        </p:spPr>
        <p:txBody>
          <a:bodyPr/>
          <a:lstStyle/>
          <a:p>
            <a:r>
              <a:rPr lang="ru-RU" altLang="ru-RU" sz="3400" b="1" dirty="0" smtClean="0">
                <a:cs typeface="Arial" charset="0"/>
              </a:rPr>
              <a:t>Счастье в жизни приходит с осознанием важности своей деятельности </a:t>
            </a:r>
            <a:r>
              <a:rPr lang="en-US" altLang="ru-RU" sz="3400" b="1" dirty="0" smtClean="0">
                <a:cs typeface="Arial" charset="0"/>
              </a:rPr>
              <a:t>                      </a:t>
            </a:r>
            <a:r>
              <a:rPr lang="ru-RU" altLang="ru-RU" sz="3400" b="1" dirty="0" smtClean="0">
                <a:cs typeface="Arial" charset="0"/>
              </a:rPr>
              <a:t>и </a:t>
            </a:r>
            <a:r>
              <a:rPr lang="ru-RU" altLang="ru-RU" sz="3400" b="1" dirty="0" smtClean="0">
                <a:cs typeface="Arial" charset="0"/>
              </a:rPr>
              <a:t>с пониманием, </a:t>
            </a:r>
            <a:r>
              <a:rPr lang="en-US" altLang="ru-RU" sz="3400" b="1" dirty="0" smtClean="0">
                <a:cs typeface="Arial" charset="0"/>
              </a:rPr>
              <a:t>                  </a:t>
            </a:r>
            <a:r>
              <a:rPr lang="ru-RU" altLang="ru-RU" sz="3400" b="1" dirty="0" smtClean="0">
                <a:cs typeface="Arial" charset="0"/>
              </a:rPr>
              <a:t>что </a:t>
            </a:r>
            <a:r>
              <a:rPr lang="ru-RU" altLang="ru-RU" sz="3400" b="1" dirty="0" smtClean="0">
                <a:cs typeface="Arial" charset="0"/>
              </a:rPr>
              <a:t>благодаря этой деятельности мы приносим благо людям.</a:t>
            </a:r>
          </a:p>
          <a:p>
            <a:endParaRPr lang="ru-RU" altLang="ru-RU" sz="3400" dirty="0" smtClean="0"/>
          </a:p>
        </p:txBody>
      </p:sp>
      <p:pic>
        <p:nvPicPr>
          <p:cNvPr id="25604" name="Picture 2" descr="C:\Users\Катерина\Desktop\Конференция ОДКБ\Картинки\medicinskaya-sestr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1985" y="1988840"/>
            <a:ext cx="3318527" cy="3628256"/>
          </a:xfrm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443912" cy="1008062"/>
          </a:xfrm>
        </p:spPr>
        <p:txBody>
          <a:bodyPr/>
          <a:lstStyle/>
          <a:p>
            <a:r>
              <a:rPr lang="ru-RU" altLang="ru-RU" sz="4200" b="1" dirty="0" smtClean="0"/>
              <a:t>Профессия – </a:t>
            </a:r>
            <a:r>
              <a:rPr lang="en-US" altLang="ru-RU" sz="4200" b="1" dirty="0" smtClean="0"/>
              <a:t/>
            </a:r>
            <a:br>
              <a:rPr lang="en-US" altLang="ru-RU" sz="4200" b="1" dirty="0" smtClean="0"/>
            </a:br>
            <a:r>
              <a:rPr lang="ru-RU" altLang="ru-RU" sz="4200" b="1" dirty="0" smtClean="0"/>
              <a:t>медицинская </a:t>
            </a:r>
            <a:r>
              <a:rPr lang="ru-RU" altLang="ru-RU" sz="4200" b="1" dirty="0" smtClean="0"/>
              <a:t>сестра</a:t>
            </a:r>
            <a:endParaRPr lang="ru-RU" altLang="ru-RU" sz="4200" dirty="0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856984" cy="4305300"/>
          </a:xfrm>
        </p:spPr>
        <p:txBody>
          <a:bodyPr/>
          <a:lstStyle/>
          <a:p>
            <a:r>
              <a:rPr lang="ru-RU" altLang="ru-RU" b="1" i="1" dirty="0" smtClean="0">
                <a:cs typeface="Arial" charset="0"/>
              </a:rPr>
              <a:t>Ты настолько будешь счастлив в жизни, насколько будешь полезен миру.</a:t>
            </a:r>
          </a:p>
          <a:p>
            <a:endParaRPr lang="ru-RU" altLang="ru-RU" sz="2800" b="1" i="1" dirty="0" smtClean="0">
              <a:solidFill>
                <a:srgbClr val="000066"/>
              </a:solidFill>
              <a:cs typeface="Arial" charset="0"/>
            </a:endParaRPr>
          </a:p>
          <a:p>
            <a:endParaRPr lang="ru-RU" altLang="ru-RU" dirty="0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 t="2180" b="30215"/>
          <a:stretch>
            <a:fillRect/>
          </a:stretch>
        </p:blipFill>
        <p:spPr bwMode="auto">
          <a:xfrm>
            <a:off x="2555776" y="3094528"/>
            <a:ext cx="3779019" cy="3640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80400" cy="1296988"/>
          </a:xfrm>
        </p:spPr>
        <p:txBody>
          <a:bodyPr/>
          <a:lstStyle/>
          <a:p>
            <a:r>
              <a:rPr lang="ru-RU" altLang="ru-RU" b="1" smtClean="0">
                <a:cs typeface="Arial" charset="0"/>
              </a:rPr>
              <a:t>От имени всех мам благодарю вас за ваш доблестный труд! </a:t>
            </a:r>
          </a:p>
        </p:txBody>
      </p:sp>
      <p:pic>
        <p:nvPicPr>
          <p:cNvPr id="27653" name="Picture 4" descr="C:\Users\Катерина\Desktop\Конференция ОДКБ\Картинки\pediatr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77072"/>
            <a:ext cx="3744913" cy="200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5" descr="C:\Users\Катерина\Desktop\Конференция ОДКБ\Картинки\2348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4077072"/>
            <a:ext cx="395291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C:\Users\Катерина\Desktop\klassifikaciya_oslojneniy_posle_privivki_medtub_802-min-300x19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81256" y="1916832"/>
            <a:ext cx="3772351" cy="2477177"/>
          </a:xfrm>
          <a:effectLst>
            <a:softEdge rad="112500"/>
          </a:effectLst>
        </p:spPr>
      </p:pic>
      <p:pic>
        <p:nvPicPr>
          <p:cNvPr id="26632" name="Picture 8" descr="C:\Users\Катерина\Desktop\4244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988840"/>
            <a:ext cx="3672408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066800" y="188913"/>
            <a:ext cx="7772400" cy="1223962"/>
          </a:xfrm>
        </p:spPr>
        <p:txBody>
          <a:bodyPr/>
          <a:lstStyle/>
          <a:p>
            <a:r>
              <a:rPr lang="ru-RU" altLang="ru-RU" sz="4000" b="1" dirty="0" smtClean="0">
                <a:cs typeface="Arial" charset="0"/>
              </a:rPr>
              <a:t>Безусловная любовь</a:t>
            </a:r>
            <a:br>
              <a:rPr lang="ru-RU" altLang="ru-RU" sz="4000" b="1" dirty="0" smtClean="0">
                <a:cs typeface="Arial" charset="0"/>
              </a:rPr>
            </a:br>
            <a:r>
              <a:rPr lang="ru-RU" altLang="ru-RU" sz="4000" b="1" dirty="0" smtClean="0">
                <a:cs typeface="Arial" charset="0"/>
              </a:rPr>
              <a:t> к детям</a:t>
            </a:r>
          </a:p>
        </p:txBody>
      </p:sp>
      <p:pic>
        <p:nvPicPr>
          <p:cNvPr id="27651" name="Picture 4" descr="C:\Users\1\Desktop\дети\semi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1484313"/>
            <a:ext cx="4233862" cy="5373687"/>
          </a:xfrm>
          <a:noFill/>
        </p:spPr>
      </p:pic>
      <p:pic>
        <p:nvPicPr>
          <p:cNvPr id="27652" name="Picture 5" descr="C:\Users\1\Desktop\дети\family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0" b="8571"/>
          <a:stretch>
            <a:fillRect/>
          </a:stretch>
        </p:blipFill>
        <p:spPr bwMode="auto">
          <a:xfrm>
            <a:off x="0" y="620713"/>
            <a:ext cx="2214563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C:\Users\1\Desktop\дети\a92a885ddff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362075"/>
            <a:ext cx="2916237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7" descr="C:\Users\1\Desktop\дети\denmater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4214813"/>
            <a:ext cx="3071812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 descr="C:\Users\1\Documents\Подготовка к сем.Особенности детского возраста\Подготовка  особен.детей и подр\Картинки дети\semy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2747963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4"/>
          <p:cNvSpPr>
            <a:spLocks noChangeArrowheads="1" noChangeShapeType="1" noTextEdit="1"/>
          </p:cNvSpPr>
          <p:nvPr/>
        </p:nvSpPr>
        <p:spPr bwMode="auto">
          <a:xfrm>
            <a:off x="683568" y="3645023"/>
            <a:ext cx="7992888" cy="8600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18"/>
              </a:avLst>
            </a:prstTxWarp>
          </a:bodyPr>
          <a:lstStyle/>
          <a:p>
            <a:pPr algn="ctr"/>
            <a:r>
              <a:rPr lang="ru-RU" sz="2800" b="1" i="1" kern="10" dirty="0">
                <a:ln w="9525">
                  <a:solidFill>
                    <a:srgbClr val="9AC96B"/>
                  </a:solidFill>
                  <a:round/>
                  <a:headEnd/>
                  <a:tailEnd/>
                </a:ln>
                <a:solidFill>
                  <a:srgbClr val="003300"/>
                </a:solidFill>
                <a:latin typeface="Arial"/>
                <a:cs typeface="Arial"/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5000" b="1" i="1" dirty="0" smtClean="0">
                <a:solidFill>
                  <a:srgbClr val="002060"/>
                </a:solidFill>
              </a:rPr>
              <a:t>Личностные качества медицинской сестры</a:t>
            </a:r>
          </a:p>
          <a:p>
            <a:pPr>
              <a:defRPr/>
            </a:pPr>
            <a:endParaRPr lang="ru-RU" sz="5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5000" dirty="0"/>
          </a:p>
        </p:txBody>
      </p:sp>
      <p:pic>
        <p:nvPicPr>
          <p:cNvPr id="5124" name="Picture 4" descr="C:\Users\Катерина\Documents\Банк  ШКОЛ\БАНК Картинок\Педиатрия\me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917" y="2577480"/>
            <a:ext cx="6053403" cy="4017196"/>
          </a:xfrm>
          <a:prstGeom prst="rect">
            <a:avLst/>
          </a:prstGeom>
          <a:noFill/>
          <a:ln w="28575" cmpd="dbl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04664"/>
            <a:ext cx="7772400" cy="874713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Черты личности медсестры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51520" y="1916113"/>
            <a:ext cx="3888680" cy="237698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200" b="1" u="sng" dirty="0">
                <a:solidFill>
                  <a:srgbClr val="002060"/>
                </a:solidFill>
              </a:rPr>
              <a:t>Эстетические: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аккуратность, опрятность,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тяготение к праздничности,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нетерпимость к серост</a:t>
            </a:r>
            <a:r>
              <a:rPr lang="ru-RU" altLang="ru-RU" sz="2200" b="1" dirty="0"/>
              <a:t>и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5148263" y="1916112"/>
            <a:ext cx="3816350" cy="237698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200" b="1" u="sng" dirty="0">
                <a:solidFill>
                  <a:srgbClr val="002060"/>
                </a:solidFill>
              </a:rPr>
              <a:t>Интеллектуальные: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эрудированность,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наблюдательность, </a:t>
            </a:r>
            <a:r>
              <a:rPr lang="ru-RU" altLang="ru-RU" sz="2200" b="1" dirty="0" smtClean="0">
                <a:solidFill>
                  <a:srgbClr val="002060"/>
                </a:solidFill>
              </a:rPr>
              <a:t> </a:t>
            </a:r>
          </a:p>
          <a:p>
            <a:pPr algn="ctr" eaLnBrk="1" hangingPunct="1"/>
            <a:r>
              <a:rPr lang="ru-RU" altLang="ru-RU" sz="2200" b="1" dirty="0" smtClean="0">
                <a:solidFill>
                  <a:srgbClr val="002060"/>
                </a:solidFill>
              </a:rPr>
              <a:t>логичность</a:t>
            </a:r>
            <a:r>
              <a:rPr lang="ru-RU" altLang="ru-RU" sz="2200" b="1" dirty="0">
                <a:solidFill>
                  <a:srgbClr val="002060"/>
                </a:solidFill>
              </a:rPr>
              <a:t>,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стремление проникнуть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в суть явлени</a:t>
            </a:r>
            <a:r>
              <a:rPr lang="ru-RU" altLang="ru-RU" sz="2200" b="1" dirty="0"/>
              <a:t>й</a:t>
            </a: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611560" y="4581128"/>
            <a:ext cx="8137029" cy="216024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200" b="1" u="sng" dirty="0">
                <a:solidFill>
                  <a:srgbClr val="002060"/>
                </a:solidFill>
              </a:rPr>
              <a:t>Моральные и </a:t>
            </a:r>
            <a:r>
              <a:rPr lang="ru-RU" altLang="ru-RU" sz="2200" b="1" u="sng" dirty="0" smtClean="0">
                <a:solidFill>
                  <a:srgbClr val="002060"/>
                </a:solidFill>
              </a:rPr>
              <a:t>этические: </a:t>
            </a:r>
            <a:r>
              <a:rPr lang="ru-RU" altLang="ru-RU" sz="2200" b="1" dirty="0" smtClean="0">
                <a:solidFill>
                  <a:srgbClr val="002060"/>
                </a:solidFill>
              </a:rPr>
              <a:t>сострадание</a:t>
            </a:r>
            <a:r>
              <a:rPr lang="ru-RU" altLang="ru-RU" sz="2200" b="1" dirty="0">
                <a:solidFill>
                  <a:srgbClr val="002060"/>
                </a:solidFill>
              </a:rPr>
              <a:t>, </a:t>
            </a:r>
            <a:endParaRPr lang="ru-RU" altLang="ru-RU" sz="2200" b="1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2200" b="1" dirty="0" smtClean="0">
                <a:solidFill>
                  <a:srgbClr val="002060"/>
                </a:solidFill>
              </a:rPr>
              <a:t>доброжелательность, трудолюбие</a:t>
            </a:r>
            <a:r>
              <a:rPr lang="ru-RU" altLang="ru-RU" sz="2200" b="1" dirty="0">
                <a:solidFill>
                  <a:srgbClr val="002060"/>
                </a:solidFill>
              </a:rPr>
              <a:t>, самоотверженность,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скромность, принципиальность,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чувство собственного достоинства,</a:t>
            </a:r>
          </a:p>
          <a:p>
            <a:pPr algn="ctr" eaLnBrk="1" hangingPunct="1"/>
            <a:r>
              <a:rPr lang="ru-RU" altLang="ru-RU" sz="2200" b="1" dirty="0">
                <a:solidFill>
                  <a:srgbClr val="002060"/>
                </a:solidFill>
              </a:rPr>
              <a:t>ответственность, забота, </a:t>
            </a:r>
            <a:r>
              <a:rPr lang="ru-RU" altLang="ru-RU" sz="2200" b="1" dirty="0" smtClean="0">
                <a:solidFill>
                  <a:srgbClr val="002060"/>
                </a:solidFill>
              </a:rPr>
              <a:t>сотрудничество</a:t>
            </a:r>
            <a:endParaRPr lang="ru-RU" altLang="ru-RU" sz="2200" b="1" dirty="0">
              <a:solidFill>
                <a:srgbClr val="002060"/>
              </a:solidFill>
            </a:endParaRPr>
          </a:p>
        </p:txBody>
      </p:sp>
      <p:sp>
        <p:nvSpPr>
          <p:cNvPr id="6150" name="Line 7"/>
          <p:cNvSpPr>
            <a:spLocks noChangeShapeType="1"/>
          </p:cNvSpPr>
          <p:nvPr/>
        </p:nvSpPr>
        <p:spPr bwMode="auto">
          <a:xfrm flipH="1">
            <a:off x="4211638" y="1484313"/>
            <a:ext cx="576262" cy="431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1" name="Line 8"/>
          <p:cNvSpPr>
            <a:spLocks noChangeShapeType="1"/>
          </p:cNvSpPr>
          <p:nvPr/>
        </p:nvSpPr>
        <p:spPr bwMode="auto">
          <a:xfrm>
            <a:off x="4787900" y="1484313"/>
            <a:ext cx="576263" cy="431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2" name="Line 9"/>
          <p:cNvSpPr>
            <a:spLocks noChangeShapeType="1"/>
          </p:cNvSpPr>
          <p:nvPr/>
        </p:nvSpPr>
        <p:spPr bwMode="auto">
          <a:xfrm>
            <a:off x="4787900" y="1557338"/>
            <a:ext cx="0" cy="302379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7920038" cy="1008063"/>
          </a:xfrm>
        </p:spPr>
        <p:txBody>
          <a:bodyPr/>
          <a:lstStyle/>
          <a:p>
            <a:r>
              <a:rPr lang="ru-RU" altLang="ru-RU" smtClean="0">
                <a:cs typeface="Arial" charset="0"/>
              </a:rPr>
              <a:t>Специальные  навыки  медицинской сестры  в педиатрии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569325" cy="48244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ru-RU" altLang="ru-RU" sz="2800" b="1" dirty="0" smtClean="0">
                <a:solidFill>
                  <a:srgbClr val="002060"/>
                </a:solidFill>
                <a:cs typeface="Arial" charset="0"/>
              </a:rPr>
              <a:t>межличностные</a:t>
            </a:r>
            <a:r>
              <a:rPr lang="ru-RU" altLang="ru-RU" sz="2800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altLang="ru-RU" sz="2800" dirty="0" smtClean="0">
                <a:cs typeface="Arial" charset="0"/>
              </a:rPr>
              <a:t>— навыки общения, умения слушать и воспринимать, сопереживать, создавать атмосферу доверия, получать информацию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ru-RU" altLang="ru-RU" sz="2800" b="1" dirty="0" smtClean="0">
                <a:solidFill>
                  <a:srgbClr val="002060"/>
                </a:solidFill>
                <a:cs typeface="Arial" charset="0"/>
              </a:rPr>
              <a:t>интеллектуальные</a:t>
            </a:r>
            <a:r>
              <a:rPr lang="ru-RU" altLang="ru-RU" sz="2800" dirty="0" smtClean="0">
                <a:cs typeface="Arial" charset="0"/>
              </a:rPr>
              <a:t> — умение критически мыслить и анализировать, принимать решения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ru-RU" altLang="ru-RU" sz="2800" b="1" dirty="0" smtClean="0">
                <a:solidFill>
                  <a:srgbClr val="002060"/>
                </a:solidFill>
                <a:cs typeface="Arial" charset="0"/>
              </a:rPr>
              <a:t>технические </a:t>
            </a:r>
            <a:r>
              <a:rPr lang="ru-RU" altLang="ru-RU" sz="2800" dirty="0" smtClean="0">
                <a:cs typeface="Arial" charset="0"/>
              </a:rPr>
              <a:t>—</a:t>
            </a:r>
            <a:r>
              <a:rPr lang="ru-RU" altLang="ru-RU" sz="2800" b="1" dirty="0" smtClean="0">
                <a:cs typeface="Arial" charset="0"/>
              </a:rPr>
              <a:t> </a:t>
            </a:r>
            <a:r>
              <a:rPr lang="ru-RU" altLang="ru-RU" sz="2800" dirty="0" smtClean="0">
                <a:cs typeface="Arial" charset="0"/>
              </a:rPr>
              <a:t>владение манипуляционной техникой,  умение работать с оборудованием и т.п</a:t>
            </a:r>
            <a:r>
              <a:rPr lang="ru-RU" altLang="ru-RU" sz="2800" dirty="0" smtClean="0">
                <a:solidFill>
                  <a:srgbClr val="003300"/>
                </a:solidFill>
                <a:cs typeface="Arial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 2" pitchFamily="18" charset="2"/>
              <a:buNone/>
            </a:pPr>
            <a:endParaRPr lang="ru-RU" altLang="ru-RU" dirty="0" smtClean="0"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867650" cy="676275"/>
          </a:xfrm>
        </p:spPr>
        <p:txBody>
          <a:bodyPr/>
          <a:lstStyle/>
          <a:p>
            <a:r>
              <a:rPr lang="ru-RU" altLang="ru-RU" b="1" smtClean="0"/>
              <a:t>Эмоциональные проявления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525963"/>
          </a:xfrm>
        </p:spPr>
        <p:txBody>
          <a:bodyPr/>
          <a:lstStyle/>
          <a:p>
            <a:pPr algn="ctr"/>
            <a:r>
              <a:rPr lang="ru-RU" altLang="ru-RU" b="1" smtClean="0"/>
              <a:t>Забота, внимание, вежливое и ласковое обращение, добрая улыбка</a:t>
            </a:r>
            <a:endParaRPr lang="ru-RU" altLang="ru-RU" smtClean="0"/>
          </a:p>
        </p:txBody>
      </p:sp>
      <p:pic>
        <p:nvPicPr>
          <p:cNvPr id="4" name="Picture 4" descr="C:\Users\Катерина\Desktop\Конференция ОДКБ\Картинки\101115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6251" y="2996952"/>
            <a:ext cx="5014681" cy="3760089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7704137" cy="792163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Профессионализм медицинской сестры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597" y="1599278"/>
            <a:ext cx="8985403" cy="475297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altLang="ru-RU" sz="2500" smtClean="0">
                <a:cs typeface="Arial" charset="0"/>
              </a:rPr>
              <a:t>Овладение профессиональными навыками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altLang="ru-RU" sz="2500" smtClean="0">
                <a:cs typeface="Arial" charset="0"/>
              </a:rPr>
              <a:t>Освоение норм медицинской этики и  профессионального общения, применение их на практике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altLang="ru-RU" sz="2500" smtClean="0">
                <a:cs typeface="Arial" charset="0"/>
              </a:rPr>
              <a:t>Развитие своей личности путем повышения квалификации, самосовершенствования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altLang="ru-RU" sz="2500" smtClean="0">
                <a:cs typeface="Arial" charset="0"/>
              </a:rPr>
              <a:t>Обогащение профессии своим творческим вкладом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altLang="ru-RU" sz="2500" smtClean="0">
                <a:cs typeface="Arial" charset="0"/>
              </a:rPr>
              <a:t>Стремление вызвать интерес общества к результатам своей деятельности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altLang="ru-RU" sz="2500" smtClean="0">
                <a:cs typeface="Arial" charset="0"/>
              </a:rPr>
              <a:t>Стремление к  повышению престижа своей профессии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55576" y="188913"/>
            <a:ext cx="7772400" cy="1143000"/>
          </a:xfrm>
        </p:spPr>
        <p:txBody>
          <a:bodyPr/>
          <a:lstStyle/>
          <a:p>
            <a:r>
              <a:rPr lang="ru-RU" altLang="ru-RU" b="1" dirty="0" smtClean="0">
                <a:cs typeface="Arial" charset="0"/>
              </a:rPr>
              <a:t>Медицинские сестры педиатрического профиля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5496" y="1691729"/>
            <a:ext cx="9036496" cy="4473575"/>
          </a:xfrm>
        </p:spPr>
        <p:txBody>
          <a:bodyPr/>
          <a:lstStyle/>
          <a:p>
            <a:r>
              <a:rPr lang="ru-RU" altLang="ru-RU" sz="3000" b="1" dirty="0" smtClean="0">
                <a:solidFill>
                  <a:srgbClr val="000066"/>
                </a:solidFill>
                <a:cs typeface="Arial" charset="0"/>
              </a:rPr>
              <a:t>В организации работы медицинских сестёр в любом лечебно- профилактическом учреждении педиатрического профиля, важную роль играет </a:t>
            </a:r>
            <a:r>
              <a:rPr lang="ru-RU" altLang="ru-RU" sz="3000" b="1" dirty="0" smtClean="0">
                <a:solidFill>
                  <a:srgbClr val="C00000"/>
                </a:solidFill>
                <a:cs typeface="Arial" charset="0"/>
              </a:rPr>
              <a:t>общение</a:t>
            </a:r>
            <a:r>
              <a:rPr lang="ru-RU" altLang="ru-RU" sz="3000" b="1" dirty="0" smtClean="0">
                <a:solidFill>
                  <a:srgbClr val="000066"/>
                </a:solidFill>
                <a:cs typeface="Arial" charset="0"/>
              </a:rPr>
              <a:t>, в первую очередь, </a:t>
            </a:r>
            <a:r>
              <a:rPr lang="ru-RU" altLang="ru-RU" sz="3000" b="1" dirty="0" smtClean="0">
                <a:solidFill>
                  <a:srgbClr val="C00000"/>
                </a:solidFill>
                <a:cs typeface="Arial" charset="0"/>
              </a:rPr>
              <a:t>с ребенком и его родителями.</a:t>
            </a:r>
          </a:p>
          <a:p>
            <a:endParaRPr lang="ru-RU" altLang="ru-RU" sz="3000" dirty="0" smtClean="0"/>
          </a:p>
        </p:txBody>
      </p:sp>
      <p:pic>
        <p:nvPicPr>
          <p:cNvPr id="5" name="Picture 6" descr="http://mygazeta.com/i/2011/03/0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365625"/>
            <a:ext cx="2230438" cy="215900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45058" name="Picture 2" descr="C:\Users\Катерина\Desktop\Конференция ОДКБ\Картинки\Semia_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292600"/>
            <a:ext cx="2022475" cy="2200275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grpSp>
        <p:nvGrpSpPr>
          <p:cNvPr id="10246" name="Группа 9"/>
          <p:cNvGrpSpPr>
            <a:grpSpLocks/>
          </p:cNvGrpSpPr>
          <p:nvPr/>
        </p:nvGrpSpPr>
        <p:grpSpPr bwMode="auto">
          <a:xfrm>
            <a:off x="4140200" y="4941888"/>
            <a:ext cx="1652588" cy="881062"/>
            <a:chOff x="3348105" y="4429132"/>
            <a:chExt cx="1652523" cy="880501"/>
          </a:xfrm>
        </p:grpSpPr>
        <p:sp>
          <p:nvSpPr>
            <p:cNvPr id="9" name=" 3"/>
            <p:cNvSpPr/>
            <p:nvPr/>
          </p:nvSpPr>
          <p:spPr>
            <a:xfrm rot="19026366" flipV="1">
              <a:off x="3786238" y="4429132"/>
              <a:ext cx="1214390" cy="869396"/>
            </a:xfrm>
            <a:prstGeom prst="swooshArrow">
              <a:avLst>
                <a:gd name="adj1" fmla="val 25000"/>
                <a:gd name="adj2" fmla="val 34860"/>
              </a:avLst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 3"/>
            <p:cNvSpPr/>
            <p:nvPr/>
          </p:nvSpPr>
          <p:spPr>
            <a:xfrm rot="2573634" flipH="1" flipV="1">
              <a:off x="3348105" y="4440237"/>
              <a:ext cx="1214390" cy="869396"/>
            </a:xfrm>
            <a:prstGeom prst="swooshArrow">
              <a:avLst>
                <a:gd name="adj1" fmla="val 25000"/>
                <a:gd name="adj2" fmla="val 34860"/>
              </a:avLst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1560" y="630014"/>
            <a:ext cx="7772400" cy="566738"/>
          </a:xfrm>
        </p:spPr>
        <p:txBody>
          <a:bodyPr/>
          <a:lstStyle/>
          <a:p>
            <a:r>
              <a:rPr lang="ru-RU" altLang="ru-RU" sz="3200" b="1" dirty="0" smtClean="0">
                <a:cs typeface="Arial" charset="0"/>
              </a:rPr>
              <a:t>Основа психологического воздействия на </a:t>
            </a:r>
            <a:r>
              <a:rPr lang="ru-RU" altLang="ru-RU" sz="3200" b="1" dirty="0" smtClean="0">
                <a:cs typeface="Arial" charset="0"/>
              </a:rPr>
              <a:t>ребенка</a:t>
            </a:r>
            <a:endParaRPr lang="ru-RU" altLang="ru-RU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44016" y="1639341"/>
            <a:ext cx="8820472" cy="4525963"/>
          </a:xfrm>
        </p:spPr>
        <p:txBody>
          <a:bodyPr/>
          <a:lstStyle/>
          <a:p>
            <a:pPr algn="ctr"/>
            <a:r>
              <a:rPr lang="ru-RU" altLang="ru-RU" sz="3000" b="1" dirty="0" smtClean="0">
                <a:cs typeface="Arial" charset="0"/>
              </a:rPr>
              <a:t>атмосфера доброжелательности, активного сотрудничества с  маленьким пациентом и его родителями</a:t>
            </a:r>
          </a:p>
          <a:p>
            <a:endParaRPr lang="ru-RU" altLang="ru-RU" sz="3000" dirty="0" smtClean="0"/>
          </a:p>
        </p:txBody>
      </p:sp>
      <p:pic>
        <p:nvPicPr>
          <p:cNvPr id="11268" name="Picture 7" descr="C:\Users\1\Pictures\Новая папка (2)\2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4703" y="3212976"/>
            <a:ext cx="4428424" cy="3543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698</Words>
  <Application>Microsoft Office PowerPoint</Application>
  <PresentationFormat>Экран (4:3)</PresentationFormat>
  <Paragraphs>89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Оформление по умолчанию</vt:lpstr>
      <vt:lpstr>Психологические аспекты деятельности медицинской сестры педиатрического профиля</vt:lpstr>
      <vt:lpstr>Презентация PowerPoint</vt:lpstr>
      <vt:lpstr>Презентация PowerPoint</vt:lpstr>
      <vt:lpstr>Черты личности медсестры</vt:lpstr>
      <vt:lpstr>Специальные  навыки  медицинской сестры  в педиатрии</vt:lpstr>
      <vt:lpstr>Эмоциональные проявления</vt:lpstr>
      <vt:lpstr>Профессионализм медицинской сестры</vt:lpstr>
      <vt:lpstr>Медицинские сестры педиатрического профиля</vt:lpstr>
      <vt:lpstr>Основа психологического воздействия на ребенка</vt:lpstr>
      <vt:lpstr>Рекомендации медицинской сестре по общению с ребенком и родителями</vt:lpstr>
      <vt:lpstr>Основа общения медицинской сестры  педиатрического профиля </vt:lpstr>
      <vt:lpstr>Проблемы детей во время лечения </vt:lpstr>
      <vt:lpstr>Основные задачи медицинской сестры в детском стационаре</vt:lpstr>
      <vt:lpstr>Беседа с ребенком</vt:lpstr>
      <vt:lpstr>Презентация PowerPoint</vt:lpstr>
      <vt:lpstr>Страхи детей при поступлении в стационар</vt:lpstr>
      <vt:lpstr>Общение с детьми</vt:lpstr>
      <vt:lpstr>Проявление такта и деликатности при проведении интимных процедур</vt:lpstr>
      <vt:lpstr>Общение с родителями</vt:lpstr>
      <vt:lpstr>Рекомендации по общению с родителями</vt:lpstr>
      <vt:lpstr>Профессия – медицинская сестра</vt:lpstr>
      <vt:lpstr>Профессия –  медицинская сестра</vt:lpstr>
      <vt:lpstr>Профессия –  медицинская сестра</vt:lpstr>
      <vt:lpstr>От имени всех мам благодарю вас за ваш доблестный труд! </vt:lpstr>
      <vt:lpstr>Безусловная любовь  к детям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</dc:creator>
  <cp:lastModifiedBy>Sveta</cp:lastModifiedBy>
  <cp:revision>34</cp:revision>
  <dcterms:created xsi:type="dcterms:W3CDTF">2008-10-05T06:18:34Z</dcterms:created>
  <dcterms:modified xsi:type="dcterms:W3CDTF">2017-10-13T18:05:27Z</dcterms:modified>
</cp:coreProperties>
</file>