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Default Extension="jpg" ContentType="image/jpeg"/>
  <Default Extension="wmv" ContentType="video/x-ms-wm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notesSlides/notesSlide4.xml" ContentType="application/vnd.openxmlformats-officedocument.presentationml.notesSlide+xml"/>
  <Override PartName="/ppt/charts/chart3.xml" ContentType="application/vnd.openxmlformats-officedocument.drawingml.chart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390" r:id="rId1"/>
  </p:sldMasterIdLst>
  <p:notesMasterIdLst>
    <p:notesMasterId r:id="rId36"/>
  </p:notesMasterIdLst>
  <p:handoutMasterIdLst>
    <p:handoutMasterId r:id="rId37"/>
  </p:handoutMasterIdLst>
  <p:sldIdLst>
    <p:sldId id="952" r:id="rId2"/>
    <p:sldId id="985" r:id="rId3"/>
    <p:sldId id="1022" r:id="rId4"/>
    <p:sldId id="1021" r:id="rId5"/>
    <p:sldId id="1020" r:id="rId6"/>
    <p:sldId id="995" r:id="rId7"/>
    <p:sldId id="1008" r:id="rId8"/>
    <p:sldId id="1024" r:id="rId9"/>
    <p:sldId id="1025" r:id="rId10"/>
    <p:sldId id="996" r:id="rId11"/>
    <p:sldId id="1027" r:id="rId12"/>
    <p:sldId id="1026" r:id="rId13"/>
    <p:sldId id="936" r:id="rId14"/>
    <p:sldId id="993" r:id="rId15"/>
    <p:sldId id="1006" r:id="rId16"/>
    <p:sldId id="983" r:id="rId17"/>
    <p:sldId id="1016" r:id="rId18"/>
    <p:sldId id="931" r:id="rId19"/>
    <p:sldId id="930" r:id="rId20"/>
    <p:sldId id="1015" r:id="rId21"/>
    <p:sldId id="1017" r:id="rId22"/>
    <p:sldId id="892" r:id="rId23"/>
    <p:sldId id="986" r:id="rId24"/>
    <p:sldId id="902" r:id="rId25"/>
    <p:sldId id="900" r:id="rId26"/>
    <p:sldId id="972" r:id="rId27"/>
    <p:sldId id="999" r:id="rId28"/>
    <p:sldId id="1028" r:id="rId29"/>
    <p:sldId id="1018" r:id="rId30"/>
    <p:sldId id="1029" r:id="rId31"/>
    <p:sldId id="1030" r:id="rId32"/>
    <p:sldId id="1019" r:id="rId33"/>
    <p:sldId id="1005" r:id="rId34"/>
    <p:sldId id="987" r:id="rId35"/>
  </p:sldIdLst>
  <p:sldSz cx="9144000" cy="6858000" type="screen4x3"/>
  <p:notesSz cx="6797675" cy="9872663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4B96"/>
    <a:srgbClr val="0000FF"/>
    <a:srgbClr val="45B327"/>
    <a:srgbClr val="60A065"/>
    <a:srgbClr val="DAEEEE"/>
    <a:srgbClr val="004F8A"/>
    <a:srgbClr val="F8060C"/>
    <a:srgbClr val="FFFFFF"/>
    <a:srgbClr val="FAE6B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860" autoAdjust="0"/>
    <p:restoredTop sz="98705" autoAdjust="0"/>
  </p:normalViewPr>
  <p:slideViewPr>
    <p:cSldViewPr>
      <p:cViewPr varScale="1">
        <p:scale>
          <a:sx n="69" d="100"/>
          <a:sy n="69" d="100"/>
        </p:scale>
        <p:origin x="-1278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3822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74" d="100"/>
          <a:sy n="74" d="100"/>
        </p:scale>
        <p:origin x="-2478" y="-90"/>
      </p:cViewPr>
      <p:guideLst>
        <p:guide orient="horz" pos="3110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handoutMaster" Target="handoutMasters/handoutMaster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5.1577537182852115E-2"/>
          <c:y val="5.1035044172669075E-2"/>
          <c:w val="0.87633202099737528"/>
          <c:h val="0.40494692148066808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Лист2!$A$6</c:f>
              <c:strCache>
                <c:ptCount val="1"/>
                <c:pt idx="0">
                  <c:v>не определено наличие сознания</c:v>
                </c:pt>
              </c:strCache>
            </c:strRef>
          </c:tx>
          <c:spPr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invertIfNegative val="0"/>
          <c:dLbls>
            <c:txPr>
              <a:bodyPr/>
              <a:lstStyle/>
              <a:p>
                <a:pPr algn="ctr">
                  <a:defRPr lang="ru-RU" sz="2600" b="1" i="0" u="none" strike="noStrike" kern="1200" baseline="0">
                    <a:solidFill>
                      <a:srgbClr val="C00000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val>
            <c:numRef>
              <c:f>Лист2!$B$6</c:f>
              <c:numCache>
                <c:formatCode>0%</c:formatCode>
                <c:ptCount val="1"/>
                <c:pt idx="0">
                  <c:v>0.60000000000000064</c:v>
                </c:pt>
              </c:numCache>
            </c:numRef>
          </c:val>
        </c:ser>
        <c:ser>
          <c:idx val="1"/>
          <c:order val="1"/>
          <c:tx>
            <c:strRef>
              <c:f>Лист2!$A$7</c:f>
              <c:strCache>
                <c:ptCount val="1"/>
                <c:pt idx="0">
                  <c:v>не определен пульс</c:v>
                </c:pt>
              </c:strCache>
            </c:strRef>
          </c:tx>
          <c:spPr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invertIfNegative val="0"/>
          <c:dLbls>
            <c:txPr>
              <a:bodyPr/>
              <a:lstStyle/>
              <a:p>
                <a:pPr>
                  <a:defRPr sz="2600" b="1">
                    <a:solidFill>
                      <a:srgbClr val="C00000"/>
                    </a:solidFill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val>
            <c:numRef>
              <c:f>Лист2!$B$7</c:f>
              <c:numCache>
                <c:formatCode>0%</c:formatCode>
                <c:ptCount val="1"/>
                <c:pt idx="0">
                  <c:v>0.52</c:v>
                </c:pt>
              </c:numCache>
            </c:numRef>
          </c:val>
        </c:ser>
        <c:ser>
          <c:idx val="2"/>
          <c:order val="2"/>
          <c:tx>
            <c:strRef>
              <c:f>Лист2!$A$8</c:f>
              <c:strCache>
                <c:ptCount val="1"/>
                <c:pt idx="0">
                  <c:v>не определено наличие дыхания</c:v>
                </c:pt>
              </c:strCache>
            </c:strRef>
          </c:tx>
          <c:spPr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invertIfNegative val="0"/>
          <c:dLbls>
            <c:txPr>
              <a:bodyPr/>
              <a:lstStyle/>
              <a:p>
                <a:pPr algn="ctr">
                  <a:defRPr lang="ru-RU" sz="2600" b="1" i="0" u="none" strike="noStrike" kern="1200" baseline="0">
                    <a:solidFill>
                      <a:srgbClr val="C00000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val>
            <c:numRef>
              <c:f>Лист2!$B$8</c:f>
              <c:numCache>
                <c:formatCode>0.0%</c:formatCode>
                <c:ptCount val="1"/>
                <c:pt idx="0">
                  <c:v>0.50700000000000001</c:v>
                </c:pt>
              </c:numCache>
            </c:numRef>
          </c:val>
        </c:ser>
        <c:ser>
          <c:idx val="3"/>
          <c:order val="3"/>
          <c:tx>
            <c:strRef>
              <c:f>Лист2!$A$9</c:f>
              <c:strCache>
                <c:ptCount val="1"/>
                <c:pt idx="0">
                  <c:v>не определена величина зрачка</c:v>
                </c:pt>
              </c:strCache>
            </c:strRef>
          </c:tx>
          <c:spPr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invertIfNegative val="0"/>
          <c:dLbls>
            <c:txPr>
              <a:bodyPr/>
              <a:lstStyle/>
              <a:p>
                <a:pPr algn="ctr">
                  <a:defRPr lang="ru-RU" sz="2600" b="1" i="0" u="none" strike="noStrike" kern="1200" baseline="0">
                    <a:solidFill>
                      <a:srgbClr val="C00000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val>
            <c:numRef>
              <c:f>Лист2!$B$9</c:f>
              <c:numCache>
                <c:formatCode>0.0%</c:formatCode>
                <c:ptCount val="1"/>
                <c:pt idx="0">
                  <c:v>0.13900000000000001</c:v>
                </c:pt>
              </c:numCache>
            </c:numRef>
          </c:val>
        </c:ser>
        <c:ser>
          <c:idx val="4"/>
          <c:order val="4"/>
          <c:tx>
            <c:strRef>
              <c:f>Лист2!$A$10</c:f>
              <c:strCache>
                <c:ptCount val="1"/>
                <c:pt idx="0">
                  <c:v>не вызвана скорая помощь</c:v>
                </c:pt>
              </c:strCache>
            </c:strRef>
          </c:tx>
          <c:spPr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invertIfNegative val="0"/>
          <c:dLbls>
            <c:txPr>
              <a:bodyPr/>
              <a:lstStyle/>
              <a:p>
                <a:pPr algn="ctr">
                  <a:defRPr lang="ru-RU" sz="2600" b="1" i="0" u="none" strike="noStrike" kern="1200" baseline="0">
                    <a:solidFill>
                      <a:srgbClr val="C00000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val>
            <c:numRef>
              <c:f>Лист2!$B$10</c:f>
              <c:numCache>
                <c:formatCode>0.0%</c:formatCode>
                <c:ptCount val="1"/>
                <c:pt idx="0">
                  <c:v>0.78600000000000003</c:v>
                </c:pt>
              </c:numCache>
            </c:numRef>
          </c:val>
        </c:ser>
        <c:ser>
          <c:idx val="5"/>
          <c:order val="5"/>
          <c:tx>
            <c:strRef>
              <c:f>Лист2!$A$11</c:f>
              <c:strCache>
                <c:ptCount val="1"/>
                <c:pt idx="0">
                  <c:v>не проведено освобождение от стесняющей одежды</c:v>
                </c:pt>
              </c:strCache>
            </c:strRef>
          </c:tx>
          <c:spPr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invertIfNegative val="0"/>
          <c:dLbls>
            <c:txPr>
              <a:bodyPr/>
              <a:lstStyle/>
              <a:p>
                <a:pPr algn="ctr">
                  <a:defRPr lang="ru-RU" sz="2600" b="1" i="0" u="none" strike="noStrike" kern="1200" baseline="0">
                    <a:solidFill>
                      <a:srgbClr val="C00000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val>
            <c:numRef>
              <c:f>Лист2!$B$11</c:f>
              <c:numCache>
                <c:formatCode>0.0%</c:formatCode>
                <c:ptCount val="1"/>
                <c:pt idx="0">
                  <c:v>0.97300000000000009</c:v>
                </c:pt>
              </c:numCache>
            </c:numRef>
          </c:val>
        </c:ser>
        <c:ser>
          <c:idx val="6"/>
          <c:order val="6"/>
          <c:tx>
            <c:strRef>
              <c:f>Лист2!$A$12</c:f>
              <c:strCache>
                <c:ptCount val="1"/>
                <c:pt idx="0">
                  <c:v>не зафиксировано время начала реанимации</c:v>
                </c:pt>
              </c:strCache>
            </c:strRef>
          </c:tx>
          <c:spPr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invertIfNegative val="0"/>
          <c:dLbls>
            <c:txPr>
              <a:bodyPr/>
              <a:lstStyle/>
              <a:p>
                <a:pPr algn="ctr">
                  <a:defRPr lang="ru-RU" sz="2600" b="1" i="0" u="none" strike="noStrike" kern="1200" baseline="0">
                    <a:solidFill>
                      <a:srgbClr val="C00000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val>
            <c:numRef>
              <c:f>Лист2!$B$12</c:f>
              <c:numCache>
                <c:formatCode>0.0%</c:formatCode>
                <c:ptCount val="1"/>
                <c:pt idx="0">
                  <c:v>0.93600000000000005</c:v>
                </c:pt>
              </c:numCache>
            </c:numRef>
          </c:val>
        </c:ser>
        <c:ser>
          <c:idx val="7"/>
          <c:order val="7"/>
          <c:tx>
            <c:strRef>
              <c:f>Лист2!$A$13</c:f>
              <c:strCache>
                <c:ptCount val="1"/>
                <c:pt idx="0">
                  <c:v>реанимация завершена ранее 30 мин. без оживления или прибытия скорой помощи</c:v>
                </c:pt>
              </c:strCache>
            </c:strRef>
          </c:tx>
          <c:spPr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invertIfNegative val="0"/>
          <c:dLbls>
            <c:txPr>
              <a:bodyPr/>
              <a:lstStyle/>
              <a:p>
                <a:pPr algn="ctr">
                  <a:defRPr lang="ru-RU" sz="2600" b="1" i="0" u="none" strike="noStrike" kern="1200" baseline="0">
                    <a:solidFill>
                      <a:srgbClr val="C00000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val>
            <c:numRef>
              <c:f>Лист2!$B$13</c:f>
              <c:numCache>
                <c:formatCode>0.0%</c:formatCode>
                <c:ptCount val="1"/>
                <c:pt idx="0">
                  <c:v>0.20500000000000004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-27"/>
        <c:axId val="151120128"/>
        <c:axId val="166002688"/>
      </c:barChart>
      <c:catAx>
        <c:axId val="151120128"/>
        <c:scaling>
          <c:orientation val="minMax"/>
        </c:scaling>
        <c:delete val="1"/>
        <c:axPos val="b"/>
        <c:majorTickMark val="out"/>
        <c:minorTickMark val="none"/>
        <c:tickLblPos val="none"/>
        <c:crossAx val="166002688"/>
        <c:crosses val="autoZero"/>
        <c:auto val="1"/>
        <c:lblAlgn val="ctr"/>
        <c:lblOffset val="100"/>
        <c:noMultiLvlLbl val="0"/>
      </c:catAx>
      <c:valAx>
        <c:axId val="166002688"/>
        <c:scaling>
          <c:orientation val="minMax"/>
          <c:max val="1"/>
        </c:scaling>
        <c:delete val="0"/>
        <c:axPos val="l"/>
        <c:majorGridlines/>
        <c:numFmt formatCode="0%" sourceLinked="1"/>
        <c:majorTickMark val="out"/>
        <c:minorTickMark val="none"/>
        <c:tickLblPos val="nextTo"/>
        <c:txPr>
          <a:bodyPr/>
          <a:lstStyle/>
          <a:p>
            <a:pPr>
              <a:defRPr sz="2000" b="1">
                <a:solidFill>
                  <a:srgbClr val="004B96"/>
                </a:solidFill>
              </a:defRPr>
            </a:pPr>
            <a:endParaRPr lang="ru-RU"/>
          </a:p>
        </c:txPr>
        <c:crossAx val="151120128"/>
        <c:crosses val="autoZero"/>
        <c:crossBetween val="between"/>
        <c:majorUnit val="0.2"/>
      </c:valAx>
    </c:plotArea>
    <c:legend>
      <c:legendPos val="b"/>
      <c:layout>
        <c:manualLayout>
          <c:xMode val="edge"/>
          <c:yMode val="edge"/>
          <c:x val="0"/>
          <c:y val="0.49034532782051932"/>
          <c:w val="0.99970363079615043"/>
          <c:h val="0.47083160115706574"/>
        </c:manualLayout>
      </c:layout>
      <c:overlay val="0"/>
      <c:txPr>
        <a:bodyPr/>
        <a:lstStyle/>
        <a:p>
          <a:pPr algn="just">
            <a:defRPr sz="1800" b="1">
              <a:solidFill>
                <a:srgbClr val="004B96"/>
              </a:solidFill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</c:sp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12875120297462816"/>
          <c:y val="2.64613991838746E-2"/>
          <c:w val="0.75180435258092948"/>
          <c:h val="0.48788347841230933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Лист2!$A$29</c:f>
              <c:strCache>
                <c:ptCount val="1"/>
                <c:pt idx="0">
                  <c:v>недостаточная глубина и частота компрессий</c:v>
                </c:pt>
              </c:strCache>
            </c:strRef>
          </c:tx>
          <c:spPr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c:spPr>
          <c:invertIfNegative val="0"/>
          <c:dLbls>
            <c:txPr>
              <a:bodyPr/>
              <a:lstStyle/>
              <a:p>
                <a:pPr algn="ctr">
                  <a:defRPr lang="ru-RU" sz="2600" b="1" i="0" u="none" strike="noStrike" kern="1200" baseline="0">
                    <a:solidFill>
                      <a:srgbClr val="C00000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val>
            <c:numRef>
              <c:f>Лист2!$B$29</c:f>
              <c:numCache>
                <c:formatCode>0.0%</c:formatCode>
                <c:ptCount val="1"/>
                <c:pt idx="0">
                  <c:v>0.90900000000000003</c:v>
                </c:pt>
              </c:numCache>
            </c:numRef>
          </c:val>
        </c:ser>
        <c:ser>
          <c:idx val="1"/>
          <c:order val="1"/>
          <c:tx>
            <c:strRef>
              <c:f>Лист2!$A$30</c:f>
              <c:strCache>
                <c:ptCount val="1"/>
                <c:pt idx="0">
                  <c:v>недостаточная частота и глубина вдоха</c:v>
                </c:pt>
              </c:strCache>
            </c:strRef>
          </c:tx>
          <c:spPr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c:spPr>
          <c:invertIfNegative val="0"/>
          <c:dLbls>
            <c:txPr>
              <a:bodyPr/>
              <a:lstStyle/>
              <a:p>
                <a:pPr algn="ctr">
                  <a:defRPr lang="ru-RU" sz="2600" b="1" i="0" u="none" strike="noStrike" kern="1200" baseline="0">
                    <a:solidFill>
                      <a:srgbClr val="C00000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val>
            <c:numRef>
              <c:f>Лист2!$B$30</c:f>
              <c:numCache>
                <c:formatCode>0%</c:formatCode>
                <c:ptCount val="1"/>
                <c:pt idx="0">
                  <c:v>0.79</c:v>
                </c:pt>
              </c:numCache>
            </c:numRef>
          </c:val>
        </c:ser>
        <c:ser>
          <c:idx val="2"/>
          <c:order val="2"/>
          <c:tx>
            <c:strRef>
              <c:f>Лист2!$A$31</c:f>
              <c:strCache>
                <c:ptCount val="1"/>
                <c:pt idx="0">
                  <c:v>нарушение синхронности компрессий вентиляции</c:v>
                </c:pt>
              </c:strCache>
            </c:strRef>
          </c:tx>
          <c:spPr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c:spPr>
          <c:invertIfNegative val="0"/>
          <c:dLbls>
            <c:txPr>
              <a:bodyPr/>
              <a:lstStyle/>
              <a:p>
                <a:pPr algn="ctr">
                  <a:defRPr lang="ru-RU" sz="2600" b="1" i="0" u="none" strike="noStrike" kern="1200" baseline="0">
                    <a:solidFill>
                      <a:srgbClr val="C00000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val>
            <c:numRef>
              <c:f>Лист2!$B$31</c:f>
              <c:numCache>
                <c:formatCode>0.0%</c:formatCode>
                <c:ptCount val="1"/>
                <c:pt idx="0">
                  <c:v>0.254</c:v>
                </c:pt>
              </c:numCache>
            </c:numRef>
          </c:val>
        </c:ser>
        <c:ser>
          <c:idx val="3"/>
          <c:order val="3"/>
          <c:tx>
            <c:strRef>
              <c:f>Лист2!$A$32</c:f>
              <c:strCache>
                <c:ptCount val="1"/>
                <c:pt idx="0">
                  <c:v>дефекты манипуляции</c:v>
                </c:pt>
              </c:strCache>
            </c:strRef>
          </c:tx>
          <c:spPr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c:spPr>
          <c:invertIfNegative val="0"/>
          <c:dLbls>
            <c:txPr>
              <a:bodyPr/>
              <a:lstStyle/>
              <a:p>
                <a:pPr algn="ctr">
                  <a:defRPr lang="ru-RU" sz="2600" b="1" i="0" u="none" strike="noStrike" kern="1200" baseline="0">
                    <a:solidFill>
                      <a:srgbClr val="C00000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val>
            <c:numRef>
              <c:f>Лист2!$B$32</c:f>
              <c:numCache>
                <c:formatCode>0.0%</c:formatCode>
                <c:ptCount val="1"/>
                <c:pt idx="0">
                  <c:v>0.72600000000000064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-25"/>
        <c:axId val="47217664"/>
        <c:axId val="47231744"/>
      </c:barChart>
      <c:catAx>
        <c:axId val="47217664"/>
        <c:scaling>
          <c:orientation val="minMax"/>
        </c:scaling>
        <c:delete val="1"/>
        <c:axPos val="b"/>
        <c:majorTickMark val="out"/>
        <c:minorTickMark val="none"/>
        <c:tickLblPos val="none"/>
        <c:crossAx val="47231744"/>
        <c:crosses val="autoZero"/>
        <c:auto val="1"/>
        <c:lblAlgn val="ctr"/>
        <c:lblOffset val="100"/>
        <c:noMultiLvlLbl val="0"/>
      </c:catAx>
      <c:valAx>
        <c:axId val="47231744"/>
        <c:scaling>
          <c:orientation val="minMax"/>
        </c:scaling>
        <c:delete val="0"/>
        <c:axPos val="l"/>
        <c:majorGridlines/>
        <c:numFmt formatCode="0%" sourceLinked="0"/>
        <c:majorTickMark val="out"/>
        <c:minorTickMark val="none"/>
        <c:tickLblPos val="nextTo"/>
        <c:txPr>
          <a:bodyPr/>
          <a:lstStyle/>
          <a:p>
            <a:pPr algn="ctr">
              <a:defRPr lang="ru-RU" sz="2000" b="1" i="0" u="none" strike="noStrike" kern="1200" baseline="0">
                <a:solidFill>
                  <a:srgbClr val="004B96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47217664"/>
        <c:crosses val="autoZero"/>
        <c:crossBetween val="between"/>
        <c:majorUnit val="0.2"/>
      </c:valAx>
    </c:plotArea>
    <c:legend>
      <c:legendPos val="b"/>
      <c:layout>
        <c:manualLayout>
          <c:xMode val="edge"/>
          <c:yMode val="edge"/>
          <c:x val="1.1368766404199477E-2"/>
          <c:y val="0.54080627678005744"/>
          <c:w val="0.95365135608049334"/>
          <c:h val="0.44489351033068397"/>
        </c:manualLayout>
      </c:layout>
      <c:overlay val="0"/>
      <c:txPr>
        <a:bodyPr/>
        <a:lstStyle/>
        <a:p>
          <a:pPr algn="just">
            <a:defRPr lang="ru-RU" sz="2600" b="1" i="0" u="none" strike="noStrike" kern="1200" baseline="0">
              <a:solidFill>
                <a:srgbClr val="004B96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</c:sp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9.5591644794400701E-2"/>
          <c:y val="3.9714092800330482E-2"/>
          <c:w val="0.61636187664041997"/>
          <c:h val="0.87039526907025977"/>
        </c:manualLayout>
      </c:layout>
      <c:bar3DChart>
        <c:barDir val="col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семинары</c:v>
                </c:pt>
              </c:strCache>
            </c:strRef>
          </c:tx>
          <c:spPr>
            <a:solidFill>
              <a:srgbClr val="C00000"/>
            </a:solidFill>
          </c:spPr>
          <c:invertIfNegative val="0"/>
          <c:dLbls>
            <c:dLbl>
              <c:idx val="0"/>
              <c:layout>
                <c:manualLayout>
                  <c:x val="1.5277777777777789E-2"/>
                  <c:y val="-4.9681490788973433E-3"/>
                </c:manualLayout>
              </c:layout>
              <c:spPr/>
              <c:txPr>
                <a:bodyPr/>
                <a:lstStyle/>
                <a:p>
                  <a:pPr>
                    <a:defRPr sz="1700" b="1">
                      <a:solidFill>
                        <a:schemeClr val="bg1"/>
                      </a:solidFill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457D-4EE9-9AD0-6C6F73471CA9}"/>
                </c:ext>
              </c:extLst>
            </c:dLbl>
            <c:dLbl>
              <c:idx val="1"/>
              <c:layout>
                <c:manualLayout>
                  <c:x val="1.3173581471513283E-2"/>
                  <c:y val="-7.4522236183460358E-3"/>
                </c:manualLayout>
              </c:layout>
              <c:tx>
                <c:rich>
                  <a:bodyPr/>
                  <a:lstStyle/>
                  <a:p>
                    <a:pPr>
                      <a:defRPr sz="1700" b="1">
                        <a:solidFill>
                          <a:schemeClr val="bg1"/>
                        </a:solidFill>
                      </a:defRPr>
                    </a:pPr>
                    <a:r>
                      <a:rPr lang="en-US" sz="1700" b="1" dirty="0"/>
                      <a:t>487</a:t>
                    </a:r>
                    <a:r>
                      <a:rPr lang="ru-RU" sz="1700" b="1" dirty="0"/>
                      <a:t>9</a:t>
                    </a:r>
                    <a:endParaRPr lang="en-US" b="1" dirty="0"/>
                  </a:p>
                </c:rich>
              </c:tx>
              <c:spPr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457D-4EE9-9AD0-6C6F73471CA9}"/>
                </c:ext>
              </c:extLst>
            </c:dLbl>
            <c:dLbl>
              <c:idx val="2"/>
              <c:layout>
                <c:manualLayout>
                  <c:x val="1.6101044020738441E-2"/>
                  <c:y val="-1.2420372697243361E-2"/>
                </c:manualLayout>
              </c:layout>
              <c:tx>
                <c:rich>
                  <a:bodyPr/>
                  <a:lstStyle/>
                  <a:p>
                    <a:pPr>
                      <a:defRPr sz="1700" b="1">
                        <a:solidFill>
                          <a:schemeClr val="bg1"/>
                        </a:solidFill>
                      </a:defRPr>
                    </a:pPr>
                    <a:r>
                      <a:rPr lang="ru-RU" sz="1700" b="1" dirty="0"/>
                      <a:t>7</a:t>
                    </a:r>
                    <a:r>
                      <a:rPr lang="en-US" sz="1700" b="1" dirty="0"/>
                      <a:t>66</a:t>
                    </a:r>
                    <a:r>
                      <a:rPr lang="ru-RU" sz="1700" b="1" dirty="0"/>
                      <a:t>6</a:t>
                    </a:r>
                    <a:endParaRPr lang="en-US" b="1" dirty="0"/>
                  </a:p>
                </c:rich>
              </c:tx>
              <c:spPr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457D-4EE9-9AD0-6C6F73471CA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700">
                    <a:solidFill>
                      <a:schemeClr val="bg1"/>
                    </a:solidFill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Лист1!$A$2:$A$4</c:f>
              <c:strCache>
                <c:ptCount val="3"/>
                <c:pt idx="0">
                  <c:v>2014-2015</c:v>
                </c:pt>
                <c:pt idx="1">
                  <c:v>2015-2016</c:v>
                </c:pt>
                <c:pt idx="2">
                  <c:v>2016-2017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1696</c:v>
                </c:pt>
                <c:pt idx="1">
                  <c:v>4876</c:v>
                </c:pt>
                <c:pt idx="2">
                  <c:v>7660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457D-4EE9-9AD0-6C6F73471CA9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мастер-классы, тренинги</c:v>
                </c:pt>
              </c:strCache>
            </c:strRef>
          </c:tx>
          <c:spPr>
            <a:solidFill>
              <a:srgbClr val="00B050"/>
            </a:solidFill>
          </c:spPr>
          <c:invertIfNegative val="0"/>
          <c:dLbls>
            <c:dLbl>
              <c:idx val="0"/>
              <c:layout>
                <c:manualLayout>
                  <c:x val="1.5277777777777789E-2"/>
                  <c:y val="-2.4840745394486686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457D-4EE9-9AD0-6C6F73471CA9}"/>
                </c:ext>
              </c:extLst>
            </c:dLbl>
            <c:dLbl>
              <c:idx val="1"/>
              <c:layout>
                <c:manualLayout>
                  <c:x val="1.1111111111111101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457D-4EE9-9AD0-6C6F73471CA9}"/>
                </c:ext>
              </c:extLst>
            </c:dLbl>
            <c:dLbl>
              <c:idx val="2"/>
              <c:layout>
                <c:manualLayout>
                  <c:x val="1.1709850196900741E-2"/>
                  <c:y val="2.4840745394486686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457D-4EE9-9AD0-6C6F73471CA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700" b="1">
                    <a:solidFill>
                      <a:schemeClr val="bg1"/>
                    </a:solidFill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Лист1!$A$2:$A$4</c:f>
              <c:strCache>
                <c:ptCount val="3"/>
                <c:pt idx="0">
                  <c:v>2014-2015</c:v>
                </c:pt>
                <c:pt idx="1">
                  <c:v>2015-2016</c:v>
                </c:pt>
                <c:pt idx="2">
                  <c:v>2016-2017</c:v>
                </c:pt>
              </c:strCache>
            </c:strRef>
          </c:cat>
          <c:val>
            <c:numRef>
              <c:f>Лист1!$C$2:$C$4</c:f>
              <c:numCache>
                <c:formatCode>General</c:formatCode>
                <c:ptCount val="3"/>
                <c:pt idx="0">
                  <c:v>1257</c:v>
                </c:pt>
                <c:pt idx="1">
                  <c:v>2277</c:v>
                </c:pt>
                <c:pt idx="2">
                  <c:v>2278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7-457D-4EE9-9AD0-6C6F73471CA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49314048"/>
        <c:axId val="49319936"/>
        <c:axId val="0"/>
      </c:bar3DChart>
      <c:catAx>
        <c:axId val="49314048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600" b="1"/>
            </a:pPr>
            <a:endParaRPr lang="ru-RU"/>
          </a:p>
        </c:txPr>
        <c:crossAx val="49319936"/>
        <c:crosses val="autoZero"/>
        <c:auto val="1"/>
        <c:lblAlgn val="ctr"/>
        <c:lblOffset val="100"/>
        <c:noMultiLvlLbl val="0"/>
      </c:catAx>
      <c:valAx>
        <c:axId val="49319936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49314048"/>
        <c:crosses val="autoZero"/>
        <c:crossBetween val="between"/>
      </c:valAx>
      <c:spPr>
        <a:noFill/>
      </c:spPr>
    </c:plotArea>
    <c:legend>
      <c:legendPos val="r"/>
      <c:legendEntry>
        <c:idx val="0"/>
        <c:txPr>
          <a:bodyPr/>
          <a:lstStyle/>
          <a:p>
            <a:pPr>
              <a:defRPr sz="2000" b="1"/>
            </a:pPr>
            <a:endParaRPr lang="ru-RU"/>
          </a:p>
        </c:txPr>
      </c:legendEntry>
      <c:layout>
        <c:manualLayout>
          <c:xMode val="edge"/>
          <c:yMode val="edge"/>
          <c:x val="0.72624246920320645"/>
          <c:y val="0.37750422097075442"/>
          <c:w val="0.26444618316007462"/>
          <c:h val="0.29964119792636501"/>
        </c:manualLayout>
      </c:layout>
      <c:overlay val="0"/>
      <c:txPr>
        <a:bodyPr/>
        <a:lstStyle/>
        <a:p>
          <a:pPr>
            <a:defRPr sz="2000" b="1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830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49688" y="0"/>
            <a:ext cx="2946400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Arial" charset="0"/>
              </a:defRPr>
            </a:lvl1pPr>
          </a:lstStyle>
          <a:p>
            <a:pPr>
              <a:defRPr/>
            </a:pPr>
            <a:fld id="{D598834E-90B9-444C-B846-0B74BD475381}" type="datetimeFigureOut">
              <a:rPr lang="ru-RU"/>
              <a:pPr>
                <a:defRPr/>
              </a:pPr>
              <a:t>16.12.2017</a:t>
            </a:fld>
            <a:endParaRPr lang="ru-RU"/>
          </a:p>
        </p:txBody>
      </p:sp>
      <p:sp>
        <p:nvSpPr>
          <p:cNvPr id="9830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7363"/>
            <a:ext cx="2946400" cy="493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830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49688" y="9377363"/>
            <a:ext cx="2946400" cy="493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Arial" charset="0"/>
              </a:defRPr>
            </a:lvl1pPr>
          </a:lstStyle>
          <a:p>
            <a:pPr>
              <a:defRPr/>
            </a:pPr>
            <a:fld id="{D732E5CA-3852-4AC1-B61D-D22450D9C27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339271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8E269A41-CEE9-41DB-B995-02CDF41E91C9}" type="datetimeFigureOut">
              <a:rPr lang="ru-RU"/>
              <a:pPr>
                <a:defRPr/>
              </a:pPr>
              <a:t>16.12.2017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30275" y="739775"/>
            <a:ext cx="4937125" cy="370363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450" y="4689475"/>
            <a:ext cx="5438775" cy="44434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377363"/>
            <a:ext cx="2946400" cy="4937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688" y="9377363"/>
            <a:ext cx="2946400" cy="4937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5BC5ADD9-1032-4CEC-95A8-E6EF7359FD2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1095905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2163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  <p:sp>
        <p:nvSpPr>
          <p:cNvPr id="9216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61F4E42A-3402-4589-A703-3396B846F7B3}" type="slidenum">
              <a:rPr lang="ru-RU" smtClean="0"/>
              <a:pPr/>
              <a:t>5</a:t>
            </a:fld>
            <a:endParaRPr lang="ru-RU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BC5ADD9-1032-4CEC-95A8-E6EF7359FD29}" type="slidenum">
              <a:rPr lang="ru-RU" smtClean="0"/>
              <a:pPr>
                <a:defRPr/>
              </a:pPr>
              <a:t>8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BC5ADD9-1032-4CEC-95A8-E6EF7359FD29}" type="slidenum">
              <a:rPr lang="ru-RU" smtClean="0"/>
              <a:pPr>
                <a:defRPr/>
              </a:pPr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9307143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98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4198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pPr eaLnBrk="1" hangingPunct="1"/>
            <a:fld id="{235C2071-BE1F-498D-BE59-558B48E22ACE}" type="slidenum">
              <a:rPr lang="ru-RU" altLang="ru-RU" smtClean="0"/>
              <a:pPr eaLnBrk="1" hangingPunct="1"/>
              <a:t>19</a:t>
            </a:fld>
            <a:endParaRPr lang="ru-RU" altLang="ru-RU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5059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4506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pPr eaLnBrk="1" hangingPunct="1"/>
            <a:fld id="{D0003B72-B9A1-4155-88B8-2130809A00D6}" type="slidenum">
              <a:rPr lang="ru-RU" altLang="ru-RU" smtClean="0"/>
              <a:pPr eaLnBrk="1" hangingPunct="1"/>
              <a:t>34</a:t>
            </a:fld>
            <a:endParaRPr lang="ru-RU" alt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E0185C0-8A4D-4697-8BC5-1CA3AAA86E23}" type="datetimeFigureOut">
              <a:rPr lang="en-US" smtClean="0"/>
              <a:pPr>
                <a:defRPr/>
              </a:pPr>
              <a:t>12/16/2017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E539B47-A3E1-4690-A16D-5A5933864332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Скругленный прямоугольник 6"/>
          <p:cNvSpPr/>
          <p:nvPr userDrawn="1"/>
        </p:nvSpPr>
        <p:spPr>
          <a:xfrm>
            <a:off x="357188" y="285750"/>
            <a:ext cx="8286750" cy="5643563"/>
          </a:xfrm>
          <a:prstGeom prst="roundRect">
            <a:avLst>
              <a:gd name="adj" fmla="val 409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8" name="Picture 2" descr="C:\Users\Bekova\Desktop\VVU_1 (1).jpg"/>
          <p:cNvPicPr>
            <a:picLocks noChangeAspect="1" noChangeArrowheads="1"/>
          </p:cNvPicPr>
          <p:nvPr userDrawn="1"/>
        </p:nvPicPr>
        <p:blipFill>
          <a:blip r:embed="rId2" cstate="print">
            <a:lum brigh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4763" y="0"/>
            <a:ext cx="9148763" cy="685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41591947"/>
      </p:ext>
    </p:extLst>
  </p:cSld>
  <p:clrMapOvr>
    <a:masterClrMapping/>
  </p:clrMapOvr>
  <p:transition spd="slow">
    <p:strips dir="rd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873C88B-6EF8-4F4F-AFD8-D83CF011DB0D}" type="datetimeFigureOut">
              <a:rPr lang="en-US" smtClean="0"/>
              <a:pPr>
                <a:defRPr/>
              </a:pPr>
              <a:t>12/16/2017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7070F2C-E9FA-497D-BF5E-4AFE7AA4026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pic>
        <p:nvPicPr>
          <p:cNvPr id="7" name="Picture 2" descr="C:\Users\Bekova\Desktop\VVU_1 (1)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4763" y="0"/>
            <a:ext cx="9148763" cy="685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54624119"/>
      </p:ext>
    </p:extLst>
  </p:cSld>
  <p:clrMapOvr>
    <a:masterClrMapping/>
  </p:clrMapOvr>
  <p:transition spd="slow">
    <p:strips dir="r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8D6E772-40D2-4E47-ABEE-45658AB5E516}" type="datetimeFigureOut">
              <a:rPr lang="en-US" smtClean="0"/>
              <a:pPr>
                <a:defRPr/>
              </a:pPr>
              <a:t>12/16/2017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F20FF54-3A63-4E85-BE2B-576D6D4607C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pic>
        <p:nvPicPr>
          <p:cNvPr id="7" name="Picture 2" descr="C:\Users\Bekova\Desktop\VVU_1 (1)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4763" y="0"/>
            <a:ext cx="9153526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4668109"/>
      </p:ext>
    </p:extLst>
  </p:cSld>
  <p:clrMapOvr>
    <a:masterClrMapping/>
  </p:clrMapOvr>
  <p:transition spd="slow">
    <p:strips dir="rd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Users\Bekova\Desktop\VVU_1 (1).jpg"/>
          <p:cNvPicPr>
            <a:picLocks noChangeAspect="1" noChangeArrowheads="1"/>
          </p:cNvPicPr>
          <p:nvPr userDrawn="1"/>
        </p:nvPicPr>
        <p:blipFill>
          <a:blip r:embed="rId2" cstate="print">
            <a:lum brigh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4763" y="0"/>
            <a:ext cx="9148763" cy="685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91FAB2C1-3A79-4A59-96A7-299274D5EA94}" type="datetimeFigureOut">
              <a:rPr lang="en-US"/>
              <a:pPr>
                <a:defRPr/>
              </a:pPr>
              <a:t>12/16/2017</a:t>
            </a:fld>
            <a:endParaRPr lang="ru-RU"/>
          </a:p>
        </p:txBody>
      </p:sp>
      <p:sp>
        <p:nvSpPr>
          <p:cNvPr id="5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CF288E56-FC87-4737-B5B6-1A1264EDBB5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52448161"/>
      </p:ext>
    </p:extLst>
  </p:cSld>
  <p:clrMapOvr>
    <a:masterClrMapping/>
  </p:clrMapOvr>
  <p:transition spd="slow">
    <p:strips dir="r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278EF87-99FA-45EC-BE26-4CC58FF405D1}" type="datetimeFigureOut">
              <a:rPr lang="en-US" smtClean="0"/>
              <a:pPr>
                <a:defRPr/>
              </a:pPr>
              <a:t>12/16/2017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5E8C0CC-396D-4CE5-95B1-37450F098210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Скругленный прямоугольник 6"/>
          <p:cNvSpPr/>
          <p:nvPr userDrawn="1"/>
        </p:nvSpPr>
        <p:spPr>
          <a:xfrm>
            <a:off x="428625" y="428625"/>
            <a:ext cx="8286750" cy="5643563"/>
          </a:xfrm>
          <a:prstGeom prst="roundRect">
            <a:avLst>
              <a:gd name="adj" fmla="val 409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8" name="Picture 2" descr="C:\Users\Bekova\Desktop\VVU_1 (1).jpg"/>
          <p:cNvPicPr>
            <a:picLocks noChangeAspect="1" noChangeArrowheads="1"/>
          </p:cNvPicPr>
          <p:nvPr userDrawn="1"/>
        </p:nvPicPr>
        <p:blipFill>
          <a:blip r:embed="rId2" cstate="print">
            <a:lum brigh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4763" y="0"/>
            <a:ext cx="9153526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50079409"/>
      </p:ext>
    </p:extLst>
  </p:cSld>
  <p:clrMapOvr>
    <a:masterClrMapping/>
  </p:clrMapOvr>
  <p:transition spd="slow">
    <p:strips dir="r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8FDC519-0046-4F31-B1F6-47D8FCBCF894}" type="datetimeFigureOut">
              <a:rPr lang="en-US" smtClean="0"/>
              <a:pPr>
                <a:defRPr/>
              </a:pPr>
              <a:t>12/16/2017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1F85ED4-0A1C-4E03-A9DD-CB54B45B58D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Скругленный прямоугольник 6"/>
          <p:cNvSpPr/>
          <p:nvPr userDrawn="1"/>
        </p:nvSpPr>
        <p:spPr>
          <a:xfrm>
            <a:off x="428625" y="428625"/>
            <a:ext cx="8286750" cy="5643563"/>
          </a:xfrm>
          <a:prstGeom prst="roundRect">
            <a:avLst>
              <a:gd name="adj" fmla="val 409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8" name="Picture 2" descr="C:\Users\Bekova\Desktop\VVU_1 (1).jpg"/>
          <p:cNvPicPr>
            <a:picLocks noChangeAspect="1" noChangeArrowheads="1"/>
          </p:cNvPicPr>
          <p:nvPr userDrawn="1"/>
        </p:nvPicPr>
        <p:blipFill>
          <a:blip r:embed="rId2" cstate="print">
            <a:lum brigh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4763" y="0"/>
            <a:ext cx="9148763" cy="685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44662863"/>
      </p:ext>
    </p:extLst>
  </p:cSld>
  <p:clrMapOvr>
    <a:masterClrMapping/>
  </p:clrMapOvr>
  <p:transition spd="slow">
    <p:strips dir="r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1146AFF-FA7B-428D-8891-299333567D5C}" type="datetimeFigureOut">
              <a:rPr lang="en-US" smtClean="0"/>
              <a:pPr>
                <a:defRPr/>
              </a:pPr>
              <a:t>12/16/2017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D3521A9-3CF6-4D0E-8B1A-E7BA8A009CA6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73534464"/>
      </p:ext>
    </p:extLst>
  </p:cSld>
  <p:clrMapOvr>
    <a:masterClrMapping/>
  </p:clrMapOvr>
  <p:transition spd="slow">
    <p:strips dir="r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24D6630-BEA0-4CD3-A1E0-4EF059182383}" type="datetimeFigureOut">
              <a:rPr lang="en-US" smtClean="0"/>
              <a:pPr>
                <a:defRPr/>
              </a:pPr>
              <a:t>12/16/2017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8189AA9-5EB5-4649-A98B-52D017A02AD6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21277847"/>
      </p:ext>
    </p:extLst>
  </p:cSld>
  <p:clrMapOvr>
    <a:masterClrMapping/>
  </p:clrMapOvr>
  <p:transition spd="slow">
    <p:strips dir="r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9F1C310-A01E-4AD6-8163-79543197CB41}" type="datetimeFigureOut">
              <a:rPr lang="en-US" smtClean="0"/>
              <a:pPr>
                <a:defRPr/>
              </a:pPr>
              <a:t>12/16/2017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2DADF56-5635-41BE-98D3-B9D1C8F06EFC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pic>
        <p:nvPicPr>
          <p:cNvPr id="6" name="Picture 2" descr="C:\Users\Bekova\Desktop\VVU_1 (1).jpg"/>
          <p:cNvPicPr>
            <a:picLocks noChangeAspect="1" noChangeArrowheads="1"/>
          </p:cNvPicPr>
          <p:nvPr userDrawn="1"/>
        </p:nvPicPr>
        <p:blipFill>
          <a:blip r:embed="rId2" cstate="print">
            <a:lum brigh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4763" y="0"/>
            <a:ext cx="9148763" cy="685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11790528"/>
      </p:ext>
    </p:extLst>
  </p:cSld>
  <p:clrMapOvr>
    <a:masterClrMapping/>
  </p:clrMapOvr>
  <p:transition spd="slow">
    <p:strips dir="r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FC1E8D6-AC49-4E02-BA5B-487FA9469640}" type="datetimeFigureOut">
              <a:rPr lang="en-US" smtClean="0"/>
              <a:pPr>
                <a:defRPr/>
              </a:pPr>
              <a:t>12/16/2017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3962C53-3992-4B60-8D5C-5497E0758C8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pic>
        <p:nvPicPr>
          <p:cNvPr id="5" name="Picture 2" descr="C:\Users\Bekova\Desktop\VVU_1 (1).jpg"/>
          <p:cNvPicPr>
            <a:picLocks noChangeAspect="1" noChangeArrowheads="1"/>
          </p:cNvPicPr>
          <p:nvPr userDrawn="1"/>
        </p:nvPicPr>
        <p:blipFill>
          <a:blip r:embed="rId2" cstate="print">
            <a:lum brigh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51938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49583781"/>
      </p:ext>
    </p:extLst>
  </p:cSld>
  <p:clrMapOvr>
    <a:masterClrMapping/>
  </p:clrMapOvr>
  <p:transition spd="slow">
    <p:strips dir="r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73CB677-3F79-4868-83D0-3847FC707E09}" type="datetimeFigureOut">
              <a:rPr lang="en-US" smtClean="0"/>
              <a:pPr>
                <a:defRPr/>
              </a:pPr>
              <a:t>12/16/2017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4F3FFDC-6B61-451A-B8E6-05959EB045CA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pic>
        <p:nvPicPr>
          <p:cNvPr id="8" name="Picture 2" descr="C:\Users\Bekova\Desktop\VVU_1 (1).jpg"/>
          <p:cNvPicPr>
            <a:picLocks noChangeAspect="1" noChangeArrowheads="1"/>
          </p:cNvPicPr>
          <p:nvPr userDrawn="1"/>
        </p:nvPicPr>
        <p:blipFill>
          <a:blip r:embed="rId2" cstate="print">
            <a:lum brigh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4763" y="0"/>
            <a:ext cx="9148763" cy="685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83496293"/>
      </p:ext>
    </p:extLst>
  </p:cSld>
  <p:clrMapOvr>
    <a:masterClrMapping/>
  </p:clrMapOvr>
  <p:transition spd="slow">
    <p:strips dir="r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26BCA68-8D2A-4AA8-B47C-5A49A0B2C2BA}" type="datetimeFigureOut">
              <a:rPr lang="en-US" smtClean="0"/>
              <a:pPr>
                <a:defRPr/>
              </a:pPr>
              <a:t>12/16/2017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6D687FE-8A52-4B33-BF6B-1D8E7AD6C7F2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7943214"/>
      </p:ext>
    </p:extLst>
  </p:cSld>
  <p:clrMapOvr>
    <a:masterClrMapping/>
  </p:clrMapOvr>
  <p:transition spd="slow">
    <p:strips dir="rd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026BCA68-8D2A-4AA8-B47C-5A49A0B2C2BA}" type="datetimeFigureOut">
              <a:rPr lang="en-US" smtClean="0"/>
              <a:pPr>
                <a:defRPr/>
              </a:pPr>
              <a:t>12/16/2017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86D687FE-8A52-4B33-BF6B-1D8E7AD6C7F2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Скругленный прямоугольник 6"/>
          <p:cNvSpPr/>
          <p:nvPr userDrawn="1"/>
        </p:nvSpPr>
        <p:spPr>
          <a:xfrm>
            <a:off x="428625" y="428625"/>
            <a:ext cx="8286750" cy="5643563"/>
          </a:xfrm>
          <a:prstGeom prst="roundRect">
            <a:avLst>
              <a:gd name="adj" fmla="val 409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8" name="Picture 12" descr="C:\Users\Bekova\Desktop\VVU_1 (1).jpg"/>
          <p:cNvPicPr>
            <a:picLocks noChangeAspect="1" noChangeArrowheads="1"/>
          </p:cNvPicPr>
          <p:nvPr userDrawn="1"/>
        </p:nvPicPr>
        <p:blipFill>
          <a:blip r:embed="rId15" cstate="print">
            <a:lum bright="20000" contrast="-1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4763" y="0"/>
            <a:ext cx="9148763" cy="685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055393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391" r:id="rId1"/>
    <p:sldLayoutId id="2147485392" r:id="rId2"/>
    <p:sldLayoutId id="2147485393" r:id="rId3"/>
    <p:sldLayoutId id="2147485394" r:id="rId4"/>
    <p:sldLayoutId id="2147485395" r:id="rId5"/>
    <p:sldLayoutId id="2147485396" r:id="rId6"/>
    <p:sldLayoutId id="2147485397" r:id="rId7"/>
    <p:sldLayoutId id="2147485398" r:id="rId8"/>
    <p:sldLayoutId id="2147485399" r:id="rId9"/>
    <p:sldLayoutId id="2147485400" r:id="rId10"/>
    <p:sldLayoutId id="2147485401" r:id="rId11"/>
    <p:sldLayoutId id="2147485387" r:id="rId12"/>
  </p:sldLayoutIdLst>
  <p:transition spd="slow">
    <p:strips dir="rd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.jpeg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6.jpeg"/><Relationship Id="rId4" Type="http://schemas.openxmlformats.org/officeDocument/2006/relationships/image" Target="../media/image11.jpeg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image" Target="../media/image40.jpe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.jpeg"/><Relationship Id="rId5" Type="http://schemas.microsoft.com/office/2007/relationships/hdphoto" Target="../media/hdphoto2.wdp"/><Relationship Id="rId4" Type="http://schemas.openxmlformats.org/officeDocument/2006/relationships/image" Target="../media/image3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45.jpeg"/><Relationship Id="rId4" Type="http://schemas.openxmlformats.org/officeDocument/2006/relationships/image" Target="../media/image44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8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4" Type="http://schemas.microsoft.com/office/2007/relationships/hdphoto" Target="../media/hdphoto3.wdp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57.jpeg"/><Relationship Id="rId4" Type="http://schemas.openxmlformats.org/officeDocument/2006/relationships/image" Target="../media/image56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62.jpeg"/><Relationship Id="rId5" Type="http://schemas.openxmlformats.org/officeDocument/2006/relationships/image" Target="../media/image61.jpeg"/><Relationship Id="rId4" Type="http://schemas.openxmlformats.org/officeDocument/2006/relationships/image" Target="../media/image60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66.jpeg"/><Relationship Id="rId4" Type="http://schemas.openxmlformats.org/officeDocument/2006/relationships/image" Target="../media/image65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eg"/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69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jpeg"/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2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jpeg"/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77.jpeg"/><Relationship Id="rId5" Type="http://schemas.openxmlformats.org/officeDocument/2006/relationships/image" Target="../media/image76.jpeg"/><Relationship Id="rId4" Type="http://schemas.openxmlformats.org/officeDocument/2006/relationships/image" Target="../media/image75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jpeg"/><Relationship Id="rId2" Type="http://schemas.openxmlformats.org/officeDocument/2006/relationships/image" Target="../media/image7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0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jpeg"/><Relationship Id="rId2" Type="http://schemas.openxmlformats.org/officeDocument/2006/relationships/image" Target="../media/image8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4.jpeg"/><Relationship Id="rId4" Type="http://schemas.openxmlformats.org/officeDocument/2006/relationships/image" Target="../media/image8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5" Type="http://schemas.openxmlformats.org/officeDocument/2006/relationships/image" Target="../media/image86.png"/><Relationship Id="rId4" Type="http://schemas.openxmlformats.org/officeDocument/2006/relationships/image" Target="../media/image85.jpeg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3.png"/><Relationship Id="rId7" Type="http://schemas.openxmlformats.org/officeDocument/2006/relationships/image" Target="../media/image8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8.png"/><Relationship Id="rId5" Type="http://schemas.openxmlformats.org/officeDocument/2006/relationships/image" Target="../media/image87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7" Type="http://schemas.openxmlformats.org/officeDocument/2006/relationships/image" Target="../media/image20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-1" y="-27384"/>
            <a:ext cx="9144001" cy="688538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3491880" y="-27383"/>
            <a:ext cx="288032" cy="4462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sz="23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ea typeface="Calibri" pitchFamily="34" charset="0"/>
              <a:cs typeface="Times New Roman" pitchFamily="18" charset="0"/>
            </a:endParaRPr>
          </a:p>
        </p:txBody>
      </p:sp>
      <p:grpSp>
        <p:nvGrpSpPr>
          <p:cNvPr id="8" name="Группа 7"/>
          <p:cNvGrpSpPr/>
          <p:nvPr/>
        </p:nvGrpSpPr>
        <p:grpSpPr>
          <a:xfrm>
            <a:off x="0" y="1412776"/>
            <a:ext cx="9144001" cy="60152"/>
            <a:chOff x="-1" y="1556792"/>
            <a:chExt cx="9144001" cy="119552"/>
          </a:xfrm>
        </p:grpSpPr>
        <p:pic>
          <p:nvPicPr>
            <p:cNvPr id="9" name="Picture 9"/>
            <p:cNvPicPr>
              <a:picLocks noChangeArrowheads="1"/>
            </p:cNvPicPr>
            <p:nvPr/>
          </p:nvPicPr>
          <p:blipFill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-1" y="1556792"/>
              <a:ext cx="1310400" cy="118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" name="Picture 9"/>
            <p:cNvPicPr>
              <a:picLocks noChangeArrowheads="1"/>
            </p:cNvPicPr>
            <p:nvPr/>
          </p:nvPicPr>
          <p:blipFill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1233344" y="1557544"/>
              <a:ext cx="1310400" cy="118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" name="Picture 9"/>
            <p:cNvPicPr>
              <a:picLocks noChangeArrowheads="1"/>
            </p:cNvPicPr>
            <p:nvPr/>
          </p:nvPicPr>
          <p:blipFill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2499008" y="1557544"/>
              <a:ext cx="1310400" cy="118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2" name="Picture 9"/>
            <p:cNvPicPr>
              <a:picLocks noChangeArrowheads="1"/>
            </p:cNvPicPr>
            <p:nvPr/>
          </p:nvPicPr>
          <p:blipFill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3764067" y="1556792"/>
              <a:ext cx="1310400" cy="118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3" name="Picture 9"/>
            <p:cNvPicPr>
              <a:picLocks noChangeArrowheads="1"/>
            </p:cNvPicPr>
            <p:nvPr/>
          </p:nvPicPr>
          <p:blipFill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4997412" y="1557544"/>
              <a:ext cx="1310400" cy="118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4" name="Picture 9"/>
            <p:cNvPicPr>
              <a:picLocks noChangeArrowheads="1"/>
            </p:cNvPicPr>
            <p:nvPr/>
          </p:nvPicPr>
          <p:blipFill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6263076" y="1557544"/>
              <a:ext cx="1310400" cy="118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6" name="Picture 9"/>
            <p:cNvPicPr>
              <a:picLocks noChangeArrowheads="1"/>
            </p:cNvPicPr>
            <p:nvPr/>
          </p:nvPicPr>
          <p:blipFill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7527756" y="1557544"/>
              <a:ext cx="1310400" cy="118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7" name="Picture 9"/>
            <p:cNvPicPr>
              <a:picLocks noChangeArrowheads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8725604" y="1556792"/>
              <a:ext cx="410776" cy="118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" name="Прямоугольник 17"/>
            <p:cNvSpPr/>
            <p:nvPr/>
          </p:nvSpPr>
          <p:spPr>
            <a:xfrm>
              <a:off x="-1" y="1556792"/>
              <a:ext cx="9144001" cy="118800"/>
            </a:xfrm>
            <a:prstGeom prst="rect">
              <a:avLst/>
            </a:prstGeom>
            <a:noFill/>
            <a:ln w="190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9" name="Группа 18"/>
          <p:cNvGrpSpPr/>
          <p:nvPr/>
        </p:nvGrpSpPr>
        <p:grpSpPr>
          <a:xfrm>
            <a:off x="-14515" y="6797848"/>
            <a:ext cx="9144001" cy="60152"/>
            <a:chOff x="-1" y="1556792"/>
            <a:chExt cx="9144001" cy="119552"/>
          </a:xfrm>
        </p:grpSpPr>
        <p:pic>
          <p:nvPicPr>
            <p:cNvPr id="20" name="Picture 9"/>
            <p:cNvPicPr>
              <a:picLocks noChangeArrowheads="1"/>
            </p:cNvPicPr>
            <p:nvPr/>
          </p:nvPicPr>
          <p:blipFill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-1" y="1556792"/>
              <a:ext cx="1310400" cy="118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1" name="Picture 9"/>
            <p:cNvPicPr>
              <a:picLocks noChangeArrowheads="1"/>
            </p:cNvPicPr>
            <p:nvPr/>
          </p:nvPicPr>
          <p:blipFill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1233344" y="1557544"/>
              <a:ext cx="1310400" cy="118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2" name="Picture 9"/>
            <p:cNvPicPr>
              <a:picLocks noChangeArrowheads="1"/>
            </p:cNvPicPr>
            <p:nvPr/>
          </p:nvPicPr>
          <p:blipFill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2499008" y="1557544"/>
              <a:ext cx="1310400" cy="118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3" name="Picture 9"/>
            <p:cNvPicPr>
              <a:picLocks noChangeArrowheads="1"/>
            </p:cNvPicPr>
            <p:nvPr/>
          </p:nvPicPr>
          <p:blipFill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3764067" y="1556792"/>
              <a:ext cx="1310400" cy="118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4" name="Picture 9"/>
            <p:cNvPicPr>
              <a:picLocks noChangeArrowheads="1"/>
            </p:cNvPicPr>
            <p:nvPr/>
          </p:nvPicPr>
          <p:blipFill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4997412" y="1557544"/>
              <a:ext cx="1310400" cy="118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5" name="Picture 9"/>
            <p:cNvPicPr>
              <a:picLocks noChangeArrowheads="1"/>
            </p:cNvPicPr>
            <p:nvPr/>
          </p:nvPicPr>
          <p:blipFill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6263076" y="1557544"/>
              <a:ext cx="1310400" cy="118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6" name="Picture 9"/>
            <p:cNvPicPr>
              <a:picLocks noChangeArrowheads="1"/>
            </p:cNvPicPr>
            <p:nvPr/>
          </p:nvPicPr>
          <p:blipFill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7527756" y="1557544"/>
              <a:ext cx="1310400" cy="118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7" name="Picture 9"/>
            <p:cNvPicPr>
              <a:picLocks noChangeArrowheads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8725604" y="1556792"/>
              <a:ext cx="410776" cy="118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8" name="Прямоугольник 27"/>
            <p:cNvSpPr/>
            <p:nvPr/>
          </p:nvSpPr>
          <p:spPr>
            <a:xfrm>
              <a:off x="-1" y="1556792"/>
              <a:ext cx="9144001" cy="118800"/>
            </a:xfrm>
            <a:prstGeom prst="rect">
              <a:avLst/>
            </a:prstGeom>
            <a:noFill/>
            <a:ln w="190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7" name="Прямоугольник 6"/>
          <p:cNvSpPr/>
          <p:nvPr/>
        </p:nvSpPr>
        <p:spPr>
          <a:xfrm>
            <a:off x="48010" y="2132856"/>
            <a:ext cx="8916478" cy="2428875"/>
          </a:xfrm>
          <a:prstGeom prst="rect">
            <a:avLst/>
          </a:prstGeom>
        </p:spPr>
        <p:txBody>
          <a:bodyPr anchor="t">
            <a:noAutofit/>
          </a:bodyPr>
          <a:lstStyle/>
          <a:p>
            <a:pPr algn="ctr" fontAlgn="auto">
              <a:spcAft>
                <a:spcPts val="0"/>
              </a:spcAft>
            </a:pPr>
            <a:r>
              <a:rPr lang="ru-RU" altLang="ru-RU" sz="4000" b="1" dirty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Эффективные технологии формирования профессиональных компетенций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1403648" y="4941168"/>
            <a:ext cx="7643242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2500" b="1" i="1" kern="0" dirty="0" smtClean="0">
                <a:solidFill>
                  <a:srgbClr val="004B96"/>
                </a:solidFill>
                <a:latin typeface="+mj-lt"/>
              </a:rPr>
              <a:t>Л</a:t>
            </a:r>
            <a:r>
              <a:rPr lang="ru-RU" sz="2500" b="1" i="1" kern="0" dirty="0">
                <a:solidFill>
                  <a:srgbClr val="004B96"/>
                </a:solidFill>
                <a:latin typeface="+mj-lt"/>
              </a:rPr>
              <a:t>. С. </a:t>
            </a:r>
            <a:r>
              <a:rPr lang="ru-RU" sz="2500" b="1" i="1" kern="0" dirty="0" err="1" smtClean="0">
                <a:solidFill>
                  <a:srgbClr val="004B96"/>
                </a:solidFill>
                <a:latin typeface="+mj-lt"/>
              </a:rPr>
              <a:t>Ноздрякова</a:t>
            </a:r>
            <a:r>
              <a:rPr lang="ru-RU" sz="2500" b="1" i="1" kern="0" dirty="0" smtClean="0">
                <a:solidFill>
                  <a:srgbClr val="004B96"/>
                </a:solidFill>
                <a:latin typeface="+mj-lt"/>
              </a:rPr>
              <a:t>, </a:t>
            </a:r>
          </a:p>
          <a:p>
            <a:pPr algn="r"/>
            <a:r>
              <a:rPr lang="ru-RU" sz="2500" b="1" i="1" kern="0" dirty="0" smtClean="0">
                <a:solidFill>
                  <a:srgbClr val="004B96"/>
                </a:solidFill>
                <a:latin typeface="+mj-lt"/>
              </a:rPr>
              <a:t>зав. </a:t>
            </a:r>
            <a:r>
              <a:rPr lang="ru-RU" sz="2500" b="1" i="1" kern="0" dirty="0">
                <a:solidFill>
                  <a:srgbClr val="004B96"/>
                </a:solidFill>
                <a:latin typeface="+mj-lt"/>
              </a:rPr>
              <a:t>отделом по научно-методической </a:t>
            </a:r>
            <a:r>
              <a:rPr lang="ru-RU" sz="2500" b="1" i="1" kern="0" dirty="0" smtClean="0">
                <a:solidFill>
                  <a:srgbClr val="004B96"/>
                </a:solidFill>
                <a:latin typeface="+mj-lt"/>
              </a:rPr>
              <a:t>работе </a:t>
            </a:r>
          </a:p>
          <a:p>
            <a:pPr algn="r"/>
            <a:r>
              <a:rPr lang="ru-RU" sz="2500" b="1" i="1" kern="0" dirty="0" smtClean="0">
                <a:solidFill>
                  <a:srgbClr val="004B96"/>
                </a:solidFill>
                <a:latin typeface="+mj-lt"/>
              </a:rPr>
              <a:t>БУ ДПО «Центр повышения квалификации работников здравоохранения», г. Омск</a:t>
            </a:r>
            <a:endParaRPr lang="ru-RU" sz="2500" b="1" i="1" kern="0" dirty="0">
              <a:solidFill>
                <a:srgbClr val="004B96"/>
              </a:solidFill>
              <a:latin typeface="+mj-lt"/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3923927" y="326"/>
            <a:ext cx="5220073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100" b="1" kern="0" dirty="0" smtClean="0">
                <a:solidFill>
                  <a:srgbClr val="004B96"/>
                </a:solidFill>
                <a:latin typeface="+mn-lt"/>
                <a:cs typeface="Arial" charset="0"/>
              </a:rPr>
              <a:t>Региональная конференция, 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100" b="1" kern="0" dirty="0" smtClean="0">
                <a:solidFill>
                  <a:srgbClr val="004B96"/>
                </a:solidFill>
                <a:latin typeface="+mn-lt"/>
                <a:cs typeface="Arial" charset="0"/>
              </a:rPr>
              <a:t>посвященная 25-летнему юбилею РАМС</a:t>
            </a:r>
            <a:endParaRPr lang="ru-RU" sz="2100" b="1" kern="0" dirty="0">
              <a:solidFill>
                <a:srgbClr val="004B96"/>
              </a:solidFill>
              <a:latin typeface="+mn-lt"/>
              <a:cs typeface="Arial" charset="0"/>
            </a:endParaRP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100" b="1" dirty="0">
                <a:solidFill>
                  <a:srgbClr val="C00000"/>
                </a:solidFill>
                <a:latin typeface="+mn-lt"/>
                <a:ea typeface="Calibri" pitchFamily="34" charset="0"/>
                <a:cs typeface="Times New Roman" pitchFamily="18" charset="0"/>
              </a:rPr>
              <a:t>«Лидерство и инновации – </a:t>
            </a:r>
            <a:r>
              <a:rPr lang="ru-RU" sz="2100" b="1" dirty="0" smtClean="0">
                <a:solidFill>
                  <a:srgbClr val="C00000"/>
                </a:solidFill>
                <a:latin typeface="+mn-lt"/>
                <a:ea typeface="Calibri" pitchFamily="34" charset="0"/>
                <a:cs typeface="Times New Roman" pitchFamily="18" charset="0"/>
              </a:rPr>
              <a:t>путь </a:t>
            </a:r>
            <a:r>
              <a:rPr lang="ru-RU" sz="2100" b="1" dirty="0">
                <a:solidFill>
                  <a:srgbClr val="C00000"/>
                </a:solidFill>
                <a:latin typeface="+mn-lt"/>
                <a:ea typeface="Calibri" pitchFamily="34" charset="0"/>
                <a:cs typeface="Times New Roman" pitchFamily="18" charset="0"/>
              </a:rPr>
              <a:t>к новым достижениям</a:t>
            </a:r>
            <a:r>
              <a:rPr lang="ru-RU" sz="2100" b="1" dirty="0" smtClean="0">
                <a:solidFill>
                  <a:srgbClr val="C00000"/>
                </a:solidFill>
                <a:latin typeface="+mn-lt"/>
                <a:ea typeface="Calibri" pitchFamily="34" charset="0"/>
                <a:cs typeface="Times New Roman" pitchFamily="18" charset="0"/>
              </a:rPr>
              <a:t>» 8 декабря 2017 </a:t>
            </a:r>
            <a:r>
              <a:rPr lang="ru-RU" sz="2100" b="1" dirty="0">
                <a:solidFill>
                  <a:srgbClr val="C00000"/>
                </a:solidFill>
                <a:latin typeface="+mn-lt"/>
                <a:ea typeface="Calibri" pitchFamily="34" charset="0"/>
                <a:cs typeface="Times New Roman" pitchFamily="18" charset="0"/>
              </a:rPr>
              <a:t>г., г. </a:t>
            </a:r>
            <a:r>
              <a:rPr lang="ru-RU" sz="2100" b="1" dirty="0" smtClean="0">
                <a:solidFill>
                  <a:srgbClr val="C00000"/>
                </a:solidFill>
                <a:latin typeface="+mn-lt"/>
                <a:ea typeface="Calibri" pitchFamily="34" charset="0"/>
                <a:cs typeface="Times New Roman" pitchFamily="18" charset="0"/>
              </a:rPr>
              <a:t>Омск</a:t>
            </a:r>
            <a:endParaRPr lang="ru-RU" sz="2100" b="1" dirty="0">
              <a:solidFill>
                <a:srgbClr val="C00000"/>
              </a:solidFill>
              <a:latin typeface="+mn-lt"/>
              <a:ea typeface="Calibri" pitchFamily="34" charset="0"/>
              <a:cs typeface="Times New Roman" pitchFamily="18" charset="0"/>
            </a:endParaRPr>
          </a:p>
        </p:txBody>
      </p:sp>
      <p:pic>
        <p:nvPicPr>
          <p:cNvPr id="34" name="Рисунок 33" descr="D:\Документы\Эмблемы\РАМС и регион. ассоциации\1.png"/>
          <p:cNvPicPr/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63688" y="188640"/>
            <a:ext cx="1016694" cy="1019056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5" name="Рисунок 34" descr="D:\Документы\Эмблемы\ОПСА\эмблема.pn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843808" y="116632"/>
            <a:ext cx="864096" cy="11824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6" name="Picture 6" descr="C:\Users\Sveta\Desktop\Без имени-2.png"/>
          <p:cNvPicPr>
            <a:picLocks noChangeAspect="1" noChangeArrowheads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0" y="116632"/>
            <a:ext cx="1710672" cy="1116002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7" name="Прямоугольник 36"/>
          <p:cNvSpPr/>
          <p:nvPr/>
        </p:nvSpPr>
        <p:spPr>
          <a:xfrm>
            <a:off x="3923927" y="0"/>
            <a:ext cx="5220073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100" b="1" kern="0" dirty="0" smtClean="0">
                <a:solidFill>
                  <a:srgbClr val="004B96"/>
                </a:solidFill>
                <a:latin typeface="+mn-lt"/>
                <a:cs typeface="Arial" charset="0"/>
              </a:rPr>
              <a:t>Региональная конференция, 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100" b="1" kern="0" dirty="0" smtClean="0">
                <a:solidFill>
                  <a:srgbClr val="004B96"/>
                </a:solidFill>
                <a:latin typeface="+mn-lt"/>
                <a:cs typeface="Arial" charset="0"/>
              </a:rPr>
              <a:t>посвященная 25-летнему юбилею РАМС</a:t>
            </a:r>
            <a:endParaRPr lang="ru-RU" sz="2100" b="1" kern="0" dirty="0">
              <a:solidFill>
                <a:srgbClr val="004B96"/>
              </a:solidFill>
              <a:latin typeface="+mn-lt"/>
              <a:cs typeface="Arial" charset="0"/>
            </a:endParaRP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100" b="1" dirty="0">
                <a:solidFill>
                  <a:srgbClr val="C00000"/>
                </a:solidFill>
                <a:latin typeface="+mn-lt"/>
                <a:ea typeface="Calibri" pitchFamily="34" charset="0"/>
                <a:cs typeface="Times New Roman" pitchFamily="18" charset="0"/>
              </a:rPr>
              <a:t>«Лидерство и инновации – </a:t>
            </a:r>
            <a:r>
              <a:rPr lang="ru-RU" sz="2100" b="1" dirty="0" smtClean="0">
                <a:solidFill>
                  <a:srgbClr val="C00000"/>
                </a:solidFill>
                <a:latin typeface="+mn-lt"/>
                <a:ea typeface="Calibri" pitchFamily="34" charset="0"/>
                <a:cs typeface="Times New Roman" pitchFamily="18" charset="0"/>
              </a:rPr>
              <a:t>путь </a:t>
            </a:r>
            <a:r>
              <a:rPr lang="ru-RU" sz="2100" b="1" dirty="0">
                <a:solidFill>
                  <a:srgbClr val="C00000"/>
                </a:solidFill>
                <a:latin typeface="+mn-lt"/>
                <a:ea typeface="Calibri" pitchFamily="34" charset="0"/>
                <a:cs typeface="Times New Roman" pitchFamily="18" charset="0"/>
              </a:rPr>
              <a:t>к новым достижениям</a:t>
            </a:r>
            <a:r>
              <a:rPr lang="ru-RU" sz="2100" b="1" dirty="0" smtClean="0">
                <a:solidFill>
                  <a:srgbClr val="C00000"/>
                </a:solidFill>
                <a:latin typeface="+mn-lt"/>
                <a:ea typeface="Calibri" pitchFamily="34" charset="0"/>
                <a:cs typeface="Times New Roman" pitchFamily="18" charset="0"/>
              </a:rPr>
              <a:t>» 8 декабря 2017 </a:t>
            </a:r>
            <a:r>
              <a:rPr lang="ru-RU" sz="2100" b="1" dirty="0">
                <a:solidFill>
                  <a:srgbClr val="C00000"/>
                </a:solidFill>
                <a:latin typeface="+mn-lt"/>
                <a:ea typeface="Calibri" pitchFamily="34" charset="0"/>
                <a:cs typeface="Times New Roman" pitchFamily="18" charset="0"/>
              </a:rPr>
              <a:t>г., г. </a:t>
            </a:r>
            <a:r>
              <a:rPr lang="ru-RU" sz="2100" b="1" dirty="0" smtClean="0">
                <a:solidFill>
                  <a:srgbClr val="C00000"/>
                </a:solidFill>
                <a:latin typeface="+mn-lt"/>
                <a:ea typeface="Calibri" pitchFamily="34" charset="0"/>
                <a:cs typeface="Times New Roman" pitchFamily="18" charset="0"/>
              </a:rPr>
              <a:t>Омск</a:t>
            </a:r>
            <a:endParaRPr lang="ru-RU" sz="2100" b="1" dirty="0">
              <a:solidFill>
                <a:srgbClr val="C00000"/>
              </a:solidFill>
              <a:latin typeface="+mn-lt"/>
              <a:ea typeface="Calibri" pitchFamily="34" charset="0"/>
              <a:cs typeface="Times New Roman" pitchFamily="18" charset="0"/>
            </a:endParaRPr>
          </a:p>
        </p:txBody>
      </p:sp>
      <p:pic>
        <p:nvPicPr>
          <p:cNvPr id="38" name="Рисунок 37" descr="D:\Документы\Эмблемы\РАМС и регион. ассоциации\1.png"/>
          <p:cNvPicPr/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63688" y="188314"/>
            <a:ext cx="1016694" cy="1019056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9" name="Рисунок 38" descr="D:\Документы\Эмблемы\ОПСА\эмблема.pn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843808" y="116306"/>
            <a:ext cx="864096" cy="11824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40" name="Picture 6" descr="C:\Users\Sveta\Desktop\Без имени-2.png"/>
          <p:cNvPicPr>
            <a:picLocks noChangeAspect="1" noChangeArrowheads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0" y="116306"/>
            <a:ext cx="1710672" cy="1116002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Заголовок 1"/>
          <p:cNvSpPr>
            <a:spLocks noGrp="1"/>
          </p:cNvSpPr>
          <p:nvPr>
            <p:ph type="title"/>
          </p:nvPr>
        </p:nvSpPr>
        <p:spPr bwMode="auto">
          <a:xfrm>
            <a:off x="107504" y="188640"/>
            <a:ext cx="9036495" cy="648146"/>
          </a:xfrm>
        </p:spPr>
        <p:txBody>
          <a:bodyPr anchor="t">
            <a:noAutofit/>
          </a:bodyPr>
          <a:lstStyle/>
          <a:p>
            <a:pPr>
              <a:lnSpc>
                <a:spcPct val="80000"/>
              </a:lnSpc>
            </a:pPr>
            <a:r>
              <a:rPr lang="ru-RU" altLang="ru-RU" sz="4600" b="1" dirty="0" smtClean="0">
                <a:solidFill>
                  <a:srgbClr val="C00000"/>
                </a:solidFill>
                <a:ea typeface="Calibri" pitchFamily="34" charset="0"/>
                <a:cs typeface="Times New Roman" pitchFamily="18" charset="0"/>
              </a:rPr>
              <a:t>Виды  тренингов</a:t>
            </a:r>
            <a:endParaRPr lang="ru-RU" altLang="ru-RU" sz="4600" b="1" dirty="0">
              <a:solidFill>
                <a:srgbClr val="C00000"/>
              </a:solidFill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79512" y="1140015"/>
            <a:ext cx="5997773" cy="88264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800" b="1" dirty="0">
              <a:solidFill>
                <a:srgbClr val="004B96"/>
              </a:solidFill>
              <a:cs typeface="Times New Roman" pitchFamily="18" charset="0"/>
            </a:endParaRPr>
          </a:p>
          <a:p>
            <a:pPr marL="269875" indent="-269875">
              <a:buFontTx/>
              <a:buAutoNum type="arabicPeriod"/>
              <a:defRPr/>
            </a:pPr>
            <a:r>
              <a:rPr lang="ru-RU" sz="2800" b="1" dirty="0" smtClean="0">
                <a:solidFill>
                  <a:srgbClr val="004B96"/>
                </a:solidFill>
                <a:cs typeface="Times New Roman" pitchFamily="18" charset="0"/>
              </a:rPr>
              <a:t> Тренинг мануальных навыков</a:t>
            </a:r>
            <a:endParaRPr lang="ru-RU" sz="2800" b="1" dirty="0">
              <a:solidFill>
                <a:srgbClr val="004B96"/>
              </a:solidFill>
              <a:cs typeface="Times New Roman" pitchFamily="18" charset="0"/>
            </a:endParaRPr>
          </a:p>
          <a:p>
            <a:pPr algn="ctr">
              <a:defRPr/>
            </a:pPr>
            <a:endParaRPr lang="ru-RU" sz="2800" b="1" dirty="0">
              <a:solidFill>
                <a:srgbClr val="004B96"/>
              </a:solidFill>
              <a:cs typeface="Times New Roman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2555776" y="2514276"/>
            <a:ext cx="6264696" cy="81121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r>
              <a:rPr lang="ru-RU" sz="2800" b="1" dirty="0" smtClean="0">
                <a:solidFill>
                  <a:srgbClr val="004B96"/>
                </a:solidFill>
                <a:cs typeface="Times New Roman" pitchFamily="18" charset="0"/>
              </a:rPr>
              <a:t>2</a:t>
            </a:r>
            <a:r>
              <a:rPr lang="ru-RU" sz="2800" b="1" dirty="0">
                <a:solidFill>
                  <a:srgbClr val="004B96"/>
                </a:solidFill>
                <a:cs typeface="Times New Roman" pitchFamily="18" charset="0"/>
              </a:rPr>
              <a:t>. Тренинг </a:t>
            </a:r>
            <a:r>
              <a:rPr lang="ru-RU" sz="2800" b="1" dirty="0" smtClean="0">
                <a:solidFill>
                  <a:srgbClr val="004B96"/>
                </a:solidFill>
                <a:cs typeface="Times New Roman" pitchFamily="18" charset="0"/>
              </a:rPr>
              <a:t>решения клинического сценария</a:t>
            </a:r>
            <a:endParaRPr lang="ru-RU" sz="2800" b="1" dirty="0">
              <a:solidFill>
                <a:srgbClr val="004B96"/>
              </a:solidFill>
              <a:cs typeface="Times New Roman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179511" y="3780582"/>
            <a:ext cx="5997773" cy="71438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endParaRPr lang="ru-RU" sz="2800" b="1" dirty="0">
              <a:solidFill>
                <a:srgbClr val="004B96"/>
              </a:solidFill>
              <a:cs typeface="Times New Roman" pitchFamily="18" charset="0"/>
            </a:endParaRPr>
          </a:p>
          <a:p>
            <a:r>
              <a:rPr lang="ru-RU" sz="2800" b="1" dirty="0">
                <a:solidFill>
                  <a:srgbClr val="004B96"/>
                </a:solidFill>
                <a:cs typeface="Times New Roman" pitchFamily="18" charset="0"/>
              </a:rPr>
              <a:t>3. Тренинг </a:t>
            </a:r>
            <a:r>
              <a:rPr lang="ru-RU" sz="2800" b="1" dirty="0" smtClean="0">
                <a:solidFill>
                  <a:srgbClr val="004B96"/>
                </a:solidFill>
                <a:cs typeface="Times New Roman" pitchFamily="18" charset="0"/>
              </a:rPr>
              <a:t>коммуникативных навыков</a:t>
            </a:r>
            <a:endParaRPr lang="ru-RU" sz="2800" b="1" dirty="0">
              <a:solidFill>
                <a:srgbClr val="004B96"/>
              </a:solidFill>
              <a:cs typeface="Times New Roman" pitchFamily="18" charset="0"/>
            </a:endParaRPr>
          </a:p>
          <a:p>
            <a:endParaRPr lang="ru-RU" sz="2800" b="1" dirty="0">
              <a:solidFill>
                <a:srgbClr val="004B96"/>
              </a:solidFill>
              <a:cs typeface="Times New Roman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2560005" y="4786322"/>
            <a:ext cx="6260467" cy="64293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r>
              <a:rPr lang="ru-RU" sz="2800" b="1" dirty="0" smtClean="0">
                <a:solidFill>
                  <a:srgbClr val="004B96"/>
                </a:solidFill>
                <a:cs typeface="Times New Roman" pitchFamily="18" charset="0"/>
              </a:rPr>
              <a:t>4</a:t>
            </a:r>
            <a:r>
              <a:rPr lang="ru-RU" sz="2800" b="1" dirty="0">
                <a:solidFill>
                  <a:srgbClr val="004B96"/>
                </a:solidFill>
                <a:cs typeface="Times New Roman" pitchFamily="18" charset="0"/>
              </a:rPr>
              <a:t>. Тренинг </a:t>
            </a:r>
            <a:r>
              <a:rPr lang="ru-RU" sz="2800" b="1" dirty="0" smtClean="0">
                <a:solidFill>
                  <a:srgbClr val="004B96"/>
                </a:solidFill>
                <a:cs typeface="Times New Roman" pitchFamily="18" charset="0"/>
              </a:rPr>
              <a:t> </a:t>
            </a:r>
            <a:r>
              <a:rPr lang="ru-RU" sz="2800" b="1" dirty="0" err="1" smtClean="0">
                <a:solidFill>
                  <a:srgbClr val="004B96"/>
                </a:solidFill>
                <a:cs typeface="Times New Roman" pitchFamily="18" charset="0"/>
              </a:rPr>
              <a:t>командообразования</a:t>
            </a:r>
            <a:endParaRPr lang="ru-RU" sz="2800" b="1" dirty="0">
              <a:solidFill>
                <a:srgbClr val="004B96"/>
              </a:solidFill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02575" y="6072211"/>
            <a:ext cx="5973122" cy="64293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r>
              <a:rPr lang="ru-RU" sz="2800" b="1" dirty="0">
                <a:solidFill>
                  <a:srgbClr val="004B96"/>
                </a:solidFill>
                <a:cs typeface="Times New Roman" pitchFamily="18" charset="0"/>
              </a:rPr>
              <a:t>5. Междисциплинарный тренинг</a:t>
            </a:r>
          </a:p>
        </p:txBody>
      </p:sp>
      <p:pic>
        <p:nvPicPr>
          <p:cNvPr id="11279" name="Picture 11" descr="http://www.cpkrz-omsk.ru/sites/default/files/site/4_0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75697" y="5373216"/>
            <a:ext cx="2644775" cy="1331912"/>
          </a:xfrm>
          <a:prstGeom prst="rect">
            <a:avLst/>
          </a:prstGeom>
          <a:noFill/>
          <a:ln w="25400">
            <a:solidFill>
              <a:srgbClr val="C00000"/>
            </a:solidFill>
            <a:miter lim="800000"/>
            <a:headEnd/>
            <a:tailEnd/>
          </a:ln>
          <a:effectLst>
            <a:outerShdw blurRad="50800" dist="889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6" name="Picture 13" descr="http://www.cpkrz-omsk.ru/sites/default/files/site/1_7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77285" y="1137394"/>
            <a:ext cx="2643187" cy="1331912"/>
          </a:xfrm>
          <a:prstGeom prst="rect">
            <a:avLst/>
          </a:prstGeom>
          <a:noFill/>
          <a:ln w="25400">
            <a:solidFill>
              <a:srgbClr val="C00000"/>
            </a:solidFill>
            <a:miter lim="800000"/>
            <a:headEnd/>
            <a:tailEnd/>
          </a:ln>
          <a:effectLst>
            <a:outerShdw blurRad="50800" dist="889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7" name="Picture 16" descr="http://cpkrz-omsk.ru/sites/default/files/styles/galleryformatter_slide/public/IMG_207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02575" y="2204864"/>
            <a:ext cx="2236788" cy="1428750"/>
          </a:xfrm>
          <a:prstGeom prst="rect">
            <a:avLst/>
          </a:prstGeom>
          <a:noFill/>
          <a:ln w="25400">
            <a:solidFill>
              <a:srgbClr val="C00000"/>
            </a:solidFill>
            <a:miter lim="800000"/>
            <a:headEnd/>
            <a:tailEnd/>
          </a:ln>
          <a:effectLst>
            <a:outerShdw blurRad="50800" dist="889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8" name="Picture 15" descr="http://cpkrz-omsk.ru/sites/default/files/site/2_7.jp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77285" y="3351956"/>
            <a:ext cx="2643187" cy="1373188"/>
          </a:xfrm>
          <a:prstGeom prst="rect">
            <a:avLst/>
          </a:prstGeom>
          <a:noFill/>
          <a:ln w="25400">
            <a:solidFill>
              <a:srgbClr val="C00000"/>
            </a:solidFill>
            <a:miter lim="800000"/>
            <a:headEnd/>
            <a:tailEnd/>
          </a:ln>
          <a:effectLst>
            <a:outerShdw blurRad="50800" dist="889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0" name="Picture 18" descr="http://cpkrz-omsk.ru/sites/default/files/styles/galleryformatter_slide/public/P1100711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56543" y="4648284"/>
            <a:ext cx="2303462" cy="1368425"/>
          </a:xfrm>
          <a:prstGeom prst="rect">
            <a:avLst/>
          </a:prstGeom>
          <a:noFill/>
          <a:ln w="25400">
            <a:solidFill>
              <a:srgbClr val="C00000"/>
            </a:solidFill>
            <a:miter lim="800000"/>
            <a:headEnd/>
            <a:tailEnd/>
          </a:ln>
          <a:effectLst>
            <a:outerShdw blurRad="50800" dist="889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53752"/>
            <a:ext cx="8229600" cy="854968"/>
          </a:xfrm>
        </p:spPr>
        <p:txBody>
          <a:bodyPr>
            <a:noAutofit/>
          </a:bodyPr>
          <a:lstStyle/>
          <a:p>
            <a:r>
              <a:rPr lang="ru-RU" sz="4200" b="1" dirty="0" smtClean="0">
                <a:solidFill>
                  <a:srgbClr val="C00000"/>
                </a:solidFill>
              </a:rPr>
              <a:t>Тренинги  мануальных навыков</a:t>
            </a:r>
            <a:endParaRPr lang="ru-RU" sz="4200" b="1" dirty="0">
              <a:solidFill>
                <a:srgbClr val="C00000"/>
              </a:solidFill>
            </a:endParaRPr>
          </a:p>
        </p:txBody>
      </p:sp>
      <p:pic>
        <p:nvPicPr>
          <p:cNvPr id="35842" name="Picture 2" descr="http://cpkrz-omsk.ru/sites/default/files/styles/galleryformatter_slide/public/20170410_11342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1340199"/>
            <a:ext cx="3993200" cy="2714644"/>
          </a:xfrm>
          <a:prstGeom prst="rect">
            <a:avLst/>
          </a:prstGeom>
          <a:noFill/>
          <a:ln w="19050">
            <a:solidFill>
              <a:srgbClr val="C00000"/>
            </a:solidFill>
          </a:ln>
        </p:spPr>
      </p:pic>
      <p:pic>
        <p:nvPicPr>
          <p:cNvPr id="35844" name="Picture 4" descr="http://cpkrz-omsk.ru/sites/default/files/styles/galleryformatter_slide/public/%D0%9A%D0%B0%D1%82%D0%B5%D1%82%D0%B5%D1%80%D0%B8%D0%B7%D0%B0%D1%86%D0%B8%D1%8F%20%D0%BF%D0%B5%D1%80%D0%B8%D1%84%D0%B5%D1%80%D0%B8%D1%87%D0%B5%D1%81%D0%BA%D0%B8%D1%85%20%D0%B2%D0%B5%D0%BD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8596" y="4274990"/>
            <a:ext cx="3993200" cy="2322362"/>
          </a:xfrm>
          <a:prstGeom prst="rect">
            <a:avLst/>
          </a:prstGeom>
          <a:noFill/>
          <a:ln w="19050">
            <a:solidFill>
              <a:srgbClr val="C00000"/>
            </a:solidFill>
          </a:ln>
        </p:spPr>
      </p:pic>
      <p:pic>
        <p:nvPicPr>
          <p:cNvPr id="35846" name="Picture 6" descr="http://cpkrz-omsk.ru/sites/default/files/styles/galleryformatter_slide/public/20170410_12000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43438" y="4274990"/>
            <a:ext cx="4000528" cy="2322362"/>
          </a:xfrm>
          <a:prstGeom prst="rect">
            <a:avLst/>
          </a:prstGeom>
          <a:noFill/>
          <a:ln w="19050">
            <a:solidFill>
              <a:srgbClr val="C00000"/>
            </a:solidFill>
          </a:ln>
        </p:spPr>
      </p:pic>
      <p:pic>
        <p:nvPicPr>
          <p:cNvPr id="7" name="Picture 2" descr="http://cpkrz-omsk.ru/sites/default/files/styles/galleryformatter_slide/public/P1080191.JPG"/>
          <p:cNvPicPr>
            <a:picLocks noChangeAspect="1" noChangeArrowheads="1"/>
          </p:cNvPicPr>
          <p:nvPr/>
        </p:nvPicPr>
        <p:blipFill>
          <a:blip r:embed="rId5" cstate="print">
            <a:lum bright="10000"/>
          </a:blip>
          <a:srcRect/>
          <a:stretch>
            <a:fillRect/>
          </a:stretch>
        </p:blipFill>
        <p:spPr bwMode="auto">
          <a:xfrm>
            <a:off x="4643438" y="1340198"/>
            <a:ext cx="3971112" cy="2643205"/>
          </a:xfrm>
          <a:prstGeom prst="rect">
            <a:avLst/>
          </a:prstGeom>
          <a:noFill/>
          <a:ln w="19050">
            <a:solidFill>
              <a:srgbClr val="C00000"/>
            </a:solidFill>
          </a:ln>
        </p:spPr>
      </p:pic>
    </p:spTree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AutoShape 2" descr="Картинки по запросу десмургия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pPr eaLnBrk="1" hangingPunct="1"/>
            <a:endParaRPr lang="ru-RU" altLang="ru-RU"/>
          </a:p>
        </p:txBody>
      </p:sp>
      <p:pic>
        <p:nvPicPr>
          <p:cNvPr id="79876" name="Picture 4" descr="F:\неотложка\Рисунок2.pn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00628" y="4000504"/>
            <a:ext cx="3497620" cy="2644201"/>
          </a:xfrm>
          <a:prstGeom prst="rect">
            <a:avLst/>
          </a:prstGeom>
          <a:noFill/>
          <a:ln w="25400">
            <a:solidFill>
              <a:srgbClr val="C00000"/>
            </a:solidFill>
            <a:miter lim="800000"/>
            <a:headEnd/>
            <a:tailEnd/>
          </a:ln>
          <a:effectLst>
            <a:outerShdw blurRad="50800" dist="889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9" name="Заголовок 1"/>
          <p:cNvSpPr txBox="1">
            <a:spLocks/>
          </p:cNvSpPr>
          <p:nvPr/>
        </p:nvSpPr>
        <p:spPr bwMode="auto">
          <a:xfrm>
            <a:off x="25508" y="116632"/>
            <a:ext cx="9118492" cy="72008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ctr" defTabSz="914400" eaLnBrk="1" latinLnBrk="0" hangingPunct="1">
              <a:lnSpc>
                <a:spcPct val="80000"/>
              </a:lnSpc>
              <a:buNone/>
              <a:defRPr sz="3500" b="1">
                <a:solidFill>
                  <a:srgbClr val="C00000"/>
                </a:solidFill>
                <a:latin typeface="+mj-lt"/>
                <a:ea typeface="Calibri" pitchFamily="34" charset="0"/>
                <a:cs typeface="Times New Roman" pitchFamily="18" charset="0"/>
              </a:defRPr>
            </a:lvl1pPr>
          </a:lstStyle>
          <a:p>
            <a:r>
              <a:rPr lang="ru-RU" sz="2800" dirty="0" smtClean="0"/>
              <a:t>Тренинг мануальных навыков</a:t>
            </a:r>
          </a:p>
          <a:p>
            <a:r>
              <a:rPr lang="ru-RU" sz="2800" dirty="0" smtClean="0"/>
              <a:t>«Ликвидация последствий  чрезвычайных ситуаций»</a:t>
            </a:r>
            <a:endParaRPr lang="ru-RU" sz="2800" dirty="0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 rotWithShape="1"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000628" y="1196752"/>
            <a:ext cx="3497620" cy="2643206"/>
          </a:xfrm>
          <a:prstGeom prst="rect">
            <a:avLst/>
          </a:prstGeom>
          <a:noFill/>
          <a:ln w="25400">
            <a:solidFill>
              <a:srgbClr val="C00000"/>
            </a:solidFill>
            <a:miter lim="800000"/>
            <a:headEnd/>
            <a:tailEnd/>
          </a:ln>
          <a:effectLst>
            <a:outerShdw blurRad="50800" dist="88900" dir="2700000" algn="tl" rotWithShape="0">
              <a:prstClr val="black">
                <a:alpha val="40000"/>
              </a:prstClr>
            </a:outerShdw>
          </a:effectLst>
          <a:extLst/>
        </p:spPr>
      </p:pic>
      <p:pic>
        <p:nvPicPr>
          <p:cNvPr id="11" name="Picture 6" descr="http://allcrimea.net/news/photo/big/1222832640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07975" y="1271083"/>
            <a:ext cx="3127833" cy="2596221"/>
          </a:xfrm>
          <a:prstGeom prst="rect">
            <a:avLst/>
          </a:prstGeom>
          <a:noFill/>
          <a:ln w="19050">
            <a:solidFill>
              <a:srgbClr val="C00000"/>
            </a:solidFill>
          </a:ln>
        </p:spPr>
      </p:pic>
      <p:pic>
        <p:nvPicPr>
          <p:cNvPr id="13" name="Picture 4" descr="http://loda.gov.ua/cache/thumbnails/_/__1425642345_256x197_3_0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500166" y="3685963"/>
            <a:ext cx="2855810" cy="2839381"/>
          </a:xfrm>
          <a:prstGeom prst="rect">
            <a:avLst/>
          </a:prstGeom>
          <a:noFill/>
          <a:ln w="19050">
            <a:solidFill>
              <a:srgbClr val="C00000"/>
            </a:solidFill>
          </a:ln>
        </p:spPr>
      </p:pic>
    </p:spTree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Содержимое 2"/>
          <p:cNvSpPr>
            <a:spLocks noGrp="1"/>
          </p:cNvSpPr>
          <p:nvPr>
            <p:ph idx="1"/>
          </p:nvPr>
        </p:nvSpPr>
        <p:spPr>
          <a:xfrm>
            <a:off x="35497" y="1052736"/>
            <a:ext cx="7704855" cy="1062434"/>
          </a:xfrm>
        </p:spPr>
        <p:txBody>
          <a:bodyPr vert="horz" lIns="91440" tIns="45720" rIns="91440" bIns="45720" rtlCol="0" anchor="t">
            <a:no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None/>
            </a:pPr>
            <a:r>
              <a:rPr lang="ru-RU" sz="2400" b="1" dirty="0">
                <a:solidFill>
                  <a:srgbClr val="C00000"/>
                </a:solidFill>
                <a:latin typeface="+mj-lt"/>
                <a:ea typeface="Calibri" pitchFamily="34" charset="0"/>
                <a:cs typeface="Times New Roman" pitchFamily="18" charset="0"/>
              </a:rPr>
              <a:t>«Оценка  навыков проведения сердечно-легочной реанимации </a:t>
            </a:r>
            <a:r>
              <a:rPr lang="ru-RU" sz="2400" b="1" dirty="0" smtClean="0">
                <a:solidFill>
                  <a:srgbClr val="C00000"/>
                </a:solidFill>
                <a:latin typeface="+mj-lt"/>
                <a:ea typeface="Calibri" pitchFamily="34" charset="0"/>
                <a:cs typeface="Times New Roman" pitchFamily="18" charset="0"/>
              </a:rPr>
              <a:t>в </a:t>
            </a:r>
            <a:r>
              <a:rPr lang="ru-RU" sz="2400" b="1" dirty="0" err="1">
                <a:solidFill>
                  <a:srgbClr val="C00000"/>
                </a:solidFill>
                <a:latin typeface="+mj-lt"/>
                <a:ea typeface="Calibri" pitchFamily="34" charset="0"/>
                <a:cs typeface="Times New Roman" pitchFamily="18" charset="0"/>
              </a:rPr>
              <a:t>межаттестационный</a:t>
            </a:r>
            <a:r>
              <a:rPr lang="ru-RU" sz="2400" b="1" dirty="0">
                <a:solidFill>
                  <a:srgbClr val="C00000"/>
                </a:solidFill>
                <a:latin typeface="+mj-lt"/>
                <a:ea typeface="Calibri" pitchFamily="34" charset="0"/>
                <a:cs typeface="Times New Roman" pitchFamily="18" charset="0"/>
              </a:rPr>
              <a:t> период у специалистов с медицинским  образованием»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216024" y="214883"/>
            <a:ext cx="8820472" cy="76584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pPr algn="ctr">
              <a:lnSpc>
                <a:spcPct val="80000"/>
              </a:lnSpc>
              <a:buFont typeface="Arial" panose="020B0604020202020204" pitchFamily="34" charset="0"/>
              <a:buNone/>
            </a:pPr>
            <a:r>
              <a:rPr lang="ru-RU" sz="3600" b="1" dirty="0">
                <a:solidFill>
                  <a:srgbClr val="C00000"/>
                </a:solidFill>
                <a:latin typeface="+mj-lt"/>
                <a:ea typeface="Calibri" pitchFamily="34" charset="0"/>
                <a:cs typeface="Times New Roman" pitchFamily="18" charset="0"/>
              </a:rPr>
              <a:t>Педагогические исследования ЦПК РЗ</a:t>
            </a:r>
          </a:p>
        </p:txBody>
      </p:sp>
      <p:pic>
        <p:nvPicPr>
          <p:cNvPr id="4" name="Picture 1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7907595" y="1124744"/>
            <a:ext cx="984885" cy="1168672"/>
          </a:xfrm>
          <a:prstGeom prst="rect">
            <a:avLst/>
          </a:prstGeom>
          <a:noFill/>
          <a:ln w="25400">
            <a:solidFill>
              <a:srgbClr val="C00000"/>
            </a:solidFill>
            <a:miter lim="800000"/>
            <a:headEnd/>
            <a:tailEnd/>
          </a:ln>
          <a:effectLst>
            <a:outerShdw blurRad="50800" dist="889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5" name="Содержимое 2"/>
          <p:cNvSpPr txBox="1">
            <a:spLocks/>
          </p:cNvSpPr>
          <p:nvPr/>
        </p:nvSpPr>
        <p:spPr>
          <a:xfrm>
            <a:off x="72008" y="2284124"/>
            <a:ext cx="9036496" cy="46012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rtlCol="0">
            <a:spAutoFit/>
          </a:bodyPr>
          <a:lstStyle>
            <a:lvl1pPr marL="457200" indent="-457200" defTabSz="914400" eaLnBrk="1" latinLnBrk="0" hangingPunct="1">
              <a:spcAft>
                <a:spcPts val="3600"/>
              </a:spcAft>
              <a:buFont typeface="+mj-lt"/>
              <a:buAutoNum type="arabicPeriod"/>
              <a:defRPr sz="2800" b="1" kern="0">
                <a:solidFill>
                  <a:srgbClr val="C00000"/>
                </a:solidFill>
                <a:latin typeface="+mj-lt"/>
              </a:defRPr>
            </a:lvl1pPr>
            <a:lvl2pPr marL="742950" indent="-285750" defTabSz="91440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latin typeface="+mn-lt"/>
                <a:cs typeface="+mn-cs"/>
              </a:defRPr>
            </a:lvl2pPr>
            <a:lvl3pPr marL="1143000" indent="-228600" defTabSz="91440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>
                <a:latin typeface="+mn-lt"/>
                <a:cs typeface="+mn-cs"/>
              </a:defRPr>
            </a:lvl3pPr>
            <a:lvl4pPr marL="1600200" indent="-228600" defTabSz="91440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latin typeface="+mn-lt"/>
                <a:cs typeface="+mn-cs"/>
              </a:defRPr>
            </a:lvl4pPr>
            <a:lvl5pPr marL="2057400" indent="-228600" defTabSz="91440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latin typeface="+mn-lt"/>
                <a:cs typeface="+mn-cs"/>
              </a:defRPr>
            </a:lvl5pPr>
            <a:lvl6pPr marL="25146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latin typeface="+mn-lt"/>
                <a:cs typeface="+mn-cs"/>
              </a:defRPr>
            </a:lvl6pPr>
            <a:lvl7pPr marL="29718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latin typeface="+mn-lt"/>
                <a:cs typeface="+mn-cs"/>
              </a:defRPr>
            </a:lvl7pPr>
            <a:lvl8pPr marL="3429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latin typeface="+mn-lt"/>
                <a:cs typeface="+mn-cs"/>
              </a:defRPr>
            </a:lvl8pPr>
            <a:lvl9pPr marL="38862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latin typeface="+mn-lt"/>
                <a:cs typeface="+mn-cs"/>
              </a:defRPr>
            </a:lvl9pPr>
          </a:lstStyle>
          <a:p>
            <a:pPr marL="0" indent="0">
              <a:spcAft>
                <a:spcPts val="1200"/>
              </a:spcAft>
              <a:buNone/>
            </a:pPr>
            <a:r>
              <a:rPr lang="ru-RU" sz="2300" u="sng" dirty="0"/>
              <a:t>Цель </a:t>
            </a:r>
            <a:r>
              <a:rPr lang="ru-RU" sz="2300" dirty="0">
                <a:solidFill>
                  <a:srgbClr val="004B96"/>
                </a:solidFill>
              </a:rPr>
              <a:t>- определение выживаемости навыка  к концу </a:t>
            </a:r>
            <a:r>
              <a:rPr lang="ru-RU" sz="2300" dirty="0" err="1">
                <a:solidFill>
                  <a:srgbClr val="004B96"/>
                </a:solidFill>
              </a:rPr>
              <a:t>межаттестационного</a:t>
            </a:r>
            <a:r>
              <a:rPr lang="ru-RU" sz="2300" dirty="0">
                <a:solidFill>
                  <a:srgbClr val="004B96"/>
                </a:solidFill>
              </a:rPr>
              <a:t> периода для планирования образовательных мероприятий  в рамках </a:t>
            </a:r>
            <a:r>
              <a:rPr lang="ru-RU" sz="2300" dirty="0" smtClean="0">
                <a:solidFill>
                  <a:srgbClr val="004B96"/>
                </a:solidFill>
              </a:rPr>
              <a:t>НПО </a:t>
            </a:r>
            <a:r>
              <a:rPr lang="ru-RU" sz="2300" dirty="0">
                <a:solidFill>
                  <a:srgbClr val="004B96"/>
                </a:solidFill>
              </a:rPr>
              <a:t>специалистов.</a:t>
            </a:r>
          </a:p>
          <a:p>
            <a:pPr marL="0" indent="0">
              <a:spcAft>
                <a:spcPts val="1200"/>
              </a:spcAft>
              <a:buNone/>
            </a:pPr>
            <a:r>
              <a:rPr lang="ru-RU" sz="2300" u="sng" dirty="0"/>
              <a:t>Группа </a:t>
            </a:r>
            <a:r>
              <a:rPr lang="ru-RU" sz="2300" u="sng" dirty="0" smtClean="0"/>
              <a:t>наблюдения: </a:t>
            </a:r>
            <a:r>
              <a:rPr lang="ru-RU" sz="2300" dirty="0" smtClean="0">
                <a:solidFill>
                  <a:srgbClr val="004B96"/>
                </a:solidFill>
              </a:rPr>
              <a:t>2050 слушателей («СД» </a:t>
            </a:r>
            <a:r>
              <a:rPr lang="ru-RU" sz="2300" dirty="0">
                <a:solidFill>
                  <a:srgbClr val="004B96"/>
                </a:solidFill>
              </a:rPr>
              <a:t>- </a:t>
            </a:r>
            <a:r>
              <a:rPr lang="ru-RU" sz="2300" dirty="0" smtClean="0">
                <a:solidFill>
                  <a:srgbClr val="004B96"/>
                </a:solidFill>
              </a:rPr>
              <a:t>826 (40.3</a:t>
            </a:r>
            <a:r>
              <a:rPr lang="ru-RU" sz="2300" dirty="0">
                <a:solidFill>
                  <a:srgbClr val="004B96"/>
                </a:solidFill>
              </a:rPr>
              <a:t>%),«Лечебное дело» - 556 (27.1%), «Акушерское дело» - 382 (18.6%) «Лабораторная диагностика» - 120 (5.9%), «Операционное дело» - 166 (8.1 </a:t>
            </a:r>
            <a:r>
              <a:rPr lang="ru-RU" sz="2300" dirty="0" smtClean="0">
                <a:solidFill>
                  <a:srgbClr val="004B96"/>
                </a:solidFill>
              </a:rPr>
              <a:t>%). </a:t>
            </a:r>
            <a:endParaRPr lang="ru-RU" sz="2300" dirty="0">
              <a:solidFill>
                <a:srgbClr val="004B96"/>
              </a:solidFill>
            </a:endParaRPr>
          </a:p>
          <a:p>
            <a:pPr marL="0" indent="0">
              <a:spcAft>
                <a:spcPts val="1200"/>
              </a:spcAft>
              <a:buNone/>
            </a:pPr>
            <a:r>
              <a:rPr lang="ru-RU" sz="2300" u="sng" dirty="0" smtClean="0"/>
              <a:t>Метод:  </a:t>
            </a:r>
            <a:r>
              <a:rPr lang="ru-RU" sz="2300" dirty="0" smtClean="0">
                <a:solidFill>
                  <a:schemeClr val="tx2"/>
                </a:solidFill>
              </a:rPr>
              <a:t>экспертная оценка до </a:t>
            </a:r>
            <a:r>
              <a:rPr lang="ru-RU" sz="2300" dirty="0">
                <a:solidFill>
                  <a:schemeClr val="tx2"/>
                </a:solidFill>
              </a:rPr>
              <a:t>симуляционного курса</a:t>
            </a:r>
            <a:r>
              <a:rPr lang="ru-RU" sz="2300" dirty="0" smtClean="0">
                <a:solidFill>
                  <a:schemeClr val="tx2"/>
                </a:solidFill>
              </a:rPr>
              <a:t>.</a:t>
            </a:r>
          </a:p>
          <a:p>
            <a:pPr marL="0" indent="0">
              <a:spcAft>
                <a:spcPts val="1200"/>
              </a:spcAft>
              <a:buNone/>
            </a:pPr>
            <a:r>
              <a:rPr lang="ru-RU" sz="2300" u="sng" dirty="0" smtClean="0"/>
              <a:t>Дизайн: </a:t>
            </a:r>
            <a:r>
              <a:rPr lang="ru-RU" sz="2300" dirty="0" err="1" smtClean="0">
                <a:solidFill>
                  <a:schemeClr val="tx2"/>
                </a:solidFill>
              </a:rPr>
              <a:t>квазиэкспериментальное</a:t>
            </a:r>
            <a:r>
              <a:rPr lang="ru-RU" sz="2300" dirty="0" smtClean="0">
                <a:solidFill>
                  <a:schemeClr val="tx2"/>
                </a:solidFill>
              </a:rPr>
              <a:t> исследование.</a:t>
            </a:r>
            <a:endParaRPr lang="ru-RU" sz="2300" dirty="0">
              <a:solidFill>
                <a:schemeClr val="tx2"/>
              </a:solidFill>
            </a:endParaRPr>
          </a:p>
          <a:p>
            <a:pPr marL="0" indent="0">
              <a:spcAft>
                <a:spcPts val="1200"/>
              </a:spcAft>
              <a:buNone/>
            </a:pPr>
            <a:r>
              <a:rPr lang="ru-RU" sz="2300" u="sng" dirty="0" smtClean="0"/>
              <a:t>Материалы: </a:t>
            </a:r>
            <a:r>
              <a:rPr lang="ru-RU" sz="2300" dirty="0">
                <a:solidFill>
                  <a:srgbClr val="004B96"/>
                </a:solidFill>
              </a:rPr>
              <a:t>стандартные Чек-листы и данные  </a:t>
            </a:r>
            <a:r>
              <a:rPr lang="ru-RU" sz="2300" dirty="0" err="1">
                <a:solidFill>
                  <a:srgbClr val="004B96"/>
                </a:solidFill>
              </a:rPr>
              <a:t>контроллинга</a:t>
            </a:r>
            <a:r>
              <a:rPr lang="ru-RU" sz="2300" dirty="0">
                <a:solidFill>
                  <a:srgbClr val="004B96"/>
                </a:solidFill>
              </a:rPr>
              <a:t> качества реанимационных мероприятий (</a:t>
            </a:r>
            <a:r>
              <a:rPr lang="ru-RU" sz="2300" dirty="0" err="1">
                <a:solidFill>
                  <a:srgbClr val="004B96"/>
                </a:solidFill>
              </a:rPr>
              <a:t>полноростовой</a:t>
            </a:r>
            <a:r>
              <a:rPr lang="ru-RU" sz="2300" dirty="0">
                <a:solidFill>
                  <a:srgbClr val="004B96"/>
                </a:solidFill>
              </a:rPr>
              <a:t> манекен </a:t>
            </a:r>
            <a:r>
              <a:rPr lang="ru-RU" sz="2300" dirty="0" err="1">
                <a:solidFill>
                  <a:srgbClr val="004B96"/>
                </a:solidFill>
              </a:rPr>
              <a:t>Симмен</a:t>
            </a:r>
            <a:r>
              <a:rPr lang="ru-RU" sz="2300" dirty="0">
                <a:solidFill>
                  <a:srgbClr val="004B96"/>
                </a:solidFill>
              </a:rPr>
              <a:t>).</a:t>
            </a:r>
          </a:p>
        </p:txBody>
      </p:sp>
    </p:spTree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611560" y="19441"/>
            <a:ext cx="8223250" cy="1089529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pPr algn="ctr">
              <a:lnSpc>
                <a:spcPct val="80000"/>
              </a:lnSpc>
              <a:buFont typeface="Arial" panose="020B0604020202020204" pitchFamily="34" charset="0"/>
              <a:buNone/>
            </a:pPr>
            <a:r>
              <a:rPr lang="ru-RU" sz="3700" b="1" dirty="0" smtClean="0">
                <a:solidFill>
                  <a:srgbClr val="C00000"/>
                </a:solidFill>
                <a:latin typeface="+mj-lt"/>
                <a:ea typeface="Calibri" pitchFamily="34" charset="0"/>
                <a:cs typeface="Times New Roman" pitchFamily="18" charset="0"/>
              </a:rPr>
              <a:t>Результаты исследования: погрешности алгоритма</a:t>
            </a:r>
            <a:endParaRPr lang="ru-RU" sz="3700" b="1" dirty="0">
              <a:solidFill>
                <a:srgbClr val="C00000"/>
              </a:solidFill>
              <a:latin typeface="+mj-lt"/>
              <a:ea typeface="Calibri" pitchFamily="34" charset="0"/>
              <a:cs typeface="Times New Roman" pitchFamily="18" charset="0"/>
            </a:endParaRPr>
          </a:p>
        </p:txBody>
      </p:sp>
      <p:graphicFrame>
        <p:nvGraphicFramePr>
          <p:cNvPr id="12" name="Диаграмма 1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200146574"/>
              </p:ext>
            </p:extLst>
          </p:nvPr>
        </p:nvGraphicFramePr>
        <p:xfrm>
          <a:off x="0" y="1108970"/>
          <a:ext cx="9144000" cy="574903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611560" y="19441"/>
            <a:ext cx="8223250" cy="1089529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pPr algn="ctr">
              <a:lnSpc>
                <a:spcPct val="80000"/>
              </a:lnSpc>
              <a:buFont typeface="Arial" panose="020B0604020202020204" pitchFamily="34" charset="0"/>
              <a:buNone/>
            </a:pPr>
            <a:r>
              <a:rPr lang="ru-RU" sz="3700" b="1" dirty="0" smtClean="0">
                <a:solidFill>
                  <a:srgbClr val="C00000"/>
                </a:solidFill>
                <a:latin typeface="+mj-lt"/>
                <a:ea typeface="Calibri" pitchFamily="34" charset="0"/>
                <a:cs typeface="Times New Roman" pitchFamily="18" charset="0"/>
              </a:rPr>
              <a:t>Результаты исследования: погрешности техники</a:t>
            </a:r>
            <a:endParaRPr lang="ru-RU" sz="3700" b="1" dirty="0">
              <a:solidFill>
                <a:srgbClr val="C00000"/>
              </a:solidFill>
              <a:latin typeface="+mj-lt"/>
              <a:ea typeface="Calibri" pitchFamily="34" charset="0"/>
              <a:cs typeface="Times New Roman" pitchFamily="18" charset="0"/>
            </a:endParaRPr>
          </a:p>
        </p:txBody>
      </p:sp>
      <p:graphicFrame>
        <p:nvGraphicFramePr>
          <p:cNvPr id="11" name="Диаграмма 10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020742563"/>
              </p:ext>
            </p:extLst>
          </p:nvPr>
        </p:nvGraphicFramePr>
        <p:xfrm>
          <a:off x="0" y="1268760"/>
          <a:ext cx="9144000" cy="53285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156490030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Заголовок 1"/>
          <p:cNvSpPr>
            <a:spLocks noGrp="1"/>
          </p:cNvSpPr>
          <p:nvPr>
            <p:ph type="title"/>
          </p:nvPr>
        </p:nvSpPr>
        <p:spPr bwMode="auto">
          <a:xfrm>
            <a:off x="62358" y="260648"/>
            <a:ext cx="8974138" cy="599883"/>
          </a:xfrm>
        </p:spPr>
        <p:txBody>
          <a:bodyPr vert="horz" lIns="91440" tIns="45720" rIns="91440" bIns="45720" rtlCol="0" anchor="t">
            <a:noAutofit/>
          </a:bodyPr>
          <a:lstStyle/>
          <a:p>
            <a:pPr fontAlgn="base">
              <a:lnSpc>
                <a:spcPct val="80000"/>
              </a:lnSpc>
              <a:spcAft>
                <a:spcPct val="0"/>
              </a:spcAft>
              <a:buFont typeface="Arial" panose="020B0604020202020204" pitchFamily="34" charset="0"/>
            </a:pPr>
            <a:r>
              <a:rPr lang="ru-RU" altLang="ru-RU" sz="3400" b="1" dirty="0">
                <a:solidFill>
                  <a:srgbClr val="C00000"/>
                </a:solidFill>
                <a:ea typeface="Calibri" pitchFamily="34" charset="0"/>
                <a:cs typeface="Times New Roman" pitchFamily="18" charset="0"/>
              </a:rPr>
              <a:t>Тренинг с решением клинического сценария</a:t>
            </a:r>
            <a:br>
              <a:rPr lang="ru-RU" altLang="ru-RU" sz="3400" b="1" dirty="0">
                <a:solidFill>
                  <a:srgbClr val="C00000"/>
                </a:solidFill>
                <a:ea typeface="Calibri" pitchFamily="34" charset="0"/>
                <a:cs typeface="Times New Roman" pitchFamily="18" charset="0"/>
              </a:rPr>
            </a:br>
            <a:endParaRPr lang="ru-RU" altLang="ru-RU" sz="3400" b="1" dirty="0">
              <a:solidFill>
                <a:srgbClr val="C00000"/>
              </a:solidFill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2"/>
          </p:nvPr>
        </p:nvSpPr>
        <p:spPr>
          <a:xfrm>
            <a:off x="142627" y="1196752"/>
            <a:ext cx="4893964" cy="5184576"/>
          </a:xfrm>
          <a:noFill/>
          <a:ln>
            <a:noFill/>
          </a:ln>
        </p:spPr>
        <p:txBody>
          <a:bodyPr>
            <a:noAutofit/>
          </a:bodyPr>
          <a:lstStyle/>
          <a:p>
            <a:pPr marL="0" indent="0" eaLnBrk="1" fontAlgn="auto" hangingPunct="1">
              <a:spcBef>
                <a:spcPts val="0"/>
              </a:spcBef>
              <a:spcAft>
                <a:spcPts val="2400"/>
              </a:spcAft>
              <a:buFontTx/>
              <a:buNone/>
              <a:defRPr/>
            </a:pPr>
            <a:r>
              <a:rPr lang="ru-RU" sz="2600" b="1" kern="0" dirty="0">
                <a:solidFill>
                  <a:srgbClr val="C00000"/>
                </a:solidFill>
                <a:latin typeface="+mj-lt"/>
                <a:cs typeface="Arial" charset="0"/>
              </a:rPr>
              <a:t>Клинический  сценарий </a:t>
            </a:r>
            <a:r>
              <a:rPr lang="ru-RU" sz="2600" b="1" kern="0" dirty="0">
                <a:solidFill>
                  <a:srgbClr val="004B96"/>
                </a:solidFill>
                <a:latin typeface="+mj-lt"/>
                <a:cs typeface="Arial" charset="0"/>
              </a:rPr>
              <a:t>-  моделирование клинической ситуации на роботе-симуляторе </a:t>
            </a:r>
            <a:r>
              <a:rPr lang="ru-RU" sz="2600" b="1" kern="0" dirty="0" smtClean="0">
                <a:solidFill>
                  <a:srgbClr val="004B96"/>
                </a:solidFill>
                <a:latin typeface="+mj-lt"/>
                <a:cs typeface="Arial" charset="0"/>
              </a:rPr>
              <a:t> с </a:t>
            </a:r>
            <a:r>
              <a:rPr lang="ru-RU" sz="2600" b="1" kern="0" dirty="0">
                <a:solidFill>
                  <a:srgbClr val="004B96"/>
                </a:solidFill>
                <a:latin typeface="+mj-lt"/>
                <a:cs typeface="Arial" charset="0"/>
              </a:rPr>
              <a:t>имитацией основных параметров жизнедеятельности в зависимости от тяжести течения заболевания и лечебно-диагностических мероприятий. </a:t>
            </a:r>
          </a:p>
          <a:p>
            <a:pPr marL="0" indent="0" eaLnBrk="1" fontAlgn="auto" hangingPunct="1">
              <a:spcBef>
                <a:spcPts val="0"/>
              </a:spcBef>
              <a:spcAft>
                <a:spcPts val="2400"/>
              </a:spcAft>
              <a:buFontTx/>
              <a:buNone/>
              <a:defRPr/>
            </a:pPr>
            <a:r>
              <a:rPr lang="ru-RU" sz="2600" b="1" kern="0" dirty="0" smtClean="0">
                <a:solidFill>
                  <a:srgbClr val="C00000"/>
                </a:solidFill>
                <a:latin typeface="+mj-lt"/>
                <a:cs typeface="Arial" charset="0"/>
              </a:rPr>
              <a:t>Образовательная задача:</a:t>
            </a:r>
            <a:r>
              <a:rPr lang="ru-RU" sz="2600" b="1" kern="0" dirty="0" smtClean="0">
                <a:solidFill>
                  <a:srgbClr val="004B96"/>
                </a:solidFill>
                <a:latin typeface="+mj-lt"/>
                <a:cs typeface="Arial" charset="0"/>
              </a:rPr>
              <a:t> </a:t>
            </a:r>
            <a:r>
              <a:rPr lang="ru-RU" sz="2600" b="1" kern="0" dirty="0">
                <a:solidFill>
                  <a:srgbClr val="004B96"/>
                </a:solidFill>
                <a:latin typeface="+mj-lt"/>
                <a:cs typeface="Arial" charset="0"/>
              </a:rPr>
              <a:t>отработка тактики профессиональных действий</a:t>
            </a:r>
            <a:r>
              <a:rPr lang="ru-RU" sz="2600" b="1" kern="0" dirty="0" smtClean="0">
                <a:solidFill>
                  <a:srgbClr val="004B96"/>
                </a:solidFill>
                <a:latin typeface="+mj-lt"/>
                <a:cs typeface="Arial" charset="0"/>
              </a:rPr>
              <a:t>.</a:t>
            </a:r>
            <a:endParaRPr lang="ru-RU" sz="2600" b="1" kern="0" dirty="0">
              <a:solidFill>
                <a:srgbClr val="004B96"/>
              </a:solidFill>
              <a:latin typeface="+mj-lt"/>
              <a:cs typeface="Arial" charset="0"/>
            </a:endParaRPr>
          </a:p>
        </p:txBody>
      </p:sp>
      <p:pic>
        <p:nvPicPr>
          <p:cNvPr id="23557" name="Picture 4" descr="Z:\Аппарат управления\тренинги\уход за стомированным пациентом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076056" y="3789040"/>
            <a:ext cx="2257425" cy="1743084"/>
          </a:xfrm>
          <a:prstGeom prst="rect">
            <a:avLst/>
          </a:prstGeom>
          <a:noFill/>
          <a:ln w="25400">
            <a:solidFill>
              <a:srgbClr val="C00000"/>
            </a:solidFill>
            <a:miter lim="800000"/>
            <a:headEnd/>
            <a:tailEnd/>
          </a:ln>
          <a:effectLst>
            <a:outerShdw blurRad="50800" dist="889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3558" name="Picture 5" descr="Z:\Аппарат управления\тренинги\командный тренинг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36591" y="1124744"/>
            <a:ext cx="2271713" cy="1784201"/>
          </a:xfrm>
          <a:prstGeom prst="rect">
            <a:avLst/>
          </a:prstGeom>
          <a:noFill/>
          <a:ln w="25400">
            <a:solidFill>
              <a:srgbClr val="C00000"/>
            </a:solidFill>
            <a:miter lim="800000"/>
            <a:headEnd/>
            <a:tailEnd/>
          </a:ln>
          <a:effectLst>
            <a:outerShdw blurRad="50800" dist="889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3559" name="Picture 6" descr="Z:\Аппарат управления\тренинги\физиологические роды.JP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909666" y="2276872"/>
            <a:ext cx="2071687" cy="1784201"/>
          </a:xfrm>
          <a:prstGeom prst="rect">
            <a:avLst/>
          </a:prstGeom>
          <a:noFill/>
          <a:ln w="25400">
            <a:solidFill>
              <a:srgbClr val="C00000"/>
            </a:solidFill>
            <a:miter lim="800000"/>
            <a:headEnd/>
            <a:tailEnd/>
          </a:ln>
          <a:effectLst>
            <a:outerShdw blurRad="50800" dist="889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3560" name="Picture 7" descr="Z:\Аппарат управления\тренинги\реанимация новорожденного.JP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991796" y="4941168"/>
            <a:ext cx="2044700" cy="1731336"/>
          </a:xfrm>
          <a:prstGeom prst="rect">
            <a:avLst/>
          </a:prstGeom>
          <a:noFill/>
          <a:ln w="25400">
            <a:solidFill>
              <a:srgbClr val="C00000"/>
            </a:solidFill>
            <a:miter lim="800000"/>
            <a:headEnd/>
            <a:tailEnd/>
          </a:ln>
          <a:effectLst>
            <a:outerShdw blurRad="50800" dist="889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5" descr="Z:\ОТДЕЛ по научно-методической работе, аттестации и качеству\Бекова Ж.А\ФОТО ТОМСК\Новая папка (2)\IMG_2102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1520" y="1215925"/>
            <a:ext cx="3744416" cy="2709293"/>
          </a:xfrm>
          <a:prstGeom prst="rect">
            <a:avLst/>
          </a:prstGeom>
          <a:noFill/>
          <a:ln w="25400">
            <a:solidFill>
              <a:srgbClr val="C00000"/>
            </a:solidFill>
            <a:miter lim="800000"/>
            <a:headEnd/>
            <a:tailEnd/>
          </a:ln>
          <a:effectLst>
            <a:outerShdw blurRad="50800" dist="889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1507" name="Прямоугольник 5"/>
          <p:cNvSpPr>
            <a:spLocks noChangeArrowheads="1"/>
          </p:cNvSpPr>
          <p:nvPr/>
        </p:nvSpPr>
        <p:spPr bwMode="auto">
          <a:xfrm>
            <a:off x="0" y="44624"/>
            <a:ext cx="9144000" cy="941276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pPr algn="ctr">
              <a:lnSpc>
                <a:spcPct val="80000"/>
              </a:lnSpc>
              <a:buFont typeface="Arial" panose="020B0604020202020204" pitchFamily="34" charset="0"/>
              <a:buNone/>
            </a:pPr>
            <a:r>
              <a:rPr lang="ru-RU" sz="2900" b="1" dirty="0" smtClean="0">
                <a:solidFill>
                  <a:srgbClr val="C00000"/>
                </a:solidFill>
                <a:latin typeface="+mj-lt"/>
                <a:ea typeface="Calibri" pitchFamily="34" charset="0"/>
                <a:cs typeface="Times New Roman" pitchFamily="18" charset="0"/>
              </a:rPr>
              <a:t>Тренинг с </a:t>
            </a:r>
            <a:r>
              <a:rPr lang="ru-RU" sz="2900" b="1" dirty="0">
                <a:solidFill>
                  <a:srgbClr val="C00000"/>
                </a:solidFill>
                <a:latin typeface="+mj-lt"/>
                <a:ea typeface="Calibri" pitchFamily="34" charset="0"/>
                <a:cs typeface="Times New Roman" pitchFamily="18" charset="0"/>
              </a:rPr>
              <a:t>применением </a:t>
            </a:r>
            <a:endParaRPr lang="ru-RU" sz="2900" b="1" dirty="0" smtClean="0">
              <a:solidFill>
                <a:srgbClr val="C00000"/>
              </a:solidFill>
              <a:latin typeface="+mj-lt"/>
              <a:ea typeface="Calibri" pitchFamily="34" charset="0"/>
              <a:cs typeface="Times New Roman" pitchFamily="18" charset="0"/>
            </a:endParaRPr>
          </a:p>
          <a:p>
            <a:pPr algn="ctr">
              <a:lnSpc>
                <a:spcPct val="80000"/>
              </a:lnSpc>
              <a:buFont typeface="Arial" panose="020B0604020202020204" pitchFamily="34" charset="0"/>
              <a:buNone/>
            </a:pPr>
            <a:r>
              <a:rPr lang="ru-RU" sz="2900" b="1" dirty="0" smtClean="0">
                <a:solidFill>
                  <a:srgbClr val="C00000"/>
                </a:solidFill>
                <a:latin typeface="+mj-lt"/>
                <a:ea typeface="Calibri" pitchFamily="34" charset="0"/>
                <a:cs typeface="Times New Roman" pitchFamily="18" charset="0"/>
              </a:rPr>
              <a:t>моделей разного уровня реалистичности</a:t>
            </a:r>
            <a:endParaRPr lang="ru-RU" sz="2900" b="1" dirty="0">
              <a:solidFill>
                <a:srgbClr val="C00000"/>
              </a:solidFill>
              <a:latin typeface="+mj-lt"/>
              <a:ea typeface="Calibri" pitchFamily="34" charset="0"/>
              <a:cs typeface="Times New Roman" pitchFamily="18" charset="0"/>
            </a:endParaRPr>
          </a:p>
        </p:txBody>
      </p:sp>
      <p:pic>
        <p:nvPicPr>
          <p:cNvPr id="26628" name="Picture 2" descr="Z:\ОТДЕЛ по научно-методической работе, аттестации и качеству\Ноздрякова Л.С\от Бековой\img570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20072" y="1196752"/>
            <a:ext cx="2914963" cy="3990261"/>
          </a:xfrm>
          <a:prstGeom prst="rect">
            <a:avLst/>
          </a:prstGeom>
          <a:noFill/>
          <a:ln w="25400">
            <a:solidFill>
              <a:srgbClr val="C00000"/>
            </a:solidFill>
            <a:miter lim="800000"/>
            <a:headEnd/>
            <a:tailEnd/>
          </a:ln>
          <a:effectLst>
            <a:outerShdw blurRad="50800" dist="889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509" name="TextBox 8"/>
          <p:cNvSpPr txBox="1">
            <a:spLocks noChangeArrowheads="1"/>
          </p:cNvSpPr>
          <p:nvPr/>
        </p:nvSpPr>
        <p:spPr bwMode="auto">
          <a:xfrm>
            <a:off x="4032448" y="5229200"/>
            <a:ext cx="5148064" cy="1477328"/>
          </a:xfrm>
          <a:prstGeom prst="rect">
            <a:avLst/>
          </a:prstGeom>
          <a:noFill/>
          <a:ln>
            <a:noFill/>
            <a:headEnd/>
            <a:tailEnd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ru-RU" sz="3000" b="1" kern="0" dirty="0">
                <a:solidFill>
                  <a:srgbClr val="004B96"/>
                </a:solidFill>
                <a:latin typeface="+mj-lt"/>
                <a:cs typeface="Arial" charset="0"/>
              </a:rPr>
              <a:t>Палитра лабораторных, </a:t>
            </a:r>
            <a:r>
              <a:rPr lang="ru-RU" sz="3000" b="1" kern="0" dirty="0" smtClean="0">
                <a:solidFill>
                  <a:srgbClr val="004B96"/>
                </a:solidFill>
                <a:latin typeface="+mj-lt"/>
                <a:cs typeface="Arial" charset="0"/>
              </a:rPr>
              <a:t>инструментальных </a:t>
            </a:r>
            <a:r>
              <a:rPr lang="ru-RU" sz="3000" b="1" kern="0" dirty="0">
                <a:solidFill>
                  <a:srgbClr val="004B96"/>
                </a:solidFill>
                <a:latin typeface="+mj-lt"/>
                <a:cs typeface="Arial" charset="0"/>
              </a:rPr>
              <a:t>показателей</a:t>
            </a:r>
          </a:p>
        </p:txBody>
      </p:sp>
      <p:pic>
        <p:nvPicPr>
          <p:cNvPr id="7" name="Picture 2" descr="http://cpkrz-omsk.ru/sites/default/files/styles/galleryformatter_slide/public/P1060254.JP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1520" y="4200926"/>
            <a:ext cx="3771043" cy="2396426"/>
          </a:xfrm>
          <a:prstGeom prst="rect">
            <a:avLst/>
          </a:prstGeom>
          <a:noFill/>
          <a:ln w="25400">
            <a:solidFill>
              <a:srgbClr val="C00000"/>
            </a:solidFill>
            <a:miter lim="800000"/>
            <a:headEnd/>
            <a:tailEnd/>
          </a:ln>
          <a:effectLst>
            <a:outerShdw blurRad="50800" dist="889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-36512" y="1124744"/>
            <a:ext cx="6624736" cy="5544616"/>
          </a:xfrm>
          <a:prstGeom prst="rect">
            <a:avLst/>
          </a:prstGeom>
          <a:noFill/>
          <a:ln>
            <a:noFill/>
          </a:ln>
        </p:spPr>
        <p:txBody>
          <a:bodyPr vert="horz" lIns="91440" tIns="45720" rIns="91440" bIns="45720" rtlCol="0">
            <a:noAutofit/>
          </a:bodyPr>
          <a:lstStyle/>
          <a:p>
            <a:pPr marL="360363" indent="-360363" fontAlgn="auto">
              <a:spcBef>
                <a:spcPts val="0"/>
              </a:spcBef>
              <a:spcAft>
                <a:spcPts val="1200"/>
              </a:spcAft>
              <a:buClr>
                <a:srgbClr val="C00000"/>
              </a:buClr>
              <a:buFont typeface="Wingdings" panose="05000000000000000000" pitchFamily="2" charset="2"/>
              <a:buChar char="v"/>
            </a:pPr>
            <a:r>
              <a:rPr lang="ru-RU" sz="2300" b="1" kern="0" dirty="0" smtClean="0">
                <a:solidFill>
                  <a:srgbClr val="004B96"/>
                </a:solidFill>
                <a:latin typeface="+mj-lt"/>
              </a:rPr>
              <a:t>«</a:t>
            </a:r>
            <a:r>
              <a:rPr lang="ru-RU" sz="2300" b="1" kern="0" dirty="0">
                <a:solidFill>
                  <a:srgbClr val="004B96"/>
                </a:solidFill>
                <a:latin typeface="+mj-lt"/>
              </a:rPr>
              <a:t>Оказание </a:t>
            </a:r>
            <a:r>
              <a:rPr lang="ru-RU" sz="2300" b="1" kern="0" dirty="0" smtClean="0">
                <a:solidFill>
                  <a:srgbClr val="004B96"/>
                </a:solidFill>
                <a:latin typeface="+mj-lt"/>
              </a:rPr>
              <a:t>СМП при </a:t>
            </a:r>
            <a:r>
              <a:rPr lang="ru-RU" sz="2300" b="1" kern="0" dirty="0">
                <a:solidFill>
                  <a:srgbClr val="004B96"/>
                </a:solidFill>
                <a:latin typeface="+mj-lt"/>
              </a:rPr>
              <a:t>анафилактическом шоке</a:t>
            </a:r>
            <a:r>
              <a:rPr lang="ru-RU" sz="2300" b="1" kern="0" dirty="0" smtClean="0">
                <a:solidFill>
                  <a:srgbClr val="004B96"/>
                </a:solidFill>
                <a:latin typeface="+mj-lt"/>
              </a:rPr>
              <a:t>»</a:t>
            </a:r>
            <a:endParaRPr lang="ru-RU" sz="2300" b="1" kern="0" dirty="0">
              <a:solidFill>
                <a:srgbClr val="004B96"/>
              </a:solidFill>
              <a:latin typeface="+mj-lt"/>
            </a:endParaRPr>
          </a:p>
          <a:p>
            <a:pPr marL="360363" indent="-360363" fontAlgn="auto">
              <a:spcBef>
                <a:spcPts val="0"/>
              </a:spcBef>
              <a:spcAft>
                <a:spcPts val="1200"/>
              </a:spcAft>
              <a:buClr>
                <a:srgbClr val="C00000"/>
              </a:buClr>
              <a:buFont typeface="Wingdings" panose="05000000000000000000" pitchFamily="2" charset="2"/>
              <a:buChar char="v"/>
            </a:pPr>
            <a:r>
              <a:rPr lang="ru-RU" sz="2300" b="1" kern="0" dirty="0">
                <a:solidFill>
                  <a:srgbClr val="004B96"/>
                </a:solidFill>
                <a:latin typeface="+mj-lt"/>
              </a:rPr>
              <a:t>«Оказание </a:t>
            </a:r>
            <a:r>
              <a:rPr lang="ru-RU" sz="2300" b="1" kern="0" dirty="0" smtClean="0">
                <a:solidFill>
                  <a:srgbClr val="004B96"/>
                </a:solidFill>
                <a:latin typeface="+mj-lt"/>
              </a:rPr>
              <a:t>СМП при </a:t>
            </a:r>
            <a:r>
              <a:rPr lang="ru-RU" sz="2300" b="1" kern="0" dirty="0" err="1">
                <a:solidFill>
                  <a:srgbClr val="004B96"/>
                </a:solidFill>
                <a:latin typeface="+mj-lt"/>
              </a:rPr>
              <a:t>политравме</a:t>
            </a:r>
            <a:r>
              <a:rPr lang="ru-RU" sz="2300" b="1" kern="0" dirty="0" smtClean="0">
                <a:solidFill>
                  <a:srgbClr val="004B96"/>
                </a:solidFill>
                <a:latin typeface="+mj-lt"/>
              </a:rPr>
              <a:t>»</a:t>
            </a:r>
            <a:endParaRPr lang="ru-RU" sz="2300" b="1" kern="0" dirty="0">
              <a:solidFill>
                <a:srgbClr val="004B96"/>
              </a:solidFill>
              <a:latin typeface="+mj-lt"/>
            </a:endParaRPr>
          </a:p>
          <a:p>
            <a:pPr marL="360363" indent="-360363" fontAlgn="auto">
              <a:spcBef>
                <a:spcPts val="0"/>
              </a:spcBef>
              <a:spcAft>
                <a:spcPts val="1200"/>
              </a:spcAft>
              <a:buClr>
                <a:srgbClr val="C00000"/>
              </a:buClr>
              <a:buFont typeface="Wingdings" panose="05000000000000000000" pitchFamily="2" charset="2"/>
              <a:buChar char="v"/>
            </a:pPr>
            <a:r>
              <a:rPr lang="ru-RU" sz="2300" b="1" kern="0" dirty="0">
                <a:solidFill>
                  <a:srgbClr val="004B96"/>
                </a:solidFill>
                <a:latin typeface="+mj-lt"/>
              </a:rPr>
              <a:t>«Оказание  </a:t>
            </a:r>
            <a:r>
              <a:rPr lang="ru-RU" sz="2300" b="1" kern="0" dirty="0" smtClean="0">
                <a:solidFill>
                  <a:srgbClr val="004B96"/>
                </a:solidFill>
                <a:latin typeface="+mj-lt"/>
              </a:rPr>
              <a:t>СМП </a:t>
            </a:r>
            <a:r>
              <a:rPr lang="ru-RU" sz="2300" b="1" kern="0" dirty="0">
                <a:solidFill>
                  <a:srgbClr val="004B96"/>
                </a:solidFill>
                <a:latin typeface="+mj-lt"/>
              </a:rPr>
              <a:t>при кровотечении </a:t>
            </a:r>
            <a:r>
              <a:rPr lang="ru-RU" sz="2300" b="1" kern="0" dirty="0" smtClean="0">
                <a:solidFill>
                  <a:srgbClr val="004B96"/>
                </a:solidFill>
                <a:latin typeface="+mj-lt"/>
              </a:rPr>
              <a:t>                             из </a:t>
            </a:r>
            <a:r>
              <a:rPr lang="ru-RU" sz="2300" b="1" kern="0" dirty="0">
                <a:solidFill>
                  <a:srgbClr val="004B96"/>
                </a:solidFill>
                <a:latin typeface="+mj-lt"/>
              </a:rPr>
              <a:t>верхних дыхательных путей (легочное кровотечение</a:t>
            </a:r>
            <a:r>
              <a:rPr lang="ru-RU" sz="2300" b="1" kern="0" dirty="0" smtClean="0">
                <a:solidFill>
                  <a:srgbClr val="004B96"/>
                </a:solidFill>
                <a:latin typeface="+mj-lt"/>
              </a:rPr>
              <a:t>)»</a:t>
            </a:r>
            <a:endParaRPr lang="ru-RU" sz="2300" b="1" kern="0" dirty="0">
              <a:solidFill>
                <a:srgbClr val="004B96"/>
              </a:solidFill>
              <a:latin typeface="+mj-lt"/>
            </a:endParaRPr>
          </a:p>
          <a:p>
            <a:pPr marL="360363" indent="-360363" fontAlgn="auto">
              <a:spcBef>
                <a:spcPts val="0"/>
              </a:spcBef>
              <a:spcAft>
                <a:spcPts val="1200"/>
              </a:spcAft>
              <a:buClr>
                <a:srgbClr val="C00000"/>
              </a:buClr>
              <a:buFont typeface="Wingdings" panose="05000000000000000000" pitchFamily="2" charset="2"/>
              <a:buChar char="v"/>
            </a:pPr>
            <a:r>
              <a:rPr lang="ru-RU" sz="2300" b="1" kern="0" dirty="0">
                <a:solidFill>
                  <a:srgbClr val="004B96"/>
                </a:solidFill>
                <a:latin typeface="+mj-lt"/>
              </a:rPr>
              <a:t>«Оказание </a:t>
            </a:r>
            <a:r>
              <a:rPr lang="ru-RU" sz="2300" b="1" kern="0" dirty="0" smtClean="0">
                <a:solidFill>
                  <a:srgbClr val="004B96"/>
                </a:solidFill>
                <a:latin typeface="+mj-lt"/>
              </a:rPr>
              <a:t>СМП при </a:t>
            </a:r>
            <a:r>
              <a:rPr lang="ru-RU" sz="2300" b="1" kern="0" dirty="0">
                <a:solidFill>
                  <a:srgbClr val="004B96"/>
                </a:solidFill>
                <a:latin typeface="+mj-lt"/>
              </a:rPr>
              <a:t>гипогликемии неуточненной</a:t>
            </a:r>
            <a:r>
              <a:rPr lang="ru-RU" sz="2300" b="1" kern="0" dirty="0" smtClean="0">
                <a:solidFill>
                  <a:srgbClr val="004B96"/>
                </a:solidFill>
                <a:latin typeface="+mj-lt"/>
              </a:rPr>
              <a:t>»</a:t>
            </a:r>
            <a:endParaRPr lang="ru-RU" sz="2300" b="1" kern="0" dirty="0">
              <a:solidFill>
                <a:srgbClr val="004B96"/>
              </a:solidFill>
              <a:latin typeface="+mj-lt"/>
            </a:endParaRPr>
          </a:p>
          <a:p>
            <a:pPr marL="360363" indent="-360363" fontAlgn="auto">
              <a:spcBef>
                <a:spcPts val="0"/>
              </a:spcBef>
              <a:spcAft>
                <a:spcPts val="1200"/>
              </a:spcAft>
              <a:buClr>
                <a:srgbClr val="C00000"/>
              </a:buClr>
              <a:buFont typeface="Wingdings" panose="05000000000000000000" pitchFamily="2" charset="2"/>
              <a:buChar char="v"/>
            </a:pPr>
            <a:r>
              <a:rPr lang="ru-RU" sz="2300" b="1" kern="0" dirty="0">
                <a:solidFill>
                  <a:srgbClr val="004B96"/>
                </a:solidFill>
                <a:latin typeface="+mj-lt"/>
              </a:rPr>
              <a:t> «Реанимационная помощь при </a:t>
            </a:r>
            <a:r>
              <a:rPr lang="ru-RU" sz="2300" b="1" kern="0" dirty="0" smtClean="0">
                <a:solidFill>
                  <a:srgbClr val="004B96"/>
                </a:solidFill>
                <a:latin typeface="+mj-lt"/>
              </a:rPr>
              <a:t>             фибрилляции </a:t>
            </a:r>
            <a:r>
              <a:rPr lang="ru-RU" sz="2300" b="1" kern="0" dirty="0">
                <a:solidFill>
                  <a:srgbClr val="004B96"/>
                </a:solidFill>
                <a:latin typeface="+mj-lt"/>
              </a:rPr>
              <a:t>желудочков сердца </a:t>
            </a:r>
            <a:r>
              <a:rPr lang="ru-RU" sz="2300" b="1" kern="0" dirty="0" smtClean="0">
                <a:solidFill>
                  <a:srgbClr val="004B96"/>
                </a:solidFill>
                <a:latin typeface="+mj-lt"/>
              </a:rPr>
              <a:t>            (</a:t>
            </a:r>
            <a:r>
              <a:rPr lang="ru-RU" sz="2300" b="1" kern="0" dirty="0">
                <a:solidFill>
                  <a:srgbClr val="004B96"/>
                </a:solidFill>
                <a:latin typeface="+mj-lt"/>
              </a:rPr>
              <a:t>поражение электрическим током</a:t>
            </a:r>
            <a:r>
              <a:rPr lang="ru-RU" sz="2300" b="1" kern="0" dirty="0" smtClean="0">
                <a:solidFill>
                  <a:srgbClr val="004B96"/>
                </a:solidFill>
                <a:latin typeface="+mj-lt"/>
              </a:rPr>
              <a:t>)»</a:t>
            </a:r>
            <a:endParaRPr lang="ru-RU" sz="2300" b="1" kern="0" dirty="0">
              <a:solidFill>
                <a:srgbClr val="004B96"/>
              </a:solidFill>
              <a:latin typeface="+mj-lt"/>
            </a:endParaRPr>
          </a:p>
          <a:p>
            <a:pPr marL="360363" indent="-360363" fontAlgn="auto">
              <a:spcBef>
                <a:spcPts val="0"/>
              </a:spcBef>
              <a:spcAft>
                <a:spcPts val="1200"/>
              </a:spcAft>
              <a:buClr>
                <a:srgbClr val="C00000"/>
              </a:buClr>
              <a:buFont typeface="Wingdings" panose="05000000000000000000" pitchFamily="2" charset="2"/>
              <a:buChar char="v"/>
            </a:pPr>
            <a:r>
              <a:rPr lang="ru-RU" sz="2300" b="1" kern="0" dirty="0">
                <a:solidFill>
                  <a:srgbClr val="004B96"/>
                </a:solidFill>
                <a:latin typeface="+mj-lt"/>
              </a:rPr>
              <a:t>«Оказание неотложной медицинской </a:t>
            </a:r>
            <a:r>
              <a:rPr lang="ru-RU" sz="2300" b="1" kern="0" dirty="0" smtClean="0">
                <a:solidFill>
                  <a:srgbClr val="004B96"/>
                </a:solidFill>
                <a:latin typeface="+mj-lt"/>
              </a:rPr>
              <a:t>         помощи </a:t>
            </a:r>
            <a:r>
              <a:rPr lang="ru-RU" sz="2300" b="1" kern="0" dirty="0">
                <a:solidFill>
                  <a:srgbClr val="004B96"/>
                </a:solidFill>
                <a:latin typeface="+mj-lt"/>
              </a:rPr>
              <a:t>при бронхиальной астме (обострение</a:t>
            </a:r>
            <a:r>
              <a:rPr lang="ru-RU" sz="2300" b="1" kern="0" dirty="0" smtClean="0">
                <a:solidFill>
                  <a:srgbClr val="004B96"/>
                </a:solidFill>
                <a:latin typeface="+mj-lt"/>
              </a:rPr>
              <a:t>)»</a:t>
            </a:r>
            <a:endParaRPr lang="ru-RU" sz="2300" b="1" kern="0" dirty="0">
              <a:solidFill>
                <a:srgbClr val="004B96"/>
              </a:solidFill>
              <a:latin typeface="+mj-lt"/>
            </a:endParaRPr>
          </a:p>
        </p:txBody>
      </p:sp>
      <p:pic>
        <p:nvPicPr>
          <p:cNvPr id="18434" name="Picture 2" descr="http://cpkrz-omsk.ru/sites/default/files/styles/galleryformatter_slide/public/%D0%9F%D0%BE%D0%B4%D0%B3%D0%BE%D1%82%D0%BE%D0%B2%D0%BA%D0%B0%20%D0%BA%20%D0%B8%D0%BD%D1%82%D1%83%D0%B1%D0%B0%D1%86%D0%B8%D0%B8%20%D1%82%D1%80%D0%B0%D1%85%D0%B5%D0%B8.JPG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300192" y="4345187"/>
            <a:ext cx="2661259" cy="2108149"/>
          </a:xfrm>
          <a:prstGeom prst="rect">
            <a:avLst/>
          </a:prstGeom>
          <a:noFill/>
          <a:ln w="25400">
            <a:solidFill>
              <a:srgbClr val="C00000"/>
            </a:solidFill>
            <a:miter lim="800000"/>
            <a:headEnd/>
            <a:tailEnd/>
          </a:ln>
          <a:effectLst>
            <a:outerShdw blurRad="50800" dist="889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6" name="Прямоугольник 5"/>
          <p:cNvSpPr/>
          <p:nvPr/>
        </p:nvSpPr>
        <p:spPr>
          <a:xfrm>
            <a:off x="72008" y="116632"/>
            <a:ext cx="9036496" cy="684089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pPr algn="ctr">
              <a:lnSpc>
                <a:spcPct val="80000"/>
              </a:lnSpc>
              <a:buFont typeface="Arial" panose="020B0604020202020204" pitchFamily="34" charset="0"/>
              <a:buNone/>
            </a:pPr>
            <a:r>
              <a:rPr lang="ru-RU" sz="3200" b="1" dirty="0" smtClean="0">
                <a:solidFill>
                  <a:srgbClr val="C00000"/>
                </a:solidFill>
                <a:latin typeface="+mj-lt"/>
                <a:ea typeface="Calibri" pitchFamily="34" charset="0"/>
                <a:cs typeface="Times New Roman" pitchFamily="18" charset="0"/>
              </a:rPr>
              <a:t>Тренинги с решением клинического сценария для </a:t>
            </a:r>
            <a:r>
              <a:rPr lang="ru-RU" sz="3200" b="1" dirty="0">
                <a:solidFill>
                  <a:srgbClr val="C00000"/>
                </a:solidFill>
                <a:latin typeface="+mj-lt"/>
                <a:ea typeface="Calibri" pitchFamily="34" charset="0"/>
                <a:cs typeface="Times New Roman" pitchFamily="18" charset="0"/>
              </a:rPr>
              <a:t>фельдшеров </a:t>
            </a:r>
            <a:r>
              <a:rPr lang="ru-RU" sz="3200" b="1" dirty="0" smtClean="0">
                <a:solidFill>
                  <a:srgbClr val="C00000"/>
                </a:solidFill>
                <a:latin typeface="+mj-lt"/>
                <a:ea typeface="Calibri" pitchFamily="34" charset="0"/>
                <a:cs typeface="Times New Roman" pitchFamily="18" charset="0"/>
              </a:rPr>
              <a:t>СМП</a:t>
            </a:r>
            <a:endParaRPr lang="ru-RU" sz="3200" b="1" dirty="0">
              <a:solidFill>
                <a:srgbClr val="C00000"/>
              </a:solidFill>
              <a:latin typeface="+mj-lt"/>
              <a:ea typeface="Calibri" pitchFamily="34" charset="0"/>
              <a:cs typeface="Times New Roman" pitchFamily="18" charset="0"/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303229" y="1685599"/>
            <a:ext cx="2661259" cy="2319465"/>
          </a:xfrm>
          <a:prstGeom prst="rect">
            <a:avLst/>
          </a:prstGeom>
          <a:noFill/>
          <a:ln w="25400">
            <a:solidFill>
              <a:srgbClr val="C00000"/>
            </a:solidFill>
            <a:miter lim="800000"/>
            <a:headEnd/>
            <a:tailEnd/>
          </a:ln>
          <a:effectLst>
            <a:outerShdw blurRad="50800" dist="88900" dir="2700000" algn="tl" rotWithShape="0">
              <a:prstClr val="black">
                <a:alpha val="40000"/>
              </a:prstClr>
            </a:outerShdw>
          </a:effectLst>
          <a:extLst/>
        </p:spPr>
      </p:pic>
    </p:spTree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80" name="Picture 2" descr="C:\Users\CPKRZ\Desktop\24.09.2013 г Тренинг-центр\Тренинг-центр 2013г\Акушерства\P1020955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508104" y="1455376"/>
            <a:ext cx="3516834" cy="2837720"/>
          </a:xfrm>
          <a:prstGeom prst="rect">
            <a:avLst/>
          </a:prstGeom>
          <a:noFill/>
          <a:ln w="25400">
            <a:solidFill>
              <a:srgbClr val="C00000"/>
            </a:solidFill>
            <a:miter lim="800000"/>
            <a:headEnd/>
            <a:tailEnd/>
          </a:ln>
          <a:effectLst>
            <a:outerShdw blurRad="50800" dist="889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9" name="TextBox 8"/>
          <p:cNvSpPr txBox="1"/>
          <p:nvPr/>
        </p:nvSpPr>
        <p:spPr>
          <a:xfrm>
            <a:off x="-25200" y="116632"/>
            <a:ext cx="9169199" cy="98072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ctr" defTabSz="914400" eaLnBrk="1" latinLnBrk="0" hangingPunct="1">
              <a:lnSpc>
                <a:spcPct val="80000"/>
              </a:lnSpc>
              <a:buFont typeface="Arial" panose="020B0604020202020204" pitchFamily="34" charset="0"/>
              <a:buNone/>
              <a:defRPr sz="3400" b="1">
                <a:solidFill>
                  <a:srgbClr val="C00000"/>
                </a:solidFill>
                <a:latin typeface="+mj-lt"/>
                <a:ea typeface="Calibri" pitchFamily="34" charset="0"/>
                <a:cs typeface="Times New Roman" pitchFamily="18" charset="0"/>
              </a:defRPr>
            </a:lvl1pPr>
          </a:lstStyle>
          <a:p>
            <a:r>
              <a:rPr lang="ru-RU" sz="2900" dirty="0" smtClean="0"/>
              <a:t>Тренинги для  с решением клинических </a:t>
            </a:r>
            <a:r>
              <a:rPr lang="ru-RU" sz="2900" dirty="0"/>
              <a:t>сценариев </a:t>
            </a:r>
            <a:r>
              <a:rPr lang="ru-RU" sz="2900" dirty="0" smtClean="0"/>
              <a:t>                         в акушерстве</a:t>
            </a:r>
            <a:endParaRPr lang="ru-RU" sz="2900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35496" y="1407323"/>
            <a:ext cx="7117621" cy="3245813"/>
          </a:xfrm>
          <a:prstGeom prst="rect">
            <a:avLst/>
          </a:prstGeom>
          <a:noFill/>
          <a:ln>
            <a:noFill/>
          </a:ln>
        </p:spPr>
        <p:txBody>
          <a:bodyPr vert="horz" lIns="91440" tIns="45720" rIns="91440" bIns="45720" rtlCol="0">
            <a:noAutofit/>
          </a:bodyPr>
          <a:lstStyle/>
          <a:p>
            <a:pPr marL="457200" indent="-457200" fontAlgn="auto">
              <a:spcBef>
                <a:spcPts val="0"/>
              </a:spcBef>
              <a:spcAft>
                <a:spcPts val="3600"/>
              </a:spcAft>
              <a:buClr>
                <a:srgbClr val="C00000"/>
              </a:buClr>
              <a:buFont typeface="Wingdings" panose="05000000000000000000" pitchFamily="2" charset="2"/>
              <a:buChar char="v"/>
            </a:pPr>
            <a:r>
              <a:rPr lang="ru-RU" sz="3000" b="1" kern="0" dirty="0">
                <a:solidFill>
                  <a:srgbClr val="004B96"/>
                </a:solidFill>
                <a:latin typeface="+mj-lt"/>
              </a:rPr>
              <a:t>«</a:t>
            </a:r>
            <a:r>
              <a:rPr lang="ru-RU" sz="3000" b="1" kern="0" dirty="0" err="1">
                <a:solidFill>
                  <a:srgbClr val="004B96"/>
                </a:solidFill>
                <a:latin typeface="+mj-lt"/>
              </a:rPr>
              <a:t>Дистоция</a:t>
            </a:r>
            <a:r>
              <a:rPr lang="ru-RU" sz="3000" b="1" kern="0" dirty="0">
                <a:solidFill>
                  <a:srgbClr val="004B96"/>
                </a:solidFill>
                <a:latin typeface="+mj-lt"/>
              </a:rPr>
              <a:t> плечиков плода»</a:t>
            </a:r>
          </a:p>
          <a:p>
            <a:pPr marL="457200" indent="-457200" fontAlgn="auto">
              <a:spcBef>
                <a:spcPts val="0"/>
              </a:spcBef>
              <a:spcAft>
                <a:spcPts val="3600"/>
              </a:spcAft>
              <a:buClr>
                <a:srgbClr val="C00000"/>
              </a:buClr>
              <a:buFont typeface="Wingdings" panose="05000000000000000000" pitchFamily="2" charset="2"/>
              <a:buChar char="v"/>
            </a:pPr>
            <a:r>
              <a:rPr lang="ru-RU" sz="3000" b="1" kern="0" dirty="0">
                <a:solidFill>
                  <a:srgbClr val="004B96"/>
                </a:solidFill>
                <a:latin typeface="+mj-lt"/>
              </a:rPr>
              <a:t>«Физиологические роды</a:t>
            </a:r>
            <a:r>
              <a:rPr lang="ru-RU" sz="3000" b="1" kern="0" dirty="0" smtClean="0">
                <a:solidFill>
                  <a:srgbClr val="004B96"/>
                </a:solidFill>
                <a:latin typeface="+mj-lt"/>
              </a:rPr>
              <a:t>»</a:t>
            </a:r>
          </a:p>
          <a:p>
            <a:pPr marL="457200" lvl="0" indent="-457200" fontAlgn="auto">
              <a:spcBef>
                <a:spcPts val="0"/>
              </a:spcBef>
              <a:spcAft>
                <a:spcPts val="3600"/>
              </a:spcAft>
              <a:buClr>
                <a:srgbClr val="C00000"/>
              </a:buClr>
              <a:buFont typeface="Wingdings" panose="05000000000000000000" pitchFamily="2" charset="2"/>
              <a:buChar char="v"/>
            </a:pPr>
            <a:r>
              <a:rPr lang="ru-RU" sz="3000" b="1" kern="0" dirty="0">
                <a:solidFill>
                  <a:srgbClr val="004B96"/>
                </a:solidFill>
                <a:latin typeface="+mj-lt"/>
              </a:rPr>
              <a:t>«Кровотечение в родах»</a:t>
            </a:r>
          </a:p>
          <a:p>
            <a:pPr marL="457200" indent="-457200" fontAlgn="auto">
              <a:spcBef>
                <a:spcPts val="0"/>
              </a:spcBef>
              <a:spcAft>
                <a:spcPts val="3600"/>
              </a:spcAft>
              <a:buClr>
                <a:srgbClr val="C00000"/>
              </a:buClr>
              <a:buFont typeface="Wingdings" panose="05000000000000000000" pitchFamily="2" charset="2"/>
              <a:buChar char="v"/>
            </a:pPr>
            <a:r>
              <a:rPr lang="ru-RU" sz="3000" b="1" kern="0" dirty="0">
                <a:solidFill>
                  <a:srgbClr val="004B96"/>
                </a:solidFill>
                <a:latin typeface="+mj-lt"/>
              </a:rPr>
              <a:t>«Тазовое положение плода»</a:t>
            </a:r>
          </a:p>
          <a:p>
            <a:pPr marL="457200" indent="-457200" fontAlgn="auto">
              <a:spcBef>
                <a:spcPts val="0"/>
              </a:spcBef>
              <a:spcAft>
                <a:spcPts val="3600"/>
              </a:spcAft>
              <a:buClr>
                <a:srgbClr val="C00000"/>
              </a:buClr>
              <a:buFont typeface="Wingdings" panose="05000000000000000000" pitchFamily="2" charset="2"/>
              <a:buChar char="v"/>
            </a:pPr>
            <a:r>
              <a:rPr lang="ru-RU" sz="3000" b="1" kern="0" dirty="0">
                <a:solidFill>
                  <a:srgbClr val="004B96"/>
                </a:solidFill>
                <a:latin typeface="+mj-lt"/>
              </a:rPr>
              <a:t>«Заднее </a:t>
            </a:r>
            <a:r>
              <a:rPr lang="ru-RU" sz="3000" b="1" kern="0" dirty="0" err="1">
                <a:solidFill>
                  <a:srgbClr val="004B96"/>
                </a:solidFill>
                <a:latin typeface="+mj-lt"/>
              </a:rPr>
              <a:t>предлежание</a:t>
            </a:r>
            <a:r>
              <a:rPr lang="ru-RU" sz="3000" b="1" kern="0" dirty="0">
                <a:solidFill>
                  <a:srgbClr val="004B96"/>
                </a:solidFill>
                <a:latin typeface="+mj-lt"/>
              </a:rPr>
              <a:t> </a:t>
            </a:r>
            <a:r>
              <a:rPr lang="ru-RU" sz="3000" b="1" kern="0" dirty="0" smtClean="0">
                <a:solidFill>
                  <a:srgbClr val="004B96"/>
                </a:solidFill>
                <a:latin typeface="+mj-lt"/>
              </a:rPr>
              <a:t>плаценты»</a:t>
            </a:r>
            <a:endParaRPr lang="ru-RU" sz="3000" b="1" kern="0" dirty="0">
              <a:solidFill>
                <a:srgbClr val="004B96"/>
              </a:solidFill>
              <a:latin typeface="+mj-lt"/>
            </a:endParaRPr>
          </a:p>
          <a:p>
            <a:pPr marL="457200" indent="-457200" fontAlgn="auto">
              <a:spcBef>
                <a:spcPts val="0"/>
              </a:spcBef>
              <a:spcAft>
                <a:spcPts val="3600"/>
              </a:spcAft>
              <a:buClr>
                <a:srgbClr val="C00000"/>
              </a:buClr>
              <a:buFont typeface="Wingdings" panose="05000000000000000000" pitchFamily="2" charset="2"/>
              <a:buChar char="v"/>
            </a:pPr>
            <a:endParaRPr lang="ru-RU" sz="3000" b="1" kern="0" dirty="0">
              <a:solidFill>
                <a:srgbClr val="004B96"/>
              </a:solidFill>
              <a:latin typeface="+mj-lt"/>
            </a:endParaRPr>
          </a:p>
        </p:txBody>
      </p:sp>
    </p:spTree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Прямоугольник 1"/>
          <p:cNvSpPr>
            <a:spLocks noChangeArrowheads="1"/>
          </p:cNvSpPr>
          <p:nvPr/>
        </p:nvSpPr>
        <p:spPr bwMode="auto">
          <a:xfrm>
            <a:off x="105210" y="2714621"/>
            <a:ext cx="8946645" cy="3508653"/>
          </a:xfrm>
          <a:prstGeom prst="rect">
            <a:avLst/>
          </a:prstGeom>
          <a:solidFill>
            <a:schemeClr val="bg1">
              <a:alpha val="56078"/>
            </a:schemeClr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  <a:defRPr/>
            </a:pPr>
            <a:r>
              <a:rPr lang="ru-RU" sz="2300" b="1" i="1" kern="0" dirty="0" smtClean="0">
                <a:solidFill>
                  <a:srgbClr val="004B96"/>
                </a:solidFill>
                <a:latin typeface="+mj-lt"/>
              </a:rPr>
              <a:t>«….</a:t>
            </a:r>
            <a:r>
              <a:rPr lang="ru-RU" sz="2300" b="1" i="1" kern="0" dirty="0">
                <a:solidFill>
                  <a:srgbClr val="004B96"/>
                </a:solidFill>
                <a:latin typeface="+mj-lt"/>
              </a:rPr>
              <a:t>и третий проект, чрезвычайно важный, посвящён </a:t>
            </a:r>
            <a:r>
              <a:rPr lang="ru-RU" sz="2300" b="1" i="1" kern="0" dirty="0" smtClean="0">
                <a:solidFill>
                  <a:srgbClr val="004B96"/>
                </a:solidFill>
                <a:latin typeface="+mj-lt"/>
              </a:rPr>
              <a:t>   повышению </a:t>
            </a:r>
            <a:r>
              <a:rPr lang="ru-RU" sz="2300" b="1" i="1" kern="0" dirty="0">
                <a:solidFill>
                  <a:srgbClr val="004B96"/>
                </a:solidFill>
                <a:latin typeface="+mj-lt"/>
              </a:rPr>
              <a:t>квалификации врачей и </a:t>
            </a:r>
            <a:r>
              <a:rPr lang="ru-RU" sz="2300" b="1" i="1" kern="0" dirty="0" smtClean="0">
                <a:solidFill>
                  <a:srgbClr val="004B96"/>
                </a:solidFill>
                <a:latin typeface="+mj-lt"/>
              </a:rPr>
              <a:t>среднего                        </a:t>
            </a:r>
            <a:r>
              <a:rPr lang="ru-RU" sz="2300" b="1" i="1" kern="0" dirty="0">
                <a:solidFill>
                  <a:srgbClr val="004B96"/>
                </a:solidFill>
                <a:latin typeface="+mj-lt"/>
              </a:rPr>
              <a:t>медицинского персонала, который работает </a:t>
            </a:r>
            <a:r>
              <a:rPr lang="ru-RU" sz="2300" b="1" i="1" kern="0" dirty="0" smtClean="0">
                <a:solidFill>
                  <a:srgbClr val="004B96"/>
                </a:solidFill>
                <a:latin typeface="+mj-lt"/>
              </a:rPr>
              <a:t>                                              в </a:t>
            </a:r>
            <a:r>
              <a:rPr lang="ru-RU" sz="2300" b="1" i="1" kern="0" dirty="0">
                <a:solidFill>
                  <a:srgbClr val="004B96"/>
                </a:solidFill>
                <a:latin typeface="+mj-lt"/>
              </a:rPr>
              <a:t>отрасли здравоохранения. Этот проект  - </a:t>
            </a:r>
            <a:r>
              <a:rPr lang="ru-RU" sz="2300" b="1" i="1" kern="0" dirty="0" smtClean="0">
                <a:solidFill>
                  <a:srgbClr val="004B96"/>
                </a:solidFill>
                <a:latin typeface="+mj-lt"/>
              </a:rPr>
              <a:t>один                                       </a:t>
            </a:r>
            <a:r>
              <a:rPr lang="ru-RU" sz="2300" b="1" i="1" kern="0" dirty="0">
                <a:solidFill>
                  <a:srgbClr val="004B96"/>
                </a:solidFill>
                <a:latin typeface="+mj-lt"/>
              </a:rPr>
              <a:t>из центральных для нас, содержит два смысловых блока:  </a:t>
            </a:r>
          </a:p>
          <a:p>
            <a:pPr>
              <a:spcAft>
                <a:spcPts val="600"/>
              </a:spcAft>
              <a:buFont typeface="Wingdings" pitchFamily="2" charset="2"/>
              <a:buChar char="ü"/>
              <a:defRPr/>
            </a:pPr>
            <a:r>
              <a:rPr lang="ru-RU" sz="2300" b="1" i="1" kern="0" dirty="0">
                <a:solidFill>
                  <a:srgbClr val="004B96"/>
                </a:solidFill>
                <a:latin typeface="+mj-lt"/>
              </a:rPr>
              <a:t>  первый – это полный переход на допуск к профессиональной деятельности посредством </a:t>
            </a:r>
            <a:r>
              <a:rPr lang="ru-RU" sz="2300" b="1" i="1" kern="0" dirty="0" smtClean="0">
                <a:solidFill>
                  <a:srgbClr val="004B96"/>
                </a:solidFill>
                <a:latin typeface="+mj-lt"/>
              </a:rPr>
              <a:t>аккредитации;</a:t>
            </a:r>
            <a:endParaRPr lang="ru-RU" sz="2300" b="1" i="1" kern="0" dirty="0">
              <a:solidFill>
                <a:srgbClr val="004B96"/>
              </a:solidFill>
              <a:latin typeface="+mj-lt"/>
            </a:endParaRPr>
          </a:p>
          <a:p>
            <a:pPr>
              <a:spcAft>
                <a:spcPts val="600"/>
              </a:spcAft>
              <a:buFont typeface="Wingdings" pitchFamily="2" charset="2"/>
              <a:buChar char="ü"/>
              <a:defRPr/>
            </a:pPr>
            <a:r>
              <a:rPr lang="ru-RU" sz="2300" b="1" i="1" kern="0" dirty="0">
                <a:solidFill>
                  <a:srgbClr val="004B96"/>
                </a:solidFill>
                <a:latin typeface="+mj-lt"/>
              </a:rPr>
              <a:t>  вторая часть этого проекта тоже чрезвычайно важна. </a:t>
            </a:r>
            <a:endParaRPr lang="ru-RU" sz="2300" b="1" i="1" kern="0" dirty="0" smtClean="0">
              <a:solidFill>
                <a:srgbClr val="004B96"/>
              </a:solidFill>
              <a:latin typeface="+mj-lt"/>
            </a:endParaRPr>
          </a:p>
          <a:p>
            <a:pPr>
              <a:spcAft>
                <a:spcPts val="600"/>
              </a:spcAft>
              <a:defRPr/>
            </a:pPr>
            <a:r>
              <a:rPr lang="ru-RU" sz="2300" b="1" i="1" kern="0" dirty="0" smtClean="0">
                <a:solidFill>
                  <a:srgbClr val="004B96"/>
                </a:solidFill>
                <a:latin typeface="+mj-lt"/>
              </a:rPr>
              <a:t>           </a:t>
            </a:r>
            <a:r>
              <a:rPr lang="ru-RU" sz="2300" b="1" i="1" kern="0" dirty="0" smtClean="0">
                <a:solidFill>
                  <a:srgbClr val="C00000"/>
                </a:solidFill>
                <a:latin typeface="+mj-lt"/>
              </a:rPr>
              <a:t>Медицинский </a:t>
            </a:r>
            <a:r>
              <a:rPr lang="ru-RU" sz="2300" b="1" i="1" kern="0" dirty="0">
                <a:solidFill>
                  <a:srgbClr val="C00000"/>
                </a:solidFill>
                <a:latin typeface="+mj-lt"/>
              </a:rPr>
              <a:t>работник  должен учиться всю жизнь….».</a:t>
            </a:r>
            <a:r>
              <a:rPr lang="ru-RU" sz="2300" b="1" i="1" kern="0" dirty="0">
                <a:solidFill>
                  <a:schemeClr val="tx2"/>
                </a:solidFill>
                <a:latin typeface="+mj-lt"/>
              </a:rPr>
              <a:t> </a:t>
            </a:r>
            <a:endParaRPr lang="ru-RU" sz="2300" i="1" dirty="0">
              <a:solidFill>
                <a:schemeClr val="tx2"/>
              </a:solidFill>
            </a:endParaRPr>
          </a:p>
        </p:txBody>
      </p:sp>
      <p:sp>
        <p:nvSpPr>
          <p:cNvPr id="9219" name="TextBox 2"/>
          <p:cNvSpPr txBox="1">
            <a:spLocks noChangeArrowheads="1"/>
          </p:cNvSpPr>
          <p:nvPr/>
        </p:nvSpPr>
        <p:spPr bwMode="auto">
          <a:xfrm>
            <a:off x="2123729" y="1139260"/>
            <a:ext cx="7056783" cy="1569660"/>
          </a:xfrm>
          <a:prstGeom prst="rect">
            <a:avLst/>
          </a:prstGeom>
          <a:noFill/>
          <a:ln>
            <a:noFill/>
            <a:headEnd/>
            <a:tailEnd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400" b="1" dirty="0" smtClean="0">
                <a:solidFill>
                  <a:srgbClr val="C00000"/>
                </a:solidFill>
                <a:ea typeface="Calibri" pitchFamily="34" charset="0"/>
                <a:cs typeface="Times New Roman" pitchFamily="18" charset="0"/>
              </a:rPr>
              <a:t>Заседание </a:t>
            </a:r>
            <a:r>
              <a:rPr lang="ru-RU" sz="2400" b="1" dirty="0">
                <a:solidFill>
                  <a:srgbClr val="C00000"/>
                </a:solidFill>
                <a:ea typeface="Calibri" pitchFamily="34" charset="0"/>
                <a:cs typeface="Times New Roman" pitchFamily="18" charset="0"/>
              </a:rPr>
              <a:t>президиума Совета при Президенте РФ </a:t>
            </a:r>
            <a:r>
              <a:rPr lang="ru-RU" sz="2400" b="1" dirty="0" smtClean="0">
                <a:solidFill>
                  <a:srgbClr val="C00000"/>
                </a:solidFill>
                <a:ea typeface="Calibri" pitchFamily="34" charset="0"/>
                <a:cs typeface="Times New Roman" pitchFamily="18" charset="0"/>
              </a:rPr>
              <a:t> по </a:t>
            </a:r>
            <a:r>
              <a:rPr lang="ru-RU" sz="2400" b="1" dirty="0">
                <a:solidFill>
                  <a:srgbClr val="C00000"/>
                </a:solidFill>
                <a:ea typeface="Calibri" pitchFamily="34" charset="0"/>
                <a:cs typeface="Times New Roman" pitchFamily="18" charset="0"/>
              </a:rPr>
              <a:t>стратегическому развитию и приоритетным проектам </a:t>
            </a:r>
            <a:r>
              <a:rPr lang="ru-RU" sz="2400" b="1" dirty="0" smtClean="0">
                <a:solidFill>
                  <a:srgbClr val="C00000"/>
                </a:solidFill>
                <a:ea typeface="Calibri" pitchFamily="34" charset="0"/>
                <a:cs typeface="Times New Roman" pitchFamily="18" charset="0"/>
              </a:rPr>
              <a:t>«</a:t>
            </a:r>
            <a:r>
              <a:rPr lang="ru-RU" sz="2400" b="1" dirty="0">
                <a:solidFill>
                  <a:srgbClr val="C00000"/>
                </a:solidFill>
                <a:ea typeface="Calibri" pitchFamily="34" charset="0"/>
                <a:cs typeface="Times New Roman" pitchFamily="18" charset="0"/>
              </a:rPr>
              <a:t>О реализации  приоритетных </a:t>
            </a:r>
            <a:r>
              <a:rPr lang="ru-RU" sz="2400" b="1" dirty="0" smtClean="0">
                <a:solidFill>
                  <a:srgbClr val="C00000"/>
                </a:solidFill>
                <a:ea typeface="Calibri" pitchFamily="34" charset="0"/>
                <a:cs typeface="Times New Roman" pitchFamily="18" charset="0"/>
              </a:rPr>
              <a:t>проектов  </a:t>
            </a:r>
            <a:r>
              <a:rPr lang="ru-RU" sz="2400" b="1" dirty="0">
                <a:solidFill>
                  <a:srgbClr val="C00000"/>
                </a:solidFill>
                <a:ea typeface="Calibri" pitchFamily="34" charset="0"/>
                <a:cs typeface="Times New Roman" pitchFamily="18" charset="0"/>
              </a:rPr>
              <a:t>в области здравоохранения»</a:t>
            </a:r>
            <a:r>
              <a:rPr lang="en-US" sz="2400" b="1" dirty="0">
                <a:solidFill>
                  <a:srgbClr val="C00000"/>
                </a:solidFill>
                <a:ea typeface="Calibri" pitchFamily="34" charset="0"/>
                <a:cs typeface="Times New Roman" pitchFamily="18" charset="0"/>
              </a:rPr>
              <a:t> </a:t>
            </a:r>
            <a:r>
              <a:rPr lang="ru-RU" sz="2400" b="1" dirty="0">
                <a:solidFill>
                  <a:srgbClr val="C00000"/>
                </a:solidFill>
                <a:ea typeface="Calibri" pitchFamily="34" charset="0"/>
                <a:cs typeface="Times New Roman" pitchFamily="18" charset="0"/>
              </a:rPr>
              <a:t>26 июля </a:t>
            </a:r>
            <a:r>
              <a:rPr lang="ru-RU" sz="2400" b="1" dirty="0" smtClean="0">
                <a:solidFill>
                  <a:srgbClr val="C00000"/>
                </a:solidFill>
                <a:ea typeface="Calibri" pitchFamily="34" charset="0"/>
                <a:cs typeface="Times New Roman" pitchFamily="18" charset="0"/>
              </a:rPr>
              <a:t>2017 г.</a:t>
            </a:r>
            <a:endParaRPr lang="ru-RU" sz="2400" b="1" dirty="0">
              <a:solidFill>
                <a:srgbClr val="C00000"/>
              </a:solidFill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13317" name="AutoShape 9" descr="Похожее изображение"/>
          <p:cNvSpPr>
            <a:spLocks noChangeAspect="1" noChangeArrowheads="1"/>
          </p:cNvSpPr>
          <p:nvPr/>
        </p:nvSpPr>
        <p:spPr bwMode="auto">
          <a:xfrm>
            <a:off x="14922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pPr eaLnBrk="1" hangingPunct="1"/>
            <a:endParaRPr lang="ru-RU" altLang="ru-RU"/>
          </a:p>
        </p:txBody>
      </p:sp>
      <p:pic>
        <p:nvPicPr>
          <p:cNvPr id="12296" name="Picture 2" descr="https://static-2.rosminzdrav.ru/system/attachments/attaches/000/035/440/large/A6YXKzkFrzN1t3fJKxDqhY2a8xxry9VE.jpg?1501085692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7504" y="1206222"/>
            <a:ext cx="1907704" cy="1070650"/>
          </a:xfrm>
          <a:prstGeom prst="rect">
            <a:avLst/>
          </a:prstGeom>
          <a:noFill/>
          <a:ln w="25400">
            <a:solidFill>
              <a:srgbClr val="C00000"/>
            </a:solidFill>
            <a:miter lim="800000"/>
            <a:headEnd/>
            <a:tailEnd/>
          </a:ln>
          <a:effectLst>
            <a:outerShdw blurRad="50800" dist="889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2298" name="Picture 10" descr="Картинки по запросу вероника скворцова портрет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72396" y="2857496"/>
            <a:ext cx="1269922" cy="1058268"/>
          </a:xfrm>
          <a:prstGeom prst="rect">
            <a:avLst/>
          </a:prstGeom>
          <a:noFill/>
          <a:ln w="25400">
            <a:solidFill>
              <a:srgbClr val="C00000"/>
            </a:solidFill>
            <a:miter lim="800000"/>
            <a:headEnd/>
            <a:tailEnd/>
          </a:ln>
          <a:effectLst>
            <a:outerShdw blurRad="50800" dist="889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9" name="Прямоугольник 8"/>
          <p:cNvSpPr/>
          <p:nvPr/>
        </p:nvSpPr>
        <p:spPr>
          <a:xfrm>
            <a:off x="120018" y="-99392"/>
            <a:ext cx="8916478" cy="1001951"/>
          </a:xfrm>
          <a:prstGeom prst="rect">
            <a:avLst/>
          </a:prstGeom>
        </p:spPr>
        <p:txBody>
          <a:bodyPr anchor="t">
            <a:noAutofit/>
          </a:bodyPr>
          <a:lstStyle/>
          <a:p>
            <a:pPr algn="ctr" fontAlgn="auto">
              <a:lnSpc>
                <a:spcPct val="80000"/>
              </a:lnSpc>
              <a:spcAft>
                <a:spcPts val="0"/>
              </a:spcAft>
            </a:pPr>
            <a:r>
              <a:rPr lang="ru-RU" sz="2700" b="1" dirty="0" smtClean="0">
                <a:solidFill>
                  <a:srgbClr val="C00000"/>
                </a:solidFill>
                <a:latin typeface="+mn-lt"/>
                <a:ea typeface="Calibri" pitchFamily="34" charset="0"/>
                <a:cs typeface="Times New Roman" pitchFamily="18" charset="0"/>
              </a:rPr>
              <a:t>Качество медицинской помощи зависит от уровня подготовки специалистов и их непрерывного профессионального развития</a:t>
            </a:r>
            <a:endParaRPr lang="ru-RU" sz="2700" b="1" dirty="0">
              <a:solidFill>
                <a:srgbClr val="C00000"/>
              </a:solidFill>
              <a:latin typeface="+mn-lt"/>
              <a:ea typeface="Calibri" pitchFamily="34" charset="0"/>
              <a:cs typeface="Times New Roman" pitchFamily="18" charset="0"/>
            </a:endParaRPr>
          </a:p>
        </p:txBody>
      </p:sp>
      <p:grpSp>
        <p:nvGrpSpPr>
          <p:cNvPr id="20" name="Группа 19"/>
          <p:cNvGrpSpPr/>
          <p:nvPr/>
        </p:nvGrpSpPr>
        <p:grpSpPr>
          <a:xfrm>
            <a:off x="0" y="6797848"/>
            <a:ext cx="9144001" cy="60152"/>
            <a:chOff x="-1" y="1556792"/>
            <a:chExt cx="9144001" cy="119552"/>
          </a:xfrm>
        </p:grpSpPr>
        <p:pic>
          <p:nvPicPr>
            <p:cNvPr id="21" name="Picture 9"/>
            <p:cNvPicPr>
              <a:picLocks noChangeArrowheads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-1" y="1556792"/>
              <a:ext cx="1310400" cy="118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2" name="Picture 9"/>
            <p:cNvPicPr>
              <a:picLocks noChangeArrowheads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1233344" y="1557544"/>
              <a:ext cx="1310400" cy="118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3" name="Picture 9"/>
            <p:cNvPicPr>
              <a:picLocks noChangeArrowheads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2499008" y="1557544"/>
              <a:ext cx="1310400" cy="118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4" name="Picture 9"/>
            <p:cNvPicPr>
              <a:picLocks noChangeArrowheads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3764067" y="1556792"/>
              <a:ext cx="1310400" cy="118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5" name="Picture 9"/>
            <p:cNvPicPr>
              <a:picLocks noChangeArrowheads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4997412" y="1557544"/>
              <a:ext cx="1310400" cy="118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6" name="Picture 9"/>
            <p:cNvPicPr>
              <a:picLocks noChangeArrowheads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6263076" y="1557544"/>
              <a:ext cx="1310400" cy="118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7" name="Picture 9"/>
            <p:cNvPicPr>
              <a:picLocks noChangeArrowheads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7527756" y="1557544"/>
              <a:ext cx="1310400" cy="118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8" name="Picture 9"/>
            <p:cNvPicPr>
              <a:picLocks noChangeArrowheads="1"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8725604" y="1556792"/>
              <a:ext cx="410776" cy="118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9" name="Прямоугольник 28"/>
            <p:cNvSpPr/>
            <p:nvPr/>
          </p:nvSpPr>
          <p:spPr>
            <a:xfrm>
              <a:off x="-1" y="1556792"/>
              <a:ext cx="9144001" cy="118800"/>
            </a:xfrm>
            <a:prstGeom prst="rect">
              <a:avLst/>
            </a:prstGeom>
            <a:noFill/>
            <a:ln w="190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</p:spTree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 idx="4294967295"/>
          </p:nvPr>
        </p:nvSpPr>
        <p:spPr>
          <a:xfrm>
            <a:off x="0" y="2130425"/>
            <a:ext cx="7772400" cy="1470025"/>
          </a:xfrm>
        </p:spPr>
        <p:txBody>
          <a:bodyPr/>
          <a:lstStyle/>
          <a:p>
            <a:r>
              <a:rPr lang="ru-RU" dirty="0" smtClean="0"/>
              <a:t>ФОТО </a:t>
            </a:r>
            <a:r>
              <a:rPr lang="ru-RU" dirty="0" err="1" smtClean="0"/>
              <a:t>родзала</a:t>
            </a:r>
            <a:endParaRPr lang="ru-RU" dirty="0"/>
          </a:p>
        </p:txBody>
      </p:sp>
      <p:pic>
        <p:nvPicPr>
          <p:cNvPr id="20481" name="Picture 1" descr="Z:\ОТДЕЛ по НМР, АТТЕСТи КАЧЕСТВУ\Ноздрякова Л.С\от Казачкова\303кабинет\20171013_115402.jpg"/>
          <p:cNvPicPr>
            <a:picLocks noChangeAspect="1" noChangeArrowheads="1"/>
          </p:cNvPicPr>
          <p:nvPr/>
        </p:nvPicPr>
        <p:blipFill>
          <a:blip r:embed="rId2" cstate="screen">
            <a:lum brigh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7504" y="1340768"/>
            <a:ext cx="8554154" cy="5024600"/>
          </a:xfrm>
          <a:prstGeom prst="rect">
            <a:avLst/>
          </a:prstGeom>
          <a:noFill/>
          <a:ln w="19050">
            <a:solidFill>
              <a:srgbClr val="C00000"/>
            </a:solidFill>
          </a:ln>
        </p:spPr>
      </p:pic>
      <p:sp>
        <p:nvSpPr>
          <p:cNvPr id="4" name="TextBox 3"/>
          <p:cNvSpPr txBox="1"/>
          <p:nvPr/>
        </p:nvSpPr>
        <p:spPr>
          <a:xfrm>
            <a:off x="0" y="214290"/>
            <a:ext cx="9169199" cy="6944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ctr" defTabSz="914400" eaLnBrk="1" latinLnBrk="0" hangingPunct="1">
              <a:lnSpc>
                <a:spcPct val="80000"/>
              </a:lnSpc>
              <a:buFont typeface="Arial" panose="020B0604020202020204" pitchFamily="34" charset="0"/>
              <a:buNone/>
              <a:defRPr sz="3400" b="1">
                <a:solidFill>
                  <a:srgbClr val="C00000"/>
                </a:solidFill>
                <a:latin typeface="+mj-lt"/>
                <a:ea typeface="Calibri" pitchFamily="34" charset="0"/>
                <a:cs typeface="Times New Roman" pitchFamily="18" charset="0"/>
              </a:defRPr>
            </a:lvl1pPr>
          </a:lstStyle>
          <a:p>
            <a:r>
              <a:rPr lang="ru-RU" sz="4000" dirty="0" smtClean="0"/>
              <a:t>Зал симуляций по акушерству</a:t>
            </a:r>
            <a:endParaRPr lang="ru-RU" sz="4000" dirty="0"/>
          </a:p>
        </p:txBody>
      </p:sp>
    </p:spTree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370" name="Picture 2" descr="Z:\ОТДЕЛ по НМР, АТТЕСТи КАЧЕСТВУ\Ноздрякова Л.С\от Казачкова\WP_20170227_057.jpg"/>
          <p:cNvPicPr>
            <a:picLocks noChangeAspect="1" noChangeArrowheads="1"/>
          </p:cNvPicPr>
          <p:nvPr/>
        </p:nvPicPr>
        <p:blipFill>
          <a:blip r:embed="rId2" cstate="screen">
            <a:lum brigh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3528" y="1268759"/>
            <a:ext cx="8424936" cy="4966239"/>
          </a:xfrm>
          <a:prstGeom prst="rect">
            <a:avLst/>
          </a:prstGeom>
          <a:noFill/>
          <a:ln w="19050">
            <a:solidFill>
              <a:srgbClr val="C00000"/>
            </a:solidFill>
          </a:ln>
        </p:spPr>
      </p:pic>
      <p:sp>
        <p:nvSpPr>
          <p:cNvPr id="4" name="TextBox 3"/>
          <p:cNvSpPr txBox="1"/>
          <p:nvPr/>
        </p:nvSpPr>
        <p:spPr>
          <a:xfrm>
            <a:off x="179512" y="44624"/>
            <a:ext cx="87849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err="1" smtClean="0">
                <a:solidFill>
                  <a:srgbClr val="C00000"/>
                </a:solidFill>
                <a:latin typeface="Calibri" pitchFamily="34" charset="0"/>
                <a:cs typeface="Calibri" pitchFamily="34" charset="0"/>
              </a:rPr>
              <a:t>Дебрифинг</a:t>
            </a:r>
            <a:r>
              <a:rPr lang="ru-RU" sz="3600" b="1" dirty="0" smtClean="0">
                <a:solidFill>
                  <a:srgbClr val="C00000"/>
                </a:solidFill>
                <a:latin typeface="Calibri" pitchFamily="34" charset="0"/>
                <a:cs typeface="Calibri" pitchFamily="34" charset="0"/>
              </a:rPr>
              <a:t> в </a:t>
            </a:r>
            <a:r>
              <a:rPr lang="ru-RU" sz="3600" b="1" dirty="0" err="1" smtClean="0">
                <a:solidFill>
                  <a:srgbClr val="C00000"/>
                </a:solidFill>
                <a:latin typeface="Calibri" pitchFamily="34" charset="0"/>
                <a:cs typeface="Calibri" pitchFamily="34" charset="0"/>
              </a:rPr>
              <a:t>симуляционном</a:t>
            </a:r>
            <a:r>
              <a:rPr lang="ru-RU" sz="3600" b="1" dirty="0" smtClean="0">
                <a:solidFill>
                  <a:srgbClr val="C00000"/>
                </a:solidFill>
                <a:latin typeface="Calibri" pitchFamily="34" charset="0"/>
                <a:cs typeface="Calibri" pitchFamily="34" charset="0"/>
              </a:rPr>
              <a:t> обучении</a:t>
            </a:r>
            <a:endParaRPr lang="ru-RU" sz="3600" b="1" dirty="0">
              <a:solidFill>
                <a:srgbClr val="C00000"/>
              </a:solidFill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88" y="785813"/>
            <a:ext cx="8686800" cy="857250"/>
          </a:xfr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ctr" eaLnBrk="1" hangingPunct="1">
              <a:defRPr/>
            </a:pPr>
            <a:r>
              <a:rPr lang="ru-RU" sz="20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0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latin typeface="Times New Roman" pitchFamily="18" charset="0"/>
                <a:cs typeface="Times New Roman" pitchFamily="18" charset="0"/>
              </a:rPr>
            </a:br>
            <a:endParaRPr lang="ru-RU" sz="20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48000" endA="300" endPos="55000" dir="5400000" sy="-9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3254" name="Picture 6" descr="http://medobrazovanie.med.cap.ru/home/1876/novosti/2016/vyssheye-meditsinskoye-obrazovaniye-distantsionno-ili-ochnaya-forma.jpg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017963" y="1449358"/>
            <a:ext cx="3946525" cy="2339682"/>
          </a:xfrm>
          <a:prstGeom prst="rect">
            <a:avLst/>
          </a:prstGeom>
          <a:noFill/>
          <a:ln w="25400">
            <a:solidFill>
              <a:srgbClr val="C00000"/>
            </a:solidFill>
            <a:miter lim="800000"/>
            <a:headEnd/>
            <a:tailEnd/>
          </a:ln>
          <a:effectLst>
            <a:outerShdw blurRad="50800" dist="889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69634" name="Picture 2" descr="http://www.severinform.ru/images/clipart/800x600_943959655.jpg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075683" y="4191000"/>
            <a:ext cx="3960813" cy="2458963"/>
          </a:xfrm>
          <a:prstGeom prst="rect">
            <a:avLst/>
          </a:prstGeom>
          <a:noFill/>
          <a:ln w="25400">
            <a:solidFill>
              <a:srgbClr val="C00000"/>
            </a:solidFill>
            <a:miter lim="800000"/>
            <a:headEnd/>
            <a:tailEnd/>
          </a:ln>
          <a:effectLst>
            <a:outerShdw blurRad="50800" dist="889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53250" name="Picture 2" descr="http://www.instom.ru/upload/iblock/0eb/0ebb7806e526a3185dbff0a263c228f1.jp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18496" y="3212976"/>
            <a:ext cx="1309688" cy="1357312"/>
          </a:xfrm>
          <a:prstGeom prst="rect">
            <a:avLst/>
          </a:prstGeom>
          <a:noFill/>
          <a:ln w="25400">
            <a:solidFill>
              <a:srgbClr val="C00000"/>
            </a:solidFill>
            <a:miter lim="800000"/>
            <a:headEnd/>
            <a:tailEnd/>
          </a:ln>
          <a:effectLst>
            <a:outerShdw blurRad="50800" dist="889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8677" name="Picture 4" descr="http://s.lpmtr.ru/files/2/2/8/228447843178531728fabad152f9ccbd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501384" y="3110384"/>
            <a:ext cx="1535112" cy="1357312"/>
          </a:xfrm>
          <a:prstGeom prst="rect">
            <a:avLst/>
          </a:prstGeom>
          <a:noFill/>
          <a:ln w="25400">
            <a:solidFill>
              <a:srgbClr val="C00000"/>
            </a:solidFill>
            <a:miter lim="800000"/>
            <a:headEnd/>
            <a:tailEnd/>
          </a:ln>
          <a:effectLst>
            <a:outerShdw blurRad="50800" dist="889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0" name="Прямоугольник 9"/>
          <p:cNvSpPr/>
          <p:nvPr/>
        </p:nvSpPr>
        <p:spPr>
          <a:xfrm>
            <a:off x="0" y="224631"/>
            <a:ext cx="9036496" cy="684089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pPr algn="ctr">
              <a:lnSpc>
                <a:spcPct val="80000"/>
              </a:lnSpc>
              <a:buFont typeface="Arial" panose="020B0604020202020204" pitchFamily="34" charset="0"/>
              <a:buNone/>
            </a:pPr>
            <a:r>
              <a:rPr lang="ru-RU" sz="4200" b="1" dirty="0" smtClean="0">
                <a:solidFill>
                  <a:srgbClr val="C00000"/>
                </a:solidFill>
                <a:latin typeface="+mj-lt"/>
                <a:ea typeface="Calibri" pitchFamily="34" charset="0"/>
                <a:cs typeface="Times New Roman" pitchFamily="18" charset="0"/>
              </a:rPr>
              <a:t>Тренинг </a:t>
            </a:r>
            <a:r>
              <a:rPr lang="ru-RU" sz="4200" b="1" dirty="0" err="1" smtClean="0">
                <a:solidFill>
                  <a:srgbClr val="C00000"/>
                </a:solidFill>
                <a:latin typeface="+mj-lt"/>
                <a:ea typeface="Calibri" pitchFamily="34" charset="0"/>
                <a:cs typeface="Times New Roman" pitchFamily="18" charset="0"/>
              </a:rPr>
              <a:t>командообразования</a:t>
            </a:r>
            <a:endParaRPr lang="ru-RU" sz="4200" b="1" dirty="0">
              <a:solidFill>
                <a:srgbClr val="C00000"/>
              </a:solidFill>
              <a:latin typeface="+mj-lt"/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07504" y="1916832"/>
            <a:ext cx="4752528" cy="3231654"/>
          </a:xfrm>
          <a:prstGeom prst="rect">
            <a:avLst/>
          </a:prstGeom>
          <a:noFill/>
          <a:ln>
            <a:noFill/>
            <a:headEnd/>
            <a:tailEnd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3400" b="1" dirty="0" smtClean="0">
                <a:solidFill>
                  <a:schemeClr val="tx2"/>
                </a:solidFill>
              </a:rPr>
              <a:t>Традиционные программы повышения квалификации                 не предусматривают  формирования командных качеств!</a:t>
            </a:r>
            <a:endParaRPr lang="ru-RU" sz="3400" b="1" kern="0" dirty="0" smtClean="0">
              <a:solidFill>
                <a:schemeClr val="tx2"/>
              </a:solidFill>
              <a:latin typeface="+mj-lt"/>
            </a:endParaRPr>
          </a:p>
        </p:txBody>
      </p:sp>
    </p:spTree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Z:\ОТДЕЛ по научно-методической работе, аттестации и качеству\Фото кабинеты  11.08.2015\303\P1070557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059832" y="1285875"/>
            <a:ext cx="2714625" cy="2428875"/>
          </a:xfrm>
          <a:prstGeom prst="rect">
            <a:avLst/>
          </a:prstGeom>
          <a:noFill/>
          <a:ln w="25400">
            <a:solidFill>
              <a:srgbClr val="C00000"/>
            </a:solidFill>
            <a:miter lim="800000"/>
            <a:headEnd/>
            <a:tailEnd/>
          </a:ln>
          <a:effectLst>
            <a:outerShdw blurRad="50800" dist="889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6" name="Picture 1" descr="Z:\ОТДЕЛ по научно-методической работе, аттестации и качеству\Бекова Ж.А\От Клементьева\Картотека\Кабинет 303\фото каб 303\улучш модель родов 1.JPG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059832" y="3961531"/>
            <a:ext cx="2714625" cy="2563813"/>
          </a:xfrm>
          <a:prstGeom prst="rect">
            <a:avLst/>
          </a:prstGeom>
          <a:noFill/>
          <a:ln w="25400">
            <a:solidFill>
              <a:srgbClr val="C00000"/>
            </a:solidFill>
            <a:miter lim="800000"/>
            <a:headEnd/>
            <a:tailEnd/>
          </a:ln>
          <a:effectLst>
            <a:outerShdw blurRad="50800" dist="889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7" name="Picture 3" descr="Z:\Аппарат управления\тренинги\реанимация новорожденного.JP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06417" y="1285875"/>
            <a:ext cx="2786063" cy="2428875"/>
          </a:xfrm>
          <a:prstGeom prst="rect">
            <a:avLst/>
          </a:prstGeom>
          <a:noFill/>
          <a:ln w="25400">
            <a:solidFill>
              <a:srgbClr val="C00000"/>
            </a:solidFill>
            <a:miter lim="800000"/>
            <a:headEnd/>
            <a:tailEnd/>
          </a:ln>
          <a:effectLst>
            <a:outerShdw blurRad="50800" dist="889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855"/>
          <a:stretch/>
        </p:blipFill>
        <p:spPr>
          <a:xfrm>
            <a:off x="6106417" y="3961532"/>
            <a:ext cx="2786063" cy="2563812"/>
          </a:xfrm>
          <a:prstGeom prst="rect">
            <a:avLst/>
          </a:prstGeom>
          <a:noFill/>
          <a:ln w="25400">
            <a:solidFill>
              <a:srgbClr val="C00000"/>
            </a:solidFill>
            <a:miter lim="800000"/>
            <a:headEnd/>
            <a:tailEnd/>
          </a:ln>
          <a:effectLst>
            <a:outerShdw blurRad="50800" dist="889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1750" name="Объект 5" descr="Изображение выглядит как внутренний, стена&#10;&#10;Описание создано с очень высокой степенью достоверности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9512" y="1285875"/>
            <a:ext cx="2579688" cy="5143500"/>
          </a:xfrm>
          <a:prstGeom prst="rect">
            <a:avLst/>
          </a:prstGeom>
          <a:noFill/>
          <a:ln w="25400">
            <a:solidFill>
              <a:srgbClr val="C00000"/>
            </a:solidFill>
            <a:miter lim="800000"/>
            <a:headEnd/>
            <a:tailEnd/>
          </a:ln>
          <a:effectLst>
            <a:outerShdw blurRad="50800" dist="889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8" name="Прямоугольник 7"/>
          <p:cNvSpPr/>
          <p:nvPr/>
        </p:nvSpPr>
        <p:spPr>
          <a:xfrm>
            <a:off x="-72008" y="296639"/>
            <a:ext cx="9252520" cy="684089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pPr algn="ctr">
              <a:lnSpc>
                <a:spcPct val="80000"/>
              </a:lnSpc>
              <a:buFont typeface="Arial" panose="020B0604020202020204" pitchFamily="34" charset="0"/>
              <a:buNone/>
            </a:pPr>
            <a:r>
              <a:rPr lang="ru-RU" sz="3200" b="1" dirty="0" smtClean="0">
                <a:solidFill>
                  <a:srgbClr val="C00000"/>
                </a:solidFill>
                <a:latin typeface="+mj-lt"/>
                <a:ea typeface="Calibri" pitchFamily="34" charset="0"/>
                <a:cs typeface="Times New Roman" pitchFamily="18" charset="0"/>
              </a:rPr>
              <a:t>Зал </a:t>
            </a:r>
            <a:r>
              <a:rPr lang="ru-RU" sz="3200" b="1" dirty="0">
                <a:solidFill>
                  <a:srgbClr val="C00000"/>
                </a:solidFill>
                <a:latin typeface="+mj-lt"/>
                <a:ea typeface="Calibri" pitchFamily="34" charset="0"/>
                <a:cs typeface="Times New Roman" pitchFamily="18" charset="0"/>
              </a:rPr>
              <a:t>симуляций по акушерству и неонатологии </a:t>
            </a:r>
            <a:endParaRPr lang="ru-RU" sz="3200" b="1" dirty="0" smtClean="0">
              <a:solidFill>
                <a:srgbClr val="C00000"/>
              </a:solidFill>
              <a:latin typeface="+mj-lt"/>
              <a:ea typeface="Calibri" pitchFamily="34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3"/>
          <p:cNvSpPr>
            <a:spLocks noGrp="1"/>
          </p:cNvSpPr>
          <p:nvPr>
            <p:ph type="title"/>
          </p:nvPr>
        </p:nvSpPr>
        <p:spPr>
          <a:xfrm>
            <a:off x="0" y="152624"/>
            <a:ext cx="9144000" cy="900112"/>
          </a:xfrm>
        </p:spPr>
        <p:txBody>
          <a:bodyPr vert="horz" lIns="91440" tIns="45720" rIns="91440" bIns="45720" rtlCol="0" anchor="t">
            <a:noAutofit/>
          </a:bodyPr>
          <a:lstStyle/>
          <a:p>
            <a:pPr fontAlgn="base">
              <a:lnSpc>
                <a:spcPct val="80000"/>
              </a:lnSpc>
              <a:spcAft>
                <a:spcPct val="0"/>
              </a:spcAft>
              <a:buFont typeface="Arial" panose="020B0604020202020204" pitchFamily="34" charset="0"/>
            </a:pPr>
            <a:r>
              <a:rPr lang="ru-RU" sz="3000" b="1" dirty="0" smtClean="0">
                <a:solidFill>
                  <a:srgbClr val="C00000"/>
                </a:solidFill>
                <a:latin typeface="+mj-lt"/>
                <a:ea typeface="Calibri" pitchFamily="34" charset="0"/>
                <a:cs typeface="Times New Roman" pitchFamily="18" charset="0"/>
              </a:rPr>
              <a:t>Командные тренинги для </a:t>
            </a:r>
            <a:r>
              <a:rPr lang="ru-RU" sz="3000" b="1" dirty="0">
                <a:solidFill>
                  <a:srgbClr val="C00000"/>
                </a:solidFill>
                <a:latin typeface="+mj-lt"/>
                <a:ea typeface="Calibri" pitchFamily="34" charset="0"/>
                <a:cs typeface="Times New Roman" pitchFamily="18" charset="0"/>
              </a:rPr>
              <a:t>специалистов акушерско-педиатрического профиля </a:t>
            </a:r>
          </a:p>
        </p:txBody>
      </p:sp>
      <p:pic>
        <p:nvPicPr>
          <p:cNvPr id="11" name="Picture 3" descr="F:\работа\Мастер классы по ПРН\Фото тренинг\DSC08184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44678" y="3614754"/>
            <a:ext cx="2399530" cy="1758462"/>
          </a:xfrm>
          <a:prstGeom prst="rect">
            <a:avLst/>
          </a:prstGeom>
          <a:noFill/>
          <a:ln w="25400">
            <a:solidFill>
              <a:srgbClr val="C00000"/>
            </a:solidFill>
            <a:miter lim="800000"/>
            <a:headEnd/>
            <a:tailEnd/>
          </a:ln>
          <a:effectLst>
            <a:outerShdw blurRad="50800" dist="889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7" name="Объект 6" descr="Изображение выглядит как человек, сидит, палата, комната&#10;&#10;Описание создано с очень высокой степенью достоверности"/>
          <p:cNvPicPr>
            <a:picLocks noGrp="1" noChangeAspect="1"/>
          </p:cNvPicPr>
          <p:nvPr>
            <p:ph sz="half" idx="2"/>
          </p:nvPr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623121" y="1619559"/>
            <a:ext cx="2269359" cy="2322251"/>
          </a:xfrm>
          <a:prstGeom prst="rect">
            <a:avLst/>
          </a:prstGeom>
          <a:noFill/>
          <a:ln w="25400">
            <a:solidFill>
              <a:srgbClr val="C00000"/>
            </a:solidFill>
            <a:miter lim="800000"/>
            <a:headEnd/>
            <a:tailEnd/>
          </a:ln>
          <a:effectLst>
            <a:outerShdw blurRad="50800" dist="889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8" name="Прямоугольник 7"/>
          <p:cNvSpPr/>
          <p:nvPr/>
        </p:nvSpPr>
        <p:spPr>
          <a:xfrm>
            <a:off x="0" y="1304751"/>
            <a:ext cx="3995936" cy="5004569"/>
          </a:xfrm>
          <a:prstGeom prst="rect">
            <a:avLst/>
          </a:prstGeom>
          <a:noFill/>
          <a:ln>
            <a:noFill/>
          </a:ln>
        </p:spPr>
        <p:txBody>
          <a:bodyPr vert="horz" lIns="91440" tIns="45720" rIns="91440" bIns="45720" rtlCol="0">
            <a:noAutofit/>
          </a:bodyPr>
          <a:lstStyle/>
          <a:p>
            <a:pPr marL="360363" indent="-360363" fontAlgn="auto">
              <a:spcBef>
                <a:spcPts val="0"/>
              </a:spcBef>
              <a:spcAft>
                <a:spcPts val="2400"/>
              </a:spcAft>
              <a:buClr>
                <a:srgbClr val="C00000"/>
              </a:buClr>
              <a:buFont typeface="Wingdings" panose="05000000000000000000" pitchFamily="2" charset="2"/>
              <a:buChar char="v"/>
            </a:pPr>
            <a:r>
              <a:rPr lang="ru-RU" sz="2300" b="1" kern="0" dirty="0">
                <a:solidFill>
                  <a:srgbClr val="004B96"/>
                </a:solidFill>
                <a:latin typeface="+mj-lt"/>
                <a:cs typeface="Arial" charset="0"/>
              </a:rPr>
              <a:t>Тренинги  проводились   малыми группами </a:t>
            </a:r>
            <a:r>
              <a:rPr lang="ru-RU" sz="2300" b="1" kern="0" dirty="0" smtClean="0">
                <a:solidFill>
                  <a:srgbClr val="004B96"/>
                </a:solidFill>
                <a:latin typeface="+mj-lt"/>
                <a:cs typeface="Arial" charset="0"/>
              </a:rPr>
              <a:t>                    по  </a:t>
            </a:r>
            <a:r>
              <a:rPr lang="ru-RU" sz="2300" b="1" kern="0" dirty="0">
                <a:solidFill>
                  <a:srgbClr val="004B96"/>
                </a:solidFill>
                <a:latin typeface="+mj-lt"/>
                <a:cs typeface="Arial" charset="0"/>
              </a:rPr>
              <a:t>3-4 специалиста разного профиля и уровня квалификации.</a:t>
            </a:r>
          </a:p>
          <a:p>
            <a:pPr marL="360363" indent="-360363" fontAlgn="auto">
              <a:spcBef>
                <a:spcPts val="0"/>
              </a:spcBef>
              <a:spcAft>
                <a:spcPts val="2400"/>
              </a:spcAft>
              <a:buClr>
                <a:srgbClr val="C00000"/>
              </a:buClr>
              <a:buFont typeface="Wingdings" panose="05000000000000000000" pitchFamily="2" charset="2"/>
              <a:buChar char="v"/>
            </a:pPr>
            <a:r>
              <a:rPr lang="ru-RU" sz="2300" b="1" kern="0" dirty="0">
                <a:solidFill>
                  <a:srgbClr val="004B96"/>
                </a:solidFill>
                <a:latin typeface="+mj-lt"/>
                <a:cs typeface="Arial" charset="0"/>
              </a:rPr>
              <a:t>Тренинг проводился как </a:t>
            </a:r>
            <a:r>
              <a:rPr lang="ru-RU" sz="2300" b="1" kern="0" dirty="0" smtClean="0">
                <a:solidFill>
                  <a:srgbClr val="004B96"/>
                </a:solidFill>
                <a:latin typeface="+mj-lt"/>
                <a:cs typeface="Arial" charset="0"/>
              </a:rPr>
              <a:t>        в </a:t>
            </a:r>
            <a:r>
              <a:rPr lang="ru-RU" sz="2300" b="1" kern="0" dirty="0">
                <a:solidFill>
                  <a:srgbClr val="004B96"/>
                </a:solidFill>
                <a:latin typeface="+mj-lt"/>
                <a:cs typeface="Arial" charset="0"/>
              </a:rPr>
              <a:t>постоянных бригадах, так и  временно созданных на период  занятия.</a:t>
            </a:r>
          </a:p>
          <a:p>
            <a:pPr marL="360363" indent="-360363" fontAlgn="auto">
              <a:spcBef>
                <a:spcPts val="0"/>
              </a:spcBef>
              <a:spcAft>
                <a:spcPts val="2400"/>
              </a:spcAft>
              <a:buClr>
                <a:srgbClr val="C00000"/>
              </a:buClr>
              <a:buFont typeface="Wingdings" panose="05000000000000000000" pitchFamily="2" charset="2"/>
              <a:buChar char="v"/>
            </a:pPr>
            <a:r>
              <a:rPr lang="ru-RU" sz="2300" b="1" kern="0" dirty="0">
                <a:solidFill>
                  <a:srgbClr val="004B96"/>
                </a:solidFill>
                <a:latin typeface="+mj-lt"/>
                <a:cs typeface="Arial" charset="0"/>
              </a:rPr>
              <a:t>При проведении первых тренингов осуществлялась  координация МЗОО.</a:t>
            </a:r>
          </a:p>
        </p:txBody>
      </p:sp>
      <p:pic>
        <p:nvPicPr>
          <p:cNvPr id="15" name="Picture 11" descr="http://cpkrz-omsk.ru/sites/default/files/styles/galleryformatter_slide/public/P1100711.JP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95936" y="1619559"/>
            <a:ext cx="2427978" cy="1641133"/>
          </a:xfrm>
          <a:prstGeom prst="rect">
            <a:avLst/>
          </a:prstGeom>
          <a:noFill/>
          <a:ln w="25400">
            <a:solidFill>
              <a:srgbClr val="C00000"/>
            </a:solidFill>
            <a:miter lim="800000"/>
            <a:headEnd/>
            <a:tailEnd/>
          </a:ln>
          <a:effectLst>
            <a:outerShdw blurRad="50800" dist="889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0731" name="Picture 11" descr="http://cpkrz-omsk.ru/sites/default/files/styles/galleryformatter_slide/public/P1090452.JPG"/>
          <p:cNvPicPr>
            <a:picLocks noChangeAspect="1" noChangeArrowheads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633194" y="4283855"/>
            <a:ext cx="2259286" cy="1593417"/>
          </a:xfrm>
          <a:prstGeom prst="rect">
            <a:avLst/>
          </a:prstGeom>
          <a:noFill/>
          <a:ln w="25400">
            <a:solidFill>
              <a:srgbClr val="C00000"/>
            </a:solidFill>
            <a:miter lim="800000"/>
            <a:headEnd/>
            <a:tailEnd/>
          </a:ln>
          <a:effectLst>
            <a:outerShdw blurRad="50800" dist="889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39344" y="224631"/>
            <a:ext cx="8797152" cy="684089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pPr algn="ctr">
              <a:lnSpc>
                <a:spcPct val="80000"/>
              </a:lnSpc>
              <a:buFont typeface="Arial" panose="020B0604020202020204" pitchFamily="34" charset="0"/>
              <a:buNone/>
            </a:pPr>
            <a:r>
              <a:rPr lang="ru-RU" sz="4000" b="1" dirty="0">
                <a:solidFill>
                  <a:srgbClr val="C00000"/>
                </a:solidFill>
                <a:latin typeface="+mj-lt"/>
                <a:ea typeface="Calibri" pitchFamily="34" charset="0"/>
                <a:cs typeface="Times New Roman" pitchFamily="18" charset="0"/>
              </a:rPr>
              <a:t>Клинические </a:t>
            </a:r>
            <a:r>
              <a:rPr lang="ru-RU" sz="4000" b="1" dirty="0" smtClean="0">
                <a:solidFill>
                  <a:srgbClr val="C00000"/>
                </a:solidFill>
                <a:latin typeface="+mj-lt"/>
                <a:ea typeface="Calibri" pitchFamily="34" charset="0"/>
                <a:cs typeface="Times New Roman" pitchFamily="18" charset="0"/>
              </a:rPr>
              <a:t>сценарии</a:t>
            </a:r>
            <a:endParaRPr lang="ru-RU" sz="4000" b="1" dirty="0">
              <a:solidFill>
                <a:srgbClr val="C00000"/>
              </a:solidFill>
              <a:latin typeface="+mj-lt"/>
              <a:ea typeface="Calibri" pitchFamily="34" charset="0"/>
              <a:cs typeface="Times New Roman" pitchFamily="18" charset="0"/>
            </a:endParaRPr>
          </a:p>
        </p:txBody>
      </p:sp>
      <p:pic>
        <p:nvPicPr>
          <p:cNvPr id="33796" name="Picture 5" descr="Картинки по запросу новорожденные с низкой массой тела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7504" y="1428750"/>
            <a:ext cx="2230437" cy="1428750"/>
          </a:xfrm>
          <a:prstGeom prst="rect">
            <a:avLst/>
          </a:prstGeom>
          <a:noFill/>
          <a:ln w="25400">
            <a:solidFill>
              <a:srgbClr val="C00000"/>
            </a:solidFill>
            <a:miter lim="800000"/>
            <a:headEnd/>
            <a:tailEnd/>
          </a:ln>
          <a:effectLst>
            <a:outerShdw blurRad="50800" dist="889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3797" name="AutoShape 7" descr="Картинки по запросу новорожденные с низкой массой тела"/>
          <p:cNvSpPr>
            <a:spLocks noChangeAspect="1" noChangeArrowheads="1"/>
          </p:cNvSpPr>
          <p:nvPr/>
        </p:nvSpPr>
        <p:spPr bwMode="auto">
          <a:xfrm>
            <a:off x="14922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pPr eaLnBrk="1" hangingPunct="1"/>
            <a:endParaRPr lang="ru-RU" altLang="ru-RU"/>
          </a:p>
        </p:txBody>
      </p:sp>
      <p:pic>
        <p:nvPicPr>
          <p:cNvPr id="33798" name="Picture 9" descr="Картинки по запросу новорожденные с низкой массой тела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7504" y="3071813"/>
            <a:ext cx="2214562" cy="1531937"/>
          </a:xfrm>
          <a:prstGeom prst="rect">
            <a:avLst/>
          </a:prstGeom>
          <a:noFill/>
          <a:ln w="25400">
            <a:solidFill>
              <a:srgbClr val="C00000"/>
            </a:solidFill>
            <a:miter lim="800000"/>
            <a:headEnd/>
            <a:tailEnd/>
          </a:ln>
          <a:effectLst>
            <a:outerShdw blurRad="50800" dist="889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799" name="Picture 11" descr="Картинки по запросу недоношенные с низкой массой тела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7504" y="4786313"/>
            <a:ext cx="2214562" cy="1373187"/>
          </a:xfrm>
          <a:prstGeom prst="rect">
            <a:avLst/>
          </a:prstGeom>
          <a:noFill/>
          <a:ln w="25400">
            <a:solidFill>
              <a:srgbClr val="C00000"/>
            </a:solidFill>
            <a:miter lim="800000"/>
            <a:headEnd/>
            <a:tailEnd/>
          </a:ln>
          <a:effectLst>
            <a:outerShdw blurRad="50800" dist="889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411760" y="1124744"/>
            <a:ext cx="6732240" cy="5400600"/>
          </a:xfrm>
          <a:prstGeom prst="rect">
            <a:avLst/>
          </a:prstGeom>
          <a:noFill/>
          <a:ln>
            <a:noFill/>
          </a:ln>
        </p:spPr>
        <p:txBody>
          <a:bodyPr vert="horz" lIns="91440" tIns="45720" rIns="91440" bIns="45720" rtlCol="0">
            <a:noAutofit/>
          </a:bodyPr>
          <a:lstStyle/>
          <a:p>
            <a:pPr marL="360363" indent="-360363" fontAlgn="auto">
              <a:spcBef>
                <a:spcPts val="0"/>
              </a:spcBef>
              <a:spcAft>
                <a:spcPts val="2400"/>
              </a:spcAft>
              <a:buClr>
                <a:srgbClr val="C00000"/>
              </a:buClr>
              <a:buFont typeface="+mj-lt"/>
              <a:buAutoNum type="arabicPeriod"/>
            </a:pPr>
            <a:r>
              <a:rPr lang="ru-RU" sz="2300" b="1" kern="0" dirty="0">
                <a:solidFill>
                  <a:srgbClr val="004B96"/>
                </a:solidFill>
                <a:latin typeface="+mj-lt"/>
              </a:rPr>
              <a:t>«Базовая помощь </a:t>
            </a:r>
            <a:r>
              <a:rPr lang="ru-RU" sz="2300" b="1" kern="0" dirty="0" smtClean="0">
                <a:solidFill>
                  <a:srgbClr val="004B96"/>
                </a:solidFill>
                <a:latin typeface="+mj-lt"/>
              </a:rPr>
              <a:t>новорожденному                       в </a:t>
            </a:r>
            <a:r>
              <a:rPr lang="ru-RU" sz="2300" b="1" kern="0" dirty="0">
                <a:solidFill>
                  <a:srgbClr val="004B96"/>
                </a:solidFill>
                <a:latin typeface="+mj-lt"/>
              </a:rPr>
              <a:t>родильном зале и послеродовом отделении»</a:t>
            </a:r>
          </a:p>
          <a:p>
            <a:pPr marL="360363" indent="-360363" fontAlgn="auto">
              <a:spcBef>
                <a:spcPts val="0"/>
              </a:spcBef>
              <a:spcAft>
                <a:spcPts val="2400"/>
              </a:spcAft>
              <a:buClr>
                <a:srgbClr val="C00000"/>
              </a:buClr>
              <a:buFont typeface="+mj-lt"/>
              <a:buAutoNum type="arabicPeriod"/>
            </a:pPr>
            <a:r>
              <a:rPr lang="ru-RU" sz="2300" b="1" kern="0" dirty="0">
                <a:solidFill>
                  <a:srgbClr val="004B96"/>
                </a:solidFill>
                <a:latin typeface="+mj-lt"/>
              </a:rPr>
              <a:t>«Проведение начальных мероприятий  первичной реанимации в первые 60 сек жизни новорожденного»</a:t>
            </a:r>
          </a:p>
          <a:p>
            <a:pPr marL="360363" indent="-360363" fontAlgn="auto">
              <a:spcBef>
                <a:spcPts val="0"/>
              </a:spcBef>
              <a:spcAft>
                <a:spcPts val="2400"/>
              </a:spcAft>
              <a:buClr>
                <a:srgbClr val="C00000"/>
              </a:buClr>
              <a:buFont typeface="+mj-lt"/>
              <a:buAutoNum type="arabicPeriod"/>
            </a:pPr>
            <a:r>
              <a:rPr lang="ru-RU" sz="2300" b="1" kern="0" dirty="0">
                <a:solidFill>
                  <a:srgbClr val="004B96"/>
                </a:solidFill>
                <a:latin typeface="+mj-lt"/>
              </a:rPr>
              <a:t>«Сердечно-легочная реанимация новорожденному в родильном зале»</a:t>
            </a:r>
          </a:p>
          <a:p>
            <a:pPr marL="360363" indent="-360363" fontAlgn="auto">
              <a:spcBef>
                <a:spcPts val="0"/>
              </a:spcBef>
              <a:spcAft>
                <a:spcPts val="2400"/>
              </a:spcAft>
              <a:buClr>
                <a:srgbClr val="C00000"/>
              </a:buClr>
              <a:buFont typeface="+mj-lt"/>
              <a:buAutoNum type="arabicPeriod"/>
            </a:pPr>
            <a:r>
              <a:rPr lang="ru-RU" sz="2300" b="1" kern="0" dirty="0">
                <a:solidFill>
                  <a:srgbClr val="004B96"/>
                </a:solidFill>
                <a:latin typeface="+mj-lt"/>
              </a:rPr>
              <a:t>«Стабилизация ребенка </a:t>
            </a:r>
            <a:r>
              <a:rPr lang="ru-RU" sz="2300" b="1" kern="0" dirty="0" smtClean="0">
                <a:solidFill>
                  <a:srgbClr val="004B96"/>
                </a:solidFill>
                <a:latin typeface="+mj-lt"/>
              </a:rPr>
              <a:t>с </a:t>
            </a:r>
            <a:r>
              <a:rPr lang="ru-RU" sz="2300" b="1" kern="0" dirty="0">
                <a:solidFill>
                  <a:srgbClr val="004B96"/>
                </a:solidFill>
                <a:latin typeface="+mj-lt"/>
              </a:rPr>
              <a:t>ЭНМТ от </a:t>
            </a:r>
            <a:r>
              <a:rPr lang="ru-RU" sz="2300" b="1" kern="0" dirty="0" smtClean="0">
                <a:solidFill>
                  <a:srgbClr val="004B96"/>
                </a:solidFill>
                <a:latin typeface="+mj-lt"/>
              </a:rPr>
              <a:t>рождения   </a:t>
            </a:r>
            <a:r>
              <a:rPr lang="ru-RU" sz="2300" b="1" kern="0" dirty="0">
                <a:solidFill>
                  <a:srgbClr val="004B96"/>
                </a:solidFill>
                <a:latin typeface="+mj-lt"/>
              </a:rPr>
              <a:t>до перевода  в  </a:t>
            </a:r>
            <a:r>
              <a:rPr lang="ru-RU" sz="2300" b="1" kern="0" dirty="0" smtClean="0">
                <a:solidFill>
                  <a:srgbClr val="004B96"/>
                </a:solidFill>
                <a:latin typeface="+mj-lt"/>
              </a:rPr>
              <a:t>ОРИТ для </a:t>
            </a:r>
            <a:r>
              <a:rPr lang="ru-RU" sz="2300" b="1" kern="0" dirty="0">
                <a:solidFill>
                  <a:srgbClr val="004B96"/>
                </a:solidFill>
                <a:latin typeface="+mj-lt"/>
              </a:rPr>
              <a:t>новорожденных»</a:t>
            </a:r>
          </a:p>
          <a:p>
            <a:pPr marL="360363" indent="-360363" fontAlgn="auto">
              <a:spcBef>
                <a:spcPts val="0"/>
              </a:spcBef>
              <a:spcAft>
                <a:spcPts val="2400"/>
              </a:spcAft>
              <a:buClr>
                <a:srgbClr val="C00000"/>
              </a:buClr>
              <a:buFont typeface="+mj-lt"/>
              <a:buAutoNum type="arabicPeriod"/>
            </a:pPr>
            <a:r>
              <a:rPr lang="ru-RU" sz="2300" b="1" kern="0" dirty="0">
                <a:solidFill>
                  <a:srgbClr val="004B96"/>
                </a:solidFill>
                <a:latin typeface="+mj-lt"/>
              </a:rPr>
              <a:t>«Интенсивная терапия и принципы выхаживания детей с ЭНМТ  в </a:t>
            </a:r>
            <a:r>
              <a:rPr lang="ru-RU" sz="2300" b="1" kern="0" dirty="0" smtClean="0">
                <a:solidFill>
                  <a:srgbClr val="004B96"/>
                </a:solidFill>
                <a:latin typeface="+mj-lt"/>
              </a:rPr>
              <a:t>ОРИТ                   для новорожденных»</a:t>
            </a:r>
            <a:endParaRPr lang="ru-RU" sz="2300" b="1" kern="0" dirty="0">
              <a:solidFill>
                <a:srgbClr val="004B96"/>
              </a:solidFill>
              <a:latin typeface="+mj-lt"/>
            </a:endParaRPr>
          </a:p>
        </p:txBody>
      </p:sp>
    </p:spTree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304800" y="122907"/>
            <a:ext cx="8686800" cy="785813"/>
          </a:xfrm>
        </p:spPr>
        <p:txBody>
          <a:bodyPr vert="horz" lIns="91440" tIns="45720" rIns="91440" bIns="45720" rtlCol="0" anchor="t">
            <a:noAutofit/>
          </a:bodyPr>
          <a:lstStyle/>
          <a:p>
            <a:pPr fontAlgn="base">
              <a:lnSpc>
                <a:spcPct val="80000"/>
              </a:lnSpc>
              <a:spcAft>
                <a:spcPct val="0"/>
              </a:spcAft>
              <a:buFont typeface="Arial" panose="020B0604020202020204" pitchFamily="34" charset="0"/>
            </a:pPr>
            <a:r>
              <a:rPr lang="ru-RU" sz="3000" b="1" dirty="0" smtClean="0">
                <a:solidFill>
                  <a:srgbClr val="C00000"/>
                </a:solidFill>
                <a:ea typeface="Calibri" pitchFamily="34" charset="0"/>
                <a:cs typeface="Times New Roman" pitchFamily="18" charset="0"/>
              </a:rPr>
              <a:t>Командные тренинги с </a:t>
            </a:r>
            <a:r>
              <a:rPr lang="ru-RU" sz="3000" b="1" dirty="0">
                <a:solidFill>
                  <a:srgbClr val="C00000"/>
                </a:solidFill>
                <a:ea typeface="Calibri" pitchFamily="34" charset="0"/>
                <a:cs typeface="Times New Roman" pitchFamily="18" charset="0"/>
              </a:rPr>
              <a:t>применением </a:t>
            </a:r>
            <a:r>
              <a:rPr lang="ru-RU" sz="3000" b="1" dirty="0" smtClean="0">
                <a:solidFill>
                  <a:srgbClr val="C00000"/>
                </a:solidFill>
                <a:ea typeface="Calibri" pitchFamily="34" charset="0"/>
                <a:cs typeface="Times New Roman" pitchFamily="18" charset="0"/>
              </a:rPr>
              <a:t/>
            </a:r>
            <a:br>
              <a:rPr lang="ru-RU" sz="3000" b="1" dirty="0" smtClean="0">
                <a:solidFill>
                  <a:srgbClr val="C00000"/>
                </a:solidFill>
                <a:ea typeface="Calibri" pitchFamily="34" charset="0"/>
                <a:cs typeface="Times New Roman" pitchFamily="18" charset="0"/>
              </a:rPr>
            </a:br>
            <a:r>
              <a:rPr lang="en-US" sz="3000" b="1" dirty="0" smtClean="0">
                <a:solidFill>
                  <a:srgbClr val="C00000"/>
                </a:solidFill>
                <a:ea typeface="Calibri" pitchFamily="34" charset="0"/>
                <a:cs typeface="Times New Roman" pitchFamily="18" charset="0"/>
              </a:rPr>
              <a:t>online</a:t>
            </a:r>
            <a:r>
              <a:rPr lang="ru-RU" sz="3000" b="1" dirty="0" smtClean="0">
                <a:solidFill>
                  <a:srgbClr val="C00000"/>
                </a:solidFill>
                <a:ea typeface="Calibri" pitchFamily="34" charset="0"/>
                <a:cs typeface="Times New Roman" pitchFamily="18" charset="0"/>
              </a:rPr>
              <a:t> </a:t>
            </a:r>
            <a:r>
              <a:rPr lang="ru-RU" sz="3000" b="1" dirty="0">
                <a:solidFill>
                  <a:srgbClr val="C00000"/>
                </a:solidFill>
                <a:ea typeface="Calibri" pitchFamily="34" charset="0"/>
                <a:cs typeface="Times New Roman" pitchFamily="18" charset="0"/>
              </a:rPr>
              <a:t>технологий</a:t>
            </a:r>
          </a:p>
        </p:txBody>
      </p:sp>
      <p:pic>
        <p:nvPicPr>
          <p:cNvPr id="7" name="Picture 4" descr="Z:\ОТДЕЛ по НМР, АТТЕСТи КАЧЕСТВУ\Ноздрякова Л.С\от Казачкова\Дополнение к заявке ФОТО\Дополнение к заявке - видеосюжет(10).jpg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23528" y="1263359"/>
            <a:ext cx="4176464" cy="5268404"/>
          </a:xfrm>
          <a:prstGeom prst="rect">
            <a:avLst/>
          </a:prstGeom>
          <a:noFill/>
          <a:ln w="25400">
            <a:solidFill>
              <a:srgbClr val="C00000"/>
            </a:solidFill>
            <a:miter lim="800000"/>
            <a:headEnd/>
            <a:tailEnd/>
          </a:ln>
          <a:effectLst>
            <a:outerShdw blurRad="50800" dist="889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8" name="Picture 3" descr="Z:\ОТДЕЛ по НМР, АТТЕСТи КАЧЕСТВУ\Ноздрякова Л.С\от Казачкова\Дополнение к заявке ФОТО\Дополнение к заявке - видеосюжет(11).jpg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851165" y="1263359"/>
            <a:ext cx="3479872" cy="2525681"/>
          </a:xfrm>
          <a:prstGeom prst="rect">
            <a:avLst/>
          </a:prstGeom>
          <a:noFill/>
          <a:ln w="25400">
            <a:solidFill>
              <a:srgbClr val="C00000"/>
            </a:solidFill>
            <a:miter lim="800000"/>
            <a:headEnd/>
            <a:tailEnd/>
          </a:ln>
          <a:effectLst>
            <a:outerShdw blurRad="50800" dist="889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6" name="Picture 1" descr="\\192.168.0.4\fs\Аппарат управления\Ю.В. Мягченко\СТО ТОВАРОВ\Смагин А. Ю\17.pn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57752" y="4000504"/>
            <a:ext cx="3529678" cy="2610000"/>
          </a:xfrm>
          <a:prstGeom prst="rect">
            <a:avLst/>
          </a:prstGeom>
          <a:noFill/>
          <a:ln w="25400">
            <a:solidFill>
              <a:srgbClr val="C00000"/>
            </a:solidFill>
            <a:miter lim="800000"/>
            <a:headEnd/>
            <a:tailEnd/>
          </a:ln>
          <a:effectLst>
            <a:outerShdw blurRad="50800" dist="889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Заголовок 4"/>
          <p:cNvSpPr txBox="1">
            <a:spLocks/>
          </p:cNvSpPr>
          <p:nvPr/>
        </p:nvSpPr>
        <p:spPr>
          <a:xfrm>
            <a:off x="144016" y="80615"/>
            <a:ext cx="8964488" cy="900113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defPPr>
              <a:defRPr lang="ru-RU"/>
            </a:defPPr>
            <a:lvl1pPr algn="ctr">
              <a:lnSpc>
                <a:spcPct val="80000"/>
              </a:lnSpc>
              <a:buFont typeface="Arial" panose="020B0604020202020204" pitchFamily="34" charset="0"/>
              <a:buNone/>
              <a:defRPr sz="3500" b="1">
                <a:solidFill>
                  <a:srgbClr val="C00000"/>
                </a:solidFill>
                <a:latin typeface="+mj-lt"/>
                <a:ea typeface="Calibri" pitchFamily="34" charset="0"/>
                <a:cs typeface="Times New Roman" pitchFamily="18" charset="0"/>
              </a:defRPr>
            </a:lvl1pPr>
          </a:lstStyle>
          <a:p>
            <a:r>
              <a:rPr lang="ru-RU" sz="3000" dirty="0" smtClean="0"/>
              <a:t>Командные тренинги для </a:t>
            </a:r>
            <a:r>
              <a:rPr lang="ru-RU" sz="3000" dirty="0"/>
              <a:t>специалистов </a:t>
            </a:r>
            <a:endParaRPr lang="ru-RU" sz="3000" dirty="0" smtClean="0"/>
          </a:p>
          <a:p>
            <a:r>
              <a:rPr lang="ru-RU" sz="3000" dirty="0" smtClean="0"/>
              <a:t>акушерско-педиатрического </a:t>
            </a:r>
            <a:r>
              <a:rPr lang="ru-RU" sz="3000" dirty="0"/>
              <a:t>профиля </a:t>
            </a:r>
          </a:p>
        </p:txBody>
      </p:sp>
      <p:pic>
        <p:nvPicPr>
          <p:cNvPr id="35844" name="Picture 19" descr="C:\Users\Bekova\Desktop\дитя.gif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5995" y="2492896"/>
            <a:ext cx="978303" cy="1096263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622113" y="1196752"/>
            <a:ext cx="2466895" cy="1872208"/>
          </a:xfrm>
          <a:prstGeom prst="rect">
            <a:avLst/>
          </a:prstGeom>
          <a:blipFill rotWithShape="0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solidFill>
              <a:srgbClr val="C00000"/>
            </a:solidFill>
          </a:ln>
          <a:effectLst>
            <a:outerShdw blurRad="50800" dist="889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8" name="Прямоугольник 7"/>
          <p:cNvSpPr/>
          <p:nvPr/>
        </p:nvSpPr>
        <p:spPr>
          <a:xfrm>
            <a:off x="1596167" y="3068960"/>
            <a:ext cx="2808312" cy="504056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13792" tIns="113792" rIns="113792" bIns="0" numCol="1" spcCol="1270" anchor="t" anchorCtr="0">
            <a:noAutofit/>
          </a:bodyPr>
          <a:lstStyle/>
          <a:p>
            <a:pPr lvl="0" algn="ctr" defTabSz="711200">
              <a:spcBef>
                <a:spcPct val="0"/>
              </a:spcBef>
              <a:spcAft>
                <a:spcPts val="0"/>
              </a:spcAft>
            </a:pPr>
            <a:r>
              <a:rPr lang="ru-RU" sz="2000" b="1" kern="0" dirty="0" err="1" smtClean="0">
                <a:solidFill>
                  <a:srgbClr val="004B96"/>
                </a:solidFill>
                <a:latin typeface="+mj-lt"/>
                <a:cs typeface="Arial" charset="0"/>
              </a:rPr>
              <a:t>Исилькульская</a:t>
            </a:r>
            <a:r>
              <a:rPr lang="ru-RU" sz="2000" b="1" kern="0" dirty="0" smtClean="0">
                <a:solidFill>
                  <a:srgbClr val="004B96"/>
                </a:solidFill>
                <a:latin typeface="+mj-lt"/>
                <a:cs typeface="Arial" charset="0"/>
              </a:rPr>
              <a:t> ЦРБ</a:t>
            </a:r>
            <a:endParaRPr lang="ru-RU" sz="2000" b="1" kern="0" dirty="0">
              <a:solidFill>
                <a:srgbClr val="004B96"/>
              </a:solidFill>
              <a:latin typeface="+mj-lt"/>
              <a:cs typeface="Arial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427984" y="1196752"/>
            <a:ext cx="2684212" cy="1872208"/>
          </a:xfrm>
          <a:prstGeom prst="rect">
            <a:avLst/>
          </a:prstGeom>
          <a:blipFill rotWithShape="0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solidFill>
              <a:srgbClr val="C00000"/>
            </a:solidFill>
          </a:ln>
          <a:effectLst>
            <a:outerShdw blurRad="50800" dist="889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13" name="Прямоугольник 12"/>
          <p:cNvSpPr/>
          <p:nvPr/>
        </p:nvSpPr>
        <p:spPr>
          <a:xfrm>
            <a:off x="4404479" y="3068960"/>
            <a:ext cx="2808312" cy="504056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13792" tIns="113792" rIns="113792" bIns="0" numCol="1" spcCol="1270" anchor="t" anchorCtr="0">
            <a:noAutofit/>
          </a:bodyPr>
          <a:lstStyle/>
          <a:p>
            <a:pPr algn="ctr" defTabSz="711200">
              <a:lnSpc>
                <a:spcPct val="90000"/>
              </a:lnSpc>
              <a:spcAft>
                <a:spcPct val="35000"/>
              </a:spcAft>
            </a:pPr>
            <a:r>
              <a:rPr lang="ru-RU" sz="2000" b="1" kern="0" dirty="0">
                <a:solidFill>
                  <a:srgbClr val="004B96"/>
                </a:solidFill>
                <a:latin typeface="+mj-lt"/>
                <a:cs typeface="Arial" charset="0"/>
              </a:rPr>
              <a:t>Москаленская ЦРБ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1622113" y="3615245"/>
            <a:ext cx="2466895" cy="2190019"/>
          </a:xfrm>
          <a:prstGeom prst="rect">
            <a:avLst/>
          </a:prstGeom>
          <a:blipFill rotWithShape="0">
            <a:blip r:embed="rId5" cstate="print"/>
            <a:stretch>
              <a:fillRect/>
            </a:stretch>
          </a:blipFill>
          <a:ln>
            <a:solidFill>
              <a:srgbClr val="C00000"/>
            </a:solidFill>
          </a:ln>
          <a:effectLst>
            <a:outerShdw blurRad="50800" dist="889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17" name="Прямоугольник 16"/>
          <p:cNvSpPr/>
          <p:nvPr/>
        </p:nvSpPr>
        <p:spPr>
          <a:xfrm>
            <a:off x="1115616" y="5847633"/>
            <a:ext cx="4008301" cy="461687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13792" tIns="113792" rIns="113792" bIns="0" numCol="1" spcCol="1270" anchor="t" anchorCtr="0">
            <a:noAutofit/>
          </a:bodyPr>
          <a:lstStyle/>
          <a:p>
            <a:pPr algn="ctr" defTabSz="711200">
              <a:lnSpc>
                <a:spcPct val="90000"/>
              </a:lnSpc>
              <a:spcAft>
                <a:spcPct val="35000"/>
              </a:spcAft>
            </a:pPr>
            <a:r>
              <a:rPr lang="ru-RU" sz="2000" b="1" kern="0" dirty="0">
                <a:solidFill>
                  <a:srgbClr val="004B96"/>
                </a:solidFill>
                <a:latin typeface="+mj-lt"/>
                <a:cs typeface="Arial" charset="0"/>
              </a:rPr>
              <a:t>Муромцевская ЦРБ</a:t>
            </a:r>
          </a:p>
        </p:txBody>
      </p:sp>
      <p:sp>
        <p:nvSpPr>
          <p:cNvPr id="19" name="Прямоугольник 18"/>
          <p:cNvSpPr/>
          <p:nvPr/>
        </p:nvSpPr>
        <p:spPr>
          <a:xfrm>
            <a:off x="4590256" y="3615245"/>
            <a:ext cx="2521940" cy="2172969"/>
          </a:xfrm>
          <a:prstGeom prst="rect">
            <a:avLst/>
          </a:prstGeom>
          <a:blipFill rotWithShape="0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solidFill>
              <a:srgbClr val="C00000"/>
            </a:solidFill>
          </a:ln>
          <a:effectLst>
            <a:outerShdw blurRad="50800" dist="889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20" name="Прямоугольник 19"/>
          <p:cNvSpPr/>
          <p:nvPr/>
        </p:nvSpPr>
        <p:spPr>
          <a:xfrm>
            <a:off x="4548496" y="5847633"/>
            <a:ext cx="3008103" cy="461687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13792" tIns="113792" rIns="113792" bIns="0" numCol="1" spcCol="1270" anchor="t" anchorCtr="0">
            <a:noAutofit/>
          </a:bodyPr>
          <a:lstStyle/>
          <a:p>
            <a:pPr lvl="0" algn="ctr" defTabSz="711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2000" b="1" kern="0" dirty="0" smtClean="0">
                <a:solidFill>
                  <a:srgbClr val="004B96"/>
                </a:solidFill>
                <a:latin typeface="+mj-lt"/>
                <a:cs typeface="Arial" charset="0"/>
              </a:rPr>
              <a:t>Роддом № 6</a:t>
            </a:r>
            <a:endParaRPr lang="ru-RU" sz="2000" b="1" kern="0" dirty="0">
              <a:solidFill>
                <a:srgbClr val="004B96"/>
              </a:solidFill>
              <a:latin typeface="+mj-lt"/>
              <a:cs typeface="Arial" charset="0"/>
            </a:endParaRPr>
          </a:p>
        </p:txBody>
      </p:sp>
      <p:sp>
        <p:nvSpPr>
          <p:cNvPr id="15" name="TextBox 9"/>
          <p:cNvSpPr txBox="1">
            <a:spLocks noChangeArrowheads="1"/>
          </p:cNvSpPr>
          <p:nvPr/>
        </p:nvSpPr>
        <p:spPr bwMode="auto">
          <a:xfrm>
            <a:off x="144016" y="6300028"/>
            <a:ext cx="889248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000" b="1" kern="0" dirty="0">
                <a:solidFill>
                  <a:srgbClr val="FF0000"/>
                </a:solidFill>
                <a:latin typeface="+mj-lt"/>
              </a:rPr>
              <a:t>Всего </a:t>
            </a:r>
            <a:r>
              <a:rPr lang="ru-RU" sz="2000" b="1" kern="0" dirty="0" smtClean="0">
                <a:solidFill>
                  <a:srgbClr val="FF0000"/>
                </a:solidFill>
                <a:latin typeface="+mj-lt"/>
              </a:rPr>
              <a:t>обучено - 326 </a:t>
            </a:r>
            <a:r>
              <a:rPr lang="ru-RU" sz="2000" b="1" kern="0" dirty="0">
                <a:solidFill>
                  <a:srgbClr val="FF0000"/>
                </a:solidFill>
                <a:latin typeface="+mj-lt"/>
              </a:rPr>
              <a:t>специалистов акушерско-педиатрического профиля</a:t>
            </a:r>
          </a:p>
        </p:txBody>
      </p:sp>
    </p:spTree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rmAutofit/>
          </a:bodyPr>
          <a:lstStyle/>
          <a:p>
            <a:pPr fontAlgn="base">
              <a:lnSpc>
                <a:spcPct val="80000"/>
              </a:lnSpc>
              <a:spcAft>
                <a:spcPct val="0"/>
              </a:spcAft>
            </a:pPr>
            <a:r>
              <a:rPr lang="ru-RU" sz="4200" b="1" dirty="0" smtClean="0">
                <a:solidFill>
                  <a:srgbClr val="C00000"/>
                </a:solidFill>
                <a:ea typeface="Calibri" pitchFamily="34" charset="0"/>
                <a:cs typeface="Times New Roman" pitchFamily="18" charset="0"/>
              </a:rPr>
              <a:t>Общественное признание</a:t>
            </a:r>
          </a:p>
        </p:txBody>
      </p:sp>
      <p:pic>
        <p:nvPicPr>
          <p:cNvPr id="67586" name="Picture 2" descr="C:\Users\Bekova\Pictures\img381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32162" y="1142984"/>
            <a:ext cx="3925524" cy="5400000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</p:pic>
      <p:pic>
        <p:nvPicPr>
          <p:cNvPr id="67587" name="Picture 3" descr="C:\Users\Bekova\Pictures\img382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57752" y="1142984"/>
            <a:ext cx="3925523" cy="5400000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</p:pic>
      <p:pic>
        <p:nvPicPr>
          <p:cNvPr id="67588" name="Picture 4" descr="C:\Users\Bekova\Pictures\img385.jp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786182" y="4714884"/>
            <a:ext cx="1421004" cy="1954856"/>
          </a:xfrm>
          <a:prstGeom prst="rect">
            <a:avLst/>
          </a:prstGeom>
          <a:ln>
            <a:solidFill>
              <a:srgbClr val="C0000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64" name="Picture 16" descr="http://cpkrz-omsk.ru/sites/default/files/styles/galleryformatter_slide/public/P1100711.JPG"/>
          <p:cNvPicPr>
            <a:picLocks noChangeAspect="1" noChangeArrowheads="1"/>
          </p:cNvPicPr>
          <p:nvPr/>
        </p:nvPicPr>
        <p:blipFill>
          <a:blip r:embed="rId2" cstate="screen">
            <a:lum bright="1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2844" y="4572008"/>
            <a:ext cx="2884935" cy="1800200"/>
          </a:xfrm>
          <a:prstGeom prst="rect">
            <a:avLst/>
          </a:prstGeom>
          <a:noFill/>
          <a:ln w="19050">
            <a:solidFill>
              <a:srgbClr val="C00000"/>
            </a:solidFill>
          </a:ln>
        </p:spPr>
      </p:pic>
      <p:pic>
        <p:nvPicPr>
          <p:cNvPr id="27666" name="Picture 18" descr="http://cpkrz-omsk.ru/sites/default/files/styles/galleryformatter_slide/public/%D0%98%D0%B7%D0%BE%D0%B1%D1%80%D0%B0%D0%B6%D0%B5%D0%BD%D0%B8%D0%B5%20182.jpg"/>
          <p:cNvPicPr>
            <a:picLocks noChangeAspect="1" noChangeArrowheads="1"/>
          </p:cNvPicPr>
          <p:nvPr/>
        </p:nvPicPr>
        <p:blipFill>
          <a:blip r:embed="rId3" cstate="screen">
            <a:lum bright="1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2844" y="2786058"/>
            <a:ext cx="2880320" cy="1656183"/>
          </a:xfrm>
          <a:prstGeom prst="rect">
            <a:avLst/>
          </a:prstGeom>
          <a:noFill/>
          <a:ln w="19050">
            <a:solidFill>
              <a:srgbClr val="C00000"/>
            </a:solidFill>
          </a:ln>
        </p:spPr>
      </p:pic>
      <p:pic>
        <p:nvPicPr>
          <p:cNvPr id="27668" name="Picture 20" descr="http://cpkrz-omsk.ru/sites/default/files/styles/large/public/07.06.JPG"/>
          <p:cNvPicPr>
            <a:picLocks noChangeAspect="1" noChangeArrowheads="1"/>
          </p:cNvPicPr>
          <p:nvPr/>
        </p:nvPicPr>
        <p:blipFill>
          <a:blip r:embed="rId4" cstate="screen">
            <a:lum brigh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2844" y="1071546"/>
            <a:ext cx="2880320" cy="1613926"/>
          </a:xfrm>
          <a:prstGeom prst="rect">
            <a:avLst/>
          </a:prstGeom>
          <a:noFill/>
          <a:ln w="19050">
            <a:solidFill>
              <a:srgbClr val="C00000"/>
            </a:solidFill>
          </a:ln>
        </p:spPr>
      </p:pic>
      <p:sp>
        <p:nvSpPr>
          <p:cNvPr id="17" name="Прямоугольник 16"/>
          <p:cNvSpPr/>
          <p:nvPr/>
        </p:nvSpPr>
        <p:spPr>
          <a:xfrm>
            <a:off x="142844" y="-85537"/>
            <a:ext cx="8821644" cy="980667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pPr algn="ctr">
              <a:lnSpc>
                <a:spcPct val="80000"/>
              </a:lnSpc>
              <a:buFont typeface="Arial" panose="020B0604020202020204" pitchFamily="34" charset="0"/>
              <a:buNone/>
            </a:pPr>
            <a:r>
              <a:rPr lang="ru-RU" sz="2800" b="1" dirty="0" smtClean="0">
                <a:solidFill>
                  <a:schemeClr val="tx2"/>
                </a:solidFill>
                <a:latin typeface="+mj-lt"/>
                <a:ea typeface="Calibri" pitchFamily="34" charset="0"/>
                <a:cs typeface="Times New Roman" pitchFamily="18" charset="0"/>
              </a:rPr>
              <a:t>Проект </a:t>
            </a:r>
          </a:p>
          <a:p>
            <a:pPr algn="ctr">
              <a:lnSpc>
                <a:spcPct val="80000"/>
              </a:lnSpc>
              <a:buFont typeface="Arial" panose="020B0604020202020204" pitchFamily="34" charset="0"/>
              <a:buNone/>
            </a:pPr>
            <a:r>
              <a:rPr lang="ru-RU" sz="2800" b="1" dirty="0" smtClean="0">
                <a:solidFill>
                  <a:srgbClr val="C00000"/>
                </a:solidFill>
                <a:latin typeface="+mj-lt"/>
                <a:ea typeface="Calibri" pitchFamily="34" charset="0"/>
                <a:cs typeface="Times New Roman" pitchFamily="18" charset="0"/>
              </a:rPr>
              <a:t>«Дополнительные образовательные мероприятия для профессионального развития специалистов»</a:t>
            </a:r>
            <a:endParaRPr lang="ru-RU" sz="2800" b="1" dirty="0">
              <a:solidFill>
                <a:srgbClr val="C00000"/>
              </a:solidFill>
              <a:latin typeface="+mj-lt"/>
              <a:ea typeface="Calibri" pitchFamily="34" charset="0"/>
              <a:cs typeface="Times New Roman" pitchFamily="18" charset="0"/>
            </a:endParaRPr>
          </a:p>
        </p:txBody>
      </p:sp>
      <p:pic>
        <p:nvPicPr>
          <p:cNvPr id="1027" name="Picture 3" descr="C:\Users\Sveta\Desktop\Рисунок1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8565" y="1056531"/>
            <a:ext cx="6265435" cy="56848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99093603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C:\Documents and Settings\Admin\Рабочий стол\2013-2014 уч.г\Тренинг-центр 24.09.2013г\Сестр. технологий 1\P1030012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8688" y="4006591"/>
            <a:ext cx="3729948" cy="2662769"/>
          </a:xfrm>
          <a:prstGeom prst="rect">
            <a:avLst/>
          </a:prstGeom>
          <a:noFill/>
          <a:ln w="19050">
            <a:solidFill>
              <a:srgbClr val="FF0000"/>
            </a:solidFill>
            <a:miter lim="800000"/>
            <a:headEnd/>
            <a:tailEnd/>
          </a:ln>
        </p:spPr>
      </p:pic>
      <p:pic>
        <p:nvPicPr>
          <p:cNvPr id="2050" name="Picture 2" descr="http://cpkrz-omsk.ru/sites/default/files/styles/galleryformatter_slide/public/20170410_12000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42092" y="1196752"/>
            <a:ext cx="4206372" cy="2624777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</p:pic>
      <p:pic>
        <p:nvPicPr>
          <p:cNvPr id="2052" name="Picture 4" descr="http://cpkrz-omsk.ru/sites/default/files/styles/galleryformatter_slide/public/P110069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42092" y="4006425"/>
            <a:ext cx="4190403" cy="2657914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</p:pic>
      <p:pic>
        <p:nvPicPr>
          <p:cNvPr id="2054" name="Picture 6" descr="http://cpkrz-omsk.ru/sites/default/files/styles/galleryformatter_slide/public/P1100703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98688" y="1196752"/>
            <a:ext cx="3729948" cy="2624778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</p:pic>
      <p:sp>
        <p:nvSpPr>
          <p:cNvPr id="6" name="Скругленный прямоугольник 5"/>
          <p:cNvSpPr/>
          <p:nvPr/>
        </p:nvSpPr>
        <p:spPr>
          <a:xfrm>
            <a:off x="141704" y="116632"/>
            <a:ext cx="9038808" cy="642942"/>
          </a:xfrm>
          <a:prstGeom prst="roundRect">
            <a:avLst/>
          </a:prstGeom>
          <a:noFill/>
          <a:ln>
            <a:noFill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dirty="0" smtClean="0"/>
          </a:p>
          <a:p>
            <a:pPr algn="ctr"/>
            <a:r>
              <a:rPr lang="ru-RU" sz="3200" b="1" dirty="0" smtClean="0">
                <a:solidFill>
                  <a:srgbClr val="C00000"/>
                </a:solidFill>
                <a:latin typeface="+mj-lt"/>
                <a:ea typeface="+mj-ea"/>
                <a:cs typeface="+mj-cs"/>
              </a:rPr>
              <a:t>Симуляционное обучение  в БУ ДПО ОО ЦПК РЗ </a:t>
            </a:r>
          </a:p>
          <a:p>
            <a:pPr algn="ctr"/>
            <a:endParaRPr lang="ru-RU" sz="32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Содержимое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909395380"/>
              </p:ext>
            </p:extLst>
          </p:nvPr>
        </p:nvGraphicFramePr>
        <p:xfrm>
          <a:off x="179512" y="1147063"/>
          <a:ext cx="8784976" cy="5522297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614905"/>
                <a:gridCol w="8170071"/>
              </a:tblGrid>
              <a:tr h="41534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kern="120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Times New Roman" pitchFamily="18" charset="0"/>
                        </a:rPr>
                        <a:t>№</a:t>
                      </a:r>
                    </a:p>
                  </a:txBody>
                  <a:tcPr marL="91439" marR="91439" marT="45700" marB="45700" horzOverflow="overflow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kern="1200" baseline="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Times New Roman" pitchFamily="18" charset="0"/>
                        </a:rPr>
                        <a:t>Направления</a:t>
                      </a:r>
                      <a:endParaRPr kumimoji="0" lang="ru-RU" sz="1600" b="1" kern="1200" dirty="0" smtClean="0">
                        <a:solidFill>
                          <a:schemeClr val="dk1"/>
                        </a:solidFill>
                        <a:latin typeface="+mj-lt"/>
                        <a:ea typeface="+mn-ea"/>
                        <a:cs typeface="Times New Roman" pitchFamily="18" charset="0"/>
                      </a:endParaRPr>
                    </a:p>
                  </a:txBody>
                  <a:tcPr marL="91439" marR="91439" marT="45700" marB="45700" horzOverflow="overflow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40641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kern="120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1439" marR="91439" marT="45700" marB="45700" horzOverflow="overflow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kern="120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Times New Roman" pitchFamily="18" charset="0"/>
                        </a:rPr>
                        <a:t>Доврачебная медицинская помощь при неотложных состояниях</a:t>
                      </a:r>
                    </a:p>
                  </a:txBody>
                  <a:tcPr marL="68580" marR="68580" marT="0" marB="0" horzOverflow="overflow">
                    <a:solidFill>
                      <a:schemeClr val="bg1"/>
                    </a:solidFill>
                  </a:tcPr>
                </a:tc>
              </a:tr>
              <a:tr h="32707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kern="120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1439" marR="91439" marT="45700" marB="45700" horzOverflow="overflow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kern="120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Times New Roman" pitchFamily="18" charset="0"/>
                        </a:rPr>
                        <a:t>Актуальные вопросы сестринского дела</a:t>
                      </a:r>
                    </a:p>
                  </a:txBody>
                  <a:tcPr marL="68580" marR="68580" marT="0" marB="0" horzOverflow="overflow">
                    <a:solidFill>
                      <a:schemeClr val="bg1"/>
                    </a:solidFill>
                  </a:tcPr>
                </a:tc>
              </a:tr>
              <a:tr h="32707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kern="120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91439" marR="91439" marT="45700" marB="45700" horzOverflow="overflow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kern="120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Times New Roman" pitchFamily="18" charset="0"/>
                        </a:rPr>
                        <a:t>Искусство коммуникации на производстве и в семье</a:t>
                      </a:r>
                    </a:p>
                  </a:txBody>
                  <a:tcPr marL="68580" marR="68580" marT="0" marB="0" horzOverflow="overflow">
                    <a:solidFill>
                      <a:schemeClr val="bg1"/>
                    </a:solidFill>
                  </a:tcPr>
                </a:tc>
              </a:tr>
              <a:tr h="32707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kern="120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91439" marR="91439" marT="45700" marB="45700" horzOverflow="overflow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kern="120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Times New Roman" pitchFamily="18" charset="0"/>
                        </a:rPr>
                        <a:t>Актуальные вопросы педиатрии</a:t>
                      </a:r>
                    </a:p>
                  </a:txBody>
                  <a:tcPr marL="68580" marR="68580" marT="0" marB="0" horzOverflow="overflow">
                    <a:solidFill>
                      <a:schemeClr val="bg1"/>
                    </a:solidFill>
                  </a:tcPr>
                </a:tc>
              </a:tr>
              <a:tr h="32707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kern="120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91439" marR="91439" marT="45700" marB="45700" horzOverflow="overflow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kern="120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Times New Roman" pitchFamily="18" charset="0"/>
                        </a:rPr>
                        <a:t>Безопасная больничная среда</a:t>
                      </a:r>
                    </a:p>
                  </a:txBody>
                  <a:tcPr marL="68580" marR="68580" marT="0" marB="0" horzOverflow="overflow">
                    <a:solidFill>
                      <a:schemeClr val="bg1"/>
                    </a:solidFill>
                  </a:tcPr>
                </a:tc>
              </a:tr>
              <a:tr h="32707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kern="120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91439" marR="91439" marT="45700" marB="45700" horzOverflow="overflow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kern="120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Times New Roman" pitchFamily="18" charset="0"/>
                        </a:rPr>
                        <a:t>Психология эмоций</a:t>
                      </a:r>
                    </a:p>
                  </a:txBody>
                  <a:tcPr marL="68580" marR="68580" marT="0" marB="0" horzOverflow="overflow">
                    <a:solidFill>
                      <a:schemeClr val="bg1"/>
                    </a:solidFill>
                  </a:tcPr>
                </a:tc>
              </a:tr>
              <a:tr h="327074"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kern="120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Times New Roman" pitchFamily="18" charset="0"/>
                        </a:rPr>
                        <a:t>7</a:t>
                      </a:r>
                      <a:endParaRPr kumimoji="0" lang="ru-RU" sz="1600" kern="1200" dirty="0">
                        <a:solidFill>
                          <a:schemeClr val="dk1"/>
                        </a:solidFill>
                        <a:latin typeface="+mj-lt"/>
                        <a:ea typeface="+mn-ea"/>
                        <a:cs typeface="Times New Roman" pitchFamily="18" charset="0"/>
                      </a:endParaRPr>
                    </a:p>
                  </a:txBody>
                  <a:tcPr marL="91439" marR="91439" marT="45700" marB="45700" horzOverflow="overflow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kern="120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Times New Roman" pitchFamily="18" charset="0"/>
                        </a:rPr>
                        <a:t>Актуальные вопросы  акушерства и гинекологии</a:t>
                      </a:r>
                    </a:p>
                  </a:txBody>
                  <a:tcPr marL="68580" marR="68580" marT="0" marB="0" horzOverflow="overflow">
                    <a:solidFill>
                      <a:schemeClr val="bg1"/>
                    </a:solidFill>
                  </a:tcPr>
                </a:tc>
              </a:tr>
              <a:tr h="32707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kern="120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Times New Roman" pitchFamily="18" charset="0"/>
                        </a:rPr>
                        <a:t>8</a:t>
                      </a:r>
                    </a:p>
                  </a:txBody>
                  <a:tcPr marL="91439" marR="91439" marT="45700" marB="45700" horzOverflow="overflow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 rtl="0" eaLnBrk="1" latinLnBrk="0" hangingPunct="1">
                        <a:lnSpc>
                          <a:spcPct val="100000"/>
                        </a:lnSpc>
                        <a:buNone/>
                      </a:pPr>
                      <a:r>
                        <a:rPr kumimoji="0" lang="ru-RU" sz="1600" kern="120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Times New Roman" pitchFamily="18" charset="0"/>
                        </a:rPr>
                        <a:t>Актуальные вопросы физиотерапии</a:t>
                      </a:r>
                      <a:endParaRPr kumimoji="0" lang="ru-RU" sz="1600" kern="1200" dirty="0">
                        <a:solidFill>
                          <a:schemeClr val="dk1"/>
                        </a:solidFill>
                        <a:latin typeface="+mj-lt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solidFill>
                      <a:schemeClr val="bg1"/>
                    </a:solidFill>
                  </a:tcPr>
                </a:tc>
              </a:tr>
              <a:tr h="32707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kern="120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Times New Roman" pitchFamily="18" charset="0"/>
                        </a:rPr>
                        <a:t>9</a:t>
                      </a:r>
                    </a:p>
                  </a:txBody>
                  <a:tcPr marL="91439" marR="91439" marT="45700" marB="45700" horzOverflow="overflow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 rtl="0" eaLnBrk="1" latinLnBrk="0" hangingPunct="1">
                        <a:lnSpc>
                          <a:spcPct val="100000"/>
                        </a:lnSpc>
                        <a:buNone/>
                      </a:pPr>
                      <a:r>
                        <a:rPr kumimoji="0" lang="ru-RU" sz="1600" kern="120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Times New Roman" pitchFamily="18" charset="0"/>
                        </a:rPr>
                        <a:t>Актуальные вопросы психосоматической медицины</a:t>
                      </a:r>
                      <a:endParaRPr kumimoji="0" lang="ru-RU" sz="1600" kern="1200" dirty="0">
                        <a:solidFill>
                          <a:schemeClr val="dk1"/>
                        </a:solidFill>
                        <a:latin typeface="+mj-lt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solidFill>
                      <a:schemeClr val="bg1"/>
                    </a:solidFill>
                  </a:tcPr>
                </a:tc>
              </a:tr>
              <a:tr h="34241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kern="120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Times New Roman" pitchFamily="18" charset="0"/>
                        </a:rPr>
                        <a:t>10</a:t>
                      </a:r>
                    </a:p>
                  </a:txBody>
                  <a:tcPr marL="91439" marR="91439" marT="45700" marB="45700" horzOverflow="overflow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 rtl="0" eaLnBrk="1" latinLnBrk="0" hangingPunct="1">
                        <a:lnSpc>
                          <a:spcPct val="100000"/>
                        </a:lnSpc>
                        <a:buNone/>
                      </a:pPr>
                      <a:r>
                        <a:rPr kumimoji="0" lang="ru-RU" sz="1600" kern="120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Times New Roman" pitchFamily="18" charset="0"/>
                        </a:rPr>
                        <a:t>Организационно-правовые вопросы деятельности руководителя сестринского персонала</a:t>
                      </a:r>
                      <a:endParaRPr kumimoji="0" lang="ru-RU" sz="1600" kern="1200" dirty="0">
                        <a:solidFill>
                          <a:schemeClr val="dk1"/>
                        </a:solidFill>
                        <a:latin typeface="+mj-lt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solidFill>
                      <a:schemeClr val="bg1"/>
                    </a:solidFill>
                  </a:tcPr>
                </a:tc>
              </a:tr>
              <a:tr h="27378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kern="120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Times New Roman" pitchFamily="18" charset="0"/>
                        </a:rPr>
                        <a:t>11</a:t>
                      </a:r>
                    </a:p>
                  </a:txBody>
                  <a:tcPr marL="91439" marR="91439" marT="45700" marB="45700" horzOverflow="overflow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kern="120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Times New Roman" pitchFamily="18" charset="0"/>
                        </a:rPr>
                        <a:t>Актуальные вопросы грудного вскармливания</a:t>
                      </a:r>
                    </a:p>
                  </a:txBody>
                  <a:tcPr marL="68580" marR="68580" marT="0" marB="0" horzOverflow="overflow">
                    <a:solidFill>
                      <a:schemeClr val="bg1"/>
                    </a:solidFill>
                  </a:tcPr>
                </a:tc>
              </a:tr>
              <a:tr h="32707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kern="120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Times New Roman" pitchFamily="18" charset="0"/>
                        </a:rPr>
                        <a:t>12</a:t>
                      </a:r>
                    </a:p>
                  </a:txBody>
                  <a:tcPr marL="91439" marR="91439" marT="45700" marB="45700" horzOverflow="overflow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 rtl="0" eaLnBrk="1" latinLnBrk="0" hangingPunct="1">
                        <a:lnSpc>
                          <a:spcPct val="100000"/>
                        </a:lnSpc>
                        <a:buNone/>
                      </a:pPr>
                      <a:r>
                        <a:rPr kumimoji="0" lang="ru-RU" sz="1600" kern="120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Times New Roman" pitchFamily="18" charset="0"/>
                        </a:rPr>
                        <a:t>Организация хранения лекарственных препаратов в МО</a:t>
                      </a:r>
                      <a:endParaRPr kumimoji="0" lang="ru-RU" sz="1600" kern="1200" dirty="0">
                        <a:solidFill>
                          <a:schemeClr val="dk1"/>
                        </a:solidFill>
                        <a:latin typeface="+mj-lt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solidFill>
                      <a:schemeClr val="bg1"/>
                    </a:solidFill>
                  </a:tcPr>
                </a:tc>
              </a:tr>
              <a:tr h="32707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kern="120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Times New Roman" pitchFamily="18" charset="0"/>
                        </a:rPr>
                        <a:t>13</a:t>
                      </a:r>
                    </a:p>
                  </a:txBody>
                  <a:tcPr marL="91439" marR="91439" marT="45700" marB="45700" horzOverflow="overflow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kern="120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Times New Roman" pitchFamily="18" charset="0"/>
                        </a:rPr>
                        <a:t>Основы профилактической работы с населением</a:t>
                      </a:r>
                    </a:p>
                  </a:txBody>
                  <a:tcPr marL="68580" marR="68580" marT="0" marB="0" horzOverflow="overflow">
                    <a:solidFill>
                      <a:schemeClr val="bg1"/>
                    </a:solidFill>
                  </a:tcPr>
                </a:tc>
              </a:tr>
              <a:tr h="32707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j-lt"/>
                          <a:cs typeface="Times New Roman" pitchFamily="18" charset="0"/>
                        </a:rPr>
                        <a:t>14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j-lt"/>
                        <a:cs typeface="Times New Roman" pitchFamily="18" charset="0"/>
                      </a:endParaRPr>
                    </a:p>
                  </a:txBody>
                  <a:tcPr marL="91439" marR="91439" marT="45700" marB="45700" horzOverflow="overflow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j-lt"/>
                          <a:cs typeface="Times New Roman" pitchFamily="18" charset="0"/>
                        </a:rPr>
                        <a:t>Актуальные вопросы деятельности медицинских сестер УМК 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j-lt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solidFill>
                      <a:schemeClr val="bg1"/>
                    </a:solidFill>
                  </a:tcPr>
                </a:tc>
              </a:tr>
              <a:tr h="32707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j-lt"/>
                        <a:cs typeface="Times New Roman" pitchFamily="18" charset="0"/>
                      </a:endParaRPr>
                    </a:p>
                  </a:txBody>
                  <a:tcPr marL="91439" marR="91439" marT="45700" marB="4570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j-lt"/>
                          <a:cs typeface="Times New Roman" pitchFamily="18" charset="0"/>
                        </a:rPr>
                        <a:t>Всего 21 направление,  65  тем.</a:t>
                      </a:r>
                      <a:endParaRPr kumimoji="0" 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179512" y="116632"/>
            <a:ext cx="8784976" cy="720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4200" b="1" dirty="0" smtClean="0">
                <a:solidFill>
                  <a:srgbClr val="C00000"/>
                </a:solidFill>
              </a:rPr>
              <a:t>Обучающие семинары</a:t>
            </a:r>
            <a:endParaRPr lang="ru-RU" sz="42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0279785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16712"/>
            <a:ext cx="8549580" cy="720000"/>
          </a:xfrm>
          <a:solidFill>
            <a:schemeClr val="bg1"/>
          </a:solidFill>
          <a:ln w="19050">
            <a:solidFill>
              <a:schemeClr val="bg1"/>
            </a:solidFill>
          </a:ln>
        </p:spPr>
        <p:txBody>
          <a:bodyPr>
            <a:noAutofit/>
          </a:bodyPr>
          <a:lstStyle/>
          <a:p>
            <a:pPr algn="ctr">
              <a:defRPr/>
            </a:pPr>
            <a:r>
              <a:rPr lang="ru-RU" sz="4200" b="1" dirty="0" smtClean="0">
                <a:solidFill>
                  <a:srgbClr val="C00000"/>
                </a:solidFill>
                <a:effectLst/>
              </a:rPr>
              <a:t>Мастер-классы и тренинги</a:t>
            </a:r>
            <a:endParaRPr lang="ru-RU" sz="4200" b="1" dirty="0">
              <a:solidFill>
                <a:srgbClr val="C00000"/>
              </a:solidFill>
              <a:effectLst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15569274"/>
              </p:ext>
            </p:extLst>
          </p:nvPr>
        </p:nvGraphicFramePr>
        <p:xfrm>
          <a:off x="251520" y="1191070"/>
          <a:ext cx="8640960" cy="5478290"/>
        </p:xfrm>
        <a:graphic>
          <a:graphicData uri="http://schemas.openxmlformats.org/drawingml/2006/table">
            <a:tbl>
              <a:tblPr/>
              <a:tblGrid>
                <a:gridCol w="572890"/>
                <a:gridCol w="8068070"/>
              </a:tblGrid>
              <a:tr h="43204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№</a:t>
                      </a:r>
                    </a:p>
                  </a:txBody>
                  <a:tcPr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Направления </a:t>
                      </a:r>
                    </a:p>
                  </a:txBody>
                  <a:tcPr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32282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1</a:t>
                      </a:r>
                    </a:p>
                  </a:txBody>
                  <a:tcPr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Медицинский массаж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32282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2</a:t>
                      </a:r>
                    </a:p>
                  </a:txBody>
                  <a:tcPr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Медицинская помощь при неотложных и экстремальных состояниях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32282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3</a:t>
                      </a:r>
                    </a:p>
                  </a:txBody>
                  <a:tcPr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Инновационные технологии в уходе за тяжелобольным пациентом</a:t>
                      </a:r>
                      <a:endParaRPr lang="ru-RU" sz="1600" dirty="0">
                        <a:latin typeface="+mj-lt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32282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4</a:t>
                      </a:r>
                    </a:p>
                  </a:txBody>
                  <a:tcPr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kern="120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Times New Roman" pitchFamily="18" charset="0"/>
                        </a:rPr>
                        <a:t>Современные технологии выполнения </a:t>
                      </a:r>
                      <a:r>
                        <a:rPr lang="ru-RU" sz="1600" kern="1200" dirty="0" err="1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Times New Roman" pitchFamily="18" charset="0"/>
                        </a:rPr>
                        <a:t>инвазивных</a:t>
                      </a:r>
                      <a:r>
                        <a:rPr lang="ru-RU" sz="1600" kern="120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Times New Roman" pitchFamily="18" charset="0"/>
                        </a:rPr>
                        <a:t> вмешательств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j-lt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32282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5</a:t>
                      </a:r>
                    </a:p>
                  </a:txBody>
                  <a:tcPr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Современные технологии медицинских услуг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32282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6</a:t>
                      </a:r>
                    </a:p>
                  </a:txBody>
                  <a:tcPr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600" kern="120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Times New Roman" pitchFamily="18" charset="0"/>
                        </a:rPr>
                        <a:t>Актуальные вопросы акушерства и гинекологии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j-lt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32282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7</a:t>
                      </a:r>
                    </a:p>
                  </a:txBody>
                  <a:tcPr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600" kern="120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Times New Roman" pitchFamily="18" charset="0"/>
                        </a:rPr>
                        <a:t>Оздоровительная и лечебная физкультура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j-lt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32282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8</a:t>
                      </a:r>
                    </a:p>
                  </a:txBody>
                  <a:tcPr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600" kern="120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Times New Roman" pitchFamily="18" charset="0"/>
                        </a:rPr>
                        <a:t>Актуальные вопросы грудного вскармливания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j-lt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32282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9</a:t>
                      </a:r>
                    </a:p>
                  </a:txBody>
                  <a:tcPr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600" kern="120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Times New Roman" pitchFamily="18" charset="0"/>
                        </a:rPr>
                        <a:t>Плановая и неотложная медицинская помощь в педиатрии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j-lt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32282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10</a:t>
                      </a:r>
                    </a:p>
                  </a:txBody>
                  <a:tcPr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kern="120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Times New Roman" pitchFamily="18" charset="0"/>
                        </a:rPr>
                        <a:t>Процедуры сестринского ухода за тяжелобольными 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j-lt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32282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11</a:t>
                      </a:r>
                    </a:p>
                  </a:txBody>
                  <a:tcPr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Психологические тренинги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32282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12</a:t>
                      </a:r>
                    </a:p>
                  </a:txBody>
                  <a:tcPr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kern="120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Times New Roman" pitchFamily="18" charset="0"/>
                        </a:rPr>
                        <a:t>Актуальные вопросы педиатрии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j-lt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322822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+mj-lt"/>
                          <a:cs typeface="Times New Roman" pitchFamily="18" charset="0"/>
                        </a:rPr>
                        <a:t>13</a:t>
                      </a:r>
                      <a:endParaRPr lang="ru-RU" sz="1600" dirty="0">
                        <a:latin typeface="+mj-lt"/>
                        <a:cs typeface="Times New Roman" pitchFamily="18" charset="0"/>
                      </a:endParaRPr>
                    </a:p>
                  </a:txBody>
                  <a:tcPr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600" kern="120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Times New Roman" pitchFamily="18" charset="0"/>
                        </a:rPr>
                        <a:t>Современные технологии ухода за </a:t>
                      </a:r>
                      <a:r>
                        <a:rPr lang="ru-RU" sz="1600" kern="1200" dirty="0" err="1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Times New Roman" pitchFamily="18" charset="0"/>
                        </a:rPr>
                        <a:t>стомированным</a:t>
                      </a:r>
                      <a:r>
                        <a:rPr lang="ru-RU" sz="1600" kern="120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Times New Roman" pitchFamily="18" charset="0"/>
                        </a:rPr>
                        <a:t> пациентом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j-lt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322822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+mj-lt"/>
                          <a:cs typeface="Times New Roman" pitchFamily="18" charset="0"/>
                        </a:rPr>
                        <a:t>14</a:t>
                      </a:r>
                      <a:endParaRPr lang="ru-RU" sz="1600" dirty="0">
                        <a:latin typeface="+mj-lt"/>
                        <a:cs typeface="Times New Roman" pitchFamily="18" charset="0"/>
                      </a:endParaRPr>
                    </a:p>
                  </a:txBody>
                  <a:tcPr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Симуляционные</a:t>
                      </a: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 тренинги в </a:t>
                      </a:r>
                      <a:r>
                        <a:rPr kumimoji="0" lang="ru-RU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неонатальной</a:t>
                      </a: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 практике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352182">
                <a:tc>
                  <a:txBody>
                    <a:bodyPr/>
                    <a:lstStyle/>
                    <a:p>
                      <a:endParaRPr lang="ru-RU" sz="1600" dirty="0">
                        <a:latin typeface="+mj-lt"/>
                        <a:cs typeface="Times New Roman" pitchFamily="18" charset="0"/>
                      </a:endParaRPr>
                    </a:p>
                  </a:txBody>
                  <a:tcPr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Всего 45 наименований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52950974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271399688"/>
              </p:ext>
            </p:extLst>
          </p:nvPr>
        </p:nvGraphicFramePr>
        <p:xfrm>
          <a:off x="0" y="1268760"/>
          <a:ext cx="9144000" cy="51125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1691680" y="3933056"/>
            <a:ext cx="864096" cy="2880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tx1"/>
                </a:solidFill>
              </a:rPr>
              <a:t>2953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3203848" y="2348880"/>
            <a:ext cx="864096" cy="2880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tx1"/>
                </a:solidFill>
              </a:rPr>
              <a:t>7156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4786314" y="1357298"/>
            <a:ext cx="864096" cy="2880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tx1"/>
                </a:solidFill>
              </a:rPr>
              <a:t>9944</a:t>
            </a:r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107504" y="44624"/>
            <a:ext cx="9036496" cy="864096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pPr algn="ctr">
              <a:lnSpc>
                <a:spcPct val="80000"/>
              </a:lnSpc>
              <a:buFont typeface="Arial" panose="020B0604020202020204" pitchFamily="34" charset="0"/>
              <a:buNone/>
            </a:pPr>
            <a:r>
              <a:rPr lang="ru-RU" sz="3200" b="1" dirty="0" smtClean="0">
                <a:solidFill>
                  <a:srgbClr val="C00000"/>
                </a:solidFill>
                <a:latin typeface="+mj-lt"/>
                <a:ea typeface="Calibri" pitchFamily="34" charset="0"/>
                <a:cs typeface="Times New Roman" pitchFamily="18" charset="0"/>
              </a:rPr>
              <a:t>Посещаемость</a:t>
            </a:r>
            <a:br>
              <a:rPr lang="ru-RU" sz="3200" b="1" dirty="0" smtClean="0">
                <a:solidFill>
                  <a:srgbClr val="C00000"/>
                </a:solidFill>
                <a:latin typeface="+mj-lt"/>
                <a:ea typeface="Calibri" pitchFamily="34" charset="0"/>
                <a:cs typeface="Times New Roman" pitchFamily="18" charset="0"/>
              </a:rPr>
            </a:br>
            <a:r>
              <a:rPr lang="ru-RU" sz="3200" b="1" dirty="0" smtClean="0">
                <a:solidFill>
                  <a:srgbClr val="C00000"/>
                </a:solidFill>
                <a:latin typeface="+mj-lt"/>
                <a:ea typeface="Calibri" pitchFamily="34" charset="0"/>
                <a:cs typeface="Times New Roman" pitchFamily="18" charset="0"/>
              </a:rPr>
              <a:t> дополнительных образовательных мероприятий</a:t>
            </a:r>
            <a:endParaRPr lang="ru-RU" sz="3200" b="1" dirty="0">
              <a:solidFill>
                <a:srgbClr val="C00000"/>
              </a:solidFill>
              <a:latin typeface="+mj-lt"/>
              <a:ea typeface="Calibri" pitchFamily="34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54451304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71500" y="3071813"/>
            <a:ext cx="7923213" cy="577850"/>
          </a:xfrm>
        </p:spPr>
        <p:txBody>
          <a:bodyPr>
            <a:normAutofit fontScale="90000"/>
          </a:bodyPr>
          <a:lstStyle/>
          <a:p>
            <a:pPr algn="ctr">
              <a:defRPr/>
            </a:pPr>
            <a:r>
              <a:rPr lang="ru-RU" sz="2000" dirty="0" smtClean="0">
                <a:solidFill>
                  <a:srgbClr val="C00000"/>
                </a:solidFill>
                <a:effectLst/>
              </a:rPr>
              <a:t/>
            </a:r>
            <a:br>
              <a:rPr lang="ru-RU" sz="2000" dirty="0" smtClean="0">
                <a:solidFill>
                  <a:srgbClr val="C00000"/>
                </a:solidFill>
                <a:effectLst/>
              </a:rPr>
            </a:br>
            <a:r>
              <a:rPr lang="ru-RU" sz="2000" dirty="0" smtClean="0">
                <a:solidFill>
                  <a:srgbClr val="C00000"/>
                </a:solidFill>
                <a:effectLst/>
              </a:rPr>
              <a:t/>
            </a:r>
            <a:br>
              <a:rPr lang="ru-RU" sz="2000" dirty="0" smtClean="0">
                <a:solidFill>
                  <a:srgbClr val="C00000"/>
                </a:solidFill>
                <a:effectLst/>
              </a:rPr>
            </a:br>
            <a:r>
              <a:rPr lang="ru-RU" sz="2800" dirty="0" smtClean="0">
                <a:solidFill>
                  <a:srgbClr val="C00000"/>
                </a:solidFill>
                <a:effectLst/>
              </a:rPr>
              <a:t/>
            </a:r>
            <a:br>
              <a:rPr lang="ru-RU" sz="2800" dirty="0" smtClean="0">
                <a:solidFill>
                  <a:srgbClr val="C00000"/>
                </a:solidFill>
                <a:effectLst/>
              </a:rPr>
            </a:br>
            <a:endParaRPr lang="ru-RU" sz="2800" dirty="0">
              <a:solidFill>
                <a:srgbClr val="C00000"/>
              </a:solidFill>
              <a:effectLst/>
            </a:endParaRPr>
          </a:p>
        </p:txBody>
      </p:sp>
      <p:pic>
        <p:nvPicPr>
          <p:cNvPr id="37892" name="Picture 6" descr="C:\Users\maestror7\Desktop\Снимок54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3675" y="-13708"/>
            <a:ext cx="91662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9750" y="908050"/>
            <a:ext cx="7986713" cy="2286000"/>
          </a:xfrm>
          <a:solidFill>
            <a:schemeClr val="bg1"/>
          </a:solidFill>
          <a:ln>
            <a:solidFill>
              <a:schemeClr val="tx2">
                <a:lumMod val="25000"/>
                <a:lumOff val="75000"/>
              </a:schemeClr>
            </a:solidFill>
          </a:ln>
        </p:spPr>
        <p:txBody>
          <a:bodyPr>
            <a:normAutofit fontScale="85000" lnSpcReduction="20000"/>
          </a:bodyPr>
          <a:lstStyle/>
          <a:p>
            <a:pPr algn="ctr">
              <a:defRPr/>
            </a:pPr>
            <a:endParaRPr lang="ru-RU" b="1" dirty="0" smtClean="0">
              <a:solidFill>
                <a:schemeClr val="tx1"/>
              </a:solidFill>
            </a:endParaRPr>
          </a:p>
          <a:p>
            <a:pPr algn="ctr">
              <a:defRPr/>
            </a:pPr>
            <a:r>
              <a:rPr lang="ru-RU" b="1" dirty="0" smtClean="0">
                <a:solidFill>
                  <a:schemeClr val="tx1"/>
                </a:solidFill>
              </a:rPr>
              <a:t>Видеофрагмент тренинга </a:t>
            </a:r>
            <a:r>
              <a:rPr lang="ru-RU" b="1" dirty="0" err="1" smtClean="0">
                <a:solidFill>
                  <a:schemeClr val="tx1"/>
                </a:solidFill>
              </a:rPr>
              <a:t>командообразования</a:t>
            </a:r>
            <a:r>
              <a:rPr lang="ru-RU" b="1" dirty="0" smtClean="0">
                <a:solidFill>
                  <a:schemeClr val="tx1"/>
                </a:solidFill>
              </a:rPr>
              <a:t> </a:t>
            </a:r>
          </a:p>
          <a:p>
            <a:pPr algn="ctr">
              <a:defRPr/>
            </a:pPr>
            <a:endParaRPr lang="ru-RU" sz="2400" b="1" dirty="0" smtClean="0">
              <a:solidFill>
                <a:schemeClr val="accent3">
                  <a:lumMod val="75000"/>
                </a:schemeClr>
              </a:solidFill>
              <a:latin typeface="+mj-lt"/>
            </a:endParaRPr>
          </a:p>
          <a:p>
            <a:pPr algn="ctr">
              <a:defRPr/>
            </a:pPr>
            <a:r>
              <a:rPr lang="ru-RU" b="1" dirty="0" smtClean="0">
                <a:solidFill>
                  <a:srgbClr val="C00000"/>
                </a:solidFill>
                <a:latin typeface="+mj-lt"/>
              </a:rPr>
              <a:t>«Оказание первичной  и реанимационной помощи новорожденным в родильном зале»</a:t>
            </a:r>
          </a:p>
          <a:p>
            <a:pPr algn="ctr">
              <a:defRPr/>
            </a:pPr>
            <a:r>
              <a:rPr lang="ru-RU" sz="2400" b="1" dirty="0" smtClean="0">
                <a:solidFill>
                  <a:schemeClr val="accent3">
                    <a:lumMod val="75000"/>
                  </a:schemeClr>
                </a:solidFill>
                <a:latin typeface="+mj-lt"/>
              </a:rPr>
              <a:t> </a:t>
            </a:r>
            <a:endParaRPr lang="ru-RU" sz="2400" b="1" dirty="0">
              <a:solidFill>
                <a:schemeClr val="accent3">
                  <a:lumMod val="75000"/>
                </a:schemeClr>
              </a:solidFill>
              <a:latin typeface="+mj-lt"/>
            </a:endParaRPr>
          </a:p>
        </p:txBody>
      </p:sp>
      <p:pic>
        <p:nvPicPr>
          <p:cNvPr id="5" name="К през. Ноздряковой.wm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067944" y="3212976"/>
            <a:ext cx="4488160" cy="3366120"/>
          </a:xfrm>
          <a:prstGeom prst="rect">
            <a:avLst/>
          </a:prstGeom>
        </p:spPr>
      </p:pic>
    </p:spTree>
  </p:cSld>
  <p:clrMapOvr>
    <a:masterClrMapping/>
  </p:clrMapOvr>
  <p:transition spd="slow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7632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-762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5" name="Группа 4"/>
          <p:cNvGrpSpPr/>
          <p:nvPr/>
        </p:nvGrpSpPr>
        <p:grpSpPr>
          <a:xfrm>
            <a:off x="0" y="1484784"/>
            <a:ext cx="9144001" cy="60152"/>
            <a:chOff x="-1" y="1556792"/>
            <a:chExt cx="9144001" cy="119552"/>
          </a:xfrm>
        </p:grpSpPr>
        <p:pic>
          <p:nvPicPr>
            <p:cNvPr id="6" name="Picture 9"/>
            <p:cNvPicPr>
              <a:picLocks noChangeArrowheads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-1" y="1556792"/>
              <a:ext cx="1310400" cy="118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" name="Picture 9"/>
            <p:cNvPicPr>
              <a:picLocks noChangeArrowheads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1233344" y="1557544"/>
              <a:ext cx="1310400" cy="118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" name="Picture 9"/>
            <p:cNvPicPr>
              <a:picLocks noChangeArrowheads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2499008" y="1557544"/>
              <a:ext cx="1310400" cy="118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" name="Picture 9"/>
            <p:cNvPicPr>
              <a:picLocks noChangeArrowheads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3764067" y="1556792"/>
              <a:ext cx="1310400" cy="118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" name="Picture 9"/>
            <p:cNvPicPr>
              <a:picLocks noChangeArrowheads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4997412" y="1557544"/>
              <a:ext cx="1310400" cy="118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" name="Picture 9"/>
            <p:cNvPicPr>
              <a:picLocks noChangeArrowheads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6263076" y="1557544"/>
              <a:ext cx="1310400" cy="118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2" name="Picture 9"/>
            <p:cNvPicPr>
              <a:picLocks noChangeArrowheads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7527756" y="1557544"/>
              <a:ext cx="1310400" cy="118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3" name="Picture 9"/>
            <p:cNvPicPr>
              <a:picLocks noChangeArrowheads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8725604" y="1556792"/>
              <a:ext cx="410776" cy="118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4" name="Прямоугольник 13"/>
            <p:cNvSpPr/>
            <p:nvPr/>
          </p:nvSpPr>
          <p:spPr>
            <a:xfrm>
              <a:off x="-1" y="1556792"/>
              <a:ext cx="9144001" cy="118800"/>
            </a:xfrm>
            <a:prstGeom prst="rect">
              <a:avLst/>
            </a:prstGeom>
            <a:noFill/>
            <a:ln w="190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5" name="Группа 14"/>
          <p:cNvGrpSpPr/>
          <p:nvPr/>
        </p:nvGrpSpPr>
        <p:grpSpPr>
          <a:xfrm>
            <a:off x="-14515" y="6797848"/>
            <a:ext cx="9144001" cy="60152"/>
            <a:chOff x="-1" y="1556792"/>
            <a:chExt cx="9144001" cy="119552"/>
          </a:xfrm>
        </p:grpSpPr>
        <p:pic>
          <p:nvPicPr>
            <p:cNvPr id="16" name="Picture 9"/>
            <p:cNvPicPr>
              <a:picLocks noChangeArrowheads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-1" y="1556792"/>
              <a:ext cx="1310400" cy="118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7" name="Picture 9"/>
            <p:cNvPicPr>
              <a:picLocks noChangeArrowheads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1233344" y="1557544"/>
              <a:ext cx="1310400" cy="118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8" name="Picture 9"/>
            <p:cNvPicPr>
              <a:picLocks noChangeArrowheads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2499008" y="1557544"/>
              <a:ext cx="1310400" cy="118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9" name="Picture 9"/>
            <p:cNvPicPr>
              <a:picLocks noChangeArrowheads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3764067" y="1556792"/>
              <a:ext cx="1310400" cy="118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" name="Picture 9"/>
            <p:cNvPicPr>
              <a:picLocks noChangeArrowheads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4997412" y="1557544"/>
              <a:ext cx="1310400" cy="118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1" name="Picture 9"/>
            <p:cNvPicPr>
              <a:picLocks noChangeArrowheads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6263076" y="1557544"/>
              <a:ext cx="1310400" cy="118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2" name="Picture 9"/>
            <p:cNvPicPr>
              <a:picLocks noChangeArrowheads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7527756" y="1557544"/>
              <a:ext cx="1310400" cy="118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3" name="Picture 9"/>
            <p:cNvPicPr>
              <a:picLocks noChangeArrowheads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8725604" y="1556792"/>
              <a:ext cx="410776" cy="118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4" name="Прямоугольник 23"/>
            <p:cNvSpPr/>
            <p:nvPr/>
          </p:nvSpPr>
          <p:spPr>
            <a:xfrm>
              <a:off x="-1" y="1556792"/>
              <a:ext cx="9144001" cy="118800"/>
            </a:xfrm>
            <a:prstGeom prst="rect">
              <a:avLst/>
            </a:prstGeom>
            <a:noFill/>
            <a:ln w="190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25" name="Прямоугольник 24"/>
          <p:cNvSpPr/>
          <p:nvPr/>
        </p:nvSpPr>
        <p:spPr>
          <a:xfrm>
            <a:off x="539552" y="3210361"/>
            <a:ext cx="8034088" cy="9387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500" b="1" kern="0" dirty="0" smtClean="0">
                <a:solidFill>
                  <a:srgbClr val="004B96"/>
                </a:solidFill>
                <a:latin typeface="+mj-lt"/>
              </a:rPr>
              <a:t>Благодарю за внимание!</a:t>
            </a:r>
            <a:endParaRPr lang="ru-RU" sz="5500" b="1" kern="0" dirty="0">
              <a:solidFill>
                <a:srgbClr val="004B96"/>
              </a:solidFill>
              <a:latin typeface="+mj-lt"/>
            </a:endParaRPr>
          </a:p>
        </p:txBody>
      </p:sp>
      <p:grpSp>
        <p:nvGrpSpPr>
          <p:cNvPr id="27" name="Группа 26"/>
          <p:cNvGrpSpPr/>
          <p:nvPr/>
        </p:nvGrpSpPr>
        <p:grpSpPr>
          <a:xfrm flipH="1">
            <a:off x="-45718" y="3284983"/>
            <a:ext cx="45719" cy="68221"/>
            <a:chOff x="-1" y="1556792"/>
            <a:chExt cx="9136381" cy="119552"/>
          </a:xfrm>
        </p:grpSpPr>
        <p:pic>
          <p:nvPicPr>
            <p:cNvPr id="28" name="Picture 9"/>
            <p:cNvPicPr>
              <a:picLocks noChangeArrowheads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9539" t="54673" r="50000" b="28914"/>
            <a:stretch/>
          </p:blipFill>
          <p:spPr bwMode="auto">
            <a:xfrm>
              <a:off x="-1" y="1556792"/>
              <a:ext cx="1310400" cy="118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2" name="Picture 9"/>
            <p:cNvPicPr>
              <a:picLocks noChangeArrowheads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9539" t="54673" r="50000" b="28914"/>
            <a:stretch/>
          </p:blipFill>
          <p:spPr bwMode="auto">
            <a:xfrm>
              <a:off x="4997412" y="1557544"/>
              <a:ext cx="1310400" cy="118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5" name="Picture 9"/>
            <p:cNvPicPr>
              <a:picLocks noChangeArrowheads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9539" t="54673" r="77777" b="28914"/>
            <a:stretch/>
          </p:blipFill>
          <p:spPr bwMode="auto">
            <a:xfrm>
              <a:off x="8725604" y="1556792"/>
              <a:ext cx="410776" cy="118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57" name="Прямоугольник 56"/>
          <p:cNvSpPr/>
          <p:nvPr/>
        </p:nvSpPr>
        <p:spPr>
          <a:xfrm>
            <a:off x="4139952" y="116632"/>
            <a:ext cx="500404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kern="0" dirty="0" smtClean="0">
                <a:solidFill>
                  <a:srgbClr val="004B9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Arial" charset="0"/>
              </a:rPr>
              <a:t>Региональная конференция, </a:t>
            </a:r>
          </a:p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kern="0" dirty="0" smtClean="0">
                <a:solidFill>
                  <a:srgbClr val="004B9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Arial" charset="0"/>
              </a:rPr>
              <a:t>посвященная 25-летнему юбилею РАМС</a:t>
            </a:r>
            <a:endParaRPr lang="ru-RU" sz="2000" b="1" kern="0" dirty="0">
              <a:solidFill>
                <a:srgbClr val="004B9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cs typeface="Arial" charset="0"/>
            </a:endParaRPr>
          </a:p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Calibri" pitchFamily="34" charset="0"/>
                <a:cs typeface="Times New Roman" pitchFamily="18" charset="0"/>
              </a:rPr>
              <a:t>«Лидерство и инновации </a:t>
            </a:r>
            <a:r>
              <a:rPr lang="ru-RU" sz="2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Calibri" pitchFamily="34" charset="0"/>
                <a:cs typeface="Times New Roman" pitchFamily="18" charset="0"/>
              </a:rPr>
              <a:t>– </a:t>
            </a:r>
            <a:r>
              <a:rPr lang="ru-RU" sz="2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Calibri" pitchFamily="34" charset="0"/>
                <a:cs typeface="Times New Roman" pitchFamily="18" charset="0"/>
              </a:rPr>
              <a:t>путь </a:t>
            </a:r>
            <a:r>
              <a:rPr lang="ru-RU" sz="2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Calibri" pitchFamily="34" charset="0"/>
                <a:cs typeface="Times New Roman" pitchFamily="18" charset="0"/>
              </a:rPr>
              <a:t>к новым </a:t>
            </a:r>
            <a:r>
              <a:rPr lang="ru-RU" sz="2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Calibri" pitchFamily="34" charset="0"/>
                <a:cs typeface="Times New Roman" pitchFamily="18" charset="0"/>
              </a:rPr>
              <a:t>достижениям» 8 декабря </a:t>
            </a:r>
            <a:r>
              <a:rPr lang="ru-RU" sz="2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Calibri" pitchFamily="34" charset="0"/>
                <a:cs typeface="Times New Roman" pitchFamily="18" charset="0"/>
              </a:rPr>
              <a:t>2017 г., г. </a:t>
            </a:r>
            <a:r>
              <a:rPr lang="ru-RU" sz="2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Calibri" pitchFamily="34" charset="0"/>
                <a:cs typeface="Times New Roman" pitchFamily="18" charset="0"/>
              </a:rPr>
              <a:t>Омск</a:t>
            </a:r>
            <a:endParaRPr lang="ru-RU" sz="20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ea typeface="Calibri" pitchFamily="34" charset="0"/>
              <a:cs typeface="Times New Roman" pitchFamily="18" charset="0"/>
            </a:endParaRPr>
          </a:p>
        </p:txBody>
      </p:sp>
      <p:pic>
        <p:nvPicPr>
          <p:cNvPr id="58" name="Picture 6" descr="C:\Users\Sveta\Desktop\Без имени-2.png"/>
          <p:cNvPicPr>
            <a:picLocks noChangeAspect="1" noChangeArrowheads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0" y="0"/>
            <a:ext cx="1804581" cy="1177266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9" name="Рисунок 58" descr="D:\Документы\Эмблемы\РАМС и регион. ассоциации\1.png"/>
          <p:cNvPicPr/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07704" y="188640"/>
            <a:ext cx="1077742" cy="1074997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60" name="Рисунок 59" descr="D:\Документы\Эмблемы\ОПСА\эмблема.png"/>
          <p:cNvPicPr/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131840" y="116632"/>
            <a:ext cx="898386" cy="1247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7624" y="41711"/>
            <a:ext cx="7832310" cy="1011025"/>
          </a:xfrm>
          <a:noFill/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pPr>
              <a:defRPr/>
            </a:pPr>
            <a:r>
              <a:rPr lang="ru-RU" sz="1800" b="1" dirty="0" smtClean="0">
                <a:solidFill>
                  <a:srgbClr val="C00000"/>
                </a:solidFill>
              </a:rPr>
              <a:t>Постановление Правительства РФ от  15 апреля 2014 г. N 294</a:t>
            </a:r>
            <a:br>
              <a:rPr lang="ru-RU" sz="1800" b="1" dirty="0" smtClean="0">
                <a:solidFill>
                  <a:srgbClr val="C00000"/>
                </a:solidFill>
              </a:rPr>
            </a:br>
            <a:r>
              <a:rPr lang="ru-RU" sz="1800" b="1" dirty="0" smtClean="0">
                <a:solidFill>
                  <a:srgbClr val="C00000"/>
                </a:solidFill>
              </a:rPr>
              <a:t>«ОБ УТВЕРЖДЕНИИ ГОСУДАРСТВЕННОЙ ПРОГРАММЫ РОССИЙСКОЙ ФЕДЕРАЦИИ "РАЗВИТИЕ ЗДРАВООХРАНЕНИЯ" </a:t>
            </a:r>
            <a:endParaRPr lang="ru-RU" sz="1800" b="1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33902" y="1124744"/>
            <a:ext cx="8886031" cy="5544616"/>
          </a:xfrm>
          <a:solidFill>
            <a:schemeClr val="bg1"/>
          </a:solidFill>
        </p:spPr>
        <p:txBody>
          <a:bodyPr>
            <a:normAutofit fontScale="92500"/>
          </a:bodyPr>
          <a:lstStyle/>
          <a:p>
            <a:pPr>
              <a:buFontTx/>
              <a:buNone/>
              <a:defRPr/>
            </a:pPr>
            <a:endParaRPr lang="ru-RU" sz="2400" dirty="0" smtClean="0">
              <a:ea typeface="+mj-ea"/>
              <a:cs typeface="+mj-cs"/>
            </a:endParaRPr>
          </a:p>
          <a:p>
            <a:pPr algn="just">
              <a:buFontTx/>
              <a:buNone/>
              <a:defRPr/>
            </a:pPr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ea typeface="+mj-ea"/>
                <a:cs typeface="+mj-cs"/>
              </a:rPr>
              <a:t>подпрограмма 7</a:t>
            </a:r>
          </a:p>
          <a:p>
            <a:pPr algn="just">
              <a:buFontTx/>
              <a:buNone/>
              <a:defRPr/>
            </a:pPr>
            <a:r>
              <a:rPr lang="ru-RU" sz="2400" dirty="0" smtClean="0">
                <a:ea typeface="+mj-ea"/>
                <a:cs typeface="+mj-cs"/>
              </a:rPr>
              <a:t>«Кадровое обеспечение системы здравоохранения»</a:t>
            </a:r>
          </a:p>
          <a:p>
            <a:pPr algn="just">
              <a:buFontTx/>
              <a:buNone/>
              <a:defRPr/>
            </a:pPr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ea typeface="+mj-ea"/>
                <a:cs typeface="+mj-cs"/>
              </a:rPr>
              <a:t>показатель 7.5 </a:t>
            </a:r>
          </a:p>
          <a:p>
            <a:pPr algn="just">
              <a:buFontTx/>
              <a:buNone/>
              <a:defRPr/>
            </a:pPr>
            <a:r>
              <a:rPr lang="ru-RU" sz="2400" b="1" dirty="0" smtClean="0">
                <a:solidFill>
                  <a:srgbClr val="C00000"/>
                </a:solidFill>
                <a:ea typeface="+mj-ea"/>
                <a:cs typeface="+mj-cs"/>
              </a:rPr>
              <a:t>«Количество обучающихся, прошедших подготовку в</a:t>
            </a:r>
          </a:p>
          <a:p>
            <a:pPr algn="just">
              <a:buFontTx/>
              <a:buNone/>
              <a:defRPr/>
            </a:pPr>
            <a:r>
              <a:rPr lang="ru-RU" sz="2400" b="1" dirty="0" smtClean="0">
                <a:solidFill>
                  <a:srgbClr val="C00000"/>
                </a:solidFill>
                <a:ea typeface="+mj-ea"/>
                <a:cs typeface="+mj-cs"/>
              </a:rPr>
              <a:t>обучающих симуляционных центрах»</a:t>
            </a:r>
          </a:p>
          <a:p>
            <a:pPr algn="just">
              <a:buFontTx/>
              <a:buNone/>
              <a:defRPr/>
            </a:pPr>
            <a:r>
              <a:rPr lang="ru-RU" sz="2400" dirty="0" smtClean="0">
                <a:ea typeface="+mj-ea"/>
                <a:cs typeface="+mj-cs"/>
              </a:rPr>
              <a:t> </a:t>
            </a:r>
            <a:endParaRPr lang="ru-RU" sz="2400" dirty="0" smtClean="0"/>
          </a:p>
          <a:p>
            <a:pPr algn="ctr">
              <a:buFontTx/>
              <a:buNone/>
              <a:defRPr/>
            </a:pPr>
            <a:r>
              <a:rPr lang="ru-RU" sz="2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</a:rPr>
              <a:t>Ожидаемые результаты:</a:t>
            </a:r>
          </a:p>
          <a:p>
            <a:pPr>
              <a:defRPr/>
            </a:pPr>
            <a:r>
              <a:rPr lang="ru-RU" sz="2600" dirty="0" smtClean="0"/>
              <a:t>повышение качества подготовки медицинских специалистов;</a:t>
            </a:r>
          </a:p>
          <a:p>
            <a:pPr>
              <a:defRPr/>
            </a:pPr>
            <a:r>
              <a:rPr lang="ru-RU" sz="2600" dirty="0" smtClean="0"/>
              <a:t>повышение качества оказываемой медицинской помощи;</a:t>
            </a:r>
          </a:p>
          <a:p>
            <a:pPr>
              <a:defRPr/>
            </a:pPr>
            <a:r>
              <a:rPr lang="ru-RU" sz="2600" dirty="0" smtClean="0"/>
              <a:t>соответствие уровня практических навыков медицинских работников современным потребностям практического здравоохранения</a:t>
            </a:r>
          </a:p>
          <a:p>
            <a:pPr algn="just">
              <a:buFontTx/>
              <a:buNone/>
              <a:defRPr/>
            </a:pPr>
            <a:endParaRPr lang="ru-RU" sz="2400" dirty="0" smtClean="0"/>
          </a:p>
          <a:p>
            <a:pPr algn="just">
              <a:buFontTx/>
              <a:buNone/>
              <a:defRPr/>
            </a:pPr>
            <a:endParaRPr lang="ru-RU" sz="2400" dirty="0" smtClean="0">
              <a:ea typeface="+mj-ea"/>
              <a:cs typeface="+mj-cs"/>
            </a:endParaRPr>
          </a:p>
        </p:txBody>
      </p:sp>
      <p:pic>
        <p:nvPicPr>
          <p:cNvPr id="5" name="Picture 10" descr="http://sob.ru/upload/Image/2011/04/4988_molotok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948264" y="1269280"/>
            <a:ext cx="2071670" cy="20157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175" name="Picture 15" descr="D:\Documents\Сим технологии\загруженное (1)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7504" y="75853"/>
            <a:ext cx="857250" cy="904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4" name="Picture 4" descr="http://www.rosomed.ru/p/rosomed-name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36512" y="206925"/>
            <a:ext cx="2178826" cy="6303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823" name="TextBox 13"/>
          <p:cNvSpPr txBox="1">
            <a:spLocks noChangeArrowheads="1"/>
          </p:cNvSpPr>
          <p:nvPr/>
        </p:nvSpPr>
        <p:spPr bwMode="auto">
          <a:xfrm>
            <a:off x="2123728" y="-27384"/>
            <a:ext cx="7020272" cy="1008112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3200">
                <a:solidFill>
                  <a:schemeClr val="lt1"/>
                </a:solidFill>
                <a:latin typeface="+mn-lt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cs typeface="+mn-cs"/>
              </a:defRPr>
            </a:lvl9pPr>
          </a:lstStyle>
          <a:p>
            <a:r>
              <a:rPr lang="ru-RU" sz="3000" b="1" dirty="0" smtClean="0">
                <a:solidFill>
                  <a:srgbClr val="C00000"/>
                </a:solidFill>
              </a:rPr>
              <a:t>Российское  общество </a:t>
            </a:r>
          </a:p>
          <a:p>
            <a:r>
              <a:rPr lang="ru-RU" sz="3000" b="1" dirty="0" err="1" smtClean="0">
                <a:solidFill>
                  <a:srgbClr val="C00000"/>
                </a:solidFill>
              </a:rPr>
              <a:t>симуляционного</a:t>
            </a:r>
            <a:r>
              <a:rPr lang="ru-RU" sz="3000" b="1" dirty="0" smtClean="0">
                <a:solidFill>
                  <a:srgbClr val="C00000"/>
                </a:solidFill>
              </a:rPr>
              <a:t> обучения в медицине</a:t>
            </a:r>
            <a:endParaRPr lang="ru-RU" sz="3000" b="1" dirty="0">
              <a:solidFill>
                <a:srgbClr val="C00000"/>
              </a:solidFill>
            </a:endParaRPr>
          </a:p>
        </p:txBody>
      </p:sp>
      <p:pic>
        <p:nvPicPr>
          <p:cNvPr id="8" name="Picture 10" descr="http://rosomed.ru/ckeditor_assets/pictures/1030/content_first_day-26_small.jp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73510" y="1198461"/>
            <a:ext cx="3630938" cy="2158530"/>
          </a:xfrm>
          <a:prstGeom prst="rect">
            <a:avLst/>
          </a:prstGeom>
          <a:noFill/>
          <a:ln w="19050">
            <a:solidFill>
              <a:srgbClr val="C00000"/>
            </a:solidFill>
          </a:ln>
        </p:spPr>
      </p:pic>
      <p:pic>
        <p:nvPicPr>
          <p:cNvPr id="9" name="Picture 12" descr="http://rosomed.ru/ckeditor_assets/pictures/1043/content_first_day-114_small.jp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5911" y="4189695"/>
            <a:ext cx="3808057" cy="2479665"/>
          </a:xfrm>
          <a:prstGeom prst="rect">
            <a:avLst/>
          </a:prstGeom>
          <a:noFill/>
          <a:ln w="19050">
            <a:solidFill>
              <a:srgbClr val="C00000"/>
            </a:solidFill>
          </a:ln>
        </p:spPr>
      </p:pic>
      <p:pic>
        <p:nvPicPr>
          <p:cNvPr id="1027" name="Picture 3" descr="C:\Users\Bekova\AppData\Roaming\Mail.Ru\Agent\0001\content.cache\65270c920cc8d713175c4695e49eea35.JPG"/>
          <p:cNvPicPr>
            <a:picLocks noChangeAspect="1" noChangeArrowheads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972263" y="4189695"/>
            <a:ext cx="3632186" cy="2479665"/>
          </a:xfrm>
          <a:prstGeom prst="rect">
            <a:avLst/>
          </a:prstGeom>
          <a:noFill/>
          <a:ln w="19050">
            <a:solidFill>
              <a:srgbClr val="C00000"/>
            </a:solidFill>
          </a:ln>
        </p:spPr>
      </p:pic>
      <p:pic>
        <p:nvPicPr>
          <p:cNvPr id="1028" name="Picture 4" descr="C:\Users\Bekova\AppData\Roaming\Mail.Ru\Agent\0001\content.cache\ee7ea0d9420bc487ea494f138de6ae70.JPG"/>
          <p:cNvPicPr>
            <a:picLocks noChangeAspect="1" noChangeArrowheads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75910" y="1198461"/>
            <a:ext cx="3808058" cy="2158531"/>
          </a:xfrm>
          <a:prstGeom prst="rect">
            <a:avLst/>
          </a:prstGeom>
          <a:noFill/>
          <a:ln w="19050">
            <a:solidFill>
              <a:srgbClr val="C00000"/>
            </a:solidFill>
          </a:ln>
        </p:spPr>
      </p:pic>
      <p:sp>
        <p:nvSpPr>
          <p:cNvPr id="16" name="Прямоугольник 15"/>
          <p:cNvSpPr/>
          <p:nvPr/>
        </p:nvSpPr>
        <p:spPr>
          <a:xfrm>
            <a:off x="1" y="3328536"/>
            <a:ext cx="9036496" cy="892552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sz="2600" b="1" dirty="0" smtClean="0">
                <a:latin typeface="+mn-lt"/>
              </a:rPr>
              <a:t>БУ ДПО ОО ЦПК РЗ – постоянный участник международных  конференций и съездов  РОСОМЕД</a:t>
            </a:r>
            <a:endParaRPr lang="ru-RU" sz="2600" dirty="0">
              <a:latin typeface="+mn-lt"/>
            </a:endParaRPr>
          </a:p>
        </p:txBody>
      </p:sp>
    </p:spTree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Box 1"/>
          <p:cNvSpPr txBox="1">
            <a:spLocks noChangeArrowheads="1"/>
          </p:cNvSpPr>
          <p:nvPr/>
        </p:nvSpPr>
        <p:spPr bwMode="auto">
          <a:xfrm>
            <a:off x="214313" y="286891"/>
            <a:ext cx="8786812" cy="621829"/>
          </a:xfrm>
          <a:prstGeom prst="rect">
            <a:avLst/>
          </a:prstGeom>
        </p:spPr>
        <p:txBody>
          <a:bodyPr anchor="t">
            <a:noAutofit/>
          </a:bodyPr>
          <a:lstStyle>
            <a:defPPr>
              <a:defRPr lang="ru-RU"/>
            </a:defPPr>
            <a:lvl1pPr algn="ctr" fontAlgn="auto">
              <a:lnSpc>
                <a:spcPct val="80000"/>
              </a:lnSpc>
              <a:spcAft>
                <a:spcPts val="0"/>
              </a:spcAft>
              <a:defRPr sz="2800" b="1">
                <a:solidFill>
                  <a:srgbClr val="C00000"/>
                </a:solidFill>
                <a:latin typeface="+mj-lt"/>
                <a:ea typeface="Calibri" pitchFamily="34" charset="0"/>
                <a:cs typeface="Times New Roman" pitchFamily="18" charset="0"/>
              </a:defRPr>
            </a:lvl1pPr>
            <a:lvl2pPr>
              <a:defRPr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>
              <a:defRPr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>
              <a:defRPr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>
              <a:defRPr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>
              <a:defRPr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>
              <a:defRPr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>
              <a:defRPr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>
              <a:defRPr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r>
              <a:rPr lang="ru-RU" sz="3400" dirty="0" err="1" smtClean="0"/>
              <a:t>Симуляционно-тренинговый</a:t>
            </a:r>
            <a:r>
              <a:rPr lang="ru-RU" sz="3400" dirty="0" smtClean="0"/>
              <a:t> </a:t>
            </a:r>
            <a:r>
              <a:rPr lang="ru-RU" sz="3400" dirty="0"/>
              <a:t>центр ЦПК </a:t>
            </a:r>
            <a:r>
              <a:rPr lang="ru-RU" sz="3400" dirty="0" smtClean="0"/>
              <a:t>РЗ      </a:t>
            </a:r>
            <a:endParaRPr lang="ru-RU" sz="3400" dirty="0"/>
          </a:p>
          <a:p>
            <a:r>
              <a:rPr lang="ru-RU" sz="3400" dirty="0"/>
              <a:t> </a:t>
            </a:r>
          </a:p>
        </p:txBody>
      </p:sp>
      <p:pic>
        <p:nvPicPr>
          <p:cNvPr id="7" name="Picture 2" descr="Z:\ОТДЕЛ по научно-методической работе, аттестации и качеству\Бекова Ж.А\от Проценко\img338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1560" y="1126640"/>
            <a:ext cx="4505126" cy="3161569"/>
          </a:xfrm>
          <a:prstGeom prst="rect">
            <a:avLst/>
          </a:prstGeom>
          <a:noFill/>
          <a:ln w="25400">
            <a:solidFill>
              <a:srgbClr val="C00000"/>
            </a:solidFill>
            <a:miter lim="800000"/>
            <a:headEnd/>
            <a:tailEnd/>
          </a:ln>
          <a:effectLst>
            <a:outerShdw blurRad="50800" dist="889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6" name="Прямоугольник 15"/>
          <p:cNvSpPr/>
          <p:nvPr/>
        </p:nvSpPr>
        <p:spPr>
          <a:xfrm>
            <a:off x="107504" y="4510707"/>
            <a:ext cx="2928937" cy="2071688"/>
          </a:xfrm>
          <a:prstGeom prst="rect">
            <a:avLst/>
          </a:prstGeom>
          <a:blipFill>
            <a:blip r:embed="rId3" cstate="print">
              <a:lum contrast="19000"/>
            </a:blip>
            <a:stretch>
              <a:fillRect/>
            </a:stretch>
          </a:blipFill>
          <a:ln w="25400">
            <a:solidFill>
              <a:srgbClr val="C00000"/>
            </a:solidFill>
          </a:ln>
          <a:effectLst>
            <a:outerShdw blurRad="50800" dist="889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86017" name="Picture 1" descr="F:\неотложка\Оснащение\P1060928.JP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03848" y="4510707"/>
            <a:ext cx="2736850" cy="2071688"/>
          </a:xfrm>
          <a:prstGeom prst="rect">
            <a:avLst/>
          </a:prstGeom>
          <a:noFill/>
          <a:ln w="25400">
            <a:solidFill>
              <a:srgbClr val="C00000"/>
            </a:solidFill>
            <a:miter lim="800000"/>
            <a:headEnd/>
            <a:tailEnd/>
          </a:ln>
          <a:effectLst>
            <a:outerShdw blurRad="50800" dist="889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5" name="Прямоугольник 14"/>
          <p:cNvSpPr/>
          <p:nvPr/>
        </p:nvSpPr>
        <p:spPr>
          <a:xfrm>
            <a:off x="6179691" y="4509120"/>
            <a:ext cx="2714625" cy="2073275"/>
          </a:xfrm>
          <a:prstGeom prst="rect">
            <a:avLst/>
          </a:prstGeom>
          <a:blipFill>
            <a:blip r:embed="rId5" cstate="screen">
              <a:lum bright="-10000" contrast="-1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25400">
            <a:solidFill>
              <a:srgbClr val="C00000"/>
            </a:solidFill>
          </a:ln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27649" name="Picture 1" descr="\\192.168.0.4\fs\ОТДЕЛ по НМР, АТТЕСТи КАЧЕСТВУ\Фото с фотоаппарата\перевязки, сторожук, васильев, белых\20170525_133946.jpg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496836" y="1126639"/>
            <a:ext cx="2387532" cy="3183375"/>
          </a:xfrm>
          <a:prstGeom prst="rect">
            <a:avLst/>
          </a:prstGeom>
          <a:noFill/>
          <a:ln w="25400">
            <a:solidFill>
              <a:srgbClr val="C00000"/>
            </a:solidFill>
            <a:miter lim="800000"/>
            <a:headEnd/>
            <a:tailEnd/>
          </a:ln>
          <a:effectLst>
            <a:outerShdw blurRad="50800" dist="889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Z:\ОТДЕЛ по НМР, АТТЕСТи КАЧЕСТВУ\Ноздрякова Л.С\от Казачкова\Кабинет 112\оскэ экзамен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1560" y="1340767"/>
            <a:ext cx="7889530" cy="5101613"/>
          </a:xfrm>
          <a:prstGeom prst="rect">
            <a:avLst/>
          </a:prstGeom>
          <a:noFill/>
          <a:ln w="19050">
            <a:solidFill>
              <a:srgbClr val="C00000"/>
            </a:solidFill>
          </a:ln>
        </p:spPr>
      </p:pic>
      <p:sp>
        <p:nvSpPr>
          <p:cNvPr id="4" name="Text Box 1"/>
          <p:cNvSpPr txBox="1">
            <a:spLocks noChangeArrowheads="1"/>
          </p:cNvSpPr>
          <p:nvPr/>
        </p:nvSpPr>
        <p:spPr bwMode="auto">
          <a:xfrm>
            <a:off x="214313" y="286891"/>
            <a:ext cx="8786812" cy="621829"/>
          </a:xfrm>
          <a:prstGeom prst="rect">
            <a:avLst/>
          </a:prstGeom>
        </p:spPr>
        <p:txBody>
          <a:bodyPr anchor="t">
            <a:noAutofit/>
          </a:bodyPr>
          <a:lstStyle>
            <a:defPPr>
              <a:defRPr lang="ru-RU"/>
            </a:defPPr>
            <a:lvl1pPr algn="ctr" fontAlgn="auto">
              <a:lnSpc>
                <a:spcPct val="80000"/>
              </a:lnSpc>
              <a:spcAft>
                <a:spcPts val="0"/>
              </a:spcAft>
              <a:defRPr sz="2800" b="1">
                <a:solidFill>
                  <a:srgbClr val="C00000"/>
                </a:solidFill>
                <a:latin typeface="+mj-lt"/>
                <a:ea typeface="Calibri" pitchFamily="34" charset="0"/>
                <a:cs typeface="Times New Roman" pitchFamily="18" charset="0"/>
              </a:defRPr>
            </a:lvl1pPr>
            <a:lvl2pPr>
              <a:defRPr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>
              <a:defRPr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>
              <a:defRPr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>
              <a:defRPr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>
              <a:defRPr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>
              <a:defRPr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>
              <a:defRPr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>
              <a:defRPr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r>
              <a:rPr lang="ru-RU" sz="3800" dirty="0" smtClean="0"/>
              <a:t>Зал аттестации практических навыков     </a:t>
            </a:r>
            <a:endParaRPr lang="ru-RU" sz="3800" dirty="0"/>
          </a:p>
          <a:p>
            <a:r>
              <a:rPr lang="ru-RU" sz="38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795843879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Заголовок 1"/>
          <p:cNvSpPr>
            <a:spLocks noGrp="1"/>
          </p:cNvSpPr>
          <p:nvPr>
            <p:ph type="title"/>
          </p:nvPr>
        </p:nvSpPr>
        <p:spPr>
          <a:xfrm>
            <a:off x="1071563" y="0"/>
            <a:ext cx="7924800" cy="1066800"/>
          </a:xfrm>
        </p:spPr>
        <p:txBody>
          <a:bodyPr/>
          <a:lstStyle/>
          <a:p>
            <a:r>
              <a:rPr lang="ru-RU" sz="2800" i="1" smtClean="0">
                <a:solidFill>
                  <a:schemeClr val="bg1"/>
                </a:solidFill>
              </a:rPr>
              <a:t>Наименование станций ОСКЭ</a:t>
            </a:r>
          </a:p>
        </p:txBody>
      </p:sp>
      <p:sp>
        <p:nvSpPr>
          <p:cNvPr id="5" name="AutoShape 4"/>
          <p:cNvSpPr>
            <a:spLocks noChangeArrowheads="1"/>
          </p:cNvSpPr>
          <p:nvPr/>
        </p:nvSpPr>
        <p:spPr bwMode="auto">
          <a:xfrm>
            <a:off x="1115616" y="4000504"/>
            <a:ext cx="2101342" cy="1516728"/>
          </a:xfrm>
          <a:custGeom>
            <a:avLst/>
            <a:gdLst/>
            <a:ahLst/>
            <a:cxnLst>
              <a:cxn ang="0">
                <a:pos x="r" y="vc"/>
              </a:cxn>
              <a:cxn ang="5400000">
                <a:pos x="hc" y="b"/>
              </a:cxn>
              <a:cxn ang="10800000">
                <a:pos x="l" y="vc"/>
              </a:cxn>
              <a:cxn ang="16200000">
                <a:pos x="hc" y="t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0" y="21600"/>
                </a:lnTo>
                <a:lnTo>
                  <a:pt x="21600" y="21600"/>
                </a:lnTo>
                <a:lnTo>
                  <a:pt x="21600" y="0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 w="9525" cap="flat">
            <a:solidFill>
              <a:srgbClr val="C00000"/>
            </a:solidFill>
            <a:round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txBody>
          <a:bodyPr lIns="90000" tIns="45000" rIns="90000" bIns="45000" anchor="t" anchorCtr="0"/>
          <a:lstStyle/>
          <a:p>
            <a:pPr algn="ctr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2200" b="1" dirty="0" smtClean="0">
                <a:solidFill>
                  <a:srgbClr val="FF0000"/>
                </a:solidFill>
                <a:latin typeface="+mj-lt"/>
              </a:rPr>
              <a:t>Станция 5</a:t>
            </a:r>
          </a:p>
          <a:p>
            <a:pPr algn="ctr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22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rPr>
              <a:t>Выявление </a:t>
            </a:r>
            <a:r>
              <a:rPr lang="ru-RU" sz="2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rPr>
              <a:t>патологических изменений</a:t>
            </a:r>
          </a:p>
        </p:txBody>
      </p:sp>
      <p:sp>
        <p:nvSpPr>
          <p:cNvPr id="6" name="AutoShape 5"/>
          <p:cNvSpPr>
            <a:spLocks noChangeArrowheads="1"/>
          </p:cNvSpPr>
          <p:nvPr/>
        </p:nvSpPr>
        <p:spPr bwMode="auto">
          <a:xfrm>
            <a:off x="107504" y="1772816"/>
            <a:ext cx="2101342" cy="1867843"/>
          </a:xfrm>
          <a:custGeom>
            <a:avLst/>
            <a:gdLst/>
            <a:ahLst/>
            <a:cxnLst>
              <a:cxn ang="0">
                <a:pos x="r" y="vc"/>
              </a:cxn>
              <a:cxn ang="5400000">
                <a:pos x="hc" y="b"/>
              </a:cxn>
              <a:cxn ang="10800000">
                <a:pos x="l" y="vc"/>
              </a:cxn>
              <a:cxn ang="16200000">
                <a:pos x="hc" y="t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0" y="21600"/>
                </a:lnTo>
                <a:lnTo>
                  <a:pt x="21600" y="21600"/>
                </a:lnTo>
                <a:lnTo>
                  <a:pt x="21600" y="0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 w="9525" cap="flat">
            <a:solidFill>
              <a:srgbClr val="C00000"/>
            </a:solidFill>
            <a:round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txBody>
          <a:bodyPr lIns="90000" tIns="45000" rIns="90000" bIns="45000" anchor="t" anchorCtr="0"/>
          <a:lstStyle/>
          <a:p>
            <a:pPr algn="ctr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2200" b="1" dirty="0" smtClean="0">
                <a:solidFill>
                  <a:srgbClr val="FF0000"/>
                </a:solidFill>
                <a:latin typeface="+mj-lt"/>
              </a:rPr>
              <a:t>Станция 1</a:t>
            </a:r>
          </a:p>
          <a:p>
            <a:pPr algn="ctr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22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rPr>
              <a:t>Сердечно-легочная реанимация</a:t>
            </a:r>
            <a:endParaRPr lang="ru-RU" sz="2200" b="1" dirty="0">
              <a:solidFill>
                <a:schemeClr val="tx1">
                  <a:lumMod val="95000"/>
                  <a:lumOff val="5000"/>
                </a:schemeClr>
              </a:solidFill>
              <a:latin typeface="+mj-lt"/>
            </a:endParaRPr>
          </a:p>
        </p:txBody>
      </p:sp>
      <p:sp>
        <p:nvSpPr>
          <p:cNvPr id="7" name="AutoShape 6"/>
          <p:cNvSpPr>
            <a:spLocks noChangeArrowheads="1"/>
          </p:cNvSpPr>
          <p:nvPr/>
        </p:nvSpPr>
        <p:spPr bwMode="auto">
          <a:xfrm>
            <a:off x="2326642" y="1772816"/>
            <a:ext cx="2101342" cy="1867843"/>
          </a:xfrm>
          <a:custGeom>
            <a:avLst/>
            <a:gdLst/>
            <a:ahLst/>
            <a:cxnLst>
              <a:cxn ang="0">
                <a:pos x="r" y="vc"/>
              </a:cxn>
              <a:cxn ang="5400000">
                <a:pos x="hc" y="b"/>
              </a:cxn>
              <a:cxn ang="10800000">
                <a:pos x="l" y="vc"/>
              </a:cxn>
              <a:cxn ang="16200000">
                <a:pos x="hc" y="t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0" y="21600"/>
                </a:lnTo>
                <a:lnTo>
                  <a:pt x="21600" y="21600"/>
                </a:lnTo>
                <a:lnTo>
                  <a:pt x="21600" y="0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 w="9525" cap="flat">
            <a:solidFill>
              <a:srgbClr val="C00000"/>
            </a:solidFill>
            <a:round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txBody>
          <a:bodyPr lIns="90000" tIns="45000" rIns="90000" bIns="45000" anchor="t" anchorCtr="0"/>
          <a:lstStyle/>
          <a:p>
            <a:pPr algn="ctr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2200" b="1" dirty="0" smtClean="0">
                <a:solidFill>
                  <a:srgbClr val="FF0000"/>
                </a:solidFill>
                <a:latin typeface="+mj-lt"/>
              </a:rPr>
              <a:t>Станция 2</a:t>
            </a:r>
          </a:p>
          <a:p>
            <a:pPr algn="ctr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2200" b="1" dirty="0" smtClean="0">
                <a:latin typeface="+mj-lt"/>
              </a:rPr>
              <a:t>Неотложная медицинская помощь</a:t>
            </a:r>
            <a:endParaRPr lang="ru-RU" sz="2200" b="1" dirty="0">
              <a:solidFill>
                <a:schemeClr val="tx1">
                  <a:lumMod val="95000"/>
                  <a:lumOff val="5000"/>
                </a:schemeClr>
              </a:solidFill>
              <a:latin typeface="+mj-lt"/>
            </a:endParaRPr>
          </a:p>
        </p:txBody>
      </p:sp>
      <p:sp>
        <p:nvSpPr>
          <p:cNvPr id="8" name="AutoShape 7"/>
          <p:cNvSpPr>
            <a:spLocks noChangeArrowheads="1"/>
          </p:cNvSpPr>
          <p:nvPr/>
        </p:nvSpPr>
        <p:spPr bwMode="auto">
          <a:xfrm>
            <a:off x="4535613" y="1772816"/>
            <a:ext cx="2268635" cy="1867843"/>
          </a:xfrm>
          <a:custGeom>
            <a:avLst/>
            <a:gdLst/>
            <a:ahLst/>
            <a:cxnLst>
              <a:cxn ang="0">
                <a:pos x="r" y="vc"/>
              </a:cxn>
              <a:cxn ang="5400000">
                <a:pos x="hc" y="b"/>
              </a:cxn>
              <a:cxn ang="10800000">
                <a:pos x="l" y="vc"/>
              </a:cxn>
              <a:cxn ang="16200000">
                <a:pos x="hc" y="t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0" y="21600"/>
                </a:lnTo>
                <a:lnTo>
                  <a:pt x="21600" y="21600"/>
                </a:lnTo>
                <a:lnTo>
                  <a:pt x="21600" y="0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 w="9525" cap="flat">
            <a:solidFill>
              <a:srgbClr val="C00000"/>
            </a:solidFill>
            <a:round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txBody>
          <a:bodyPr lIns="90000" tIns="45000" rIns="90000" bIns="45000" anchor="t" anchorCtr="0"/>
          <a:lstStyle/>
          <a:p>
            <a:pPr algn="ctr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2200" b="1" dirty="0" smtClean="0">
                <a:solidFill>
                  <a:srgbClr val="FF0000"/>
                </a:solidFill>
                <a:latin typeface="+mj-lt"/>
              </a:rPr>
              <a:t>Станция 3</a:t>
            </a:r>
          </a:p>
          <a:p>
            <a:pPr algn="ctr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22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rPr>
              <a:t>Парентеральное введение ЛС</a:t>
            </a:r>
          </a:p>
          <a:p>
            <a:pPr algn="ctr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lang="ru-RU" sz="2200" b="1" dirty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6" charset="0"/>
            </a:endParaRPr>
          </a:p>
        </p:txBody>
      </p:sp>
      <p:sp>
        <p:nvSpPr>
          <p:cNvPr id="9" name="AutoShape 8"/>
          <p:cNvSpPr>
            <a:spLocks noChangeArrowheads="1"/>
          </p:cNvSpPr>
          <p:nvPr/>
        </p:nvSpPr>
        <p:spPr bwMode="auto">
          <a:xfrm>
            <a:off x="6876256" y="1772817"/>
            <a:ext cx="2101342" cy="1862676"/>
          </a:xfrm>
          <a:custGeom>
            <a:avLst/>
            <a:gdLst/>
            <a:ahLst/>
            <a:cxnLst>
              <a:cxn ang="0">
                <a:pos x="r" y="vc"/>
              </a:cxn>
              <a:cxn ang="5400000">
                <a:pos x="hc" y="b"/>
              </a:cxn>
              <a:cxn ang="10800000">
                <a:pos x="l" y="vc"/>
              </a:cxn>
              <a:cxn ang="16200000">
                <a:pos x="hc" y="t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0" y="21600"/>
                </a:lnTo>
                <a:lnTo>
                  <a:pt x="21600" y="21600"/>
                </a:lnTo>
                <a:lnTo>
                  <a:pt x="21600" y="0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 w="9525" cap="flat">
            <a:solidFill>
              <a:srgbClr val="C00000"/>
            </a:solidFill>
            <a:round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txBody>
          <a:bodyPr lIns="90000" tIns="45000" rIns="90000" bIns="45000" anchor="t" anchorCtr="0"/>
          <a:lstStyle/>
          <a:p>
            <a:pPr algn="ctr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2200" b="1" dirty="0" smtClean="0">
                <a:solidFill>
                  <a:srgbClr val="FF0000"/>
                </a:solidFill>
                <a:latin typeface="+mj-lt"/>
              </a:rPr>
              <a:t>Станция 4</a:t>
            </a:r>
          </a:p>
          <a:p>
            <a:pPr algn="ctr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22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rPr>
              <a:t>Процедуры </a:t>
            </a:r>
            <a:r>
              <a:rPr lang="ru-RU" sz="2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rPr>
              <a:t>сестринского  ухода</a:t>
            </a:r>
          </a:p>
        </p:txBody>
      </p:sp>
      <p:sp>
        <p:nvSpPr>
          <p:cNvPr id="10" name="AutoShape 9"/>
          <p:cNvSpPr>
            <a:spLocks noChangeArrowheads="1"/>
          </p:cNvSpPr>
          <p:nvPr/>
        </p:nvSpPr>
        <p:spPr bwMode="auto">
          <a:xfrm>
            <a:off x="6215074" y="4000504"/>
            <a:ext cx="2533390" cy="1516728"/>
          </a:xfrm>
          <a:custGeom>
            <a:avLst/>
            <a:gdLst/>
            <a:ahLst/>
            <a:cxnLst>
              <a:cxn ang="0">
                <a:pos x="r" y="vc"/>
              </a:cxn>
              <a:cxn ang="5400000">
                <a:pos x="hc" y="b"/>
              </a:cxn>
              <a:cxn ang="10800000">
                <a:pos x="l" y="vc"/>
              </a:cxn>
              <a:cxn ang="16200000">
                <a:pos x="hc" y="t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0" y="21600"/>
                </a:lnTo>
                <a:lnTo>
                  <a:pt x="21600" y="21600"/>
                </a:lnTo>
                <a:lnTo>
                  <a:pt x="21600" y="0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 w="9525" cap="flat">
            <a:solidFill>
              <a:srgbClr val="C00000"/>
            </a:solidFill>
            <a:round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txBody>
          <a:bodyPr lIns="90000" tIns="45000" rIns="90000" bIns="45000" anchor="t" anchorCtr="0"/>
          <a:lstStyle/>
          <a:p>
            <a:pPr algn="ctr">
              <a:defRPr/>
            </a:pPr>
            <a:r>
              <a:rPr lang="ru-RU" sz="2200" b="1" dirty="0" smtClean="0">
                <a:solidFill>
                  <a:srgbClr val="FF0000"/>
                </a:solidFill>
                <a:latin typeface="+mj-lt"/>
                <a:cs typeface="Arial" pitchFamily="34" charset="0"/>
              </a:rPr>
              <a:t>Станция 7</a:t>
            </a:r>
          </a:p>
          <a:p>
            <a:pPr algn="ctr">
              <a:defRPr/>
            </a:pPr>
            <a:r>
              <a:rPr lang="ru-RU" sz="2200" b="1" dirty="0" smtClean="0">
                <a:solidFill>
                  <a:schemeClr val="tx1"/>
                </a:solidFill>
                <a:latin typeface="+mj-lt"/>
                <a:cs typeface="Arial" pitchFamily="34" charset="0"/>
              </a:rPr>
              <a:t>Организационная деятельность</a:t>
            </a:r>
            <a:endParaRPr lang="ru-RU" sz="2200" b="1" dirty="0">
              <a:solidFill>
                <a:schemeClr val="tx1"/>
              </a:solidFill>
              <a:latin typeface="+mj-lt"/>
              <a:cs typeface="Arial" pitchFamily="34" charset="0"/>
            </a:endParaRPr>
          </a:p>
        </p:txBody>
      </p:sp>
      <p:sp>
        <p:nvSpPr>
          <p:cNvPr id="11" name="AutoShape 10"/>
          <p:cNvSpPr>
            <a:spLocks noChangeArrowheads="1"/>
          </p:cNvSpPr>
          <p:nvPr/>
        </p:nvSpPr>
        <p:spPr bwMode="auto">
          <a:xfrm>
            <a:off x="3406613" y="4000504"/>
            <a:ext cx="2605547" cy="1516728"/>
          </a:xfrm>
          <a:custGeom>
            <a:avLst/>
            <a:gdLst/>
            <a:ahLst/>
            <a:cxnLst>
              <a:cxn ang="0">
                <a:pos x="r" y="vc"/>
              </a:cxn>
              <a:cxn ang="5400000">
                <a:pos x="hc" y="b"/>
              </a:cxn>
              <a:cxn ang="10800000">
                <a:pos x="l" y="vc"/>
              </a:cxn>
              <a:cxn ang="16200000">
                <a:pos x="hc" y="t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0" y="21600"/>
                </a:lnTo>
                <a:lnTo>
                  <a:pt x="21600" y="21600"/>
                </a:lnTo>
                <a:lnTo>
                  <a:pt x="21600" y="0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 w="9525" cap="flat">
            <a:solidFill>
              <a:srgbClr val="C00000"/>
            </a:solidFill>
            <a:round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txBody>
          <a:bodyPr lIns="90000" tIns="45000" rIns="90000" bIns="45000" anchor="t" anchorCtr="0"/>
          <a:lstStyle/>
          <a:p>
            <a:pPr algn="ctr">
              <a:defRPr/>
            </a:pPr>
            <a:r>
              <a:rPr lang="ru-RU" sz="2200" b="1" dirty="0" smtClean="0">
                <a:solidFill>
                  <a:srgbClr val="FF0000"/>
                </a:solidFill>
                <a:latin typeface="+mj-lt"/>
              </a:rPr>
              <a:t>Станция 6</a:t>
            </a:r>
          </a:p>
          <a:p>
            <a:pPr algn="ctr">
              <a:defRPr/>
            </a:pPr>
            <a:r>
              <a:rPr lang="ru-RU" sz="22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rPr>
              <a:t>Профилактическая деятельность</a:t>
            </a:r>
          </a:p>
          <a:p>
            <a:pPr algn="ctr">
              <a:defRPr/>
            </a:pPr>
            <a:endParaRPr lang="ru-RU" sz="2200" b="1" dirty="0">
              <a:solidFill>
                <a:schemeClr val="tx1"/>
              </a:solidFill>
              <a:latin typeface="+mj-lt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10794" y="-99392"/>
            <a:ext cx="770562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C00000"/>
                </a:solidFill>
                <a:latin typeface="+mj-lt"/>
              </a:rPr>
              <a:t>СТАНЦИИ ОСКЭ.</a:t>
            </a:r>
          </a:p>
          <a:p>
            <a:pPr algn="ctr"/>
            <a:r>
              <a:rPr lang="ru-RU" sz="3600" b="1" dirty="0" smtClean="0">
                <a:solidFill>
                  <a:srgbClr val="C00000"/>
                </a:solidFill>
                <a:latin typeface="+mj-lt"/>
              </a:rPr>
              <a:t>Специальность «Сестринское дело»</a:t>
            </a:r>
            <a:endParaRPr lang="ru-RU" sz="3600" b="1" dirty="0">
              <a:solidFill>
                <a:srgbClr val="C00000"/>
              </a:solidFill>
              <a:latin typeface="+mj-lt"/>
            </a:endParaRPr>
          </a:p>
        </p:txBody>
      </p:sp>
    </p:spTree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67544" y="-90264"/>
            <a:ext cx="8229600" cy="1143000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solidFill>
                  <a:srgbClr val="C00000"/>
                </a:solidFill>
              </a:rPr>
              <a:t>Объективный структурированный </a:t>
            </a:r>
            <a:br>
              <a:rPr lang="ru-RU" sz="3600" b="1" dirty="0" smtClean="0">
                <a:solidFill>
                  <a:srgbClr val="C00000"/>
                </a:solidFill>
              </a:rPr>
            </a:br>
            <a:r>
              <a:rPr lang="ru-RU" sz="3600" b="1" dirty="0" smtClean="0">
                <a:solidFill>
                  <a:srgbClr val="C00000"/>
                </a:solidFill>
              </a:rPr>
              <a:t>клинический экзамен</a:t>
            </a:r>
            <a:endParaRPr lang="ru-RU" sz="3600" b="1" dirty="0">
              <a:solidFill>
                <a:srgbClr val="C00000"/>
              </a:solidFill>
            </a:endParaRPr>
          </a:p>
        </p:txBody>
      </p:sp>
      <p:pic>
        <p:nvPicPr>
          <p:cNvPr id="2051" name="Picture 3" descr="Z:\ОТДЕЛ по НМР, АТТЕСТи КАЧЕСТВУ\Ноздрякова Л.С\от Казачкова\Кабинет 112\белых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7494" y="1484784"/>
            <a:ext cx="4274188" cy="2927248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</p:pic>
      <p:pic>
        <p:nvPicPr>
          <p:cNvPr id="6" name="Picture 2" descr="Z:\ОТДЕЛ по НМР, АТТЕСТи КАЧЕСТВУ\Ноздрякова Л.С\от Казачкова\Кабинет 112\20170928_091530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85618" y="1484784"/>
            <a:ext cx="4450878" cy="2927248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</p:pic>
      <p:sp>
        <p:nvSpPr>
          <p:cNvPr id="7" name="TextBox 6"/>
          <p:cNvSpPr txBox="1"/>
          <p:nvPr/>
        </p:nvSpPr>
        <p:spPr>
          <a:xfrm>
            <a:off x="107504" y="4531206"/>
            <a:ext cx="432048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000" b="1" dirty="0" smtClean="0">
                <a:latin typeface="+mj-lt"/>
              </a:rPr>
              <a:t>Станция  </a:t>
            </a:r>
          </a:p>
          <a:p>
            <a:pPr algn="ctr"/>
            <a:r>
              <a:rPr lang="ru-RU" sz="3000" b="1" dirty="0" smtClean="0">
                <a:latin typeface="+mj-lt"/>
              </a:rPr>
              <a:t>«Неотложная медицинская помощь»</a:t>
            </a:r>
            <a:endParaRPr lang="ru-RU" sz="3000" b="1" dirty="0">
              <a:latin typeface="+mj-lt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932040" y="4459768"/>
            <a:ext cx="410445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000" b="1" dirty="0" smtClean="0">
                <a:latin typeface="+mj-lt"/>
              </a:rPr>
              <a:t>Станция</a:t>
            </a:r>
          </a:p>
          <a:p>
            <a:pPr algn="ctr"/>
            <a:r>
              <a:rPr lang="ru-RU" sz="3000" b="1" dirty="0" smtClean="0">
                <a:latin typeface="+mj-lt"/>
              </a:rPr>
              <a:t> «Сердечно-легочная реанимация»</a:t>
            </a:r>
            <a:endParaRPr lang="ru-RU" sz="3000" b="1" dirty="0">
              <a:latin typeface="+mj-lt"/>
            </a:endParaRPr>
          </a:p>
        </p:txBody>
      </p:sp>
    </p:spTree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10895</TotalTime>
  <Words>1052</Words>
  <Application>Microsoft Office PowerPoint</Application>
  <PresentationFormat>Экран (4:3)</PresentationFormat>
  <Paragraphs>215</Paragraphs>
  <Slides>34</Slides>
  <Notes>5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34</vt:i4>
      </vt:variant>
    </vt:vector>
  </HeadingPairs>
  <TitlesOfParts>
    <vt:vector size="35" baseType="lpstr">
      <vt:lpstr>Тема Office</vt:lpstr>
      <vt:lpstr>Презентация PowerPoint</vt:lpstr>
      <vt:lpstr>Презентация PowerPoint</vt:lpstr>
      <vt:lpstr>Презентация PowerPoint</vt:lpstr>
      <vt:lpstr>Постановление Правительства РФ от  15 апреля 2014 г. N 294 «ОБ УТВЕРЖДЕНИИ ГОСУДАРСТВЕННОЙ ПРОГРАММЫ РОССИЙСКОЙ ФЕДЕРАЦИИ "РАЗВИТИЕ ЗДРАВООХРАНЕНИЯ" </vt:lpstr>
      <vt:lpstr>Презентация PowerPoint</vt:lpstr>
      <vt:lpstr>Презентация PowerPoint</vt:lpstr>
      <vt:lpstr>Презентация PowerPoint</vt:lpstr>
      <vt:lpstr>Наименование станций ОСКЭ</vt:lpstr>
      <vt:lpstr>Объективный структурированный  клинический экзамен</vt:lpstr>
      <vt:lpstr>Виды  тренингов</vt:lpstr>
      <vt:lpstr>Тренинги  мануальных навыков</vt:lpstr>
      <vt:lpstr>Презентация PowerPoint</vt:lpstr>
      <vt:lpstr>Презентация PowerPoint</vt:lpstr>
      <vt:lpstr>Презентация PowerPoint</vt:lpstr>
      <vt:lpstr>Презентация PowerPoint</vt:lpstr>
      <vt:lpstr>Тренинг с решением клинического сценария </vt:lpstr>
      <vt:lpstr>Презентация PowerPoint</vt:lpstr>
      <vt:lpstr>Презентация PowerPoint</vt:lpstr>
      <vt:lpstr>Презентация PowerPoint</vt:lpstr>
      <vt:lpstr>ФОТО родзала</vt:lpstr>
      <vt:lpstr>Презентация PowerPoint</vt:lpstr>
      <vt:lpstr>  </vt:lpstr>
      <vt:lpstr>Презентация PowerPoint</vt:lpstr>
      <vt:lpstr>Командные тренинги для специалистов акушерско-педиатрического профиля </vt:lpstr>
      <vt:lpstr>Презентация PowerPoint</vt:lpstr>
      <vt:lpstr>Командные тренинги с применением  online технологий</vt:lpstr>
      <vt:lpstr>Презентация PowerPoint</vt:lpstr>
      <vt:lpstr>Общественное признание</vt:lpstr>
      <vt:lpstr>Презентация PowerPoint</vt:lpstr>
      <vt:lpstr>Презентация PowerPoint</vt:lpstr>
      <vt:lpstr>Мастер-классы и тренинги</vt:lpstr>
      <vt:lpstr>Посещаемость  дополнительных образовательных мероприятий</vt:lpstr>
      <vt:lpstr>   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Виктория</dc:creator>
  <cp:lastModifiedBy>Sveta</cp:lastModifiedBy>
  <cp:revision>1047</cp:revision>
  <dcterms:created xsi:type="dcterms:W3CDTF">2008-12-04T02:22:56Z</dcterms:created>
  <dcterms:modified xsi:type="dcterms:W3CDTF">2017-12-16T09:22:01Z</dcterms:modified>
</cp:coreProperties>
</file>