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9"/>
  </p:notesMasterIdLst>
  <p:sldIdLst>
    <p:sldId id="289" r:id="rId2"/>
    <p:sldId id="262" r:id="rId3"/>
    <p:sldId id="294" r:id="rId4"/>
    <p:sldId id="295" r:id="rId5"/>
    <p:sldId id="299" r:id="rId6"/>
    <p:sldId id="290" r:id="rId7"/>
    <p:sldId id="293" r:id="rId8"/>
    <p:sldId id="292" r:id="rId9"/>
    <p:sldId id="281" r:id="rId10"/>
    <p:sldId id="298" r:id="rId11"/>
    <p:sldId id="300" r:id="rId12"/>
    <p:sldId id="304" r:id="rId13"/>
    <p:sldId id="305" r:id="rId14"/>
    <p:sldId id="306" r:id="rId15"/>
    <p:sldId id="307" r:id="rId16"/>
    <p:sldId id="308" r:id="rId17"/>
    <p:sldId id="310" r:id="rId18"/>
    <p:sldId id="311" r:id="rId19"/>
    <p:sldId id="312" r:id="rId20"/>
    <p:sldId id="313" r:id="rId21"/>
    <p:sldId id="314" r:id="rId22"/>
    <p:sldId id="315" r:id="rId23"/>
    <p:sldId id="316" r:id="rId24"/>
    <p:sldId id="318" r:id="rId25"/>
    <p:sldId id="319" r:id="rId26"/>
    <p:sldId id="267" r:id="rId27"/>
    <p:sldId id="260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18B"/>
    <a:srgbClr val="CC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0" autoAdjust="0"/>
    <p:restoredTop sz="94660"/>
  </p:normalViewPr>
  <p:slideViewPr>
    <p:cSldViewPr>
      <p:cViewPr varScale="1">
        <p:scale>
          <a:sx n="63" d="100"/>
          <a:sy n="63" d="100"/>
        </p:scale>
        <p:origin x="-2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AE4C7D-D8D8-4137-BD1A-D244A5861B87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F63895-EB7D-4C40-A5ED-2D415F231F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6715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63895-EB7D-4C40-A5ED-2D415F231F5F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35954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63895-EB7D-4C40-A5ED-2D415F231F5F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90905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573015"/>
            <a:ext cx="8229600" cy="1512169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/>
              <a:t>ОСОБЕННОСТИ РЕНТГЕНОЛОГИЧЕСКИХ ИССЛЕДОВАНИЙ ПРИ ТРАВМАХ КОНЕЧНОСТЕЙ</a:t>
            </a:r>
            <a:endParaRPr lang="ru-RU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5292181"/>
            <a:ext cx="7772400" cy="136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 descr="Свидетельства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224" y="1370205"/>
            <a:ext cx="1571604" cy="1643050"/>
          </a:xfrm>
          <a:prstGeom prst="ellipse">
            <a:avLst/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</p:spPr>
      </p:pic>
      <p:pic>
        <p:nvPicPr>
          <p:cNvPr id="7" name="Рисунок 6" descr="ОПСА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980728"/>
            <a:ext cx="755650" cy="1010285"/>
          </a:xfrm>
          <a:prstGeom prst="rect">
            <a:avLst/>
          </a:prstGeom>
          <a:ln w="15875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64968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008" y="908720"/>
            <a:ext cx="8928992" cy="360040"/>
          </a:xfrm>
        </p:spPr>
        <p:txBody>
          <a:bodyPr>
            <a:normAutofit fontScale="90000"/>
          </a:bodyPr>
          <a:lstStyle/>
          <a:p>
            <a:r>
              <a:rPr lang="ru-RU" sz="3200" dirty="0"/>
              <a:t>Подготовка к рентгенологическому </a:t>
            </a:r>
            <a:r>
              <a:rPr lang="ru-RU" sz="3200" dirty="0" smtClean="0"/>
              <a:t>исследованию</a:t>
            </a:r>
            <a:r>
              <a:rPr lang="ru-RU" sz="3200" dirty="0"/>
              <a:t>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068960"/>
            <a:ext cx="3672408" cy="2423637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dirty="0" smtClean="0"/>
              <a:t>Специальной подготовки к рентгенографии конечностей </a:t>
            </a:r>
            <a:r>
              <a:rPr lang="ru-RU" dirty="0"/>
              <a:t>не </a:t>
            </a:r>
            <a:r>
              <a:rPr lang="ru-RU" dirty="0" smtClean="0"/>
              <a:t>требуется, но желательно максимально освободить конечность от одежды.</a:t>
            </a:r>
          </a:p>
          <a:p>
            <a:pPr marL="0" indent="0"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139952" y="2989372"/>
            <a:ext cx="4742241" cy="3494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1700808"/>
            <a:ext cx="756084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accent5">
                  <a:lumMod val="75000"/>
                </a:schemeClr>
              </a:buClr>
            </a:pPr>
            <a:r>
              <a:rPr lang="ru-RU" sz="2600" dirty="0"/>
              <a:t>Рентгенологическое исследование костей само по себе безболезненно.</a:t>
            </a:r>
          </a:p>
        </p:txBody>
      </p:sp>
    </p:spTree>
    <p:extLst>
      <p:ext uri="{BB962C8B-B14F-4D97-AF65-F5344CB8AC3E}">
        <p14:creationId xmlns:p14="http://schemas.microsoft.com/office/powerpoint/2010/main" val="365918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9"/>
            <a:ext cx="8496944" cy="1368152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Основные </a:t>
            </a:r>
            <a:r>
              <a:rPr lang="ru-RU" sz="3600" dirty="0"/>
              <a:t>рентгенологические симптомы </a:t>
            </a:r>
            <a:r>
              <a:rPr lang="ru-RU" sz="3600" dirty="0" smtClean="0"/>
              <a:t>травмы костей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348880"/>
            <a:ext cx="8435280" cy="2304256"/>
          </a:xfrm>
        </p:spPr>
        <p:txBody>
          <a:bodyPr/>
          <a:lstStyle/>
          <a:p>
            <a:r>
              <a:rPr lang="ru-RU" dirty="0"/>
              <a:t>-нарушение </a:t>
            </a:r>
            <a:r>
              <a:rPr lang="ru-RU" dirty="0" smtClean="0"/>
              <a:t>целостности и формы кости</a:t>
            </a:r>
            <a:endParaRPr lang="ru-RU" dirty="0"/>
          </a:p>
          <a:p>
            <a:r>
              <a:rPr lang="ru-RU" dirty="0" smtClean="0"/>
              <a:t>- наличие линии перелома</a:t>
            </a:r>
            <a:endParaRPr lang="ru-RU" dirty="0"/>
          </a:p>
          <a:p>
            <a:r>
              <a:rPr lang="ru-RU" dirty="0" smtClean="0"/>
              <a:t>- наличие костных отломков и их смещений</a:t>
            </a:r>
            <a:endParaRPr lang="ru-RU" dirty="0"/>
          </a:p>
          <a:p>
            <a:r>
              <a:rPr lang="ru-RU" dirty="0" smtClean="0"/>
              <a:t>- утолщение мягких </a:t>
            </a:r>
            <a:r>
              <a:rPr lang="ru-RU" dirty="0"/>
              <a:t>тканей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8351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052736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Переломы</a:t>
            </a:r>
            <a:br>
              <a:rPr lang="ru-RU" dirty="0"/>
            </a:b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1916832"/>
            <a:ext cx="3612249" cy="438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583017" y="1772816"/>
            <a:ext cx="4032448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/>
              <a:t>Перелом-нарушение механической целостности кости.</a:t>
            </a:r>
          </a:p>
          <a:p>
            <a:r>
              <a:rPr lang="ru-RU" sz="2600" dirty="0"/>
              <a:t>Основные признаки:</a:t>
            </a:r>
          </a:p>
          <a:p>
            <a:r>
              <a:rPr lang="ru-RU" sz="2600" dirty="0"/>
              <a:t>-наличие линии перелома или трещины</a:t>
            </a:r>
          </a:p>
          <a:p>
            <a:r>
              <a:rPr lang="ru-RU" sz="2600" dirty="0"/>
              <a:t>-смещение фрагментов</a:t>
            </a:r>
          </a:p>
        </p:txBody>
      </p:sp>
    </p:spTree>
    <p:extLst>
      <p:ext uri="{BB962C8B-B14F-4D97-AF65-F5344CB8AC3E}">
        <p14:creationId xmlns:p14="http://schemas.microsoft.com/office/powerpoint/2010/main" val="3657220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352928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Продольные переломы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16832"/>
            <a:ext cx="3970784" cy="1584176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Продольный перелом бедренной кости в области дистального </a:t>
            </a:r>
            <a:r>
              <a:rPr lang="ru-RU" dirty="0" err="1"/>
              <a:t>метафиза</a:t>
            </a:r>
            <a:endParaRPr lang="ru-RU" dirty="0"/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3861548"/>
            <a:ext cx="3236913" cy="251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1556792"/>
            <a:ext cx="3419475" cy="498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4336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052736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Поперечные переломы</a:t>
            </a:r>
            <a:br>
              <a:rPr lang="ru-RU" dirty="0"/>
            </a:b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1916832"/>
            <a:ext cx="3624099" cy="438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932040" y="2204864"/>
            <a:ext cx="34381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/>
              <a:t>Поперечный перелом хирургической шейки плечевой кости</a:t>
            </a:r>
          </a:p>
        </p:txBody>
      </p:sp>
    </p:spTree>
    <p:extLst>
      <p:ext uri="{BB962C8B-B14F-4D97-AF65-F5344CB8AC3E}">
        <p14:creationId xmlns:p14="http://schemas.microsoft.com/office/powerpoint/2010/main" val="199782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980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err="1"/>
              <a:t>Оскольчатый</a:t>
            </a:r>
            <a:r>
              <a:rPr lang="ru-RU" dirty="0"/>
              <a:t> перелом</a:t>
            </a:r>
            <a:br>
              <a:rPr lang="ru-RU" dirty="0"/>
            </a:b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1844824"/>
            <a:ext cx="2720509" cy="438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572000" y="2204864"/>
            <a:ext cx="372922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err="1"/>
              <a:t>Оскольчатыми</a:t>
            </a:r>
            <a:r>
              <a:rPr lang="ru-RU" sz="3600" dirty="0"/>
              <a:t> называют переломы имеющие больше двух фрагментов</a:t>
            </a:r>
          </a:p>
        </p:txBody>
      </p:sp>
    </p:spTree>
    <p:extLst>
      <p:ext uri="{BB962C8B-B14F-4D97-AF65-F5344CB8AC3E}">
        <p14:creationId xmlns:p14="http://schemas.microsoft.com/office/powerpoint/2010/main" val="204219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24744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Отрывной перелом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35480"/>
            <a:ext cx="3682752" cy="4389120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3600" dirty="0"/>
              <a:t>Особый вид переломов-это отрывные переломы в местах прикрепления крупных связок</a:t>
            </a:r>
          </a:p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1988840"/>
            <a:ext cx="3683000" cy="389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0405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3560" y="764704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Виды смещения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8554" y="1494805"/>
            <a:ext cx="3034680" cy="701432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3600" b="1" dirty="0"/>
              <a:t>Расхождение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21746" y="2492896"/>
            <a:ext cx="338437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/>
              <a:t>Поперечный перелом надколенника с разрывом сухожилия и расхождением фрагментов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984" y="1412776"/>
            <a:ext cx="4194175" cy="524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4309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Виды смещения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92080" y="1484784"/>
            <a:ext cx="3682752" cy="7014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/>
              <a:t>Захождение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484784"/>
            <a:ext cx="3736975" cy="2541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672" y="3827463"/>
            <a:ext cx="4071937" cy="303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31569" y="2492896"/>
            <a:ext cx="36004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/>
              <a:t>Захождение фрагментов при поперечном переломе диафиза ключицы</a:t>
            </a:r>
          </a:p>
        </p:txBody>
      </p:sp>
    </p:spTree>
    <p:extLst>
      <p:ext uri="{BB962C8B-B14F-4D97-AF65-F5344CB8AC3E}">
        <p14:creationId xmlns:p14="http://schemas.microsoft.com/office/powerpoint/2010/main" val="170682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Виды смещения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28800"/>
            <a:ext cx="3816424" cy="701432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/>
              <a:t>Смещение кзади</a:t>
            </a:r>
          </a:p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1475" y="2636912"/>
            <a:ext cx="4200525" cy="3590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60656" y="1196752"/>
            <a:ext cx="4462463" cy="532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3839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915" y="2234347"/>
            <a:ext cx="7272808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75656" y="335699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6889" y="3255963"/>
            <a:ext cx="188913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357483" y="3629894"/>
            <a:ext cx="605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54%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411760" y="4437112"/>
            <a:ext cx="604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36%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483768" y="5200868"/>
            <a:ext cx="5992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43%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964273" y="197606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Травмы конечностей являются наиболее распространенным видом повреждения </a:t>
            </a:r>
            <a:r>
              <a:rPr lang="ru-RU" dirty="0" err="1"/>
              <a:t>опорно­двигательного</a:t>
            </a:r>
            <a:r>
              <a:rPr lang="ru-RU" dirty="0"/>
              <a:t> аппарата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898705" y="1011978"/>
            <a:ext cx="54768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Соотношение травм конечностей в России</a:t>
            </a:r>
          </a:p>
        </p:txBody>
      </p:sp>
    </p:spTree>
    <p:extLst>
      <p:ext uri="{BB962C8B-B14F-4D97-AF65-F5344CB8AC3E}">
        <p14:creationId xmlns:p14="http://schemas.microsoft.com/office/powerpoint/2010/main" val="3926517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836712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Виды смещения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3639" y="1556792"/>
            <a:ext cx="8229600" cy="557416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3600" dirty="0"/>
              <a:t>Смещение под углом</a:t>
            </a:r>
          </a:p>
          <a:p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2276872"/>
            <a:ext cx="3240360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2" y="2348880"/>
            <a:ext cx="4713287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9240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24712"/>
          </a:xfrm>
        </p:spPr>
        <p:txBody>
          <a:bodyPr/>
          <a:lstStyle/>
          <a:p>
            <a:r>
              <a:rPr lang="ru-RU" dirty="0"/>
              <a:t>Комбинированное смещение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276872"/>
            <a:ext cx="3960440" cy="43891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/>
              <a:t>Так называемый </a:t>
            </a:r>
            <a:r>
              <a:rPr lang="ru-RU" sz="3600" dirty="0" err="1"/>
              <a:t>трехлодыжечный</a:t>
            </a:r>
            <a:r>
              <a:rPr lang="ru-RU" sz="3600" dirty="0"/>
              <a:t> </a:t>
            </a:r>
            <a:r>
              <a:rPr lang="ru-RU" sz="3600" dirty="0" err="1"/>
              <a:t>перелом,вывих</a:t>
            </a:r>
            <a:r>
              <a:rPr lang="ru-RU" sz="3600" dirty="0"/>
              <a:t> со смещением стопы кзади и кнаружи. проекциях. </a:t>
            </a:r>
          </a:p>
          <a:p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3968" y="2069976"/>
            <a:ext cx="4608513" cy="423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0128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80920" cy="2808312"/>
          </a:xfrm>
        </p:spPr>
        <p:txBody>
          <a:bodyPr>
            <a:noAutofit/>
          </a:bodyPr>
          <a:lstStyle/>
          <a:p>
            <a:pPr algn="ctr"/>
            <a:r>
              <a:rPr lang="ru-RU" sz="3600" dirty="0"/>
              <a:t>Рентгеновский снимок голеностопного сустава делается в трех </a:t>
            </a:r>
            <a:r>
              <a:rPr lang="ru-RU" sz="3600" dirty="0" smtClean="0"/>
              <a:t>проекциях для </a:t>
            </a:r>
            <a:r>
              <a:rPr lang="ru-RU" sz="3600" dirty="0"/>
              <a:t>диагностики повреждения дистального межберцового синдесмоза.</a:t>
            </a:r>
            <a:br>
              <a:rPr lang="ru-RU" sz="3600" dirty="0"/>
            </a:br>
            <a:endParaRPr lang="ru-RU" sz="3600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2289" y="3273886"/>
            <a:ext cx="7864522" cy="2542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85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3301" y="188641"/>
            <a:ext cx="8081147" cy="86409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/>
              <a:t>Особенности переломов у детей</a:t>
            </a:r>
            <a:r>
              <a:rPr lang="ru-RU" dirty="0"/>
              <a:t/>
            </a:r>
            <a:br>
              <a:rPr lang="ru-RU" dirty="0"/>
            </a:br>
            <a:r>
              <a:rPr lang="ru-RU" sz="3600" dirty="0" err="1"/>
              <a:t>Поднадкостничные</a:t>
            </a:r>
            <a:r>
              <a:rPr lang="ru-RU" sz="3600" dirty="0"/>
              <a:t> переломы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3347864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36886" y="2996952"/>
            <a:ext cx="3507114" cy="3724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91880" y="2060848"/>
            <a:ext cx="1944216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569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352928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/>
              <a:t>Особенности переломов у детей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41340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dirty="0" err="1" smtClean="0"/>
              <a:t>Эпифизеолиз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3568" y="1340767"/>
            <a:ext cx="3240360" cy="5462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88024" y="1340768"/>
            <a:ext cx="3744416" cy="5438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8332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216" y="692697"/>
            <a:ext cx="8280248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err="1" smtClean="0"/>
              <a:t>Остеоэпифизеолиз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3287705" cy="438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635896" y="1916832"/>
            <a:ext cx="505921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err="1" smtClean="0"/>
              <a:t>Остеоэпифизеолиз-перелом</a:t>
            </a:r>
            <a:r>
              <a:rPr lang="ru-RU" sz="3600" dirty="0" smtClean="0"/>
              <a:t>,  </a:t>
            </a:r>
            <a:r>
              <a:rPr lang="ru-RU" sz="3600" dirty="0"/>
              <a:t>при котором линия проходит через зону </a:t>
            </a:r>
            <a:r>
              <a:rPr lang="ru-RU" sz="3600" dirty="0" smtClean="0"/>
              <a:t>роста и костную структуру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037445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404664"/>
            <a:ext cx="8568952" cy="216024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Показания УЗИ: </a:t>
            </a:r>
          </a:p>
          <a:p>
            <a:pPr marL="0" indent="0">
              <a:buNone/>
            </a:pPr>
            <a:r>
              <a:rPr lang="ru-RU" dirty="0" smtClean="0"/>
              <a:t>- оценка </a:t>
            </a:r>
            <a:r>
              <a:rPr lang="ru-RU" dirty="0"/>
              <a:t>степени повреждения мягких </a:t>
            </a:r>
            <a:r>
              <a:rPr lang="ru-RU" dirty="0" smtClean="0"/>
              <a:t>тканей (связок</a:t>
            </a:r>
            <a:r>
              <a:rPr lang="ru-RU" dirty="0"/>
              <a:t>, мышц, капсулы </a:t>
            </a:r>
            <a:r>
              <a:rPr lang="ru-RU" dirty="0" smtClean="0"/>
              <a:t>сустава, внутрисуставных хрящевых структур)</a:t>
            </a:r>
          </a:p>
          <a:p>
            <a:pPr marL="0" indent="0">
              <a:buNone/>
            </a:pPr>
            <a:r>
              <a:rPr lang="ru-RU" dirty="0" smtClean="0"/>
              <a:t>- Определение жидкостных структур в полости сустава (кровь, выпот). </a:t>
            </a: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40324" y="2276872"/>
            <a:ext cx="4660404" cy="3457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3667418"/>
            <a:ext cx="4248472" cy="3145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106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rot="21151430">
            <a:off x="696237" y="2083066"/>
            <a:ext cx="8136904" cy="726358"/>
          </a:xfrm>
        </p:spPr>
        <p:txBody>
          <a:bodyPr/>
          <a:lstStyle/>
          <a:p>
            <a:pPr marL="0" indent="0">
              <a:buNone/>
            </a:pPr>
            <a:r>
              <a:rPr lang="ru-RU" sz="3200" i="1" dirty="0" smtClean="0"/>
              <a:t>БЛАГОДАРЮ  ЗА  ВНИМАНИЕ!</a:t>
            </a:r>
            <a:endParaRPr lang="ru-RU" sz="3200" i="1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080334" y="1143429"/>
            <a:ext cx="86318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Правильная и быстрая диагностика - залог успешного лечения.</a:t>
            </a:r>
          </a:p>
        </p:txBody>
      </p:sp>
    </p:spTree>
    <p:extLst>
      <p:ext uri="{BB962C8B-B14F-4D97-AF65-F5344CB8AC3E}">
        <p14:creationId xmlns:p14="http://schemas.microsoft.com/office/powerpoint/2010/main" val="2107732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1195" y="548680"/>
            <a:ext cx="8549621" cy="936104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Методики лучевого исследования</a:t>
            </a:r>
            <a:br>
              <a:rPr lang="ru-RU" sz="3200" dirty="0" smtClean="0"/>
            </a:br>
            <a:r>
              <a:rPr lang="ru-RU" sz="3200" dirty="0" smtClean="0"/>
              <a:t>костно-суставного аппарата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484784"/>
            <a:ext cx="8579296" cy="187220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                Рентгенография                 </a:t>
            </a:r>
          </a:p>
          <a:p>
            <a:pPr marL="0" indent="0">
              <a:buNone/>
            </a:pPr>
            <a:r>
              <a:rPr lang="ru-RU" dirty="0" smtClean="0"/>
              <a:t>                Компьютерная томография</a:t>
            </a:r>
          </a:p>
          <a:p>
            <a:pPr marL="0" indent="0">
              <a:buNone/>
            </a:pPr>
            <a:r>
              <a:rPr lang="ru-RU" dirty="0" smtClean="0"/>
              <a:t>                Ультразвуковое исследование</a:t>
            </a:r>
          </a:p>
          <a:p>
            <a:pPr marL="0" indent="0">
              <a:buNone/>
            </a:pPr>
            <a:r>
              <a:rPr lang="ru-RU" dirty="0" smtClean="0"/>
              <a:t>                Магнитно-резонансная томография</a:t>
            </a:r>
          </a:p>
        </p:txBody>
      </p:sp>
      <p:pic>
        <p:nvPicPr>
          <p:cNvPr id="2050" name="Picture 2" descr="C:\Users\Владимир\Desktop\P1060868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2" y="3257697"/>
            <a:ext cx="4733481" cy="3549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Владимир\Desktop\P1060867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1195" y="3284984"/>
            <a:ext cx="3566906" cy="348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8335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4915" y="927261"/>
            <a:ext cx="8435280" cy="708688"/>
          </a:xfrm>
        </p:spPr>
        <p:txBody>
          <a:bodyPr>
            <a:noAutofit/>
          </a:bodyPr>
          <a:lstStyle/>
          <a:p>
            <a:r>
              <a:rPr lang="ru-RU" sz="3200" dirty="0" smtClean="0"/>
              <a:t>Рентгенологические методики исследования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132856"/>
            <a:ext cx="8219256" cy="4191744"/>
          </a:xfrm>
        </p:spPr>
        <p:txBody>
          <a:bodyPr>
            <a:normAutofit/>
          </a:bodyPr>
          <a:lstStyle/>
          <a:p>
            <a:pPr marL="0" indent="0">
              <a:buFontTx/>
              <a:buChar char="-"/>
            </a:pPr>
            <a:r>
              <a:rPr lang="ru-RU" dirty="0" smtClean="0"/>
              <a:t> Рентгенография пленочная</a:t>
            </a:r>
          </a:p>
          <a:p>
            <a:pPr marL="0" indent="0">
              <a:buFontTx/>
              <a:buChar char="-"/>
            </a:pPr>
            <a:r>
              <a:rPr lang="ru-RU" dirty="0" smtClean="0"/>
              <a:t> Рентгенография цифровая</a:t>
            </a:r>
          </a:p>
          <a:p>
            <a:pPr marL="0" indent="0">
              <a:buFontTx/>
              <a:buChar char="-"/>
            </a:pPr>
            <a:r>
              <a:rPr lang="ru-RU" dirty="0" smtClean="0"/>
              <a:t> Линейная томография</a:t>
            </a:r>
          </a:p>
          <a:p>
            <a:pPr marL="0" indent="0">
              <a:buFontTx/>
              <a:buChar char="-"/>
            </a:pPr>
            <a:r>
              <a:rPr lang="ru-RU" dirty="0" smtClean="0"/>
              <a:t> Компьютерная томография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60" y="1772816"/>
            <a:ext cx="2016224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4077072"/>
            <a:ext cx="4176464" cy="2653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4092706"/>
            <a:ext cx="3456384" cy="2622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8335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080120"/>
          </a:xfrm>
        </p:spPr>
        <p:txBody>
          <a:bodyPr>
            <a:normAutofit/>
          </a:bodyPr>
          <a:lstStyle/>
          <a:p>
            <a:r>
              <a:rPr lang="ru-RU" sz="3200" dirty="0"/>
              <a:t>Основные показания для  рентгенографии КСА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Диагностика травм костей, суставов.</a:t>
            </a:r>
          </a:p>
          <a:p>
            <a:r>
              <a:rPr lang="ru-RU" dirty="0"/>
              <a:t>Диагностика воспалительных, опухолевых </a:t>
            </a:r>
            <a:r>
              <a:rPr lang="ru-RU" dirty="0" smtClean="0"/>
              <a:t>дегенеративно-дистрофических</a:t>
            </a:r>
            <a:r>
              <a:rPr lang="ru-RU" dirty="0"/>
              <a:t>, метаболических заболеваний, аномалий </a:t>
            </a:r>
            <a:r>
              <a:rPr lang="ru-RU" dirty="0" smtClean="0"/>
              <a:t>развития.</a:t>
            </a:r>
            <a:endParaRPr lang="ru-RU" dirty="0"/>
          </a:p>
          <a:p>
            <a:r>
              <a:rPr lang="ru-RU" dirty="0"/>
              <a:t>Контроль выполнения оперативных </a:t>
            </a:r>
            <a:r>
              <a:rPr lang="ru-RU" dirty="0" smtClean="0"/>
              <a:t>вмешательств.</a:t>
            </a:r>
            <a:endParaRPr lang="ru-RU" dirty="0"/>
          </a:p>
          <a:p>
            <a:r>
              <a:rPr lang="ru-RU" dirty="0"/>
              <a:t>Выявление инородных тел в мягких тканях </a:t>
            </a:r>
            <a:r>
              <a:rPr lang="ru-RU" dirty="0" smtClean="0"/>
              <a:t>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400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Владимир\Desktop\IMG_20180224_15535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2708919"/>
            <a:ext cx="4032448" cy="3746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43673" y="2737376"/>
            <a:ext cx="4048125" cy="3746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1844824"/>
            <a:ext cx="806489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dirty="0"/>
              <a:t>Обязательное выполнение снимков в двух взаимно </a:t>
            </a:r>
            <a:r>
              <a:rPr lang="ru-RU" sz="2600" dirty="0" smtClean="0"/>
              <a:t>перпендикулярных  проекциях</a:t>
            </a:r>
            <a:endParaRPr lang="ru-RU" sz="2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43347" y="776928"/>
            <a:ext cx="880065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chemeClr val="tx2"/>
                </a:solidFill>
                <a:latin typeface="+mj-lt"/>
              </a:rPr>
              <a:t>Особенности рентгенографии конечностей при </a:t>
            </a:r>
            <a:r>
              <a:rPr lang="ru-RU" sz="3200" dirty="0" smtClean="0">
                <a:solidFill>
                  <a:schemeClr val="tx2"/>
                </a:solidFill>
                <a:latin typeface="+mj-lt"/>
              </a:rPr>
              <a:t>травмах</a:t>
            </a:r>
            <a:endParaRPr lang="ru-RU" sz="3200" dirty="0">
              <a:solidFill>
                <a:schemeClr val="tx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23646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115212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Надежная фиксация исследуемой </a:t>
            </a:r>
            <a:r>
              <a:rPr lang="ru-RU" dirty="0"/>
              <a:t>анатомической области во время съемки.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65956" y="692696"/>
            <a:ext cx="86848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chemeClr val="tx2"/>
                </a:solidFill>
                <a:latin typeface="+mj-lt"/>
              </a:rPr>
              <a:t>Особенности рентгенографии конечностей при травмах</a:t>
            </a:r>
          </a:p>
        </p:txBody>
      </p:sp>
      <p:pic>
        <p:nvPicPr>
          <p:cNvPr id="1026" name="Picture 2" descr="C:\Users\Владимир\Desktop\IMG_20180324_13583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956" y="2636912"/>
            <a:ext cx="4248472" cy="4049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Владимир\Desktop\IMG_20180324_135750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8376" y="2636913"/>
            <a:ext cx="4342420" cy="4049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5993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0"/>
            <a:ext cx="8229600" cy="30963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-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86780" y="2276872"/>
            <a:ext cx="432048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 smtClean="0"/>
              <a:t>Расположение зоны интереса в центре кассеты.</a:t>
            </a:r>
          </a:p>
          <a:p>
            <a:r>
              <a:rPr lang="ru-RU" sz="2600" dirty="0" smtClean="0"/>
              <a:t>Ориентация рентгеновского пучка в центр кассеты, перпендикулярно ее плоскости.</a:t>
            </a:r>
          </a:p>
          <a:p>
            <a:r>
              <a:rPr lang="ru-RU" sz="2600" dirty="0" smtClean="0"/>
              <a:t>Максимальное плотное   прилегание снимаемой области к плоскости кассеты.</a:t>
            </a:r>
            <a:endParaRPr lang="ru-RU" sz="2600" dirty="0"/>
          </a:p>
          <a:p>
            <a:endParaRPr lang="ru-RU" sz="26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26629" y="836712"/>
            <a:ext cx="84249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chemeClr val="tx2"/>
                </a:solidFill>
                <a:latin typeface="+mj-lt"/>
              </a:rPr>
              <a:t>Особенности рентгенографии конечностей при травмах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3212976"/>
            <a:ext cx="3897991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456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985938"/>
            <a:ext cx="4320480" cy="10801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 Правильная маркировка </a:t>
            </a:r>
            <a:r>
              <a:rPr lang="ru-RU" dirty="0" smtClean="0"/>
              <a:t>       конечности 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908720"/>
            <a:ext cx="85689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chemeClr val="tx2"/>
                </a:solidFill>
                <a:latin typeface="+mj-lt"/>
              </a:rPr>
              <a:t>Особенности рентгенографии конечностей при травмах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924944"/>
            <a:ext cx="4182086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96001" y="1985938"/>
            <a:ext cx="4420361" cy="3315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7169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1142</TotalTime>
  <Words>397</Words>
  <Application>Microsoft Office PowerPoint</Application>
  <PresentationFormat>Экран (4:3)</PresentationFormat>
  <Paragraphs>79</Paragraphs>
  <Slides>27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Поток</vt:lpstr>
      <vt:lpstr>Презентация PowerPoint</vt:lpstr>
      <vt:lpstr>Презентация PowerPoint</vt:lpstr>
      <vt:lpstr>Методики лучевого исследования костно-суставного аппарата</vt:lpstr>
      <vt:lpstr>Рентгенологические методики исследования</vt:lpstr>
      <vt:lpstr>Основные показания для  рентгенографии КСА</vt:lpstr>
      <vt:lpstr>Презентация PowerPoint</vt:lpstr>
      <vt:lpstr>Презентация PowerPoint</vt:lpstr>
      <vt:lpstr>Презентация PowerPoint</vt:lpstr>
      <vt:lpstr>Презентация PowerPoint</vt:lpstr>
      <vt:lpstr>Подготовка к рентгенологическому исследованию.</vt:lpstr>
      <vt:lpstr>  Основные рентгенологические симптомы травмы костей</vt:lpstr>
      <vt:lpstr>Переломы </vt:lpstr>
      <vt:lpstr>Продольные переломы </vt:lpstr>
      <vt:lpstr>Поперечные переломы </vt:lpstr>
      <vt:lpstr>Оскольчатый перелом </vt:lpstr>
      <vt:lpstr>Отрывной перелом </vt:lpstr>
      <vt:lpstr>Виды смещения </vt:lpstr>
      <vt:lpstr>Виды смещения </vt:lpstr>
      <vt:lpstr>Виды смещения </vt:lpstr>
      <vt:lpstr>Виды смещения </vt:lpstr>
      <vt:lpstr>Комбинированное смещение</vt:lpstr>
      <vt:lpstr>Рентгеновский снимок голеностопного сустава делается в трех проекциях для диагностики повреждения дистального межберцового синдесмоза. </vt:lpstr>
      <vt:lpstr>Особенности переломов у детей Поднадкостничные переломы</vt:lpstr>
      <vt:lpstr>Особенности переломов у детей</vt:lpstr>
      <vt:lpstr>Остеоэпифизеолиз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Владимир</dc:creator>
  <cp:lastModifiedBy>Sveta</cp:lastModifiedBy>
  <cp:revision>88</cp:revision>
  <dcterms:created xsi:type="dcterms:W3CDTF">2018-02-16T11:37:31Z</dcterms:created>
  <dcterms:modified xsi:type="dcterms:W3CDTF">2018-04-25T11:35:49Z</dcterms:modified>
</cp:coreProperties>
</file>