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04" r:id="rId2"/>
    <p:sldId id="616" r:id="rId3"/>
    <p:sldId id="625" r:id="rId4"/>
    <p:sldId id="626" r:id="rId5"/>
    <p:sldId id="624" r:id="rId6"/>
    <p:sldId id="627" r:id="rId7"/>
    <p:sldId id="628" r:id="rId8"/>
    <p:sldId id="583" r:id="rId9"/>
    <p:sldId id="554" r:id="rId10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00000"/>
    <a:srgbClr val="700000"/>
    <a:srgbClr val="993300"/>
    <a:srgbClr val="FDB1B1"/>
    <a:srgbClr val="010183"/>
    <a:srgbClr val="A0EC3E"/>
    <a:srgbClr val="600000"/>
    <a:srgbClr val="FED2D2"/>
    <a:srgbClr val="ACE561"/>
    <a:srgbClr val="29F3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7464" autoAdjust="0"/>
  </p:normalViewPr>
  <p:slideViewPr>
    <p:cSldViewPr>
      <p:cViewPr>
        <p:scale>
          <a:sx n="62" d="100"/>
          <a:sy n="62" d="100"/>
        </p:scale>
        <p:origin x="-1290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18"/>
    </p:cViewPr>
  </p:sorter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79484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593D23-F8AC-4E51-A3FE-948BB489DD7A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0FF5D4-F567-4A07-BFFD-0180FE587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539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A1539B-73C3-4661-821C-71D3FCB33CA5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F9F430-2053-4998-8526-46BFAC2F1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0354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Нагель\рисунки\Фото ЦПК\Здание ЦПК\IMG_1285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 userDrawn="1"/>
        </p:nvSpPr>
        <p:spPr>
          <a:xfrm>
            <a:off x="0" y="1143000"/>
            <a:ext cx="9144000" cy="5715000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 userDrawn="1"/>
        </p:nvSpPr>
        <p:spPr bwMode="auto">
          <a:xfrm>
            <a:off x="71438" y="71438"/>
            <a:ext cx="9036050" cy="1071562"/>
          </a:xfrm>
          <a:prstGeom prst="rect">
            <a:avLst/>
          </a:prstGeom>
          <a:solidFill>
            <a:srgbClr val="CCFFFF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6777038"/>
            <a:ext cx="9144000" cy="107950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Text Box 20"/>
          <p:cNvSpPr txBox="1">
            <a:spLocks noChangeArrowheads="1"/>
          </p:cNvSpPr>
          <p:nvPr userDrawn="1"/>
        </p:nvSpPr>
        <p:spPr bwMode="auto">
          <a:xfrm>
            <a:off x="0" y="201613"/>
            <a:ext cx="9144000" cy="81438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900" b="1" i="1" dirty="0">
                <a:solidFill>
                  <a:srgbClr val="003366"/>
                </a:solidFill>
              </a:rPr>
              <a:t>Бюджетное образовательное учреждение Омской области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1900" b="1" i="1" dirty="0">
                <a:solidFill>
                  <a:srgbClr val="003366"/>
                </a:solidFill>
              </a:rPr>
              <a:t>«Центр повышения квалификации работников здравоохранения»</a:t>
            </a:r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0" y="1143000"/>
            <a:ext cx="9144000" cy="36513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AutoShape 11"/>
          <p:cNvSpPr>
            <a:spLocks noChangeArrowheads="1"/>
          </p:cNvSpPr>
          <p:nvPr userDrawn="1"/>
        </p:nvSpPr>
        <p:spPr bwMode="auto">
          <a:xfrm rot="5400000">
            <a:off x="5664200" y="3378200"/>
            <a:ext cx="6858000" cy="101600"/>
          </a:xfrm>
          <a:custGeom>
            <a:avLst/>
            <a:gdLst>
              <a:gd name="T0" fmla="*/ 6829425 w 21600"/>
              <a:gd name="T1" fmla="*/ 50800 h 21600"/>
              <a:gd name="T2" fmla="*/ 3429000 w 21600"/>
              <a:gd name="T3" fmla="*/ 101600 h 21600"/>
              <a:gd name="T4" fmla="*/ 28575 w 21600"/>
              <a:gd name="T5" fmla="*/ 508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90 w 21600"/>
              <a:gd name="T13" fmla="*/ 1890 h 21600"/>
              <a:gd name="T14" fmla="*/ 19710 w 21600"/>
              <a:gd name="T15" fmla="*/ 197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9" y="21600"/>
                </a:lnTo>
                <a:lnTo>
                  <a:pt x="21421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172F48"/>
              </a:gs>
              <a:gs pos="50000">
                <a:srgbClr val="31659C"/>
              </a:gs>
              <a:gs pos="100000">
                <a:srgbClr val="172F4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AutoShape 16"/>
          <p:cNvSpPr>
            <a:spLocks noChangeArrowheads="1"/>
          </p:cNvSpPr>
          <p:nvPr userDrawn="1"/>
        </p:nvSpPr>
        <p:spPr bwMode="auto">
          <a:xfrm rot="16200000">
            <a:off x="-3378200" y="3378200"/>
            <a:ext cx="6858000" cy="101600"/>
          </a:xfrm>
          <a:custGeom>
            <a:avLst/>
            <a:gdLst>
              <a:gd name="T0" fmla="*/ 6829425 w 21600"/>
              <a:gd name="T1" fmla="*/ 50800 h 21600"/>
              <a:gd name="T2" fmla="*/ 3429000 w 21600"/>
              <a:gd name="T3" fmla="*/ 101600 h 21600"/>
              <a:gd name="T4" fmla="*/ 28575 w 21600"/>
              <a:gd name="T5" fmla="*/ 508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90 w 21600"/>
              <a:gd name="T13" fmla="*/ 1890 h 21600"/>
              <a:gd name="T14" fmla="*/ 19710 w 21600"/>
              <a:gd name="T15" fmla="*/ 197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9" y="21600"/>
                </a:lnTo>
                <a:lnTo>
                  <a:pt x="21421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172F48"/>
              </a:gs>
              <a:gs pos="50000">
                <a:srgbClr val="31659C"/>
              </a:gs>
              <a:gs pos="100000">
                <a:srgbClr val="172F4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43182"/>
            <a:ext cx="7772400" cy="1470025"/>
          </a:xfrm>
        </p:spPr>
        <p:txBody>
          <a:bodyPr/>
          <a:lstStyle>
            <a:lvl1pPr>
              <a:defRPr sz="4400" i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214950"/>
            <a:ext cx="4271970" cy="1257312"/>
          </a:xfrm>
        </p:spPr>
        <p:txBody>
          <a:bodyPr/>
          <a:lstStyle>
            <a:lvl1pPr marL="0" indent="0" algn="ctr">
              <a:buNone/>
              <a:defRPr sz="2400" i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EAE11-487B-4AC7-98AE-F39FA8B63B53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A8DAC-E81E-43E9-9EDE-61DCAD7CE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CDE5E-F765-4F96-A74E-DBC21CC1D571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8911-024E-4130-8C20-699824B3D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7D068-B67A-47C1-A91F-8A39E46251FD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F0E0A-286E-4E25-AFA5-2318D1C95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7143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42875" y="1214438"/>
            <a:ext cx="8858250" cy="542925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FD735-5207-4F47-998F-12B02FD7BFB3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FCD7C-5ED9-4553-AFC9-0AAFF07F0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1B50"/>
                </a:solidFill>
              </a:defRPr>
            </a:lvl1pPr>
            <a:lvl2pPr>
              <a:defRPr>
                <a:solidFill>
                  <a:srgbClr val="001B50"/>
                </a:solidFill>
              </a:defRPr>
            </a:lvl2pPr>
            <a:lvl3pPr>
              <a:defRPr>
                <a:solidFill>
                  <a:srgbClr val="001B50"/>
                </a:solidFill>
              </a:defRPr>
            </a:lvl3pPr>
            <a:lvl4pPr>
              <a:defRPr>
                <a:solidFill>
                  <a:srgbClr val="001B50"/>
                </a:solidFill>
              </a:defRPr>
            </a:lvl4pPr>
            <a:lvl5pPr>
              <a:defRPr>
                <a:solidFill>
                  <a:srgbClr val="001B5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3E10D-1D1D-4B30-9E30-197EFB123539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EECFB-7975-4E73-8650-F8DD61E3E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AB448-A498-4AFD-95F8-32BA611BC7CD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85477-0793-4D5F-BE31-53912D8B3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49B18-F6C4-4386-B1D5-36C09EE1AEE1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CEA48-4C3C-44C8-BEDE-F52D97258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B093-D241-40A2-8A9F-FB9632C45C12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E5133-46F6-4461-BC28-F313FA019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255B0-BD0A-4461-BC98-DDEB4F84AB99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BEBA1-30DE-4278-B456-149500A34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0D46-78CD-4632-960E-9B6F6A79237F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87733-CF71-4783-A4B9-FA64129CA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3123A-BB39-4CAA-B49D-917177057B65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5F56C-E0EF-4B01-BCFC-98EEF65C7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57B6-90D7-4B0F-8669-5910DF7E7F11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6BB7-E570-4FEE-BEB1-DF8806CA3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Текст 2"/>
          <p:cNvSpPr>
            <a:spLocks noGrp="1"/>
          </p:cNvSpPr>
          <p:nvPr>
            <p:ph type="body" idx="1"/>
          </p:nvPr>
        </p:nvSpPr>
        <p:spPr bwMode="auto">
          <a:xfrm>
            <a:off x="142875" y="1214438"/>
            <a:ext cx="88582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26457B-B769-449D-857C-5D9B9246E2A1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5E954C-7770-4628-BF9B-F514D1F22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4102" name="Picture 4" descr="C:\Users\Виктория\Desktop\ццкуцк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95325"/>
            <a:ext cx="91440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750050"/>
            <a:ext cx="9144000" cy="36513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821488"/>
            <a:ext cx="9144000" cy="36512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5" name="Заголовок 1"/>
          <p:cNvSpPr>
            <a:spLocks noGrp="1"/>
          </p:cNvSpPr>
          <p:nvPr>
            <p:ph type="title"/>
          </p:nvPr>
        </p:nvSpPr>
        <p:spPr bwMode="auto">
          <a:xfrm>
            <a:off x="2071688" y="0"/>
            <a:ext cx="7929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08" name="Picture 11" descr="C:\Users\Vika\Desktop\логотипы.g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Рисунок 5" descr="C:\Users\Vika\Desktop\gost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43000" y="428625"/>
            <a:ext cx="4111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3" descr="D:\Users\CPKRZ\Desktop\100tov1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85750" y="1000125"/>
            <a:ext cx="3603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42" r:id="rId1"/>
    <p:sldLayoutId id="2147484231" r:id="rId2"/>
    <p:sldLayoutId id="2147484232" r:id="rId3"/>
    <p:sldLayoutId id="2147484233" r:id="rId4"/>
    <p:sldLayoutId id="2147484234" r:id="rId5"/>
    <p:sldLayoutId id="2147484235" r:id="rId6"/>
    <p:sldLayoutId id="2147484236" r:id="rId7"/>
    <p:sldLayoutId id="2147484237" r:id="rId8"/>
    <p:sldLayoutId id="2147484238" r:id="rId9"/>
    <p:sldLayoutId id="2147484239" r:id="rId10"/>
    <p:sldLayoutId id="2147484240" r:id="rId11"/>
    <p:sldLayoutId id="214748424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66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0000"/>
        <a:buFont typeface="Wingdings" pitchFamily="2" charset="2"/>
        <a:buChar char="v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50000"/>
        <a:buFont typeface="Wingdings" pitchFamily="2" charset="2"/>
        <a:buChar char="u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krz-omsk.ru/" TargetMode="External"/><Relationship Id="rId2" Type="http://schemas.openxmlformats.org/officeDocument/2006/relationships/hyperlink" Target="http://www.opsa.info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МОСКВА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000125"/>
            <a:ext cx="9144000" cy="7143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42857"/>
            <a:ext cx="8215338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33400" indent="-261938" algn="ctr">
              <a:defRPr/>
            </a:pP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Координационный совет Омской профессиональной сестринской ассоциации</a:t>
            </a:r>
            <a:endParaRPr lang="ru-RU" sz="3000" b="1" dirty="0"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714489"/>
            <a:ext cx="7715250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400" b="1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>
              <a:defRPr/>
            </a:pPr>
            <a:endParaRPr lang="ru-RU" sz="1400" b="1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32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algn="r">
              <a:defRPr/>
            </a:pPr>
            <a:endParaRPr lang="ru-RU" sz="20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429250"/>
            <a:ext cx="9144000" cy="7143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1142984"/>
            <a:ext cx="9144000" cy="7143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71472" y="1484784"/>
            <a:ext cx="807249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3200" b="1" dirty="0" smtClean="0">
                <a:solidFill>
                  <a:srgbClr val="700000"/>
                </a:solidFill>
              </a:rPr>
              <a:t>«Кадры для современного здравоохранения. Медицинское образование и качество медицинской помощи»</a:t>
            </a:r>
            <a:r>
              <a:rPr lang="ru-RU" sz="2000" dirty="0" smtClean="0"/>
              <a:t> </a:t>
            </a:r>
            <a:endParaRPr lang="ru-RU" sz="1600" b="1" dirty="0">
              <a:cs typeface="Arial" charset="0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5063" y="5572125"/>
            <a:ext cx="1516062" cy="1214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" name="Picture 5" descr="Рисунок1"/>
          <p:cNvPicPr>
            <a:picLocks noChangeAspect="1" noChangeArrowheads="1"/>
          </p:cNvPicPr>
          <p:nvPr/>
        </p:nvPicPr>
        <p:blipFill>
          <a:blip r:embed="rId3" cstate="print"/>
          <a:srcRect r="3448" b="3831"/>
          <a:stretch>
            <a:fillRect/>
          </a:stretch>
        </p:blipFill>
        <p:spPr bwMode="auto">
          <a:xfrm>
            <a:off x="219076" y="5576888"/>
            <a:ext cx="1281090" cy="1209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" name="Picture 6" descr="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1" y="5572125"/>
            <a:ext cx="1857375" cy="1212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5" cstate="print"/>
          <a:srcRect r="3664"/>
          <a:stretch>
            <a:fillRect/>
          </a:stretch>
        </p:blipFill>
        <p:spPr bwMode="auto">
          <a:xfrm>
            <a:off x="1597016" y="5572140"/>
            <a:ext cx="1760538" cy="121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Picture 8" descr="FILE"/>
          <p:cNvPicPr>
            <a:picLocks noChangeAspect="1" noChangeArrowheads="1"/>
          </p:cNvPicPr>
          <p:nvPr/>
        </p:nvPicPr>
        <p:blipFill>
          <a:blip r:embed="rId6" cstate="print"/>
          <a:srcRect r="6741"/>
          <a:stretch>
            <a:fillRect/>
          </a:stretch>
        </p:blipFill>
        <p:spPr bwMode="auto">
          <a:xfrm>
            <a:off x="5572144" y="5572125"/>
            <a:ext cx="1785938" cy="1214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827584" y="4221088"/>
            <a:ext cx="80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b="1" i="1" dirty="0" smtClean="0"/>
          </a:p>
          <a:p>
            <a:pPr algn="r"/>
            <a:r>
              <a:rPr lang="ru-RU" sz="2000" b="1" i="1" dirty="0" smtClean="0">
                <a:solidFill>
                  <a:srgbClr val="700000"/>
                </a:solidFill>
              </a:rPr>
              <a:t>Н. Ю. Крючкова,  </a:t>
            </a:r>
          </a:p>
          <a:p>
            <a:pPr algn="r"/>
            <a:r>
              <a:rPr lang="ru-RU" sz="2000" b="1" i="1" dirty="0" smtClean="0">
                <a:solidFill>
                  <a:srgbClr val="700000"/>
                </a:solidFill>
              </a:rPr>
              <a:t>директор ЦПК РЗ, член Координационного совета ОПСА</a:t>
            </a:r>
            <a:endParaRPr lang="ru-RU" sz="2000" b="1" i="1" dirty="0"/>
          </a:p>
        </p:txBody>
      </p:sp>
      <p:pic>
        <p:nvPicPr>
          <p:cNvPr id="22" name="Picture 9" descr="ОПС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691" y="65424"/>
            <a:ext cx="623095" cy="84329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4500570"/>
            <a:ext cx="6408712" cy="694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1496978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00"/>
                </a:solidFill>
              </a:rPr>
              <a:t>25-26 октября 2018 г</a:t>
            </a:r>
            <a:r>
              <a:rPr lang="ru-RU" sz="4000" dirty="0" smtClean="0">
                <a:solidFill>
                  <a:srgbClr val="800000"/>
                </a:solidFill>
              </a:rPr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2553285"/>
            <a:ext cx="886553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Организаторы:</a:t>
            </a:r>
          </a:p>
          <a:p>
            <a:pPr algn="ctr"/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Министерство здравоохранения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Омской области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БУ ДПО ОО «Центр повышения квалификации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работников здравоохранения»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Омская профессиональная сестринская ассоциация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73865" y="0"/>
            <a:ext cx="8286752" cy="114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Межрегиональная научно-практическая конференция с международным участием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76639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HOME\Desktop\SLUSHANIY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3456" y="4869160"/>
            <a:ext cx="4077087" cy="181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496" y="1339021"/>
            <a:ext cx="895453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4638" marR="0" lvl="0" indent="-2746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обсуждение актуальных вопросов</a:t>
            </a:r>
            <a:r>
              <a:rPr lang="ru-RU" sz="28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подготовки кадров для  системы здравоохранения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</a:p>
          <a:p>
            <a:pPr marL="274638" marR="0" lvl="0" indent="-2746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качества медицинской помощи;</a:t>
            </a:r>
          </a:p>
          <a:p>
            <a:pPr marL="274638" marR="0" lvl="0" indent="-2746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обмен опытом по направлениям </a:t>
            </a:r>
          </a:p>
          <a:p>
            <a:pPr marL="274638" marR="0" lvl="0" indent="-2746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профессиональной деятельности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55576" y="172815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Цель конференции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1214438"/>
            <a:ext cx="9001000" cy="4806850"/>
          </a:xfrm>
        </p:spPr>
        <p:txBody>
          <a:bodyPr/>
          <a:lstStyle/>
          <a:p>
            <a:pPr marL="0" lvl="0" indent="450850" algn="just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0000"/>
                </a:solidFill>
                <a:ea typeface="Times New Roman" pitchFamily="18" charset="0"/>
              </a:rPr>
              <a:t>актуальные вопросы подготовки специалистов в системе среднего профессионального образования в условиях перехода на новую систему допуска к профессиональной деятельности;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lvl="0" indent="450850" algn="just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</a:pPr>
            <a:r>
              <a:rPr lang="ru-RU" sz="1800" b="1" dirty="0" smtClean="0">
                <a:solidFill>
                  <a:schemeClr val="tx1"/>
                </a:solidFill>
                <a:ea typeface="Times New Roman" pitchFamily="18" charset="0"/>
              </a:rPr>
              <a:t>лучшие образовательные практики в подготовке квалифицированных кадров в медицинском образовании и практическом здравоохранении;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lvl="0" indent="450850" algn="just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0000"/>
                </a:solidFill>
                <a:ea typeface="Times New Roman" pitchFamily="18" charset="0"/>
              </a:rPr>
              <a:t>современные технологии оценки результатов обучения;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lvl="0" indent="450850" algn="just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0000"/>
                </a:solidFill>
                <a:ea typeface="Times New Roman" pitchFamily="18" charset="0"/>
              </a:rPr>
              <a:t>непрерывное медицинское образование:  традиции, опыт, инновации, перспективы. Роль образовательных организаций и профессиональных сообществ;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lvl="0" indent="450850" algn="just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0000"/>
                </a:solidFill>
                <a:ea typeface="Times New Roman" pitchFamily="18" charset="0"/>
              </a:rPr>
              <a:t>инновационные  технологии в сестринской практике;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lvl="0" indent="450850" algn="just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0000"/>
                </a:solidFill>
                <a:ea typeface="Times New Roman" pitchFamily="18" charset="0"/>
              </a:rPr>
              <a:t>исследовательская деятельность специалиста;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lvl="0" indent="450850" algn="just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0000"/>
                </a:solidFill>
                <a:ea typeface="Times New Roman" pitchFamily="18" charset="0"/>
              </a:rPr>
              <a:t>профессионализм и ответственность: современный профиль специалиста  практического здравоохранения. Роль  сестринского персонала в обеспечении качества оказания медицинской помощи;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lvl="0" indent="450850" algn="just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0000"/>
                </a:solidFill>
                <a:ea typeface="Times New Roman" pitchFamily="18" charset="0"/>
              </a:rPr>
              <a:t>кадровый менеджмент и  управление профессиональными рисками в сестринском деле.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4104" y="-65132"/>
            <a:ext cx="9144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/>
            <a:r>
              <a:rPr lang="ru-RU" sz="3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Основные направления конференции: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936" y="5971927"/>
            <a:ext cx="74563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/>
            <a:r>
              <a:rPr lang="ru-RU" sz="2200" b="1" i="1" dirty="0" smtClean="0">
                <a:solidFill>
                  <a:srgbClr val="800000"/>
                </a:solidFill>
              </a:rPr>
              <a:t>По итогам конференции будет сформирован </a:t>
            </a:r>
          </a:p>
          <a:p>
            <a:pPr lvl="0" indent="450850" algn="ctr"/>
            <a:r>
              <a:rPr lang="ru-RU" sz="2200" b="1" i="1" dirty="0" smtClean="0">
                <a:solidFill>
                  <a:srgbClr val="800000"/>
                </a:solidFill>
              </a:rPr>
              <a:t>электронный сборник материалов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1196752"/>
            <a:ext cx="8913392" cy="4637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ru-RU" sz="2200" b="1" dirty="0" smtClean="0">
                <a:solidFill>
                  <a:srgbClr val="700000"/>
                </a:solidFill>
              </a:rPr>
              <a:t>25.10.2018 года - </a:t>
            </a:r>
            <a:r>
              <a:rPr lang="ru-RU" sz="2200" b="1" dirty="0" err="1" smtClean="0">
                <a:solidFill>
                  <a:srgbClr val="700000"/>
                </a:solidFill>
              </a:rPr>
              <a:t>Преконференция</a:t>
            </a:r>
            <a:r>
              <a:rPr lang="ru-RU" sz="2200" b="1" dirty="0" smtClean="0">
                <a:solidFill>
                  <a:srgbClr val="700000"/>
                </a:solidFill>
              </a:rPr>
              <a:t> </a:t>
            </a:r>
          </a:p>
          <a:p>
            <a:pPr>
              <a:spcAft>
                <a:spcPts val="800"/>
              </a:spcAft>
            </a:pPr>
            <a:r>
              <a:rPr lang="ru-RU" b="1" u="sng" dirty="0" smtClean="0"/>
              <a:t>В программе:</a:t>
            </a:r>
            <a:r>
              <a:rPr lang="ru-RU" b="1" dirty="0" smtClean="0"/>
              <a:t> круглые столы, мастер-классы.</a:t>
            </a:r>
          </a:p>
          <a:p>
            <a:pPr>
              <a:spcAft>
                <a:spcPts val="800"/>
              </a:spcAft>
            </a:pPr>
            <a:r>
              <a:rPr lang="ru-RU" b="1" u="sng" dirty="0" smtClean="0"/>
              <a:t>Участники</a:t>
            </a:r>
            <a:r>
              <a:rPr lang="ru-RU" b="1" dirty="0" smtClean="0"/>
              <a:t>: руководители сестринского персонала, руководители организаций медицинского профессионального образования  </a:t>
            </a:r>
          </a:p>
          <a:p>
            <a:pPr>
              <a:spcAft>
                <a:spcPts val="800"/>
              </a:spcAft>
            </a:pPr>
            <a:r>
              <a:rPr lang="ru-RU" b="1" u="sng" dirty="0" smtClean="0"/>
              <a:t>Место проведения</a:t>
            </a:r>
            <a:r>
              <a:rPr lang="ru-RU" b="1" dirty="0" smtClean="0"/>
              <a:t>: БУ ДПО ОО ЦПК РЗ. </a:t>
            </a:r>
          </a:p>
          <a:p>
            <a:pPr>
              <a:spcAft>
                <a:spcPts val="800"/>
              </a:spcAft>
            </a:pPr>
            <a:endParaRPr lang="ru-RU" b="1" dirty="0" smtClean="0"/>
          </a:p>
          <a:p>
            <a:pPr>
              <a:spcAft>
                <a:spcPts val="800"/>
              </a:spcAft>
            </a:pPr>
            <a:r>
              <a:rPr lang="ru-RU" sz="2200" b="1" dirty="0" smtClean="0">
                <a:solidFill>
                  <a:srgbClr val="800000"/>
                </a:solidFill>
              </a:rPr>
              <a:t>26.10.18 - Конференция</a:t>
            </a:r>
          </a:p>
          <a:p>
            <a:pPr>
              <a:spcAft>
                <a:spcPts val="800"/>
              </a:spcAft>
            </a:pPr>
            <a:r>
              <a:rPr lang="ru-RU" b="1" u="sng" dirty="0" smtClean="0"/>
              <a:t>В программе:</a:t>
            </a:r>
            <a:r>
              <a:rPr lang="ru-RU" b="1" dirty="0" smtClean="0"/>
              <a:t> </a:t>
            </a:r>
            <a:r>
              <a:rPr lang="ru-RU" b="1" smtClean="0"/>
              <a:t>выставка, пленарное </a:t>
            </a:r>
            <a:r>
              <a:rPr lang="ru-RU" b="1" dirty="0" smtClean="0"/>
              <a:t>заседание, Торжественное собрание, праздничный концерт</a:t>
            </a:r>
          </a:p>
          <a:p>
            <a:pPr>
              <a:spcAft>
                <a:spcPts val="800"/>
              </a:spcAft>
            </a:pPr>
            <a:r>
              <a:rPr lang="ru-RU" b="1" u="sng" dirty="0" smtClean="0"/>
              <a:t>Участники</a:t>
            </a:r>
            <a:r>
              <a:rPr lang="ru-RU" b="1" dirty="0" smtClean="0"/>
              <a:t>: медицинские работники, руководители медицинских организаций, сестринского персонала, руководители организаций медицинского профессионального образования, педагогические работники</a:t>
            </a:r>
          </a:p>
          <a:p>
            <a:pPr>
              <a:spcAft>
                <a:spcPts val="800"/>
              </a:spcAft>
            </a:pPr>
            <a:r>
              <a:rPr lang="ru-RU" b="1" u="sng" dirty="0" smtClean="0"/>
              <a:t>Место проведения</a:t>
            </a:r>
            <a:r>
              <a:rPr lang="ru-RU" b="1" dirty="0" smtClean="0"/>
              <a:t>: Дворец молодежи</a:t>
            </a: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8972" r="14535"/>
          <a:stretch/>
        </p:blipFill>
        <p:spPr bwMode="auto">
          <a:xfrm>
            <a:off x="7419880" y="5412559"/>
            <a:ext cx="1688624" cy="140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74752" y="116632"/>
            <a:ext cx="73209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Порядок проведения: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340768"/>
            <a:ext cx="895754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2400" b="1" dirty="0" smtClean="0"/>
              <a:t>Регистрация</a:t>
            </a:r>
            <a:r>
              <a:rPr lang="ru-RU" sz="2400" dirty="0" smtClean="0"/>
              <a:t>  участников конференции на сайте ОПСА </a:t>
            </a:r>
            <a:r>
              <a:rPr lang="en-US" sz="2400" u="sng" dirty="0" smtClean="0">
                <a:hlinkClick r:id="rId2"/>
              </a:rPr>
              <a:t>www.opsa.info/</a:t>
            </a:r>
            <a:endParaRPr lang="ru-RU" sz="2400" u="sng" dirty="0" smtClean="0"/>
          </a:p>
          <a:p>
            <a:pPr>
              <a:spcAft>
                <a:spcPts val="3000"/>
              </a:spcAft>
            </a:pPr>
            <a:r>
              <a:rPr lang="ru-RU" sz="2400" b="1" dirty="0" smtClean="0"/>
              <a:t>Программа</a:t>
            </a:r>
            <a:r>
              <a:rPr lang="ru-RU" sz="2400" dirty="0" smtClean="0"/>
              <a:t> мероприятий, требования к тезисам в информационной рассылке и на сайте ЦПК РЗ                </a:t>
            </a:r>
            <a:r>
              <a:rPr lang="en-US" sz="2400" u="sng" dirty="0" smtClean="0">
                <a:hlinkClick r:id="rId3"/>
              </a:rPr>
              <a:t>www.cpkrz-omsk.ru</a:t>
            </a:r>
            <a:endParaRPr lang="ru-RU" sz="2400" u="sng" dirty="0" smtClean="0"/>
          </a:p>
          <a:p>
            <a:pPr>
              <a:spcAft>
                <a:spcPts val="3000"/>
              </a:spcAft>
            </a:pPr>
            <a:r>
              <a:rPr lang="ru-RU" sz="2400" b="1" dirty="0" smtClean="0"/>
              <a:t>Сроки</a:t>
            </a:r>
            <a:r>
              <a:rPr lang="ru-RU" sz="2400" dirty="0" smtClean="0"/>
              <a:t> регистрации участников и подачи тезисов                  </a:t>
            </a:r>
            <a:r>
              <a:rPr lang="ru-RU" sz="2400" b="1" dirty="0" smtClean="0">
                <a:solidFill>
                  <a:srgbClr val="800000"/>
                </a:solidFill>
              </a:rPr>
              <a:t>15 сентября </a:t>
            </a:r>
            <a:r>
              <a:rPr lang="ru-RU" sz="2400" dirty="0" smtClean="0"/>
              <a:t>2018г.</a:t>
            </a:r>
          </a:p>
          <a:p>
            <a:pPr>
              <a:spcAft>
                <a:spcPts val="3000"/>
              </a:spcAft>
            </a:pPr>
            <a:r>
              <a:rPr lang="ru-RU" sz="2400" b="1" dirty="0" smtClean="0"/>
              <a:t>Прием</a:t>
            </a:r>
            <a:r>
              <a:rPr lang="ru-RU" sz="2400" dirty="0" smtClean="0"/>
              <a:t> тезисов на сайте ЦПК РЗ  </a:t>
            </a:r>
            <a:r>
              <a:rPr lang="en-US" sz="2400" u="sng" dirty="0" smtClean="0">
                <a:hlinkClick r:id="rId3"/>
              </a:rPr>
              <a:t>www.cpkrz-omsk.ru</a:t>
            </a:r>
            <a:endParaRPr lang="ru-RU" sz="2400" u="sng" dirty="0" smtClean="0"/>
          </a:p>
          <a:p>
            <a:pPr>
              <a:spcAft>
                <a:spcPts val="3000"/>
              </a:spcAft>
            </a:pPr>
            <a:r>
              <a:rPr lang="ru-RU" sz="2400" b="1" dirty="0" smtClean="0"/>
              <a:t>Телефон</a:t>
            </a:r>
            <a:r>
              <a:rPr lang="ru-RU" sz="2400" dirty="0" smtClean="0"/>
              <a:t> для справок:  8(3912) 53-56-04, ответственное лицо: </a:t>
            </a:r>
            <a:r>
              <a:rPr lang="ru-RU" sz="2400" dirty="0" err="1" smtClean="0"/>
              <a:t>Заварукина</a:t>
            </a:r>
            <a:r>
              <a:rPr lang="ru-RU" sz="2400" dirty="0" smtClean="0"/>
              <a:t> Светлана Эдуардовна </a:t>
            </a:r>
            <a:endParaRPr lang="ru-RU" sz="24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77723"/>
            <a:ext cx="913705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Организационные вопросы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556792"/>
            <a:ext cx="87849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Актуализация значимости качества подготовки кадров и качества оказания медицинской помощи с учетом современных потребностей общества, использования инновационных решений в профессиональном медицинском образовании и практическом здравоохранении, творческого партнерства профессиональных сообществ и учреждений профессионального медицинского образования в развитии сестринского персонала.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9731"/>
            <a:ext cx="78394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Значение конференции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Загрузки\45. Участники конференции.jpg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21814" y="2132856"/>
            <a:ext cx="3727176" cy="2729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1357290" y="1428750"/>
            <a:ext cx="6000761" cy="514352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i="1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ru-RU" dirty="0" smtClean="0">
              <a:latin typeface="Arial" charset="0"/>
              <a:cs typeface="Arial" charset="0"/>
            </a:endParaRPr>
          </a:p>
          <a:p>
            <a:endParaRPr lang="ru-RU" dirty="0" smtClean="0">
              <a:latin typeface="Arial" charset="0"/>
              <a:cs typeface="Arial" charset="0"/>
            </a:endParaRP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214282" y="1916832"/>
            <a:ext cx="4000528" cy="2857520"/>
            <a:chOff x="1043608" y="3600118"/>
            <a:chExt cx="2927939" cy="1799128"/>
          </a:xfrm>
        </p:grpSpPr>
        <p:pic>
          <p:nvPicPr>
            <p:cNvPr id="5" name="Picture 2" descr="D:\Нагель\рисунки\Фото ЦПК\Здание ЦПК\IMG_1285.jpg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  <a:extLst/>
            </a:blip>
            <a:srcRect/>
            <a:stretch>
              <a:fillRect/>
            </a:stretch>
          </p:blipFill>
          <p:spPr bwMode="auto">
            <a:xfrm>
              <a:off x="1043608" y="3773674"/>
              <a:ext cx="2699792" cy="16255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/>
          </p:spPr>
        </p:pic>
        <p:pic>
          <p:nvPicPr>
            <p:cNvPr id="6" name="Рисунок 5" descr="C:\Users\ммм\Desktop\Рисунок1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76534" y="3600118"/>
              <a:ext cx="1095013" cy="77800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8" name="Picture 4" descr="ОПС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2462" y="1844824"/>
            <a:ext cx="904875" cy="12763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2928926" y="4523636"/>
            <a:ext cx="3429024" cy="1569660"/>
          </a:xfrm>
          <a:prstGeom prst="rect">
            <a:avLst/>
          </a:prstGeom>
          <a:solidFill>
            <a:schemeClr val="bg1">
              <a:alpha val="53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1746"/>
                </a:solidFill>
              </a:rPr>
              <a:t>многолетние, </a:t>
            </a:r>
            <a:endParaRPr lang="ru-RU" sz="2400" b="1" dirty="0" smtClean="0">
              <a:solidFill>
                <a:srgbClr val="001746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1746"/>
                </a:solidFill>
              </a:rPr>
              <a:t>творческие</a:t>
            </a:r>
            <a:r>
              <a:rPr lang="ru-RU" sz="2400" b="1" dirty="0">
                <a:solidFill>
                  <a:srgbClr val="001746"/>
                </a:solidFill>
              </a:rPr>
              <a:t>, </a:t>
            </a:r>
            <a:endParaRPr lang="ru-RU" sz="2400" b="1" dirty="0" smtClean="0">
              <a:solidFill>
                <a:srgbClr val="001746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1746"/>
                </a:solidFill>
              </a:rPr>
              <a:t>профессиональные </a:t>
            </a:r>
            <a:r>
              <a:rPr lang="ru-RU" sz="2400" b="1" dirty="0">
                <a:solidFill>
                  <a:srgbClr val="001746"/>
                </a:solidFill>
              </a:rPr>
              <a:t>взаимоотношения</a:t>
            </a:r>
          </a:p>
        </p:txBody>
      </p:sp>
      <p:sp>
        <p:nvSpPr>
          <p:cNvPr id="10" name="Shape 9"/>
          <p:cNvSpPr/>
          <p:nvPr/>
        </p:nvSpPr>
        <p:spPr>
          <a:xfrm rot="19912140" flipH="1">
            <a:off x="3508899" y="998263"/>
            <a:ext cx="2287429" cy="1518119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1" name="Shape 10"/>
          <p:cNvSpPr/>
          <p:nvPr/>
        </p:nvSpPr>
        <p:spPr>
          <a:xfrm rot="19912140" flipV="1">
            <a:off x="3580337" y="5565754"/>
            <a:ext cx="2287429" cy="1518119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3" name="Прямоугольник 12"/>
          <p:cNvSpPr/>
          <p:nvPr/>
        </p:nvSpPr>
        <p:spPr>
          <a:xfrm>
            <a:off x="395536" y="149731"/>
            <a:ext cx="78394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ЦПК РЗ и ОПСА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cpkrz-omsk.ru/sites/default/files/site/1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9000" contrast="-62000"/>
          </a:blip>
          <a:srcRect/>
          <a:stretch>
            <a:fillRect/>
          </a:stretch>
        </p:blipFill>
        <p:spPr bwMode="auto">
          <a:xfrm>
            <a:off x="0" y="1073663"/>
            <a:ext cx="9144000" cy="5784361"/>
          </a:xfrm>
          <a:prstGeom prst="rect">
            <a:avLst/>
          </a:prstGeom>
          <a:noFill/>
        </p:spPr>
      </p:pic>
      <p:sp>
        <p:nvSpPr>
          <p:cNvPr id="6" name="Заголовок 3"/>
          <p:cNvSpPr txBox="1">
            <a:spLocks/>
          </p:cNvSpPr>
          <p:nvPr/>
        </p:nvSpPr>
        <p:spPr bwMode="auto">
          <a:xfrm>
            <a:off x="441201" y="2679055"/>
            <a:ext cx="8379271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5000" b="1" dirty="0">
                <a:solidFill>
                  <a:srgbClr val="002060"/>
                </a:solidFill>
                <a:ea typeface="+mj-ea"/>
              </a:rPr>
              <a:t>Благодарю за внимание!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28560" y="116632"/>
            <a:ext cx="91725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Кадры для современного здравоохранения. Медицинское образование и качество медицинской помощи» 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7493</TotalTime>
  <Words>399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CPKRZ</cp:lastModifiedBy>
  <cp:revision>1690</cp:revision>
  <dcterms:created xsi:type="dcterms:W3CDTF">2009-12-04T05:21:18Z</dcterms:created>
  <dcterms:modified xsi:type="dcterms:W3CDTF">2018-04-18T10:56:16Z</dcterms:modified>
</cp:coreProperties>
</file>