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2" r:id="rId3"/>
    <p:sldId id="259" r:id="rId4"/>
    <p:sldId id="261" r:id="rId5"/>
    <p:sldId id="263" r:id="rId6"/>
    <p:sldId id="265" r:id="rId7"/>
    <p:sldId id="264" r:id="rId8"/>
    <p:sldId id="266" r:id="rId9"/>
    <p:sldId id="267" r:id="rId10"/>
    <p:sldId id="268" r:id="rId11"/>
    <p:sldId id="269" r:id="rId12"/>
    <p:sldId id="274" r:id="rId13"/>
    <p:sldId id="275" r:id="rId14"/>
    <p:sldId id="276" r:id="rId15"/>
    <p:sldId id="277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E00"/>
    <a:srgbClr val="009600"/>
    <a:srgbClr val="4FC54F"/>
    <a:srgbClr val="339933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3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BB4874-8325-4541-9A1E-A9B1B4545D9A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71003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57112D-BB99-4960-96BE-3E39EB9846D9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617207"/>
      </p:ext>
    </p:extLst>
  </p:cSld>
  <p:clrMapOvr>
    <a:masterClrMapping/>
  </p:clrMapOvr>
  <p:transition spd="slow"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B06E69-4D75-4EF0-9A9B-D0666F1A8FF3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0516891"/>
      </p:ext>
    </p:extLst>
  </p:cSld>
  <p:clrMapOvr>
    <a:masterClrMapping/>
  </p:clrMapOvr>
  <p:transition spd="slow"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093EED-DD6B-40F6-B5BD-00026B8EE23D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9932635"/>
      </p:ext>
    </p:extLst>
  </p:cSld>
  <p:clrMapOvr>
    <a:masterClrMapping/>
  </p:clrMapOvr>
  <p:transition spd="slow"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0455C5-2772-4FE2-88A2-14074FA95BF3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6157153"/>
      </p:ext>
    </p:extLst>
  </p:cSld>
  <p:clrMapOvr>
    <a:masterClrMapping/>
  </p:clrMapOvr>
  <p:transition spd="slow"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F80E2F-038F-42FD-8FC4-869425F0464E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5951021"/>
      </p:ext>
    </p:extLst>
  </p:cSld>
  <p:clrMapOvr>
    <a:masterClrMapping/>
  </p:clrMapOvr>
  <p:transition spd="slow"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AD648E-2138-4F49-8BBB-AEA57BDB9F41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8511419"/>
      </p:ext>
    </p:extLst>
  </p:cSld>
  <p:clrMapOvr>
    <a:masterClrMapping/>
  </p:clrMapOvr>
  <p:transition spd="slow"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A90B24-5AF9-4C9C-A5AD-3E4BF5A45637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74259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FCBAD4-A3CC-490D-84D1-C755251962B2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7443155"/>
      </p:ext>
    </p:extLst>
  </p:cSld>
  <p:clrMapOvr>
    <a:masterClrMapping/>
  </p:clrMapOvr>
  <p:transition spd="slow"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6D3F18-7DBF-4D7F-B35B-19B5126FF43E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2761946"/>
      </p:ext>
    </p:extLst>
  </p:cSld>
  <p:clrMapOvr>
    <a:masterClrMapping/>
  </p:clrMapOvr>
  <p:transition spd="slow"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FEC75C-B13D-4909-9B44-7A4E6E8E60C5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265528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3E0A0CD-4F1A-4AB9-9586-26B5750184BB}" type="slidenum">
              <a:rPr kumimoji="0" lang="ru-RU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900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0.jpeg"/><Relationship Id="rId12" Type="http://schemas.microsoft.com/office/2007/relationships/hdphoto" Target="../media/hdphoto5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32.png"/><Relationship Id="rId5" Type="http://schemas.openxmlformats.org/officeDocument/2006/relationships/image" Target="../media/image29.jpe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31.jpeg"/><Relationship Id="rId1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736" y="1268759"/>
            <a:ext cx="9164736" cy="57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757284"/>
            <a:ext cx="9164738" cy="100716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>
            <a:off x="42100" y="6617792"/>
            <a:ext cx="9267002" cy="26908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79512" y="2507992"/>
            <a:ext cx="872774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500" b="1" dirty="0" smtClean="0">
                <a:solidFill>
                  <a:srgbClr val="C00000"/>
                </a:solidFill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МЕЖДУНАРОДНЫЙ ДЕНЬ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500" b="1" dirty="0" smtClean="0">
                <a:solidFill>
                  <a:srgbClr val="C00000"/>
                </a:solidFill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 АКУШЕРКИ</a:t>
            </a:r>
            <a:endParaRPr kumimoji="0" lang="ru-RU" sz="55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272842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+mj-lt"/>
              </a:rPr>
              <a:t>Координационный совет ОПСА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52328" y="5232682"/>
            <a:ext cx="60841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rgbClr val="006600"/>
                </a:solidFill>
              </a:rPr>
              <a:t>Т.В</a:t>
            </a:r>
            <a:r>
              <a:rPr lang="ru-RU" sz="2800" b="1" dirty="0">
                <a:solidFill>
                  <a:srgbClr val="006600"/>
                </a:solidFill>
              </a:rPr>
              <a:t>. Саитова,</a:t>
            </a:r>
          </a:p>
          <a:p>
            <a:pPr algn="r"/>
            <a:r>
              <a:rPr lang="ru-RU" sz="2800" b="1" dirty="0" smtClean="0">
                <a:solidFill>
                  <a:srgbClr val="006600"/>
                </a:solidFill>
              </a:rPr>
              <a:t>председатель </a:t>
            </a:r>
            <a:r>
              <a:rPr lang="ru-RU" sz="2800" b="1" dirty="0">
                <a:solidFill>
                  <a:srgbClr val="006600"/>
                </a:solidFill>
              </a:rPr>
              <a:t>специализированной </a:t>
            </a:r>
            <a:endParaRPr lang="ru-RU" sz="2800" b="1" dirty="0" smtClean="0">
              <a:solidFill>
                <a:srgbClr val="006600"/>
              </a:solidFill>
            </a:endParaRPr>
          </a:p>
          <a:p>
            <a:pPr algn="r"/>
            <a:r>
              <a:rPr lang="ru-RU" sz="2800" b="1" dirty="0" smtClean="0">
                <a:solidFill>
                  <a:srgbClr val="006600"/>
                </a:solidFill>
              </a:rPr>
              <a:t>секции </a:t>
            </a:r>
            <a:r>
              <a:rPr lang="ru-RU" sz="2800" b="1" dirty="0">
                <a:solidFill>
                  <a:srgbClr val="006600"/>
                </a:solidFill>
              </a:rPr>
              <a:t>ОПСА «Акушерское дело</a:t>
            </a:r>
            <a:r>
              <a:rPr lang="ru-RU" sz="2800" b="1" dirty="0" smtClean="0">
                <a:solidFill>
                  <a:srgbClr val="006600"/>
                </a:solidFill>
              </a:rPr>
              <a:t>»</a:t>
            </a:r>
            <a:endParaRPr lang="ru-RU" sz="2800" b="1" dirty="0">
              <a:solidFill>
                <a:srgbClr val="006600"/>
              </a:solidFill>
            </a:endParaRPr>
          </a:p>
        </p:txBody>
      </p:sp>
      <p:pic>
        <p:nvPicPr>
          <p:cNvPr id="10" name="Рисунок 9" descr="ОПСА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958" y="58912"/>
            <a:ext cx="755650" cy="1010285"/>
          </a:xfrm>
          <a:prstGeom prst="rect">
            <a:avLst/>
          </a:prstGeom>
          <a:ln w="158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42617580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736" y="1007742"/>
            <a:ext cx="8895113" cy="56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616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3641" y="6758505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68019" y="6847649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126845" y="1393707"/>
            <a:ext cx="690965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700" b="1" dirty="0" smtClean="0">
                <a:solidFill>
                  <a:srgbClr val="006600"/>
                </a:solidFill>
              </a:rPr>
              <a:t>Организовать </a:t>
            </a:r>
            <a:r>
              <a:rPr lang="ru-RU" sz="2700" b="1" dirty="0">
                <a:solidFill>
                  <a:srgbClr val="006600"/>
                </a:solidFill>
              </a:rPr>
              <a:t>тренинги, акции по скринингу рака шейки матки, рака молочной железы, </a:t>
            </a:r>
            <a:r>
              <a:rPr lang="ru-RU" sz="2700" b="1" dirty="0" smtClean="0">
                <a:solidFill>
                  <a:srgbClr val="006600"/>
                </a:solidFill>
              </a:rPr>
              <a:t>обучение </a:t>
            </a:r>
            <a:r>
              <a:rPr lang="ru-RU" sz="2700" b="1" dirty="0">
                <a:solidFill>
                  <a:srgbClr val="006600"/>
                </a:solidFill>
              </a:rPr>
              <a:t>технике </a:t>
            </a:r>
            <a:r>
              <a:rPr lang="ru-RU" sz="2700" b="1" dirty="0" err="1">
                <a:solidFill>
                  <a:srgbClr val="006600"/>
                </a:solidFill>
              </a:rPr>
              <a:t>самообследования</a:t>
            </a:r>
            <a:r>
              <a:rPr lang="ru-RU" sz="2700" b="1" dirty="0">
                <a:solidFill>
                  <a:srgbClr val="006600"/>
                </a:solidFill>
              </a:rPr>
              <a:t> молочных желёз, консультации для беременных</a:t>
            </a:r>
            <a:endParaRPr kumimoji="0" lang="ru-RU" sz="2700" b="1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41" y="107223"/>
            <a:ext cx="91019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z="4000" dirty="0"/>
              <a:t>Мероприятия к Международному дню акушерки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326" y="1467406"/>
            <a:ext cx="1906394" cy="1296144"/>
          </a:xfrm>
          <a:prstGeom prst="rect">
            <a:avLst/>
          </a:prstGeom>
          <a:ln>
            <a:solidFill>
              <a:srgbClr val="008E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816" y="3063739"/>
            <a:ext cx="1905092" cy="1125135"/>
          </a:xfrm>
          <a:prstGeom prst="rect">
            <a:avLst/>
          </a:prstGeom>
          <a:ln>
            <a:solidFill>
              <a:srgbClr val="008E00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2101904" y="3890372"/>
            <a:ext cx="698907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700" b="1" dirty="0" smtClean="0">
                <a:solidFill>
                  <a:srgbClr val="006600"/>
                </a:solidFill>
              </a:rPr>
              <a:t>Организовать компанию </a:t>
            </a:r>
            <a:r>
              <a:rPr lang="ru-RU" sz="2700" b="1" dirty="0">
                <a:solidFill>
                  <a:srgbClr val="006600"/>
                </a:solidFill>
              </a:rPr>
              <a:t>в средствах массовой </a:t>
            </a:r>
            <a:r>
              <a:rPr lang="ru-RU" sz="2700" b="1" dirty="0" smtClean="0">
                <a:solidFill>
                  <a:srgbClr val="006600"/>
                </a:solidFill>
              </a:rPr>
              <a:t>информации: выступления </a:t>
            </a:r>
            <a:r>
              <a:rPr lang="ru-RU" sz="2700" b="1" dirty="0">
                <a:solidFill>
                  <a:srgbClr val="006600"/>
                </a:solidFill>
              </a:rPr>
              <a:t>на радио и телевидении, </a:t>
            </a:r>
            <a:r>
              <a:rPr lang="ru-RU" sz="2700" b="1" dirty="0" smtClean="0">
                <a:solidFill>
                  <a:srgbClr val="006600"/>
                </a:solidFill>
              </a:rPr>
              <a:t>пресс-конференции</a:t>
            </a:r>
            <a:endParaRPr lang="ru-RU" sz="2700" b="1" dirty="0">
              <a:solidFill>
                <a:srgbClr val="006600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325" y="4587626"/>
            <a:ext cx="1899949" cy="1361654"/>
          </a:xfrm>
          <a:prstGeom prst="rect">
            <a:avLst/>
          </a:prstGeom>
          <a:ln>
            <a:solidFill>
              <a:srgbClr val="008E00"/>
            </a:solidFill>
          </a:ln>
        </p:spPr>
      </p:pic>
      <p:sp>
        <p:nvSpPr>
          <p:cNvPr id="19" name="TextBox 18"/>
          <p:cNvSpPr txBox="1"/>
          <p:nvPr/>
        </p:nvSpPr>
        <p:spPr>
          <a:xfrm>
            <a:off x="2123728" y="5589240"/>
            <a:ext cx="68098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700" b="1" dirty="0">
                <a:solidFill>
                  <a:srgbClr val="006600"/>
                </a:solidFill>
              </a:rPr>
              <a:t>Публикация статей, приуроченных к Международному дню </a:t>
            </a:r>
            <a:r>
              <a:rPr lang="ru-RU" sz="2700" b="1" dirty="0" smtClean="0">
                <a:solidFill>
                  <a:srgbClr val="006600"/>
                </a:solidFill>
              </a:rPr>
              <a:t>акушерки</a:t>
            </a:r>
            <a:endParaRPr lang="ru-RU" sz="27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38733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221" y="1007742"/>
            <a:ext cx="8895113" cy="56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616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0772" y="1159035"/>
            <a:ext cx="6389162" cy="685790"/>
          </a:xfrm>
          <a:prstGeom prst="rect">
            <a:avLst/>
          </a:prstGeom>
        </p:spPr>
      </p:pic>
      <p:pic>
        <p:nvPicPr>
          <p:cNvPr id="11" name="Picture 4" descr="D:\Рабочий стол\55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00808"/>
            <a:ext cx="8593729" cy="4789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00820" y="5361503"/>
            <a:ext cx="1144429" cy="109127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3534" y="5800433"/>
            <a:ext cx="1676400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4629" y="5971882"/>
            <a:ext cx="1354137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4005064"/>
            <a:ext cx="1800200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3641" y="107223"/>
            <a:ext cx="91019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z="4000" dirty="0"/>
              <a:t>Мероприятия к Международному дню акушерки</a:t>
            </a:r>
          </a:p>
        </p:txBody>
      </p:sp>
    </p:spTree>
    <p:extLst>
      <p:ext uri="{BB962C8B-B14F-4D97-AF65-F5344CB8AC3E}">
        <p14:creationId xmlns:p14="http://schemas.microsoft.com/office/powerpoint/2010/main" val="184514450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14" y="1062155"/>
            <a:ext cx="9085880" cy="56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616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43608" y="107223"/>
            <a:ext cx="800992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Мероприятия к Международному дню акушерки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0737" y="-11499"/>
            <a:ext cx="981541" cy="11705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14" y="1357903"/>
            <a:ext cx="2017951" cy="16826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14" y="3173410"/>
            <a:ext cx="2017951" cy="16521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772" y="4944224"/>
            <a:ext cx="2043657" cy="164606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123728" y="1560274"/>
            <a:ext cx="703016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600" b="1" dirty="0" smtClean="0">
                <a:solidFill>
                  <a:srgbClr val="006600"/>
                </a:solidFill>
              </a:rPr>
              <a:t>Организация и проведение ралли, </a:t>
            </a:r>
            <a:r>
              <a:rPr lang="ru-RU" sz="2600" b="1" dirty="0" err="1" smtClean="0">
                <a:solidFill>
                  <a:srgbClr val="006600"/>
                </a:solidFill>
              </a:rPr>
              <a:t>флэшмоба</a:t>
            </a:r>
            <a:r>
              <a:rPr lang="ru-RU" sz="2600" b="1" dirty="0" smtClean="0">
                <a:solidFill>
                  <a:srgbClr val="006600"/>
                </a:solidFill>
              </a:rPr>
              <a:t>, марша, представлений, марафона и других публичных мероприятий</a:t>
            </a:r>
            <a:endParaRPr lang="ru-RU" sz="2600" b="1" dirty="0">
              <a:solidFill>
                <a:srgbClr val="0066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23727" y="3360474"/>
            <a:ext cx="70018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600" b="1" dirty="0" smtClean="0">
                <a:solidFill>
                  <a:srgbClr val="006600"/>
                </a:solidFill>
              </a:rPr>
              <a:t>Использование современных направлений – организация </a:t>
            </a:r>
            <a:r>
              <a:rPr lang="ru-RU" sz="2600" b="1" dirty="0" err="1" smtClean="0">
                <a:solidFill>
                  <a:srgbClr val="006600"/>
                </a:solidFill>
              </a:rPr>
              <a:t>брейн</a:t>
            </a:r>
            <a:r>
              <a:rPr lang="ru-RU" sz="2600" b="1" dirty="0" smtClean="0">
                <a:solidFill>
                  <a:srgbClr val="006600"/>
                </a:solidFill>
              </a:rPr>
              <a:t>-рингов, профилактических </a:t>
            </a:r>
            <a:r>
              <a:rPr lang="ru-RU" sz="2600" b="1" dirty="0" err="1" smtClean="0">
                <a:solidFill>
                  <a:srgbClr val="006600"/>
                </a:solidFill>
              </a:rPr>
              <a:t>квестов</a:t>
            </a:r>
            <a:endParaRPr lang="ru-RU" sz="2600" b="1" dirty="0">
              <a:solidFill>
                <a:srgbClr val="0066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23728" y="4970697"/>
            <a:ext cx="703016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600" b="1" dirty="0" smtClean="0">
                <a:solidFill>
                  <a:srgbClr val="006600"/>
                </a:solidFill>
              </a:rPr>
              <a:t>Проведение тематических бесед и </a:t>
            </a:r>
            <a:r>
              <a:rPr lang="ru-RU" sz="2600" b="1" dirty="0" err="1" smtClean="0">
                <a:solidFill>
                  <a:srgbClr val="006600"/>
                </a:solidFill>
              </a:rPr>
              <a:t>профориентационной</a:t>
            </a:r>
            <a:r>
              <a:rPr lang="ru-RU" sz="2600" b="1" dirty="0" smtClean="0">
                <a:solidFill>
                  <a:srgbClr val="006600"/>
                </a:solidFill>
              </a:rPr>
              <a:t> работы с выпускниками образовательных заведений</a:t>
            </a:r>
            <a:endParaRPr lang="ru-RU" sz="26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65378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42" y="1052556"/>
            <a:ext cx="9101900" cy="56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616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60804" y="323945"/>
            <a:ext cx="8146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 Международный день акушерки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0737" y="-11499"/>
            <a:ext cx="981541" cy="117053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883" y="1551457"/>
            <a:ext cx="1438781" cy="50418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96336" y="1551456"/>
            <a:ext cx="1438781" cy="50418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30756" y="5308098"/>
            <a:ext cx="5901439" cy="135952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63688" y="1412776"/>
            <a:ext cx="5688632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42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3000" b="1" dirty="0">
                <a:solidFill>
                  <a:srgbClr val="006600"/>
                </a:solidFill>
              </a:rPr>
              <a:t>О</a:t>
            </a:r>
            <a:r>
              <a:rPr lang="ru-RU" sz="3000" b="1" dirty="0" smtClean="0">
                <a:solidFill>
                  <a:srgbClr val="006600"/>
                </a:solidFill>
              </a:rPr>
              <a:t>бладает </a:t>
            </a:r>
            <a:r>
              <a:rPr lang="ru-RU" sz="3000" b="1" dirty="0">
                <a:solidFill>
                  <a:srgbClr val="006600"/>
                </a:solidFill>
              </a:rPr>
              <a:t>огромным </a:t>
            </a:r>
            <a:r>
              <a:rPr lang="ru-RU" sz="3000" b="1" dirty="0" smtClean="0">
                <a:solidFill>
                  <a:srgbClr val="006600"/>
                </a:solidFill>
              </a:rPr>
              <a:t>потенциалом</a:t>
            </a:r>
            <a:endParaRPr lang="ru-RU" sz="3000" b="1" dirty="0">
              <a:solidFill>
                <a:srgbClr val="006600"/>
              </a:solidFill>
            </a:endParaRPr>
          </a:p>
          <a:p>
            <a:pPr marL="285750" indent="-285750">
              <a:spcAft>
                <a:spcPts val="42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3000" b="1" dirty="0" smtClean="0">
                <a:solidFill>
                  <a:srgbClr val="008E00"/>
                </a:solidFill>
              </a:rPr>
              <a:t> </a:t>
            </a:r>
            <a:r>
              <a:rPr lang="ru-RU" sz="3000" b="1" dirty="0">
                <a:solidFill>
                  <a:srgbClr val="006600"/>
                </a:solidFill>
              </a:rPr>
              <a:t>П</a:t>
            </a:r>
            <a:r>
              <a:rPr lang="ru-RU" sz="3000" b="1" dirty="0" smtClean="0">
                <a:solidFill>
                  <a:srgbClr val="006600"/>
                </a:solidFill>
              </a:rPr>
              <a:t>редпосылками </a:t>
            </a:r>
            <a:r>
              <a:rPr lang="ru-RU" sz="3000" b="1" dirty="0">
                <a:solidFill>
                  <a:srgbClr val="006600"/>
                </a:solidFill>
              </a:rPr>
              <a:t>профессионального роста </a:t>
            </a:r>
            <a:endParaRPr lang="ru-RU" sz="3000" b="1" dirty="0" smtClean="0">
              <a:solidFill>
                <a:srgbClr val="006600"/>
              </a:solidFill>
            </a:endParaRPr>
          </a:p>
          <a:p>
            <a:pPr marL="285750" indent="-285750">
              <a:spcAft>
                <a:spcPts val="42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3000" b="1" dirty="0" smtClean="0">
                <a:solidFill>
                  <a:srgbClr val="008E00"/>
                </a:solidFill>
              </a:rPr>
              <a:t> </a:t>
            </a:r>
            <a:r>
              <a:rPr lang="ru-RU" sz="3000" b="1" dirty="0">
                <a:solidFill>
                  <a:srgbClr val="006600"/>
                </a:solidFill>
              </a:rPr>
              <a:t>С</a:t>
            </a:r>
            <a:r>
              <a:rPr lang="ru-RU" sz="3000" b="1" dirty="0" smtClean="0">
                <a:solidFill>
                  <a:srgbClr val="006600"/>
                </a:solidFill>
              </a:rPr>
              <a:t>тимулированием </a:t>
            </a:r>
            <a:r>
              <a:rPr lang="ru-RU" sz="3000" b="1" dirty="0">
                <a:solidFill>
                  <a:srgbClr val="006600"/>
                </a:solidFill>
              </a:rPr>
              <a:t>деловой </a:t>
            </a:r>
            <a:r>
              <a:rPr lang="ru-RU" sz="3000" b="1" dirty="0" smtClean="0">
                <a:solidFill>
                  <a:srgbClr val="006600"/>
                </a:solidFill>
              </a:rPr>
              <a:t>активности</a:t>
            </a:r>
            <a:endParaRPr lang="ru-RU" sz="30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41246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221" y="1007742"/>
            <a:ext cx="8895113" cy="56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616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60804" y="-27384"/>
            <a:ext cx="816473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500" b="1" dirty="0" smtClean="0">
                <a:solidFill>
                  <a:prstClr val="white"/>
                </a:solidFill>
                <a:latin typeface="Calibri"/>
              </a:rPr>
              <a:t>Информация о проведении 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Международного</a:t>
            </a:r>
            <a:r>
              <a:rPr kumimoji="0" lang="ru-RU" sz="35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 дня акушерки</a:t>
            </a:r>
            <a:endParaRPr kumimoji="0" lang="ru-RU" sz="3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0737" y="-11499"/>
            <a:ext cx="981541" cy="11705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495" y="1340768"/>
            <a:ext cx="9090045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600" b="1" dirty="0" smtClean="0">
                <a:solidFill>
                  <a:srgbClr val="006600"/>
                </a:solidFill>
              </a:rPr>
              <a:t> Информация </a:t>
            </a:r>
            <a:r>
              <a:rPr lang="ru-RU" sz="2600" b="1" dirty="0">
                <a:solidFill>
                  <a:srgbClr val="006600"/>
                </a:solidFill>
              </a:rPr>
              <a:t>о проведенных мероприятиях </a:t>
            </a:r>
            <a:endParaRPr lang="ru-RU" sz="2600" b="1" dirty="0" smtClean="0">
              <a:solidFill>
                <a:srgbClr val="006600"/>
              </a:solidFill>
            </a:endParaRPr>
          </a:p>
          <a:p>
            <a:pPr algn="just">
              <a:buClr>
                <a:srgbClr val="C00000"/>
              </a:buClr>
            </a:pPr>
            <a:endParaRPr lang="ru-RU" sz="2000" b="1" dirty="0" smtClean="0">
              <a:solidFill>
                <a:srgbClr val="008E00"/>
              </a:solidFill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600" b="1" dirty="0" smtClean="0">
                <a:solidFill>
                  <a:srgbClr val="008E00"/>
                </a:solidFill>
              </a:rPr>
              <a:t> </a:t>
            </a:r>
            <a:r>
              <a:rPr lang="ru-RU" sz="2600" b="1" dirty="0">
                <a:solidFill>
                  <a:srgbClr val="006600"/>
                </a:solidFill>
              </a:rPr>
              <a:t>2-3</a:t>
            </a:r>
            <a:r>
              <a:rPr lang="ru-RU" sz="2600" b="1" dirty="0">
                <a:solidFill>
                  <a:srgbClr val="008E00"/>
                </a:solidFill>
              </a:rPr>
              <a:t> </a:t>
            </a:r>
            <a:r>
              <a:rPr lang="ru-RU" sz="2600" b="1" dirty="0">
                <a:solidFill>
                  <a:srgbClr val="006600"/>
                </a:solidFill>
              </a:rPr>
              <a:t>качественные фотографии необходимо отправить </a:t>
            </a:r>
            <a:endParaRPr lang="ru-RU" sz="2600" b="1" dirty="0" smtClean="0">
              <a:solidFill>
                <a:srgbClr val="006600"/>
              </a:solidFill>
            </a:endParaRP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ru-RU" dirty="0"/>
          </a:p>
          <a:p>
            <a:pPr algn="ctr">
              <a:buClr>
                <a:srgbClr val="C00000"/>
              </a:buClr>
            </a:pPr>
            <a:endParaRPr lang="ru-RU" dirty="0" smtClean="0"/>
          </a:p>
          <a:p>
            <a:pPr algn="ctr">
              <a:buClr>
                <a:srgbClr val="C00000"/>
              </a:buClr>
            </a:pPr>
            <a:r>
              <a:rPr lang="ru-RU" dirty="0" smtClean="0"/>
              <a:t> </a:t>
            </a:r>
            <a:r>
              <a:rPr lang="ru-RU" sz="2600" b="1" dirty="0">
                <a:solidFill>
                  <a:srgbClr val="006600"/>
                </a:solidFill>
              </a:rPr>
              <a:t>Елене Викторовне </a:t>
            </a:r>
            <a:r>
              <a:rPr lang="ru-RU" sz="2600" b="1" dirty="0" smtClean="0">
                <a:solidFill>
                  <a:srgbClr val="006600"/>
                </a:solidFill>
              </a:rPr>
              <a:t>Дружининой, </a:t>
            </a:r>
          </a:p>
          <a:p>
            <a:pPr algn="ctr">
              <a:buClr>
                <a:srgbClr val="C00000"/>
              </a:buClr>
            </a:pPr>
            <a:r>
              <a:rPr lang="ru-RU" sz="2600" b="1" dirty="0" smtClean="0">
                <a:solidFill>
                  <a:srgbClr val="006600"/>
                </a:solidFill>
              </a:rPr>
              <a:t> </a:t>
            </a:r>
            <a:r>
              <a:rPr lang="ru-RU" sz="2400" b="1" dirty="0" smtClean="0">
                <a:solidFill>
                  <a:srgbClr val="006600"/>
                </a:solidFill>
              </a:rPr>
              <a:t>члену специализированной </a:t>
            </a:r>
            <a:r>
              <a:rPr lang="ru-RU" sz="2400" b="1" dirty="0">
                <a:solidFill>
                  <a:srgbClr val="006600"/>
                </a:solidFill>
              </a:rPr>
              <a:t>секции ОПСА «Акушерское дело» </a:t>
            </a:r>
            <a:endParaRPr lang="ru-RU" sz="2400" b="1" dirty="0" smtClean="0">
              <a:solidFill>
                <a:srgbClr val="006600"/>
              </a:solidFill>
            </a:endParaRPr>
          </a:p>
          <a:p>
            <a:pPr algn="ctr">
              <a:buClr>
                <a:srgbClr val="C00000"/>
              </a:buClr>
            </a:pPr>
            <a:endParaRPr lang="ru-RU" sz="2000" b="1" dirty="0">
              <a:solidFill>
                <a:srgbClr val="008E00"/>
              </a:solidFill>
            </a:endParaRPr>
          </a:p>
          <a:p>
            <a:pPr algn="ctr">
              <a:buClr>
                <a:srgbClr val="C00000"/>
              </a:buClr>
            </a:pPr>
            <a:endParaRPr lang="ru-RU" sz="2400" b="1" dirty="0" smtClean="0">
              <a:solidFill>
                <a:srgbClr val="C00000"/>
              </a:solidFill>
            </a:endParaRPr>
          </a:p>
          <a:p>
            <a:pPr algn="ctr">
              <a:buClr>
                <a:srgbClr val="C00000"/>
              </a:buClr>
            </a:pPr>
            <a:r>
              <a:rPr lang="ru-RU" sz="3000" b="1" u="sng" dirty="0" smtClean="0">
                <a:solidFill>
                  <a:srgbClr val="C00000"/>
                </a:solidFill>
              </a:rPr>
              <a:t>до </a:t>
            </a:r>
            <a:r>
              <a:rPr lang="ru-RU" sz="3000" b="1" u="sng" dirty="0">
                <a:solidFill>
                  <a:srgbClr val="C00000"/>
                </a:solidFill>
              </a:rPr>
              <a:t>14.05.2018 года </a:t>
            </a:r>
            <a:endParaRPr lang="ru-RU" sz="3000" b="1" u="sng" dirty="0" smtClean="0">
              <a:solidFill>
                <a:srgbClr val="C00000"/>
              </a:solidFill>
            </a:endParaRPr>
          </a:p>
          <a:p>
            <a:pPr algn="just">
              <a:buClr>
                <a:srgbClr val="C00000"/>
              </a:buClr>
            </a:pPr>
            <a:endParaRPr lang="ru-RU" dirty="0" smtClean="0"/>
          </a:p>
          <a:p>
            <a:pPr algn="just">
              <a:buClr>
                <a:srgbClr val="C00000"/>
              </a:buClr>
            </a:pPr>
            <a:r>
              <a:rPr lang="ru-RU" dirty="0" smtClean="0"/>
              <a:t> </a:t>
            </a:r>
            <a:r>
              <a:rPr lang="ru-RU" sz="2600" b="1" dirty="0">
                <a:solidFill>
                  <a:srgbClr val="006600"/>
                </a:solidFill>
              </a:rPr>
              <a:t>электронный </a:t>
            </a:r>
            <a:r>
              <a:rPr lang="ru-RU" sz="2600" b="1" dirty="0" smtClean="0">
                <a:solidFill>
                  <a:srgbClr val="006600"/>
                </a:solidFill>
              </a:rPr>
              <a:t>адрес: </a:t>
            </a:r>
            <a:r>
              <a:rPr lang="ru-RU" sz="2600" b="1" dirty="0" smtClean="0">
                <a:solidFill>
                  <a:srgbClr val="C00000"/>
                </a:solidFill>
              </a:rPr>
              <a:t>dryzhininalena@mail.ru</a:t>
            </a:r>
            <a:r>
              <a:rPr lang="ru-RU" sz="2600" b="1" dirty="0">
                <a:solidFill>
                  <a:srgbClr val="C00000"/>
                </a:solidFill>
              </a:rPr>
              <a:t>, </a:t>
            </a:r>
            <a:endParaRPr lang="ru-RU" sz="2600" b="1" dirty="0" smtClean="0">
              <a:solidFill>
                <a:srgbClr val="C00000"/>
              </a:solidFill>
            </a:endParaRPr>
          </a:p>
          <a:p>
            <a:pPr algn="just">
              <a:buClr>
                <a:srgbClr val="C00000"/>
              </a:buClr>
            </a:pPr>
            <a:r>
              <a:rPr lang="ru-RU" sz="2600" dirty="0" smtClean="0"/>
              <a:t> </a:t>
            </a:r>
            <a:r>
              <a:rPr lang="ru-RU" sz="2600" b="1" dirty="0">
                <a:solidFill>
                  <a:srgbClr val="006600"/>
                </a:solidFill>
              </a:rPr>
              <a:t>тел. </a:t>
            </a:r>
            <a:r>
              <a:rPr lang="ru-RU" sz="2600" b="1" dirty="0" smtClean="0">
                <a:solidFill>
                  <a:srgbClr val="006600"/>
                </a:solidFill>
              </a:rPr>
              <a:t>раб. </a:t>
            </a:r>
            <a:r>
              <a:rPr lang="ru-RU" sz="2600" b="1" dirty="0">
                <a:solidFill>
                  <a:srgbClr val="C00000"/>
                </a:solidFill>
              </a:rPr>
              <a:t>(3812) 35-91-91</a:t>
            </a:r>
            <a:r>
              <a:rPr lang="ru-RU" sz="2600" dirty="0" smtClean="0"/>
              <a:t>,</a:t>
            </a:r>
          </a:p>
          <a:p>
            <a:pPr algn="just">
              <a:buClr>
                <a:srgbClr val="C00000"/>
              </a:buClr>
            </a:pPr>
            <a:r>
              <a:rPr lang="ru-RU" sz="2600" dirty="0" smtClean="0"/>
              <a:t> </a:t>
            </a:r>
            <a:r>
              <a:rPr lang="ru-RU" sz="2600" b="1" dirty="0">
                <a:solidFill>
                  <a:srgbClr val="006600"/>
                </a:solidFill>
              </a:rPr>
              <a:t>тел. моб</a:t>
            </a:r>
            <a:r>
              <a:rPr lang="ru-RU" sz="2600" dirty="0"/>
              <a:t>. </a:t>
            </a:r>
            <a:r>
              <a:rPr lang="ru-RU" sz="2600" b="1" dirty="0">
                <a:solidFill>
                  <a:srgbClr val="C00000"/>
                </a:solidFill>
              </a:rPr>
              <a:t>8-950-792-00-97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4077794" y="2636912"/>
            <a:ext cx="206174" cy="302126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47231" y="3861048"/>
            <a:ext cx="267300" cy="37973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288" y="4865362"/>
            <a:ext cx="1880046" cy="168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389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223" y="1007742"/>
            <a:ext cx="8895113" cy="565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3641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11560" y="2994337"/>
            <a:ext cx="8221685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2400"/>
              </a:spcAft>
              <a:buClr>
                <a:srgbClr val="C00000"/>
              </a:buClr>
            </a:pPr>
            <a:r>
              <a:rPr lang="ru-RU" sz="5500" b="1" kern="0" dirty="0" smtClean="0">
                <a:solidFill>
                  <a:srgbClr val="006600"/>
                </a:solidFill>
                <a:cs typeface="Arial" charset="0"/>
              </a:rPr>
              <a:t>Благодарю за внимание!</a:t>
            </a:r>
            <a:endParaRPr lang="ru-RU" sz="5500" b="1" kern="0" dirty="0">
              <a:solidFill>
                <a:srgbClr val="006600"/>
              </a:solidFill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0804" y="323945"/>
            <a:ext cx="8146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 Международный день акушерки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0737" y="-11499"/>
            <a:ext cx="981541" cy="117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6199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41" y="1070683"/>
            <a:ext cx="9120359" cy="5587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92380" y="187400"/>
            <a:ext cx="8307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+mj-lt"/>
              </a:rPr>
              <a:t>5 </a:t>
            </a:r>
            <a:r>
              <a:rPr lang="ru-RU" sz="3600" b="1" dirty="0">
                <a:solidFill>
                  <a:schemeClr val="bg1"/>
                </a:solidFill>
                <a:latin typeface="+mj-lt"/>
              </a:rPr>
              <a:t>мая - Международный день </a:t>
            </a:r>
            <a:r>
              <a:rPr lang="ru-RU" sz="3600" b="1" dirty="0" smtClean="0">
                <a:solidFill>
                  <a:schemeClr val="bg1"/>
                </a:solidFill>
                <a:latin typeface="+mj-lt"/>
              </a:rPr>
              <a:t>акушерки</a:t>
            </a:r>
            <a:endParaRPr lang="ru-RU" sz="3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3641" y="1930529"/>
            <a:ext cx="870857" cy="81484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38100" cap="flat" cmpd="sng" algn="ctr">
            <a:solidFill>
              <a:srgbClr val="C0504D">
                <a:shade val="48000"/>
                <a:satMod val="110000"/>
              </a:srgbClr>
            </a:solidFill>
            <a:prstDash val="solid"/>
          </a:ln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                       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42092" y="2037488"/>
            <a:ext cx="4944534" cy="707886"/>
          </a:xfrm>
          <a:prstGeom prst="rect">
            <a:avLst/>
          </a:prstGeom>
          <a:noFill/>
          <a:ln w="38100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</a:rPr>
              <a:t>«Сегодня мир нуждается в акушерках сильнее, чем когда-либо ранее»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9005" y="3084745"/>
            <a:ext cx="4927621" cy="707886"/>
          </a:xfrm>
          <a:prstGeom prst="rect">
            <a:avLst/>
          </a:prstGeom>
          <a:noFill/>
          <a:ln w="38100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«Женщины и новорожденные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- сердце акушерства»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897" y="2021359"/>
            <a:ext cx="80327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tx2">
                    <a:lumMod val="75000"/>
                  </a:schemeClr>
                </a:solidFill>
              </a:rPr>
              <a:t>До 2015 г</a:t>
            </a:r>
            <a:endParaRPr lang="ru-RU" sz="17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49701" y="4189800"/>
            <a:ext cx="4956350" cy="707886"/>
          </a:xfrm>
          <a:prstGeom prst="rect">
            <a:avLst/>
          </a:prstGeom>
          <a:noFill/>
          <a:ln w="28575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«Акушерка, мать и семья: партнёры во имя жизни»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841" y="350923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1873" y="2075435"/>
            <a:ext cx="449813" cy="282225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372261" y="1330231"/>
            <a:ext cx="2664235" cy="5093702"/>
          </a:xfrm>
          <a:prstGeom prst="rect">
            <a:avLst/>
          </a:prstGeom>
          <a:noFill/>
          <a:ln w="19050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>
              <a:buClr>
                <a:srgbClr val="006600"/>
              </a:buClr>
            </a:pPr>
            <a:r>
              <a:rPr lang="ru-RU" sz="1600" b="1" dirty="0" smtClean="0">
                <a:solidFill>
                  <a:srgbClr val="C00000"/>
                </a:solidFill>
              </a:rPr>
              <a:t>Охрана </a:t>
            </a:r>
            <a:r>
              <a:rPr lang="ru-RU" sz="1600" b="1" dirty="0">
                <a:solidFill>
                  <a:srgbClr val="C00000"/>
                </a:solidFill>
              </a:rPr>
              <a:t>репродуктивного потенциала будущих матерей, </a:t>
            </a:r>
            <a:r>
              <a:rPr lang="ru-RU" sz="1600" b="1" dirty="0" smtClean="0">
                <a:solidFill>
                  <a:srgbClr val="C00000"/>
                </a:solidFill>
              </a:rPr>
              <a:t>рождени</a:t>
            </a:r>
            <a:r>
              <a:rPr lang="ru-RU" sz="1600" b="1" dirty="0">
                <a:solidFill>
                  <a:srgbClr val="C00000"/>
                </a:solidFill>
              </a:rPr>
              <a:t>е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здоровых </a:t>
            </a:r>
            <a:r>
              <a:rPr lang="ru-RU" sz="1600" b="1" dirty="0" smtClean="0">
                <a:solidFill>
                  <a:srgbClr val="C00000"/>
                </a:solidFill>
              </a:rPr>
              <a:t>детей</a:t>
            </a:r>
          </a:p>
          <a:p>
            <a:endParaRPr lang="ru-RU" sz="800" b="1" dirty="0" smtClean="0">
              <a:solidFill>
                <a:srgbClr val="C00000"/>
              </a:solidFill>
            </a:endParaRPr>
          </a:p>
          <a:p>
            <a:pPr>
              <a:buClr>
                <a:srgbClr val="006600"/>
              </a:buClr>
            </a:pPr>
            <a:r>
              <a:rPr lang="ru-RU" sz="1600" b="1" dirty="0" smtClean="0">
                <a:solidFill>
                  <a:srgbClr val="C00000"/>
                </a:solidFill>
              </a:rPr>
              <a:t> Ведение </a:t>
            </a:r>
            <a:r>
              <a:rPr lang="ru-RU" sz="1600" b="1" dirty="0">
                <a:solidFill>
                  <a:srgbClr val="C00000"/>
                </a:solidFill>
              </a:rPr>
              <a:t>беременности и </a:t>
            </a:r>
            <a:r>
              <a:rPr lang="ru-RU" sz="1600" b="1" dirty="0" smtClean="0">
                <a:solidFill>
                  <a:srgbClr val="C00000"/>
                </a:solidFill>
              </a:rPr>
              <a:t>родов </a:t>
            </a:r>
          </a:p>
          <a:p>
            <a:pPr algn="just"/>
            <a:endParaRPr lang="ru-RU" sz="900" b="1" dirty="0" smtClean="0">
              <a:solidFill>
                <a:srgbClr val="C00000"/>
              </a:solidFill>
            </a:endParaRPr>
          </a:p>
          <a:p>
            <a:pPr algn="just">
              <a:buClr>
                <a:srgbClr val="006600"/>
              </a:buClr>
            </a:pPr>
            <a:r>
              <a:rPr lang="ru-RU" sz="1600" b="1" dirty="0" smtClean="0">
                <a:solidFill>
                  <a:srgbClr val="C00000"/>
                </a:solidFill>
              </a:rPr>
              <a:t>Проведение профилактической работы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b="1" u="sng" dirty="0" smtClean="0">
                <a:solidFill>
                  <a:srgbClr val="006600"/>
                </a:solidFill>
              </a:rPr>
              <a:t>Приоритет: </a:t>
            </a:r>
          </a:p>
          <a:p>
            <a:pPr algn="ctr"/>
            <a:endParaRPr lang="ru-RU" b="1" dirty="0" smtClean="0">
              <a:solidFill>
                <a:srgbClr val="C00000"/>
              </a:solidFill>
            </a:endParaRPr>
          </a:p>
          <a:p>
            <a:pPr marL="285750" indent="-285750" algn="just">
              <a:buClr>
                <a:srgbClr val="006600"/>
              </a:buClr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rgbClr val="C00000"/>
                </a:solidFill>
              </a:rPr>
              <a:t>бережному </a:t>
            </a:r>
            <a:r>
              <a:rPr lang="ru-RU" sz="1600" b="1" dirty="0" err="1" smtClean="0">
                <a:solidFill>
                  <a:srgbClr val="C00000"/>
                </a:solidFill>
              </a:rPr>
              <a:t>родоразрешению</a:t>
            </a:r>
            <a:endParaRPr lang="ru-RU" sz="1600" b="1" dirty="0">
              <a:solidFill>
                <a:srgbClr val="C00000"/>
              </a:solidFill>
            </a:endParaRPr>
          </a:p>
          <a:p>
            <a:pPr algn="just">
              <a:buClr>
                <a:srgbClr val="006600"/>
              </a:buClr>
            </a:pPr>
            <a:endParaRPr lang="ru-RU" sz="1600" b="1" dirty="0" smtClean="0">
              <a:solidFill>
                <a:srgbClr val="C00000"/>
              </a:solidFill>
            </a:endParaRPr>
          </a:p>
          <a:p>
            <a:pPr marL="285750" indent="-285750" algn="just">
              <a:buClr>
                <a:srgbClr val="006600"/>
              </a:buClr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rgbClr val="C00000"/>
                </a:solidFill>
              </a:rPr>
              <a:t>внедрению и</a:t>
            </a:r>
          </a:p>
          <a:p>
            <a:pPr>
              <a:buClr>
                <a:srgbClr val="006600"/>
              </a:buClr>
            </a:pP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развитию </a:t>
            </a:r>
            <a:r>
              <a:rPr lang="ru-RU" sz="1600" b="1" dirty="0" smtClean="0">
                <a:solidFill>
                  <a:srgbClr val="C00000"/>
                </a:solidFill>
              </a:rPr>
              <a:t>пациент– </a:t>
            </a:r>
            <a:r>
              <a:rPr lang="ru-RU" sz="1600" b="1" dirty="0">
                <a:solidFill>
                  <a:srgbClr val="C00000"/>
                </a:solidFill>
              </a:rPr>
              <a:t>ориентированных и </a:t>
            </a:r>
            <a:r>
              <a:rPr lang="ru-RU" sz="1600" b="1" dirty="0" smtClean="0">
                <a:solidFill>
                  <a:srgbClr val="C00000"/>
                </a:solidFill>
              </a:rPr>
              <a:t>семейно</a:t>
            </a:r>
            <a:r>
              <a:rPr lang="ru-RU" sz="1600" b="1" dirty="0">
                <a:solidFill>
                  <a:srgbClr val="C00000"/>
                </a:solidFill>
              </a:rPr>
              <a:t>-</a:t>
            </a:r>
            <a:r>
              <a:rPr lang="ru-RU" sz="1600" b="1" dirty="0" smtClean="0">
                <a:solidFill>
                  <a:srgbClr val="C00000"/>
                </a:solidFill>
              </a:rPr>
              <a:t>ориентированных </a:t>
            </a:r>
            <a:r>
              <a:rPr lang="ru-RU" sz="1600" b="1" dirty="0">
                <a:solidFill>
                  <a:srgbClr val="C00000"/>
                </a:solidFill>
              </a:rPr>
              <a:t>моделей акушерской </a:t>
            </a:r>
            <a:r>
              <a:rPr lang="ru-RU" sz="1600" b="1" dirty="0" smtClean="0">
                <a:solidFill>
                  <a:srgbClr val="C00000"/>
                </a:solidFill>
              </a:rPr>
              <a:t>помощи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339" y="5307663"/>
            <a:ext cx="5904656" cy="128882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777" y="0"/>
            <a:ext cx="902275" cy="1159563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040" y="2914440"/>
            <a:ext cx="1176337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496" y="3219073"/>
            <a:ext cx="92842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</a:rPr>
              <a:t>2016 г</a:t>
            </a:r>
            <a:r>
              <a:rPr lang="ru-RU" sz="1700" dirty="0" smtClean="0"/>
              <a:t>. </a:t>
            </a:r>
            <a:endParaRPr lang="ru-RU" sz="17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041" y="4030453"/>
            <a:ext cx="1176337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521" y="4360108"/>
            <a:ext cx="92842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</a:rPr>
              <a:t>2017 г.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17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17" y="799063"/>
            <a:ext cx="9101900" cy="601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667720" y="4149080"/>
            <a:ext cx="5296769" cy="1815882"/>
          </a:xfrm>
          <a:prstGeom prst="rect">
            <a:avLst/>
          </a:prstGeom>
          <a:noFill/>
          <a:ln w="28575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2800" b="1" dirty="0">
                <a:solidFill>
                  <a:srgbClr val="0066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Тема Международного дня </a:t>
            </a:r>
            <a:r>
              <a:rPr lang="ru-RU" sz="2800" b="1" dirty="0" smtClean="0">
                <a:solidFill>
                  <a:srgbClr val="0066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акушерки </a:t>
            </a:r>
            <a:r>
              <a:rPr lang="ru-RU" sz="2800" b="1" dirty="0" smtClean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«Акушерки прокладыва</a:t>
            </a:r>
            <a:r>
              <a:rPr lang="ru-RU" sz="2800" b="1" dirty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ю</a:t>
            </a:r>
            <a:r>
              <a:rPr lang="ru-RU" sz="2800" b="1" dirty="0" smtClean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т </a:t>
            </a:r>
            <a:r>
              <a:rPr lang="ru-RU" sz="2800" b="1" dirty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путь к </a:t>
            </a:r>
            <a:r>
              <a:rPr lang="ru-RU" sz="2800" b="1" dirty="0" smtClean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оказанию </a:t>
            </a:r>
            <a:r>
              <a:rPr lang="ru-RU" sz="2800" b="1" i="1" dirty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качественной </a:t>
            </a:r>
            <a:r>
              <a:rPr lang="ru-RU" sz="2800" b="1" i="1" dirty="0" smtClean="0">
                <a:solidFill>
                  <a:srgbClr val="C000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помощи»</a:t>
            </a:r>
            <a:r>
              <a:rPr lang="ru-RU" sz="2800" b="1" i="1" dirty="0" smtClean="0">
                <a:solidFill>
                  <a:srgbClr val="006600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       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17" y="1343951"/>
            <a:ext cx="3449627" cy="5328976"/>
          </a:xfrm>
          <a:prstGeom prst="rect">
            <a:avLst/>
          </a:prstGeom>
          <a:ln w="19050">
            <a:solidFill>
              <a:srgbClr val="0066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667721" y="1844824"/>
            <a:ext cx="5296768" cy="1815882"/>
          </a:xfrm>
          <a:prstGeom prst="rect">
            <a:avLst/>
          </a:prstGeom>
          <a:noFill/>
          <a:ln w="28575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</a:rPr>
              <a:t>Стратегия Международной конфедерации акушерок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«Качество. Равенство. Лидерство»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9303" y="188640"/>
            <a:ext cx="855317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500" b="1" dirty="0" smtClean="0">
                <a:solidFill>
                  <a:schemeClr val="bg1"/>
                </a:solidFill>
                <a:latin typeface="+mj-lt"/>
              </a:rPr>
              <a:t>Международный день акушерки</a:t>
            </a:r>
            <a:endParaRPr lang="ru-RU" sz="45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1563355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94" y="849584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9" y="0"/>
            <a:ext cx="9234761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endCxn id="16" idx="1"/>
          </p:cNvCxnSpPr>
          <p:nvPr/>
        </p:nvCxnSpPr>
        <p:spPr>
          <a:xfrm flipH="1">
            <a:off x="-20737" y="6758505"/>
            <a:ext cx="925322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99234" y="1319329"/>
            <a:ext cx="1426588" cy="11705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5861" y="5295205"/>
            <a:ext cx="1286367" cy="1347333"/>
          </a:xfrm>
          <a:prstGeom prst="rect">
            <a:avLst/>
          </a:prstGeom>
        </p:spPr>
      </p:pic>
      <p:grpSp>
        <p:nvGrpSpPr>
          <p:cNvPr id="30" name="Группа 29"/>
          <p:cNvGrpSpPr/>
          <p:nvPr/>
        </p:nvGrpSpPr>
        <p:grpSpPr>
          <a:xfrm>
            <a:off x="532362" y="1291579"/>
            <a:ext cx="7442075" cy="5233765"/>
            <a:chOff x="532362" y="1291579"/>
            <a:chExt cx="7442075" cy="5233765"/>
          </a:xfrm>
        </p:grpSpPr>
        <p:sp>
          <p:nvSpPr>
            <p:cNvPr id="31" name="TextBox 30"/>
            <p:cNvSpPr txBox="1"/>
            <p:nvPr/>
          </p:nvSpPr>
          <p:spPr>
            <a:xfrm>
              <a:off x="4342340" y="2131487"/>
              <a:ext cx="2287243" cy="541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Шестиугольник 31"/>
            <p:cNvSpPr/>
            <p:nvPr/>
          </p:nvSpPr>
          <p:spPr>
            <a:xfrm>
              <a:off x="2937647" y="3037560"/>
              <a:ext cx="2632200" cy="1674805"/>
            </a:xfrm>
            <a:prstGeom prst="hexagon">
              <a:avLst/>
            </a:prstGeom>
            <a:gradFill rotWithShape="1">
              <a:gsLst>
                <a:gs pos="0">
                  <a:srgbClr val="C0504D">
                    <a:tint val="50000"/>
                    <a:satMod val="300000"/>
                  </a:srgbClr>
                </a:gs>
                <a:gs pos="35000">
                  <a:srgbClr val="C0504D">
                    <a:tint val="37000"/>
                    <a:satMod val="300000"/>
                  </a:srgbClr>
                </a:gs>
                <a:gs pos="100000">
                  <a:srgbClr val="C0504D">
                    <a:tint val="15000"/>
                    <a:satMod val="350000"/>
                  </a:srgbClr>
                </a:gs>
              </a:gsLst>
              <a:lin ang="16200000" scaled="1"/>
            </a:gradFill>
            <a:ln w="25400" cap="flat" cmpd="sng" algn="ctr">
              <a:solidFill>
                <a:schemeClr val="accent3">
                  <a:lumMod val="20000"/>
                  <a:lumOff val="80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3059831" y="3605535"/>
              <a:ext cx="2279791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34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</a:rPr>
                <a:t>АКУШЕРКА</a:t>
              </a:r>
            </a:p>
          </p:txBody>
        </p:sp>
        <p:sp>
          <p:nvSpPr>
            <p:cNvPr id="34" name="Шестиугольник 33"/>
            <p:cNvSpPr/>
            <p:nvPr/>
          </p:nvSpPr>
          <p:spPr>
            <a:xfrm>
              <a:off x="2892265" y="1291579"/>
              <a:ext cx="2632200" cy="1674805"/>
            </a:xfrm>
            <a:prstGeom prst="hexagon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flat" cmpd="sng" algn="ctr">
              <a:solidFill>
                <a:schemeClr val="accent3">
                  <a:lumMod val="7500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Шестиугольник 34"/>
            <p:cNvSpPr/>
            <p:nvPr/>
          </p:nvSpPr>
          <p:spPr>
            <a:xfrm>
              <a:off x="2892265" y="4850539"/>
              <a:ext cx="2632200" cy="1674805"/>
            </a:xfrm>
            <a:prstGeom prst="hexagon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flat" cmpd="sng" algn="ctr">
              <a:solidFill>
                <a:schemeClr val="accent3">
                  <a:lumMod val="7500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Шестиугольник 35"/>
            <p:cNvSpPr/>
            <p:nvPr/>
          </p:nvSpPr>
          <p:spPr>
            <a:xfrm>
              <a:off x="532362" y="2233657"/>
              <a:ext cx="2632200" cy="1674805"/>
            </a:xfrm>
            <a:prstGeom prst="hexagon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flat" cmpd="sng" algn="ctr">
              <a:solidFill>
                <a:schemeClr val="accent3">
                  <a:lumMod val="7500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Шестиугольник 36"/>
            <p:cNvSpPr/>
            <p:nvPr/>
          </p:nvSpPr>
          <p:spPr>
            <a:xfrm>
              <a:off x="532362" y="4013137"/>
              <a:ext cx="2632200" cy="1674805"/>
            </a:xfrm>
            <a:prstGeom prst="hexagon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flat" cmpd="sng" algn="ctr">
              <a:solidFill>
                <a:schemeClr val="accent3">
                  <a:lumMod val="7500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Шестиугольник 37"/>
            <p:cNvSpPr/>
            <p:nvPr/>
          </p:nvSpPr>
          <p:spPr>
            <a:xfrm>
              <a:off x="5252168" y="2233657"/>
              <a:ext cx="2632200" cy="1674805"/>
            </a:xfrm>
            <a:prstGeom prst="hexagon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flat" cmpd="sng" algn="ctr">
              <a:solidFill>
                <a:schemeClr val="accent3">
                  <a:lumMod val="7500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Шестиугольник 38"/>
            <p:cNvSpPr/>
            <p:nvPr/>
          </p:nvSpPr>
          <p:spPr>
            <a:xfrm>
              <a:off x="5252168" y="4013137"/>
              <a:ext cx="2632200" cy="1674805"/>
            </a:xfrm>
            <a:prstGeom prst="hexagon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 cap="flat" cmpd="sng" algn="ctr">
              <a:solidFill>
                <a:schemeClr val="accent3">
                  <a:lumMod val="75000"/>
                </a:scheme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073796" y="1710280"/>
              <a:ext cx="2359903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4B96"/>
                  </a:solidFill>
                  <a:effectLst/>
                  <a:uLnTx/>
                  <a:uFillTx/>
                  <a:cs typeface="Arial" charset="0"/>
                </a:rPr>
                <a:t>врач акушер-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4B96"/>
                  </a:solidFill>
                  <a:effectLst/>
                  <a:uLnTx/>
                  <a:uFillTx/>
                  <a:cs typeface="Arial" charset="0"/>
                </a:rPr>
                <a:t>гинеколог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23128" y="2636913"/>
              <a:ext cx="245066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4B96"/>
                  </a:solidFill>
                  <a:effectLst/>
                  <a:uLnTx/>
                  <a:uFillTx/>
                  <a:cs typeface="Arial" charset="0"/>
                </a:rPr>
                <a:t>врач-неонатолог</a:t>
              </a: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5107947" y="2352362"/>
              <a:ext cx="286649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4B96"/>
                  </a:solidFill>
                  <a:effectLst/>
                  <a:uLnTx/>
                  <a:uFillTx/>
                  <a:cs typeface="Arial" charset="0"/>
                </a:rPr>
                <a:t>врач анестезиолог- реаниматолог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28414" y="5186517"/>
              <a:ext cx="245066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2600" b="1" kern="0">
                  <a:solidFill>
                    <a:srgbClr val="004B96"/>
                  </a:solidFill>
                  <a:cs typeface="Arial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none" strike="noStrike" kern="0" cap="none" spc="0" normalizeH="0" baseline="0" noProof="0" dirty="0">
                  <a:ln>
                    <a:noFill/>
                  </a:ln>
                  <a:solidFill>
                    <a:srgbClr val="004B96"/>
                  </a:solidFill>
                  <a:effectLst/>
                  <a:uLnTx/>
                  <a:uFillTx/>
                  <a:cs typeface="Arial" charset="0"/>
                </a:rPr>
                <a:t>медицинские сестры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433699" y="4431838"/>
              <a:ext cx="226913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2600" b="1" kern="0">
                  <a:solidFill>
                    <a:srgbClr val="004B96"/>
                  </a:solidFill>
                  <a:cs typeface="Arial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none" strike="noStrike" kern="0" cap="none" spc="0" normalizeH="0" baseline="0" noProof="0" dirty="0">
                  <a:ln>
                    <a:noFill/>
                  </a:ln>
                  <a:solidFill>
                    <a:srgbClr val="004B96"/>
                  </a:solidFill>
                  <a:effectLst/>
                  <a:uLnTx/>
                  <a:uFillTx/>
                  <a:cs typeface="Arial" charset="0"/>
                </a:rPr>
                <a:t>социальный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none" strike="noStrike" kern="0" cap="none" spc="0" normalizeH="0" baseline="0" noProof="0" dirty="0">
                  <a:ln>
                    <a:noFill/>
                  </a:ln>
                  <a:solidFill>
                    <a:srgbClr val="004B96"/>
                  </a:solidFill>
                  <a:effectLst/>
                  <a:uLnTx/>
                  <a:uFillTx/>
                  <a:cs typeface="Arial" charset="0"/>
                </a:rPr>
                <a:t>работник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13893" y="4536513"/>
              <a:ext cx="217837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2600" b="1" kern="0">
                  <a:solidFill>
                    <a:srgbClr val="004B96"/>
                  </a:solidFill>
                  <a:cs typeface="Arial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1" i="0" u="none" strike="noStrike" kern="0" cap="none" spc="0" normalizeH="0" baseline="0" noProof="0" dirty="0">
                  <a:ln>
                    <a:noFill/>
                  </a:ln>
                  <a:solidFill>
                    <a:srgbClr val="004B96"/>
                  </a:solidFill>
                  <a:effectLst/>
                  <a:uLnTx/>
                  <a:uFillTx/>
                  <a:cs typeface="Arial" charset="0"/>
                </a:rPr>
                <a:t>психолог</a:t>
              </a: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1600" y="43905"/>
            <a:ext cx="8208912" cy="10808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215" y="-1"/>
            <a:ext cx="981541" cy="1170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8351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1293723"/>
            <a:ext cx="5237079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lvl="0" indent="-449263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kumimoji="0" lang="ru-RU" sz="2400" b="1" i="0" u="none" strike="noStrike" kern="0" cap="none" spc="0" normalizeH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alibri"/>
                <a:cs typeface="Arial" charset="0"/>
              </a:rPr>
              <a:t>доказывает не безразличие медицинского сообщества к специальности «Акушерское дело»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alibri"/>
              <a:cs typeface="Arial" charset="0"/>
            </a:endParaRPr>
          </a:p>
          <a:p>
            <a:pPr marL="449263" marR="0" lvl="0" indent="-4492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является показателем свободного развития и зрелости профессионального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сознания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449263" marR="0" lvl="0" indent="-4492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отражает перемены в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отрасли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  <a:p>
            <a:pPr marL="449263" marR="0" lvl="0" indent="-4492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отвечает современному характеру профессии, состоянию её развития и социального 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окружения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647" y="-23253"/>
            <a:ext cx="9156647" cy="11800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641" y="35215"/>
            <a:ext cx="912035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ru-RU" dirty="0"/>
              <a:t>Кодекс  профессиональной этики </a:t>
            </a:r>
            <a:endParaRPr lang="ru-RU" dirty="0" smtClean="0"/>
          </a:p>
          <a:p>
            <a:pPr algn="ctr">
              <a:lnSpc>
                <a:spcPct val="80000"/>
              </a:lnSpc>
            </a:pPr>
            <a:r>
              <a:rPr lang="ru-RU" dirty="0" smtClean="0"/>
              <a:t>акушерки </a:t>
            </a:r>
            <a:r>
              <a:rPr lang="ru-RU" dirty="0"/>
              <a:t>РФ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10771"/>
            <a:ext cx="9144000" cy="9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Sveta\Desktop\3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64088" y="1340768"/>
            <a:ext cx="3602638" cy="4968552"/>
          </a:xfrm>
          <a:prstGeom prst="rect">
            <a:avLst/>
          </a:prstGeom>
          <a:ln w="190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 flipH="1">
            <a:off x="23641" y="105273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358778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1243" y="980728"/>
            <a:ext cx="9168467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51243" y="-10386"/>
            <a:ext cx="9195243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-51243" y="1196752"/>
            <a:ext cx="9168467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89" y="1412776"/>
            <a:ext cx="3350883" cy="5040560"/>
          </a:xfrm>
          <a:prstGeom prst="rect">
            <a:avLst/>
          </a:prstGeom>
          <a:ln w="19050">
            <a:solidFill>
              <a:srgbClr val="00660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-72306" y="112799"/>
            <a:ext cx="9216306" cy="939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z="3400" dirty="0"/>
              <a:t>Обращение Международной конфедерации акушерок к Международному дню акушерки                                      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92302" y="1637835"/>
            <a:ext cx="5270847" cy="4671485"/>
          </a:xfrm>
          <a:prstGeom prst="roundRect">
            <a:avLst>
              <a:gd name="adj" fmla="val 14209"/>
            </a:avLst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6600"/>
                </a:solidFill>
              </a:rPr>
              <a:t>«</a:t>
            </a:r>
            <a:r>
              <a:rPr lang="ru-RU" sz="2800" b="1" i="1" dirty="0">
                <a:solidFill>
                  <a:srgbClr val="006600"/>
                </a:solidFill>
              </a:rPr>
              <a:t>Как акушерки, мы отлично понимаем, что лидерство в обеспечении качественной помощи подразумевает доказательную практику и пациент-ориентированную помощь в поддержку репродуктивного здоровья, и какое счастье это представляет для нашей профессии</a:t>
            </a:r>
            <a:r>
              <a:rPr lang="ru-RU" sz="2800" b="1" i="1" dirty="0" smtClean="0">
                <a:solidFill>
                  <a:srgbClr val="006600"/>
                </a:solidFill>
              </a:rPr>
              <a:t>!»</a:t>
            </a:r>
            <a:endParaRPr lang="ru-RU" sz="2800" b="1" i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37893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25784"/>
            <a:ext cx="8978789" cy="590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-10386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224" y="2529007"/>
            <a:ext cx="2406166" cy="2816421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  <a:effectLst>
            <a:glow rad="101600">
              <a:schemeClr val="bg1">
                <a:lumMod val="65000"/>
                <a:alpha val="6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8" y="1394667"/>
            <a:ext cx="2927064" cy="2538389"/>
          </a:xfrm>
          <a:prstGeom prst="rect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4107002"/>
            <a:ext cx="2927065" cy="2490350"/>
          </a:xfrm>
          <a:prstGeom prst="rect">
            <a:avLst/>
          </a:prstGeom>
          <a:ln>
            <a:solidFill>
              <a:srgbClr val="006600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30039" y="-15875"/>
            <a:ext cx="9177104" cy="1284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3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z="3200" dirty="0" smtClean="0"/>
              <a:t>Необходимо планировать </a:t>
            </a:r>
            <a:r>
              <a:rPr lang="ru-RU" sz="3200" dirty="0"/>
              <a:t>и проводить мероприятия  с учётом стратегии развития </a:t>
            </a:r>
            <a:endParaRPr lang="ru-RU" sz="3200" dirty="0" smtClean="0"/>
          </a:p>
          <a:p>
            <a:r>
              <a:rPr lang="ru-RU" sz="3200" dirty="0" smtClean="0"/>
              <a:t>нашей </a:t>
            </a:r>
            <a:r>
              <a:rPr lang="ru-RU" sz="3200" dirty="0"/>
              <a:t>профессии</a:t>
            </a:r>
          </a:p>
        </p:txBody>
      </p:sp>
      <p:sp>
        <p:nvSpPr>
          <p:cNvPr id="12" name="Выноска со стрелкой вправо 11"/>
          <p:cNvSpPr/>
          <p:nvPr/>
        </p:nvSpPr>
        <p:spPr>
          <a:xfrm>
            <a:off x="3099164" y="1628800"/>
            <a:ext cx="3705084" cy="4392488"/>
          </a:xfrm>
          <a:prstGeom prst="rightArrowCallout">
            <a:avLst>
              <a:gd name="adj1" fmla="val 23907"/>
              <a:gd name="adj2" fmla="val 25000"/>
              <a:gd name="adj3" fmla="val 25000"/>
              <a:gd name="adj4" fmla="val 6497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Противодействие</a:t>
            </a:r>
          </a:p>
          <a:p>
            <a:pPr algn="ctr"/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негативной информации </a:t>
            </a:r>
          </a:p>
          <a:p>
            <a:pPr algn="ctr"/>
            <a:endParaRPr lang="ru-RU" sz="2200" dirty="0">
              <a:solidFill>
                <a:schemeClr val="tx1"/>
              </a:solidFill>
            </a:endParaRPr>
          </a:p>
          <a:p>
            <a:pPr algn="ctr"/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С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одействует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укреплению или раскрутке </a:t>
            </a:r>
            <a:r>
              <a:rPr lang="ru-RU" sz="2200" b="1" dirty="0" err="1">
                <a:solidFill>
                  <a:schemeClr val="tx2">
                    <a:lumMod val="75000"/>
                  </a:schemeClr>
                </a:solidFill>
              </a:rPr>
              <a:t>общепозитивного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 имиджа нашей профессии</a:t>
            </a:r>
          </a:p>
          <a:p>
            <a:pPr algn="ctr"/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80087825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467" y="980728"/>
            <a:ext cx="9168467" cy="601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-10386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24" y="1409210"/>
            <a:ext cx="3169451" cy="4828102"/>
          </a:xfrm>
          <a:prstGeom prst="rect">
            <a:avLst/>
          </a:prstGeom>
          <a:ln w="19050">
            <a:solidFill>
              <a:srgbClr val="0066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275856" y="1399123"/>
            <a:ext cx="5688632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300" b="1" dirty="0" smtClean="0">
                <a:solidFill>
                  <a:srgbClr val="006600"/>
                </a:solidFill>
              </a:rPr>
              <a:t>информирование </a:t>
            </a:r>
            <a:r>
              <a:rPr lang="ru-RU" sz="2300" b="1" dirty="0">
                <a:solidFill>
                  <a:srgbClr val="006600"/>
                </a:solidFill>
              </a:rPr>
              <a:t>общественности о роли акушерок в снижении материнской и младенческой заболеваемости и </a:t>
            </a:r>
            <a:r>
              <a:rPr lang="ru-RU" sz="2300" b="1" dirty="0" smtClean="0">
                <a:solidFill>
                  <a:srgbClr val="006600"/>
                </a:solidFill>
              </a:rPr>
              <a:t>смертности</a:t>
            </a:r>
          </a:p>
          <a:p>
            <a:pPr marL="285750" lvl="0" indent="-285750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300" b="1" dirty="0" smtClean="0">
                <a:solidFill>
                  <a:srgbClr val="006600"/>
                </a:solidFill>
              </a:rPr>
              <a:t>поощрение </a:t>
            </a:r>
            <a:r>
              <a:rPr lang="ru-RU" sz="2300" b="1" dirty="0">
                <a:solidFill>
                  <a:srgbClr val="006600"/>
                </a:solidFill>
              </a:rPr>
              <a:t>достижений акушерок и их вклад в укрепление  сексуального, </a:t>
            </a:r>
            <a:r>
              <a:rPr lang="ru-RU" sz="2300" b="1" dirty="0" smtClean="0">
                <a:solidFill>
                  <a:srgbClr val="006600"/>
                </a:solidFill>
              </a:rPr>
              <a:t>репродуктивного, материнского </a:t>
            </a:r>
            <a:r>
              <a:rPr lang="ru-RU" sz="2300" b="1" dirty="0">
                <a:solidFill>
                  <a:srgbClr val="006600"/>
                </a:solidFill>
              </a:rPr>
              <a:t>здоровья и здоровья </a:t>
            </a:r>
            <a:r>
              <a:rPr lang="ru-RU" sz="2300" b="1" dirty="0" smtClean="0">
                <a:solidFill>
                  <a:srgbClr val="006600"/>
                </a:solidFill>
              </a:rPr>
              <a:t>новорожденных</a:t>
            </a:r>
          </a:p>
          <a:p>
            <a:pPr marL="285750" indent="-285750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ru-RU" sz="2300" b="1" dirty="0" smtClean="0">
                <a:solidFill>
                  <a:srgbClr val="006600"/>
                </a:solidFill>
              </a:rPr>
              <a:t>мотивация </a:t>
            </a:r>
            <a:r>
              <a:rPr lang="ru-RU" sz="2300" b="1" dirty="0">
                <a:solidFill>
                  <a:srgbClr val="006600"/>
                </a:solidFill>
              </a:rPr>
              <a:t>руководителей  к внедрению перемен,  укреплению кадровых ресурсов акушерской практики и к признанию уникальной профессиональной роли </a:t>
            </a:r>
            <a:r>
              <a:rPr lang="ru-RU" sz="2300" b="1" dirty="0" smtClean="0">
                <a:solidFill>
                  <a:srgbClr val="006600"/>
                </a:solidFill>
              </a:rPr>
              <a:t>акушерок</a:t>
            </a:r>
            <a:endParaRPr lang="ru-RU" sz="2300" b="1" dirty="0">
              <a:solidFill>
                <a:srgbClr val="0066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2394"/>
            <a:ext cx="8273432" cy="1214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500" b="1" dirty="0">
                <a:solidFill>
                  <a:schemeClr val="bg1"/>
                </a:solidFill>
                <a:latin typeface="+mj-lt"/>
              </a:rPr>
              <a:t>Задачи Международного дня </a:t>
            </a:r>
            <a:r>
              <a:rPr lang="ru-RU" sz="4500" b="1" dirty="0" smtClean="0">
                <a:solidFill>
                  <a:schemeClr val="bg1"/>
                </a:solidFill>
                <a:latin typeface="+mj-lt"/>
              </a:rPr>
              <a:t>акушерки</a:t>
            </a:r>
            <a:endParaRPr lang="ru-RU" sz="45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871253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737" y="1007743"/>
            <a:ext cx="9146279" cy="585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616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96752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3641" y="262389"/>
            <a:ext cx="8945817" cy="698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z="4800" dirty="0"/>
              <a:t>Торжественные мероприятия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45797" y="1700808"/>
            <a:ext cx="3726404" cy="193470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55" y="1702644"/>
            <a:ext cx="2566441" cy="180412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55" y="3965186"/>
            <a:ext cx="2566442" cy="231252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017" y="3967752"/>
            <a:ext cx="3686184" cy="244019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4208" y="4045830"/>
            <a:ext cx="2597257" cy="226349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9239" y="1731176"/>
            <a:ext cx="2597257" cy="170734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85970033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472</Words>
  <Application>Microsoft Office PowerPoint</Application>
  <PresentationFormat>Экран (4:3)</PresentationFormat>
  <Paragraphs>87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151</cp:revision>
  <dcterms:created xsi:type="dcterms:W3CDTF">2018-03-22T17:14:14Z</dcterms:created>
  <dcterms:modified xsi:type="dcterms:W3CDTF">2018-05-02T08:29:15Z</dcterms:modified>
</cp:coreProperties>
</file>