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4" r:id="rId3"/>
    <p:sldId id="262" r:id="rId4"/>
    <p:sldId id="263" r:id="rId5"/>
    <p:sldId id="264" r:id="rId6"/>
    <p:sldId id="266" r:id="rId7"/>
    <p:sldId id="283" r:id="rId8"/>
    <p:sldId id="282" r:id="rId9"/>
    <p:sldId id="281" r:id="rId10"/>
    <p:sldId id="280" r:id="rId11"/>
    <p:sldId id="279" r:id="rId12"/>
    <p:sldId id="278" r:id="rId13"/>
    <p:sldId id="277" r:id="rId14"/>
    <p:sldId id="276" r:id="rId15"/>
    <p:sldId id="275" r:id="rId16"/>
    <p:sldId id="274" r:id="rId17"/>
    <p:sldId id="273" r:id="rId18"/>
    <p:sldId id="272" r:id="rId19"/>
    <p:sldId id="271" r:id="rId20"/>
    <p:sldId id="270" r:id="rId21"/>
    <p:sldId id="269" r:id="rId22"/>
    <p:sldId id="268" r:id="rId23"/>
    <p:sldId id="267" r:id="rId24"/>
    <p:sldId id="26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00"/>
    <a:srgbClr val="009600"/>
    <a:srgbClr val="4FC54F"/>
    <a:srgbClr val="339933"/>
    <a:srgbClr val="33CC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745731"/>
      </p:ext>
    </p:extLst>
  </p:cSld>
  <p:clrMapOvr>
    <a:masterClrMapping/>
  </p:clrMapOvr>
  <p:transition spd="slow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124824"/>
      </p:ext>
    </p:extLst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684675"/>
      </p:ext>
    </p:extLst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636434"/>
      </p:ext>
    </p:extLst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25458"/>
      </p:ext>
    </p:extLst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358298"/>
      </p:ext>
    </p:extLst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99789"/>
      </p:ext>
    </p:extLst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25227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786312"/>
      </p:ext>
    </p:extLst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428853"/>
      </p:ext>
    </p:extLst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585524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386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4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microsoft.com/office/2007/relationships/hdphoto" Target="../media/hdphoto3.wdp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microsoft.com/office/2007/relationships/hdphoto" Target="../media/hdphoto5.wdp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veta\Desktop\0_8d6e5_6785b262_orig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432" y="1"/>
            <a:ext cx="9144000" cy="38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-10646" y="3072032"/>
            <a:ext cx="9154646" cy="3785968"/>
          </a:xfrm>
          <a:custGeom>
            <a:avLst/>
            <a:gdLst>
              <a:gd name="connsiteX0" fmla="*/ 0 w 9154646"/>
              <a:gd name="connsiteY0" fmla="*/ 0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9154646 w 9154646"/>
              <a:gd name="connsiteY2" fmla="*/ 0 h 3785968"/>
              <a:gd name="connsiteX3" fmla="*/ 9154646 w 9154646"/>
              <a:gd name="connsiteY3" fmla="*/ 3785968 h 3785968"/>
              <a:gd name="connsiteX4" fmla="*/ 0 w 9154646"/>
              <a:gd name="connsiteY4" fmla="*/ 3785968 h 3785968"/>
              <a:gd name="connsiteX5" fmla="*/ 0 w 9154646"/>
              <a:gd name="connsiteY5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1071096 w 9154646"/>
              <a:gd name="connsiteY3" fmla="*/ 1368 h 3785968"/>
              <a:gd name="connsiteX4" fmla="*/ 9154646 w 9154646"/>
              <a:gd name="connsiteY4" fmla="*/ 0 h 3785968"/>
              <a:gd name="connsiteX5" fmla="*/ 9154646 w 9154646"/>
              <a:gd name="connsiteY5" fmla="*/ 3785968 h 3785968"/>
              <a:gd name="connsiteX6" fmla="*/ 0 w 9154646"/>
              <a:gd name="connsiteY6" fmla="*/ 3785968 h 3785968"/>
              <a:gd name="connsiteX7" fmla="*/ 0 w 9154646"/>
              <a:gd name="connsiteY7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959336 w 9154646"/>
              <a:gd name="connsiteY6" fmla="*/ 928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86336 w 9154646"/>
              <a:gd name="connsiteY6" fmla="*/ 4420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246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60936 w 9154646"/>
              <a:gd name="connsiteY6" fmla="*/ 5055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119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274296 w 9154646"/>
              <a:gd name="connsiteY6" fmla="*/ 64868 h 3785968"/>
              <a:gd name="connsiteX7" fmla="*/ 1092686 w 9154646"/>
              <a:gd name="connsiteY7" fmla="*/ 511908 h 378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4646" h="3785968">
                <a:moveTo>
                  <a:pt x="867896" y="1368"/>
                </a:moveTo>
                <a:lnTo>
                  <a:pt x="9154646" y="0"/>
                </a:lnTo>
                <a:lnTo>
                  <a:pt x="9154646" y="3785968"/>
                </a:lnTo>
                <a:lnTo>
                  <a:pt x="0" y="3785968"/>
                </a:lnTo>
                <a:lnTo>
                  <a:pt x="0" y="0"/>
                </a:lnTo>
                <a:lnTo>
                  <a:pt x="1312396" y="1368"/>
                </a:lnTo>
                <a:cubicBezTo>
                  <a:pt x="1512079" y="23821"/>
                  <a:pt x="1310914" y="-20222"/>
                  <a:pt x="1274296" y="64868"/>
                </a:cubicBezTo>
                <a:cubicBezTo>
                  <a:pt x="1237678" y="149958"/>
                  <a:pt x="1110254" y="449043"/>
                  <a:pt x="1092686" y="511908"/>
                </a:cubicBezTo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6184" y="3717032"/>
            <a:ext cx="7308304" cy="1467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4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МЕЖДУНАРОДНЫЙ ДЕНЬ МЕДИЦИНСКОЙ СЕСТРЫ</a:t>
            </a:r>
            <a:endParaRPr lang="ru-RU" sz="4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805264"/>
            <a:ext cx="727748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8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 algn="r"/>
            <a:r>
              <a:rPr lang="ru-RU" sz="2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Ю. Дорошенко, </a:t>
            </a:r>
          </a:p>
          <a:p>
            <a:pPr algn="r"/>
            <a:r>
              <a:rPr lang="ru-RU" sz="2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председатель профессионального комитета</a:t>
            </a:r>
            <a:endParaRPr lang="ru-RU" sz="2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-108520" y="3428793"/>
            <a:ext cx="2160240" cy="208843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811414"/>
            <a:ext cx="954795" cy="134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 flipH="1">
            <a:off x="1295636" y="3072032"/>
            <a:ext cx="7848364" cy="775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1907996" y="1272607"/>
            <a:ext cx="862357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0" y="6828972"/>
            <a:ext cx="9144000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-15180" y="1988840"/>
            <a:ext cx="9159179" cy="1440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342" y="2473732"/>
            <a:ext cx="9057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Координационный совет  Омской профессиональной  сестринской ассоциации</a:t>
            </a:r>
          </a:p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 апреля 2018 г.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-10646" y="3068960"/>
            <a:ext cx="861892" cy="3847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486774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7166"/>
            <a:ext cx="9129589" cy="631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7.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9992" y="2738560"/>
            <a:ext cx="4572031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214244" y="-34354"/>
            <a:ext cx="785814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Награждение за победу в конкурсах </a:t>
            </a:r>
            <a:r>
              <a:rPr lang="ru-RU" sz="37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и  </a:t>
            </a:r>
            <a:r>
              <a:rPr lang="ru-RU" sz="37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достижения в сестринской практике</a:t>
            </a:r>
          </a:p>
        </p:txBody>
      </p:sp>
      <p:pic>
        <p:nvPicPr>
          <p:cNvPr id="11" name="Рисунок 10" descr="C:\Documents and Settings\Doc\Рабочий стол\фото\ОКПБ им. Н.Н. Солодникова.JPG"/>
          <p:cNvPicPr/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18" y="1484784"/>
            <a:ext cx="478631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C:\Documents and Settings\Doc\Рабочий стол\фото\№ 8.jpg"/>
          <p:cNvPicPr/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3933056"/>
            <a:ext cx="5148065" cy="2710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посвящение молодых специалистов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1263815"/>
            <a:ext cx="6084448" cy="2957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899592" y="44624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Посвящения </a:t>
            </a:r>
            <a:r>
              <a:rPr lang="ru-RU" sz="30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профессию молодых специалистов, чествование ветеранов, праздничные концерты  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87624" y="93112"/>
            <a:ext cx="791112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7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мероприятию</a:t>
            </a:r>
            <a:endParaRPr lang="ru-RU" sz="47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07504" y="2144464"/>
            <a:ext cx="8855968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5125" marR="0" lvl="0" indent="-365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подготовку сценария;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365125" lvl="0" indent="-365125" eaLnBrk="0" fontAlgn="base" hangingPunct="0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праздничное оформление </a:t>
            </a:r>
            <a:r>
              <a:rPr lang="ru-RU" sz="28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зала;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365125" lvl="0" indent="-365125" eaLnBrk="0" fontAlgn="base" hangingPunct="0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подготовку доклада и презентации по теме </a:t>
            </a:r>
            <a:r>
              <a:rPr lang="ru-RU" sz="28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дня;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365125" lvl="0" indent="-365125" eaLnBrk="0" fontAlgn="base" hangingPunct="0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подготовку списка награждаемых и </a:t>
            </a:r>
            <a:r>
              <a:rPr lang="ru-RU" sz="28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наградного материала;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365125" lvl="0" indent="-365125" eaLnBrk="0" fontAlgn="base" hangingPunct="0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приобретение подарков и </a:t>
            </a:r>
            <a:r>
              <a:rPr lang="ru-RU" sz="28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цветов;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365125" marR="0" lvl="0" indent="-365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мультимедийное сопровождение конференции, фото или видео съемку и др.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971600" y="1340768"/>
            <a:ext cx="717536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Определить ответственных за</a:t>
            </a:r>
            <a:r>
              <a:rPr lang="ru-RU" sz="3500" b="1" dirty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гимн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1291356"/>
            <a:ext cx="5076056" cy="3486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http://www.llr.ru/img/imgnews/3524.jpe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283" y="3573016"/>
            <a:ext cx="5894919" cy="3027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115616" y="-27384"/>
            <a:ext cx="798385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 в </a:t>
            </a:r>
            <a:r>
              <a:rPr lang="ru-RU" sz="35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духе корпоративных традиций и философии сестринского дела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87624" y="116632"/>
            <a:ext cx="778674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Распространенные ошибки</a:t>
            </a:r>
            <a:endParaRPr lang="ru-RU" sz="45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5340" y="1308531"/>
            <a:ext cx="9001156" cy="521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66700" marR="0" lvl="0" indent="-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формальный подход;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266700" marR="0" lvl="0" indent="-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проведение банкета, вместо конференции;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266700" marR="0" lvl="0" indent="-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роведение мероприятий, не относящихся к профессиональной деятельности медицинской сестры (выезд на природу, спартакиады, веселые старты, конкурсы рисунков, кулинарного мастерства и др.);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266700" marR="0" lvl="0" indent="-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тсутствие единой корпоративной этики и культуры.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43608" y="88176"/>
            <a:ext cx="81396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Поддержание имиджа и престижа профессии, корпоративный дух и приверженность к единым идеалам </a:t>
            </a:r>
          </a:p>
        </p:txBody>
      </p:sp>
      <p:pic>
        <p:nvPicPr>
          <p:cNvPr id="13" name="Picture 1" descr="D:\Загрузки\КОБ (2).JPG"/>
          <p:cNvPicPr>
            <a:picLocks noChangeAspect="1" noChangeArrowheads="1"/>
          </p:cNvPicPr>
          <p:nvPr/>
        </p:nvPicPr>
        <p:blipFill>
          <a:blip r:embed="rId4" cstate="screen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47777"/>
            <a:ext cx="8640960" cy="4891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43608" y="-116235"/>
            <a:ext cx="8072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медицинской сестры 2018 г.  </a:t>
            </a:r>
            <a:endParaRPr lang="ru-RU" sz="42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1740872"/>
            <a:ext cx="5178931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«МЕДИЦИНСКИМ СЕСТРАМ ПРИНАДЛЕЖИТ ВЕДУЩИЙ ГОЛОС</a:t>
            </a:r>
          </a:p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ЗАЩИТЕ ПРАВА ЧЕЛОВЕКА </a:t>
            </a:r>
          </a:p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ЗДОРОВЬЕ»</a:t>
            </a:r>
            <a:endParaRPr lang="ru-RU" sz="3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3" name="Picture 9" descr="C:\Users\Sveta\Desktop\Рисунок1888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435" y="1399573"/>
            <a:ext cx="3671927" cy="519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15616" y="214290"/>
            <a:ext cx="79111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имеет право на здоровье</a:t>
            </a:r>
            <a:endParaRPr lang="ru-RU" sz="42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0467" y="1485359"/>
            <a:ext cx="8946029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006600"/>
                </a:solidFill>
              </a:rPr>
              <a:t>  400 млн. людей в мире не имеют доступа                 к важнейшим видам медицинской помощи; </a:t>
            </a:r>
          </a:p>
          <a:p>
            <a:pPr>
              <a:spcAft>
                <a:spcPts val="2400"/>
              </a:spcAft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006600"/>
                </a:solidFill>
              </a:rPr>
              <a:t>  100 млн. людей ежегодно становятся бедняками из-за оплаты медицинской помощи; </a:t>
            </a:r>
          </a:p>
          <a:p>
            <a:pPr>
              <a:spcAft>
                <a:spcPts val="2400"/>
              </a:spcAft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006600"/>
                </a:solidFill>
              </a:rPr>
              <a:t>  до 32% затрат стран на здравоохранение производятся из средств самих пациентов; </a:t>
            </a:r>
          </a:p>
          <a:p>
            <a:pPr>
              <a:spcAft>
                <a:spcPts val="2400"/>
              </a:spcAft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006600"/>
                </a:solidFill>
              </a:rPr>
              <a:t>  40% населения планеты испытывает дефицит социальной защиты.</a:t>
            </a:r>
            <a:endParaRPr lang="ru-RU" sz="3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23641" y="676623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000628" y="2289934"/>
            <a:ext cx="4143372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b="1" dirty="0" smtClean="0">
                <a:solidFill>
                  <a:srgbClr val="006600"/>
                </a:solidFill>
              </a:rPr>
              <a:t>это важнейший принцип соблюдения права человека                 на здоровье</a:t>
            </a:r>
            <a:endParaRPr lang="ru-RU" sz="3700" b="1" dirty="0">
              <a:solidFill>
                <a:srgbClr val="006600"/>
              </a:solidFill>
            </a:endParaRPr>
          </a:p>
        </p:txBody>
      </p:sp>
      <p:pic>
        <p:nvPicPr>
          <p:cNvPr id="13" name="Picture 2" descr="http://troupcohealth.org/wp-content/uploads/2014/09/adult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0" y="1710371"/>
            <a:ext cx="5214942" cy="4561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43608" y="-116235"/>
            <a:ext cx="80023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Пациент-ориентированный подход к оказанию помощи 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71506" y="200834"/>
            <a:ext cx="80724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Пациент-ориентированный подход</a:t>
            </a:r>
            <a:endParaRPr lang="ru-RU" sz="40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496" y="1283270"/>
            <a:ext cx="900115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сокращение сроков госпитализации;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сокращение числа вызовов скорой помощи и госпитализаций;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сокращение посещений врачей-специалистов;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сокращение числа лабораторных исследований и </a:t>
            </a:r>
            <a:r>
              <a:rPr lang="ru-RU" sz="2200" b="1" dirty="0" err="1" smtClean="0">
                <a:solidFill>
                  <a:srgbClr val="006600"/>
                </a:solidFill>
              </a:rPr>
              <a:t>инвазивных</a:t>
            </a:r>
            <a:r>
              <a:rPr lang="ru-RU" sz="2200" b="1" dirty="0" smtClean="0">
                <a:solidFill>
                  <a:srgbClr val="006600"/>
                </a:solidFill>
              </a:rPr>
              <a:t> процедур;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ранние вмешательства и выявление обострений заболевания;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повышение качества выполнения лечения;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повышение уровня ухода за собой, контроля пациентом собственного поведения;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сокращение выплат, связанных с получением медицинской помощи;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повышение приверженности лечению и правильное применение лекарственных препаратов.</a:t>
            </a:r>
            <a:endParaRPr lang="ru-RU" sz="2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661563" y="3075170"/>
            <a:ext cx="33505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Текст слайда</a:t>
            </a:r>
            <a:endParaRPr lang="ru-RU" sz="4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214414" y="-27384"/>
            <a:ext cx="80724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мая - Международный день медицинской сестры  </a:t>
            </a:r>
            <a:endParaRPr lang="ru-RU" sz="38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2" descr="http://omprof.ru/assets/cache_image/resources/736/2011_700x500_a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340768"/>
            <a:ext cx="7000924" cy="5255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4" descr="http://www.sna.org.sg/wp-content/uploads/2015/08/ICN-Footer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282" y="1413726"/>
            <a:ext cx="986131" cy="10791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15616" y="-58976"/>
            <a:ext cx="7983852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2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права человека </a:t>
            </a:r>
            <a:endParaRPr lang="ru-RU" sz="4200" b="1" spc="-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</a:pPr>
            <a:r>
              <a:rPr lang="ru-RU" sz="42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42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 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8778" y="1340768"/>
            <a:ext cx="4357718" cy="3045832"/>
          </a:xfrm>
          <a:prstGeom prst="rect">
            <a:avLst/>
          </a:prstGeom>
          <a:noFill/>
          <a:ln w="41275">
            <a:solidFill>
              <a:srgbClr val="F2B300"/>
            </a:solidFill>
            <a:miter lim="800000"/>
            <a:headEnd/>
            <a:tailEnd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http://www.verstov.info/uploads/posts/2018-02/1517676674_medsestr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913" y="1311862"/>
            <a:ext cx="4429156" cy="3107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4" descr="http://ugranow.ru/wp-content/uploads/2015/08/132623324950675e68e439244425354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7153" y="4239898"/>
            <a:ext cx="3429023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43608" y="-154775"/>
            <a:ext cx="8072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медицинской сестры  </a:t>
            </a:r>
            <a:endParaRPr lang="ru-RU" sz="42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 descr="Povyishenie-indeksatsiya-zarplatyi-shkolnyim-medsestram-v-2017-godu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1285860"/>
            <a:ext cx="5364088" cy="3566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http://8pol.city.kharkov.ua/wp-content/uploads/DSC_641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3861048"/>
            <a:ext cx="5072065" cy="2855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depositphotos_71878563-stock-illustration-international-nurse-day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20" y="1428736"/>
            <a:ext cx="1784240" cy="1784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71600" y="6876"/>
            <a:ext cx="80724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мая - Международный день медицинской сестры  </a:t>
            </a:r>
            <a:endParaRPr lang="ru-RU" sz="38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http://opt-8342.ssl.1c-bitrix-cdn.ru/upload/medialibrary/688/688b243a6c391ccfe42db599acb6257f.jpg?146303969210065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5860"/>
            <a:ext cx="8858313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71600" y="-116235"/>
            <a:ext cx="8072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медицинской сестры  </a:t>
            </a:r>
            <a:endParaRPr lang="ru-RU" sz="42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https://www.1zoom.ru/prev/222/221884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1571612"/>
            <a:ext cx="914400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214810" y="1142984"/>
            <a:ext cx="47355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s3.amazonaws.com/files.flipsnack.net/collections/items/6d0f121b2aadabd60bc6d2ai27092473/covers/page_1/small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428736"/>
            <a:ext cx="2196720" cy="3000396"/>
          </a:xfrm>
          <a:prstGeom prst="ellipse">
            <a:avLst/>
          </a:prstGeom>
          <a:noFill/>
        </p:spPr>
      </p:pic>
      <p:pic>
        <p:nvPicPr>
          <p:cNvPr id="13" name="Picture 2" descr="https://ds03.infourok.ru/uploads/ex/0d12/0000e3e9-a9b5ad27/img1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1357298"/>
            <a:ext cx="5515171" cy="500066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14282" y="4500570"/>
            <a:ext cx="27146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6600"/>
                </a:solidFill>
              </a:rPr>
              <a:t>Флоренс</a:t>
            </a:r>
            <a:r>
              <a:rPr lang="ru-RU" sz="2800" b="1" dirty="0" smtClean="0">
                <a:solidFill>
                  <a:srgbClr val="006600"/>
                </a:solidFill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</a:rPr>
              <a:t>Найтингейл</a:t>
            </a:r>
            <a:r>
              <a:rPr lang="ru-RU" sz="2800" b="1" dirty="0" smtClean="0">
                <a:solidFill>
                  <a:srgbClr val="0066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6600"/>
                </a:solidFill>
              </a:rPr>
              <a:t>12.05.1820 – 13.08.1910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214414" y="-27384"/>
            <a:ext cx="80724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мая - Международный день медицинской сестры  </a:t>
            </a:r>
            <a:endParaRPr lang="ru-RU" sz="38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bgmy.ru/uploads/posts/2015-11/1447912517_surgery-doctor-hospit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5708" y="1413438"/>
            <a:ext cx="6761774" cy="424781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5661248"/>
            <a:ext cx="89297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</a:rPr>
              <a:t>Медицинские сестры, студенты и преподаватели медицинских учебных заведений</a:t>
            </a:r>
            <a:endParaRPr lang="ru-RU" sz="2800" b="1" dirty="0">
              <a:solidFill>
                <a:srgbClr val="0066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14414" y="-27384"/>
            <a:ext cx="80724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мая - Международный день медицинской сестры  </a:t>
            </a:r>
            <a:endParaRPr lang="ru-RU" sz="38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sertifikatmed.ru/press/wp-content/uploads/2017/01/sestr-768x76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0" y="2094478"/>
            <a:ext cx="4500594" cy="3998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 descr="http://www.gorod.lv/images/news_item/pic/269736/big/lf-maszinibas-masa15.jpg?v=146436062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643470" cy="3782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141687" y="-27384"/>
            <a:ext cx="80344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Сестринское дело – это самостоятельная наука и самостоятельная профессия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41687" y="-99392"/>
            <a:ext cx="80380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достигли единства команды и мотивации 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043608" y="1357298"/>
            <a:ext cx="7344816" cy="5096038"/>
            <a:chOff x="1357290" y="1000108"/>
            <a:chExt cx="7051372" cy="5204670"/>
          </a:xfrm>
        </p:grpSpPr>
        <p:pic>
          <p:nvPicPr>
            <p:cNvPr id="15" name="Picture 2" descr="http://www.tltnews.ru/upload/news/12.05.2014/46aa8e95cf1077a43395b6fa8ec06e1b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7290" y="1000108"/>
              <a:ext cx="7051372" cy="520467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3428992" y="1285860"/>
              <a:ext cx="3071834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357554" y="1357298"/>
              <a:ext cx="3210577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/>
              </a:scene3d>
              <a:sp3d contourW="19050" prstMaterial="clear">
                <a:bevelT w="50800" h="50800"/>
                <a:contourClr>
                  <a:schemeClr val="accent5">
                    <a:tint val="70000"/>
                    <a:satMod val="180000"/>
                    <a:alpha val="70000"/>
                  </a:schemeClr>
                </a:contourClr>
              </a:sp3d>
            </a:bodyPr>
            <a:lstStyle/>
            <a:p>
              <a:pPr algn="ctr"/>
              <a:r>
                <a:rPr lang="ru-RU" sz="3200" b="1" dirty="0" smtClean="0">
                  <a:ln/>
                  <a:solidFill>
                    <a:schemeClr val="accent5">
                      <a:tint val="50000"/>
                      <a:satMod val="180000"/>
                    </a:schemeClr>
                  </a:solidFill>
                </a:rPr>
                <a:t>С ПРАЗДНИКОМ!</a:t>
              </a:r>
              <a:endParaRPr lang="ru-RU" sz="32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41689" y="0"/>
            <a:ext cx="798385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1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Мероприятие должно начаться с гимна Омской  профессиональной сестринской ассоциации</a:t>
            </a:r>
          </a:p>
        </p:txBody>
      </p:sp>
      <p:pic>
        <p:nvPicPr>
          <p:cNvPr id="13" name="Picture 1" descr="D:\Загрузки\DSC_006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31059"/>
            <a:ext cx="9108345" cy="3586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C:\Documents and Settings\Doc\Рабочий стол\фото\МСЧ № 4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7220" y="1268760"/>
            <a:ext cx="5509276" cy="3587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Documents and Settings\Doc\Рабочий стол\фото\ЦР Омский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8" y="3918274"/>
            <a:ext cx="4500562" cy="2796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141688" y="0"/>
            <a:ext cx="798385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Видеообращение </a:t>
            </a:r>
            <a:r>
              <a:rPr lang="ru-RU" sz="35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президента РАМС </a:t>
            </a:r>
          </a:p>
          <a:p>
            <a:pPr algn="ctr"/>
            <a:r>
              <a:rPr lang="ru-RU" sz="35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В.А. Саркисовой</a:t>
            </a:r>
          </a:p>
        </p:txBody>
      </p:sp>
      <p:pic>
        <p:nvPicPr>
          <p:cNvPr id="18" name="Picture 2" descr="D:\Фотоальбом\Портреты\Саркисова В.А\sarkisova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091" y="1214423"/>
            <a:ext cx="1821685" cy="2733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C:\Documents and Settings\Doc\Рабочий стол\фото\НД (3).JPG"/>
          <p:cNvPicPr/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37712"/>
            <a:ext cx="8496944" cy="4871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187624" y="-27384"/>
            <a:ext cx="78969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Доклад, раскрывающий новые роли сестринского персонала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418</Words>
  <Application>Microsoft Office PowerPoint</Application>
  <PresentationFormat>Экран (4:3)</PresentationFormat>
  <Paragraphs>64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65</cp:revision>
  <dcterms:created xsi:type="dcterms:W3CDTF">2018-03-22T17:14:14Z</dcterms:created>
  <dcterms:modified xsi:type="dcterms:W3CDTF">2018-05-02T08:29:42Z</dcterms:modified>
</cp:coreProperties>
</file>