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  <p:sldId id="280" r:id="rId4"/>
    <p:sldId id="293" r:id="rId5"/>
    <p:sldId id="261" r:id="rId6"/>
    <p:sldId id="257" r:id="rId7"/>
    <p:sldId id="285" r:id="rId8"/>
    <p:sldId id="265" r:id="rId9"/>
    <p:sldId id="266" r:id="rId10"/>
    <p:sldId id="283" r:id="rId11"/>
    <p:sldId id="287" r:id="rId12"/>
    <p:sldId id="290" r:id="rId13"/>
    <p:sldId id="288" r:id="rId14"/>
    <p:sldId id="268" r:id="rId15"/>
    <p:sldId id="267" r:id="rId16"/>
    <p:sldId id="269" r:id="rId17"/>
    <p:sldId id="270" r:id="rId18"/>
    <p:sldId id="279" r:id="rId19"/>
    <p:sldId id="289" r:id="rId20"/>
    <p:sldId id="273" r:id="rId21"/>
    <p:sldId id="294" r:id="rId22"/>
    <p:sldId id="278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99"/>
    <a:srgbClr val="0000FF"/>
    <a:srgbClr val="33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96" autoAdjust="0"/>
    <p:restoredTop sz="96920" autoAdjust="0"/>
  </p:normalViewPr>
  <p:slideViewPr>
    <p:cSldViewPr>
      <p:cViewPr varScale="1">
        <p:scale>
          <a:sx n="66" d="100"/>
          <a:sy n="66" d="100"/>
        </p:scale>
        <p:origin x="-408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352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BDEC85-DABB-44F9-9D3F-4F7848EC75E1}" type="datetimeFigureOut">
              <a:rPr lang="ru-RU" smtClean="0"/>
              <a:t>02.05.2018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BBC986-9918-475C-BEE1-61CD48B0EE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72153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BDEC85-DABB-44F9-9D3F-4F7848EC75E1}" type="datetimeFigureOut">
              <a:rPr lang="ru-RU" smtClean="0"/>
              <a:t>02.05.2018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BBC986-9918-475C-BEE1-61CD48B0EE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83952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BDEC85-DABB-44F9-9D3F-4F7848EC75E1}" type="datetimeFigureOut">
              <a:rPr lang="ru-RU" smtClean="0"/>
              <a:t>02.05.2018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BBC986-9918-475C-BEE1-61CD48B0EE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647930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F602E-26EB-4F82-8CB2-1655AB247BB3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02.05.2018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39E0D9-1893-47AC-B3BB-701F825BD1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211750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F602E-26EB-4F82-8CB2-1655AB247BB3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02.05.2018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39E0D9-1893-47AC-B3BB-701F825BD1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400995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F602E-26EB-4F82-8CB2-1655AB247BB3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02.05.2018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39E0D9-1893-47AC-B3BB-701F825BD1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08156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F602E-26EB-4F82-8CB2-1655AB247BB3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02.05.2018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39E0D9-1893-47AC-B3BB-701F825BD1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05660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F602E-26EB-4F82-8CB2-1655AB247BB3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02.05.2018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39E0D9-1893-47AC-B3BB-701F825BD1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83649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F602E-26EB-4F82-8CB2-1655AB247BB3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02.05.2018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39E0D9-1893-47AC-B3BB-701F825BD1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96549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F602E-26EB-4F82-8CB2-1655AB247BB3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02.05.2018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39E0D9-1893-47AC-B3BB-701F825BD1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43253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F602E-26EB-4F82-8CB2-1655AB247BB3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02.05.2018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39E0D9-1893-47AC-B3BB-701F825BD1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35489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BDEC85-DABB-44F9-9D3F-4F7848EC75E1}" type="datetimeFigureOut">
              <a:rPr lang="ru-RU" smtClean="0"/>
              <a:t>02.05.2018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BBC986-9918-475C-BEE1-61CD48B0EE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146357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F602E-26EB-4F82-8CB2-1655AB247BB3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02.05.2018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39E0D9-1893-47AC-B3BB-701F825BD1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97902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F602E-26EB-4F82-8CB2-1655AB247BB3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02.05.2018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39E0D9-1893-47AC-B3BB-701F825BD1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21925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F602E-26EB-4F82-8CB2-1655AB247BB3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02.05.2018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39E0D9-1893-47AC-B3BB-701F825BD1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83939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BDEC85-DABB-44F9-9D3F-4F7848EC75E1}" type="datetimeFigureOut">
              <a:rPr lang="ru-RU" smtClean="0"/>
              <a:t>02.05.2018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BBC986-9918-475C-BEE1-61CD48B0EE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29865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BDEC85-DABB-44F9-9D3F-4F7848EC75E1}" type="datetimeFigureOut">
              <a:rPr lang="ru-RU" smtClean="0"/>
              <a:t>02.05.2018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BBC986-9918-475C-BEE1-61CD48B0EE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350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BDEC85-DABB-44F9-9D3F-4F7848EC75E1}" type="datetimeFigureOut">
              <a:rPr lang="ru-RU" smtClean="0"/>
              <a:t>02.05.2018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BBC986-9918-475C-BEE1-61CD48B0EE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94718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BDEC85-DABB-44F9-9D3F-4F7848EC75E1}" type="datetimeFigureOut">
              <a:rPr lang="ru-RU" smtClean="0"/>
              <a:t>02.05.2018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BBC986-9918-475C-BEE1-61CD48B0EE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36473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BDEC85-DABB-44F9-9D3F-4F7848EC75E1}" type="datetimeFigureOut">
              <a:rPr lang="ru-RU" smtClean="0"/>
              <a:t>02.05.2018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BBC986-9918-475C-BEE1-61CD48B0EE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98810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BDEC85-DABB-44F9-9D3F-4F7848EC75E1}" type="datetimeFigureOut">
              <a:rPr lang="ru-RU" smtClean="0"/>
              <a:t>02.05.2018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BBC986-9918-475C-BEE1-61CD48B0EE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89932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BDEC85-DABB-44F9-9D3F-4F7848EC75E1}" type="datetimeFigureOut">
              <a:rPr lang="ru-RU" smtClean="0"/>
              <a:t>02.05.2018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BBC986-9918-475C-BEE1-61CD48B0EE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00210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BDEC85-DABB-44F9-9D3F-4F7848EC75E1}" type="datetimeFigureOut">
              <a:rPr lang="ru-RU" smtClean="0"/>
              <a:t>02.05.2018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BBC986-9918-475C-BEE1-61CD48B0EE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38430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C8FF602E-26EB-4F82-8CB2-1655AB247BB3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02.05.2018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0E39E0D9-1893-47AC-B3BB-701F825BD1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24413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jpeg"/><Relationship Id="rId5" Type="http://schemas.microsoft.com/office/2007/relationships/hdphoto" Target="../media/hdphoto5.wdp"/><Relationship Id="rId4" Type="http://schemas.openxmlformats.org/officeDocument/2006/relationships/image" Target="../media/image38.jpeg"/></Relationships>
</file>

<file path=ppt/slides/_rels/slide12.xml.rels><?xml version="1.0" encoding="UTF-8" standalone="yes"?>
<Relationships xmlns="http://schemas.openxmlformats.org/package/2006/relationships"><Relationship Id="rId8" Type="http://schemas.microsoft.com/office/2007/relationships/hdphoto" Target="../media/hdphoto6.wdp"/><Relationship Id="rId3" Type="http://schemas.openxmlformats.org/officeDocument/2006/relationships/image" Target="../media/image41.jpeg"/><Relationship Id="rId7" Type="http://schemas.openxmlformats.org/officeDocument/2006/relationships/image" Target="../media/image45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jpeg"/><Relationship Id="rId11" Type="http://schemas.microsoft.com/office/2007/relationships/hdphoto" Target="../media/hdphoto7.wdp"/><Relationship Id="rId5" Type="http://schemas.openxmlformats.org/officeDocument/2006/relationships/image" Target="../media/image43.jpeg"/><Relationship Id="rId10" Type="http://schemas.openxmlformats.org/officeDocument/2006/relationships/image" Target="../media/image47.jpeg"/><Relationship Id="rId4" Type="http://schemas.openxmlformats.org/officeDocument/2006/relationships/image" Target="../media/image42.jpeg"/><Relationship Id="rId9" Type="http://schemas.openxmlformats.org/officeDocument/2006/relationships/image" Target="../media/image4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2.jpeg"/><Relationship Id="rId5" Type="http://schemas.openxmlformats.org/officeDocument/2006/relationships/image" Target="../media/image51.jpeg"/><Relationship Id="rId4" Type="http://schemas.openxmlformats.org/officeDocument/2006/relationships/image" Target="../media/image5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7.jpeg"/><Relationship Id="rId5" Type="http://schemas.openxmlformats.org/officeDocument/2006/relationships/image" Target="../media/image56.jpeg"/><Relationship Id="rId4" Type="http://schemas.openxmlformats.org/officeDocument/2006/relationships/image" Target="../media/image55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png"/><Relationship Id="rId3" Type="http://schemas.openxmlformats.org/officeDocument/2006/relationships/image" Target="../media/image59.png"/><Relationship Id="rId7" Type="http://schemas.openxmlformats.org/officeDocument/2006/relationships/image" Target="../media/image63.pn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2.png"/><Relationship Id="rId5" Type="http://schemas.openxmlformats.org/officeDocument/2006/relationships/image" Target="../media/image61.png"/><Relationship Id="rId4" Type="http://schemas.openxmlformats.org/officeDocument/2006/relationships/image" Target="../media/image60.jpeg"/><Relationship Id="rId9" Type="http://schemas.openxmlformats.org/officeDocument/2006/relationships/image" Target="../media/image65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1.jpeg"/><Relationship Id="rId3" Type="http://schemas.openxmlformats.org/officeDocument/2006/relationships/image" Target="../media/image67.jpeg"/><Relationship Id="rId7" Type="http://schemas.openxmlformats.org/officeDocument/2006/relationships/image" Target="../media/image70.jpeg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9.jpeg"/><Relationship Id="rId5" Type="http://schemas.openxmlformats.org/officeDocument/2006/relationships/image" Target="../media/image68.jpeg"/><Relationship Id="rId10" Type="http://schemas.openxmlformats.org/officeDocument/2006/relationships/image" Target="../media/image73.jpeg"/><Relationship Id="rId4" Type="http://schemas.microsoft.com/office/2007/relationships/hdphoto" Target="../media/hdphoto8.wdp"/><Relationship Id="rId9" Type="http://schemas.openxmlformats.org/officeDocument/2006/relationships/image" Target="../media/image72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0.jpeg"/><Relationship Id="rId13" Type="http://schemas.openxmlformats.org/officeDocument/2006/relationships/image" Target="../media/image85.jpeg"/><Relationship Id="rId3" Type="http://schemas.openxmlformats.org/officeDocument/2006/relationships/image" Target="../media/image75.jpeg"/><Relationship Id="rId7" Type="http://schemas.openxmlformats.org/officeDocument/2006/relationships/image" Target="../media/image79.jpeg"/><Relationship Id="rId12" Type="http://schemas.openxmlformats.org/officeDocument/2006/relationships/image" Target="../media/image84.jpeg"/><Relationship Id="rId2" Type="http://schemas.openxmlformats.org/officeDocument/2006/relationships/image" Target="../media/image74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8.jpeg"/><Relationship Id="rId11" Type="http://schemas.openxmlformats.org/officeDocument/2006/relationships/image" Target="../media/image83.jpeg"/><Relationship Id="rId5" Type="http://schemas.openxmlformats.org/officeDocument/2006/relationships/image" Target="../media/image77.jpeg"/><Relationship Id="rId10" Type="http://schemas.openxmlformats.org/officeDocument/2006/relationships/image" Target="../media/image82.jpg"/><Relationship Id="rId4" Type="http://schemas.openxmlformats.org/officeDocument/2006/relationships/image" Target="../media/image76.jpeg"/><Relationship Id="rId9" Type="http://schemas.openxmlformats.org/officeDocument/2006/relationships/image" Target="../media/image81.jpeg"/><Relationship Id="rId14" Type="http://schemas.openxmlformats.org/officeDocument/2006/relationships/image" Target="../media/image86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image" Target="../media/image87.w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0.jpeg"/><Relationship Id="rId5" Type="http://schemas.microsoft.com/office/2007/relationships/hdphoto" Target="../media/hdphoto9.wdp"/><Relationship Id="rId4" Type="http://schemas.openxmlformats.org/officeDocument/2006/relationships/image" Target="../media/image89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9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1.wdp"/><Relationship Id="rId5" Type="http://schemas.openxmlformats.org/officeDocument/2006/relationships/image" Target="../media/image8.jpeg"/><Relationship Id="rId4" Type="http://schemas.openxmlformats.org/officeDocument/2006/relationships/image" Target="../media/image7.jp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13" Type="http://schemas.openxmlformats.org/officeDocument/2006/relationships/image" Target="../media/image20.jpg"/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12" Type="http://schemas.openxmlformats.org/officeDocument/2006/relationships/image" Target="../media/image19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11" Type="http://schemas.openxmlformats.org/officeDocument/2006/relationships/image" Target="../media/image18.jpg"/><Relationship Id="rId5" Type="http://schemas.openxmlformats.org/officeDocument/2006/relationships/image" Target="../media/image13.jpeg"/><Relationship Id="rId10" Type="http://schemas.microsoft.com/office/2007/relationships/hdphoto" Target="../media/hdphoto2.wdp"/><Relationship Id="rId4" Type="http://schemas.openxmlformats.org/officeDocument/2006/relationships/image" Target="../media/image12.jpeg"/><Relationship Id="rId9" Type="http://schemas.openxmlformats.org/officeDocument/2006/relationships/image" Target="../media/image17.png"/><Relationship Id="rId14" Type="http://schemas.openxmlformats.org/officeDocument/2006/relationships/image" Target="../media/image2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7" Type="http://schemas.openxmlformats.org/officeDocument/2006/relationships/image" Target="../media/image31.jp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png"/><Relationship Id="rId5" Type="http://schemas.microsoft.com/office/2007/relationships/hdphoto" Target="../media/hdphoto3.wdp"/><Relationship Id="rId4" Type="http://schemas.openxmlformats.org/officeDocument/2006/relationships/image" Target="../media/image34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alphaModFix amt="49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2060848"/>
            <a:ext cx="7772400" cy="2115666"/>
          </a:xfrm>
          <a:prstGeom prst="roundRect">
            <a:avLst/>
          </a:prstGeom>
          <a:noFill/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4800" b="1" dirty="0" smtClean="0">
                <a:ln>
                  <a:solidFill>
                    <a:sysClr val="windowText" lastClr="000000"/>
                  </a:solidFill>
                </a:ln>
                <a:solidFill>
                  <a:srgbClr val="3333CC"/>
                </a:solidFill>
                <a:latin typeface="Courier New" pitchFamily="49" charset="0"/>
                <a:cs typeface="Courier New" pitchFamily="49" charset="0"/>
              </a:rPr>
              <a:t>Европейский день операционной медицинской сестры</a:t>
            </a:r>
            <a:endParaRPr lang="ru-RU" sz="4800" b="1" dirty="0">
              <a:ln>
                <a:solidFill>
                  <a:sysClr val="windowText" lastClr="000000"/>
                </a:solidFill>
              </a:ln>
              <a:solidFill>
                <a:srgbClr val="3333CC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5470376"/>
            <a:ext cx="8777064" cy="910952"/>
          </a:xfrm>
        </p:spPr>
        <p:txBody>
          <a:bodyPr>
            <a:noAutofit/>
          </a:bodyPr>
          <a:lstStyle/>
          <a:p>
            <a:pPr algn="r">
              <a:spcBef>
                <a:spcPts val="0"/>
              </a:spcBef>
            </a:pPr>
            <a:r>
              <a:rPr lang="ru-RU" sz="2600" b="1" dirty="0" smtClean="0">
                <a:solidFill>
                  <a:srgbClr val="000099"/>
                </a:solidFill>
                <a:latin typeface="Courier New" pitchFamily="49" charset="0"/>
                <a:cs typeface="Courier New" pitchFamily="49" charset="0"/>
              </a:rPr>
              <a:t>Н.А. Коваль, </a:t>
            </a:r>
          </a:p>
          <a:p>
            <a:pPr algn="r">
              <a:spcBef>
                <a:spcPts val="0"/>
              </a:spcBef>
            </a:pPr>
            <a:r>
              <a:rPr lang="ru-RU" sz="2600" b="1" dirty="0" smtClean="0">
                <a:solidFill>
                  <a:srgbClr val="000099"/>
                </a:solidFill>
                <a:latin typeface="Courier New" pitchFamily="49" charset="0"/>
                <a:cs typeface="Courier New" pitchFamily="49" charset="0"/>
              </a:rPr>
              <a:t>старшая операционная медицинская сестра </a:t>
            </a:r>
          </a:p>
          <a:p>
            <a:pPr algn="r">
              <a:spcBef>
                <a:spcPts val="0"/>
              </a:spcBef>
            </a:pPr>
            <a:r>
              <a:rPr lang="ru-RU" sz="2600" b="1" dirty="0" smtClean="0">
                <a:solidFill>
                  <a:srgbClr val="000099"/>
                </a:solidFill>
                <a:latin typeface="Courier New" pitchFamily="49" charset="0"/>
                <a:cs typeface="Courier New" pitchFamily="49" charset="0"/>
              </a:rPr>
              <a:t>БУЗОО «ГК</a:t>
            </a:r>
            <a:r>
              <a:rPr lang="en-US" sz="2600" b="1" dirty="0" smtClean="0">
                <a:solidFill>
                  <a:srgbClr val="000099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ru-RU" sz="2600" b="1" dirty="0" smtClean="0">
                <a:solidFill>
                  <a:srgbClr val="000099"/>
                </a:solidFill>
                <a:latin typeface="Courier New" pitchFamily="49" charset="0"/>
                <a:cs typeface="Courier New" pitchFamily="49" charset="0"/>
              </a:rPr>
              <a:t>БСМП № 2»</a:t>
            </a:r>
            <a:endParaRPr lang="ru-RU" sz="2600" b="1" dirty="0">
              <a:solidFill>
                <a:srgbClr val="000099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71600" y="190962"/>
            <a:ext cx="7956376" cy="86177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3000" b="1" dirty="0" smtClean="0">
                <a:solidFill>
                  <a:srgbClr val="000099"/>
                </a:solidFill>
              </a:rPr>
              <a:t>КООРДИНАЦИОННЫЙ СОВЕТ </a:t>
            </a:r>
          </a:p>
          <a:p>
            <a:pPr algn="ctr"/>
            <a:r>
              <a:rPr lang="ru-RU" sz="2000" b="1" dirty="0" smtClean="0">
                <a:solidFill>
                  <a:srgbClr val="000099"/>
                </a:solidFill>
              </a:rPr>
              <a:t>ОМСКОЙ ПРОФЕССИОНАЛЬНОЙ СЕСТРИНСКОЙ АССОЦИАЦИИ</a:t>
            </a:r>
            <a:endParaRPr lang="ru-RU" sz="2000" b="1" dirty="0">
              <a:solidFill>
                <a:srgbClr val="000099"/>
              </a:solidFill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-6244" y="-171400"/>
            <a:ext cx="1697924" cy="1656183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Picture 2" descr="F:\Документы\ОПСА\эмблема (2)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9837" y="213377"/>
            <a:ext cx="697787" cy="983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12570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5576" y="1306647"/>
            <a:ext cx="4236967" cy="919401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Courier New" pitchFamily="49" charset="0"/>
                <a:cs typeface="Courier New" pitchFamily="49" charset="0"/>
              </a:rPr>
              <a:t>Иметь психологическую выносливость</a:t>
            </a:r>
            <a:endParaRPr lang="ru-RU" sz="2400" b="1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81453" y="2226048"/>
            <a:ext cx="4009147" cy="919401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Courier New" pitchFamily="49" charset="0"/>
                <a:cs typeface="Courier New" pitchFamily="49" charset="0"/>
              </a:rPr>
              <a:t>Иметь физическую  выносливость</a:t>
            </a:r>
            <a:endParaRPr lang="ru-RU" sz="2400" b="1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81453" y="4044055"/>
            <a:ext cx="4009147" cy="919401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Courier New" pitchFamily="49" charset="0"/>
                <a:cs typeface="Courier New" pitchFamily="49" charset="0"/>
              </a:rPr>
              <a:t>Иметь навыки юриста и психолога</a:t>
            </a:r>
            <a:endParaRPr lang="ru-RU" sz="2400" b="1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7146" y="3121081"/>
            <a:ext cx="4153163" cy="919401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Courier New" pitchFamily="49" charset="0"/>
                <a:cs typeface="Courier New" pitchFamily="49" charset="0"/>
              </a:rPr>
              <a:t>Обладать хорошей памятью</a:t>
            </a:r>
            <a:endParaRPr lang="ru-RU" sz="2400" b="1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392143" y="4980948"/>
            <a:ext cx="3600400" cy="51077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Courier New" pitchFamily="49" charset="0"/>
                <a:cs typeface="Courier New" pitchFamily="49" charset="0"/>
              </a:rPr>
              <a:t>Знать ход операции</a:t>
            </a:r>
            <a:endParaRPr lang="ru-RU" sz="2400" b="1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628056" y="5491726"/>
            <a:ext cx="4032448" cy="1328023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Courier New" pitchFamily="49" charset="0"/>
                <a:cs typeface="Courier New" pitchFamily="49" charset="0"/>
              </a:rPr>
              <a:t>Знать технические характеристики аппаратуры</a:t>
            </a:r>
            <a:endParaRPr lang="ru-RU" sz="2400" b="1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619672" y="0"/>
            <a:ext cx="4040832" cy="1328023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Courier New" pitchFamily="49" charset="0"/>
                <a:cs typeface="Courier New" pitchFamily="49" charset="0"/>
              </a:rPr>
              <a:t>Знать тонкости инфекционной безопасности</a:t>
            </a:r>
            <a:endParaRPr lang="ru-RU" sz="2400" b="1" dirty="0">
              <a:latin typeface="Courier New" pitchFamily="49" charset="0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474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6" grpId="0" animBg="1"/>
      <p:bldP spid="9" grpId="0" animBg="1"/>
      <p:bldP spid="10" grpId="0" animBg="1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Объект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1326" y="1648575"/>
            <a:ext cx="6883658" cy="46800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7332" y="1683744"/>
            <a:ext cx="6811645" cy="4680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1326" y="1666159"/>
            <a:ext cx="6883658" cy="4715169"/>
          </a:xfrm>
          <a:prstGeom prst="rect">
            <a:avLst/>
          </a:prstGeom>
        </p:spPr>
      </p:pic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457200" y="490662"/>
            <a:ext cx="8229600" cy="634082"/>
          </a:xfrm>
        </p:spPr>
        <p:txBody>
          <a:bodyPr>
            <a:noAutofit/>
          </a:bodyPr>
          <a:lstStyle/>
          <a:p>
            <a:pPr>
              <a:lnSpc>
                <a:spcPct val="80000"/>
              </a:lnSpc>
            </a:pPr>
            <a:r>
              <a:rPr lang="ru-RU" sz="5000" b="1" dirty="0" smtClean="0">
                <a:ln>
                  <a:solidFill>
                    <a:schemeClr val="bg1"/>
                  </a:solidFill>
                </a:ln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Courier New" pitchFamily="49" charset="0"/>
                <a:cs typeface="Courier New" pitchFamily="49" charset="0"/>
              </a:rPr>
              <a:t>Проблемы в освоении специальности</a:t>
            </a:r>
            <a:endParaRPr lang="ru-RU" sz="5000" b="1" dirty="0">
              <a:ln>
                <a:solidFill>
                  <a:schemeClr val="bg1"/>
                </a:solidFill>
              </a:ln>
              <a:effectLst>
                <a:glow rad="101600">
                  <a:schemeClr val="bg1">
                    <a:alpha val="60000"/>
                  </a:schemeClr>
                </a:glow>
              </a:effectLst>
              <a:latin typeface="Courier New" pitchFamily="49" charset="0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2589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10383" y="1111514"/>
            <a:ext cx="3640515" cy="273038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97725" y="4033285"/>
            <a:ext cx="4084080" cy="2730386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32887" y="1103765"/>
            <a:ext cx="4145549" cy="2730386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0383" y="4033285"/>
            <a:ext cx="3640515" cy="2730386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858455" y="1111514"/>
            <a:ext cx="27989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Courier New" pitchFamily="49" charset="0"/>
                <a:cs typeface="Courier New" pitchFamily="49" charset="0"/>
              </a:rPr>
              <a:t>Конференции</a:t>
            </a:r>
            <a:endParaRPr lang="ru-RU" b="1" dirty="0">
              <a:latin typeface="Courier New" pitchFamily="49" charset="0"/>
              <a:cs typeface="Courier New" pitchFamily="49" charset="0"/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7504" y="1095599"/>
            <a:ext cx="4107134" cy="276544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6" name="TextBox 15"/>
          <p:cNvSpPr txBox="1"/>
          <p:nvPr/>
        </p:nvSpPr>
        <p:spPr>
          <a:xfrm>
            <a:off x="7051143" y="1111514"/>
            <a:ext cx="17927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Courier New" pitchFamily="49" charset="0"/>
                <a:cs typeface="Courier New" pitchFamily="49" charset="0"/>
              </a:rPr>
              <a:t>Семинары</a:t>
            </a:r>
            <a:endParaRPr lang="ru-RU" b="1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59692" y="4063012"/>
            <a:ext cx="36405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Courier New" pitchFamily="49" charset="0"/>
                <a:cs typeface="Courier New" pitchFamily="49" charset="0"/>
              </a:rPr>
              <a:t>Круглые столы, заседания</a:t>
            </a:r>
            <a:endParaRPr lang="ru-RU" b="1" dirty="0">
              <a:latin typeface="Courier New" pitchFamily="49" charset="0"/>
              <a:cs typeface="Courier New" pitchFamily="49" charset="0"/>
            </a:endParaRPr>
          </a:p>
        </p:txBody>
      </p:sp>
      <p:pic>
        <p:nvPicPr>
          <p:cNvPr id="9" name="Picture 6" descr="E:\14_09.jpg"/>
          <p:cNvPicPr>
            <a:picLocks noChangeAspect="1" noChangeArrowheads="1"/>
          </p:cNvPicPr>
          <p:nvPr/>
        </p:nvPicPr>
        <p:blipFill rotWithShape="1">
          <a:blip r:embed="rId7" cstate="screen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632887" y="1111514"/>
            <a:ext cx="4145549" cy="273038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9692" y="4015591"/>
            <a:ext cx="4095580" cy="273038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8" name="TextBox 17"/>
          <p:cNvSpPr txBox="1"/>
          <p:nvPr/>
        </p:nvSpPr>
        <p:spPr>
          <a:xfrm>
            <a:off x="5030891" y="3899591"/>
            <a:ext cx="33204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err="1" smtClean="0">
                <a:latin typeface="Courier New" pitchFamily="49" charset="0"/>
                <a:cs typeface="Courier New" pitchFamily="49" charset="0"/>
              </a:rPr>
              <a:t>Вебинары</a:t>
            </a:r>
            <a:endParaRPr lang="ru-RU" b="1" dirty="0">
              <a:latin typeface="Courier New" pitchFamily="49" charset="0"/>
              <a:cs typeface="Courier New" pitchFamily="49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10" cstate="screen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52885" y="4015591"/>
            <a:ext cx="4095579" cy="273038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9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634082"/>
          </a:xfrm>
        </p:spPr>
        <p:txBody>
          <a:bodyPr>
            <a:noAutofit/>
          </a:bodyPr>
          <a:lstStyle/>
          <a:p>
            <a:pPr>
              <a:lnSpc>
                <a:spcPct val="80000"/>
              </a:lnSpc>
            </a:pPr>
            <a:r>
              <a:rPr lang="ru-RU" sz="4000" b="1" dirty="0" smtClean="0">
                <a:ln>
                  <a:solidFill>
                    <a:schemeClr val="bg1"/>
                  </a:solidFill>
                </a:ln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Courier New" pitchFamily="49" charset="0"/>
                <a:cs typeface="Courier New" pitchFamily="49" charset="0"/>
              </a:rPr>
              <a:t>Обучение операционных медицинских сестер</a:t>
            </a:r>
            <a:endParaRPr lang="ru-RU" sz="4000" b="1" dirty="0">
              <a:ln>
                <a:solidFill>
                  <a:schemeClr val="bg1"/>
                </a:solidFill>
              </a:ln>
              <a:effectLst>
                <a:glow rad="101600">
                  <a:schemeClr val="bg1">
                    <a:alpha val="60000"/>
                  </a:schemeClr>
                </a:glow>
              </a:effectLst>
              <a:latin typeface="Courier New" pitchFamily="49" charset="0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4901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1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1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1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1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1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2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1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1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3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1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1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4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90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7400"/>
                            </p:stCondLst>
                            <p:childTnLst>
                              <p:par>
                                <p:cTn id="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8900"/>
                            </p:stCondLst>
                            <p:childTnLst>
                              <p:par>
                                <p:cTn id="5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0808" y="188640"/>
            <a:ext cx="7643192" cy="1714202"/>
          </a:xfrm>
        </p:spPr>
        <p:txBody>
          <a:bodyPr>
            <a:noAutofit/>
          </a:bodyPr>
          <a:lstStyle/>
          <a:p>
            <a:pPr>
              <a:lnSpc>
                <a:spcPct val="80000"/>
              </a:lnSpc>
            </a:pPr>
            <a:r>
              <a:rPr lang="ru-RU" sz="3600" b="1" dirty="0" smtClean="0">
                <a:ln>
                  <a:solidFill>
                    <a:schemeClr val="bg1"/>
                  </a:solidFill>
                </a:ln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Courier New" pitchFamily="49" charset="0"/>
                <a:cs typeface="Courier New" pitchFamily="49" charset="0"/>
              </a:rPr>
              <a:t>Европейская ассоциация операционных сестер (</a:t>
            </a:r>
            <a:r>
              <a:rPr lang="en-US" sz="3600" b="1" dirty="0" smtClean="0">
                <a:ln>
                  <a:solidFill>
                    <a:schemeClr val="bg1"/>
                  </a:solidFill>
                </a:ln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Courier New" pitchFamily="49" charset="0"/>
                <a:cs typeface="Courier New" pitchFamily="49" charset="0"/>
              </a:rPr>
              <a:t>European Operating Room Nurses Association, EORNA</a:t>
            </a:r>
            <a:r>
              <a:rPr lang="ru-RU" sz="3600" b="1" dirty="0" smtClean="0">
                <a:ln>
                  <a:solidFill>
                    <a:schemeClr val="bg1"/>
                  </a:solidFill>
                </a:ln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Courier New" pitchFamily="49" charset="0"/>
                <a:cs typeface="Courier New" pitchFamily="49" charset="0"/>
              </a:rPr>
              <a:t>)</a:t>
            </a:r>
            <a:endParaRPr lang="ru-RU" sz="3600" b="1" dirty="0">
              <a:ln>
                <a:solidFill>
                  <a:schemeClr val="bg1"/>
                </a:solidFill>
              </a:ln>
              <a:effectLst>
                <a:glow rad="101600">
                  <a:schemeClr val="bg1">
                    <a:alpha val="60000"/>
                  </a:schemeClr>
                </a:glow>
              </a:effectLst>
              <a:latin typeface="Courier New" pitchFamily="49" charset="0"/>
              <a:cs typeface="Courier New" pitchFamily="49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9553" y="2198751"/>
            <a:ext cx="3839998" cy="21600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504" y="260648"/>
            <a:ext cx="1581150" cy="1571625"/>
          </a:xfrm>
          <a:prstGeom prst="rect">
            <a:avLst/>
          </a:prstGeom>
        </p:spPr>
      </p:pic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76056" y="2164286"/>
            <a:ext cx="3447790" cy="2160000"/>
          </a:xfr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9552" y="4509120"/>
            <a:ext cx="3839999" cy="2160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76056" y="4509120"/>
            <a:ext cx="3447790" cy="21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975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Объект 5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46985" y="2716314"/>
            <a:ext cx="3497981" cy="2994157"/>
          </a:xfrm>
          <a:prstGeom prst="rect">
            <a:avLst/>
          </a:prstGeom>
        </p:spPr>
      </p:pic>
      <p:pic>
        <p:nvPicPr>
          <p:cNvPr id="4" name="Объект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66929" y="17738"/>
            <a:ext cx="7033463" cy="1291242"/>
          </a:xfrm>
          <a:prstGeom prst="rect">
            <a:avLst/>
          </a:prstGeom>
        </p:spPr>
      </p:pic>
      <p:pic>
        <p:nvPicPr>
          <p:cNvPr id="5" name="Объект 5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7738"/>
            <a:ext cx="1066930" cy="6840262"/>
          </a:xfrm>
          <a:prstGeom prst="rect">
            <a:avLst/>
          </a:prstGeom>
        </p:spPr>
      </p:pic>
      <p:pic>
        <p:nvPicPr>
          <p:cNvPr id="7" name="Объект 5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076641" y="0"/>
            <a:ext cx="1074593" cy="6858000"/>
          </a:xfrm>
          <a:prstGeom prst="rect">
            <a:avLst/>
          </a:prstGeom>
        </p:spPr>
      </p:pic>
      <p:pic>
        <p:nvPicPr>
          <p:cNvPr id="8" name="Объект 5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49564" y="5678828"/>
            <a:ext cx="7033463" cy="1179172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4544966" y="2719172"/>
            <a:ext cx="3555426" cy="3046988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endParaRPr lang="ru-RU" sz="2400" b="1" dirty="0" smtClean="0">
              <a:solidFill>
                <a:schemeClr val="accent1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algn="ctr"/>
            <a:r>
              <a:rPr lang="ru-RU" sz="2400" b="1" dirty="0" err="1" smtClean="0">
                <a:solidFill>
                  <a:schemeClr val="accent1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Периоперативная</a:t>
            </a: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 медицинская сестра: профессионализм, ответственность, гуманность</a:t>
            </a:r>
          </a:p>
          <a:p>
            <a:pPr algn="ctr"/>
            <a:endParaRPr lang="ru-RU" sz="2400" b="1" dirty="0">
              <a:solidFill>
                <a:schemeClr val="accent1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043179" y="1308980"/>
            <a:ext cx="7033462" cy="1384995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Европейский </a:t>
            </a:r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день</a:t>
            </a:r>
          </a:p>
          <a:p>
            <a:pPr algn="ctr"/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операционной </a:t>
            </a: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медицинской </a:t>
            </a:r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сестры</a:t>
            </a:r>
          </a:p>
          <a:p>
            <a:pPr algn="ctr"/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15 </a:t>
            </a: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февраля </a:t>
            </a:r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2018</a:t>
            </a:r>
            <a:endParaRPr lang="ru-RU" sz="2800" b="1" dirty="0">
              <a:solidFill>
                <a:schemeClr val="accent1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3675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44518" y="1772816"/>
            <a:ext cx="2111334" cy="2232248"/>
          </a:xfrm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6415" t="16668" r="20193" b="6867"/>
          <a:stretch/>
        </p:blipFill>
        <p:spPr bwMode="auto">
          <a:xfrm>
            <a:off x="859964" y="1750449"/>
            <a:ext cx="3371171" cy="475252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1026" name="Picture 2" descr="C:\Users\npanina\Pictures\картинки для пособий\П\8f970ae9e8d18ed64a2f5782eeb742e20376355a_900.jpg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436096" y="4221328"/>
            <a:ext cx="2826753" cy="216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388900" y="4221328"/>
            <a:ext cx="2921143" cy="216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Заголовок 1"/>
          <p:cNvSpPr>
            <a:spLocks noGrp="1"/>
          </p:cNvSpPr>
          <p:nvPr>
            <p:ph type="title"/>
          </p:nvPr>
        </p:nvSpPr>
        <p:spPr>
          <a:xfrm>
            <a:off x="518864" y="274638"/>
            <a:ext cx="8229600" cy="994122"/>
          </a:xfrm>
        </p:spPr>
        <p:txBody>
          <a:bodyPr>
            <a:noAutofit/>
          </a:bodyPr>
          <a:lstStyle/>
          <a:p>
            <a:r>
              <a:rPr lang="ru-RU" sz="5000" b="1" dirty="0" smtClean="0">
                <a:ln>
                  <a:solidFill>
                    <a:schemeClr val="bg1"/>
                  </a:solidFill>
                </a:ln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Courier New" pitchFamily="49" charset="0"/>
                <a:cs typeface="Courier New" pitchFamily="49" charset="0"/>
              </a:rPr>
              <a:t>Анкетирование </a:t>
            </a:r>
            <a:br>
              <a:rPr lang="ru-RU" sz="5000" b="1" dirty="0" smtClean="0">
                <a:ln>
                  <a:solidFill>
                    <a:schemeClr val="bg1"/>
                  </a:solidFill>
                </a:ln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Courier New" pitchFamily="49" charset="0"/>
                <a:cs typeface="Courier New" pitchFamily="49" charset="0"/>
              </a:rPr>
            </a:br>
            <a:r>
              <a:rPr lang="ru-RU" sz="5000" b="1" dirty="0" smtClean="0">
                <a:ln>
                  <a:solidFill>
                    <a:schemeClr val="bg1"/>
                  </a:solidFill>
                </a:ln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Courier New" pitchFamily="49" charset="0"/>
                <a:cs typeface="Courier New" pitchFamily="49" charset="0"/>
              </a:rPr>
              <a:t>врачей-хирургов</a:t>
            </a:r>
            <a:endParaRPr lang="ru-RU" sz="5000" b="1" dirty="0">
              <a:ln>
                <a:solidFill>
                  <a:schemeClr val="bg1"/>
                </a:solidFill>
              </a:ln>
              <a:effectLst>
                <a:glow rad="101600">
                  <a:schemeClr val="bg1">
                    <a:alpha val="60000"/>
                  </a:schemeClr>
                </a:glow>
              </a:effectLst>
              <a:latin typeface="Courier New" pitchFamily="49" charset="0"/>
              <a:cs typeface="Courier New" pitchFamily="49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373863" y="4221328"/>
            <a:ext cx="2965888" cy="216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4"/>
          <p:cNvPicPr>
            <a:picLocks noChangeAspect="1" noChangeArrowheads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373863" y="4216699"/>
            <a:ext cx="2936180" cy="216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388900" y="4201024"/>
            <a:ext cx="2975723" cy="21756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394498" y="4211370"/>
            <a:ext cx="2951250" cy="216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20943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Courier New" pitchFamily="49" charset="0"/>
                <a:cs typeface="Courier New" pitchFamily="49" charset="0"/>
              </a:rPr>
              <a:t>Европейский день операционной медицинской сестры в Омском регионе</a:t>
            </a:r>
            <a:endParaRPr lang="ru-RU" sz="3200" b="1" dirty="0">
              <a:effectLst>
                <a:glow rad="101600">
                  <a:schemeClr val="bg1">
                    <a:alpha val="60000"/>
                  </a:schemeClr>
                </a:glow>
              </a:effectLst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340768"/>
            <a:ext cx="8784976" cy="5112568"/>
          </a:xfrm>
          <a:solidFill>
            <a:schemeClr val="lt1">
              <a:alpha val="64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>
              <a:lnSpc>
                <a:spcPct val="90000"/>
              </a:lnSpc>
              <a:spcAft>
                <a:spcPts val="0"/>
              </a:spcAft>
            </a:pPr>
            <a:r>
              <a:rPr lang="ru-RU" sz="2600" b="1" dirty="0" smtClean="0">
                <a:solidFill>
                  <a:srgbClr val="0000FF"/>
                </a:solidFill>
                <a:latin typeface="Courier New" pitchFamily="49" charset="0"/>
                <a:ea typeface="Times New Roman"/>
                <a:cs typeface="Courier New" pitchFamily="49" charset="0"/>
              </a:rPr>
              <a:t>областные</a:t>
            </a:r>
            <a:r>
              <a:rPr lang="ru-RU" sz="2600" b="1" dirty="0">
                <a:solidFill>
                  <a:srgbClr val="0000FF"/>
                </a:solidFill>
                <a:latin typeface="Courier New" pitchFamily="49" charset="0"/>
                <a:ea typeface="Times New Roman"/>
                <a:cs typeface="Courier New" pitchFamily="49" charset="0"/>
              </a:rPr>
              <a:t> (7): </a:t>
            </a:r>
            <a:endParaRPr lang="ru-RU" sz="2600" b="1" dirty="0" smtClean="0">
              <a:solidFill>
                <a:srgbClr val="0000FF"/>
              </a:solidFill>
              <a:latin typeface="Courier New" pitchFamily="49" charset="0"/>
              <a:ea typeface="Times New Roman"/>
              <a:cs typeface="Courier New" pitchFamily="49" charset="0"/>
            </a:endParaRPr>
          </a:p>
          <a:p>
            <a:pPr marL="0" indent="0" algn="ctr">
              <a:lnSpc>
                <a:spcPct val="90000"/>
              </a:lnSpc>
              <a:spcAft>
                <a:spcPts val="0"/>
              </a:spcAft>
              <a:buNone/>
            </a:pPr>
            <a:r>
              <a:rPr lang="ru-RU" sz="2600" b="1" dirty="0" smtClean="0">
                <a:solidFill>
                  <a:srgbClr val="000000"/>
                </a:solidFill>
                <a:latin typeface="Courier New" pitchFamily="49" charset="0"/>
                <a:ea typeface="Times New Roman"/>
                <a:cs typeface="Courier New" pitchFamily="49" charset="0"/>
              </a:rPr>
              <a:t>КМХЦ </a:t>
            </a:r>
            <a:r>
              <a:rPr lang="ru-RU" sz="2600" b="1" dirty="0">
                <a:solidFill>
                  <a:srgbClr val="000000"/>
                </a:solidFill>
                <a:latin typeface="Courier New" pitchFamily="49" charset="0"/>
                <a:ea typeface="Times New Roman"/>
                <a:cs typeface="Courier New" pitchFamily="49" charset="0"/>
              </a:rPr>
              <a:t>МЗОО, </a:t>
            </a:r>
            <a:r>
              <a:rPr lang="ru-RU" sz="2600" b="1" dirty="0" smtClean="0">
                <a:solidFill>
                  <a:srgbClr val="000000"/>
                </a:solidFill>
                <a:latin typeface="Courier New" pitchFamily="49" charset="0"/>
                <a:ea typeface="Times New Roman"/>
                <a:cs typeface="Courier New" pitchFamily="49" charset="0"/>
              </a:rPr>
              <a:t>КОБ </a:t>
            </a:r>
            <a:r>
              <a:rPr lang="ru-RU" sz="2600" b="1" dirty="0">
                <a:solidFill>
                  <a:srgbClr val="000000"/>
                </a:solidFill>
                <a:latin typeface="Courier New" pitchFamily="49" charset="0"/>
                <a:ea typeface="Times New Roman"/>
                <a:cs typeface="Courier New" pitchFamily="49" charset="0"/>
              </a:rPr>
              <a:t>им. В.П. </a:t>
            </a:r>
            <a:r>
              <a:rPr lang="ru-RU" sz="2600" b="1" dirty="0" err="1">
                <a:solidFill>
                  <a:srgbClr val="000000"/>
                </a:solidFill>
                <a:latin typeface="Courier New" pitchFamily="49" charset="0"/>
                <a:ea typeface="Times New Roman"/>
                <a:cs typeface="Courier New" pitchFamily="49" charset="0"/>
              </a:rPr>
              <a:t>Выходцева</a:t>
            </a:r>
            <a:r>
              <a:rPr lang="ru-RU" sz="2600" b="1" dirty="0">
                <a:solidFill>
                  <a:srgbClr val="000000"/>
                </a:solidFill>
                <a:latin typeface="Courier New" pitchFamily="49" charset="0"/>
                <a:ea typeface="Times New Roman"/>
                <a:cs typeface="Courier New" pitchFamily="49" charset="0"/>
              </a:rPr>
              <a:t>, </a:t>
            </a:r>
            <a:endParaRPr lang="ru-RU" sz="2600" b="1" dirty="0" smtClean="0">
              <a:solidFill>
                <a:srgbClr val="000000"/>
              </a:solidFill>
              <a:latin typeface="Courier New" pitchFamily="49" charset="0"/>
              <a:ea typeface="Times New Roman"/>
              <a:cs typeface="Courier New" pitchFamily="49" charset="0"/>
            </a:endParaRPr>
          </a:p>
          <a:p>
            <a:pPr marL="0" indent="0" algn="ctr">
              <a:lnSpc>
                <a:spcPct val="90000"/>
              </a:lnSpc>
              <a:spcAft>
                <a:spcPts val="0"/>
              </a:spcAft>
              <a:buNone/>
            </a:pPr>
            <a:r>
              <a:rPr lang="ru-RU" sz="2600" b="1" dirty="0">
                <a:solidFill>
                  <a:srgbClr val="000000"/>
                </a:solidFill>
                <a:latin typeface="Courier New" pitchFamily="49" charset="0"/>
                <a:ea typeface="Times New Roman"/>
                <a:cs typeface="Courier New" pitchFamily="49" charset="0"/>
              </a:rPr>
              <a:t>Ц</a:t>
            </a:r>
            <a:r>
              <a:rPr lang="ru-RU" sz="2600" b="1" dirty="0" smtClean="0">
                <a:solidFill>
                  <a:srgbClr val="000000"/>
                </a:solidFill>
                <a:latin typeface="Courier New" pitchFamily="49" charset="0"/>
                <a:ea typeface="Times New Roman"/>
                <a:cs typeface="Courier New" pitchFamily="49" charset="0"/>
              </a:rPr>
              <a:t>ентр </a:t>
            </a:r>
            <a:r>
              <a:rPr lang="ru-RU" sz="2600" b="1" dirty="0">
                <a:solidFill>
                  <a:srgbClr val="000000"/>
                </a:solidFill>
                <a:latin typeface="Courier New" pitchFamily="49" charset="0"/>
                <a:ea typeface="Times New Roman"/>
                <a:cs typeface="Courier New" pitchFamily="49" charset="0"/>
              </a:rPr>
              <a:t>крови</a:t>
            </a:r>
            <a:r>
              <a:rPr lang="ru-RU" sz="2600" b="1" dirty="0" smtClean="0">
                <a:solidFill>
                  <a:srgbClr val="000000"/>
                </a:solidFill>
                <a:latin typeface="Courier New" pitchFamily="49" charset="0"/>
                <a:ea typeface="Times New Roman"/>
                <a:cs typeface="Courier New" pitchFamily="49" charset="0"/>
              </a:rPr>
              <a:t>, ГВВ</a:t>
            </a:r>
            <a:r>
              <a:rPr lang="ru-RU" sz="2600" b="1" dirty="0">
                <a:solidFill>
                  <a:srgbClr val="000000"/>
                </a:solidFill>
                <a:latin typeface="Courier New" pitchFamily="49" charset="0"/>
                <a:ea typeface="Times New Roman"/>
                <a:cs typeface="Courier New" pitchFamily="49" charset="0"/>
              </a:rPr>
              <a:t>, </a:t>
            </a:r>
            <a:r>
              <a:rPr lang="ru-RU" sz="2600" b="1" dirty="0" smtClean="0">
                <a:solidFill>
                  <a:srgbClr val="000000"/>
                </a:solidFill>
                <a:latin typeface="Courier New" pitchFamily="49" charset="0"/>
                <a:ea typeface="Times New Roman"/>
                <a:cs typeface="Courier New" pitchFamily="49" charset="0"/>
              </a:rPr>
              <a:t>КОД</a:t>
            </a:r>
            <a:r>
              <a:rPr lang="ru-RU" sz="2600" b="1" dirty="0">
                <a:solidFill>
                  <a:srgbClr val="000000"/>
                </a:solidFill>
                <a:latin typeface="Courier New" pitchFamily="49" charset="0"/>
                <a:ea typeface="Times New Roman"/>
                <a:cs typeface="Courier New" pitchFamily="49" charset="0"/>
              </a:rPr>
              <a:t>, </a:t>
            </a:r>
            <a:r>
              <a:rPr lang="ru-RU" sz="2600" b="1" dirty="0" smtClean="0">
                <a:solidFill>
                  <a:srgbClr val="000000"/>
                </a:solidFill>
                <a:latin typeface="Courier New" pitchFamily="49" charset="0"/>
                <a:ea typeface="Times New Roman"/>
                <a:cs typeface="Courier New" pitchFamily="49" charset="0"/>
              </a:rPr>
              <a:t>ОДКБ</a:t>
            </a:r>
            <a:r>
              <a:rPr lang="ru-RU" sz="2600" b="1" dirty="0">
                <a:solidFill>
                  <a:srgbClr val="000000"/>
                </a:solidFill>
                <a:latin typeface="Courier New" pitchFamily="49" charset="0"/>
                <a:ea typeface="Times New Roman"/>
                <a:cs typeface="Courier New" pitchFamily="49" charset="0"/>
              </a:rPr>
              <a:t>, </a:t>
            </a:r>
            <a:r>
              <a:rPr lang="ru-RU" sz="2600" b="1" dirty="0" smtClean="0">
                <a:solidFill>
                  <a:srgbClr val="000000"/>
                </a:solidFill>
                <a:latin typeface="Courier New" pitchFamily="49" charset="0"/>
                <a:ea typeface="Times New Roman"/>
                <a:cs typeface="Courier New" pitchFamily="49" charset="0"/>
              </a:rPr>
              <a:t>ОКБ</a:t>
            </a:r>
          </a:p>
          <a:p>
            <a:pPr marL="0" indent="0" algn="ctr">
              <a:lnSpc>
                <a:spcPct val="90000"/>
              </a:lnSpc>
              <a:spcAft>
                <a:spcPts val="0"/>
              </a:spcAft>
              <a:buNone/>
            </a:pPr>
            <a:endParaRPr lang="ru-RU" sz="2600" b="1" dirty="0" smtClean="0">
              <a:solidFill>
                <a:srgbClr val="000000"/>
              </a:solidFill>
              <a:latin typeface="Courier New" pitchFamily="49" charset="0"/>
              <a:ea typeface="Times New Roman"/>
              <a:cs typeface="Courier New" pitchFamily="49" charset="0"/>
            </a:endParaRPr>
          </a:p>
          <a:p>
            <a:pPr algn="ctr">
              <a:lnSpc>
                <a:spcPct val="90000"/>
              </a:lnSpc>
              <a:spcAft>
                <a:spcPts val="0"/>
              </a:spcAft>
            </a:pPr>
            <a:r>
              <a:rPr lang="ru-RU" sz="2600" b="1" dirty="0" smtClean="0">
                <a:solidFill>
                  <a:srgbClr val="0000FF"/>
                </a:solidFill>
                <a:latin typeface="Courier New" pitchFamily="49" charset="0"/>
                <a:ea typeface="Times New Roman"/>
                <a:cs typeface="Courier New" pitchFamily="49" charset="0"/>
              </a:rPr>
              <a:t>центральные </a:t>
            </a:r>
            <a:r>
              <a:rPr lang="ru-RU" sz="2600" b="1" dirty="0">
                <a:solidFill>
                  <a:srgbClr val="0000FF"/>
                </a:solidFill>
                <a:latin typeface="Courier New" pitchFamily="49" charset="0"/>
                <a:ea typeface="Times New Roman"/>
                <a:cs typeface="Courier New" pitchFamily="49" charset="0"/>
              </a:rPr>
              <a:t>районные больницы (3): </a:t>
            </a:r>
            <a:endParaRPr lang="ru-RU" sz="2600" b="1" dirty="0" smtClean="0">
              <a:solidFill>
                <a:srgbClr val="0000FF"/>
              </a:solidFill>
              <a:latin typeface="Courier New" pitchFamily="49" charset="0"/>
              <a:ea typeface="Times New Roman"/>
              <a:cs typeface="Courier New" pitchFamily="49" charset="0"/>
            </a:endParaRPr>
          </a:p>
          <a:p>
            <a:pPr marL="0" indent="0" algn="ctr">
              <a:lnSpc>
                <a:spcPct val="90000"/>
              </a:lnSpc>
              <a:spcAft>
                <a:spcPts val="0"/>
              </a:spcAft>
              <a:buNone/>
            </a:pPr>
            <a:r>
              <a:rPr lang="ru-RU" sz="2600" b="1" dirty="0" smtClean="0">
                <a:solidFill>
                  <a:srgbClr val="000000"/>
                </a:solidFill>
                <a:latin typeface="Courier New" pitchFamily="49" charset="0"/>
                <a:ea typeface="Times New Roman"/>
                <a:cs typeface="Courier New" pitchFamily="49" charset="0"/>
              </a:rPr>
              <a:t>Азовская </a:t>
            </a:r>
            <a:r>
              <a:rPr lang="ru-RU" sz="2600" b="1" dirty="0">
                <a:solidFill>
                  <a:srgbClr val="000000"/>
                </a:solidFill>
                <a:latin typeface="Courier New" pitchFamily="49" charset="0"/>
                <a:ea typeface="Times New Roman"/>
                <a:cs typeface="Courier New" pitchFamily="49" charset="0"/>
              </a:rPr>
              <a:t>ЦРБ, Оконешниковская ЦРБ, Полтавская </a:t>
            </a:r>
            <a:r>
              <a:rPr lang="ru-RU" sz="2600" b="1" dirty="0" smtClean="0">
                <a:solidFill>
                  <a:srgbClr val="000000"/>
                </a:solidFill>
                <a:latin typeface="Courier New" pitchFamily="49" charset="0"/>
                <a:ea typeface="Times New Roman"/>
                <a:cs typeface="Courier New" pitchFamily="49" charset="0"/>
              </a:rPr>
              <a:t>ЦРБ</a:t>
            </a:r>
          </a:p>
          <a:p>
            <a:pPr marL="0" indent="0" algn="ctr">
              <a:lnSpc>
                <a:spcPct val="90000"/>
              </a:lnSpc>
              <a:spcAft>
                <a:spcPts val="0"/>
              </a:spcAft>
              <a:buNone/>
            </a:pPr>
            <a:endParaRPr lang="ru-RU" sz="2600" b="1" dirty="0" smtClean="0">
              <a:solidFill>
                <a:srgbClr val="000000"/>
              </a:solidFill>
              <a:latin typeface="Courier New" pitchFamily="49" charset="0"/>
              <a:ea typeface="Times New Roman"/>
              <a:cs typeface="Courier New" pitchFamily="49" charset="0"/>
            </a:endParaRPr>
          </a:p>
          <a:p>
            <a:pPr algn="ctr">
              <a:lnSpc>
                <a:spcPct val="90000"/>
              </a:lnSpc>
              <a:spcAft>
                <a:spcPts val="0"/>
              </a:spcAft>
            </a:pPr>
            <a:r>
              <a:rPr lang="ru-RU" sz="2600" b="1" dirty="0" smtClean="0">
                <a:solidFill>
                  <a:srgbClr val="0000FF"/>
                </a:solidFill>
                <a:latin typeface="Courier New" pitchFamily="49" charset="0"/>
                <a:ea typeface="Times New Roman"/>
                <a:cs typeface="Courier New" pitchFamily="49" charset="0"/>
              </a:rPr>
              <a:t>городские</a:t>
            </a:r>
            <a:r>
              <a:rPr lang="ru-RU" sz="2600" b="1" dirty="0">
                <a:solidFill>
                  <a:srgbClr val="0000FF"/>
                </a:solidFill>
                <a:latin typeface="Courier New" pitchFamily="49" charset="0"/>
                <a:ea typeface="Times New Roman"/>
                <a:cs typeface="Courier New" pitchFamily="49" charset="0"/>
              </a:rPr>
              <a:t> (7): </a:t>
            </a:r>
            <a:endParaRPr lang="ru-RU" sz="2600" b="1" dirty="0" smtClean="0">
              <a:solidFill>
                <a:srgbClr val="0000FF"/>
              </a:solidFill>
              <a:latin typeface="Courier New" pitchFamily="49" charset="0"/>
              <a:ea typeface="Times New Roman"/>
              <a:cs typeface="Courier New" pitchFamily="49" charset="0"/>
            </a:endParaRPr>
          </a:p>
          <a:p>
            <a:pPr marL="0" indent="0" algn="ctr">
              <a:lnSpc>
                <a:spcPct val="90000"/>
              </a:lnSpc>
              <a:spcAft>
                <a:spcPts val="0"/>
              </a:spcAft>
              <a:buNone/>
            </a:pPr>
            <a:r>
              <a:rPr lang="ru-RU" sz="2600" b="1" dirty="0" smtClean="0">
                <a:solidFill>
                  <a:srgbClr val="000000"/>
                </a:solidFill>
                <a:latin typeface="Courier New" pitchFamily="49" charset="0"/>
                <a:ea typeface="Times New Roman"/>
                <a:cs typeface="Courier New" pitchFamily="49" charset="0"/>
              </a:rPr>
              <a:t>ГКПЦ </a:t>
            </a:r>
            <a:r>
              <a:rPr lang="ru-RU" sz="2600" b="1" dirty="0">
                <a:solidFill>
                  <a:srgbClr val="000000"/>
                </a:solidFill>
                <a:latin typeface="Courier New" pitchFamily="49" charset="0"/>
                <a:ea typeface="Times New Roman"/>
                <a:cs typeface="Courier New" pitchFamily="49" charset="0"/>
              </a:rPr>
              <a:t>(акушерский стационар), </a:t>
            </a:r>
            <a:r>
              <a:rPr lang="ru-RU" sz="2600" b="1" dirty="0" smtClean="0">
                <a:solidFill>
                  <a:srgbClr val="000000"/>
                </a:solidFill>
                <a:latin typeface="Courier New" pitchFamily="49" charset="0"/>
                <a:ea typeface="Times New Roman"/>
                <a:cs typeface="Courier New" pitchFamily="49" charset="0"/>
              </a:rPr>
              <a:t>ГБ </a:t>
            </a:r>
            <a:r>
              <a:rPr lang="ru-RU" sz="2600" b="1" dirty="0">
                <a:solidFill>
                  <a:srgbClr val="000000"/>
                </a:solidFill>
                <a:latin typeface="Courier New" pitchFamily="49" charset="0"/>
                <a:ea typeface="Times New Roman"/>
                <a:cs typeface="Courier New" pitchFamily="49" charset="0"/>
              </a:rPr>
              <a:t>№ 3</a:t>
            </a:r>
            <a:r>
              <a:rPr lang="ru-RU" sz="2600" b="1" dirty="0" smtClean="0">
                <a:solidFill>
                  <a:srgbClr val="000000"/>
                </a:solidFill>
                <a:latin typeface="Courier New" pitchFamily="49" charset="0"/>
                <a:ea typeface="Times New Roman"/>
                <a:cs typeface="Courier New" pitchFamily="49" charset="0"/>
              </a:rPr>
              <a:t>, ККД, </a:t>
            </a:r>
          </a:p>
          <a:p>
            <a:pPr marL="0" indent="0" algn="ctr">
              <a:lnSpc>
                <a:spcPct val="90000"/>
              </a:lnSpc>
              <a:spcAft>
                <a:spcPts val="0"/>
              </a:spcAft>
              <a:buNone/>
            </a:pPr>
            <a:r>
              <a:rPr lang="ru-RU" sz="2600" b="1" dirty="0" smtClean="0">
                <a:solidFill>
                  <a:srgbClr val="000000"/>
                </a:solidFill>
                <a:latin typeface="Courier New" pitchFamily="49" charset="0"/>
                <a:ea typeface="Times New Roman"/>
                <a:cs typeface="Courier New" pitchFamily="49" charset="0"/>
              </a:rPr>
              <a:t>ГКБСМП </a:t>
            </a:r>
            <a:r>
              <a:rPr lang="ru-RU" sz="2600" b="1" dirty="0">
                <a:solidFill>
                  <a:srgbClr val="000000"/>
                </a:solidFill>
                <a:latin typeface="Courier New" pitchFamily="49" charset="0"/>
                <a:ea typeface="Times New Roman"/>
                <a:cs typeface="Courier New" pitchFamily="49" charset="0"/>
              </a:rPr>
              <a:t>№ 1</a:t>
            </a:r>
            <a:r>
              <a:rPr lang="ru-RU" sz="2600" b="1" dirty="0" smtClean="0">
                <a:solidFill>
                  <a:srgbClr val="000000"/>
                </a:solidFill>
                <a:latin typeface="Courier New" pitchFamily="49" charset="0"/>
                <a:ea typeface="Times New Roman"/>
                <a:cs typeface="Courier New" pitchFamily="49" charset="0"/>
              </a:rPr>
              <a:t>, ГКБСМП </a:t>
            </a:r>
            <a:r>
              <a:rPr lang="ru-RU" sz="2600" b="1" dirty="0">
                <a:solidFill>
                  <a:srgbClr val="000000"/>
                </a:solidFill>
                <a:latin typeface="Courier New" pitchFamily="49" charset="0"/>
                <a:ea typeface="Times New Roman"/>
                <a:cs typeface="Courier New" pitchFamily="49" charset="0"/>
              </a:rPr>
              <a:t>№ 2, </a:t>
            </a:r>
            <a:r>
              <a:rPr lang="ru-RU" sz="2600" b="1" dirty="0" smtClean="0">
                <a:solidFill>
                  <a:srgbClr val="000000"/>
                </a:solidFill>
                <a:latin typeface="Courier New" pitchFamily="49" charset="0"/>
                <a:ea typeface="Times New Roman"/>
                <a:cs typeface="Courier New" pitchFamily="49" charset="0"/>
              </a:rPr>
              <a:t>ГДКБ </a:t>
            </a:r>
            <a:r>
              <a:rPr lang="ru-RU" sz="2600" b="1" dirty="0">
                <a:solidFill>
                  <a:srgbClr val="000000"/>
                </a:solidFill>
                <a:latin typeface="Courier New" pitchFamily="49" charset="0"/>
                <a:ea typeface="Times New Roman"/>
                <a:cs typeface="Courier New" pitchFamily="49" charset="0"/>
              </a:rPr>
              <a:t>№ 3, </a:t>
            </a:r>
            <a:r>
              <a:rPr lang="ru-RU" sz="2600" b="1" dirty="0" smtClean="0">
                <a:solidFill>
                  <a:srgbClr val="000000"/>
                </a:solidFill>
                <a:latin typeface="Courier New" pitchFamily="49" charset="0"/>
                <a:ea typeface="Times New Roman"/>
                <a:cs typeface="Courier New" pitchFamily="49" charset="0"/>
              </a:rPr>
              <a:t>ГБ </a:t>
            </a:r>
            <a:r>
              <a:rPr lang="ru-RU" sz="2600" b="1" dirty="0">
                <a:solidFill>
                  <a:srgbClr val="000000"/>
                </a:solidFill>
                <a:latin typeface="Courier New" pitchFamily="49" charset="0"/>
                <a:ea typeface="Times New Roman"/>
                <a:cs typeface="Courier New" pitchFamily="49" charset="0"/>
              </a:rPr>
              <a:t>№ </a:t>
            </a:r>
            <a:r>
              <a:rPr lang="ru-RU" sz="2600" b="1" dirty="0" smtClean="0">
                <a:solidFill>
                  <a:srgbClr val="000000"/>
                </a:solidFill>
                <a:latin typeface="Courier New" pitchFamily="49" charset="0"/>
                <a:ea typeface="Times New Roman"/>
                <a:cs typeface="Courier New" pitchFamily="49" charset="0"/>
              </a:rPr>
              <a:t>9</a:t>
            </a:r>
            <a:endParaRPr lang="ru-RU" sz="2600" b="1" dirty="0">
              <a:latin typeface="Courier New" pitchFamily="49" charset="0"/>
              <a:ea typeface="Times New Roman"/>
              <a:cs typeface="Courier New" pitchFamily="49" charset="0"/>
            </a:endParaRPr>
          </a:p>
          <a:p>
            <a:pPr>
              <a:lnSpc>
                <a:spcPct val="90000"/>
              </a:lnSpc>
            </a:pPr>
            <a:endParaRPr lang="ru-RU" sz="2600" b="1" dirty="0">
              <a:latin typeface="Courier New" pitchFamily="49" charset="0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9735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24126" y="1551156"/>
            <a:ext cx="6535546" cy="490166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22273" y="1551156"/>
            <a:ext cx="6576515" cy="4901660"/>
          </a:xfrm>
          <a:prstGeom prst="rect">
            <a:avLst/>
          </a:prstGeom>
        </p:spPr>
      </p:pic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35496" y="-27384"/>
            <a:ext cx="9018491" cy="1615802"/>
          </a:xfrm>
        </p:spPr>
        <p:txBody>
          <a:bodyPr>
            <a:normAutofit/>
          </a:bodyPr>
          <a:lstStyle/>
          <a:p>
            <a:pPr>
              <a:tabLst>
                <a:tab pos="2427288" algn="l"/>
                <a:tab pos="2509838" algn="l"/>
              </a:tabLst>
            </a:pPr>
            <a:r>
              <a:rPr lang="ru-RU" sz="3500" b="1" dirty="0" smtClean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Courier New" pitchFamily="49" charset="0"/>
                <a:cs typeface="Courier New" pitchFamily="49" charset="0"/>
              </a:rPr>
              <a:t>Мероприятия ко дню операционной медицинской сестры</a:t>
            </a:r>
            <a:endParaRPr lang="ru-RU" sz="3500" b="1" dirty="0">
              <a:effectLst>
                <a:glow rad="101600">
                  <a:schemeClr val="bg1">
                    <a:alpha val="60000"/>
                  </a:schemeClr>
                </a:glow>
              </a:effectLst>
              <a:latin typeface="Courier New" pitchFamily="49" charset="0"/>
              <a:cs typeface="Courier New" pitchFamily="49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24126" y="1551156"/>
            <a:ext cx="6535546" cy="4901660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71755" y="1563478"/>
            <a:ext cx="6535546" cy="4901660"/>
          </a:xfrm>
          <a:prstGeom prst="rect">
            <a:avLst/>
          </a:prstGeom>
        </p:spPr>
      </p:pic>
      <p:pic>
        <p:nvPicPr>
          <p:cNvPr id="12" name="Picture 2" descr="F:\с компа дек15\ФОТО\Мероприятия\090515\IMG_3477.JPG"/>
          <p:cNvPicPr>
            <a:picLocks noChangeAspect="1" noChangeArrowheads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340154" y="1623166"/>
            <a:ext cx="6567148" cy="48270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24126" y="1569206"/>
            <a:ext cx="6535546" cy="4901660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24126" y="1548561"/>
            <a:ext cx="6535546" cy="4901660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31641" y="1551157"/>
            <a:ext cx="6567148" cy="4901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141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25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25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25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425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8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75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179512" y="116632"/>
            <a:ext cx="8856984" cy="64807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Courier New" pitchFamily="49" charset="0"/>
                <a:cs typeface="Courier New" pitchFamily="49" charset="0"/>
              </a:rPr>
              <a:t>Специализированные секции</a:t>
            </a:r>
            <a:endParaRPr lang="ru-RU" b="1" dirty="0">
              <a:effectLst>
                <a:glow rad="101600">
                  <a:schemeClr val="bg1">
                    <a:alpha val="60000"/>
                  </a:schemeClr>
                </a:glow>
              </a:effectLst>
              <a:latin typeface="Courier New" pitchFamily="49" charset="0"/>
              <a:cs typeface="Courier New" pitchFamily="49" charset="0"/>
            </a:endParaRPr>
          </a:p>
        </p:txBody>
      </p:sp>
      <p:pic>
        <p:nvPicPr>
          <p:cNvPr id="5" name="Объект 3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53327" y="2402872"/>
            <a:ext cx="1878755" cy="2638078"/>
          </a:xfrm>
          <a:solidFill>
            <a:schemeClr val="lt1"/>
          </a:solidFill>
          <a:effectLst>
            <a:softEdge rad="63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4083" y="927377"/>
            <a:ext cx="1914546" cy="10800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93357" y="2109239"/>
            <a:ext cx="2553011" cy="83099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Courier New" pitchFamily="49" charset="0"/>
                <a:cs typeface="Courier New" pitchFamily="49" charset="0"/>
              </a:rPr>
              <a:t>Акушерское дело</a:t>
            </a:r>
            <a:endParaRPr lang="ru-RU" sz="2400" b="1" dirty="0">
              <a:latin typeface="Courier New" pitchFamily="49" charset="0"/>
              <a:cs typeface="Courier New" pitchFamily="49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95268" y="695524"/>
            <a:ext cx="1914545" cy="108000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796356" y="1769140"/>
            <a:ext cx="3312368" cy="83099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Courier New" pitchFamily="49" charset="0"/>
                <a:cs typeface="Courier New" pitchFamily="49" charset="0"/>
              </a:rPr>
              <a:t>Анестезиология и реаниматология</a:t>
            </a:r>
            <a:endParaRPr lang="ru-RU" sz="2400" b="1" dirty="0">
              <a:latin typeface="Courier New" pitchFamily="49" charset="0"/>
              <a:cs typeface="Courier New" pitchFamily="49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99990" y="687357"/>
            <a:ext cx="1914545" cy="108000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030160" y="1778030"/>
            <a:ext cx="2854207" cy="83099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Courier New" pitchFamily="49" charset="0"/>
                <a:cs typeface="Courier New" pitchFamily="49" charset="0"/>
              </a:rPr>
              <a:t>Лабораторная диагностика</a:t>
            </a:r>
            <a:endParaRPr lang="ru-RU" sz="2400" b="1" dirty="0">
              <a:latin typeface="Courier New" pitchFamily="49" charset="0"/>
              <a:cs typeface="Courier New" pitchFamily="49" charset="0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56916" y="858530"/>
            <a:ext cx="2003516" cy="1130189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5978280" y="1988872"/>
            <a:ext cx="2871818" cy="8280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ru-RU" sz="2400" b="1" dirty="0" smtClean="0">
                <a:latin typeface="Courier New" pitchFamily="49" charset="0"/>
                <a:cs typeface="Courier New" pitchFamily="49" charset="0"/>
              </a:rPr>
              <a:t>Лечебное дело</a:t>
            </a:r>
            <a:endParaRPr lang="ru-RU" sz="2400" b="1" dirty="0">
              <a:latin typeface="Courier New" pitchFamily="49" charset="0"/>
              <a:cs typeface="Courier New" pitchFamily="49" charset="0"/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32241" y="2007377"/>
            <a:ext cx="2082362" cy="1174666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6224465" y="3166044"/>
            <a:ext cx="2871818" cy="46166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Courier New" pitchFamily="49" charset="0"/>
                <a:cs typeface="Courier New" pitchFamily="49" charset="0"/>
              </a:rPr>
              <a:t>Рентгенология</a:t>
            </a:r>
            <a:endParaRPr lang="ru-RU" sz="2400" b="1" dirty="0">
              <a:latin typeface="Courier New" pitchFamily="49" charset="0"/>
              <a:cs typeface="Courier New" pitchFamily="49" charset="0"/>
            </a:endParaRP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32240" y="3193111"/>
            <a:ext cx="2117858" cy="1194689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6236686" y="4337744"/>
            <a:ext cx="2744182" cy="120032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Courier New" pitchFamily="49" charset="0"/>
                <a:cs typeface="Courier New" pitchFamily="49" charset="0"/>
              </a:rPr>
              <a:t>Сестринское дело в онкологии</a:t>
            </a:r>
            <a:endParaRPr lang="ru-RU" sz="2400" b="1" dirty="0">
              <a:latin typeface="Courier New" pitchFamily="49" charset="0"/>
              <a:cs typeface="Courier New" pitchFamily="49" charset="0"/>
            </a:endParaRP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82676" y="4436903"/>
            <a:ext cx="2164110" cy="1220780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4725363" y="5635126"/>
            <a:ext cx="4452963" cy="120032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Courier New" pitchFamily="49" charset="0"/>
                <a:cs typeface="Courier New" pitchFamily="49" charset="0"/>
              </a:rPr>
              <a:t>Сестринское дело в педиатрии и неонатологии</a:t>
            </a:r>
            <a:endParaRPr lang="ru-RU" sz="2400" b="1" dirty="0">
              <a:latin typeface="Courier New" pitchFamily="49" charset="0"/>
              <a:cs typeface="Courier New" pitchFamily="49" charset="0"/>
            </a:endParaRPr>
          </a:p>
        </p:txBody>
      </p:sp>
      <p:pic>
        <p:nvPicPr>
          <p:cNvPr id="21" name="Рисунок 20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0723" y="4387800"/>
            <a:ext cx="2155844" cy="1370997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21699" y="5728124"/>
            <a:ext cx="4696351" cy="120032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Courier New" pitchFamily="49" charset="0"/>
                <a:cs typeface="Courier New" pitchFamily="49" charset="0"/>
              </a:rPr>
              <a:t>Сестринское дело в первичном здравоохранении</a:t>
            </a:r>
            <a:endParaRPr lang="ru-RU" sz="2400" b="1" dirty="0">
              <a:latin typeface="Courier New" pitchFamily="49" charset="0"/>
              <a:cs typeface="Courier New" pitchFamily="49" charset="0"/>
            </a:endParaRPr>
          </a:p>
        </p:txBody>
      </p:sp>
      <p:pic>
        <p:nvPicPr>
          <p:cNvPr id="23" name="Рисунок 22"/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47357" y="5073298"/>
            <a:ext cx="2059894" cy="1161992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3923928" y="6098912"/>
            <a:ext cx="3240360" cy="83099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Courier New" pitchFamily="49" charset="0"/>
                <a:cs typeface="Courier New" pitchFamily="49" charset="0"/>
              </a:rPr>
              <a:t>Сестринское дело в реабилитации</a:t>
            </a:r>
            <a:endParaRPr lang="ru-RU" sz="2400" b="1" dirty="0">
              <a:latin typeface="Courier New" pitchFamily="49" charset="0"/>
              <a:cs typeface="Courier New" pitchFamily="49" charset="0"/>
            </a:endParaRPr>
          </a:p>
        </p:txBody>
      </p:sp>
      <p:pic>
        <p:nvPicPr>
          <p:cNvPr id="26" name="Рисунок 25"/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8336" y="3307800"/>
            <a:ext cx="1914546" cy="1080000"/>
          </a:xfrm>
          <a:prstGeom prst="rect">
            <a:avLst/>
          </a:prstGeom>
        </p:spPr>
      </p:pic>
      <p:sp>
        <p:nvSpPr>
          <p:cNvPr id="27" name="TextBox 26"/>
          <p:cNvSpPr txBox="1"/>
          <p:nvPr/>
        </p:nvSpPr>
        <p:spPr>
          <a:xfrm>
            <a:off x="2578" y="4387800"/>
            <a:ext cx="3201270" cy="83099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Courier New" pitchFamily="49" charset="0"/>
                <a:cs typeface="Courier New" pitchFamily="49" charset="0"/>
              </a:rPr>
              <a:t>Сестринское дело во фтизиатрии</a:t>
            </a:r>
            <a:endParaRPr lang="ru-RU" sz="2400" b="1" dirty="0">
              <a:latin typeface="Courier New" pitchFamily="49" charset="0"/>
              <a:cs typeface="Courier New" pitchFamily="49" charset="0"/>
            </a:endParaRPr>
          </a:p>
        </p:txBody>
      </p:sp>
      <p:pic>
        <p:nvPicPr>
          <p:cNvPr id="31" name="Рисунок 30"/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3527" y="2125960"/>
            <a:ext cx="2095081" cy="1181840"/>
          </a:xfrm>
          <a:prstGeom prst="rect">
            <a:avLst/>
          </a:prstGeom>
        </p:spPr>
      </p:pic>
      <p:sp>
        <p:nvSpPr>
          <p:cNvPr id="32" name="TextBox 31"/>
          <p:cNvSpPr txBox="1"/>
          <p:nvPr/>
        </p:nvSpPr>
        <p:spPr>
          <a:xfrm>
            <a:off x="-15177" y="3187471"/>
            <a:ext cx="3117970" cy="120032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Courier New" pitchFamily="49" charset="0"/>
                <a:cs typeface="Courier New" pitchFamily="49" charset="0"/>
              </a:rPr>
              <a:t>Сестринское дело в психиатрии и наркологии</a:t>
            </a:r>
            <a:endParaRPr lang="ru-RU" sz="2400" b="1" dirty="0">
              <a:latin typeface="Courier New" pitchFamily="49" charset="0"/>
              <a:cs typeface="Courier New" pitchFamily="49" charset="0"/>
            </a:endParaRPr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 rotWithShape="1"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736567" y="5159337"/>
            <a:ext cx="1431945" cy="1080000"/>
          </a:xfrm>
          <a:prstGeom prst="rect">
            <a:avLst/>
          </a:prstGeom>
        </p:spPr>
      </p:pic>
      <p:sp>
        <p:nvSpPr>
          <p:cNvPr id="34" name="TextBox 33"/>
          <p:cNvSpPr txBox="1"/>
          <p:nvPr/>
        </p:nvSpPr>
        <p:spPr>
          <a:xfrm>
            <a:off x="2039345" y="6098912"/>
            <a:ext cx="2613457" cy="83099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Courier New" pitchFamily="49" charset="0"/>
                <a:cs typeface="Courier New" pitchFamily="49" charset="0"/>
              </a:rPr>
              <a:t>Операционное дело</a:t>
            </a:r>
            <a:endParaRPr lang="ru-RU" sz="2400" b="1" dirty="0">
              <a:latin typeface="Courier New" pitchFamily="49" charset="0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75509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53" presetClass="exit" presetSubtype="32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53" presetClass="exit" presetSubtype="32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00"/>
                            </p:stCondLst>
                            <p:childTnLst>
                              <p:par>
                                <p:cTn id="50" presetID="53" presetClass="exit" presetSubtype="32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500"/>
                            </p:stCondLst>
                            <p:childTnLst>
                              <p:par>
                                <p:cTn id="5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0"/>
                            </p:stCondLst>
                            <p:childTnLst>
                              <p:par>
                                <p:cTn id="67" presetID="53" presetClass="exit" presetSubtype="32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68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000"/>
                            </p:stCondLst>
                            <p:childTnLst>
                              <p:par>
                                <p:cTn id="7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6500"/>
                            </p:stCondLst>
                            <p:childTnLst>
                              <p:par>
                                <p:cTn id="84" presetID="53" presetClass="exit" presetSubtype="32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85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7500"/>
                            </p:stCondLst>
                            <p:childTnLst>
                              <p:par>
                                <p:cTn id="9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8000"/>
                            </p:stCondLst>
                            <p:childTnLst>
                              <p:par>
                                <p:cTn id="101" presetID="53" presetClass="exit" presetSubtype="32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2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9000"/>
                            </p:stCondLst>
                            <p:childTnLst>
                              <p:par>
                                <p:cTn id="10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9500"/>
                            </p:stCondLst>
                            <p:childTnLst>
                              <p:par>
                                <p:cTn id="118" presetID="53" presetClass="exit" presetSubtype="32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9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10500"/>
                            </p:stCondLst>
                            <p:childTnLst>
                              <p:par>
                                <p:cTn id="12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11000"/>
                            </p:stCondLst>
                            <p:childTnLst>
                              <p:par>
                                <p:cTn id="135" presetID="53" presetClass="exit" presetSubtype="32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6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2000"/>
                            </p:stCondLst>
                            <p:childTnLst>
                              <p:par>
                                <p:cTn id="1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12500"/>
                            </p:stCondLst>
                            <p:childTnLst>
                              <p:par>
                                <p:cTn id="152" presetID="53" presetClass="exit" presetSubtype="32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3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13500"/>
                            </p:stCondLst>
                            <p:childTnLst>
                              <p:par>
                                <p:cTn id="15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14000"/>
                            </p:stCondLst>
                            <p:childTnLst>
                              <p:par>
                                <p:cTn id="169" presetID="53" presetClass="exit" presetSubtype="32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0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4" fill="hold">
                            <p:stCondLst>
                              <p:cond delay="15000"/>
                            </p:stCondLst>
                            <p:childTnLst>
                              <p:par>
                                <p:cTn id="17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5" fill="hold">
                            <p:stCondLst>
                              <p:cond delay="15500"/>
                            </p:stCondLst>
                            <p:childTnLst>
                              <p:par>
                                <p:cTn id="186" presetID="53" presetClass="exit" presetSubtype="32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7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1" fill="hold">
                            <p:stCondLst>
                              <p:cond delay="16500"/>
                            </p:stCondLst>
                            <p:childTnLst>
                              <p:par>
                                <p:cTn id="19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2" fill="hold">
                            <p:stCondLst>
                              <p:cond delay="17000"/>
                            </p:stCondLst>
                            <p:childTnLst>
                              <p:par>
                                <p:cTn id="203" presetID="53" presetClass="exit" presetSubtype="32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4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9" grpId="0" animBg="1"/>
      <p:bldP spid="9" grpId="1" animBg="1"/>
      <p:bldP spid="11" grpId="0" animBg="1"/>
      <p:bldP spid="11" grpId="1" animBg="1"/>
      <p:bldP spid="13" grpId="0" animBg="1"/>
      <p:bldP spid="13" grpId="1" animBg="1"/>
      <p:bldP spid="15" grpId="0" animBg="1"/>
      <p:bldP spid="15" grpId="1" animBg="1"/>
      <p:bldP spid="17" grpId="0" animBg="1"/>
      <p:bldP spid="17" grpId="1" animBg="1"/>
      <p:bldP spid="20" grpId="0" animBg="1"/>
      <p:bldP spid="20" grpId="1" animBg="1"/>
      <p:bldP spid="22" grpId="0" animBg="1"/>
      <p:bldP spid="22" grpId="1" animBg="1"/>
      <p:bldP spid="24" grpId="0" animBg="1"/>
      <p:bldP spid="24" grpId="1" animBg="1"/>
      <p:bldP spid="27" grpId="0" animBg="1"/>
      <p:bldP spid="27" grpId="1" animBg="1"/>
      <p:bldP spid="32" grpId="0" animBg="1"/>
      <p:bldP spid="32" grpId="1" animBg="1"/>
      <p:bldP spid="34" grpId="0" animBg="1"/>
      <p:bldP spid="34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5496" y="4424246"/>
            <a:ext cx="26642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Courier New" pitchFamily="49" charset="0"/>
                <a:cs typeface="Courier New" pitchFamily="49" charset="0"/>
              </a:rPr>
              <a:t>Ж.А. </a:t>
            </a:r>
            <a:r>
              <a:rPr lang="ru-RU" sz="2400" b="1" dirty="0" err="1" smtClean="0">
                <a:latin typeface="Courier New" pitchFamily="49" charset="0"/>
                <a:cs typeface="Courier New" pitchFamily="49" charset="0"/>
              </a:rPr>
              <a:t>Байкова</a:t>
            </a:r>
            <a:r>
              <a:rPr lang="ru-RU" sz="2400" b="1" dirty="0" smtClean="0">
                <a:latin typeface="Courier New" pitchFamily="49" charset="0"/>
                <a:cs typeface="Courier New" pitchFamily="49" charset="0"/>
              </a:rPr>
              <a:t>, центр крови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screen">
            <a:lum bright="20000" contrast="4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1895814"/>
            <a:ext cx="1850097" cy="2520000"/>
          </a:xfrm>
          <a:prstGeom prst="rect">
            <a:avLst/>
          </a:prstGeom>
          <a:noFill/>
          <a:ln w="15875">
            <a:solidFill>
              <a:schemeClr val="accent5">
                <a:lumMod val="7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1143000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Courier New" pitchFamily="49" charset="0"/>
                <a:cs typeface="Courier New" pitchFamily="49" charset="0"/>
              </a:rPr>
              <a:t>Команда претендентов </a:t>
            </a:r>
            <a:br>
              <a:rPr lang="ru-RU" sz="3200" b="1" dirty="0" smtClean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Courier New" pitchFamily="49" charset="0"/>
                <a:cs typeface="Courier New" pitchFamily="49" charset="0"/>
              </a:rPr>
            </a:br>
            <a:r>
              <a:rPr lang="ru-RU" sz="3200" b="1" dirty="0" smtClean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Courier New" pitchFamily="49" charset="0"/>
                <a:cs typeface="Courier New" pitchFamily="49" charset="0"/>
              </a:rPr>
              <a:t>в специализированную секцию «Операционное дело»</a:t>
            </a:r>
            <a:endParaRPr lang="ru-RU" sz="3200" b="1" dirty="0">
              <a:effectLst>
                <a:glow rad="101600">
                  <a:schemeClr val="bg1">
                    <a:alpha val="60000"/>
                  </a:schemeClr>
                </a:glow>
              </a:effectLst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195736" y="5478323"/>
            <a:ext cx="25202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Courier New" pitchFamily="49" charset="0"/>
                <a:cs typeface="Courier New" pitchFamily="49" charset="0"/>
              </a:rPr>
              <a:t>А.Г. Ландыш,</a:t>
            </a:r>
          </a:p>
          <a:p>
            <a:pPr algn="ctr"/>
            <a:r>
              <a:rPr lang="ru-RU" sz="2400" b="1" dirty="0" smtClean="0">
                <a:latin typeface="Courier New" pitchFamily="49" charset="0"/>
                <a:cs typeface="Courier New" pitchFamily="49" charset="0"/>
              </a:rPr>
              <a:t>ГК БСМП № 1</a:t>
            </a: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13301" y="2853216"/>
            <a:ext cx="1670667" cy="2520000"/>
          </a:xfrm>
          <a:prstGeom prst="rect">
            <a:avLst/>
          </a:prstGeom>
          <a:ln w="15875">
            <a:solidFill>
              <a:schemeClr val="accent5">
                <a:lumMod val="75000"/>
              </a:schemeClr>
            </a:solidFill>
          </a:ln>
        </p:spPr>
      </p:pic>
      <p:sp>
        <p:nvSpPr>
          <p:cNvPr id="11" name="TextBox 10"/>
          <p:cNvSpPr txBox="1"/>
          <p:nvPr/>
        </p:nvSpPr>
        <p:spPr>
          <a:xfrm>
            <a:off x="4139952" y="4542219"/>
            <a:ext cx="31683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Courier New" pitchFamily="49" charset="0"/>
                <a:cs typeface="Courier New" pitchFamily="49" charset="0"/>
              </a:rPr>
              <a:t>Н.С. </a:t>
            </a:r>
            <a:r>
              <a:rPr lang="ru-RU" sz="2400" b="1" dirty="0" err="1" smtClean="0">
                <a:latin typeface="Courier New" pitchFamily="49" charset="0"/>
                <a:cs typeface="Courier New" pitchFamily="49" charset="0"/>
              </a:rPr>
              <a:t>Веремьева</a:t>
            </a:r>
            <a:r>
              <a:rPr lang="ru-RU" sz="2400" b="1" dirty="0" smtClean="0">
                <a:latin typeface="Courier New" pitchFamily="49" charset="0"/>
                <a:cs typeface="Courier New" pitchFamily="49" charset="0"/>
              </a:rPr>
              <a:t>, </a:t>
            </a:r>
          </a:p>
          <a:p>
            <a:pPr algn="ctr"/>
            <a:r>
              <a:rPr lang="ru-RU" sz="2400" b="1" dirty="0" smtClean="0">
                <a:latin typeface="Courier New" pitchFamily="49" charset="0"/>
                <a:cs typeface="Courier New" pitchFamily="49" charset="0"/>
              </a:rPr>
              <a:t>ОКБ</a:t>
            </a: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88024" y="2013787"/>
            <a:ext cx="1839500" cy="2520000"/>
          </a:xfrm>
          <a:prstGeom prst="rect">
            <a:avLst/>
          </a:prstGeom>
          <a:ln w="15875">
            <a:solidFill>
              <a:schemeClr val="accent5">
                <a:lumMod val="75000"/>
              </a:schemeClr>
            </a:solidFill>
          </a:ln>
        </p:spPr>
      </p:pic>
      <p:sp>
        <p:nvSpPr>
          <p:cNvPr id="13" name="TextBox 12"/>
          <p:cNvSpPr txBox="1"/>
          <p:nvPr/>
        </p:nvSpPr>
        <p:spPr>
          <a:xfrm>
            <a:off x="6588224" y="5589240"/>
            <a:ext cx="25922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Courier New" pitchFamily="49" charset="0"/>
                <a:cs typeface="Courier New" pitchFamily="49" charset="0"/>
              </a:rPr>
              <a:t>Н. А. Коваль, ГК БСМП № 2</a:t>
            </a: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092280" y="2924944"/>
            <a:ext cx="1846813" cy="2520280"/>
          </a:xfrm>
          <a:prstGeom prst="rect">
            <a:avLst/>
          </a:prstGeom>
          <a:ln w="15875">
            <a:solidFill>
              <a:schemeClr val="accent5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1459747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4713387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b="1" dirty="0" smtClean="0">
                <a:latin typeface="Courier New" pitchFamily="49" charset="0"/>
                <a:cs typeface="Courier New" pitchFamily="49" charset="0"/>
              </a:rPr>
              <a:t>На </a:t>
            </a:r>
            <a:r>
              <a:rPr lang="ru-RU" b="1" dirty="0">
                <a:latin typeface="Courier New" pitchFamily="49" charset="0"/>
                <a:cs typeface="Courier New" pitchFamily="49" charset="0"/>
              </a:rPr>
              <a:t>Руси необходимое лечение и уход в периоды эпидемий и войн проводились в монастырских больницах монахами – «</a:t>
            </a:r>
            <a:r>
              <a:rPr lang="ru-RU" b="1" dirty="0" err="1">
                <a:latin typeface="Courier New" pitchFamily="49" charset="0"/>
                <a:cs typeface="Courier New" pitchFamily="49" charset="0"/>
              </a:rPr>
              <a:t>лечцами</a:t>
            </a:r>
            <a:r>
              <a:rPr lang="ru-RU" b="1" dirty="0">
                <a:latin typeface="Courier New" pitchFamily="49" charset="0"/>
                <a:cs typeface="Courier New" pitchFamily="49" charset="0"/>
              </a:rPr>
              <a:t>». </a:t>
            </a:r>
            <a:endParaRPr lang="ru-RU" b="1" dirty="0" smtClean="0"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endParaRPr lang="ru-RU" b="1" dirty="0" smtClean="0"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ru-RU" b="1" dirty="0" smtClean="0">
                <a:latin typeface="Courier New" pitchFamily="49" charset="0"/>
                <a:cs typeface="Courier New" pitchFamily="49" charset="0"/>
              </a:rPr>
              <a:t>В 1715 г</a:t>
            </a:r>
            <a:r>
              <a:rPr lang="ru-RU" b="1" dirty="0">
                <a:latin typeface="Courier New" pitchFamily="49" charset="0"/>
                <a:cs typeface="Courier New" pitchFamily="49" charset="0"/>
              </a:rPr>
              <a:t>. вышел указ Петра I о службе </a:t>
            </a:r>
            <a:r>
              <a:rPr lang="ru-RU" b="1" dirty="0" smtClean="0">
                <a:latin typeface="Courier New" pitchFamily="49" charset="0"/>
                <a:cs typeface="Courier New" pitchFamily="49" charset="0"/>
              </a:rPr>
              <a:t>женщин - это </a:t>
            </a:r>
            <a:r>
              <a:rPr lang="ru-RU" b="1" dirty="0">
                <a:latin typeface="Courier New" pitchFamily="49" charset="0"/>
                <a:cs typeface="Courier New" pitchFamily="49" charset="0"/>
              </a:rPr>
              <a:t>был первый шаг для официального привлечения женщин к лечебной работе.</a:t>
            </a:r>
          </a:p>
        </p:txBody>
      </p:sp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395536" y="332656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n>
                  <a:solidFill>
                    <a:schemeClr val="bg1"/>
                  </a:solidFill>
                </a:ln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Courier New" pitchFamily="49" charset="0"/>
                <a:cs typeface="Courier New" pitchFamily="49" charset="0"/>
              </a:rPr>
              <a:t>История сестринского дела в России</a:t>
            </a:r>
            <a:endParaRPr lang="ru-RU" b="1" dirty="0">
              <a:ln>
                <a:solidFill>
                  <a:schemeClr val="bg1"/>
                </a:solidFill>
              </a:ln>
              <a:effectLst>
                <a:glow rad="101600">
                  <a:schemeClr val="bg1">
                    <a:alpha val="60000"/>
                  </a:schemeClr>
                </a:glow>
              </a:effectLst>
              <a:latin typeface="Courier New" pitchFamily="49" charset="0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0336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67344" y="1856237"/>
            <a:ext cx="8697144" cy="4453083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800" b="1" dirty="0">
                <a:latin typeface="Courier New" pitchFamily="49" charset="0"/>
                <a:cs typeface="Courier New" pitchFamily="49" charset="0"/>
              </a:rPr>
              <a:t>«Сегодня высокие технологии не гарантируют 100% </a:t>
            </a:r>
            <a:r>
              <a:rPr lang="ru-RU" sz="2800" b="1" dirty="0" smtClean="0">
                <a:latin typeface="Courier New" pitchFamily="49" charset="0"/>
                <a:cs typeface="Courier New" pitchFamily="49" charset="0"/>
              </a:rPr>
              <a:t>безопасность </a:t>
            </a:r>
            <a:r>
              <a:rPr lang="ru-RU" sz="2800" b="1" dirty="0">
                <a:latin typeface="Courier New" pitchFamily="49" charset="0"/>
                <a:cs typeface="Courier New" pitchFamily="49" charset="0"/>
              </a:rPr>
              <a:t>пациентам, </a:t>
            </a:r>
            <a:r>
              <a:rPr lang="ru-RU" sz="2800" b="1" dirty="0" smtClean="0">
                <a:latin typeface="Courier New" pitchFamily="49" charset="0"/>
                <a:cs typeface="Courier New" pitchFamily="49" charset="0"/>
              </a:rPr>
              <a:t>находящимся </a:t>
            </a:r>
            <a:r>
              <a:rPr lang="ru-RU" sz="2800" b="1" dirty="0">
                <a:latin typeface="Courier New" pitchFamily="49" charset="0"/>
                <a:cs typeface="Courier New" pitchFamily="49" charset="0"/>
              </a:rPr>
              <a:t>на операционном </a:t>
            </a:r>
            <a:r>
              <a:rPr lang="ru-RU" sz="2800" b="1" dirty="0" smtClean="0">
                <a:latin typeface="Courier New" pitchFamily="49" charset="0"/>
                <a:cs typeface="Courier New" pitchFamily="49" charset="0"/>
              </a:rPr>
              <a:t>столе, </a:t>
            </a:r>
            <a:r>
              <a:rPr lang="ru-RU" sz="2800" b="1" dirty="0">
                <a:latin typeface="Courier New" pitchFamily="49" charset="0"/>
                <a:cs typeface="Courier New" pitchFamily="49" charset="0"/>
              </a:rPr>
              <a:t>и </a:t>
            </a:r>
            <a:r>
              <a:rPr lang="ru-RU" sz="2800" b="1" dirty="0" smtClean="0">
                <a:latin typeface="Courier New" pitchFamily="49" charset="0"/>
                <a:cs typeface="Courier New" pitchFamily="49" charset="0"/>
              </a:rPr>
              <a:t>  не </a:t>
            </a:r>
            <a:r>
              <a:rPr lang="ru-RU" sz="2800" b="1" dirty="0">
                <a:latin typeface="Courier New" pitchFamily="49" charset="0"/>
                <a:cs typeface="Courier New" pitchFamily="49" charset="0"/>
              </a:rPr>
              <a:t>исключают человеческий фактор, потому необходимо должным образом обратить внимание на профессиональную подготовку специалистов сестринского операционного дела, а </a:t>
            </a:r>
            <a:r>
              <a:rPr lang="ru-RU" sz="2800" b="1" dirty="0" smtClean="0">
                <a:latin typeface="Courier New" pitchFamily="49" charset="0"/>
                <a:cs typeface="Courier New" pitchFamily="49" charset="0"/>
              </a:rPr>
              <a:t>также </a:t>
            </a:r>
            <a:r>
              <a:rPr lang="ru-RU" sz="2800" b="1" dirty="0">
                <a:latin typeface="Courier New" pitchFamily="49" charset="0"/>
                <a:cs typeface="Courier New" pitchFamily="49" charset="0"/>
              </a:rPr>
              <a:t>на интенсивность их труда, максимально укомплектовав коллективы операционных </a:t>
            </a:r>
            <a:r>
              <a:rPr lang="ru-RU" sz="2800" b="1" dirty="0" smtClean="0">
                <a:latin typeface="Courier New" pitchFamily="49" charset="0"/>
                <a:cs typeface="Courier New" pitchFamily="49" charset="0"/>
              </a:rPr>
              <a:t>отделений специалистами»</a:t>
            </a:r>
            <a:endParaRPr lang="ru-RU" sz="2800" b="1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67544" y="197768"/>
            <a:ext cx="8229600" cy="1143000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Courier New" pitchFamily="49" charset="0"/>
                <a:cs typeface="Courier New" pitchFamily="49" charset="0"/>
              </a:rPr>
              <a:t>Обращение к руководителям сестринского персонала МО</a:t>
            </a:r>
            <a:endParaRPr lang="ru-RU" sz="4000" b="1" dirty="0">
              <a:effectLst>
                <a:glow rad="101600">
                  <a:schemeClr val="bg1">
                    <a:alpha val="60000"/>
                  </a:schemeClr>
                </a:glow>
              </a:effectLst>
              <a:latin typeface="Courier New" pitchFamily="49" charset="0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3034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75656" y="1916832"/>
            <a:ext cx="6192688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Благодарю за внимание!</a:t>
            </a:r>
            <a:endParaRPr lang="ru-RU" sz="8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984816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179512" y="1196752"/>
            <a:ext cx="8784976" cy="5544616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numCol="2">
            <a:noAutofit/>
          </a:bodyPr>
          <a:lstStyle/>
          <a:p>
            <a:pPr indent="0">
              <a:spcAft>
                <a:spcPts val="0"/>
              </a:spcAft>
              <a:buNone/>
            </a:pPr>
            <a:r>
              <a:rPr lang="ru-RU" sz="1400" b="1" dirty="0" smtClean="0">
                <a:latin typeface="Courier New" pitchFamily="49" charset="0"/>
                <a:ea typeface="Times New Roman"/>
                <a:cs typeface="Courier New" pitchFamily="49" charset="0"/>
              </a:rPr>
              <a:t>1. Организация </a:t>
            </a:r>
            <a:r>
              <a:rPr lang="ru-RU" sz="1400" b="1" dirty="0">
                <a:latin typeface="Courier New" pitchFamily="49" charset="0"/>
                <a:ea typeface="Times New Roman"/>
                <a:cs typeface="Courier New" pitchFamily="49" charset="0"/>
              </a:rPr>
              <a:t>сестринского дела.</a:t>
            </a:r>
          </a:p>
          <a:p>
            <a:pPr indent="0">
              <a:spcAft>
                <a:spcPts val="0"/>
              </a:spcAft>
              <a:buNone/>
            </a:pPr>
            <a:r>
              <a:rPr lang="ru-RU" sz="1400" b="1" dirty="0">
                <a:latin typeface="Courier New" pitchFamily="49" charset="0"/>
                <a:ea typeface="Times New Roman"/>
                <a:cs typeface="Courier New" pitchFamily="49" charset="0"/>
              </a:rPr>
              <a:t>2. Лечебное дело.</a:t>
            </a:r>
          </a:p>
          <a:p>
            <a:pPr indent="0">
              <a:spcAft>
                <a:spcPts val="0"/>
              </a:spcAft>
              <a:buNone/>
            </a:pPr>
            <a:r>
              <a:rPr lang="ru-RU" sz="1400" b="1" dirty="0">
                <a:latin typeface="Courier New" pitchFamily="49" charset="0"/>
                <a:ea typeface="Times New Roman"/>
                <a:cs typeface="Courier New" pitchFamily="49" charset="0"/>
              </a:rPr>
              <a:t>3. Акушерское дело.</a:t>
            </a:r>
          </a:p>
          <a:p>
            <a:pPr indent="0">
              <a:spcAft>
                <a:spcPts val="0"/>
              </a:spcAft>
              <a:buNone/>
            </a:pPr>
            <a:r>
              <a:rPr lang="ru-RU" sz="1400" b="1" dirty="0">
                <a:latin typeface="Courier New" pitchFamily="49" charset="0"/>
                <a:ea typeface="Times New Roman"/>
                <a:cs typeface="Courier New" pitchFamily="49" charset="0"/>
              </a:rPr>
              <a:t>4. Стоматология.</a:t>
            </a:r>
          </a:p>
          <a:p>
            <a:pPr indent="0">
              <a:spcAft>
                <a:spcPts val="0"/>
              </a:spcAft>
              <a:buNone/>
            </a:pPr>
            <a:r>
              <a:rPr lang="ru-RU" sz="1400" b="1" dirty="0">
                <a:latin typeface="Courier New" pitchFamily="49" charset="0"/>
                <a:ea typeface="Times New Roman"/>
                <a:cs typeface="Courier New" pitchFamily="49" charset="0"/>
              </a:rPr>
              <a:t>5. Стоматология ортопедическая.</a:t>
            </a:r>
          </a:p>
          <a:p>
            <a:pPr indent="0">
              <a:spcAft>
                <a:spcPts val="0"/>
              </a:spcAft>
              <a:buNone/>
            </a:pPr>
            <a:r>
              <a:rPr lang="ru-RU" sz="1400" b="1" dirty="0">
                <a:latin typeface="Courier New" pitchFamily="49" charset="0"/>
                <a:ea typeface="Times New Roman"/>
                <a:cs typeface="Courier New" pitchFamily="49" charset="0"/>
              </a:rPr>
              <a:t>6. </a:t>
            </a:r>
            <a:r>
              <a:rPr lang="ru-RU" sz="1400" b="1" dirty="0" smtClean="0">
                <a:latin typeface="Courier New" pitchFamily="49" charset="0"/>
                <a:ea typeface="Times New Roman"/>
                <a:cs typeface="Courier New" pitchFamily="49" charset="0"/>
              </a:rPr>
              <a:t>Эпидемиология.</a:t>
            </a:r>
            <a:endParaRPr lang="ru-RU" sz="1400" b="1" dirty="0">
              <a:latin typeface="Courier New" pitchFamily="49" charset="0"/>
              <a:ea typeface="Times New Roman"/>
              <a:cs typeface="Courier New" pitchFamily="49" charset="0"/>
            </a:endParaRPr>
          </a:p>
          <a:p>
            <a:pPr indent="0">
              <a:spcAft>
                <a:spcPts val="0"/>
              </a:spcAft>
              <a:buNone/>
            </a:pPr>
            <a:r>
              <a:rPr lang="ru-RU" sz="1400" b="1" dirty="0">
                <a:latin typeface="Courier New" pitchFamily="49" charset="0"/>
                <a:ea typeface="Times New Roman"/>
                <a:cs typeface="Courier New" pitchFamily="49" charset="0"/>
              </a:rPr>
              <a:t>7. Гигиена и санитария.</a:t>
            </a:r>
          </a:p>
          <a:p>
            <a:pPr indent="0">
              <a:spcAft>
                <a:spcPts val="0"/>
              </a:spcAft>
              <a:buNone/>
            </a:pPr>
            <a:r>
              <a:rPr lang="ru-RU" sz="1400" b="1" dirty="0">
                <a:latin typeface="Courier New" pitchFamily="49" charset="0"/>
                <a:ea typeface="Times New Roman"/>
                <a:cs typeface="Courier New" pitchFamily="49" charset="0"/>
              </a:rPr>
              <a:t>8. Дезинфекционное дело.</a:t>
            </a:r>
          </a:p>
          <a:p>
            <a:pPr indent="0">
              <a:spcAft>
                <a:spcPts val="0"/>
              </a:spcAft>
              <a:buNone/>
            </a:pPr>
            <a:r>
              <a:rPr lang="ru-RU" sz="1400" b="1" dirty="0">
                <a:latin typeface="Courier New" pitchFamily="49" charset="0"/>
                <a:ea typeface="Times New Roman"/>
                <a:cs typeface="Courier New" pitchFamily="49" charset="0"/>
              </a:rPr>
              <a:t>9. Гигиеническое воспитание.</a:t>
            </a:r>
          </a:p>
          <a:p>
            <a:pPr indent="0">
              <a:spcAft>
                <a:spcPts val="0"/>
              </a:spcAft>
              <a:buNone/>
            </a:pPr>
            <a:r>
              <a:rPr lang="ru-RU" sz="1400" b="1" dirty="0">
                <a:latin typeface="Courier New" pitchFamily="49" charset="0"/>
                <a:ea typeface="Times New Roman"/>
                <a:cs typeface="Courier New" pitchFamily="49" charset="0"/>
              </a:rPr>
              <a:t>10. Энтомология.</a:t>
            </a:r>
          </a:p>
          <a:p>
            <a:pPr indent="0">
              <a:spcAft>
                <a:spcPts val="0"/>
              </a:spcAft>
              <a:buNone/>
            </a:pPr>
            <a:r>
              <a:rPr lang="ru-RU" sz="1400" b="1" dirty="0">
                <a:latin typeface="Courier New" pitchFamily="49" charset="0"/>
                <a:ea typeface="Times New Roman"/>
                <a:cs typeface="Courier New" pitchFamily="49" charset="0"/>
              </a:rPr>
              <a:t>11. Лабораторная диагностика.</a:t>
            </a:r>
          </a:p>
          <a:p>
            <a:pPr indent="0">
              <a:spcAft>
                <a:spcPts val="0"/>
              </a:spcAft>
              <a:buNone/>
            </a:pPr>
            <a:r>
              <a:rPr lang="ru-RU" sz="1400" b="1" dirty="0">
                <a:latin typeface="Courier New" pitchFamily="49" charset="0"/>
                <a:ea typeface="Times New Roman"/>
                <a:cs typeface="Courier New" pitchFamily="49" charset="0"/>
              </a:rPr>
              <a:t>12. Гистология.</a:t>
            </a:r>
          </a:p>
          <a:p>
            <a:pPr indent="0">
              <a:spcAft>
                <a:spcPts val="0"/>
              </a:spcAft>
              <a:buNone/>
            </a:pPr>
            <a:r>
              <a:rPr lang="ru-RU" sz="1400" b="1" dirty="0">
                <a:latin typeface="Courier New" pitchFamily="49" charset="0"/>
                <a:ea typeface="Times New Roman"/>
                <a:cs typeface="Courier New" pitchFamily="49" charset="0"/>
              </a:rPr>
              <a:t>13. Лабораторное дело.</a:t>
            </a:r>
          </a:p>
          <a:p>
            <a:pPr indent="0">
              <a:spcAft>
                <a:spcPts val="0"/>
              </a:spcAft>
              <a:buNone/>
            </a:pPr>
            <a:r>
              <a:rPr lang="ru-RU" sz="1400" b="1" dirty="0">
                <a:latin typeface="Courier New" pitchFamily="49" charset="0"/>
                <a:ea typeface="Times New Roman"/>
                <a:cs typeface="Courier New" pitchFamily="49" charset="0"/>
              </a:rPr>
              <a:t>14. Фармация.</a:t>
            </a:r>
          </a:p>
          <a:p>
            <a:pPr indent="0">
              <a:spcAft>
                <a:spcPts val="0"/>
              </a:spcAft>
              <a:buNone/>
            </a:pPr>
            <a:r>
              <a:rPr lang="ru-RU" sz="1400" b="1" dirty="0">
                <a:latin typeface="Courier New" pitchFamily="49" charset="0"/>
                <a:ea typeface="Times New Roman"/>
                <a:cs typeface="Courier New" pitchFamily="49" charset="0"/>
              </a:rPr>
              <a:t>15. Сестринское дело.</a:t>
            </a:r>
          </a:p>
          <a:p>
            <a:pPr indent="0">
              <a:spcAft>
                <a:spcPts val="0"/>
              </a:spcAft>
              <a:buNone/>
            </a:pPr>
            <a:r>
              <a:rPr lang="ru-RU" sz="1400" b="1" dirty="0">
                <a:latin typeface="Courier New" pitchFamily="49" charset="0"/>
                <a:ea typeface="Times New Roman"/>
                <a:cs typeface="Courier New" pitchFamily="49" charset="0"/>
              </a:rPr>
              <a:t>16. Сестринское дело в педиатрии.</a:t>
            </a:r>
          </a:p>
          <a:p>
            <a:pPr indent="0">
              <a:spcAft>
                <a:spcPts val="0"/>
              </a:spcAft>
              <a:buNone/>
            </a:pPr>
            <a:r>
              <a:rPr lang="ru-RU" sz="1400" b="1" dirty="0">
                <a:latin typeface="Courier New" pitchFamily="49" charset="0"/>
                <a:ea typeface="Times New Roman"/>
                <a:cs typeface="Courier New" pitchFamily="49" charset="0"/>
              </a:rPr>
              <a:t>17. Операционное дело.</a:t>
            </a:r>
          </a:p>
          <a:p>
            <a:pPr indent="0">
              <a:spcAft>
                <a:spcPts val="0"/>
              </a:spcAft>
              <a:buNone/>
            </a:pPr>
            <a:r>
              <a:rPr lang="ru-RU" sz="1400" b="1" dirty="0" smtClean="0">
                <a:latin typeface="Courier New" pitchFamily="49" charset="0"/>
                <a:ea typeface="Times New Roman"/>
                <a:cs typeface="Courier New" pitchFamily="49" charset="0"/>
              </a:rPr>
              <a:t>18</a:t>
            </a:r>
            <a:r>
              <a:rPr lang="ru-RU" sz="1400" b="1" dirty="0">
                <a:latin typeface="Courier New" pitchFamily="49" charset="0"/>
                <a:ea typeface="Times New Roman"/>
                <a:cs typeface="Courier New" pitchFamily="49" charset="0"/>
              </a:rPr>
              <a:t>. Анестезиология и реаниматология</a:t>
            </a:r>
            <a:r>
              <a:rPr lang="ru-RU" sz="1400" b="1" dirty="0" smtClean="0">
                <a:latin typeface="Courier New" pitchFamily="49" charset="0"/>
                <a:ea typeface="Times New Roman"/>
                <a:cs typeface="Courier New" pitchFamily="49" charset="0"/>
              </a:rPr>
              <a:t>.</a:t>
            </a:r>
            <a:endParaRPr lang="ru-RU" sz="1400" b="1" dirty="0">
              <a:latin typeface="Courier New" pitchFamily="49" charset="0"/>
              <a:ea typeface="Times New Roman"/>
              <a:cs typeface="Courier New" pitchFamily="49" charset="0"/>
            </a:endParaRPr>
          </a:p>
          <a:p>
            <a:pPr indent="0">
              <a:spcAft>
                <a:spcPts val="0"/>
              </a:spcAft>
              <a:buNone/>
            </a:pPr>
            <a:r>
              <a:rPr lang="ru-RU" sz="1400" b="1" dirty="0">
                <a:latin typeface="Courier New" pitchFamily="49" charset="0"/>
                <a:ea typeface="Times New Roman"/>
                <a:cs typeface="Courier New" pitchFamily="49" charset="0"/>
              </a:rPr>
              <a:t>19. Общая практика</a:t>
            </a:r>
            <a:r>
              <a:rPr lang="ru-RU" sz="1400" b="1" dirty="0" smtClean="0">
                <a:latin typeface="Courier New" pitchFamily="49" charset="0"/>
                <a:ea typeface="Times New Roman"/>
                <a:cs typeface="Courier New" pitchFamily="49" charset="0"/>
              </a:rPr>
              <a:t>.</a:t>
            </a:r>
          </a:p>
          <a:p>
            <a:pPr indent="0">
              <a:spcAft>
                <a:spcPts val="0"/>
              </a:spcAft>
              <a:buNone/>
            </a:pPr>
            <a:endParaRPr lang="ru-RU" sz="1400" b="1" dirty="0">
              <a:latin typeface="Courier New" pitchFamily="49" charset="0"/>
              <a:ea typeface="Times New Roman"/>
              <a:cs typeface="Courier New" pitchFamily="49" charset="0"/>
            </a:endParaRPr>
          </a:p>
          <a:p>
            <a:pPr indent="0">
              <a:spcAft>
                <a:spcPts val="0"/>
              </a:spcAft>
              <a:buNone/>
            </a:pPr>
            <a:endParaRPr lang="ru-RU" sz="1400" b="1" dirty="0">
              <a:latin typeface="Courier New" pitchFamily="49" charset="0"/>
              <a:ea typeface="Times New Roman"/>
              <a:cs typeface="Courier New" pitchFamily="49" charset="0"/>
            </a:endParaRPr>
          </a:p>
          <a:p>
            <a:pPr indent="0">
              <a:spcAft>
                <a:spcPts val="0"/>
              </a:spcAft>
              <a:buNone/>
            </a:pPr>
            <a:r>
              <a:rPr lang="ru-RU" sz="1400" b="1" dirty="0">
                <a:latin typeface="Courier New" pitchFamily="49" charset="0"/>
                <a:ea typeface="Times New Roman"/>
                <a:cs typeface="Courier New" pitchFamily="49" charset="0"/>
              </a:rPr>
              <a:t>20. Рентгенология.</a:t>
            </a:r>
          </a:p>
          <a:p>
            <a:pPr indent="0">
              <a:spcAft>
                <a:spcPts val="0"/>
              </a:spcAft>
              <a:buNone/>
            </a:pPr>
            <a:r>
              <a:rPr lang="ru-RU" sz="1400" b="1" dirty="0">
                <a:latin typeface="Courier New" pitchFamily="49" charset="0"/>
                <a:ea typeface="Times New Roman"/>
                <a:cs typeface="Courier New" pitchFamily="49" charset="0"/>
              </a:rPr>
              <a:t>21. Функциональная диагностика.</a:t>
            </a:r>
          </a:p>
          <a:p>
            <a:pPr indent="0">
              <a:spcAft>
                <a:spcPts val="0"/>
              </a:spcAft>
              <a:buNone/>
            </a:pPr>
            <a:r>
              <a:rPr lang="ru-RU" sz="1400" b="1" dirty="0">
                <a:latin typeface="Courier New" pitchFamily="49" charset="0"/>
                <a:ea typeface="Times New Roman"/>
                <a:cs typeface="Courier New" pitchFamily="49" charset="0"/>
              </a:rPr>
              <a:t>22. Физиотерапия.</a:t>
            </a:r>
          </a:p>
          <a:p>
            <a:pPr indent="0">
              <a:spcAft>
                <a:spcPts val="0"/>
              </a:spcAft>
              <a:buNone/>
            </a:pPr>
            <a:r>
              <a:rPr lang="ru-RU" sz="1400" b="1" dirty="0">
                <a:latin typeface="Courier New" pitchFamily="49" charset="0"/>
                <a:ea typeface="Times New Roman"/>
                <a:cs typeface="Courier New" pitchFamily="49" charset="0"/>
              </a:rPr>
              <a:t>23. Медицинский массаж.</a:t>
            </a:r>
          </a:p>
          <a:p>
            <a:pPr indent="0">
              <a:spcAft>
                <a:spcPts val="0"/>
              </a:spcAft>
              <a:buNone/>
            </a:pPr>
            <a:r>
              <a:rPr lang="ru-RU" sz="1400" b="1" dirty="0">
                <a:latin typeface="Courier New" pitchFamily="49" charset="0"/>
                <a:ea typeface="Times New Roman"/>
                <a:cs typeface="Courier New" pitchFamily="49" charset="0"/>
              </a:rPr>
              <a:t>24. Лечебная физкультура.</a:t>
            </a:r>
          </a:p>
          <a:p>
            <a:pPr indent="0">
              <a:spcAft>
                <a:spcPts val="0"/>
              </a:spcAft>
              <a:buNone/>
            </a:pPr>
            <a:r>
              <a:rPr lang="ru-RU" sz="1400" b="1" dirty="0">
                <a:latin typeface="Courier New" pitchFamily="49" charset="0"/>
                <a:ea typeface="Times New Roman"/>
                <a:cs typeface="Courier New" pitchFamily="49" charset="0"/>
              </a:rPr>
              <a:t>25. Диетология.</a:t>
            </a:r>
          </a:p>
          <a:p>
            <a:pPr indent="0">
              <a:spcAft>
                <a:spcPts val="0"/>
              </a:spcAft>
              <a:buNone/>
            </a:pPr>
            <a:r>
              <a:rPr lang="ru-RU" sz="1400" b="1" dirty="0">
                <a:latin typeface="Courier New" pitchFamily="49" charset="0"/>
                <a:ea typeface="Times New Roman"/>
                <a:cs typeface="Courier New" pitchFamily="49" charset="0"/>
              </a:rPr>
              <a:t>26. Медицинская статистика.</a:t>
            </a:r>
          </a:p>
          <a:p>
            <a:pPr indent="0">
              <a:spcAft>
                <a:spcPts val="0"/>
              </a:spcAft>
              <a:buNone/>
            </a:pPr>
            <a:r>
              <a:rPr lang="ru-RU" sz="1400" b="1" dirty="0">
                <a:latin typeface="Courier New" pitchFamily="49" charset="0"/>
                <a:ea typeface="Times New Roman"/>
                <a:cs typeface="Courier New" pitchFamily="49" charset="0"/>
              </a:rPr>
              <a:t>27. Стоматология профилактическая.</a:t>
            </a:r>
          </a:p>
          <a:p>
            <a:pPr indent="0">
              <a:spcAft>
                <a:spcPts val="0"/>
              </a:spcAft>
              <a:buNone/>
            </a:pPr>
            <a:r>
              <a:rPr lang="ru-RU" sz="1400" b="1" dirty="0">
                <a:latin typeface="Courier New" pitchFamily="49" charset="0"/>
                <a:ea typeface="Times New Roman"/>
                <a:cs typeface="Courier New" pitchFamily="49" charset="0"/>
              </a:rPr>
              <a:t>28. Судебно-медицинская экспертиза.</a:t>
            </a:r>
          </a:p>
          <a:p>
            <a:pPr indent="0">
              <a:spcAft>
                <a:spcPts val="0"/>
              </a:spcAft>
              <a:buNone/>
            </a:pPr>
            <a:r>
              <a:rPr lang="ru-RU" sz="1400" b="1" dirty="0">
                <a:latin typeface="Courier New" pitchFamily="49" charset="0"/>
                <a:ea typeface="Times New Roman"/>
                <a:cs typeface="Courier New" pitchFamily="49" charset="0"/>
              </a:rPr>
              <a:t>29. Медицинская оптика.</a:t>
            </a:r>
          </a:p>
          <a:p>
            <a:pPr indent="0">
              <a:spcAft>
                <a:spcPts val="0"/>
              </a:spcAft>
              <a:buNone/>
            </a:pPr>
            <a:r>
              <a:rPr lang="ru-RU" sz="1400" b="1" dirty="0">
                <a:latin typeface="Courier New" pitchFamily="49" charset="0"/>
                <a:ea typeface="Times New Roman"/>
                <a:cs typeface="Courier New" pitchFamily="49" charset="0"/>
              </a:rPr>
              <a:t>30. </a:t>
            </a:r>
            <a:r>
              <a:rPr lang="ru-RU" sz="1400" b="1" dirty="0" smtClean="0">
                <a:latin typeface="Courier New" pitchFamily="49" charset="0"/>
                <a:ea typeface="Times New Roman"/>
                <a:cs typeface="Courier New" pitchFamily="49" charset="0"/>
              </a:rPr>
              <a:t>Бактериология.</a:t>
            </a:r>
          </a:p>
          <a:p>
            <a:pPr indent="0">
              <a:spcAft>
                <a:spcPts val="0"/>
              </a:spcAft>
              <a:buNone/>
            </a:pPr>
            <a:r>
              <a:rPr lang="ru-RU" sz="1400" b="1" dirty="0">
                <a:latin typeface="Courier New" pitchFamily="49" charset="0"/>
                <a:ea typeface="Times New Roman"/>
                <a:cs typeface="Courier New" pitchFamily="49" charset="0"/>
              </a:rPr>
              <a:t>31. Медико-социальная </a:t>
            </a:r>
            <a:r>
              <a:rPr lang="ru-RU" sz="1400" b="1" dirty="0" smtClean="0">
                <a:latin typeface="Courier New" pitchFamily="49" charset="0"/>
                <a:ea typeface="Times New Roman"/>
                <a:cs typeface="Courier New" pitchFamily="49" charset="0"/>
              </a:rPr>
              <a:t>помощь.</a:t>
            </a:r>
            <a:endParaRPr lang="ru-RU" sz="1400" b="1" dirty="0">
              <a:latin typeface="Courier New" pitchFamily="49" charset="0"/>
              <a:ea typeface="Times New Roman"/>
              <a:cs typeface="Courier New" pitchFamily="49" charset="0"/>
            </a:endParaRPr>
          </a:p>
          <a:p>
            <a:pPr indent="0">
              <a:spcAft>
                <a:spcPts val="0"/>
              </a:spcAft>
              <a:buNone/>
            </a:pPr>
            <a:r>
              <a:rPr lang="ru-RU" sz="1400" b="1" dirty="0">
                <a:latin typeface="Courier New" pitchFamily="49" charset="0"/>
                <a:ea typeface="Times New Roman"/>
                <a:cs typeface="Courier New" pitchFamily="49" charset="0"/>
              </a:rPr>
              <a:t>32. </a:t>
            </a:r>
            <a:r>
              <a:rPr lang="ru-RU" sz="1400" b="1" dirty="0" smtClean="0">
                <a:latin typeface="Courier New" pitchFamily="49" charset="0"/>
                <a:ea typeface="Times New Roman"/>
                <a:cs typeface="Courier New" pitchFamily="49" charset="0"/>
              </a:rPr>
              <a:t>Наркология.</a:t>
            </a:r>
            <a:endParaRPr lang="ru-RU" sz="1400" b="1" dirty="0">
              <a:latin typeface="Courier New" pitchFamily="49" charset="0"/>
              <a:ea typeface="Times New Roman"/>
              <a:cs typeface="Courier New" pitchFamily="49" charset="0"/>
            </a:endParaRPr>
          </a:p>
          <a:p>
            <a:pPr indent="0">
              <a:spcAft>
                <a:spcPts val="0"/>
              </a:spcAft>
              <a:buNone/>
            </a:pPr>
            <a:r>
              <a:rPr lang="ru-RU" sz="1400" b="1" dirty="0">
                <a:latin typeface="Courier New" pitchFamily="49" charset="0"/>
                <a:ea typeface="Times New Roman"/>
                <a:cs typeface="Courier New" pitchFamily="49" charset="0"/>
              </a:rPr>
              <a:t>33. Реабилитационное сестринское </a:t>
            </a:r>
            <a:r>
              <a:rPr lang="ru-RU" sz="1400" b="1" dirty="0" smtClean="0">
                <a:latin typeface="Courier New" pitchFamily="49" charset="0"/>
                <a:ea typeface="Times New Roman"/>
                <a:cs typeface="Courier New" pitchFamily="49" charset="0"/>
              </a:rPr>
              <a:t>дело.</a:t>
            </a:r>
            <a:endParaRPr lang="ru-RU" sz="1400" b="1" dirty="0">
              <a:latin typeface="Courier New" pitchFamily="49" charset="0"/>
              <a:ea typeface="Times New Roman"/>
              <a:cs typeface="Courier New" pitchFamily="49" charset="0"/>
            </a:endParaRPr>
          </a:p>
          <a:p>
            <a:pPr indent="0">
              <a:spcAft>
                <a:spcPts val="0"/>
              </a:spcAft>
              <a:buNone/>
            </a:pPr>
            <a:r>
              <a:rPr lang="ru-RU" sz="1400" b="1" dirty="0">
                <a:latin typeface="Courier New" pitchFamily="49" charset="0"/>
                <a:ea typeface="Times New Roman"/>
                <a:cs typeface="Courier New" pitchFamily="49" charset="0"/>
              </a:rPr>
              <a:t>34. Сестринское дело в </a:t>
            </a:r>
            <a:r>
              <a:rPr lang="ru-RU" sz="1400" b="1" dirty="0" smtClean="0">
                <a:latin typeface="Courier New" pitchFamily="49" charset="0"/>
                <a:ea typeface="Times New Roman"/>
                <a:cs typeface="Courier New" pitchFamily="49" charset="0"/>
              </a:rPr>
              <a:t>косметологии.</a:t>
            </a:r>
            <a:endParaRPr lang="ru-RU" sz="1400" b="1" dirty="0">
              <a:latin typeface="Courier New" pitchFamily="49" charset="0"/>
              <a:ea typeface="Times New Roman"/>
              <a:cs typeface="Courier New" pitchFamily="49" charset="0"/>
            </a:endParaRPr>
          </a:p>
          <a:p>
            <a:pPr indent="0">
              <a:spcAft>
                <a:spcPts val="0"/>
              </a:spcAft>
              <a:buNone/>
            </a:pPr>
            <a:r>
              <a:rPr lang="ru-RU" sz="1400" b="1" dirty="0">
                <a:latin typeface="Courier New" pitchFamily="49" charset="0"/>
                <a:ea typeface="Times New Roman"/>
                <a:cs typeface="Courier New" pitchFamily="49" charset="0"/>
              </a:rPr>
              <a:t>35. Скорая и неотложная помощь".</a:t>
            </a:r>
          </a:p>
          <a:p>
            <a:pPr indent="342900">
              <a:spcAft>
                <a:spcPts val="0"/>
              </a:spcAft>
            </a:pPr>
            <a:endParaRPr lang="ru-RU" sz="1400" b="1" dirty="0" smtClean="0">
              <a:latin typeface="Courier New" pitchFamily="49" charset="0"/>
              <a:ea typeface="Times New Roman"/>
              <a:cs typeface="Courier New" pitchFamily="49" charset="0"/>
            </a:endParaRPr>
          </a:p>
          <a:p>
            <a:pPr marL="514350" indent="-514350">
              <a:buFont typeface="+mj-lt"/>
              <a:buAutoNum type="arabicPeriod"/>
            </a:pPr>
            <a:endParaRPr lang="ru-RU" sz="1400" b="1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395536" y="332656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n>
                  <a:solidFill>
                    <a:schemeClr val="bg1"/>
                  </a:solidFill>
                </a:ln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Courier New" pitchFamily="49" charset="0"/>
                <a:cs typeface="Courier New" pitchFamily="49" charset="0"/>
              </a:rPr>
              <a:t>Специальности сестринского дела в России</a:t>
            </a:r>
            <a:endParaRPr lang="ru-RU" b="1" dirty="0">
              <a:ln>
                <a:solidFill>
                  <a:schemeClr val="bg1"/>
                </a:solidFill>
              </a:ln>
              <a:effectLst>
                <a:glow rad="101600">
                  <a:schemeClr val="bg1">
                    <a:alpha val="60000"/>
                  </a:schemeClr>
                </a:glow>
              </a:effectLst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87878" y="5560350"/>
            <a:ext cx="3496090" cy="369332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17. Операционное дело</a:t>
            </a:r>
            <a:endParaRPr lang="ru-RU" b="1" dirty="0">
              <a:solidFill>
                <a:srgbClr val="FF0000"/>
              </a:solidFill>
              <a:latin typeface="Courier New" pitchFamily="49" charset="0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2457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96520" y="4795488"/>
            <a:ext cx="2487616" cy="161468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615709" y="4795066"/>
            <a:ext cx="2401507" cy="1614689"/>
          </a:xfrm>
          <a:prstGeom prst="rect">
            <a:avLst/>
          </a:prstGeom>
        </p:spPr>
      </p:pic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6635" y="836712"/>
            <a:ext cx="2494359" cy="272797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TextBox 8"/>
          <p:cNvSpPr txBox="1"/>
          <p:nvPr/>
        </p:nvSpPr>
        <p:spPr>
          <a:xfrm>
            <a:off x="35496" y="3410742"/>
            <a:ext cx="331236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Courier New" pitchFamily="49" charset="0"/>
                <a:cs typeface="Courier New" pitchFamily="49" charset="0"/>
              </a:rPr>
              <a:t>Е.М. Бакунина </a:t>
            </a:r>
          </a:p>
          <a:p>
            <a:pPr algn="ctr"/>
            <a:r>
              <a:rPr lang="ru-RU" sz="2400" b="1" dirty="0" smtClean="0">
                <a:latin typeface="Courier New" pitchFamily="49" charset="0"/>
                <a:cs typeface="Courier New" pitchFamily="49" charset="0"/>
              </a:rPr>
              <a:t>(1812-1894 гг.)</a:t>
            </a:r>
            <a:endParaRPr lang="ru-RU" sz="2400" b="1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203848" y="1012942"/>
            <a:ext cx="5760640" cy="3507343"/>
          </a:xfrm>
          <a:prstGeom prst="roundRect">
            <a:avLst/>
          </a:prstGeom>
          <a:solidFill>
            <a:schemeClr val="lt1">
              <a:alpha val="69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ru-RU" sz="2000" b="1" i="1" dirty="0">
                <a:latin typeface="Courier New" pitchFamily="49" charset="0"/>
                <a:cs typeface="Courier New" pitchFamily="49" charset="0"/>
              </a:rPr>
              <a:t>«Ежедневно, днем и ночью, </a:t>
            </a:r>
            <a:r>
              <a:rPr lang="ru-RU" sz="2000" b="1" i="1" dirty="0" smtClean="0">
                <a:latin typeface="Courier New" pitchFamily="49" charset="0"/>
                <a:cs typeface="Courier New" pitchFamily="49" charset="0"/>
              </a:rPr>
              <a:t>можно </a:t>
            </a:r>
            <a:r>
              <a:rPr lang="ru-RU" sz="2000" b="1" i="1" dirty="0">
                <a:latin typeface="Courier New" pitchFamily="49" charset="0"/>
                <a:cs typeface="Courier New" pitchFamily="49" charset="0"/>
              </a:rPr>
              <a:t>было ее застать в операционной комнате, присутствующую на операции, в то время, когда бомбы и ракеты то перелетали, то не долетали и ложились кругом, ...она обнаруживала со своими сообщницами присутствие духа, едва совместимое с женскою натурою</a:t>
            </a:r>
            <a:r>
              <a:rPr lang="ru-RU" sz="2000" b="1" i="1" dirty="0" smtClean="0">
                <a:latin typeface="Courier New" pitchFamily="49" charset="0"/>
                <a:cs typeface="Courier New" pitchFamily="49" charset="0"/>
              </a:rPr>
              <a:t>»</a:t>
            </a:r>
          </a:p>
          <a:p>
            <a:pPr algn="r"/>
            <a:r>
              <a:rPr lang="ru-RU" sz="2000" b="1" i="1" dirty="0" smtClean="0">
                <a:latin typeface="Courier New" pitchFamily="49" charset="0"/>
                <a:cs typeface="Courier New" pitchFamily="49" charset="0"/>
              </a:rPr>
              <a:t>(Пирогов Н.И.)</a:t>
            </a:r>
            <a:endParaRPr lang="ru-RU" sz="2000" b="1" i="1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1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634082"/>
          </a:xfrm>
        </p:spPr>
        <p:txBody>
          <a:bodyPr>
            <a:noAutofit/>
          </a:bodyPr>
          <a:lstStyle/>
          <a:p>
            <a:r>
              <a:rPr lang="ru-RU" sz="5000" b="1" dirty="0" smtClean="0">
                <a:ln>
                  <a:solidFill>
                    <a:schemeClr val="bg1"/>
                  </a:solidFill>
                </a:ln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Courier New" pitchFamily="49" charset="0"/>
                <a:cs typeface="Courier New" pitchFamily="49" charset="0"/>
              </a:rPr>
              <a:t>Развитие медицины</a:t>
            </a:r>
            <a:endParaRPr lang="ru-RU" sz="5000" b="1" dirty="0">
              <a:ln>
                <a:solidFill>
                  <a:schemeClr val="bg1"/>
                </a:solidFill>
              </a:ln>
              <a:effectLst>
                <a:glow rad="101600">
                  <a:schemeClr val="bg1">
                    <a:alpha val="60000"/>
                  </a:schemeClr>
                </a:glow>
              </a:effectLst>
              <a:latin typeface="Courier New" pitchFamily="49" charset="0"/>
              <a:cs typeface="Courier New" pitchFamily="49" charset="0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8720" y="4098296"/>
            <a:ext cx="1785008" cy="26003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3" name="TextBox 12"/>
          <p:cNvSpPr txBox="1"/>
          <p:nvPr/>
        </p:nvSpPr>
        <p:spPr>
          <a:xfrm>
            <a:off x="35496" y="5982379"/>
            <a:ext cx="34563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Courier New" pitchFamily="49" charset="0"/>
                <a:cs typeface="Courier New" pitchFamily="49" charset="0"/>
              </a:rPr>
              <a:t>Е.Ф. Романова</a:t>
            </a:r>
          </a:p>
          <a:p>
            <a:pPr algn="ctr"/>
            <a:r>
              <a:rPr lang="ru-RU" sz="2400" b="1" dirty="0" smtClean="0">
                <a:latin typeface="Courier New" pitchFamily="49" charset="0"/>
                <a:cs typeface="Courier New" pitchFamily="49" charset="0"/>
              </a:rPr>
              <a:t>(1894-1918 гг.) </a:t>
            </a:r>
            <a:endParaRPr lang="ru-RU" sz="2400" b="1" dirty="0">
              <a:latin typeface="Courier New" pitchFamily="49" charset="0"/>
              <a:cs typeface="Courier New" pitchFamily="49" charset="0"/>
            </a:endParaRP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56392" y="5311804"/>
            <a:ext cx="1979903" cy="14849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264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496" y="1713710"/>
            <a:ext cx="2256665" cy="1470062"/>
          </a:xfrm>
          <a:prstGeom prst="rect">
            <a:avLst/>
          </a:prstGeom>
        </p:spPr>
      </p:pic>
      <p:pic>
        <p:nvPicPr>
          <p:cNvPr id="7" name="Объект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39752" y="1713709"/>
            <a:ext cx="2238102" cy="1497477"/>
          </a:xfrm>
          <a:prstGeom prst="rect">
            <a:avLst/>
          </a:prstGeom>
        </p:spPr>
      </p:pic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44008" y="1700808"/>
            <a:ext cx="2163862" cy="1510378"/>
          </a:xfrm>
        </p:spPr>
      </p:pic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518864" y="490662"/>
            <a:ext cx="8229600" cy="634082"/>
          </a:xfrm>
        </p:spPr>
        <p:txBody>
          <a:bodyPr>
            <a:noAutofit/>
          </a:bodyPr>
          <a:lstStyle/>
          <a:p>
            <a:pPr>
              <a:lnSpc>
                <a:spcPct val="80000"/>
              </a:lnSpc>
            </a:pPr>
            <a:r>
              <a:rPr lang="ru-RU" sz="5000" b="1" dirty="0" smtClean="0">
                <a:ln>
                  <a:solidFill>
                    <a:schemeClr val="bg1"/>
                  </a:solidFill>
                </a:ln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Courier New" pitchFamily="49" charset="0"/>
                <a:cs typeface="Courier New" pitchFamily="49" charset="0"/>
              </a:rPr>
              <a:t>Развитие сестринского операционного дела</a:t>
            </a:r>
            <a:endParaRPr lang="ru-RU" sz="5000" b="1" dirty="0">
              <a:ln>
                <a:solidFill>
                  <a:schemeClr val="bg1"/>
                </a:solidFill>
              </a:ln>
              <a:effectLst>
                <a:glow rad="101600">
                  <a:schemeClr val="bg1">
                    <a:alpha val="60000"/>
                  </a:schemeClr>
                </a:glow>
              </a:effectLst>
              <a:latin typeface="Courier New" pitchFamily="49" charset="0"/>
              <a:cs typeface="Courier New" pitchFamily="49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44008" y="4896715"/>
            <a:ext cx="2163863" cy="1497514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876255" y="1713709"/>
            <a:ext cx="2237789" cy="1497477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339752" y="3277074"/>
            <a:ext cx="2238102" cy="1523049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44007" y="3277074"/>
            <a:ext cx="2163863" cy="1532979"/>
          </a:xfrm>
          <a:prstGeom prst="rect">
            <a:avLst/>
          </a:prstGeom>
        </p:spPr>
      </p:pic>
      <p:pic>
        <p:nvPicPr>
          <p:cNvPr id="13" name="Объект 3"/>
          <p:cNvPicPr>
            <a:picLocks noChangeAspect="1"/>
          </p:cNvPicPr>
          <p:nvPr/>
        </p:nvPicPr>
        <p:blipFill rotWithShape="1">
          <a:blip r:embed="rId9" cstate="screen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5496" y="3277074"/>
            <a:ext cx="2256665" cy="152304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76255" y="3285960"/>
            <a:ext cx="2237789" cy="1514163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61742" y="4896715"/>
            <a:ext cx="2252303" cy="1497514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496" y="4882061"/>
            <a:ext cx="2256665" cy="154754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39752" y="4882061"/>
            <a:ext cx="2263766" cy="15651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4883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980728"/>
            <a:ext cx="4690864" cy="4824536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marL="0" indent="0" algn="ctr">
              <a:buNone/>
            </a:pPr>
            <a:r>
              <a:rPr lang="ru-RU" sz="4000" b="1" dirty="0" smtClean="0">
                <a:latin typeface="Courier New" pitchFamily="49" charset="0"/>
                <a:cs typeface="Courier New" pitchFamily="49" charset="0"/>
              </a:rPr>
              <a:t>Операционная медицинская сестра – </a:t>
            </a:r>
          </a:p>
          <a:p>
            <a:pPr marL="0" indent="0" algn="ctr">
              <a:buNone/>
            </a:pPr>
            <a:endParaRPr lang="ru-RU" sz="2800" b="1" dirty="0" smtClean="0">
              <a:latin typeface="Courier New" pitchFamily="49" charset="0"/>
              <a:cs typeface="Courier New" pitchFamily="49" charset="0"/>
            </a:endParaRPr>
          </a:p>
          <a:p>
            <a:pPr marL="0" indent="0" algn="ctr">
              <a:buNone/>
            </a:pPr>
            <a:r>
              <a:rPr lang="ru-RU" sz="2800" b="1" dirty="0">
                <a:latin typeface="Courier New" pitchFamily="49" charset="0"/>
                <a:cs typeface="Courier New" pitchFamily="49" charset="0"/>
              </a:rPr>
              <a:t>у</a:t>
            </a:r>
            <a:r>
              <a:rPr lang="ru-RU" sz="2800" b="1" dirty="0" smtClean="0">
                <a:latin typeface="Courier New" pitchFamily="49" charset="0"/>
                <a:cs typeface="Courier New" pitchFamily="49" charset="0"/>
              </a:rPr>
              <a:t>ниверсальный специалист</a:t>
            </a:r>
          </a:p>
          <a:p>
            <a:pPr marL="0" indent="0" algn="ctr">
              <a:buNone/>
            </a:pPr>
            <a:endParaRPr lang="ru-RU" b="1" dirty="0">
              <a:latin typeface="Courier New" pitchFamily="49" charset="0"/>
              <a:cs typeface="Courier New" pitchFamily="49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599" y="476672"/>
            <a:ext cx="4680520" cy="58506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sp>
        <p:nvSpPr>
          <p:cNvPr id="5" name="Объект 2"/>
          <p:cNvSpPr txBox="1">
            <a:spLocks/>
          </p:cNvSpPr>
          <p:nvPr/>
        </p:nvSpPr>
        <p:spPr>
          <a:xfrm>
            <a:off x="447255" y="1133128"/>
            <a:ext cx="4690864" cy="4824536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sz="4000" b="1" smtClean="0">
                <a:latin typeface="Courier New" pitchFamily="49" charset="0"/>
                <a:cs typeface="Courier New" pitchFamily="49" charset="0"/>
              </a:rPr>
              <a:t>Операционная медицинская сестра – </a:t>
            </a:r>
          </a:p>
          <a:p>
            <a:pPr marL="0" indent="0" algn="ctr">
              <a:buFont typeface="Arial" panose="020B0604020202020204" pitchFamily="34" charset="0"/>
              <a:buNone/>
            </a:pPr>
            <a:endParaRPr lang="ru-RU" sz="2800" b="1" smtClean="0">
              <a:latin typeface="Courier New" pitchFamily="49" charset="0"/>
              <a:cs typeface="Courier New" pitchFamily="49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ru-RU" sz="2800" b="1" smtClean="0">
                <a:latin typeface="Courier New" pitchFamily="49" charset="0"/>
                <a:cs typeface="Courier New" pitchFamily="49" charset="0"/>
              </a:rPr>
              <a:t>правая рука 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ru-RU" sz="2800" b="1" smtClean="0">
                <a:latin typeface="Courier New" pitchFamily="49" charset="0"/>
                <a:cs typeface="Courier New" pitchFamily="49" charset="0"/>
              </a:rPr>
              <a:t>хирурга</a:t>
            </a:r>
          </a:p>
          <a:p>
            <a:pPr marL="0" indent="0" algn="ctr">
              <a:buFont typeface="Arial" panose="020B0604020202020204" pitchFamily="34" charset="0"/>
              <a:buNone/>
            </a:pPr>
            <a:endParaRPr lang="ru-RU" b="1" dirty="0">
              <a:latin typeface="Courier New" pitchFamily="49" charset="0"/>
              <a:cs typeface="Courier New" pitchFamily="49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17994" y="660575"/>
            <a:ext cx="4720125" cy="561662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37897" y="1087296"/>
            <a:ext cx="4900222" cy="476318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3435623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3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3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12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12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125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25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3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750"/>
                            </p:stCondLst>
                            <p:childTnLst>
                              <p:par>
                                <p:cTn id="2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9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30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2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6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7000"/>
                            </p:stCondLst>
                            <p:childTnLst>
                              <p:par>
                                <p:cTn id="49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125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125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125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125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8250"/>
                            </p:stCondLst>
                            <p:childTnLst>
                              <p:par>
                                <p:cTn id="6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1250"/>
                            </p:stCondLst>
                            <p:childTnLst>
                              <p:par>
                                <p:cTn id="66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22250"/>
                            </p:stCondLst>
                            <p:childTnLst>
                              <p:par>
                                <p:cTn id="7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5250"/>
                            </p:stCondLst>
                            <p:childTnLst>
                              <p:par>
                                <p:cTn id="74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3" grpId="1" uiExpand="1" build="p" animBg="1"/>
      <p:bldP spid="5" grpId="0" uiExpand="1" build="p" animBg="1"/>
      <p:bldP spid="5" grpId="1" uiExpand="1" build="allAtOnce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87623" y="1240117"/>
            <a:ext cx="7201147" cy="4753812"/>
          </a:xfrm>
          <a:prstGeom prst="rect">
            <a:avLst/>
          </a:prstGeom>
        </p:spPr>
      </p:pic>
      <p:sp>
        <p:nvSpPr>
          <p:cNvPr id="12" name="Заголовок 1"/>
          <p:cNvSpPr>
            <a:spLocks noGrp="1"/>
          </p:cNvSpPr>
          <p:nvPr>
            <p:ph type="title"/>
          </p:nvPr>
        </p:nvSpPr>
        <p:spPr>
          <a:xfrm>
            <a:off x="518864" y="274638"/>
            <a:ext cx="8229600" cy="634082"/>
          </a:xfrm>
        </p:spPr>
        <p:txBody>
          <a:bodyPr>
            <a:noAutofit/>
          </a:bodyPr>
          <a:lstStyle/>
          <a:p>
            <a:r>
              <a:rPr lang="ru-RU" sz="5000" b="1" dirty="0" smtClean="0">
                <a:ln>
                  <a:solidFill>
                    <a:schemeClr val="bg1"/>
                  </a:solidFill>
                </a:ln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Courier New" pitchFamily="49" charset="0"/>
                <a:cs typeface="Courier New" pitchFamily="49" charset="0"/>
              </a:rPr>
              <a:t>Развитие медицины</a:t>
            </a:r>
            <a:endParaRPr lang="ru-RU" sz="5000" b="1" dirty="0">
              <a:ln>
                <a:solidFill>
                  <a:schemeClr val="bg1"/>
                </a:solidFill>
              </a:ln>
              <a:effectLst>
                <a:glow rad="101600">
                  <a:schemeClr val="bg1">
                    <a:alpha val="60000"/>
                  </a:schemeClr>
                </a:glow>
              </a:effectLst>
              <a:latin typeface="Courier New" pitchFamily="49" charset="0"/>
              <a:cs typeface="Courier New" pitchFamily="49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01517" y="1240117"/>
            <a:ext cx="6909830" cy="476958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87623" y="1274759"/>
            <a:ext cx="7201685" cy="4719169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87624" y="1240117"/>
            <a:ext cx="7201148" cy="479707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88160" y="1269279"/>
            <a:ext cx="7201149" cy="479707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01516" y="1274760"/>
            <a:ext cx="7187255" cy="4786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3741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25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775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6474" y="1054025"/>
            <a:ext cx="7385546" cy="492062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6473" y="1054024"/>
            <a:ext cx="7385547" cy="4920621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8216" y="1054024"/>
            <a:ext cx="7402705" cy="4920621"/>
          </a:xfrm>
          <a:prstGeom prst="rect">
            <a:avLst/>
          </a:prstGeom>
        </p:spPr>
      </p:pic>
      <p:sp>
        <p:nvSpPr>
          <p:cNvPr id="14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634082"/>
          </a:xfrm>
        </p:spPr>
        <p:txBody>
          <a:bodyPr>
            <a:noAutofit/>
          </a:bodyPr>
          <a:lstStyle/>
          <a:p>
            <a:r>
              <a:rPr lang="ru-RU" sz="5000" b="1" dirty="0" smtClean="0">
                <a:ln>
                  <a:solidFill>
                    <a:schemeClr val="bg1"/>
                  </a:solidFill>
                </a:ln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Courier New" pitchFamily="49" charset="0"/>
                <a:cs typeface="Courier New" pitchFamily="49" charset="0"/>
              </a:rPr>
              <a:t>Развитие медицины</a:t>
            </a:r>
            <a:endParaRPr lang="ru-RU" sz="5000" b="1" dirty="0">
              <a:ln>
                <a:solidFill>
                  <a:schemeClr val="bg1"/>
                </a:solidFill>
              </a:ln>
              <a:effectLst>
                <a:glow rad="101600">
                  <a:schemeClr val="bg1">
                    <a:alpha val="60000"/>
                  </a:schemeClr>
                </a:glow>
              </a:effectLst>
              <a:latin typeface="Courier New" pitchFamily="49" charset="0"/>
              <a:cs typeface="Courier New" pitchFamily="49" charset="0"/>
            </a:endParaRPr>
          </a:p>
        </p:txBody>
      </p:sp>
      <p:pic>
        <p:nvPicPr>
          <p:cNvPr id="13" name="Объект 3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71600" y="1066456"/>
            <a:ext cx="7416824" cy="50010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1738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Выноска-облако 5"/>
          <p:cNvSpPr/>
          <p:nvPr/>
        </p:nvSpPr>
        <p:spPr>
          <a:xfrm>
            <a:off x="-1602" y="1196752"/>
            <a:ext cx="3744416" cy="609064"/>
          </a:xfrm>
          <a:prstGeom prst="cloudCallout">
            <a:avLst>
              <a:gd name="adj1" fmla="val 14758"/>
              <a:gd name="adj2" fmla="val 68889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45720">
              <a:spcBef>
                <a:spcPct val="20000"/>
              </a:spcBef>
              <a:spcAft>
                <a:spcPts val="300"/>
              </a:spcAft>
              <a:buClr>
                <a:srgbClr val="F14124">
                  <a:lumMod val="75000"/>
                </a:srgbClr>
              </a:buClr>
              <a:buSzPct val="130000"/>
            </a:pPr>
            <a:r>
              <a:rPr lang="ru-RU" sz="2000" dirty="0">
                <a:solidFill>
                  <a:prstClr val="black">
                    <a:lumMod val="75000"/>
                    <a:lumOff val="25000"/>
                  </a:prstClr>
                </a:solidFill>
              </a:rPr>
              <a:t>профессионализм </a:t>
            </a:r>
          </a:p>
        </p:txBody>
      </p:sp>
      <p:sp>
        <p:nvSpPr>
          <p:cNvPr id="7" name="Выноска-облако 6"/>
          <p:cNvSpPr/>
          <p:nvPr/>
        </p:nvSpPr>
        <p:spPr>
          <a:xfrm>
            <a:off x="2934084" y="1329069"/>
            <a:ext cx="3275832" cy="609064"/>
          </a:xfrm>
          <a:prstGeom prst="cloudCallout">
            <a:avLst>
              <a:gd name="adj1" fmla="val -27960"/>
              <a:gd name="adj2" fmla="val 78471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45720">
              <a:spcBef>
                <a:spcPct val="20000"/>
              </a:spcBef>
              <a:spcAft>
                <a:spcPts val="300"/>
              </a:spcAft>
              <a:buClr>
                <a:srgbClr val="F14124">
                  <a:lumMod val="75000"/>
                </a:srgbClr>
              </a:buClr>
              <a:buSzPct val="130000"/>
            </a:pPr>
            <a:r>
              <a:rPr lang="ru-RU" sz="2000" dirty="0">
                <a:solidFill>
                  <a:prstClr val="black">
                    <a:lumMod val="75000"/>
                    <a:lumOff val="25000"/>
                  </a:prstClr>
                </a:solidFill>
              </a:rPr>
              <a:t>пунктуальность </a:t>
            </a:r>
          </a:p>
        </p:txBody>
      </p:sp>
      <p:sp>
        <p:nvSpPr>
          <p:cNvPr id="8" name="Выноска-облако 7"/>
          <p:cNvSpPr/>
          <p:nvPr/>
        </p:nvSpPr>
        <p:spPr>
          <a:xfrm>
            <a:off x="3917110" y="1805816"/>
            <a:ext cx="3194435" cy="609064"/>
          </a:xfrm>
          <a:prstGeom prst="cloudCallout">
            <a:avLst>
              <a:gd name="adj1" fmla="val 20582"/>
              <a:gd name="adj2" fmla="val 51320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45720">
              <a:spcBef>
                <a:spcPct val="20000"/>
              </a:spcBef>
              <a:spcAft>
                <a:spcPts val="300"/>
              </a:spcAft>
              <a:buClr>
                <a:srgbClr val="F14124">
                  <a:lumMod val="75000"/>
                </a:srgbClr>
              </a:buClr>
              <a:buSzPct val="130000"/>
            </a:pPr>
            <a:r>
              <a:rPr lang="ru-RU" sz="2000" dirty="0">
                <a:solidFill>
                  <a:prstClr val="black">
                    <a:lumMod val="75000"/>
                    <a:lumOff val="25000"/>
                  </a:prstClr>
                </a:solidFill>
              </a:rPr>
              <a:t>оперативность </a:t>
            </a:r>
          </a:p>
        </p:txBody>
      </p:sp>
      <p:sp>
        <p:nvSpPr>
          <p:cNvPr id="9" name="Выноска-облако 8"/>
          <p:cNvSpPr/>
          <p:nvPr/>
        </p:nvSpPr>
        <p:spPr>
          <a:xfrm>
            <a:off x="2390162" y="2782807"/>
            <a:ext cx="4032449" cy="1077575"/>
          </a:xfrm>
          <a:prstGeom prst="cloudCallout">
            <a:avLst>
              <a:gd name="adj1" fmla="val 30309"/>
              <a:gd name="adj2" fmla="val 50764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45720">
              <a:spcBef>
                <a:spcPct val="20000"/>
              </a:spcBef>
              <a:spcAft>
                <a:spcPts val="300"/>
              </a:spcAft>
              <a:buClr>
                <a:srgbClr val="F14124">
                  <a:lumMod val="75000"/>
                </a:srgbClr>
              </a:buClr>
              <a:buSzPct val="130000"/>
            </a:pPr>
            <a:r>
              <a:rPr lang="ru-RU" sz="2000" dirty="0">
                <a:solidFill>
                  <a:prstClr val="black">
                    <a:lumMod val="75000"/>
                    <a:lumOff val="25000"/>
                  </a:prstClr>
                </a:solidFill>
              </a:rPr>
              <a:t>заинтересованность в процессе </a:t>
            </a:r>
          </a:p>
        </p:txBody>
      </p:sp>
      <p:sp>
        <p:nvSpPr>
          <p:cNvPr id="10" name="Выноска-облако 9"/>
          <p:cNvSpPr/>
          <p:nvPr/>
        </p:nvSpPr>
        <p:spPr>
          <a:xfrm>
            <a:off x="5843810" y="1319664"/>
            <a:ext cx="3300190" cy="609064"/>
          </a:xfrm>
          <a:prstGeom prst="cloudCallout">
            <a:avLst>
              <a:gd name="adj1" fmla="val 28687"/>
              <a:gd name="adj2" fmla="val 62500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45720">
              <a:spcBef>
                <a:spcPct val="20000"/>
              </a:spcBef>
              <a:spcAft>
                <a:spcPts val="300"/>
              </a:spcAft>
              <a:buClr>
                <a:srgbClr val="F14124">
                  <a:lumMod val="75000"/>
                </a:srgbClr>
              </a:buClr>
              <a:buSzPct val="130000"/>
            </a:pPr>
            <a:r>
              <a:rPr lang="ru-RU" sz="2000" dirty="0">
                <a:solidFill>
                  <a:prstClr val="black">
                    <a:lumMod val="75000"/>
                    <a:lumOff val="25000"/>
                  </a:prstClr>
                </a:solidFill>
              </a:rPr>
              <a:t>внимательность </a:t>
            </a:r>
          </a:p>
        </p:txBody>
      </p:sp>
      <p:sp>
        <p:nvSpPr>
          <p:cNvPr id="11" name="Выноска-облако 10"/>
          <p:cNvSpPr/>
          <p:nvPr/>
        </p:nvSpPr>
        <p:spPr>
          <a:xfrm>
            <a:off x="2390162" y="2329529"/>
            <a:ext cx="3300042" cy="609064"/>
          </a:xfrm>
          <a:prstGeom prst="cloudCallout">
            <a:avLst>
              <a:gd name="adj1" fmla="val -26434"/>
              <a:gd name="adj2" fmla="val 64097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45720">
              <a:spcBef>
                <a:spcPct val="20000"/>
              </a:spcBef>
              <a:spcAft>
                <a:spcPts val="300"/>
              </a:spcAft>
              <a:buClr>
                <a:srgbClr val="F14124">
                  <a:lumMod val="75000"/>
                </a:srgbClr>
              </a:buClr>
              <a:buSzPct val="130000"/>
            </a:pPr>
            <a:r>
              <a:rPr lang="ru-RU" sz="2000" dirty="0">
                <a:solidFill>
                  <a:prstClr val="black">
                    <a:lumMod val="75000"/>
                    <a:lumOff val="25000"/>
                  </a:prstClr>
                </a:solidFill>
              </a:rPr>
              <a:t>ответственность </a:t>
            </a:r>
          </a:p>
        </p:txBody>
      </p:sp>
      <p:sp>
        <p:nvSpPr>
          <p:cNvPr id="12" name="Выноска-облако 11"/>
          <p:cNvSpPr/>
          <p:nvPr/>
        </p:nvSpPr>
        <p:spPr>
          <a:xfrm>
            <a:off x="5971946" y="3685655"/>
            <a:ext cx="3239238" cy="609064"/>
          </a:xfrm>
          <a:prstGeom prst="cloudCallout">
            <a:avLst>
              <a:gd name="adj1" fmla="val -39375"/>
              <a:gd name="adj2" fmla="val 39931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45720">
              <a:spcBef>
                <a:spcPct val="20000"/>
              </a:spcBef>
              <a:spcAft>
                <a:spcPts val="300"/>
              </a:spcAft>
              <a:buClr>
                <a:srgbClr val="F14124">
                  <a:lumMod val="75000"/>
                </a:srgbClr>
              </a:buClr>
              <a:buSzPct val="130000"/>
            </a:pPr>
            <a:r>
              <a:rPr lang="ru-RU" sz="2000" dirty="0">
                <a:solidFill>
                  <a:prstClr val="black">
                    <a:lumMod val="75000"/>
                    <a:lumOff val="25000"/>
                  </a:prstClr>
                </a:solidFill>
              </a:rPr>
              <a:t>чувство юмора </a:t>
            </a:r>
            <a:r>
              <a:rPr lang="ru-RU" sz="20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 </a:t>
            </a:r>
            <a:endParaRPr lang="ru-RU" sz="2000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13" name="Выноска-облако 12"/>
          <p:cNvSpPr/>
          <p:nvPr/>
        </p:nvSpPr>
        <p:spPr>
          <a:xfrm>
            <a:off x="1813749" y="3736994"/>
            <a:ext cx="4158197" cy="609064"/>
          </a:xfrm>
          <a:prstGeom prst="cloudCallou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45720">
              <a:spcBef>
                <a:spcPct val="20000"/>
              </a:spcBef>
              <a:spcAft>
                <a:spcPts val="300"/>
              </a:spcAft>
              <a:buClr>
                <a:srgbClr val="F14124">
                  <a:lumMod val="75000"/>
                </a:srgbClr>
              </a:buClr>
              <a:buSzPct val="130000"/>
            </a:pPr>
            <a:r>
              <a:rPr lang="ru-RU" sz="2000" dirty="0">
                <a:solidFill>
                  <a:prstClr val="black">
                    <a:lumMod val="75000"/>
                    <a:lumOff val="25000"/>
                  </a:prstClr>
                </a:solidFill>
              </a:rPr>
              <a:t>стрессоустойчивость  </a:t>
            </a:r>
          </a:p>
        </p:txBody>
      </p:sp>
      <p:sp>
        <p:nvSpPr>
          <p:cNvPr id="14" name="Выноска-облако 13"/>
          <p:cNvSpPr/>
          <p:nvPr/>
        </p:nvSpPr>
        <p:spPr>
          <a:xfrm>
            <a:off x="4951305" y="4186065"/>
            <a:ext cx="4320480" cy="609064"/>
          </a:xfrm>
          <a:prstGeom prst="cloudCallou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45720">
              <a:spcBef>
                <a:spcPct val="20000"/>
              </a:spcBef>
              <a:spcAft>
                <a:spcPts val="300"/>
              </a:spcAft>
              <a:buClr>
                <a:srgbClr val="F14124">
                  <a:lumMod val="75000"/>
                </a:srgbClr>
              </a:buClr>
              <a:buSzPct val="130000"/>
            </a:pPr>
            <a:r>
              <a:rPr lang="ru-RU" sz="2000" dirty="0">
                <a:solidFill>
                  <a:prstClr val="black">
                    <a:lumMod val="75000"/>
                    <a:lumOff val="25000"/>
                  </a:prstClr>
                </a:solidFill>
              </a:rPr>
              <a:t>коммуникабельность</a:t>
            </a:r>
          </a:p>
        </p:txBody>
      </p:sp>
      <p:sp>
        <p:nvSpPr>
          <p:cNvPr id="16" name="Выноска-облако 15"/>
          <p:cNvSpPr/>
          <p:nvPr/>
        </p:nvSpPr>
        <p:spPr>
          <a:xfrm>
            <a:off x="-495141" y="4291783"/>
            <a:ext cx="4041785" cy="562213"/>
          </a:xfrm>
          <a:prstGeom prst="cloudCallou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45720">
              <a:spcBef>
                <a:spcPct val="20000"/>
              </a:spcBef>
              <a:spcAft>
                <a:spcPts val="300"/>
              </a:spcAft>
              <a:buClr>
                <a:srgbClr val="F14124">
                  <a:lumMod val="75000"/>
                </a:srgbClr>
              </a:buClr>
              <a:buSzPct val="130000"/>
            </a:pPr>
            <a:r>
              <a:rPr lang="ru-RU" dirty="0">
                <a:solidFill>
                  <a:prstClr val="black">
                    <a:lumMod val="75000"/>
                    <a:lumOff val="25000"/>
                  </a:prstClr>
                </a:solidFill>
              </a:rPr>
              <a:t>любовь </a:t>
            </a:r>
            <a:r>
              <a:rPr lang="ru-RU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к профессии</a:t>
            </a:r>
            <a:endParaRPr lang="ru-RU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15" name="Выноска-облако 14"/>
          <p:cNvSpPr/>
          <p:nvPr/>
        </p:nvSpPr>
        <p:spPr>
          <a:xfrm>
            <a:off x="2587846" y="4294719"/>
            <a:ext cx="2922202" cy="609064"/>
          </a:xfrm>
          <a:prstGeom prst="cloudCallou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45720">
              <a:spcBef>
                <a:spcPct val="20000"/>
              </a:spcBef>
              <a:spcAft>
                <a:spcPts val="300"/>
              </a:spcAft>
              <a:buClr>
                <a:srgbClr val="F14124">
                  <a:lumMod val="75000"/>
                </a:srgbClr>
              </a:buClr>
              <a:buSzPct val="130000"/>
            </a:pPr>
            <a:r>
              <a:rPr lang="ru-RU" sz="2000" dirty="0">
                <a:solidFill>
                  <a:prstClr val="black">
                    <a:lumMod val="75000"/>
                    <a:lumOff val="25000"/>
                  </a:prstClr>
                </a:solidFill>
              </a:rPr>
              <a:t>выносливость  </a:t>
            </a:r>
          </a:p>
        </p:txBody>
      </p:sp>
      <p:sp>
        <p:nvSpPr>
          <p:cNvPr id="17" name="Выноска-облако 16"/>
          <p:cNvSpPr/>
          <p:nvPr/>
        </p:nvSpPr>
        <p:spPr>
          <a:xfrm>
            <a:off x="6622984" y="5094465"/>
            <a:ext cx="2843808" cy="609064"/>
          </a:xfrm>
          <a:prstGeom prst="cloudCallou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45720">
              <a:spcBef>
                <a:spcPct val="20000"/>
              </a:spcBef>
              <a:spcAft>
                <a:spcPts val="300"/>
              </a:spcAft>
              <a:buClr>
                <a:srgbClr val="F14124">
                  <a:lumMod val="75000"/>
                </a:srgbClr>
              </a:buClr>
              <a:buSzPct val="130000"/>
            </a:pPr>
            <a:r>
              <a:rPr lang="ru-RU" sz="2000" dirty="0">
                <a:solidFill>
                  <a:prstClr val="black">
                    <a:lumMod val="75000"/>
                    <a:lumOff val="25000"/>
                  </a:prstClr>
                </a:solidFill>
              </a:rPr>
              <a:t>обучаемость </a:t>
            </a:r>
            <a:r>
              <a:rPr lang="ru-RU" sz="20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 </a:t>
            </a:r>
            <a:endParaRPr lang="ru-RU" sz="2000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18" name="Выноска-облако 17"/>
          <p:cNvSpPr/>
          <p:nvPr/>
        </p:nvSpPr>
        <p:spPr>
          <a:xfrm>
            <a:off x="3318507" y="4720912"/>
            <a:ext cx="2791221" cy="609064"/>
          </a:xfrm>
          <a:prstGeom prst="cloudCallou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45720">
              <a:spcBef>
                <a:spcPct val="20000"/>
              </a:spcBef>
              <a:spcAft>
                <a:spcPts val="300"/>
              </a:spcAft>
              <a:buClr>
                <a:srgbClr val="F14124">
                  <a:lumMod val="75000"/>
                </a:srgbClr>
              </a:buClr>
              <a:buSzPct val="130000"/>
            </a:pPr>
            <a:r>
              <a:rPr lang="ru-RU" sz="2000" dirty="0">
                <a:solidFill>
                  <a:prstClr val="black">
                    <a:lumMod val="75000"/>
                    <a:lumOff val="25000"/>
                  </a:prstClr>
                </a:solidFill>
              </a:rPr>
              <a:t>аккуратность </a:t>
            </a:r>
          </a:p>
        </p:txBody>
      </p:sp>
      <p:sp>
        <p:nvSpPr>
          <p:cNvPr id="19" name="Выноска-облако 18"/>
          <p:cNvSpPr/>
          <p:nvPr/>
        </p:nvSpPr>
        <p:spPr>
          <a:xfrm>
            <a:off x="5450023" y="4834735"/>
            <a:ext cx="1727014" cy="609064"/>
          </a:xfrm>
          <a:prstGeom prst="cloudCallou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45720">
              <a:spcBef>
                <a:spcPct val="20000"/>
              </a:spcBef>
              <a:spcAft>
                <a:spcPts val="300"/>
              </a:spcAft>
              <a:buClr>
                <a:srgbClr val="F14124">
                  <a:lumMod val="75000"/>
                </a:srgbClr>
              </a:buClr>
              <a:buSzPct val="130000"/>
            </a:pPr>
            <a:r>
              <a:rPr lang="ru-RU" sz="2000" dirty="0">
                <a:solidFill>
                  <a:prstClr val="black">
                    <a:lumMod val="75000"/>
                    <a:lumOff val="25000"/>
                  </a:prstClr>
                </a:solidFill>
              </a:rPr>
              <a:t>память </a:t>
            </a:r>
          </a:p>
        </p:txBody>
      </p:sp>
      <p:sp>
        <p:nvSpPr>
          <p:cNvPr id="20" name="Выноска-облако 19"/>
          <p:cNvSpPr/>
          <p:nvPr/>
        </p:nvSpPr>
        <p:spPr>
          <a:xfrm>
            <a:off x="1119567" y="4870138"/>
            <a:ext cx="2160240" cy="609064"/>
          </a:xfrm>
          <a:prstGeom prst="cloudCallou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45720">
              <a:spcBef>
                <a:spcPct val="20000"/>
              </a:spcBef>
              <a:spcAft>
                <a:spcPts val="300"/>
              </a:spcAft>
              <a:buClr>
                <a:srgbClr val="F14124">
                  <a:lumMod val="75000"/>
                </a:srgbClr>
              </a:buClr>
              <a:buSzPct val="130000"/>
            </a:pPr>
            <a:r>
              <a:rPr lang="ru-RU" sz="2000" dirty="0">
                <a:solidFill>
                  <a:prstClr val="black">
                    <a:lumMod val="75000"/>
                    <a:lumOff val="25000"/>
                  </a:prstClr>
                </a:solidFill>
              </a:rPr>
              <a:t>честность </a:t>
            </a:r>
            <a:r>
              <a:rPr lang="ru-RU" sz="20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 </a:t>
            </a:r>
            <a:endParaRPr lang="ru-RU" sz="2000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21" name="Выноска-облако 20"/>
          <p:cNvSpPr/>
          <p:nvPr/>
        </p:nvSpPr>
        <p:spPr>
          <a:xfrm>
            <a:off x="-443482" y="5443799"/>
            <a:ext cx="3816424" cy="609064"/>
          </a:xfrm>
          <a:prstGeom prst="cloudCallou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45720">
              <a:spcBef>
                <a:spcPct val="20000"/>
              </a:spcBef>
              <a:spcAft>
                <a:spcPts val="300"/>
              </a:spcAft>
              <a:buClr>
                <a:srgbClr val="F14124">
                  <a:lumMod val="75000"/>
                </a:srgbClr>
              </a:buClr>
              <a:buSzPct val="130000"/>
            </a:pPr>
            <a:r>
              <a:rPr lang="ru-RU" sz="2000" dirty="0">
                <a:solidFill>
                  <a:prstClr val="black">
                    <a:lumMod val="75000"/>
                    <a:lumOff val="25000"/>
                  </a:prstClr>
                </a:solidFill>
              </a:rPr>
              <a:t>уравновешенность </a:t>
            </a:r>
          </a:p>
        </p:txBody>
      </p:sp>
      <p:sp>
        <p:nvSpPr>
          <p:cNvPr id="22" name="Выноска-облако 21"/>
          <p:cNvSpPr/>
          <p:nvPr/>
        </p:nvSpPr>
        <p:spPr>
          <a:xfrm>
            <a:off x="2970875" y="5176741"/>
            <a:ext cx="1151539" cy="609064"/>
          </a:xfrm>
          <a:prstGeom prst="cloudCallou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45720">
              <a:spcBef>
                <a:spcPct val="20000"/>
              </a:spcBef>
              <a:spcAft>
                <a:spcPts val="300"/>
              </a:spcAft>
              <a:buClr>
                <a:srgbClr val="F14124">
                  <a:lumMod val="75000"/>
                </a:srgbClr>
              </a:buClr>
              <a:buSzPct val="130000"/>
            </a:pPr>
            <a:r>
              <a:rPr lang="ru-RU" sz="2000" dirty="0">
                <a:solidFill>
                  <a:prstClr val="black">
                    <a:lumMod val="75000"/>
                    <a:lumOff val="25000"/>
                  </a:prstClr>
                </a:solidFill>
              </a:rPr>
              <a:t>такт </a:t>
            </a:r>
          </a:p>
        </p:txBody>
      </p:sp>
      <p:sp>
        <p:nvSpPr>
          <p:cNvPr id="23" name="Выноска-облако 22"/>
          <p:cNvSpPr/>
          <p:nvPr/>
        </p:nvSpPr>
        <p:spPr>
          <a:xfrm>
            <a:off x="3742814" y="5357024"/>
            <a:ext cx="2376264" cy="609064"/>
          </a:xfrm>
          <a:prstGeom prst="cloudCallou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45720">
              <a:spcBef>
                <a:spcPct val="20000"/>
              </a:spcBef>
              <a:spcAft>
                <a:spcPts val="300"/>
              </a:spcAft>
              <a:buClr>
                <a:srgbClr val="F14124">
                  <a:lumMod val="75000"/>
                </a:srgbClr>
              </a:buClr>
              <a:buSzPct val="130000"/>
            </a:pPr>
            <a:r>
              <a:rPr lang="ru-RU" sz="2000" dirty="0">
                <a:solidFill>
                  <a:prstClr val="black">
                    <a:lumMod val="75000"/>
                    <a:lumOff val="25000"/>
                  </a:prstClr>
                </a:solidFill>
              </a:rPr>
              <a:t>сочувствие </a:t>
            </a:r>
          </a:p>
        </p:txBody>
      </p:sp>
      <p:sp>
        <p:nvSpPr>
          <p:cNvPr id="24" name="Выноска-облако 23"/>
          <p:cNvSpPr/>
          <p:nvPr/>
        </p:nvSpPr>
        <p:spPr>
          <a:xfrm>
            <a:off x="4714118" y="5733256"/>
            <a:ext cx="4794854" cy="609064"/>
          </a:xfrm>
          <a:prstGeom prst="cloudCallou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45720">
              <a:spcBef>
                <a:spcPct val="20000"/>
              </a:spcBef>
              <a:spcAft>
                <a:spcPts val="300"/>
              </a:spcAft>
              <a:buClr>
                <a:srgbClr val="F14124">
                  <a:lumMod val="75000"/>
                </a:srgbClr>
              </a:buClr>
              <a:buSzPct val="130000"/>
            </a:pPr>
            <a:r>
              <a:rPr lang="ru-RU" sz="2000" dirty="0">
                <a:solidFill>
                  <a:prstClr val="black">
                    <a:lumMod val="75000"/>
                    <a:lumOff val="25000"/>
                  </a:prstClr>
                </a:solidFill>
              </a:rPr>
              <a:t>дисциплинированность</a:t>
            </a:r>
          </a:p>
        </p:txBody>
      </p:sp>
      <p:sp>
        <p:nvSpPr>
          <p:cNvPr id="25" name="Выноска-облако 24"/>
          <p:cNvSpPr/>
          <p:nvPr/>
        </p:nvSpPr>
        <p:spPr>
          <a:xfrm>
            <a:off x="1583860" y="5913353"/>
            <a:ext cx="3130258" cy="609064"/>
          </a:xfrm>
          <a:prstGeom prst="cloudCallou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45720">
              <a:spcBef>
                <a:spcPct val="20000"/>
              </a:spcBef>
              <a:spcAft>
                <a:spcPts val="300"/>
              </a:spcAft>
              <a:buClr>
                <a:srgbClr val="F14124">
                  <a:lumMod val="75000"/>
                </a:srgbClr>
              </a:buClr>
              <a:buSzPct val="130000"/>
            </a:pPr>
            <a:r>
              <a:rPr lang="ru-RU" sz="2000" dirty="0">
                <a:solidFill>
                  <a:prstClr val="black">
                    <a:lumMod val="75000"/>
                    <a:lumOff val="25000"/>
                  </a:prstClr>
                </a:solidFill>
              </a:rPr>
              <a:t>педантичность </a:t>
            </a:r>
          </a:p>
        </p:txBody>
      </p:sp>
      <p:sp>
        <p:nvSpPr>
          <p:cNvPr id="26" name="Выноска-облако 25"/>
          <p:cNvSpPr/>
          <p:nvPr/>
        </p:nvSpPr>
        <p:spPr>
          <a:xfrm>
            <a:off x="47178" y="6217885"/>
            <a:ext cx="1727660" cy="609064"/>
          </a:xfrm>
          <a:prstGeom prst="cloudCallou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45720">
              <a:spcBef>
                <a:spcPct val="20000"/>
              </a:spcBef>
              <a:spcAft>
                <a:spcPts val="300"/>
              </a:spcAft>
              <a:buClr>
                <a:srgbClr val="F14124">
                  <a:lumMod val="75000"/>
                </a:srgbClr>
              </a:buClr>
              <a:buSzPct val="130000"/>
            </a:pPr>
            <a:r>
              <a:rPr lang="ru-RU" sz="2000" dirty="0">
                <a:solidFill>
                  <a:prstClr val="black">
                    <a:lumMod val="75000"/>
                    <a:lumOff val="25000"/>
                  </a:prstClr>
                </a:solidFill>
              </a:rPr>
              <a:t>логика </a:t>
            </a:r>
          </a:p>
        </p:txBody>
      </p:sp>
      <p:sp>
        <p:nvSpPr>
          <p:cNvPr id="27" name="Выноска-облако 26"/>
          <p:cNvSpPr/>
          <p:nvPr/>
        </p:nvSpPr>
        <p:spPr>
          <a:xfrm>
            <a:off x="4371122" y="6217885"/>
            <a:ext cx="1800200" cy="609064"/>
          </a:xfrm>
          <a:prstGeom prst="cloudCallou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45720">
              <a:spcBef>
                <a:spcPct val="20000"/>
              </a:spcBef>
              <a:spcAft>
                <a:spcPts val="300"/>
              </a:spcAft>
              <a:buClr>
                <a:srgbClr val="F14124">
                  <a:lumMod val="75000"/>
                </a:srgbClr>
              </a:buClr>
              <a:buSzPct val="130000"/>
            </a:pPr>
            <a:r>
              <a:rPr lang="ru-RU" sz="20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красота </a:t>
            </a:r>
            <a:endParaRPr lang="ru-RU" sz="2000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28" name="Заголовок 1"/>
          <p:cNvSpPr txBox="1">
            <a:spLocks/>
          </p:cNvSpPr>
          <p:nvPr/>
        </p:nvSpPr>
        <p:spPr>
          <a:xfrm>
            <a:off x="107504" y="116632"/>
            <a:ext cx="8856984" cy="9361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>
                  <a:solidFill>
                    <a:sysClr val="window" lastClr="FFFFFF"/>
                  </a:solidFill>
                </a:ln>
                <a:solidFill>
                  <a:sysClr val="windowText" lastClr="000000"/>
                </a:solidFill>
                <a:effectLst>
                  <a:glow rad="101600">
                    <a:sysClr val="window" lastClr="FFFFFF">
                      <a:alpha val="60000"/>
                    </a:sysClr>
                  </a:glow>
                </a:effectLst>
                <a:uLnTx/>
                <a:uFillTx/>
                <a:latin typeface="Courier New" pitchFamily="49" charset="0"/>
                <a:ea typeface="+mj-ea"/>
                <a:cs typeface="Courier New" pitchFamily="49" charset="0"/>
              </a:rPr>
              <a:t>Качества, которыми должна обладать операционная медицинская сестра</a:t>
            </a:r>
            <a:endParaRPr kumimoji="0" lang="ru-RU" sz="4400" b="1" i="0" u="none" strike="noStrike" kern="1200" cap="none" spc="0" normalizeH="0" baseline="0" noProof="0" dirty="0">
              <a:ln>
                <a:solidFill>
                  <a:sysClr val="window" lastClr="FFFFFF"/>
                </a:solidFill>
              </a:ln>
              <a:solidFill>
                <a:sysClr val="windowText" lastClr="000000"/>
              </a:solidFill>
              <a:effectLst>
                <a:glow rad="101600">
                  <a:sysClr val="window" lastClr="FFFFFF">
                    <a:alpha val="60000"/>
                  </a:sysClr>
                </a:glow>
              </a:effectLst>
              <a:uLnTx/>
              <a:uFillTx/>
              <a:latin typeface="Courier New" pitchFamily="49" charset="0"/>
              <a:ea typeface="+mj-ea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0249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7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25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75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625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7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775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8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925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0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075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1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225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30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375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45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525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6000"/>
                            </p:stCondLst>
                            <p:childTnLst>
                              <p:par>
                                <p:cTn id="85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6750"/>
                            </p:stCondLst>
                            <p:childTnLst>
                              <p:par>
                                <p:cTn id="89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6" grpId="0" animBg="1"/>
      <p:bldP spid="15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Официальная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1100</TotalTime>
  <Words>607</Words>
  <Application>Microsoft Office PowerPoint</Application>
  <PresentationFormat>Экран (4:3)</PresentationFormat>
  <Paragraphs>144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21</vt:i4>
      </vt:variant>
    </vt:vector>
  </HeadingPairs>
  <TitlesOfParts>
    <vt:vector size="23" baseType="lpstr">
      <vt:lpstr>Тема Office</vt:lpstr>
      <vt:lpstr>1_Воздушный поток</vt:lpstr>
      <vt:lpstr>Европейский день операционной медицинской сестры</vt:lpstr>
      <vt:lpstr>История сестринского дела в России</vt:lpstr>
      <vt:lpstr>Специальности сестринского дела в России</vt:lpstr>
      <vt:lpstr>Развитие медицины</vt:lpstr>
      <vt:lpstr>Развитие сестринского операционного дела</vt:lpstr>
      <vt:lpstr>Презентация PowerPoint</vt:lpstr>
      <vt:lpstr>Развитие медицины</vt:lpstr>
      <vt:lpstr>Развитие медицины</vt:lpstr>
      <vt:lpstr>Презентация PowerPoint</vt:lpstr>
      <vt:lpstr>Презентация PowerPoint</vt:lpstr>
      <vt:lpstr>Проблемы в освоении специальности</vt:lpstr>
      <vt:lpstr>Обучение операционных медицинских сестер</vt:lpstr>
      <vt:lpstr>Европейская ассоциация операционных сестер (European Operating Room Nurses Association, EORNA)</vt:lpstr>
      <vt:lpstr>Презентация PowerPoint</vt:lpstr>
      <vt:lpstr>Анкетирование  врачей-хирургов</vt:lpstr>
      <vt:lpstr>Европейский день операционной медицинской сестры в Омском регионе</vt:lpstr>
      <vt:lpstr>Мероприятия ко дню операционной медицинской сестры</vt:lpstr>
      <vt:lpstr>Специализированные секции</vt:lpstr>
      <vt:lpstr>Команда претендентов  в специализированную секцию «Операционное дело»</vt:lpstr>
      <vt:lpstr>Обращение к руководителям сестринского персонала МО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дом</dc:creator>
  <cp:lastModifiedBy>Sveta</cp:lastModifiedBy>
  <cp:revision>80</cp:revision>
  <dcterms:created xsi:type="dcterms:W3CDTF">2018-03-28T17:13:44Z</dcterms:created>
  <dcterms:modified xsi:type="dcterms:W3CDTF">2018-05-02T08:28:54Z</dcterms:modified>
</cp:coreProperties>
</file>