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85" r:id="rId3"/>
    <p:sldId id="262" r:id="rId4"/>
    <p:sldId id="263" r:id="rId5"/>
    <p:sldId id="264" r:id="rId6"/>
    <p:sldId id="266" r:id="rId7"/>
    <p:sldId id="283" r:id="rId8"/>
    <p:sldId id="282" r:id="rId9"/>
    <p:sldId id="281" r:id="rId10"/>
    <p:sldId id="280" r:id="rId11"/>
    <p:sldId id="279" r:id="rId12"/>
    <p:sldId id="278" r:id="rId13"/>
    <p:sldId id="277" r:id="rId14"/>
    <p:sldId id="276" r:id="rId15"/>
    <p:sldId id="275" r:id="rId16"/>
    <p:sldId id="274" r:id="rId17"/>
    <p:sldId id="273" r:id="rId18"/>
    <p:sldId id="272" r:id="rId19"/>
    <p:sldId id="271" r:id="rId20"/>
    <p:sldId id="270" r:id="rId21"/>
    <p:sldId id="269" r:id="rId22"/>
    <p:sldId id="268" r:id="rId23"/>
    <p:sldId id="267" r:id="rId24"/>
    <p:sldId id="265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E00"/>
    <a:srgbClr val="009600"/>
    <a:srgbClr val="4FC54F"/>
    <a:srgbClr val="339933"/>
    <a:srgbClr val="33CC3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52" d="100"/>
          <a:sy n="52" d="100"/>
        </p:scale>
        <p:origin x="-882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745731"/>
      </p:ext>
    </p:extLst>
  </p:cSld>
  <p:clrMapOvr>
    <a:masterClrMapping/>
  </p:clrMapOvr>
  <p:transition spd="slow">
    <p:strips dir="r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124824"/>
      </p:ext>
    </p:extLst>
  </p:cSld>
  <p:clrMapOvr>
    <a:masterClrMapping/>
  </p:clrMapOvr>
  <p:transition spd="slow">
    <p:strips dir="r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684675"/>
      </p:ext>
    </p:extLst>
  </p:cSld>
  <p:clrMapOvr>
    <a:masterClrMapping/>
  </p:clrMapOvr>
  <p:transition spd="slow">
    <p:strips dir="r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636434"/>
      </p:ext>
    </p:extLst>
  </p:cSld>
  <p:clrMapOvr>
    <a:masterClrMapping/>
  </p:clrMapOvr>
  <p:transition spd="slow">
    <p:strips dir="r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425458"/>
      </p:ext>
    </p:extLst>
  </p:cSld>
  <p:clrMapOvr>
    <a:masterClrMapping/>
  </p:clrMapOvr>
  <p:transition spd="slow">
    <p:strips dir="r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9358298"/>
      </p:ext>
    </p:extLst>
  </p:cSld>
  <p:clrMapOvr>
    <a:masterClrMapping/>
  </p:clrMapOvr>
  <p:transition spd="slow">
    <p:strips dir="r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299789"/>
      </p:ext>
    </p:extLst>
  </p:cSld>
  <p:clrMapOvr>
    <a:masterClrMapping/>
  </p:clrMapOvr>
  <p:transition spd="slow">
    <p:strips dir="r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825227"/>
      </p:ext>
    </p:extLst>
  </p:cSld>
  <p:clrMapOvr>
    <a:masterClrMapping/>
  </p:clrMapOvr>
  <p:transition spd="slow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786312"/>
      </p:ext>
    </p:extLst>
  </p:cSld>
  <p:clrMapOvr>
    <a:masterClrMapping/>
  </p:clrMapOvr>
  <p:transition spd="slow">
    <p:strips dir="r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428853"/>
      </p:ext>
    </p:extLst>
  </p:cSld>
  <p:clrMapOvr>
    <a:masterClrMapping/>
  </p:clrMapOvr>
  <p:transition spd="slow">
    <p:strips dir="r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585524"/>
      </p:ext>
    </p:extLst>
  </p:cSld>
  <p:clrMapOvr>
    <a:masterClrMapping/>
  </p:clrMapOvr>
  <p:transition spd="slow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386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microsoft.com/office/2007/relationships/hdphoto" Target="../media/hdphoto4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microsoft.com/office/2007/relationships/hdphoto" Target="../media/hdphoto3.wdp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microsoft.com/office/2007/relationships/hdphoto" Target="../media/hdphoto5.wdp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Sveta\Desktop\0_8d6e5_6785b262_orig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4432" y="1"/>
            <a:ext cx="9144000" cy="3853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-10646" y="3072032"/>
            <a:ext cx="9154646" cy="3785968"/>
          </a:xfrm>
          <a:custGeom>
            <a:avLst/>
            <a:gdLst>
              <a:gd name="connsiteX0" fmla="*/ 0 w 9154646"/>
              <a:gd name="connsiteY0" fmla="*/ 0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0" fmla="*/ 0 w 9154646"/>
              <a:gd name="connsiteY0" fmla="*/ 0 h 3785968"/>
              <a:gd name="connsiteX1" fmla="*/ 1312396 w 9154646"/>
              <a:gd name="connsiteY1" fmla="*/ 1368 h 3785968"/>
              <a:gd name="connsiteX2" fmla="*/ 9154646 w 9154646"/>
              <a:gd name="connsiteY2" fmla="*/ 0 h 3785968"/>
              <a:gd name="connsiteX3" fmla="*/ 9154646 w 9154646"/>
              <a:gd name="connsiteY3" fmla="*/ 3785968 h 3785968"/>
              <a:gd name="connsiteX4" fmla="*/ 0 w 9154646"/>
              <a:gd name="connsiteY4" fmla="*/ 3785968 h 3785968"/>
              <a:gd name="connsiteX5" fmla="*/ 0 w 9154646"/>
              <a:gd name="connsiteY5" fmla="*/ 0 h 3785968"/>
              <a:gd name="connsiteX0" fmla="*/ 0 w 9154646"/>
              <a:gd name="connsiteY0" fmla="*/ 0 h 3785968"/>
              <a:gd name="connsiteX1" fmla="*/ 1312396 w 9154646"/>
              <a:gd name="connsiteY1" fmla="*/ 1368 h 3785968"/>
              <a:gd name="connsiteX2" fmla="*/ 867896 w 9154646"/>
              <a:gd name="connsiteY2" fmla="*/ 1368 h 3785968"/>
              <a:gd name="connsiteX3" fmla="*/ 9154646 w 9154646"/>
              <a:gd name="connsiteY3" fmla="*/ 0 h 3785968"/>
              <a:gd name="connsiteX4" fmla="*/ 9154646 w 9154646"/>
              <a:gd name="connsiteY4" fmla="*/ 3785968 h 3785968"/>
              <a:gd name="connsiteX5" fmla="*/ 0 w 9154646"/>
              <a:gd name="connsiteY5" fmla="*/ 3785968 h 3785968"/>
              <a:gd name="connsiteX6" fmla="*/ 0 w 9154646"/>
              <a:gd name="connsiteY6" fmla="*/ 0 h 3785968"/>
              <a:gd name="connsiteX0" fmla="*/ 0 w 9154646"/>
              <a:gd name="connsiteY0" fmla="*/ 0 h 3785968"/>
              <a:gd name="connsiteX1" fmla="*/ 1312396 w 9154646"/>
              <a:gd name="connsiteY1" fmla="*/ 1368 h 3785968"/>
              <a:gd name="connsiteX2" fmla="*/ 867896 w 9154646"/>
              <a:gd name="connsiteY2" fmla="*/ 1368 h 3785968"/>
              <a:gd name="connsiteX3" fmla="*/ 1071096 w 9154646"/>
              <a:gd name="connsiteY3" fmla="*/ 1368 h 3785968"/>
              <a:gd name="connsiteX4" fmla="*/ 9154646 w 9154646"/>
              <a:gd name="connsiteY4" fmla="*/ 0 h 3785968"/>
              <a:gd name="connsiteX5" fmla="*/ 9154646 w 9154646"/>
              <a:gd name="connsiteY5" fmla="*/ 3785968 h 3785968"/>
              <a:gd name="connsiteX6" fmla="*/ 0 w 9154646"/>
              <a:gd name="connsiteY6" fmla="*/ 3785968 h 3785968"/>
              <a:gd name="connsiteX7" fmla="*/ 0 w 9154646"/>
              <a:gd name="connsiteY7" fmla="*/ 0 h 3785968"/>
              <a:gd name="connsiteX0" fmla="*/ 0 w 9154646"/>
              <a:gd name="connsiteY0" fmla="*/ 0 h 3785968"/>
              <a:gd name="connsiteX1" fmla="*/ 1312396 w 9154646"/>
              <a:gd name="connsiteY1" fmla="*/ 1368 h 3785968"/>
              <a:gd name="connsiteX2" fmla="*/ 867896 w 9154646"/>
              <a:gd name="connsiteY2" fmla="*/ 1368 h 3785968"/>
              <a:gd name="connsiteX3" fmla="*/ 9154646 w 9154646"/>
              <a:gd name="connsiteY3" fmla="*/ 0 h 3785968"/>
              <a:gd name="connsiteX4" fmla="*/ 9154646 w 9154646"/>
              <a:gd name="connsiteY4" fmla="*/ 3785968 h 3785968"/>
              <a:gd name="connsiteX5" fmla="*/ 0 w 9154646"/>
              <a:gd name="connsiteY5" fmla="*/ 3785968 h 3785968"/>
              <a:gd name="connsiteX6" fmla="*/ 0 w 9154646"/>
              <a:gd name="connsiteY6" fmla="*/ 0 h 3785968"/>
              <a:gd name="connsiteX0" fmla="*/ 867896 w 9154646"/>
              <a:gd name="connsiteY0" fmla="*/ 1368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5" fmla="*/ 1312396 w 9154646"/>
              <a:gd name="connsiteY5" fmla="*/ 1368 h 3785968"/>
              <a:gd name="connsiteX6" fmla="*/ 959336 w 9154646"/>
              <a:gd name="connsiteY6" fmla="*/ 92808 h 3785968"/>
              <a:gd name="connsiteX0" fmla="*/ 867896 w 9154646"/>
              <a:gd name="connsiteY0" fmla="*/ 1368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5" fmla="*/ 1312396 w 9154646"/>
              <a:gd name="connsiteY5" fmla="*/ 1368 h 3785968"/>
              <a:gd name="connsiteX6" fmla="*/ 1086336 w 9154646"/>
              <a:gd name="connsiteY6" fmla="*/ 442058 h 3785968"/>
              <a:gd name="connsiteX0" fmla="*/ 867896 w 9154646"/>
              <a:gd name="connsiteY0" fmla="*/ 1368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5" fmla="*/ 1312396 w 9154646"/>
              <a:gd name="connsiteY5" fmla="*/ 1368 h 3785968"/>
              <a:gd name="connsiteX6" fmla="*/ 1092686 w 9154646"/>
              <a:gd name="connsiteY6" fmla="*/ 524608 h 3785968"/>
              <a:gd name="connsiteX0" fmla="*/ 867896 w 9154646"/>
              <a:gd name="connsiteY0" fmla="*/ 1368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5" fmla="*/ 1312396 w 9154646"/>
              <a:gd name="connsiteY5" fmla="*/ 1368 h 3785968"/>
              <a:gd name="connsiteX6" fmla="*/ 1060936 w 9154646"/>
              <a:gd name="connsiteY6" fmla="*/ 505558 h 3785968"/>
              <a:gd name="connsiteX0" fmla="*/ 867896 w 9154646"/>
              <a:gd name="connsiteY0" fmla="*/ 1368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5" fmla="*/ 1312396 w 9154646"/>
              <a:gd name="connsiteY5" fmla="*/ 1368 h 3785968"/>
              <a:gd name="connsiteX6" fmla="*/ 1092686 w 9154646"/>
              <a:gd name="connsiteY6" fmla="*/ 511908 h 3785968"/>
              <a:gd name="connsiteX0" fmla="*/ 867896 w 9154646"/>
              <a:gd name="connsiteY0" fmla="*/ 1368 h 3785968"/>
              <a:gd name="connsiteX1" fmla="*/ 9154646 w 9154646"/>
              <a:gd name="connsiteY1" fmla="*/ 0 h 3785968"/>
              <a:gd name="connsiteX2" fmla="*/ 9154646 w 9154646"/>
              <a:gd name="connsiteY2" fmla="*/ 3785968 h 3785968"/>
              <a:gd name="connsiteX3" fmla="*/ 0 w 9154646"/>
              <a:gd name="connsiteY3" fmla="*/ 3785968 h 3785968"/>
              <a:gd name="connsiteX4" fmla="*/ 0 w 9154646"/>
              <a:gd name="connsiteY4" fmla="*/ 0 h 3785968"/>
              <a:gd name="connsiteX5" fmla="*/ 1312396 w 9154646"/>
              <a:gd name="connsiteY5" fmla="*/ 1368 h 3785968"/>
              <a:gd name="connsiteX6" fmla="*/ 1274296 w 9154646"/>
              <a:gd name="connsiteY6" fmla="*/ 64868 h 3785968"/>
              <a:gd name="connsiteX7" fmla="*/ 1092686 w 9154646"/>
              <a:gd name="connsiteY7" fmla="*/ 511908 h 3785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54646" h="3785968">
                <a:moveTo>
                  <a:pt x="867896" y="1368"/>
                </a:moveTo>
                <a:lnTo>
                  <a:pt x="9154646" y="0"/>
                </a:lnTo>
                <a:lnTo>
                  <a:pt x="9154646" y="3785968"/>
                </a:lnTo>
                <a:lnTo>
                  <a:pt x="0" y="3785968"/>
                </a:lnTo>
                <a:lnTo>
                  <a:pt x="0" y="0"/>
                </a:lnTo>
                <a:lnTo>
                  <a:pt x="1312396" y="1368"/>
                </a:lnTo>
                <a:cubicBezTo>
                  <a:pt x="1512079" y="23821"/>
                  <a:pt x="1310914" y="-20222"/>
                  <a:pt x="1274296" y="64868"/>
                </a:cubicBezTo>
                <a:cubicBezTo>
                  <a:pt x="1237678" y="149958"/>
                  <a:pt x="1110254" y="449043"/>
                  <a:pt x="1092686" y="511908"/>
                </a:cubicBezTo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H="1">
            <a:off x="1295636" y="3072032"/>
            <a:ext cx="7848364" cy="775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1070266" y="3072807"/>
            <a:ext cx="225370" cy="500209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851246" y="3068960"/>
            <a:ext cx="225370" cy="500209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H="1">
            <a:off x="2543229" y="1272607"/>
            <a:ext cx="227125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H="1">
            <a:off x="0" y="6828972"/>
            <a:ext cx="9144000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539552" y="1916832"/>
            <a:ext cx="9159179" cy="144016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52906" y="2330296"/>
            <a:ext cx="61635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Расширенное заседание профессионального комитета ОПСА</a:t>
            </a:r>
          </a:p>
          <a:p>
            <a:pPr algn="ctr"/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«Будущее профессии создадим вместе: исследования, расширенная сестринская практика, эффективность» 2</a:t>
            </a:r>
            <a:r>
              <a:rPr lang="en-US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7</a:t>
            </a:r>
            <a:r>
              <a:rPr lang="ru-RU" sz="14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апреля 2018 г.</a:t>
            </a:r>
            <a:endParaRPr lang="ru-RU" sz="14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H="1">
            <a:off x="624122" y="3072807"/>
            <a:ext cx="227125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-252536" y="1272607"/>
            <a:ext cx="2448272" cy="215639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0" name="Picture 2" descr="F:\Документы\ОПСА\эмблема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740241"/>
            <a:ext cx="835343" cy="1117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1" name="Прямая соединительная линия 20"/>
          <p:cNvCxnSpPr/>
          <p:nvPr/>
        </p:nvCxnSpPr>
        <p:spPr>
          <a:xfrm flipH="1">
            <a:off x="1070266" y="3072807"/>
            <a:ext cx="225370" cy="500209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851246" y="3068960"/>
            <a:ext cx="225370" cy="500209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 flipV="1">
            <a:off x="-10646" y="3068960"/>
            <a:ext cx="861894" cy="3847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6511" y="3569169"/>
            <a:ext cx="2081176" cy="187605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1548368" y="3919096"/>
            <a:ext cx="7632144" cy="1238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lnSpc>
                <a:spcPct val="110000"/>
              </a:lnSpc>
              <a:defRPr sz="35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ru-RU" dirty="0" smtClean="0"/>
              <a:t>МЕЖДУНАРОДНЫЙ ДЕНЬ</a:t>
            </a:r>
          </a:p>
          <a:p>
            <a:r>
              <a:rPr lang="ru-RU" dirty="0" smtClean="0"/>
              <a:t> МЕДИЦИНСКОЙ СЕСТРЫ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1691680" y="5805264"/>
            <a:ext cx="727748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3800" b="1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pPr algn="r"/>
            <a:r>
              <a:rPr lang="ru-RU" sz="2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М. Ю. Дорошенко, </a:t>
            </a:r>
          </a:p>
          <a:p>
            <a:pPr algn="r"/>
            <a:r>
              <a:rPr lang="ru-RU" sz="23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председатель профессионального комитета</a:t>
            </a:r>
            <a:endParaRPr lang="ru-RU" sz="23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0296759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57166"/>
            <a:ext cx="9129589" cy="6312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 descr="7..JP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99992" y="2738560"/>
            <a:ext cx="4572031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1214244" y="-34354"/>
            <a:ext cx="7858148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700" b="1" spc="-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Награждение за победу в конкурсах </a:t>
            </a:r>
            <a:r>
              <a:rPr lang="ru-RU" sz="3700" b="1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и  </a:t>
            </a:r>
            <a:r>
              <a:rPr lang="ru-RU" sz="3700" b="1" spc="-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достижения в сестринской практике</a:t>
            </a:r>
          </a:p>
        </p:txBody>
      </p:sp>
      <p:pic>
        <p:nvPicPr>
          <p:cNvPr id="11" name="Рисунок 10" descr="C:\Documents and Settings\Doc\Рабочий стол\фото\ОКПБ им. Н.Н. Солодникова.JPG"/>
          <p:cNvPicPr/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718" y="1484784"/>
            <a:ext cx="4786314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C:\Documents and Settings\Doc\Рабочий стол\фото\№ 8.jpg"/>
          <p:cNvPicPr/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" y="3933056"/>
            <a:ext cx="5148065" cy="27100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посвящение молодых специалистов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5816" y="1263815"/>
            <a:ext cx="6084448" cy="29572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899592" y="44624"/>
            <a:ext cx="82089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Посвящения </a:t>
            </a:r>
            <a:r>
              <a:rPr lang="ru-RU" sz="3000" b="1" spc="-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профессию молодых специалистов, чествование ветеранов, праздничные концерты  </a:t>
            </a:r>
          </a:p>
        </p:txBody>
      </p:sp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187624" y="93112"/>
            <a:ext cx="7911126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700" b="1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Подготовка к мероприятию</a:t>
            </a:r>
            <a:endParaRPr lang="ru-RU" sz="4700" spc="-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107504" y="2144464"/>
            <a:ext cx="8855968" cy="430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65125" marR="0" lvl="0" indent="-3651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ea typeface="Times New Roman" pitchFamily="18" charset="0"/>
                <a:cs typeface="Times New Roman" pitchFamily="18" charset="0"/>
              </a:rPr>
              <a:t>подготовку сценария;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</a:endParaRPr>
          </a:p>
          <a:p>
            <a:pPr marL="365125" lvl="0" indent="-365125" eaLnBrk="0" fontAlgn="base" hangingPunct="0">
              <a:spcBef>
                <a:spcPct val="0"/>
              </a:spcBef>
              <a:spcAft>
                <a:spcPts val="1200"/>
              </a:spcAft>
              <a:buFontTx/>
              <a:buChar char="•"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ea typeface="Times New Roman" pitchFamily="18" charset="0"/>
                <a:cs typeface="Times New Roman" pitchFamily="18" charset="0"/>
              </a:rPr>
              <a:t>праздничное оформление </a:t>
            </a:r>
            <a:r>
              <a:rPr lang="ru-RU" sz="2800" b="1" dirty="0" smtClean="0">
                <a:solidFill>
                  <a:srgbClr val="006600"/>
                </a:solidFill>
                <a:ea typeface="Times New Roman" pitchFamily="18" charset="0"/>
                <a:cs typeface="Times New Roman" pitchFamily="18" charset="0"/>
              </a:rPr>
              <a:t>зала;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</a:endParaRPr>
          </a:p>
          <a:p>
            <a:pPr marL="365125" lvl="0" indent="-365125" eaLnBrk="0" fontAlgn="base" hangingPunct="0">
              <a:spcBef>
                <a:spcPct val="0"/>
              </a:spcBef>
              <a:spcAft>
                <a:spcPts val="1200"/>
              </a:spcAft>
              <a:buFontTx/>
              <a:buChar char="•"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ea typeface="Times New Roman" pitchFamily="18" charset="0"/>
                <a:cs typeface="Times New Roman" pitchFamily="18" charset="0"/>
              </a:rPr>
              <a:t>подготовку доклада и презентации по теме </a:t>
            </a:r>
            <a:r>
              <a:rPr lang="ru-RU" sz="2800" b="1" dirty="0" smtClean="0">
                <a:solidFill>
                  <a:srgbClr val="006600"/>
                </a:solidFill>
                <a:ea typeface="Times New Roman" pitchFamily="18" charset="0"/>
                <a:cs typeface="Times New Roman" pitchFamily="18" charset="0"/>
              </a:rPr>
              <a:t>дня;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</a:endParaRPr>
          </a:p>
          <a:p>
            <a:pPr marL="365125" lvl="0" indent="-365125" eaLnBrk="0" fontAlgn="base" hangingPunct="0">
              <a:spcBef>
                <a:spcPct val="0"/>
              </a:spcBef>
              <a:spcAft>
                <a:spcPts val="1200"/>
              </a:spcAft>
              <a:buFontTx/>
              <a:buChar char="•"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ea typeface="Times New Roman" pitchFamily="18" charset="0"/>
                <a:cs typeface="Times New Roman" pitchFamily="18" charset="0"/>
              </a:rPr>
              <a:t>подготовку списка награждаемых и </a:t>
            </a:r>
            <a:r>
              <a:rPr lang="ru-RU" sz="2800" b="1" dirty="0" smtClean="0">
                <a:solidFill>
                  <a:srgbClr val="006600"/>
                </a:solidFill>
                <a:ea typeface="Times New Roman" pitchFamily="18" charset="0"/>
                <a:cs typeface="Times New Roman" pitchFamily="18" charset="0"/>
              </a:rPr>
              <a:t>наградного материала;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</a:endParaRPr>
          </a:p>
          <a:p>
            <a:pPr marL="365125" lvl="0" indent="-365125" eaLnBrk="0" fontAlgn="base" hangingPunct="0">
              <a:spcBef>
                <a:spcPct val="0"/>
              </a:spcBef>
              <a:spcAft>
                <a:spcPts val="1200"/>
              </a:spcAft>
              <a:buFontTx/>
              <a:buChar char="•"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ea typeface="Times New Roman" pitchFamily="18" charset="0"/>
                <a:cs typeface="Times New Roman" pitchFamily="18" charset="0"/>
              </a:rPr>
              <a:t>приобретение подарков и </a:t>
            </a:r>
            <a:r>
              <a:rPr lang="ru-RU" sz="2800" b="1" dirty="0" smtClean="0">
                <a:solidFill>
                  <a:srgbClr val="006600"/>
                </a:solidFill>
                <a:ea typeface="Times New Roman" pitchFamily="18" charset="0"/>
                <a:cs typeface="Times New Roman" pitchFamily="18" charset="0"/>
              </a:rPr>
              <a:t>цветов;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</a:endParaRPr>
          </a:p>
          <a:p>
            <a:pPr marL="365125" marR="0" lvl="0" indent="-3651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ea typeface="Times New Roman" pitchFamily="18" charset="0"/>
                <a:cs typeface="Times New Roman" pitchFamily="18" charset="0"/>
              </a:rPr>
              <a:t>мультимедийное сопровождение конференции, фото или видео съемку и др.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971600" y="1340768"/>
            <a:ext cx="7175369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5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a typeface="Times New Roman" pitchFamily="18" charset="0"/>
                <a:cs typeface="Times New Roman" pitchFamily="18" charset="0"/>
              </a:rPr>
              <a:t>Определить ответственных за</a:t>
            </a:r>
            <a:r>
              <a:rPr lang="ru-RU" sz="3500" b="1" dirty="0">
                <a:solidFill>
                  <a:srgbClr val="C00000"/>
                </a:solidFill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sz="35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гимн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3928" y="1291356"/>
            <a:ext cx="5076056" cy="34863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2" descr="http://www.llr.ru/img/imgnews/3524.jpe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283" y="3573016"/>
            <a:ext cx="5894919" cy="30271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1115616" y="-27384"/>
            <a:ext cx="798385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Мероприятия в </a:t>
            </a:r>
            <a:r>
              <a:rPr lang="ru-RU" sz="3500" b="1" spc="-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духе корпоративных традиций и философии сестринского дела</a:t>
            </a:r>
          </a:p>
        </p:txBody>
      </p:sp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187624" y="116632"/>
            <a:ext cx="778674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500" b="1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Распространенные ошибки</a:t>
            </a:r>
            <a:endParaRPr lang="ru-RU" sz="4500" spc="-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35340" y="1308531"/>
            <a:ext cx="9001156" cy="521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66700" marR="0" lvl="0" indent="-2667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Tx/>
              <a:buChar char="•"/>
              <a:tabLst>
                <a:tab pos="2667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ea typeface="Times New Roman" pitchFamily="18" charset="0"/>
                <a:cs typeface="Times New Roman" pitchFamily="18" charset="0"/>
              </a:rPr>
              <a:t>формальный подход;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</a:endParaRPr>
          </a:p>
          <a:p>
            <a:pPr marL="266700" marR="0" lvl="0" indent="-2667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Tx/>
              <a:buChar char="•"/>
              <a:tabLst>
                <a:tab pos="2667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ea typeface="Times New Roman" pitchFamily="18" charset="0"/>
                <a:cs typeface="Times New Roman" pitchFamily="18" charset="0"/>
              </a:rPr>
              <a:t>проведение банкета, вместо конференции;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</a:endParaRPr>
          </a:p>
          <a:p>
            <a:pPr marL="266700" marR="0" lvl="0" indent="-2667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Tx/>
              <a:buChar char="•"/>
              <a:tabLst>
                <a:tab pos="266700" algn="l"/>
              </a:tabLst>
            </a:pPr>
            <a:r>
              <a:rPr lang="ru-RU" sz="3200" b="1" dirty="0" smtClean="0">
                <a:solidFill>
                  <a:srgbClr val="006600"/>
                </a:solidFill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ea typeface="Times New Roman" pitchFamily="18" charset="0"/>
                <a:cs typeface="Times New Roman" pitchFamily="18" charset="0"/>
              </a:rPr>
              <a:t>роведение мероприятий, не относящихся к профессиональной деятельности медицинской сестры (выезд на природу, спартакиады, веселые старты, конкурсы рисунков, кулинарного мастерства и др.);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</a:endParaRPr>
          </a:p>
          <a:p>
            <a:pPr marL="266700" marR="0" lvl="0" indent="-2667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Tx/>
              <a:buChar char="•"/>
              <a:tabLst>
                <a:tab pos="266700" algn="l"/>
              </a:tabLst>
            </a:pPr>
            <a:r>
              <a:rPr lang="ru-RU" sz="3200" b="1" dirty="0" smtClean="0">
                <a:solidFill>
                  <a:srgbClr val="006600"/>
                </a:solidFill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ea typeface="Times New Roman" pitchFamily="18" charset="0"/>
                <a:cs typeface="Times New Roman" pitchFamily="18" charset="0"/>
              </a:rPr>
              <a:t>тсутствие единой корпоративной этики и культуры.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043608" y="88176"/>
            <a:ext cx="813960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spc="-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Поддержание имиджа и престижа профессии, корпоративный дух и приверженность к единым идеалам </a:t>
            </a:r>
          </a:p>
        </p:txBody>
      </p:sp>
      <p:pic>
        <p:nvPicPr>
          <p:cNvPr id="13" name="Picture 1" descr="D:\Загрузки\КОБ (2).JPG"/>
          <p:cNvPicPr>
            <a:picLocks noChangeAspect="1" noChangeArrowheads="1"/>
          </p:cNvPicPr>
          <p:nvPr/>
        </p:nvPicPr>
        <p:blipFill>
          <a:blip r:embed="rId4" cstate="screen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447777"/>
            <a:ext cx="8640960" cy="48913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043608" y="-116235"/>
            <a:ext cx="807249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200" b="1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Международный день медицинской сестры 2018 г.  </a:t>
            </a:r>
            <a:endParaRPr lang="ru-RU" sz="4200" spc="-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7504" y="1740872"/>
            <a:ext cx="5178931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«МЕДИЦИНСКИМ СЕСТРАМ ПРИНАДЛЕЖИТ ВЕДУЩИЙ ГОЛОС</a:t>
            </a:r>
          </a:p>
          <a:p>
            <a:pPr algn="ctr"/>
            <a:r>
              <a:rPr lang="ru-RU" sz="3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ЗАЩИТЕ ПРАВА ЧЕЛОВЕКА </a:t>
            </a:r>
          </a:p>
          <a:p>
            <a:pPr algn="ctr"/>
            <a:r>
              <a:rPr lang="ru-RU" sz="3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ЗДОРОВЬЕ»</a:t>
            </a:r>
            <a:endParaRPr lang="ru-RU" sz="3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33" name="Picture 9" descr="C:\Users\Sveta\Desktop\Рисунок1888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86435" y="1399573"/>
            <a:ext cx="3671927" cy="5196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115616" y="214290"/>
            <a:ext cx="79111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200" b="1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 имеет право на здоровье</a:t>
            </a:r>
            <a:endParaRPr lang="ru-RU" sz="4200" spc="-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0467" y="1485359"/>
            <a:ext cx="8946029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2400"/>
              </a:spcAft>
              <a:buFont typeface="Wingdings" pitchFamily="2" charset="2"/>
              <a:buChar char="Ø"/>
            </a:pPr>
            <a:r>
              <a:rPr lang="ru-RU" sz="3200" b="1" dirty="0" smtClean="0">
                <a:solidFill>
                  <a:srgbClr val="006600"/>
                </a:solidFill>
              </a:rPr>
              <a:t>  400 млн. людей в мире не имеют доступа                 к важнейшим видам медицинской помощи; </a:t>
            </a:r>
          </a:p>
          <a:p>
            <a:pPr>
              <a:spcAft>
                <a:spcPts val="2400"/>
              </a:spcAft>
              <a:buFont typeface="Wingdings" pitchFamily="2" charset="2"/>
              <a:buChar char="Ø"/>
            </a:pPr>
            <a:r>
              <a:rPr lang="ru-RU" sz="3200" b="1" dirty="0" smtClean="0">
                <a:solidFill>
                  <a:srgbClr val="006600"/>
                </a:solidFill>
              </a:rPr>
              <a:t>  100 млн. людей ежегодно становятся бедняками из-за оплаты медицинской помощи; </a:t>
            </a:r>
          </a:p>
          <a:p>
            <a:pPr>
              <a:spcAft>
                <a:spcPts val="2400"/>
              </a:spcAft>
              <a:buFont typeface="Wingdings" pitchFamily="2" charset="2"/>
              <a:buChar char="Ø"/>
            </a:pPr>
            <a:r>
              <a:rPr lang="ru-RU" sz="3200" b="1" dirty="0" smtClean="0">
                <a:solidFill>
                  <a:srgbClr val="006600"/>
                </a:solidFill>
              </a:rPr>
              <a:t>  до 32% затрат стран на здравоохранение производятся из средств самих пациентов; </a:t>
            </a:r>
          </a:p>
          <a:p>
            <a:pPr>
              <a:spcAft>
                <a:spcPts val="2400"/>
              </a:spcAft>
              <a:buFont typeface="Wingdings" pitchFamily="2" charset="2"/>
              <a:buChar char="Ø"/>
            </a:pPr>
            <a:r>
              <a:rPr lang="ru-RU" sz="3200" b="1" dirty="0" smtClean="0">
                <a:solidFill>
                  <a:srgbClr val="006600"/>
                </a:solidFill>
              </a:rPr>
              <a:t>  40% населения планеты испытывает дефицит социальной защиты.</a:t>
            </a:r>
            <a:endParaRPr lang="ru-RU" sz="32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flipH="1" flipV="1">
            <a:off x="23641" y="676623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5000628" y="2289934"/>
            <a:ext cx="4143372" cy="2939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700" b="1" dirty="0" smtClean="0">
                <a:solidFill>
                  <a:srgbClr val="006600"/>
                </a:solidFill>
              </a:rPr>
              <a:t>это важнейший принцип соблюдения права человека                 на здоровье</a:t>
            </a:r>
            <a:endParaRPr lang="ru-RU" sz="3700" b="1" dirty="0">
              <a:solidFill>
                <a:srgbClr val="006600"/>
              </a:solidFill>
            </a:endParaRPr>
          </a:p>
        </p:txBody>
      </p:sp>
      <p:pic>
        <p:nvPicPr>
          <p:cNvPr id="13" name="Picture 2" descr="http://troupcohealth.org/wp-content/uploads/2014/09/adult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30" y="1710371"/>
            <a:ext cx="5214942" cy="45610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043608" y="-116235"/>
            <a:ext cx="80023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200" b="1" spc="-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Пациент-ориентированный подход к оказанию помощи </a:t>
            </a:r>
          </a:p>
        </p:txBody>
      </p:sp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071506" y="200834"/>
            <a:ext cx="807249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Пациент-ориентированный подход</a:t>
            </a:r>
            <a:endParaRPr lang="ru-RU" sz="4000" spc="-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496" y="1283270"/>
            <a:ext cx="9001156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lvl="0" indent="-266700">
              <a:spcAft>
                <a:spcPts val="1200"/>
              </a:spcAft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6600"/>
                </a:solidFill>
              </a:rPr>
              <a:t>сокращение сроков госпитализации;</a:t>
            </a:r>
          </a:p>
          <a:p>
            <a:pPr marL="266700" lvl="0" indent="-266700">
              <a:spcAft>
                <a:spcPts val="1200"/>
              </a:spcAft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6600"/>
                </a:solidFill>
              </a:rPr>
              <a:t>сокращение числа вызовов скорой помощи и госпитализаций;</a:t>
            </a:r>
          </a:p>
          <a:p>
            <a:pPr marL="266700" lvl="0" indent="-266700">
              <a:spcAft>
                <a:spcPts val="1200"/>
              </a:spcAft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6600"/>
                </a:solidFill>
              </a:rPr>
              <a:t>сокращение посещений врачей-специалистов;</a:t>
            </a:r>
          </a:p>
          <a:p>
            <a:pPr marL="266700" lvl="0" indent="-266700">
              <a:spcAft>
                <a:spcPts val="1200"/>
              </a:spcAft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6600"/>
                </a:solidFill>
              </a:rPr>
              <a:t>сокращение числа лабораторных исследований и </a:t>
            </a:r>
            <a:r>
              <a:rPr lang="ru-RU" sz="2200" b="1" dirty="0" err="1" smtClean="0">
                <a:solidFill>
                  <a:srgbClr val="006600"/>
                </a:solidFill>
              </a:rPr>
              <a:t>инвазивных</a:t>
            </a:r>
            <a:r>
              <a:rPr lang="ru-RU" sz="2200" b="1" dirty="0" smtClean="0">
                <a:solidFill>
                  <a:srgbClr val="006600"/>
                </a:solidFill>
              </a:rPr>
              <a:t> процедур;</a:t>
            </a:r>
          </a:p>
          <a:p>
            <a:pPr marL="266700" lvl="0" indent="-266700">
              <a:spcAft>
                <a:spcPts val="1200"/>
              </a:spcAft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6600"/>
                </a:solidFill>
              </a:rPr>
              <a:t>ранние вмешательства и выявление обострений заболевания;</a:t>
            </a:r>
          </a:p>
          <a:p>
            <a:pPr marL="266700" lvl="0" indent="-266700">
              <a:spcAft>
                <a:spcPts val="1200"/>
              </a:spcAft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6600"/>
                </a:solidFill>
              </a:rPr>
              <a:t>повышение качества выполнения лечения;</a:t>
            </a:r>
          </a:p>
          <a:p>
            <a:pPr marL="266700" lvl="0" indent="-266700">
              <a:spcAft>
                <a:spcPts val="1200"/>
              </a:spcAft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6600"/>
                </a:solidFill>
              </a:rPr>
              <a:t>повышение уровня ухода за собой, контроля пациентом собственного поведения;</a:t>
            </a:r>
          </a:p>
          <a:p>
            <a:pPr marL="266700" lvl="0" indent="-266700">
              <a:spcAft>
                <a:spcPts val="1200"/>
              </a:spcAft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6600"/>
                </a:solidFill>
              </a:rPr>
              <a:t>сокращение выплат, связанных с получением медицинской помощи;</a:t>
            </a:r>
          </a:p>
          <a:p>
            <a:pPr marL="266700" lvl="0" indent="-266700">
              <a:spcAft>
                <a:spcPts val="1200"/>
              </a:spcAft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6600"/>
                </a:solidFill>
              </a:rPr>
              <a:t>повышение приверженности лечению и правильное применение лекарственных препаратов.</a:t>
            </a:r>
            <a:endParaRPr lang="ru-RU" sz="22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661563" y="3075170"/>
            <a:ext cx="33505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66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Текст слайда</a:t>
            </a:r>
            <a:endParaRPr lang="ru-RU" sz="40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214414" y="-27384"/>
            <a:ext cx="807249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b="1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 мая - Международный день медицинской сестры  </a:t>
            </a:r>
            <a:endParaRPr lang="ru-RU" sz="3800" spc="-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" name="Picture 2" descr="http://omprof.ru/assets/cache_image/resources/736/2011_700x500_a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1340768"/>
            <a:ext cx="7000924" cy="52558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Picture 4" descr="http://www.sna.org.sg/wp-content/uploads/2015/08/ICN-Footer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282" y="1413726"/>
            <a:ext cx="986131" cy="10791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115616" y="-58976"/>
            <a:ext cx="7983852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200" b="1" spc="-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Обеспечение права человека </a:t>
            </a:r>
            <a:endParaRPr lang="ru-RU" sz="4200" b="1" spc="-1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90000"/>
              </a:lnSpc>
            </a:pPr>
            <a:r>
              <a:rPr lang="ru-RU" sz="4200" b="1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4200" b="1" spc="-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здоровье </a:t>
            </a: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8778" y="1340768"/>
            <a:ext cx="4357718" cy="3045832"/>
          </a:xfrm>
          <a:prstGeom prst="rect">
            <a:avLst/>
          </a:prstGeom>
          <a:noFill/>
          <a:ln w="41275">
            <a:solidFill>
              <a:srgbClr val="F2B300"/>
            </a:solidFill>
            <a:miter lim="800000"/>
            <a:headEnd/>
            <a:tailEnd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 descr="http://www.verstov.info/uploads/posts/2018-02/1517676674_medsestra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913" y="1311862"/>
            <a:ext cx="4429156" cy="31075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4" descr="http://ugranow.ru/wp-content/uploads/2015/08/132623324950675e68e4392444253545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27153" y="4239898"/>
            <a:ext cx="3429023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043608" y="-154775"/>
            <a:ext cx="807249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200" b="1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Международный день медицинской сестры  </a:t>
            </a:r>
            <a:endParaRPr lang="ru-RU" sz="4200" spc="-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Рисунок 10" descr="Povyishenie-indeksatsiya-zarplatyi-shkolnyim-medsestram-v-2017-godu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9912" y="1285860"/>
            <a:ext cx="5364088" cy="35662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2" descr="http://8pol.city.kharkov.ua/wp-content/uploads/DSC_6410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3861048"/>
            <a:ext cx="5072065" cy="28554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depositphotos_71878563-stock-illustration-international-nurse-day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720" y="1428736"/>
            <a:ext cx="1784240" cy="1784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971600" y="6876"/>
            <a:ext cx="807249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b="1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 мая - Международный день медицинской сестры  </a:t>
            </a:r>
            <a:endParaRPr lang="ru-RU" sz="3800" spc="-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2" descr="http://opt-8342.ssl.1c-bitrix-cdn.ru/upload/medialibrary/688/688b243a6c391ccfe42db599acb6257f.jpg?1463039692100658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85860"/>
            <a:ext cx="8858313" cy="5143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971600" y="-116235"/>
            <a:ext cx="807249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200" b="1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Международный день медицинской сестры  </a:t>
            </a:r>
            <a:endParaRPr lang="ru-RU" sz="4200" spc="-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2" descr="https://www.1zoom.ru/prev/222/221884.jpg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>
            <a:off x="0" y="1571612"/>
            <a:ext cx="9144000" cy="5214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4214810" y="1142984"/>
            <a:ext cx="473559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БЛАГОДАРЮ </a:t>
            </a:r>
          </a:p>
          <a:p>
            <a:pPr algn="ctr"/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s3.amazonaws.com/files.flipsnack.net/collections/items/6d0f121b2aadabd60bc6d2ai27092473/covers/page_1/small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1428736"/>
            <a:ext cx="2196720" cy="3000396"/>
          </a:xfrm>
          <a:prstGeom prst="ellipse">
            <a:avLst/>
          </a:prstGeom>
          <a:noFill/>
        </p:spPr>
      </p:pic>
      <p:pic>
        <p:nvPicPr>
          <p:cNvPr id="13" name="Picture 2" descr="https://ds03.infourok.ru/uploads/ex/0d12/0000e3e9-a9b5ad27/img19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0430" y="1357298"/>
            <a:ext cx="5515171" cy="5000660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214282" y="4500570"/>
            <a:ext cx="271461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006600"/>
                </a:solidFill>
              </a:rPr>
              <a:t>Флоренс</a:t>
            </a:r>
            <a:r>
              <a:rPr lang="ru-RU" sz="2800" b="1" dirty="0" smtClean="0">
                <a:solidFill>
                  <a:srgbClr val="006600"/>
                </a:solidFill>
              </a:rPr>
              <a:t> </a:t>
            </a:r>
            <a:r>
              <a:rPr lang="ru-RU" sz="2800" b="1" dirty="0" err="1" smtClean="0">
                <a:solidFill>
                  <a:srgbClr val="006600"/>
                </a:solidFill>
              </a:rPr>
              <a:t>Найтингейл</a:t>
            </a:r>
            <a:r>
              <a:rPr lang="ru-RU" sz="2800" b="1" dirty="0" smtClean="0">
                <a:solidFill>
                  <a:srgbClr val="006600"/>
                </a:solidFill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rgbClr val="006600"/>
                </a:solidFill>
              </a:rPr>
              <a:t>12.05.1820 – 13.08.1910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214414" y="-27384"/>
            <a:ext cx="807249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b="1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 мая - Международный день медицинской сестры  </a:t>
            </a:r>
            <a:endParaRPr lang="ru-RU" sz="3800" spc="-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bgmy.ru/uploads/posts/2015-11/1447912517_surgery-doctor-hospit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5708" y="1413438"/>
            <a:ext cx="6761774" cy="4247810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0" y="5661248"/>
            <a:ext cx="892971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6600"/>
                </a:solidFill>
              </a:rPr>
              <a:t>Медицинские сестры, студенты и преподаватели медицинских учебных заведений</a:t>
            </a:r>
            <a:endParaRPr lang="ru-RU" sz="2800" b="1" dirty="0">
              <a:solidFill>
                <a:srgbClr val="0066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214414" y="-27384"/>
            <a:ext cx="807249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b="1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 мая - Международный день медицинской сестры  </a:t>
            </a:r>
            <a:endParaRPr lang="ru-RU" sz="3800" spc="-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sertifikatmed.ru/press/wp-content/uploads/2017/01/sestr-768x768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72000" y="2094478"/>
            <a:ext cx="4500594" cy="3998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4" descr="http://www.gorod.lv/images/news_item/pic/269736/big/lf-maszinibas-masa15.jpg?v=146436062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56792"/>
            <a:ext cx="4643470" cy="37827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1141687" y="-27384"/>
            <a:ext cx="803440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spc="-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Сестринское дело – это самостоятельная наука и самостоятельная профессия</a:t>
            </a:r>
          </a:p>
        </p:txBody>
      </p:sp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141687" y="-99392"/>
            <a:ext cx="803804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spc="-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достигли единства команды и мотивации </a:t>
            </a:r>
          </a:p>
        </p:txBody>
      </p:sp>
      <p:grpSp>
        <p:nvGrpSpPr>
          <p:cNvPr id="13" name="Группа 12"/>
          <p:cNvGrpSpPr/>
          <p:nvPr/>
        </p:nvGrpSpPr>
        <p:grpSpPr>
          <a:xfrm>
            <a:off x="1043608" y="1357298"/>
            <a:ext cx="7344816" cy="5096038"/>
            <a:chOff x="1357290" y="1000108"/>
            <a:chExt cx="7051372" cy="5204670"/>
          </a:xfrm>
        </p:grpSpPr>
        <p:pic>
          <p:nvPicPr>
            <p:cNvPr id="15" name="Picture 2" descr="http://www.tltnews.ru/upload/news/12.05.2014/46aa8e95cf1077a43395b6fa8ec06e1b.jp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7290" y="1000108"/>
              <a:ext cx="7051372" cy="520467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8" name="Прямоугольник 17"/>
            <p:cNvSpPr/>
            <p:nvPr/>
          </p:nvSpPr>
          <p:spPr>
            <a:xfrm>
              <a:off x="3428992" y="1285860"/>
              <a:ext cx="3071834" cy="57150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3357554" y="1357298"/>
              <a:ext cx="3210577" cy="58477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/>
              </a:scene3d>
              <a:sp3d contourW="19050" prstMaterial="clear">
                <a:bevelT w="50800" h="50800"/>
                <a:contourClr>
                  <a:schemeClr val="accent5">
                    <a:tint val="70000"/>
                    <a:satMod val="180000"/>
                    <a:alpha val="70000"/>
                  </a:schemeClr>
                </a:contourClr>
              </a:sp3d>
            </a:bodyPr>
            <a:lstStyle/>
            <a:p>
              <a:pPr algn="ctr"/>
              <a:r>
                <a:rPr lang="ru-RU" sz="3200" b="1" dirty="0" smtClean="0">
                  <a:ln/>
                  <a:solidFill>
                    <a:schemeClr val="accent5">
                      <a:tint val="50000"/>
                      <a:satMod val="180000"/>
                    </a:schemeClr>
                  </a:solidFill>
                </a:rPr>
                <a:t>С ПРАЗДНИКОМ!</a:t>
              </a:r>
              <a:endParaRPr lang="ru-RU" sz="3200" b="1" dirty="0">
                <a:ln/>
                <a:solidFill>
                  <a:schemeClr val="accent5">
                    <a:tint val="50000"/>
                    <a:satMod val="18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141689" y="0"/>
            <a:ext cx="7983852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100" b="1" spc="-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Мероприятие должно начаться с гимна Омской  профессиональной сестринской ассоциации</a:t>
            </a:r>
          </a:p>
        </p:txBody>
      </p:sp>
      <p:pic>
        <p:nvPicPr>
          <p:cNvPr id="13" name="Picture 1" descr="D:\Загрузки\DSC_0060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31059"/>
            <a:ext cx="9108345" cy="35861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C:\Documents and Settings\Doc\Рабочий стол\фото\МСЧ № 4.jp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27220" y="1268760"/>
            <a:ext cx="5509276" cy="35872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C:\Documents and Settings\Doc\Рабочий стол\фото\ЦР Омский.JPG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8" y="3918274"/>
            <a:ext cx="4500562" cy="27968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1141688" y="0"/>
            <a:ext cx="798385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Видеообращение </a:t>
            </a:r>
            <a:r>
              <a:rPr lang="ru-RU" sz="3500" b="1" spc="-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президента РАМС </a:t>
            </a:r>
          </a:p>
          <a:p>
            <a:pPr algn="ctr"/>
            <a:r>
              <a:rPr lang="ru-RU" sz="3500" b="1" spc="-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В.А. Саркисовой</a:t>
            </a:r>
          </a:p>
        </p:txBody>
      </p:sp>
      <p:pic>
        <p:nvPicPr>
          <p:cNvPr id="18" name="Picture 2" descr="D:\Фотоальбом\Портреты\Саркисова В.А\sarkisova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4091" y="1214423"/>
            <a:ext cx="1821685" cy="2733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sdgraphics.com/file/light-blue-background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" y="617515"/>
            <a:ext cx="9129589" cy="6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2278" y="0"/>
            <a:ext cx="9146278" cy="1268759"/>
          </a:xfrm>
          <a:custGeom>
            <a:avLst/>
            <a:gdLst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0 w 9146278"/>
              <a:gd name="connsiteY3" fmla="*/ 1268759 h 1268759"/>
              <a:gd name="connsiteX4" fmla="*/ 0 w 9146278"/>
              <a:gd name="connsiteY4" fmla="*/ 0 h 1268759"/>
              <a:gd name="connsiteX0" fmla="*/ 0 w 9146278"/>
              <a:gd name="connsiteY0" fmla="*/ 0 h 1268759"/>
              <a:gd name="connsiteX1" fmla="*/ 9146278 w 9146278"/>
              <a:gd name="connsiteY1" fmla="*/ 0 h 1268759"/>
              <a:gd name="connsiteX2" fmla="*/ 9146278 w 9146278"/>
              <a:gd name="connsiteY2" fmla="*/ 1268759 h 1268759"/>
              <a:gd name="connsiteX3" fmla="*/ 1267198 w 9146278"/>
              <a:gd name="connsiteY3" fmla="*/ 1264920 h 1268759"/>
              <a:gd name="connsiteX4" fmla="*/ 0 w 9146278"/>
              <a:gd name="connsiteY4" fmla="*/ 1268759 h 1268759"/>
              <a:gd name="connsiteX5" fmla="*/ 0 w 9146278"/>
              <a:gd name="connsiteY5" fmla="*/ 0 h 126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6278" h="1268759">
                <a:moveTo>
                  <a:pt x="0" y="0"/>
                </a:moveTo>
                <a:lnTo>
                  <a:pt x="9146278" y="0"/>
                </a:lnTo>
                <a:lnTo>
                  <a:pt x="9146278" y="1268759"/>
                </a:lnTo>
                <a:lnTo>
                  <a:pt x="1267198" y="1264920"/>
                </a:lnTo>
                <a:lnTo>
                  <a:pt x="0" y="1268759"/>
                </a:lnTo>
                <a:lnTo>
                  <a:pt x="0" y="0"/>
                </a:lnTo>
                <a:close/>
              </a:path>
            </a:pathLst>
          </a:cu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3641" y="1170796"/>
            <a:ext cx="9123424" cy="0"/>
          </a:xfrm>
          <a:prstGeom prst="line">
            <a:avLst/>
          </a:prstGeom>
          <a:ln w="539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-20737" y="6669361"/>
            <a:ext cx="9146278" cy="188639"/>
          </a:xfrm>
          <a:prstGeom prst="rect">
            <a:avLst/>
          </a:prstGeom>
          <a:solidFill>
            <a:srgbClr val="00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16" idx="3"/>
          </p:cNvCxnSpPr>
          <p:nvPr/>
        </p:nvCxnSpPr>
        <p:spPr>
          <a:xfrm flipH="1" flipV="1">
            <a:off x="23641" y="6758505"/>
            <a:ext cx="9101900" cy="5176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www.mtgraphic.com/wp-content/uploads/2014/03/ominiingranaggi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41" y="0"/>
            <a:ext cx="1118047" cy="10078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C:\Documents and Settings\Doc\Рабочий стол\фото\НД (3).JPG"/>
          <p:cNvPicPr/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437712"/>
            <a:ext cx="8496944" cy="4871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1187624" y="-27384"/>
            <a:ext cx="789698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spc="-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Доклад, раскрывающий новые роли сестринского персонала</a:t>
            </a:r>
          </a:p>
        </p:txBody>
      </p:sp>
    </p:spTree>
    <p:extLst>
      <p:ext uri="{BB962C8B-B14F-4D97-AF65-F5344CB8AC3E}">
        <p14:creationId xmlns:p14="http://schemas.microsoft.com/office/powerpoint/2010/main" val="240273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433</Words>
  <Application>Microsoft Office PowerPoint</Application>
  <PresentationFormat>Экран (4:3)</PresentationFormat>
  <Paragraphs>65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Sveta</dc:creator>
  <cp:lastModifiedBy>Sveta</cp:lastModifiedBy>
  <cp:revision>67</cp:revision>
  <dcterms:created xsi:type="dcterms:W3CDTF">2018-03-22T17:14:14Z</dcterms:created>
  <dcterms:modified xsi:type="dcterms:W3CDTF">2018-05-02T16:09:48Z</dcterms:modified>
</cp:coreProperties>
</file>