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44" r:id="rId3"/>
    <p:sldMasterId id="2147483756" r:id="rId4"/>
    <p:sldMasterId id="2147483768" r:id="rId5"/>
    <p:sldMasterId id="2147483780" r:id="rId6"/>
    <p:sldMasterId id="2147483792" r:id="rId7"/>
    <p:sldMasterId id="2147483804" r:id="rId8"/>
  </p:sldMasterIdLst>
  <p:notesMasterIdLst>
    <p:notesMasterId r:id="rId29"/>
  </p:notesMasterIdLst>
  <p:sldIdLst>
    <p:sldId id="311" r:id="rId9"/>
    <p:sldId id="328" r:id="rId10"/>
    <p:sldId id="338" r:id="rId11"/>
    <p:sldId id="331" r:id="rId12"/>
    <p:sldId id="332" r:id="rId13"/>
    <p:sldId id="333" r:id="rId14"/>
    <p:sldId id="329" r:id="rId15"/>
    <p:sldId id="313" r:id="rId16"/>
    <p:sldId id="314" r:id="rId17"/>
    <p:sldId id="315" r:id="rId18"/>
    <p:sldId id="324" r:id="rId19"/>
    <p:sldId id="325" r:id="rId20"/>
    <p:sldId id="320" r:id="rId21"/>
    <p:sldId id="321" r:id="rId22"/>
    <p:sldId id="334" r:id="rId23"/>
    <p:sldId id="289" r:id="rId24"/>
    <p:sldId id="259" r:id="rId25"/>
    <p:sldId id="336" r:id="rId26"/>
    <p:sldId id="337" r:id="rId27"/>
    <p:sldId id="33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E00"/>
    <a:srgbClr val="F2D350"/>
    <a:srgbClr val="F5DD77"/>
    <a:srgbClr val="8600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64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BAEB8A-8F00-4C63-BB58-6549D57F7BFC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BC1BE245-C588-4270-91DE-A25969762A19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600" b="1" dirty="0" smtClean="0">
              <a:solidFill>
                <a:schemeClr val="tx1"/>
              </a:solidFill>
            </a:rPr>
            <a:t>МЗ РФ </a:t>
          </a:r>
          <a:endParaRPr lang="ru-RU" sz="2600" b="1" dirty="0">
            <a:solidFill>
              <a:schemeClr val="tx1"/>
            </a:solidFill>
          </a:endParaRPr>
        </a:p>
      </dgm:t>
    </dgm:pt>
    <dgm:pt modelId="{1D32F6B8-7057-4F54-A720-705698DFB830}" type="parTrans" cxnId="{26D2BB7C-DA79-40C9-9A16-41C87B8CA638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3D6E97C-4EE2-460A-8918-E9C55F1090A1}" type="sibTrans" cxnId="{26D2BB7C-DA79-40C9-9A16-41C87B8CA638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D9FCF283-1782-41E5-BD52-25DC2B04013E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600" b="1" dirty="0" smtClean="0">
              <a:solidFill>
                <a:schemeClr val="tx1"/>
              </a:solidFill>
            </a:rPr>
            <a:t>Управление внутренней политики Президента РФ </a:t>
          </a:r>
          <a:endParaRPr lang="ru-RU" sz="2600" b="1" dirty="0">
            <a:solidFill>
              <a:schemeClr val="tx1"/>
            </a:solidFill>
          </a:endParaRPr>
        </a:p>
      </dgm:t>
    </dgm:pt>
    <dgm:pt modelId="{1BDC6618-4582-48C7-9045-5B86033577BD}" type="parTrans" cxnId="{253D1D83-F040-4963-9095-D4AF0C0537FC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44A05994-1DAB-43B8-81D6-B6199254A04A}" type="sibTrans" cxnId="{253D1D83-F040-4963-9095-D4AF0C0537FC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3E477EE-A75A-4AFF-9EB7-B470C593A31A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2600" b="1" dirty="0" smtClean="0">
              <a:solidFill>
                <a:schemeClr val="tx1"/>
              </a:solidFill>
            </a:rPr>
            <a:t>эксперты </a:t>
          </a:r>
          <a:r>
            <a:rPr lang="ru-RU" sz="2600" b="1" dirty="0" err="1" smtClean="0">
              <a:solidFill>
                <a:schemeClr val="tx1"/>
              </a:solidFill>
            </a:rPr>
            <a:t>госкорпорации</a:t>
          </a:r>
          <a:r>
            <a:rPr lang="ru-RU" sz="2600" b="1" dirty="0" smtClean="0">
              <a:solidFill>
                <a:schemeClr val="tx1"/>
              </a:solidFill>
            </a:rPr>
            <a:t> «</a:t>
          </a:r>
          <a:r>
            <a:rPr lang="ru-RU" sz="2600" b="1" dirty="0" err="1" smtClean="0">
              <a:solidFill>
                <a:schemeClr val="tx1"/>
              </a:solidFill>
            </a:rPr>
            <a:t>Росатом</a:t>
          </a:r>
          <a:r>
            <a:rPr lang="ru-RU" sz="2600" b="1" dirty="0" smtClean="0">
              <a:solidFill>
                <a:schemeClr val="tx1"/>
              </a:solidFill>
            </a:rPr>
            <a:t>» </a:t>
          </a:r>
          <a:endParaRPr lang="ru-RU" sz="2600" b="1" dirty="0">
            <a:solidFill>
              <a:schemeClr val="tx1"/>
            </a:solidFill>
          </a:endParaRPr>
        </a:p>
      </dgm:t>
    </dgm:pt>
    <dgm:pt modelId="{7AE44F2C-C4C6-4C52-95C1-7677080B1283}" type="parTrans" cxnId="{29382BAB-AC10-4173-B478-4E6C9C23CF6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3F53B75-2A3C-4FF5-8D9A-686511E691E7}" type="sibTrans" cxnId="{29382BAB-AC10-4173-B478-4E6C9C23CF6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2CEADA31-EEE4-4B04-9CA0-C146BA98D731}" type="pres">
      <dgm:prSet presAssocID="{B3BAEB8A-8F00-4C63-BB58-6549D57F7BFC}" presName="CompostProcess" presStyleCnt="0">
        <dgm:presLayoutVars>
          <dgm:dir/>
          <dgm:resizeHandles val="exact"/>
        </dgm:presLayoutVars>
      </dgm:prSet>
      <dgm:spPr/>
    </dgm:pt>
    <dgm:pt modelId="{42C245E2-AA59-442C-90BC-CC9D9C873E9D}" type="pres">
      <dgm:prSet presAssocID="{B3BAEB8A-8F00-4C63-BB58-6549D57F7BFC}" presName="arrow" presStyleLbl="bgShp" presStyleIdx="0" presStyleCnt="1"/>
      <dgm:spPr/>
    </dgm:pt>
    <dgm:pt modelId="{6D84DA7F-1800-4E63-9E47-D3C8986590B2}" type="pres">
      <dgm:prSet presAssocID="{B3BAEB8A-8F00-4C63-BB58-6549D57F7BFC}" presName="linearProcess" presStyleCnt="0"/>
      <dgm:spPr/>
    </dgm:pt>
    <dgm:pt modelId="{146D9843-0125-4A37-A6BA-30F26ED68942}" type="pres">
      <dgm:prSet presAssocID="{BC1BE245-C588-4270-91DE-A25969762A1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2F96F-A657-4BCE-B2F2-24B70F9718FD}" type="pres">
      <dgm:prSet presAssocID="{F3D6E97C-4EE2-460A-8918-E9C55F1090A1}" presName="sibTrans" presStyleCnt="0"/>
      <dgm:spPr/>
    </dgm:pt>
    <dgm:pt modelId="{C2A717CD-296F-48E3-BCFA-3CA4BB27C23A}" type="pres">
      <dgm:prSet presAssocID="{D9FCF283-1782-41E5-BD52-25DC2B04013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EE010-54A0-47FF-A7EC-55678DB277B6}" type="pres">
      <dgm:prSet presAssocID="{44A05994-1DAB-43B8-81D6-B6199254A04A}" presName="sibTrans" presStyleCnt="0"/>
      <dgm:spPr/>
    </dgm:pt>
    <dgm:pt modelId="{7A202186-9A4F-4009-B26F-73D7A2FA29D0}" type="pres">
      <dgm:prSet presAssocID="{63E477EE-A75A-4AFF-9EB7-B470C593A31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382BAB-AC10-4173-B478-4E6C9C23CF62}" srcId="{B3BAEB8A-8F00-4C63-BB58-6549D57F7BFC}" destId="{63E477EE-A75A-4AFF-9EB7-B470C593A31A}" srcOrd="2" destOrd="0" parTransId="{7AE44F2C-C4C6-4C52-95C1-7677080B1283}" sibTransId="{A3F53B75-2A3C-4FF5-8D9A-686511E691E7}"/>
    <dgm:cxn modelId="{3314739F-792A-45D6-B30A-C934E94AAF62}" type="presOf" srcId="{63E477EE-A75A-4AFF-9EB7-B470C593A31A}" destId="{7A202186-9A4F-4009-B26F-73D7A2FA29D0}" srcOrd="0" destOrd="0" presId="urn:microsoft.com/office/officeart/2005/8/layout/hProcess9"/>
    <dgm:cxn modelId="{8BBBD0E7-A823-4BBB-B50F-EBD8C2D683C5}" type="presOf" srcId="{D9FCF283-1782-41E5-BD52-25DC2B04013E}" destId="{C2A717CD-296F-48E3-BCFA-3CA4BB27C23A}" srcOrd="0" destOrd="0" presId="urn:microsoft.com/office/officeart/2005/8/layout/hProcess9"/>
    <dgm:cxn modelId="{26D2BB7C-DA79-40C9-9A16-41C87B8CA638}" srcId="{B3BAEB8A-8F00-4C63-BB58-6549D57F7BFC}" destId="{BC1BE245-C588-4270-91DE-A25969762A19}" srcOrd="0" destOrd="0" parTransId="{1D32F6B8-7057-4F54-A720-705698DFB830}" sibTransId="{F3D6E97C-4EE2-460A-8918-E9C55F1090A1}"/>
    <dgm:cxn modelId="{253D1D83-F040-4963-9095-D4AF0C0537FC}" srcId="{B3BAEB8A-8F00-4C63-BB58-6549D57F7BFC}" destId="{D9FCF283-1782-41E5-BD52-25DC2B04013E}" srcOrd="1" destOrd="0" parTransId="{1BDC6618-4582-48C7-9045-5B86033577BD}" sibTransId="{44A05994-1DAB-43B8-81D6-B6199254A04A}"/>
    <dgm:cxn modelId="{3B2778E9-0DB1-4F28-904F-D1FF37982F8B}" type="presOf" srcId="{B3BAEB8A-8F00-4C63-BB58-6549D57F7BFC}" destId="{2CEADA31-EEE4-4B04-9CA0-C146BA98D731}" srcOrd="0" destOrd="0" presId="urn:microsoft.com/office/officeart/2005/8/layout/hProcess9"/>
    <dgm:cxn modelId="{7A5C1D7F-873B-459E-88C9-8C5A1D06ED1B}" type="presOf" srcId="{BC1BE245-C588-4270-91DE-A25969762A19}" destId="{146D9843-0125-4A37-A6BA-30F26ED68942}" srcOrd="0" destOrd="0" presId="urn:microsoft.com/office/officeart/2005/8/layout/hProcess9"/>
    <dgm:cxn modelId="{8714F806-EDB4-4186-A985-FABC701660D9}" type="presParOf" srcId="{2CEADA31-EEE4-4B04-9CA0-C146BA98D731}" destId="{42C245E2-AA59-442C-90BC-CC9D9C873E9D}" srcOrd="0" destOrd="0" presId="urn:microsoft.com/office/officeart/2005/8/layout/hProcess9"/>
    <dgm:cxn modelId="{6922EC7D-CEC0-4C28-AA00-5F4F6C94CFF3}" type="presParOf" srcId="{2CEADA31-EEE4-4B04-9CA0-C146BA98D731}" destId="{6D84DA7F-1800-4E63-9E47-D3C8986590B2}" srcOrd="1" destOrd="0" presId="urn:microsoft.com/office/officeart/2005/8/layout/hProcess9"/>
    <dgm:cxn modelId="{40F48280-7092-4E04-A72E-A27E173F7DC1}" type="presParOf" srcId="{6D84DA7F-1800-4E63-9E47-D3C8986590B2}" destId="{146D9843-0125-4A37-A6BA-30F26ED68942}" srcOrd="0" destOrd="0" presId="urn:microsoft.com/office/officeart/2005/8/layout/hProcess9"/>
    <dgm:cxn modelId="{6EB10246-74CD-4F60-A7FF-96585EC44092}" type="presParOf" srcId="{6D84DA7F-1800-4E63-9E47-D3C8986590B2}" destId="{C6B2F96F-A657-4BCE-B2F2-24B70F9718FD}" srcOrd="1" destOrd="0" presId="urn:microsoft.com/office/officeart/2005/8/layout/hProcess9"/>
    <dgm:cxn modelId="{C4C0CC63-9A30-4465-BD13-98BDB1724C92}" type="presParOf" srcId="{6D84DA7F-1800-4E63-9E47-D3C8986590B2}" destId="{C2A717CD-296F-48E3-BCFA-3CA4BB27C23A}" srcOrd="2" destOrd="0" presId="urn:microsoft.com/office/officeart/2005/8/layout/hProcess9"/>
    <dgm:cxn modelId="{19AF2DCB-B995-466C-BD86-5A5F520D713A}" type="presParOf" srcId="{6D84DA7F-1800-4E63-9E47-D3C8986590B2}" destId="{AEAEE010-54A0-47FF-A7EC-55678DB277B6}" srcOrd="3" destOrd="0" presId="urn:microsoft.com/office/officeart/2005/8/layout/hProcess9"/>
    <dgm:cxn modelId="{9FCD89AF-B206-4B1B-B4C8-9056688711C0}" type="presParOf" srcId="{6D84DA7F-1800-4E63-9E47-D3C8986590B2}" destId="{7A202186-9A4F-4009-B26F-73D7A2FA29D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245E2-AA59-442C-90BC-CC9D9C873E9D}">
      <dsp:nvSpPr>
        <dsp:cNvPr id="0" name=""/>
        <dsp:cNvSpPr/>
      </dsp:nvSpPr>
      <dsp:spPr>
        <a:xfrm>
          <a:off x="611436" y="0"/>
          <a:ext cx="6929613" cy="339009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6D9843-0125-4A37-A6BA-30F26ED68942}">
      <dsp:nvSpPr>
        <dsp:cNvPr id="0" name=""/>
        <dsp:cNvSpPr/>
      </dsp:nvSpPr>
      <dsp:spPr>
        <a:xfrm>
          <a:off x="4888" y="1017027"/>
          <a:ext cx="2543596" cy="1356037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</a:rPr>
            <a:t>МЗ РФ </a:t>
          </a:r>
          <a:endParaRPr lang="ru-RU" sz="2600" b="1" kern="1200" dirty="0">
            <a:solidFill>
              <a:schemeClr val="tx1"/>
            </a:solidFill>
          </a:endParaRPr>
        </a:p>
      </dsp:txBody>
      <dsp:txXfrm>
        <a:off x="71084" y="1083223"/>
        <a:ext cx="2411204" cy="1223645"/>
      </dsp:txXfrm>
    </dsp:sp>
    <dsp:sp modelId="{C2A717CD-296F-48E3-BCFA-3CA4BB27C23A}">
      <dsp:nvSpPr>
        <dsp:cNvPr id="0" name=""/>
        <dsp:cNvSpPr/>
      </dsp:nvSpPr>
      <dsp:spPr>
        <a:xfrm>
          <a:off x="2804444" y="1017027"/>
          <a:ext cx="2543596" cy="1356037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</a:rPr>
            <a:t>Управление внутренней политики Президента РФ </a:t>
          </a:r>
          <a:endParaRPr lang="ru-RU" sz="2600" b="1" kern="1200" dirty="0">
            <a:solidFill>
              <a:schemeClr val="tx1"/>
            </a:solidFill>
          </a:endParaRPr>
        </a:p>
      </dsp:txBody>
      <dsp:txXfrm>
        <a:off x="2870640" y="1083223"/>
        <a:ext cx="2411204" cy="1223645"/>
      </dsp:txXfrm>
    </dsp:sp>
    <dsp:sp modelId="{7A202186-9A4F-4009-B26F-73D7A2FA29D0}">
      <dsp:nvSpPr>
        <dsp:cNvPr id="0" name=""/>
        <dsp:cNvSpPr/>
      </dsp:nvSpPr>
      <dsp:spPr>
        <a:xfrm>
          <a:off x="5604000" y="1017027"/>
          <a:ext cx="2543596" cy="1356037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</a:rPr>
            <a:t>эксперты </a:t>
          </a:r>
          <a:r>
            <a:rPr lang="ru-RU" sz="2600" b="1" kern="1200" dirty="0" err="1" smtClean="0">
              <a:solidFill>
                <a:schemeClr val="tx1"/>
              </a:solidFill>
            </a:rPr>
            <a:t>госкорпорации</a:t>
          </a:r>
          <a:r>
            <a:rPr lang="ru-RU" sz="2600" b="1" kern="1200" dirty="0" smtClean="0">
              <a:solidFill>
                <a:schemeClr val="tx1"/>
              </a:solidFill>
            </a:rPr>
            <a:t> «</a:t>
          </a:r>
          <a:r>
            <a:rPr lang="ru-RU" sz="2600" b="1" kern="1200" dirty="0" err="1" smtClean="0">
              <a:solidFill>
                <a:schemeClr val="tx1"/>
              </a:solidFill>
            </a:rPr>
            <a:t>Росатом</a:t>
          </a:r>
          <a:r>
            <a:rPr lang="ru-RU" sz="2600" b="1" kern="1200" dirty="0" smtClean="0">
              <a:solidFill>
                <a:schemeClr val="tx1"/>
              </a:solidFill>
            </a:rPr>
            <a:t>» </a:t>
          </a:r>
          <a:endParaRPr lang="ru-RU" sz="2600" b="1" kern="1200" dirty="0">
            <a:solidFill>
              <a:schemeClr val="tx1"/>
            </a:solidFill>
          </a:endParaRPr>
        </a:p>
      </dsp:txBody>
      <dsp:txXfrm>
        <a:off x="5670196" y="1083223"/>
        <a:ext cx="2411204" cy="1223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3BD0F-06C0-4CAA-A100-3D0C22A61037}" type="datetimeFigureOut">
              <a:rPr lang="ru-RU" smtClean="0"/>
              <a:t>02.05.2018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DFE5C-02FA-4138-8C4C-77C7FDECF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48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592302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61626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125880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444490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74481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370178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420812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69734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58538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62174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50507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84425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04069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73144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58105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55333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30348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224170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09266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14989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90946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07056"/>
      </p:ext>
    </p:extLst>
  </p:cSld>
  <p:clrMapOvr>
    <a:masterClrMapping/>
  </p:clrMapOvr>
  <p:transition spd="slow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84425"/>
      </p:ext>
    </p:extLst>
  </p:cSld>
  <p:clrMapOvr>
    <a:masterClrMapping/>
  </p:clrMapOvr>
  <p:transition spd="slow">
    <p:strips dir="r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04069"/>
      </p:ext>
    </p:extLst>
  </p:cSld>
  <p:clrMapOvr>
    <a:masterClrMapping/>
  </p:clrMapOvr>
  <p:transition spd="slow"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73144"/>
      </p:ext>
    </p:extLst>
  </p:cSld>
  <p:clrMapOvr>
    <a:masterClrMapping/>
  </p:clrMapOvr>
  <p:transition spd="slow"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58105"/>
      </p:ext>
    </p:extLst>
  </p:cSld>
  <p:clrMapOvr>
    <a:masterClrMapping/>
  </p:clrMapOvr>
  <p:transition spd="slow"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55333"/>
      </p:ext>
    </p:extLst>
  </p:cSld>
  <p:clrMapOvr>
    <a:masterClrMapping/>
  </p:clrMapOvr>
  <p:transition spd="slow"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30348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224170"/>
      </p:ext>
    </p:extLst>
  </p:cSld>
  <p:clrMapOvr>
    <a:masterClrMapping/>
  </p:clrMapOvr>
  <p:transition spd="slow"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09266"/>
      </p:ext>
    </p:extLst>
  </p:cSld>
  <p:clrMapOvr>
    <a:masterClrMapping/>
  </p:clrMapOvr>
  <p:transition spd="slow"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14989"/>
      </p:ext>
    </p:extLst>
  </p:cSld>
  <p:clrMapOvr>
    <a:masterClrMapping/>
  </p:clrMapOvr>
  <p:transition spd="slow"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90946"/>
      </p:ext>
    </p:extLst>
  </p:cSld>
  <p:clrMapOvr>
    <a:masterClrMapping/>
  </p:clrMapOvr>
  <p:transition spd="slow"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07056"/>
      </p:ext>
    </p:extLst>
  </p:cSld>
  <p:clrMapOvr>
    <a:masterClrMapping/>
  </p:clrMapOvr>
  <p:transition spd="slow">
    <p:strips dir="r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84990"/>
      </p:ext>
    </p:extLst>
  </p:cSld>
  <p:clrMapOvr>
    <a:masterClrMapping/>
  </p:clrMapOvr>
  <p:transition spd="slow">
    <p:strips dir="r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93520"/>
      </p:ext>
    </p:extLst>
  </p:cSld>
  <p:clrMapOvr>
    <a:masterClrMapping/>
  </p:clrMapOvr>
  <p:transition spd="slow">
    <p:strips dir="r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655320"/>
      </p:ext>
    </p:extLst>
  </p:cSld>
  <p:clrMapOvr>
    <a:masterClrMapping/>
  </p:clrMapOvr>
  <p:transition spd="slow">
    <p:strips dir="r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56471"/>
      </p:ext>
    </p:extLst>
  </p:cSld>
  <p:clrMapOvr>
    <a:masterClrMapping/>
  </p:clrMapOvr>
  <p:transition spd="slow">
    <p:strips dir="r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48226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96604"/>
      </p:ext>
    </p:extLst>
  </p:cSld>
  <p:clrMapOvr>
    <a:masterClrMapping/>
  </p:clrMapOvr>
  <p:transition spd="slow">
    <p:strips dir="r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330202"/>
      </p:ext>
    </p:extLst>
  </p:cSld>
  <p:clrMapOvr>
    <a:masterClrMapping/>
  </p:clrMapOvr>
  <p:transition spd="slow">
    <p:strips dir="r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577481"/>
      </p:ext>
    </p:extLst>
  </p:cSld>
  <p:clrMapOvr>
    <a:masterClrMapping/>
  </p:clrMapOvr>
  <p:transition spd="slow">
    <p:strips dir="r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394456"/>
      </p:ext>
    </p:extLst>
  </p:cSld>
  <p:clrMapOvr>
    <a:masterClrMapping/>
  </p:clrMapOvr>
  <p:transition spd="slow">
    <p:strips dir="r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98203"/>
      </p:ext>
    </p:extLst>
  </p:cSld>
  <p:clrMapOvr>
    <a:masterClrMapping/>
  </p:clrMapOvr>
  <p:transition spd="slow">
    <p:strips dir="r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92699"/>
      </p:ext>
    </p:extLst>
  </p:cSld>
  <p:clrMapOvr>
    <a:masterClrMapping/>
  </p:clrMapOvr>
  <p:transition spd="slow">
    <p:strips dir="r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09666"/>
      </p:ext>
    </p:extLst>
  </p:cSld>
  <p:clrMapOvr>
    <a:masterClrMapping/>
  </p:clrMapOvr>
  <p:transition spd="slow">
    <p:strips dir="r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86712"/>
      </p:ext>
    </p:extLst>
  </p:cSld>
  <p:clrMapOvr>
    <a:masterClrMapping/>
  </p:clrMapOvr>
  <p:transition spd="slow">
    <p:strips dir="r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86561"/>
      </p:ext>
    </p:extLst>
  </p:cSld>
  <p:clrMapOvr>
    <a:masterClrMapping/>
  </p:clrMapOvr>
  <p:transition spd="slow">
    <p:strips dir="r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43581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15001"/>
      </p:ext>
    </p:extLst>
  </p:cSld>
  <p:clrMapOvr>
    <a:masterClrMapping/>
  </p:clrMapOvr>
  <p:transition spd="slow">
    <p:strips dir="r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16082"/>
      </p:ext>
    </p:extLst>
  </p:cSld>
  <p:clrMapOvr>
    <a:masterClrMapping/>
  </p:clrMapOvr>
  <p:transition spd="slow">
    <p:strips dir="r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39507"/>
      </p:ext>
    </p:extLst>
  </p:cSld>
  <p:clrMapOvr>
    <a:masterClrMapping/>
  </p:clrMapOvr>
  <p:transition spd="slow">
    <p:strips dir="r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41679"/>
      </p:ext>
    </p:extLst>
  </p:cSld>
  <p:clrMapOvr>
    <a:masterClrMapping/>
  </p:clrMapOvr>
  <p:transition spd="slow">
    <p:strips dir="r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54114"/>
      </p:ext>
    </p:extLst>
  </p:cSld>
  <p:clrMapOvr>
    <a:masterClrMapping/>
  </p:clrMapOvr>
  <p:transition spd="slow">
    <p:strips dir="r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64010"/>
      </p:ext>
    </p:extLst>
  </p:cSld>
  <p:clrMapOvr>
    <a:masterClrMapping/>
  </p:clrMapOvr>
  <p:transition spd="slow">
    <p:strips dir="r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87720"/>
      </p:ext>
    </p:extLst>
  </p:cSld>
  <p:clrMapOvr>
    <a:masterClrMapping/>
  </p:clrMapOvr>
  <p:transition spd="slow">
    <p:strips dir="r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925169"/>
      </p:ext>
    </p:extLst>
  </p:cSld>
  <p:clrMapOvr>
    <a:masterClrMapping/>
  </p:clrMapOvr>
  <p:transition spd="slow">
    <p:strips dir="r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742379"/>
      </p:ext>
    </p:extLst>
  </p:cSld>
  <p:clrMapOvr>
    <a:masterClrMapping/>
  </p:clrMapOvr>
  <p:transition spd="slow">
    <p:strips dir="r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225905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12738"/>
      </p:ext>
    </p:extLst>
  </p:cSld>
  <p:clrMapOvr>
    <a:masterClrMapping/>
  </p:clrMapOvr>
  <p:transition spd="slow">
    <p:strips dir="r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718836"/>
      </p:ext>
    </p:extLst>
  </p:cSld>
  <p:clrMapOvr>
    <a:masterClrMapping/>
  </p:clrMapOvr>
  <p:transition spd="slow">
    <p:strips dir="r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861782"/>
      </p:ext>
    </p:extLst>
  </p:cSld>
  <p:clrMapOvr>
    <a:masterClrMapping/>
  </p:clrMapOvr>
  <p:transition spd="slow">
    <p:strips dir="r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216121"/>
      </p:ext>
    </p:extLst>
  </p:cSld>
  <p:clrMapOvr>
    <a:masterClrMapping/>
  </p:clrMapOvr>
  <p:transition spd="slow">
    <p:strips dir="r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155147"/>
      </p:ext>
    </p:extLst>
  </p:cSld>
  <p:clrMapOvr>
    <a:masterClrMapping/>
  </p:clrMapOvr>
  <p:transition spd="slow">
    <p:strips dir="r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483352"/>
      </p:ext>
    </p:extLst>
  </p:cSld>
  <p:clrMapOvr>
    <a:masterClrMapping/>
  </p:clrMapOvr>
  <p:transition spd="slow">
    <p:strips dir="r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33600"/>
      </p:ext>
    </p:extLst>
  </p:cSld>
  <p:clrMapOvr>
    <a:masterClrMapping/>
  </p:clrMapOvr>
  <p:transition spd="slow">
    <p:strips dir="r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867958"/>
      </p:ext>
    </p:extLst>
  </p:cSld>
  <p:clrMapOvr>
    <a:masterClrMapping/>
  </p:clrMapOvr>
  <p:transition spd="slow">
    <p:strips dir="r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16023"/>
      </p:ext>
    </p:extLst>
  </p:cSld>
  <p:clrMapOvr>
    <a:masterClrMapping/>
  </p:clrMapOvr>
  <p:transition spd="slow">
    <p:strips dir="r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0952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79856"/>
      </p:ext>
    </p:extLst>
  </p:cSld>
  <p:clrMapOvr>
    <a:masterClrMapping/>
  </p:clrMapOvr>
  <p:transition spd="slow">
    <p:strips dir="r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9164"/>
      </p:ext>
    </p:extLst>
  </p:cSld>
  <p:clrMapOvr>
    <a:masterClrMapping/>
  </p:clrMapOvr>
  <p:transition spd="slow">
    <p:strips dir="r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01877"/>
      </p:ext>
    </p:extLst>
  </p:cSld>
  <p:clrMapOvr>
    <a:masterClrMapping/>
  </p:clrMapOvr>
  <p:transition spd="slow">
    <p:strips dir="r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428940"/>
      </p:ext>
    </p:extLst>
  </p:cSld>
  <p:clrMapOvr>
    <a:masterClrMapping/>
  </p:clrMapOvr>
  <p:transition spd="slow">
    <p:strips dir="r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85560"/>
      </p:ext>
    </p:extLst>
  </p:cSld>
  <p:clrMapOvr>
    <a:masterClrMapping/>
  </p:clrMapOvr>
  <p:transition spd="slow">
    <p:strips dir="r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41868"/>
      </p:ext>
    </p:extLst>
  </p:cSld>
  <p:clrMapOvr>
    <a:masterClrMapping/>
  </p:clrMapOvr>
  <p:transition spd="slow">
    <p:strips dir="r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70947"/>
      </p:ext>
    </p:extLst>
  </p:cSld>
  <p:clrMapOvr>
    <a:masterClrMapping/>
  </p:clrMapOvr>
  <p:transition spd="slow">
    <p:strips dir="r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0227"/>
      </p:ext>
    </p:extLst>
  </p:cSld>
  <p:clrMapOvr>
    <a:masterClrMapping/>
  </p:clrMapOvr>
  <p:transition spd="slow">
    <p:strips dir="r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884702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58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8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7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51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6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konkurs@medsestre.r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sa.info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6.xml"/><Relationship Id="rId4" Type="http://schemas.openxmlformats.org/officeDocument/2006/relationships/hyperlink" Target="http://www.cpkrz-omsk.r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8192" y="3746294"/>
            <a:ext cx="7308304" cy="1482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ЗАДАЧИ ОМСКОЙ ПРОФЕССИОНАЛЬНОЙ СЕСТРИНСКОЙ АССОЦИАЦИИ В 2018 ГОДУ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2951" y="5607531"/>
            <a:ext cx="791066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r"/>
            <a:r>
              <a:rPr lang="ru-RU" sz="2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О.А. Бучко, </a:t>
            </a:r>
          </a:p>
          <a:p>
            <a:pPr algn="r"/>
            <a:r>
              <a:rPr lang="ru-RU" sz="2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вице-президент ОПСА, председатель специализированной секции РАМС «Сестринские исследования</a:t>
            </a:r>
            <a:endParaRPr lang="ru-RU" sz="2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2543229" y="1272607"/>
            <a:ext cx="227125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39552" y="1916832"/>
            <a:ext cx="9159179" cy="1440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2906" y="2330296"/>
            <a:ext cx="6163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профессионального комитета ОПСА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«Будущее профессии создадим вместе: исследования, расширенная сестринская практика, эффективность» 2</a:t>
            </a:r>
            <a:r>
              <a:rPr lang="en-US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апреля 2018 г.</a:t>
            </a:r>
            <a:endParaRPr lang="ru-RU" sz="1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24122" y="3072807"/>
            <a:ext cx="227125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-252536" y="1272607"/>
            <a:ext cx="2448272" cy="215639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40241"/>
            <a:ext cx="835343" cy="111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единительная линия 20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-10646" y="3068960"/>
            <a:ext cx="861894" cy="3847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1" y="3569169"/>
            <a:ext cx="2081176" cy="18760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1027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23440" y="2348880"/>
            <a:ext cx="9120560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300" b="1" i="1" dirty="0"/>
              <a:t>Профильная комиссия МЗ РФ по  «Управление сестринской деятельностью» (2015-2017гг.),  </a:t>
            </a:r>
            <a:r>
              <a:rPr lang="ru-RU" altLang="ru-RU" sz="2300" b="1" i="1" dirty="0" smtClean="0"/>
              <a:t>Координационный совет </a:t>
            </a:r>
            <a:r>
              <a:rPr lang="ru-RU" altLang="ru-RU" sz="2300" b="1" i="1" dirty="0"/>
              <a:t>РАМС (март 2018г.)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62389"/>
            <a:ext cx="5816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ВНЕДРЕНИЕ В МО 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4927" y="1413738"/>
            <a:ext cx="4202856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/>
              <a:t>Система менеджмента </a:t>
            </a:r>
          </a:p>
          <a:p>
            <a:pPr algn="ctr">
              <a:defRPr/>
            </a:pPr>
            <a:r>
              <a:rPr lang="ru-RU" sz="2400" b="1" dirty="0"/>
              <a:t>качества (СМК)</a:t>
            </a: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auto">
          <a:xfrm>
            <a:off x="23440" y="4077072"/>
            <a:ext cx="9085064" cy="2523768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списание просроченных неиспользованных запасов лекарственных средств;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излишние перемещения, следовательно,  потеря времени сестринским персоналом;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выполнение несвойственных работ сестринским персоналом и многое другое.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40015" y="1412776"/>
            <a:ext cx="4170855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«Бережливое производство»</a:t>
            </a:r>
          </a:p>
          <a:p>
            <a:pPr algn="ctr"/>
            <a:endParaRPr lang="ru-RU" sz="2400" b="1" dirty="0"/>
          </a:p>
        </p:txBody>
      </p:sp>
      <p:sp>
        <p:nvSpPr>
          <p:cNvPr id="7" name="Прямоугольник 10"/>
          <p:cNvSpPr>
            <a:spLocks noChangeArrowheads="1"/>
          </p:cNvSpPr>
          <p:nvPr/>
        </p:nvSpPr>
        <p:spPr bwMode="auto">
          <a:xfrm>
            <a:off x="1956137" y="3645024"/>
            <a:ext cx="5568191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500" b="1" dirty="0">
                <a:solidFill>
                  <a:srgbClr val="C00000"/>
                </a:solidFill>
              </a:rPr>
              <a:t>недопустимо в сестринской практике: </a:t>
            </a:r>
          </a:p>
        </p:txBody>
      </p:sp>
    </p:spTree>
    <p:extLst>
      <p:ext uri="{BB962C8B-B14F-4D97-AF65-F5344CB8AC3E}">
        <p14:creationId xmlns:p14="http://schemas.microsoft.com/office/powerpoint/2010/main" val="14721444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496" y="1376188"/>
            <a:ext cx="9108504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361950" indent="-361950" eaLnBrk="0" hangingPunct="0"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68288" indent="-268288">
              <a:spcAft>
                <a:spcPts val="600"/>
              </a:spcAft>
              <a:buFont typeface="Calibri" pitchFamily="34" charset="0"/>
              <a:buAutoNum type="arabicPeriod"/>
              <a:tabLst>
                <a:tab pos="268288" algn="l"/>
              </a:tabLst>
            </a:pPr>
            <a:r>
              <a:rPr lang="ru-RU" altLang="ru-RU" b="1" dirty="0">
                <a:solidFill>
                  <a:srgbClr val="006600"/>
                </a:solidFill>
                <a:cs typeface="Times New Roman" pitchFamily="18" charset="0"/>
              </a:rPr>
              <a:t>Приказ МЗ РФ от 13.10.2017 № 804-н «Об утверждении номенклатуры </a:t>
            </a:r>
            <a:r>
              <a:rPr lang="ru-RU" altLang="ru-RU" b="1" dirty="0" smtClean="0">
                <a:solidFill>
                  <a:srgbClr val="006600"/>
                </a:solidFill>
                <a:cs typeface="Times New Roman" pitchFamily="18" charset="0"/>
              </a:rPr>
              <a:t>мед. услуг</a:t>
            </a:r>
            <a:r>
              <a:rPr lang="ru-RU" altLang="ru-RU" b="1" dirty="0">
                <a:solidFill>
                  <a:srgbClr val="006600"/>
                </a:solidFill>
                <a:cs typeface="Times New Roman" pitchFamily="18" charset="0"/>
              </a:rPr>
              <a:t>» </a:t>
            </a:r>
          </a:p>
          <a:p>
            <a:pPr marL="268288" indent="-268288">
              <a:spcAft>
                <a:spcPts val="600"/>
              </a:spcAft>
              <a:buFont typeface="Calibri" pitchFamily="34" charset="0"/>
              <a:buAutoNum type="arabicPeriod"/>
              <a:tabLst>
                <a:tab pos="268288" algn="l"/>
              </a:tabLst>
            </a:pPr>
            <a:r>
              <a:rPr lang="ru-RU" altLang="ru-RU" b="1" dirty="0">
                <a:solidFill>
                  <a:srgbClr val="006600"/>
                </a:solidFill>
              </a:rPr>
              <a:t>Приказ Минздрава России от 15.06.2017 N 328н «О внесении изменений в Квалификационные требования к медицинским и фармацевтическим работникам с высшим образованием по направлению подготовки «Здравоохранение и медицинские науки».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3089" y="116632"/>
            <a:ext cx="8070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ИЗМЕНЕНИЯ В СИСТЕМЕ  ОБРАЗОВАНИЯ   И ПЕРВИЧНОГО ЗДРАВООХРАНЕНИЯ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063737"/>
              </p:ext>
            </p:extLst>
          </p:nvPr>
        </p:nvGraphicFramePr>
        <p:xfrm>
          <a:off x="143508" y="3193147"/>
          <a:ext cx="8892480" cy="311617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141698"/>
                <a:gridCol w="5750782"/>
              </a:tblGrid>
              <a:tr h="7364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Уровень профессионального </a:t>
                      </a:r>
                      <a:r>
                        <a:rPr lang="ru-RU" sz="1800" dirty="0" smtClean="0">
                          <a:effectLst/>
                        </a:rPr>
                        <a:t>образования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u="none" dirty="0">
                          <a:effectLst/>
                        </a:rPr>
                        <a:t>Высшее образование - </a:t>
                      </a:r>
                      <a:r>
                        <a:rPr lang="ru-RU" sz="1800" u="none" dirty="0" err="1">
                          <a:effectLst/>
                        </a:rPr>
                        <a:t>бакалавриат</a:t>
                      </a:r>
                      <a:r>
                        <a:rPr lang="ru-RU" sz="1800" u="none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направлению подготовки «Сестринское дело»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8" marR="68578" marT="0" marB="0"/>
                </a:tc>
              </a:tr>
              <a:tr h="100811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Дополнительное профессиональное образование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Непрерывное повышение квалификации в течение всей жизни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8" marR="68578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должности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Специалист в области школьной медицины - </a:t>
                      </a:r>
                      <a:r>
                        <a:rPr lang="ru-RU" sz="1800" u="sng" dirty="0">
                          <a:effectLst/>
                        </a:rPr>
                        <a:t>бакалавр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Медсестра общей практики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Медсестра по паллиативной помощи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Медсестра по профилактике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Медсестра по реабилитации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8" marR="68578" marT="0" marB="0"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771800" y="4105101"/>
            <a:ext cx="6119813" cy="2708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7547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2913" y="109081"/>
            <a:ext cx="80655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СПЕЦИАЛИСТ В ОБЛАСТИ ШКОЛЬНОЙ МЕДИЦИНЫ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" name="Рисунок 8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193507"/>
            <a:ext cx="4320480" cy="3611757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129426" y="2608755"/>
            <a:ext cx="4377932" cy="320087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следить за состоянием здоровья школьников;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соблюдение санитарно-гигиенических норм;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профилактическое направление.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3309" y="1484784"/>
            <a:ext cx="3810659" cy="7848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3000" b="1" i="1">
                <a:solidFill>
                  <a:srgbClr val="C000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sz="4500" dirty="0"/>
              <a:t>Обязанности:</a:t>
            </a:r>
          </a:p>
        </p:txBody>
      </p:sp>
    </p:spTree>
    <p:extLst>
      <p:ext uri="{BB962C8B-B14F-4D97-AF65-F5344CB8AC3E}">
        <p14:creationId xmlns:p14="http://schemas.microsoft.com/office/powerpoint/2010/main" val="40632052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54722"/>
            <a:ext cx="79563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 «БЕРЕЖЛИВАЯ ПОЛИКЛИНИКА» 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auto">
          <a:xfrm>
            <a:off x="178816" y="4581128"/>
            <a:ext cx="892968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C00000"/>
                </a:solidFill>
              </a:rPr>
              <a:t>Цель </a:t>
            </a:r>
            <a:r>
              <a:rPr lang="ru-RU" altLang="ru-RU" sz="3200" b="1" dirty="0" smtClean="0">
                <a:solidFill>
                  <a:srgbClr val="C00000"/>
                </a:solidFill>
              </a:rPr>
              <a:t>-</a:t>
            </a:r>
            <a:r>
              <a:rPr lang="ru-RU" altLang="ru-RU" sz="3200" b="1" dirty="0" smtClean="0"/>
              <a:t> </a:t>
            </a:r>
            <a:r>
              <a:rPr lang="ru-RU" altLang="ru-RU" sz="3200" b="1" dirty="0">
                <a:solidFill>
                  <a:srgbClr val="006600"/>
                </a:solidFill>
              </a:rPr>
              <a:t>повышение доступности и качества медицинской помощи населению </a:t>
            </a:r>
            <a:endParaRPr lang="ru-RU" altLang="ru-RU" sz="3200" b="1" dirty="0" smtClean="0">
              <a:solidFill>
                <a:srgbClr val="006600"/>
              </a:solidFill>
            </a:endParaRPr>
          </a:p>
          <a:p>
            <a:pPr algn="ctr" eaLnBrk="1" hangingPunct="1"/>
            <a:r>
              <a:rPr lang="ru-RU" altLang="ru-RU" sz="3200" b="1" dirty="0" smtClean="0">
                <a:solidFill>
                  <a:srgbClr val="006600"/>
                </a:solidFill>
              </a:rPr>
              <a:t>за </a:t>
            </a:r>
            <a:r>
              <a:rPr lang="ru-RU" altLang="ru-RU" sz="3200" b="1" dirty="0">
                <a:solidFill>
                  <a:srgbClr val="006600"/>
                </a:solidFill>
              </a:rPr>
              <a:t>счет оптимизации процессов </a:t>
            </a:r>
            <a:endParaRPr lang="ru-RU" altLang="ru-RU" sz="3200" b="1" dirty="0" smtClean="0">
              <a:solidFill>
                <a:srgbClr val="006600"/>
              </a:solidFill>
            </a:endParaRPr>
          </a:p>
          <a:p>
            <a:pPr algn="ctr" eaLnBrk="1" hangingPunct="1"/>
            <a:r>
              <a:rPr lang="ru-RU" altLang="ru-RU" sz="3200" b="1" dirty="0" smtClean="0">
                <a:solidFill>
                  <a:srgbClr val="006600"/>
                </a:solidFill>
              </a:rPr>
              <a:t>и </a:t>
            </a:r>
            <a:r>
              <a:rPr lang="ru-RU" altLang="ru-RU" sz="3200" b="1" dirty="0">
                <a:solidFill>
                  <a:srgbClr val="006600"/>
                </a:solidFill>
              </a:rPr>
              <a:t>устранения потерь времени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91576185"/>
              </p:ext>
            </p:extLst>
          </p:nvPr>
        </p:nvGraphicFramePr>
        <p:xfrm>
          <a:off x="539552" y="1407059"/>
          <a:ext cx="8152486" cy="3390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857547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107504" y="1844824"/>
            <a:ext cx="8856984" cy="181588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повышение удовлетворенности потребителей медицинских услуг;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снижение </a:t>
            </a:r>
            <a:r>
              <a:rPr lang="ru-RU" altLang="ru-RU" sz="23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трудопотерь</a:t>
            </a: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медицинского персонала;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повышение качества и производительности труда.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340768"/>
            <a:ext cx="411144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u="sng" dirty="0">
                <a:solidFill>
                  <a:srgbClr val="C00000"/>
                </a:solidFill>
              </a:rPr>
              <a:t>Проект направлен на: </a:t>
            </a:r>
          </a:p>
        </p:txBody>
      </p:sp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35496" y="4437112"/>
            <a:ext cx="8965183" cy="216982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длительным временем пребывания граждан в поликлинике при проведении исследований;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неравномерная нагрузка специалистов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МО;</a:t>
            </a:r>
            <a:endParaRPr lang="ru-RU" altLang="ru-RU" sz="23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очередями в регистратуре, заполнением различных бумажных бланков и обработкой излишней информации.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7520" y="3883114"/>
            <a:ext cx="5030544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3400" b="1" i="1">
                <a:solidFill>
                  <a:srgbClr val="C00000"/>
                </a:solidFill>
              </a:defRPr>
            </a:lvl1pPr>
          </a:lstStyle>
          <a:p>
            <a:r>
              <a:rPr lang="ru-RU" sz="3000" u="sng" dirty="0"/>
              <a:t>Причины создания проекта: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4722"/>
            <a:ext cx="79563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 «БЕРЕЖЛИВАЯ ПОЛИКЛИНИКА» 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32052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>
            <a:spLocks noChangeArrowheads="1"/>
          </p:cNvSpPr>
          <p:nvPr/>
        </p:nvSpPr>
        <p:spPr bwMode="auto">
          <a:xfrm>
            <a:off x="432048" y="1385481"/>
            <a:ext cx="860444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solidFill>
                  <a:srgbClr val="C00000"/>
                </a:solidFill>
              </a:rPr>
              <a:t>МОЛОДЫЕ СПЕЦИАЛИСТЫ –</a:t>
            </a:r>
          </a:p>
          <a:p>
            <a:pPr algn="ctr" eaLnBrk="1" hangingPunct="1"/>
            <a:r>
              <a:rPr lang="ru-RU" altLang="ru-RU" sz="4000" b="1" dirty="0" smtClean="0">
                <a:solidFill>
                  <a:srgbClr val="C00000"/>
                </a:solidFill>
              </a:rPr>
              <a:t> ВЗГЛЯД В БУДУЩЕЕ</a:t>
            </a:r>
            <a:endParaRPr lang="ru-RU" alt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70403"/>
            <a:ext cx="7704856" cy="53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ЗАДАЧИ  ОПСА  В 2018 ГОДУ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194" name="Picture 2" descr="http://socnews.by/wp-content/uploads/2015/06/1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3435" y="2737262"/>
            <a:ext cx="6522216" cy="372698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698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00200" y="1412776"/>
            <a:ext cx="73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Лидерство -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способность побудить членов Ассоциации работать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достижения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общих целей</a:t>
            </a:r>
            <a:endParaRPr lang="ru-RU" sz="28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8" name="Picture 4" descr="ÐÐ°ÑÑÐ¸Ð½ÐºÐ¸ Ð¿Ð¾ Ð·Ð°Ð¿ÑÐ¾ÑÑ leader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67" y="1484784"/>
            <a:ext cx="1750233" cy="100811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10"/>
          <p:cNvSpPr>
            <a:spLocks noChangeArrowheads="1"/>
          </p:cNvSpPr>
          <p:nvPr/>
        </p:nvSpPr>
        <p:spPr bwMode="auto">
          <a:xfrm>
            <a:off x="1115616" y="-41344"/>
            <a:ext cx="8031468" cy="123809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altLang="ru-RU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МОЛОДЫЕ СПЕЦИАЛИСТЫ –</a:t>
            </a:r>
          </a:p>
          <a:p>
            <a:pPr algn="ctr">
              <a:lnSpc>
                <a:spcPct val="110000"/>
              </a:lnSpc>
            </a:pPr>
            <a:r>
              <a:rPr lang="ru-RU" altLang="ru-RU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ВЗГЛЯД </a:t>
            </a:r>
            <a:r>
              <a:rPr lang="ru-RU" alt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ru-RU" altLang="ru-RU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БУДУЩЕЕ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36712" y="3125286"/>
            <a:ext cx="73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Наставничество: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большое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значение в развитии сестринского движения имеет передача опыта молодым членам Ассоциации</a:t>
            </a:r>
          </a:p>
        </p:txBody>
      </p:sp>
      <p:pic>
        <p:nvPicPr>
          <p:cNvPr id="8" name="Picture 4" descr="http://kupi-franshizu.ru/uploads/posts/2016-03/1456997523_e0b574eb46ed5fd9b66bb4474adaf03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99" y="3206830"/>
            <a:ext cx="1713721" cy="123028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07704" y="5157192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Волонтерство</a:t>
            </a: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основной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мотив - желание ощутить собственную значимость и полезность обществу</a:t>
            </a:r>
          </a:p>
        </p:txBody>
      </p:sp>
      <p:pic>
        <p:nvPicPr>
          <p:cNvPr id="10" name="Picture 4" descr="http://grand-mir.ru/storage/app/uploads/public/581/21a/e10/58121ae105c7899093346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975" y="5116006"/>
            <a:ext cx="1713721" cy="119331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1114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1791226"/>
            <a:ext cx="24482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члены ОПСА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100" name="Picture 4" descr="http://www.opsa.info/img/images/my-vmeste-rams-25-let-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489296"/>
            <a:ext cx="2232248" cy="143564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32240" y="1599009"/>
            <a:ext cx="235381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err="1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Специализи-рованные</a:t>
            </a: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секции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Picture 2" descr="http://www.opsa.info/img/images/uchastniki-zasedaniya-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1575202"/>
            <a:ext cx="2240633" cy="129378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67744" y="3488900"/>
            <a:ext cx="20162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Комитеты ОПСА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Picture 6" descr="http://www.zdrav-novgorod.ru/images/sestry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3272876"/>
            <a:ext cx="2232248" cy="127017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732240" y="3677129"/>
            <a:ext cx="22864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Проекты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2" descr="http://www.opsa.info/img/images/rabota-v-malyh-gruppah-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8870" y="3272876"/>
            <a:ext cx="2213370" cy="138026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249046" y="5229200"/>
            <a:ext cx="24669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Научные исследования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2" name="Picture 2" descr="http://www.opsa.info/img/images/my-vmeste-rams-25-let-30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061" y="5085100"/>
            <a:ext cx="2133985" cy="111919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opsa.info/img/images/pobediteli-oblastnogo-konkursa-luchshiy-po-professii-2010-goda-1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5448" y="5085100"/>
            <a:ext cx="2156792" cy="115221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785551" y="5413865"/>
            <a:ext cx="20349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Конкурсы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Прямоугольник 10"/>
          <p:cNvSpPr>
            <a:spLocks noChangeArrowheads="1"/>
          </p:cNvSpPr>
          <p:nvPr/>
        </p:nvSpPr>
        <p:spPr bwMode="auto">
          <a:xfrm>
            <a:off x="1115616" y="-41344"/>
            <a:ext cx="8031468" cy="123809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altLang="ru-RU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МОЛОДЫЕ СПЕЦИАЛИСТЫ –</a:t>
            </a:r>
          </a:p>
          <a:p>
            <a:pPr algn="ctr">
              <a:lnSpc>
                <a:spcPct val="110000"/>
              </a:lnSpc>
            </a:pPr>
            <a:r>
              <a:rPr lang="ru-RU" altLang="ru-RU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ВЗГЛЯД </a:t>
            </a:r>
            <a:r>
              <a:rPr lang="ru-RU" alt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ru-RU" altLang="ru-RU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БУДУЩЕЕ</a:t>
            </a:r>
          </a:p>
        </p:txBody>
      </p:sp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43608" y="44624"/>
            <a:ext cx="8136904" cy="943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110000"/>
              </a:lnSpc>
              <a:defRPr sz="35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600" dirty="0" smtClean="0"/>
              <a:t>ВСЕРОССИЙСКИЙ КОНКУРС </a:t>
            </a:r>
          </a:p>
          <a:p>
            <a:r>
              <a:rPr lang="ru-RU" sz="2600" dirty="0" smtClean="0"/>
              <a:t>«ЛУЧШИЙ МОЛОДОЙ СПЕЦИАЛИСТ 2018 ГОДА»</a:t>
            </a:r>
            <a:endParaRPr lang="ru-RU" sz="2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2008" y="1296050"/>
            <a:ext cx="881570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6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 -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повышение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престижа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профессии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значимости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сестринского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персонала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системе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оказания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медицинской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помощи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населению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создание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положительного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имиджа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обществе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развитие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благоприятных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условий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привлечения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молодежи</a:t>
            </a:r>
            <a:r>
              <a:rPr lang="en-US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en-US" sz="26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отрасль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504" y="4005064"/>
            <a:ext cx="8784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Первый этап - </a:t>
            </a: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региональной ассоциации </a:t>
            </a:r>
            <a:endParaRPr lang="ru-RU" sz="26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</a:t>
            </a: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 по 29 июня 2018 г.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7504" y="5632792"/>
            <a:ext cx="8784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Документы, в соответствии с положением о конкурсе, эссе «Мой наставник» или «Мой выбор» 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3923928" y="5013176"/>
            <a:ext cx="792088" cy="59116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79915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43608" y="44624"/>
            <a:ext cx="8136904" cy="943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110000"/>
              </a:lnSpc>
              <a:defRPr sz="35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600" dirty="0" smtClean="0"/>
              <a:t>ВСЕРОССИЙСКИЙ КОНКУРС </a:t>
            </a:r>
          </a:p>
          <a:p>
            <a:r>
              <a:rPr lang="ru-RU" sz="2600" dirty="0" smtClean="0"/>
              <a:t>«ЛУЧШИЙ МОЛОДОЙ СПЕЦИАЛИСТ 2018 ГОДА»</a:t>
            </a:r>
            <a:endParaRPr lang="ru-RU" sz="2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564904"/>
            <a:ext cx="88569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Отправка конкурсных материалов в офис РАМС </a:t>
            </a:r>
            <a:endParaRPr lang="ru-RU" sz="25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5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 </a:t>
            </a:r>
            <a:r>
              <a:rPr lang="ru-RU" sz="2500" b="1" dirty="0" err="1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эл.почте</a:t>
            </a:r>
            <a:r>
              <a:rPr lang="ru-RU" sz="25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500" b="1" dirty="0" err="1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konkurs</a:t>
            </a: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@</a:t>
            </a:r>
            <a:r>
              <a:rPr lang="ru-RU" sz="25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medsestre.r</a:t>
            </a:r>
            <a:r>
              <a:rPr lang="en-US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u</a:t>
            </a:r>
            <a:r>
              <a:rPr lang="en-US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5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 15 августа 2018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6290" y="1340768"/>
            <a:ext cx="87802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Второй этап - </a:t>
            </a: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заочно среди молодых специалистов, занявших первое место на региональном этапе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939914" y="2261776"/>
            <a:ext cx="792088" cy="29558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981251"/>
            <a:ext cx="89289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Первое, второе и третье место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награждаются </a:t>
            </a: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дипломами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ценными </a:t>
            </a: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подарками.</a:t>
            </a:r>
            <a:endParaRPr lang="ru-RU" sz="2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spcAft>
                <a:spcPts val="12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Лауреаты второго этапа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не занявшие призовые места, получают свидетельства об участии в конкурсе </a:t>
            </a: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</a:p>
          <a:p>
            <a:pPr algn="ctr">
              <a:spcAft>
                <a:spcPts val="12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Всероссийском форуме «Молодые специалисты – взгляд в будущее» в Санкт-Петербурге, 19 октября 2018 г.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923928" y="3637476"/>
            <a:ext cx="792088" cy="29558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2877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>
            <a:spLocks noChangeArrowheads="1"/>
          </p:cNvSpPr>
          <p:nvPr/>
        </p:nvSpPr>
        <p:spPr bwMode="auto">
          <a:xfrm>
            <a:off x="107504" y="1844824"/>
            <a:ext cx="903649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КАДРЫ ДЛЯ СОВРЕМЕННОГО ЗДРАВООХРАНЕНИЯ.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МЕДИЦИНСКОЕ ОБРАЗОВАНИЕ И КАЧЕСТВО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МЕДИЦИНСКОЙ ПОМОЩИ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endParaRPr lang="ru-RU" alt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РОЛИ МЕДИЦИНСКИХ СЕСТЕР В ПЕРВИЧНОМ ЗДРАВООХРАНЕНИИ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endParaRPr lang="ru-RU" alt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МОЛОДЫЕ СПЕЦИАЛИСТЫ  - ВЗГЛЯД В БУДУЩЕЕ</a:t>
            </a:r>
            <a:endParaRPr lang="ru-RU" alt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70403"/>
            <a:ext cx="7704856" cy="53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ЗАДАЧИ  ОПСА  В 2018 ГОДУ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585355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8052" y="2996952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Благодарю за внимание!</a:t>
            </a:r>
            <a:endParaRPr lang="ru-RU" sz="5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1640" y="270403"/>
            <a:ext cx="7704856" cy="53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ЗАДАЧИ  ОПСА  В 2018 ГОДУ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62433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>
            <a:spLocks noChangeArrowheads="1"/>
          </p:cNvSpPr>
          <p:nvPr/>
        </p:nvSpPr>
        <p:spPr bwMode="auto">
          <a:xfrm>
            <a:off x="110952" y="1268760"/>
            <a:ext cx="903649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КАДРЫ ДЛЯ СОВРЕМЕННОГО ЗДРАВООХРАНЕНИЯ.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МЕДИЦИНСКОЕ ОБРАЗОВАНИЕ И КАЧЕСТВО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МЕДИЦИНСКОЙ ПОМОЩИ</a:t>
            </a:r>
            <a:endParaRPr lang="ru-RU" alt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70403"/>
            <a:ext cx="7704856" cy="53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ЗАДАЧИ  ОПСА  В 2018 ГОДУ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0" name="Picture 2" descr="http://footpole.ru/uploads/posts/2017-09/thumbs/suprun-medsotrudnikov-agitiruyut-vyhodit-naakcii-protiv-vrachebnoy-reformy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2509" y="3883988"/>
            <a:ext cx="3464760" cy="24253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952" y="2852937"/>
            <a:ext cx="54691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3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Цель: обсуждение </a:t>
            </a:r>
            <a:r>
              <a:rPr lang="ru-RU" sz="3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актуальных вопросов подготовки кадров для  системы </a:t>
            </a:r>
            <a:r>
              <a:rPr lang="ru-RU" sz="3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здравоохранения </a:t>
            </a:r>
            <a:endParaRPr lang="ru-RU" sz="32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224774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-36512" y="1268760"/>
            <a:ext cx="9108504" cy="5247590"/>
          </a:xfr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актуальные вопросы подготовки специалистов в системе среднего профессионального образования в условиях перехода на новую систему допуска к профессиональной деятельности;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современные </a:t>
            </a: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технологии оценки результатов обучения;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непрерывное медицинское образование:  традиции, опыт, инновации, перспективы. Роль образовательных организаций и профессиональных сообществ;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Инновационная и исследовательская </a:t>
            </a: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деятельность специалиста;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профессионализм и ответственность: современный профиль специалиста  практического </a:t>
            </a:r>
            <a:r>
              <a:rPr lang="ru-RU" sz="2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ЗО. </a:t>
            </a: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Роль  сестринского персонала в обеспечении качества оказания медицинской помощи;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кадровый менеджмент и  управление профессиональными рисками в </a:t>
            </a:r>
            <a:r>
              <a:rPr lang="ru-RU" sz="2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СД.</a:t>
            </a:r>
            <a:endParaRPr lang="ru-RU" sz="2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-15120"/>
            <a:ext cx="794227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ОСНОВНЫЕ НАПРАВЛЕНИЯ КОНФЕРЕНЦИИ</a:t>
            </a:r>
            <a:endParaRPr lang="ru-RU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71145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8016" y="5827911"/>
            <a:ext cx="74563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/>
            <a:r>
              <a:rPr lang="ru-RU" sz="2200" b="1" i="1" dirty="0" smtClean="0">
                <a:solidFill>
                  <a:srgbClr val="C00000"/>
                </a:solidFill>
              </a:rPr>
              <a:t>По итогам конференции будет сформирован </a:t>
            </a:r>
          </a:p>
          <a:p>
            <a:pPr lvl="0" indent="450850" algn="ctr"/>
            <a:r>
              <a:rPr lang="ru-RU" sz="2200" b="1" i="1" dirty="0" smtClean="0">
                <a:solidFill>
                  <a:srgbClr val="C00000"/>
                </a:solidFill>
              </a:rPr>
              <a:t>электронный сборник материалов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1373088"/>
            <a:ext cx="8913392" cy="456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25.10.2018 года - </a:t>
            </a:r>
            <a:r>
              <a:rPr lang="ru-RU" sz="2200" b="1" dirty="0" err="1" smtClean="0">
                <a:solidFill>
                  <a:srgbClr val="C00000"/>
                </a:solidFill>
              </a:rPr>
              <a:t>Преконференция</a:t>
            </a:r>
            <a:r>
              <a:rPr lang="ru-RU" sz="2200" b="1" dirty="0" smtClean="0">
                <a:solidFill>
                  <a:srgbClr val="C00000"/>
                </a:solidFill>
              </a:rPr>
              <a:t> </a:t>
            </a:r>
          </a:p>
          <a:p>
            <a:pPr>
              <a:spcAft>
                <a:spcPts val="800"/>
              </a:spcAft>
            </a:pPr>
            <a:r>
              <a:rPr lang="ru-RU" sz="2000" b="1" u="sng" dirty="0" smtClean="0">
                <a:solidFill>
                  <a:srgbClr val="006600"/>
                </a:solidFill>
              </a:rPr>
              <a:t>В программе:</a:t>
            </a:r>
            <a:r>
              <a:rPr lang="ru-RU" sz="2000" b="1" dirty="0" smtClean="0">
                <a:solidFill>
                  <a:srgbClr val="006600"/>
                </a:solidFill>
              </a:rPr>
              <a:t> круглые столы, мастер-классы.</a:t>
            </a:r>
          </a:p>
          <a:p>
            <a:pPr>
              <a:spcAft>
                <a:spcPts val="800"/>
              </a:spcAft>
            </a:pPr>
            <a:r>
              <a:rPr lang="ru-RU" sz="2000" b="1" u="sng" dirty="0" smtClean="0">
                <a:solidFill>
                  <a:srgbClr val="006600"/>
                </a:solidFill>
              </a:rPr>
              <a:t>Участники</a:t>
            </a:r>
            <a:r>
              <a:rPr lang="ru-RU" sz="2000" b="1" dirty="0" smtClean="0">
                <a:solidFill>
                  <a:srgbClr val="006600"/>
                </a:solidFill>
              </a:rPr>
              <a:t>: руководители сестринского персонала, руководители организаций медицинского профессионального образования  </a:t>
            </a:r>
          </a:p>
          <a:p>
            <a:pPr>
              <a:spcAft>
                <a:spcPts val="800"/>
              </a:spcAft>
            </a:pPr>
            <a:r>
              <a:rPr lang="ru-RU" sz="2000" b="1" u="sng" dirty="0" smtClean="0">
                <a:solidFill>
                  <a:srgbClr val="006600"/>
                </a:solidFill>
              </a:rPr>
              <a:t>Место проведения</a:t>
            </a:r>
            <a:r>
              <a:rPr lang="ru-RU" sz="2000" b="1" dirty="0" smtClean="0">
                <a:solidFill>
                  <a:srgbClr val="006600"/>
                </a:solidFill>
              </a:rPr>
              <a:t>: ЦПК РЗ. </a:t>
            </a:r>
          </a:p>
          <a:p>
            <a:pPr>
              <a:spcAft>
                <a:spcPts val="8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26.10.18 - Конференция</a:t>
            </a:r>
          </a:p>
          <a:p>
            <a:pPr>
              <a:spcAft>
                <a:spcPts val="800"/>
              </a:spcAft>
            </a:pPr>
            <a:r>
              <a:rPr lang="ru-RU" sz="2000" b="1" u="sng" dirty="0" smtClean="0">
                <a:solidFill>
                  <a:srgbClr val="006600"/>
                </a:solidFill>
              </a:rPr>
              <a:t>В программе:</a:t>
            </a:r>
            <a:r>
              <a:rPr lang="ru-RU" sz="2000" b="1" dirty="0" smtClean="0">
                <a:solidFill>
                  <a:srgbClr val="006600"/>
                </a:solidFill>
              </a:rPr>
              <a:t> пленарное заседание, торжественное собрание, праздничный концерт</a:t>
            </a:r>
          </a:p>
          <a:p>
            <a:pPr>
              <a:spcAft>
                <a:spcPts val="800"/>
              </a:spcAft>
            </a:pPr>
            <a:r>
              <a:rPr lang="ru-RU" sz="2000" b="1" u="sng" dirty="0" smtClean="0">
                <a:solidFill>
                  <a:srgbClr val="006600"/>
                </a:solidFill>
              </a:rPr>
              <a:t>Участники</a:t>
            </a:r>
            <a:r>
              <a:rPr lang="ru-RU" sz="2000" b="1" dirty="0" smtClean="0">
                <a:solidFill>
                  <a:srgbClr val="006600"/>
                </a:solidFill>
              </a:rPr>
              <a:t>: медицинские работники, руководители МО, сестринского персонала, руководители организаций медицинского профессионального образования, педагогические работники</a:t>
            </a:r>
          </a:p>
          <a:p>
            <a:pPr>
              <a:spcAft>
                <a:spcPts val="800"/>
              </a:spcAft>
            </a:pPr>
            <a:r>
              <a:rPr lang="ru-RU" sz="2000" b="1" u="sng" dirty="0" smtClean="0">
                <a:solidFill>
                  <a:srgbClr val="006600"/>
                </a:solidFill>
              </a:rPr>
              <a:t>Место проведения</a:t>
            </a:r>
            <a:r>
              <a:rPr lang="ru-RU" sz="2000" b="1" dirty="0" smtClean="0">
                <a:solidFill>
                  <a:srgbClr val="006600"/>
                </a:solidFill>
              </a:rPr>
              <a:t>: Дворец молодежи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1460" y="188640"/>
            <a:ext cx="7320980" cy="724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ПОРЯДОК ПРОВЕДЕНИЯ</a:t>
            </a:r>
            <a:endParaRPr lang="ru-RU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613813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40768"/>
            <a:ext cx="895754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Регистрация  участников </a:t>
            </a:r>
            <a:r>
              <a:rPr lang="ru-RU" sz="2400" b="1" dirty="0" smtClean="0">
                <a:solidFill>
                  <a:srgbClr val="008E00"/>
                </a:solidFill>
              </a:rPr>
              <a:t>конференции на сайте ОПСА </a:t>
            </a:r>
            <a:r>
              <a:rPr lang="en-US" sz="2400" b="1" u="sng" dirty="0" smtClean="0">
                <a:solidFill>
                  <a:srgbClr val="008E00"/>
                </a:solidFill>
                <a:hlinkClick r:id="rId3"/>
              </a:rPr>
              <a:t>www.opsa.info/</a:t>
            </a:r>
            <a:endParaRPr lang="ru-RU" sz="2400" b="1" u="sng" dirty="0" smtClean="0">
              <a:solidFill>
                <a:srgbClr val="008E00"/>
              </a:solidFill>
            </a:endParaRPr>
          </a:p>
          <a:p>
            <a:pPr>
              <a:spcAft>
                <a:spcPts val="30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Программа мероприятий, </a:t>
            </a:r>
            <a:r>
              <a:rPr lang="ru-RU" sz="2400" b="1" dirty="0" smtClean="0">
                <a:solidFill>
                  <a:srgbClr val="008E00"/>
                </a:solidFill>
              </a:rPr>
              <a:t>требования к тезисам в информационной рассылке и на сайте ЦПК РЗ                               </a:t>
            </a:r>
            <a:r>
              <a:rPr lang="en-US" sz="2400" b="1" u="sng" dirty="0" smtClean="0">
                <a:solidFill>
                  <a:srgbClr val="008E00"/>
                </a:solidFill>
                <a:hlinkClick r:id="rId4"/>
              </a:rPr>
              <a:t>www.cpkrz-omsk.ru</a:t>
            </a:r>
            <a:endParaRPr lang="ru-RU" sz="2400" b="1" u="sng" dirty="0" smtClean="0">
              <a:solidFill>
                <a:srgbClr val="008E00"/>
              </a:solidFill>
            </a:endParaRPr>
          </a:p>
          <a:p>
            <a:pPr>
              <a:spcAft>
                <a:spcPts val="30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Сроки регистрации </a:t>
            </a:r>
            <a:r>
              <a:rPr lang="ru-RU" sz="2400" b="1" dirty="0" smtClean="0">
                <a:solidFill>
                  <a:srgbClr val="008E00"/>
                </a:solidFill>
              </a:rPr>
              <a:t>участников и подачи тезисов                                        15 сентября 2018г.</a:t>
            </a:r>
          </a:p>
          <a:p>
            <a:pPr>
              <a:spcAft>
                <a:spcPts val="30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Прием тезисов </a:t>
            </a:r>
            <a:r>
              <a:rPr lang="ru-RU" sz="2400" b="1" dirty="0" smtClean="0">
                <a:solidFill>
                  <a:srgbClr val="008E00"/>
                </a:solidFill>
              </a:rPr>
              <a:t>на сайте ЦПК РЗ  </a:t>
            </a:r>
            <a:r>
              <a:rPr lang="en-US" sz="2400" b="1" u="sng" dirty="0" smtClean="0">
                <a:solidFill>
                  <a:srgbClr val="008E00"/>
                </a:solidFill>
                <a:hlinkClick r:id="rId4"/>
              </a:rPr>
              <a:t>www.cpkrz-omsk.ru</a:t>
            </a:r>
            <a:endParaRPr lang="ru-RU" sz="2400" b="1" u="sng" dirty="0" smtClean="0">
              <a:solidFill>
                <a:srgbClr val="008E00"/>
              </a:solidFill>
            </a:endParaRPr>
          </a:p>
          <a:p>
            <a:pPr>
              <a:spcAft>
                <a:spcPts val="30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Телефон для справок:  </a:t>
            </a:r>
            <a:r>
              <a:rPr lang="ru-RU" sz="2400" b="1" dirty="0" smtClean="0">
                <a:solidFill>
                  <a:srgbClr val="008E00"/>
                </a:solidFill>
              </a:rPr>
              <a:t>8(3912) 53-56-04, ответственное лицо: </a:t>
            </a:r>
            <a:r>
              <a:rPr lang="ru-RU" sz="2400" b="1" dirty="0" err="1" smtClean="0">
                <a:solidFill>
                  <a:srgbClr val="008E00"/>
                </a:solidFill>
              </a:rPr>
              <a:t>Заварукина</a:t>
            </a:r>
            <a:r>
              <a:rPr lang="ru-RU" sz="2400" b="1" dirty="0" smtClean="0">
                <a:solidFill>
                  <a:srgbClr val="008E00"/>
                </a:solidFill>
              </a:rPr>
              <a:t> Светлана Эдуардовна </a:t>
            </a:r>
            <a:endParaRPr lang="ru-RU" sz="2400" b="1" u="sng" dirty="0">
              <a:solidFill>
                <a:srgbClr val="008E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3094"/>
            <a:ext cx="7949429" cy="64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ОРГАНИЗАЦИОННЫЕ ВОПРОСЫ</a:t>
            </a:r>
            <a:endParaRPr lang="ru-RU" sz="3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32744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>
            <a:spLocks noChangeArrowheads="1"/>
          </p:cNvSpPr>
          <p:nvPr/>
        </p:nvSpPr>
        <p:spPr bwMode="auto">
          <a:xfrm>
            <a:off x="72008" y="1340768"/>
            <a:ext cx="903649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C00000"/>
                </a:solidFill>
              </a:rPr>
              <a:t>НОВЫЕ РОЛИ МЕДИЦИНСКИХ СЕСТЕР </a:t>
            </a:r>
          </a:p>
          <a:p>
            <a:pPr algn="ctr" eaLnBrk="1" hangingPunct="1"/>
            <a:r>
              <a:rPr lang="ru-RU" altLang="ru-RU" sz="3200" b="1" dirty="0" smtClean="0">
                <a:solidFill>
                  <a:srgbClr val="C00000"/>
                </a:solidFill>
              </a:rPr>
              <a:t>В ПЕРВИЧНОМ ЗДРАВООХРАНЕНИИ</a:t>
            </a:r>
            <a:endParaRPr lang="ru-RU" alt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70403"/>
            <a:ext cx="7704856" cy="53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ЗАДАЧИ  ОПСА  В 2018 ГОДУ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23528" y="2525266"/>
            <a:ext cx="7497401" cy="931001"/>
            <a:chOff x="144025" y="288036"/>
            <a:chExt cx="7497401" cy="931001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44025" y="288036"/>
              <a:ext cx="7497401" cy="93100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71293" y="315304"/>
              <a:ext cx="5957077" cy="8764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b="1" kern="1200" dirty="0" smtClean="0"/>
                <a:t>реформирование сестринской практики</a:t>
              </a:r>
              <a:endParaRPr lang="ru-RU" sz="2700" b="1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24974" y="3776464"/>
            <a:ext cx="7738554" cy="1380396"/>
            <a:chOff x="504053" y="1746308"/>
            <a:chExt cx="7738554" cy="1380396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504053" y="1746308"/>
              <a:ext cx="7738554" cy="1380396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1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45702" y="1787958"/>
              <a:ext cx="7696904" cy="133874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b="1" kern="1200" dirty="0" smtClean="0"/>
                <a:t>усиление роли специалистов сестринского звена в повышении доступности,  качества медицинской помощи</a:t>
              </a:r>
              <a:endParaRPr lang="ru-RU" sz="2700" b="1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331640" y="5414484"/>
            <a:ext cx="7497401" cy="1049529"/>
            <a:chOff x="1323070" y="3600400"/>
            <a:chExt cx="7497401" cy="1049529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323070" y="3600400"/>
              <a:ext cx="7497401" cy="104952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1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353810" y="3631140"/>
              <a:ext cx="5828024" cy="98804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b="1" kern="1200" dirty="0" smtClean="0"/>
                <a:t>расширение сферы и деятельности специалистов сестринского звена</a:t>
              </a:r>
              <a:endParaRPr lang="ru-RU" sz="2700" b="1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988518" y="2871753"/>
            <a:ext cx="832412" cy="946361"/>
            <a:chOff x="6551039" y="1104088"/>
            <a:chExt cx="946361" cy="946361"/>
          </a:xfrm>
        </p:grpSpPr>
        <p:sp>
          <p:nvSpPr>
            <p:cNvPr id="16" name="Стрелка вниз 15"/>
            <p:cNvSpPr/>
            <p:nvPr/>
          </p:nvSpPr>
          <p:spPr>
            <a:xfrm>
              <a:off x="6551039" y="1104088"/>
              <a:ext cx="946361" cy="946361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accent5">
                <a:lumMod val="75000"/>
                <a:alpha val="90000"/>
              </a:schemeClr>
            </a:solidFill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трелка вниз 4"/>
            <p:cNvSpPr/>
            <p:nvPr/>
          </p:nvSpPr>
          <p:spPr>
            <a:xfrm>
              <a:off x="6763970" y="1104088"/>
              <a:ext cx="520499" cy="7121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459209" y="4683679"/>
            <a:ext cx="733430" cy="946361"/>
            <a:chOff x="6551039" y="1104088"/>
            <a:chExt cx="946361" cy="946361"/>
          </a:xfrm>
        </p:grpSpPr>
        <p:sp>
          <p:nvSpPr>
            <p:cNvPr id="19" name="Стрелка вниз 18"/>
            <p:cNvSpPr/>
            <p:nvPr/>
          </p:nvSpPr>
          <p:spPr>
            <a:xfrm>
              <a:off x="6551039" y="1104088"/>
              <a:ext cx="946361" cy="946361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accent5">
                <a:lumMod val="75000"/>
                <a:alpha val="90000"/>
              </a:schemeClr>
            </a:solidFill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трелка вниз 4"/>
            <p:cNvSpPr/>
            <p:nvPr/>
          </p:nvSpPr>
          <p:spPr>
            <a:xfrm>
              <a:off x="6763970" y="1104088"/>
              <a:ext cx="520499" cy="7121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87137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-27384"/>
            <a:ext cx="8028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Современные организационные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технологии приведут к: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9"/>
          <p:cNvSpPr>
            <a:spLocks noChangeArrowheads="1"/>
          </p:cNvSpPr>
          <p:nvPr/>
        </p:nvSpPr>
        <p:spPr bwMode="auto">
          <a:xfrm>
            <a:off x="72008" y="1340768"/>
            <a:ext cx="9071992" cy="464742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устранению несвойственной для сестринского персонала работы;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рациональному использованию рабочего времени;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усовершенствованию сестринской практики;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экономически обоснованным новым подходам к организации собственного труда;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снижению </a:t>
            </a:r>
            <a:r>
              <a:rPr lang="ru-RU" alt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конфликтных ситуаций между сотрудниками и пациентами.</a:t>
            </a:r>
          </a:p>
        </p:txBody>
      </p:sp>
    </p:spTree>
    <p:extLst>
      <p:ext uri="{BB962C8B-B14F-4D97-AF65-F5344CB8AC3E}">
        <p14:creationId xmlns:p14="http://schemas.microsoft.com/office/powerpoint/2010/main" val="26865953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-36512" y="1340768"/>
            <a:ext cx="9045004" cy="4462760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падение профессионального и социального престижа профессии; 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изменение системы организации оказания медицинской помощи </a:t>
            </a:r>
            <a:r>
              <a:rPr lang="ru-RU" alt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целом;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необходимость повышения качества медицинской помощи оказываемой населению;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совершенствование </a:t>
            </a: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материально-технической  базы МО</a:t>
            </a:r>
            <a:r>
              <a:rPr lang="ru-RU" alt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ru-RU" altLang="ru-RU" sz="28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-99392"/>
            <a:ext cx="8036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Причины пересмотра и расширения функций медицинской сестры: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877272"/>
            <a:ext cx="8829675" cy="554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1" i="1" dirty="0">
                <a:solidFill>
                  <a:srgbClr val="C00000"/>
                </a:solidFill>
              </a:rPr>
              <a:t>Основная причина - </a:t>
            </a:r>
            <a:r>
              <a:rPr lang="ru-RU" sz="3000" b="1" i="1" dirty="0" smtClean="0">
                <a:solidFill>
                  <a:srgbClr val="C00000"/>
                </a:solidFill>
              </a:rPr>
              <a:t>дефицит </a:t>
            </a:r>
            <a:r>
              <a:rPr lang="ru-RU" sz="3000" b="1" i="1" dirty="0">
                <a:solidFill>
                  <a:srgbClr val="C00000"/>
                </a:solidFill>
              </a:rPr>
              <a:t>медицинских кадров</a:t>
            </a:r>
          </a:p>
        </p:txBody>
      </p:sp>
    </p:spTree>
    <p:extLst>
      <p:ext uri="{BB962C8B-B14F-4D97-AF65-F5344CB8AC3E}">
        <p14:creationId xmlns:p14="http://schemas.microsoft.com/office/powerpoint/2010/main" val="12746576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958</Words>
  <Application>Microsoft Office PowerPoint</Application>
  <PresentationFormat>Экран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Тема Office</vt:lpstr>
      <vt:lpstr>5_Тема Office</vt:lpstr>
      <vt:lpstr>7_Тема Office</vt:lpstr>
      <vt:lpstr>8_Тема Office</vt:lpstr>
      <vt:lpstr>9_Тема Office</vt:lpstr>
      <vt:lpstr>10_Тема Office</vt:lpstr>
      <vt:lpstr>2_Тема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228</cp:revision>
  <dcterms:created xsi:type="dcterms:W3CDTF">2018-03-22T17:14:14Z</dcterms:created>
  <dcterms:modified xsi:type="dcterms:W3CDTF">2018-05-02T16:10:10Z</dcterms:modified>
</cp:coreProperties>
</file>