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71" r:id="rId10"/>
    <p:sldId id="270" r:id="rId11"/>
    <p:sldId id="266" r:id="rId12"/>
    <p:sldId id="269" r:id="rId13"/>
    <p:sldId id="268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6509"/>
    <a:srgbClr val="009242"/>
    <a:srgbClr val="006600"/>
    <a:srgbClr val="F20000"/>
    <a:srgbClr val="000099"/>
    <a:srgbClr val="0033CC"/>
    <a:srgbClr val="CC0000"/>
    <a:srgbClr val="329632"/>
    <a:srgbClr val="339933"/>
    <a:srgbClr val="3F6E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638" autoAdjust="0"/>
  </p:normalViewPr>
  <p:slideViewPr>
    <p:cSldViewPr>
      <p:cViewPr varScale="1">
        <p:scale>
          <a:sx n="91" d="100"/>
          <a:sy n="91" d="100"/>
        </p:scale>
        <p:origin x="-40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35C19-82D8-4856-8B05-B9C75688822B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AC62E4-B036-4EB6-A933-7741D15E93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176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C62E4-B036-4EB6-A933-7741D15E93B5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696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.png"/><Relationship Id="rId7" Type="http://schemas.openxmlformats.org/officeDocument/2006/relationships/image" Target="../media/image28.jpeg"/><Relationship Id="rId12" Type="http://schemas.openxmlformats.org/officeDocument/2006/relationships/image" Target="../media/image3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32.jpeg"/><Relationship Id="rId5" Type="http://schemas.openxmlformats.org/officeDocument/2006/relationships/image" Target="../media/image4.png"/><Relationship Id="rId10" Type="http://schemas.openxmlformats.org/officeDocument/2006/relationships/image" Target="../media/image31.jpeg"/><Relationship Id="rId4" Type="http://schemas.openxmlformats.org/officeDocument/2006/relationships/image" Target="../media/image3.pn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36.jpeg"/><Relationship Id="rId4" Type="http://schemas.openxmlformats.org/officeDocument/2006/relationships/image" Target="../media/image3.pn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.png"/><Relationship Id="rId7" Type="http://schemas.openxmlformats.org/officeDocument/2006/relationships/image" Target="../media/image38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image" Target="../media/image9.emf"/><Relationship Id="rId5" Type="http://schemas.openxmlformats.org/officeDocument/2006/relationships/image" Target="../media/image3.png"/><Relationship Id="rId10" Type="http://schemas.openxmlformats.org/officeDocument/2006/relationships/package" Target="../embeddings/Microsoft_PowerPoint_Slide1.sldx"/><Relationship Id="rId4" Type="http://schemas.openxmlformats.org/officeDocument/2006/relationships/image" Target="../media/image2.png"/><Relationship Id="rId9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20.jpeg"/><Relationship Id="rId5" Type="http://schemas.openxmlformats.org/officeDocument/2006/relationships/image" Target="../media/image4.png"/><Relationship Id="rId10" Type="http://schemas.openxmlformats.org/officeDocument/2006/relationships/image" Target="../media/image19.jpeg"/><Relationship Id="rId4" Type="http://schemas.openxmlformats.org/officeDocument/2006/relationships/image" Target="../media/image3.pn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2267744" y="0"/>
            <a:ext cx="6816948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560" b="1" dirty="0" smtClean="0">
                <a:solidFill>
                  <a:srgbClr val="D56509"/>
                </a:solidFill>
              </a:rPr>
              <a:t>V </a:t>
            </a:r>
            <a:r>
              <a:rPr lang="ru-RU" sz="1560" b="1" dirty="0" smtClean="0">
                <a:solidFill>
                  <a:srgbClr val="D56509"/>
                </a:solidFill>
              </a:rPr>
              <a:t>Международный саммит медицинских сестер</a:t>
            </a:r>
          </a:p>
          <a:p>
            <a:pPr algn="ctr"/>
            <a:r>
              <a:rPr lang="ru-RU" sz="1560" b="1" dirty="0">
                <a:solidFill>
                  <a:srgbClr val="D56509"/>
                </a:solidFill>
              </a:rPr>
              <a:t>«Роль медицинской сестры в </a:t>
            </a:r>
            <a:r>
              <a:rPr lang="ru-RU" sz="1560" b="1" dirty="0" smtClean="0">
                <a:solidFill>
                  <a:srgbClr val="D56509"/>
                </a:solidFill>
              </a:rPr>
              <a:t>противостоянии хроническим </a:t>
            </a:r>
            <a:r>
              <a:rPr lang="ru-RU" sz="1560" b="1" dirty="0">
                <a:solidFill>
                  <a:srgbClr val="D56509"/>
                </a:solidFill>
              </a:rPr>
              <a:t>заболеваниям</a:t>
            </a:r>
            <a:r>
              <a:rPr lang="ru-RU" sz="1560" b="1" dirty="0" smtClean="0">
                <a:solidFill>
                  <a:srgbClr val="D56509"/>
                </a:solidFill>
              </a:rPr>
              <a:t>»</a:t>
            </a:r>
          </a:p>
          <a:p>
            <a:pPr algn="ctr"/>
            <a:r>
              <a:rPr lang="ru-RU" sz="1400" b="1" dirty="0" smtClean="0">
                <a:solidFill>
                  <a:srgbClr val="D56509"/>
                </a:solidFill>
              </a:rPr>
              <a:t>22 мая 2019 г. Омск</a:t>
            </a:r>
            <a:r>
              <a:rPr lang="ru-RU" sz="1560" b="1" dirty="0" smtClean="0">
                <a:solidFill>
                  <a:srgbClr val="D56509"/>
                </a:solidFill>
              </a:rPr>
              <a:t>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5" name="Рисунок 4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Рисунок 49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TextBox 9"/>
          <p:cNvSpPr txBox="1"/>
          <p:nvPr/>
        </p:nvSpPr>
        <p:spPr>
          <a:xfrm>
            <a:off x="853591" y="1598478"/>
            <a:ext cx="7462825" cy="147732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009242"/>
                </a:solidFill>
              </a:rPr>
              <a:t>ВСЕРОССИЙСКАЯ АКЦИЯ</a:t>
            </a:r>
          </a:p>
          <a:p>
            <a:pPr algn="ctr"/>
            <a:r>
              <a:rPr lang="ru-RU" sz="4500" b="1" dirty="0" smtClean="0">
                <a:solidFill>
                  <a:srgbClr val="009242"/>
                </a:solidFill>
              </a:rPr>
              <a:t>«БЕЛАЯ РОМАШКА»</a:t>
            </a:r>
            <a:endParaRPr lang="ru-RU" sz="4500" b="1" dirty="0">
              <a:solidFill>
                <a:srgbClr val="00924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3819693"/>
            <a:ext cx="820891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ru-RU" sz="2400" b="1" i="1" dirty="0">
                <a:solidFill>
                  <a:srgbClr val="D56509"/>
                </a:solidFill>
              </a:rPr>
              <a:t>О.Ю. Остапчук,</a:t>
            </a:r>
          </a:p>
          <a:p>
            <a:pPr algn="r"/>
            <a:r>
              <a:rPr lang="ru-RU" sz="2400" b="1" i="1" dirty="0">
                <a:solidFill>
                  <a:srgbClr val="D56509"/>
                </a:solidFill>
              </a:rPr>
              <a:t>председатель специализированной </a:t>
            </a:r>
            <a:r>
              <a:rPr lang="ru-RU" sz="2400" b="1" i="1" dirty="0" smtClean="0">
                <a:solidFill>
                  <a:srgbClr val="D56509"/>
                </a:solidFill>
              </a:rPr>
              <a:t>секции ОПСА </a:t>
            </a:r>
            <a:endParaRPr lang="ru-RU" sz="2400" b="1" i="1" dirty="0">
              <a:solidFill>
                <a:srgbClr val="D56509"/>
              </a:solidFill>
            </a:endParaRPr>
          </a:p>
          <a:p>
            <a:pPr algn="r"/>
            <a:r>
              <a:rPr lang="ru-RU" sz="2400" b="1" i="1" dirty="0">
                <a:solidFill>
                  <a:srgbClr val="D56509"/>
                </a:solidFill>
              </a:rPr>
              <a:t>«Сестринское дело во фтизиатрии»</a:t>
            </a:r>
          </a:p>
        </p:txBody>
      </p:sp>
    </p:spTree>
    <p:extLst>
      <p:ext uri="{BB962C8B-B14F-4D97-AF65-F5344CB8AC3E}">
        <p14:creationId xmlns:p14="http://schemas.microsoft.com/office/powerpoint/2010/main" val="214889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Содержимое 2">
            <a:extLst>
              <a:ext uri="{FF2B5EF4-FFF2-40B4-BE49-F238E27FC236}">
                <a16:creationId xmlns:a16="http://schemas.microsoft.com/office/drawing/2014/main" xmlns="" id="{B711AA88-DCC9-408E-AC1E-4529129D7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406" y="785800"/>
            <a:ext cx="9108015" cy="100013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Подготовлены: 6 000 буклетов, 10 000 листовок,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4 000 памяток, 1200 брошюр, 170 санитарных бюллетеня, 207 плакатов, оформлен 191 уголок здоровья, 18 стендов.</a:t>
            </a:r>
          </a:p>
          <a:p>
            <a:pPr marL="0" indent="0">
              <a:buNone/>
            </a:pPr>
            <a:endParaRPr lang="ru-RU" sz="3600" b="1" dirty="0">
              <a:solidFill>
                <a:srgbClr val="009A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38064AF-2FAD-4040-98E5-769A9A6A610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395" y="1883141"/>
            <a:ext cx="2652491" cy="1904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6ABC5C83-F1FD-41BF-8620-D4174D8C583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1870841"/>
            <a:ext cx="2255395" cy="16431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C4324194-8BDD-4245-A705-76EC177A7E46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84168" y="1870841"/>
            <a:ext cx="2857520" cy="205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2" descr="C:\Documents and Settings\Остапчук_ОЮ\Рабочий стол\Отчет флешмоб 2019 ОПСА\для сайта День борьбы с туберкулезом\IMG-20190322-WA002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51920" y="3190545"/>
            <a:ext cx="2226484" cy="17964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Рисунок 16" descr="C:\Documents and Settings\Остапчук_ОЮ\Рабочий стол\8 МАРТА\tuber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948264" y="3291830"/>
            <a:ext cx="1469422" cy="17020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Прямоугольник 20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  <p:pic>
        <p:nvPicPr>
          <p:cNvPr id="2053" name="Picture 5" descr="C:\Users\Sveta\Desktop\Рисунок1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2625" y="3190545"/>
            <a:ext cx="2610981" cy="1778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9D168CD-EF56-4407-B95B-B0D31DD17D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155" y="883331"/>
            <a:ext cx="2964677" cy="19764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3F61FB9-2E95-41AB-98E8-56357B69E2F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8773" y="920398"/>
            <a:ext cx="3703821" cy="2083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Содержимое 4">
            <a:extLst>
              <a:ext uri="{FF2B5EF4-FFF2-40B4-BE49-F238E27FC236}">
                <a16:creationId xmlns:a16="http://schemas.microsoft.com/office/drawing/2014/main" xmlns="" id="{7C1E5B87-A99E-42E5-AE31-35BB669E5A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43174" y="1419622"/>
            <a:ext cx="3076382" cy="1880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79DC73A6-7555-4CAB-B5DE-F5B29DA8C99A}"/>
              </a:ext>
            </a:extLst>
          </p:cNvPr>
          <p:cNvSpPr/>
          <p:nvPr/>
        </p:nvSpPr>
        <p:spPr>
          <a:xfrm>
            <a:off x="0" y="3357568"/>
            <a:ext cx="91440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Показано 11 видеороликов, которые демонстрировались для посетителей поликлиник в течение всего рабочего дня, написано 11 статей в газету. Так же проводились круглые столы, конкурс для детей. Работала горячая линия по вопросам обследования, лечения. Проведены 5 радиобесед, 6 387 бесед и 118 лекций с пациентами на актуальные темы.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Содержимое 2">
            <a:extLst>
              <a:ext uri="{FF2B5EF4-FFF2-40B4-BE49-F238E27FC236}">
                <a16:creationId xmlns:a16="http://schemas.microsoft.com/office/drawing/2014/main" xmlns="" id="{B711AA88-DCC9-408E-AC1E-4529129D7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04" y="771550"/>
            <a:ext cx="9002588" cy="2580337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>
                <a:solidFill>
                  <a:srgbClr val="008000"/>
                </a:solidFill>
                <a:cs typeface="Times New Roman" panose="02020603050405020304" pitchFamily="18" charset="0"/>
              </a:rPr>
              <a:t>Специализированная секция </a:t>
            </a:r>
            <a:r>
              <a:rPr lang="ru-RU" sz="2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ОПСА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«Сестринское дело во фтизиатрии»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выражает </a:t>
            </a:r>
            <a:r>
              <a:rPr lang="ru-RU" sz="2300" b="1" dirty="0">
                <a:solidFill>
                  <a:srgbClr val="008000"/>
                </a:solidFill>
                <a:cs typeface="Times New Roman" panose="02020603050405020304" pitchFamily="18" charset="0"/>
              </a:rPr>
              <a:t>огромную благодарность всем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>
                <a:solidFill>
                  <a:srgbClr val="008000"/>
                </a:solidFill>
                <a:cs typeface="Times New Roman" panose="02020603050405020304" pitchFamily="18" charset="0"/>
              </a:rPr>
              <a:t>участникам акции за проведенную работу, мы надеемся </a:t>
            </a:r>
            <a:r>
              <a:rPr lang="ru-RU" sz="2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на дальнейшую </a:t>
            </a:r>
            <a:r>
              <a:rPr lang="ru-RU" sz="2300" b="1" dirty="0">
                <a:solidFill>
                  <a:srgbClr val="008000"/>
                </a:solidFill>
                <a:cs typeface="Times New Roman" panose="02020603050405020304" pitchFamily="18" charset="0"/>
              </a:rPr>
              <a:t>поддержку и сотрудничество при проведении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300" b="1" dirty="0">
                <a:solidFill>
                  <a:srgbClr val="008000"/>
                </a:solidFill>
                <a:cs typeface="Times New Roman" panose="02020603050405020304" pitchFamily="18" charset="0"/>
              </a:rPr>
              <a:t>мероприятий направленных на борьбу с туберкулезом</a:t>
            </a:r>
            <a:r>
              <a:rPr lang="ru-RU" sz="2300" b="1" dirty="0" smtClean="0">
                <a:solidFill>
                  <a:srgbClr val="008000"/>
                </a:solidFill>
                <a:cs typeface="Times New Roman" panose="02020603050405020304" pitchFamily="18" charset="0"/>
              </a:rPr>
              <a:t>!</a:t>
            </a:r>
            <a:endParaRPr lang="ru-RU" sz="2300" b="1" dirty="0">
              <a:solidFill>
                <a:srgbClr val="008000"/>
              </a:solidFill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  <p:pic>
        <p:nvPicPr>
          <p:cNvPr id="3075" name="Picture 3" descr="C:\Users\Sveta\Desktop\Без имени-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47864" y="2907964"/>
            <a:ext cx="2160240" cy="218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98BD2F7F-F14C-4658-8F96-CB5BA5A9225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4480" y="919797"/>
            <a:ext cx="5214974" cy="27949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55576" y="2008460"/>
            <a:ext cx="79208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5400" b="1" dirty="0">
                <a:solidFill>
                  <a:srgbClr val="006600"/>
                </a:solidFill>
                <a:cs typeface="Times New Roman" pitchFamily="18" charset="0"/>
              </a:rPr>
              <a:t>Благодарю за внимание!</a:t>
            </a:r>
          </a:p>
        </p:txBody>
      </p:sp>
      <p:pic>
        <p:nvPicPr>
          <p:cNvPr id="11" name="Picture 2" descr="C:\Documents and Settings\Остапчук_ОЮ\Рабочий стол\МАРТ 2017\РОМАШКИИ\img-thing.jpeg">
            <a:extLst>
              <a:ext uri="{FF2B5EF4-FFF2-40B4-BE49-F238E27FC236}">
                <a16:creationId xmlns:a16="http://schemas.microsoft.com/office/drawing/2014/main" xmlns="" id="{3E7F80CD-BFF4-434C-8117-ECB78BE5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000378"/>
            <a:ext cx="1357322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C:\Documents and Settings\Остапчук_ОЮ\Рабочий стол\МАРТ 2017\РОМАШКИИ\img-thing.jpeg">
            <a:extLst>
              <a:ext uri="{FF2B5EF4-FFF2-40B4-BE49-F238E27FC236}">
                <a16:creationId xmlns:a16="http://schemas.microsoft.com/office/drawing/2014/main" xmlns="" id="{3E7F80CD-BFF4-434C-8117-ECB78BE5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71604" y="3571882"/>
            <a:ext cx="1357322" cy="13573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C:\Documents and Settings\Остапчук_ОЮ\Рабочий стол\МАРТ 2017\РОМАШКИИ\img-thing.jpeg">
            <a:extLst>
              <a:ext uri="{FF2B5EF4-FFF2-40B4-BE49-F238E27FC236}">
                <a16:creationId xmlns:a16="http://schemas.microsoft.com/office/drawing/2014/main" xmlns="" id="{3E7F80CD-BFF4-434C-8117-ECB78BE5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3643320"/>
            <a:ext cx="1428760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2" descr="C:\Documents and Settings\Остапчук_ОЮ\Рабочий стол\МАРТ 2017\РОМАШКИИ\img-thing.jpeg">
            <a:extLst>
              <a:ext uri="{FF2B5EF4-FFF2-40B4-BE49-F238E27FC236}">
                <a16:creationId xmlns:a16="http://schemas.microsoft.com/office/drawing/2014/main" xmlns="" id="{3E7F80CD-BFF4-434C-8117-ECB78BE5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00694" y="3500444"/>
            <a:ext cx="1337812" cy="13378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Picture 2" descr="C:\Documents and Settings\Остапчук_ОЮ\Рабочий стол\МАРТ 2017\РОМАШКИИ\img-thing.jpeg">
            <a:extLst>
              <a:ext uri="{FF2B5EF4-FFF2-40B4-BE49-F238E27FC236}">
                <a16:creationId xmlns:a16="http://schemas.microsoft.com/office/drawing/2014/main" xmlns="" id="{3E7F80CD-BFF4-434C-8117-ECB78BE5D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81448" y="3143254"/>
            <a:ext cx="1500198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71600" y="771550"/>
            <a:ext cx="77426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Times New Roman" pitchFamily="18" charset="0"/>
              </a:rPr>
              <a:t>Впервые 20 апреля 1911 года в России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б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Times New Roman" pitchFamily="18" charset="0"/>
              </a:rPr>
              <a:t>ыл проведен день «Белого цветка» («Белая ромашка»)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cs typeface="Times New Roman" pitchFamily="18" charset="0"/>
            </a:endParaRPr>
          </a:p>
        </p:txBody>
      </p:sp>
      <p:pic>
        <p:nvPicPr>
          <p:cNvPr id="10" name="Picture 2" descr="C:\Users\Mariya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3" y="1785926"/>
            <a:ext cx="2643205" cy="16298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Mariya\Desktop\Начало Дня белой ромашки в Петербурге шествие сборщиц по Театральной улице. 191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3429006"/>
            <a:ext cx="2000264" cy="16376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Mariya\Desktop\0_1099e8_98b07bcc_orig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1755049"/>
            <a:ext cx="3932485" cy="32455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03648" y="813941"/>
            <a:ext cx="71034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D56509"/>
                </a:solidFill>
                <a:ea typeface="Calibri" pitchFamily="34" charset="0"/>
                <a:cs typeface="Times New Roman" pitchFamily="18" charset="0"/>
              </a:rPr>
              <a:t>24 марта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D56509"/>
                </a:solidFill>
                <a:ea typeface="Calibri" pitchFamily="34" charset="0"/>
                <a:cs typeface="Times New Roman" pitchFamily="18" charset="0"/>
              </a:rPr>
              <a:t>- Всемирный </a:t>
            </a: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D56509"/>
                </a:solidFill>
                <a:ea typeface="Calibri" pitchFamily="34" charset="0"/>
                <a:cs typeface="Times New Roman" pitchFamily="18" charset="0"/>
              </a:rPr>
              <a:t>день борьбы с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D56509"/>
                </a:solidFill>
                <a:ea typeface="Calibri" pitchFamily="34" charset="0"/>
                <a:cs typeface="Times New Roman" pitchFamily="18" charset="0"/>
              </a:rPr>
              <a:t>туберкулезом</a:t>
            </a:r>
            <a:endParaRPr kumimoji="0" lang="ru-RU" sz="2400" b="1" i="0" u="none" strike="noStrike" cap="none" normalizeH="0" baseline="0" dirty="0">
              <a:ln>
                <a:noFill/>
              </a:ln>
              <a:solidFill>
                <a:srgbClr val="D5650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105638" y="1431816"/>
            <a:ext cx="87868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ea typeface="Calibri" pitchFamily="34" charset="0"/>
                <a:cs typeface="Times New Roman" pitchFamily="18" charset="0"/>
              </a:rPr>
              <a:t>Ежегодно в этот день Ассоциацией медицинских сестер России объявляется акция «Белая ромашка»</a:t>
            </a:r>
            <a:endParaRPr kumimoji="0" lang="ru-RU" sz="20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cs typeface="Times New Roman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5759D655-7504-4691-8622-778D60985F2E}"/>
              </a:ext>
            </a:extLst>
          </p:cNvPr>
          <p:cNvSpPr/>
          <p:nvPr/>
        </p:nvSpPr>
        <p:spPr>
          <a:xfrm>
            <a:off x="18090" y="2211710"/>
            <a:ext cx="91259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Специализированная секция </a:t>
            </a:r>
            <a:r>
              <a:rPr lang="ru-RU" sz="2000" b="1" dirty="0" smtClean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ОПСА </a:t>
            </a:r>
            <a:r>
              <a:rPr lang="ru-RU" sz="2000" b="1" dirty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«Сестринское дело во фтизиатрии» с 2017 </a:t>
            </a:r>
            <a:r>
              <a:rPr lang="ru-RU" sz="2000" b="1" dirty="0" smtClean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г. </a:t>
            </a:r>
            <a:r>
              <a:rPr lang="ru-RU" sz="2000" b="1" dirty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проводит акцию </a:t>
            </a:r>
            <a:r>
              <a:rPr lang="ru-RU" sz="2000" b="1" dirty="0" smtClean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виде широкомасштабного мероприятия (флешмоб</a:t>
            </a:r>
            <a:r>
              <a:rPr lang="ru-RU" sz="2000" b="1" dirty="0" smtClean="0">
                <a:solidFill>
                  <a:srgbClr val="008000"/>
                </a:solidFill>
                <a:ea typeface="Calibri" pitchFamily="34" charset="0"/>
                <a:cs typeface="Times New Roman" pitchFamily="18" charset="0"/>
              </a:rPr>
              <a:t>)</a:t>
            </a:r>
            <a:endParaRPr lang="ru-RU" sz="2000" b="1" dirty="0">
              <a:solidFill>
                <a:srgbClr val="008000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" name="Рисунок 11" descr="image1">
            <a:extLst>
              <a:ext uri="{FF2B5EF4-FFF2-40B4-BE49-F238E27FC236}">
                <a16:creationId xmlns:a16="http://schemas.microsoft.com/office/drawing/2014/main" xmlns="" id="{CE063997-FAD2-4DEA-9FB8-EB8FEDC9FDF7}"/>
              </a:ext>
            </a:extLst>
          </p:cNvPr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35546" y="3291830"/>
            <a:ext cx="1548222" cy="1589876"/>
          </a:xfrm>
          <a:prstGeom prst="rect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857965"/>
              </p:ext>
            </p:extLst>
          </p:nvPr>
        </p:nvGraphicFramePr>
        <p:xfrm>
          <a:off x="6804248" y="3219822"/>
          <a:ext cx="1197504" cy="17859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Slide" r:id="rId10" imgW="4570541" imgH="3427323" progId="PowerPoint.Slide.12">
                  <p:embed/>
                </p:oleObj>
              </mc:Choice>
              <mc:Fallback>
                <p:oleObj name="Slide" r:id="rId10" imgW="4570541" imgH="3427323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1339" t="7751" r="71402" b="57242"/>
                      <a:stretch>
                        <a:fillRect/>
                      </a:stretch>
                    </p:blipFill>
                    <p:spPr bwMode="auto">
                      <a:xfrm>
                        <a:off x="6804248" y="3219822"/>
                        <a:ext cx="1197504" cy="17859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  <p:pic>
        <p:nvPicPr>
          <p:cNvPr id="1029" name="Picture 5" descr="F:\Документы\ОПСА\Эмблемы\эмблема (2)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88978" y="3219822"/>
            <a:ext cx="1203102" cy="169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5AA71D3E-F96A-474D-850C-A9218DEFE663}"/>
              </a:ext>
            </a:extLst>
          </p:cNvPr>
          <p:cNvSpPr/>
          <p:nvPr/>
        </p:nvSpPr>
        <p:spPr>
          <a:xfrm>
            <a:off x="6059674" y="1048819"/>
            <a:ext cx="1890774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2017 год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DEAAA97-AD1A-408C-A87E-AC96B3A5F6F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158" y="1000114"/>
            <a:ext cx="4212530" cy="24521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FF7ABCF3-6115-4869-B4C6-53E481DF70F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7317" y="2035964"/>
            <a:ext cx="3762401" cy="28218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B2048BAC-5221-4996-97EE-4F17F2349574}"/>
              </a:ext>
            </a:extLst>
          </p:cNvPr>
          <p:cNvSpPr/>
          <p:nvPr/>
        </p:nvSpPr>
        <p:spPr>
          <a:xfrm>
            <a:off x="40626" y="3860343"/>
            <a:ext cx="51074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 акции приняли участие </a:t>
            </a:r>
          </a:p>
          <a:p>
            <a:pPr algn="ctr"/>
            <a:r>
              <a:rPr lang="ru-RU" sz="2000" b="1" dirty="0">
                <a:solidFill>
                  <a:srgbClr val="D5650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2000" b="1" dirty="0" smtClean="0">
                <a:solidFill>
                  <a:srgbClr val="D5650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397 человек - 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медицинские сестры, акушерки, 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фельдшеры и т.д.</a:t>
            </a:r>
            <a:endParaRPr lang="ru-RU" sz="2000" b="1" dirty="0">
              <a:solidFill>
                <a:srgbClr val="008000"/>
              </a:solidFill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Picture 2" descr="D:\Work\Мои документы\Мои рисунки\Мои рисунки\Акции\Акции по туберкулезу\24.03.17\DSC_0020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830" y="857238"/>
            <a:ext cx="3716513" cy="247108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D4A516D-9E94-4A9D-89B3-E27EF8ED942E}"/>
              </a:ext>
            </a:extLst>
          </p:cNvPr>
          <p:cNvSpPr/>
          <p:nvPr/>
        </p:nvSpPr>
        <p:spPr>
          <a:xfrm>
            <a:off x="4304318" y="785800"/>
            <a:ext cx="46968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Для проведения акции подготовлены: 5000 буклетов, 9000 листовок, 1368 памяток, 736 брошюр, 158 санитарных бюллетеня, 121 плакат, оформлен 181 уголок здоровья, 11 стендов.</a:t>
            </a:r>
            <a:endParaRPr lang="ru-RU" sz="2000" b="1" dirty="0">
              <a:solidFill>
                <a:srgbClr val="008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00BBD2B-8A3C-4825-B09E-9F2EB626CFF8}"/>
              </a:ext>
            </a:extLst>
          </p:cNvPr>
          <p:cNvSpPr/>
          <p:nvPr/>
        </p:nvSpPr>
        <p:spPr>
          <a:xfrm>
            <a:off x="71406" y="3357568"/>
            <a:ext cx="514353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Показано  9 видеороликов, написано 2 статьи в газету. Были проведены круглые столы, конкурсы детских рисунков «Я буду здоровым». Проведено 4230 бесед и 116 лекций с пациентами на актуальные темы</a:t>
            </a:r>
            <a:endParaRPr lang="ru-RU" sz="2000" b="1" dirty="0">
              <a:solidFill>
                <a:srgbClr val="008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C:\Documents and Settings\Остапчук_ОЮ\Рабочий стол\АНКЕТА ЦПК\Флэш-моб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79" y="2648878"/>
            <a:ext cx="3634803" cy="24232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3C78F54-446B-44F5-8CC8-D132BD8D664C}"/>
              </a:ext>
            </a:extLst>
          </p:cNvPr>
          <p:cNvSpPr/>
          <p:nvPr/>
        </p:nvSpPr>
        <p:spPr>
          <a:xfrm>
            <a:off x="5940152" y="926505"/>
            <a:ext cx="1890774" cy="6588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8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2018 год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9C9AB82-8E98-4CDB-8839-3483F99EFB1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283" y="928676"/>
            <a:ext cx="4000527" cy="225029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9FDC911-9F6F-4DB7-A44B-43B26CE5C3D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031" y="3357568"/>
            <a:ext cx="2381267" cy="16430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280B9E94-4B77-4CBC-AF68-43354445690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1736" y="3357568"/>
            <a:ext cx="2247176" cy="16430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F11D907-35CD-4ACB-9C55-2E71EE2FDF4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379" y="3315341"/>
            <a:ext cx="2314777" cy="1685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AC2A7CB0-802F-4B7D-9FEF-D8A1F3A05F5C}"/>
              </a:ext>
            </a:extLst>
          </p:cNvPr>
          <p:cNvSpPr/>
          <p:nvPr/>
        </p:nvSpPr>
        <p:spPr>
          <a:xfrm>
            <a:off x="4429124" y="1707654"/>
            <a:ext cx="4643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 акции приняли участие </a:t>
            </a:r>
          </a:p>
          <a:p>
            <a:pPr algn="ctr"/>
            <a:r>
              <a:rPr lang="ru-RU" sz="2000" b="1" dirty="0">
                <a:solidFill>
                  <a:srgbClr val="D5650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2000" b="1" dirty="0" smtClean="0">
                <a:solidFill>
                  <a:srgbClr val="D5650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517 человек - 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медицинские сестры, акушерки, фельдшеры и т.д. </a:t>
            </a:r>
            <a:endParaRPr lang="ru-RU" sz="2000" b="1" dirty="0">
              <a:solidFill>
                <a:srgbClr val="008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71CFDDAB-7CD5-49DA-9982-62D4A97DC86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6700" y="3315341"/>
            <a:ext cx="2247068" cy="16853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Прямоугольник 8"/>
          <p:cNvSpPr/>
          <p:nvPr/>
        </p:nvSpPr>
        <p:spPr>
          <a:xfrm>
            <a:off x="0" y="836007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000"/>
                </a:solidFill>
                <a:cs typeface="Times New Roman" panose="02020603050405020304" pitchFamily="18" charset="0"/>
              </a:rPr>
              <a:t>Акция проведена как в медицинских организациях, так и в школах, детских садах, колледжах, в домах интернатах, в центре здоровья, на улицах города, области. </a:t>
            </a:r>
            <a:endParaRPr lang="ru-RU" sz="20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1E53633-D58D-4CEF-AC76-E818D118DC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470" y="2000246"/>
            <a:ext cx="2033894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A6702BA6-4180-4773-8261-4BBE2D29F65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476618" y="2000246"/>
            <a:ext cx="5167348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201C063-3C12-4F1F-9EDC-2A00819087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844" y="928676"/>
            <a:ext cx="2786082" cy="2089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CA2BD2D-EF3F-4AAA-933A-017C789DF46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902" y="2571750"/>
            <a:ext cx="1852710" cy="247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Содержимое 3">
            <a:extLst>
              <a:ext uri="{FF2B5EF4-FFF2-40B4-BE49-F238E27FC236}">
                <a16:creationId xmlns:a16="http://schemas.microsoft.com/office/drawing/2014/main" xmlns="" id="{7D4B1A90-5AD9-4C50-A44F-F884FF317A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0364" y="845658"/>
            <a:ext cx="6000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Подготовлены</a:t>
            </a: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: 3 000 буклетов, 8 000 листовок, 3 189 памяток, 904 брошюр, 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153 санитарных </a:t>
            </a: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бюллетеня, 153 плакат, оформлен 178 уголок здоровья, 18 стендов.</a:t>
            </a:r>
          </a:p>
          <a:p>
            <a:pPr marL="0" indent="0" algn="just">
              <a:spcAft>
                <a:spcPts val="0"/>
              </a:spcAft>
            </a:pP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Показано 11 видеороликов, написано 6 статей в газету. Проведено 4 круглых стола, конкурсы детских рисунков «Белая ромашка». Проведено 4279 бесед и 118 лекций с пациентами на актуальные темы: «Как уберечь себя от туберкулеза», «Профилактика туберкулеза», «Будьте здоровы!», «Особенности питания пациентов при туберкулезе», «Ранняя диагностика туберкулеза», «Питание при химиотерапии» и др. </a:t>
            </a:r>
            <a:endParaRPr lang="ru-RU" sz="2000" b="1" dirty="0">
              <a:solidFill>
                <a:srgbClr val="008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82104" y="113603"/>
            <a:ext cx="2149592" cy="560539"/>
            <a:chOff x="82104" y="113603"/>
            <a:chExt cx="2149592" cy="560539"/>
          </a:xfrm>
        </p:grpSpPr>
        <p:pic>
          <p:nvPicPr>
            <p:cNvPr id="13" name="Рисунок 12" descr="D:\Документы\ОПСА\28. Саммит\2019 г\22.05.2019 г. V Междун. саммит медсестер\Логотип Саммита\Логотип_5_m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2104" y="113603"/>
              <a:ext cx="576064" cy="560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3" descr="C:\Users\Sveta\Desktop\МЗОО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59632" y="126303"/>
              <a:ext cx="512018" cy="5274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Sveta\Desktop\Без именhи-1.pn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2626" y="148878"/>
              <a:ext cx="538895" cy="5078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Рисунок 17" descr="D:\Документы\Эмблемы\ОПСА\эмблема.png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129427"/>
              <a:ext cx="396000" cy="51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Содержимое 2">
            <a:extLst>
              <a:ext uri="{FF2B5EF4-FFF2-40B4-BE49-F238E27FC236}">
                <a16:creationId xmlns:a16="http://schemas.microsoft.com/office/drawing/2014/main" xmlns="" id="{B711AA88-DCC9-408E-AC1E-4529129D7D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0594" y="714362"/>
            <a:ext cx="1944216" cy="5847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8000"/>
                </a:solidFill>
                <a:latin typeface="+mj-lt"/>
                <a:cs typeface="Times New Roman" panose="02020603050405020304" pitchFamily="18" charset="0"/>
              </a:rPr>
              <a:t>2019 год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8B10699-CB6B-4A36-BDD8-B065CC4FC5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596" y="1214428"/>
            <a:ext cx="5115004" cy="28752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BD7AAE78-C9F1-41FC-916F-17ACF617CAB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2548" y="857238"/>
            <a:ext cx="2667019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5F69E186-20E5-4D21-B63B-9132F01F919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5008" y="2911104"/>
            <a:ext cx="2786050" cy="20895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9A46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EFBA748-F730-43FF-9B7E-F0FDBA1EE23D}"/>
              </a:ext>
            </a:extLst>
          </p:cNvPr>
          <p:cNvSpPr/>
          <p:nvPr/>
        </p:nvSpPr>
        <p:spPr>
          <a:xfrm>
            <a:off x="179512" y="4071948"/>
            <a:ext cx="57498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 акции приняли участие </a:t>
            </a:r>
          </a:p>
          <a:p>
            <a:pPr algn="ctr"/>
            <a:r>
              <a:rPr lang="ru-RU" sz="2000" b="1" dirty="0">
                <a:solidFill>
                  <a:srgbClr val="D5650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2000" b="1" dirty="0" smtClean="0">
                <a:solidFill>
                  <a:srgbClr val="D5650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630 человек  - 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это</a:t>
            </a: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медицинские сестры, акушерки, фельдшеры </a:t>
            </a:r>
            <a:r>
              <a:rPr lang="ru-RU" sz="2000" b="1" dirty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др</a:t>
            </a:r>
            <a:r>
              <a:rPr lang="ru-RU" sz="2000" b="1" dirty="0" smtClean="0">
                <a:solidFill>
                  <a:srgbClr val="008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rgbClr val="008000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67744" y="126303"/>
            <a:ext cx="681694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 smtClean="0">
                <a:solidFill>
                  <a:srgbClr val="D56509"/>
                </a:solidFill>
              </a:rPr>
              <a:t>ВСЕРОССИЙСКАЯ АКЦИЯ «БЕЛАЯ РОМАШКА»</a:t>
            </a:r>
          </a:p>
        </p:txBody>
      </p:sp>
    </p:spTree>
    <p:extLst>
      <p:ext uri="{BB962C8B-B14F-4D97-AF65-F5344CB8AC3E}">
        <p14:creationId xmlns:p14="http://schemas.microsoft.com/office/powerpoint/2010/main" val="229739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уз. открытк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Муз. открытка</Template>
  <TotalTime>1164</TotalTime>
  <Words>473</Words>
  <Application>Microsoft Office PowerPoint</Application>
  <PresentationFormat>Экран (16:9)</PresentationFormat>
  <Paragraphs>61</Paragraphs>
  <Slides>13</Slides>
  <Notes>13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Муз. открытка</vt:lpstr>
      <vt:lpstr>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151</cp:revision>
  <dcterms:created xsi:type="dcterms:W3CDTF">2017-01-31T17:35:41Z</dcterms:created>
  <dcterms:modified xsi:type="dcterms:W3CDTF">2019-05-25T07:36:40Z</dcterms:modified>
</cp:coreProperties>
</file>