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8" autoAdjust="0"/>
  </p:normalViewPr>
  <p:slideViewPr>
    <p:cSldViewPr>
      <p:cViewPr varScale="1">
        <p:scale>
          <a:sx n="91" d="100"/>
          <a:sy n="91" d="100"/>
        </p:scale>
        <p:origin x="-40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1.jpeg"/><Relationship Id="rId5" Type="http://schemas.openxmlformats.org/officeDocument/2006/relationships/image" Target="../media/image2.png"/><Relationship Id="rId10" Type="http://schemas.openxmlformats.org/officeDocument/2006/relationships/image" Target="../media/image10.jpeg"/><Relationship Id="rId4" Type="http://schemas.openxmlformats.org/officeDocument/2006/relationships/image" Target="../media/image8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8.jpeg"/><Relationship Id="rId3" Type="http://schemas.openxmlformats.org/officeDocument/2006/relationships/image" Target="../media/image12.jpeg"/><Relationship Id="rId7" Type="http://schemas.openxmlformats.org/officeDocument/2006/relationships/image" Target="../media/image4.pn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6.jpeg"/><Relationship Id="rId5" Type="http://schemas.openxmlformats.org/officeDocument/2006/relationships/image" Target="../media/image2.png"/><Relationship Id="rId10" Type="http://schemas.openxmlformats.org/officeDocument/2006/relationships/image" Target="../media/image15.jpeg"/><Relationship Id="rId4" Type="http://schemas.openxmlformats.org/officeDocument/2006/relationships/image" Target="../media/image13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4.jpeg"/><Relationship Id="rId5" Type="http://schemas.openxmlformats.org/officeDocument/2006/relationships/image" Target="../media/image4.png"/><Relationship Id="rId10" Type="http://schemas.openxmlformats.org/officeDocument/2006/relationships/image" Target="../media/image23.jpeg"/><Relationship Id="rId4" Type="http://schemas.openxmlformats.org/officeDocument/2006/relationships/image" Target="../media/image3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916" y="4002501"/>
            <a:ext cx="900258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2400" b="1" i="1" dirty="0" smtClean="0">
                <a:solidFill>
                  <a:srgbClr val="D56509"/>
                </a:solidFill>
              </a:rPr>
              <a:t>В.И. </a:t>
            </a:r>
            <a:r>
              <a:rPr lang="ru-RU" sz="2400" b="1" i="1" dirty="0" err="1" smtClean="0">
                <a:solidFill>
                  <a:srgbClr val="D56509"/>
                </a:solidFill>
              </a:rPr>
              <a:t>Номинас</a:t>
            </a:r>
            <a:r>
              <a:rPr lang="ru-RU" sz="2400" b="1" i="1" dirty="0" smtClean="0">
                <a:solidFill>
                  <a:srgbClr val="D56509"/>
                </a:solidFill>
              </a:rPr>
              <a:t>, </a:t>
            </a:r>
          </a:p>
          <a:p>
            <a:pPr algn="r">
              <a:lnSpc>
                <a:spcPct val="90000"/>
              </a:lnSpc>
            </a:pPr>
            <a:r>
              <a:rPr lang="ru-RU" sz="2400" b="1" i="1" dirty="0" smtClean="0">
                <a:solidFill>
                  <a:srgbClr val="D56509"/>
                </a:solidFill>
              </a:rPr>
              <a:t>зам. председателя специализированной</a:t>
            </a:r>
          </a:p>
          <a:p>
            <a:pPr algn="r">
              <a:lnSpc>
                <a:spcPct val="90000"/>
              </a:lnSpc>
            </a:pPr>
            <a:r>
              <a:rPr lang="ru-RU" sz="2400" b="1" i="1" dirty="0" smtClean="0">
                <a:solidFill>
                  <a:srgbClr val="D56509"/>
                </a:solidFill>
              </a:rPr>
              <a:t> секции ОПСА «СД в онкологии»</a:t>
            </a:r>
            <a:endParaRPr lang="ru-RU" sz="2400" b="1" i="1" dirty="0" smtClean="0">
              <a:solidFill>
                <a:srgbClr val="D56509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55576" y="1275606"/>
            <a:ext cx="746905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329632"/>
                </a:solidFill>
              </a:rPr>
              <a:t>ВСЕРОССИЙСКИЙ ДЕНЬ </a:t>
            </a:r>
          </a:p>
          <a:p>
            <a:pPr algn="ctr"/>
            <a:r>
              <a:rPr lang="ru-RU" sz="4500" b="1" dirty="0" smtClean="0">
                <a:solidFill>
                  <a:srgbClr val="329632"/>
                </a:solidFill>
              </a:rPr>
              <a:t>БОРЬБЫ ПРОТИВ РАКА 04.02.2019 Г.</a:t>
            </a:r>
            <a:endParaRPr lang="ru-RU" sz="4500" b="1" dirty="0">
              <a:solidFill>
                <a:srgbClr val="329632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1694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60" b="1" dirty="0" smtClean="0">
                <a:solidFill>
                  <a:srgbClr val="D56509"/>
                </a:solidFill>
              </a:rPr>
              <a:t>V </a:t>
            </a:r>
            <a:r>
              <a:rPr lang="ru-RU" sz="156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6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6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60" b="1" dirty="0">
                <a:solidFill>
                  <a:srgbClr val="D56509"/>
                </a:solidFill>
              </a:rPr>
              <a:t>заболеваниям</a:t>
            </a:r>
            <a:r>
              <a:rPr lang="ru-RU" sz="156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D56509"/>
                </a:solidFill>
              </a:rPr>
              <a:t>22 мая 2019 г. Омск</a:t>
            </a:r>
            <a:r>
              <a:rPr lang="ru-RU" sz="1560" b="1" dirty="0" smtClean="0">
                <a:solidFill>
                  <a:srgbClr val="D56509"/>
                </a:solidFill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6389" y="8300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</a:rPr>
              <a:t>ДЕВИЗ: «Я ЕСТЬ И БУДУ»</a:t>
            </a:r>
            <a:endParaRPr lang="ru-RU" sz="3600" b="1" dirty="0" smtClean="0">
              <a:solidFill>
                <a:srgbClr val="D56509"/>
              </a:solidFill>
            </a:endParaRPr>
          </a:p>
        </p:txBody>
      </p:sp>
      <p:pic>
        <p:nvPicPr>
          <p:cNvPr id="9" name="Рисунок 8" descr="Безымянный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02531" y="915566"/>
            <a:ext cx="3392491" cy="396630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1396970"/>
            <a:ext cx="53285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329632"/>
                </a:solidFill>
              </a:rPr>
              <a:t>Цель акции: </a:t>
            </a:r>
          </a:p>
          <a:p>
            <a:r>
              <a:rPr lang="ru-RU" sz="3200" b="1" dirty="0" smtClean="0">
                <a:solidFill>
                  <a:srgbClr val="329632"/>
                </a:solidFill>
              </a:rPr>
              <a:t>привлечение </a:t>
            </a:r>
            <a:r>
              <a:rPr lang="ru-RU" sz="3200" b="1" dirty="0" smtClean="0">
                <a:solidFill>
                  <a:srgbClr val="329632"/>
                </a:solidFill>
              </a:rPr>
              <a:t>внимания общественности к этой глобальной проблеме и значительно снизить смертность от рака.</a:t>
            </a:r>
            <a:endParaRPr lang="ru-RU" sz="3200" b="1" dirty="0">
              <a:solidFill>
                <a:srgbClr val="3296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6389" y="6198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</a:rPr>
              <a:t>ПРИНЯЛИ УЧАСТИЕ 47 МО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0" y="846455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D56509"/>
                </a:solidFill>
              </a:rPr>
              <a:t>областные (12): </a:t>
            </a:r>
          </a:p>
          <a:p>
            <a:r>
              <a:rPr lang="ru-RU" b="1" dirty="0" smtClean="0">
                <a:solidFill>
                  <a:srgbClr val="329632"/>
                </a:solidFill>
              </a:rPr>
              <a:t>ОКБ, КПБ им. Н.Н. </a:t>
            </a:r>
            <a:r>
              <a:rPr lang="ru-RU" b="1" dirty="0" err="1" smtClean="0">
                <a:solidFill>
                  <a:srgbClr val="329632"/>
                </a:solidFill>
              </a:rPr>
              <a:t>Солодникова</a:t>
            </a:r>
            <a:r>
              <a:rPr lang="ru-RU" b="1" dirty="0" smtClean="0">
                <a:solidFill>
                  <a:srgbClr val="329632"/>
                </a:solidFill>
              </a:rPr>
              <a:t>, ОДКБ, КОД, ККВД, стоматологическая поликлиника, КОД, НД, центр крови, КОБ им. В.П. </a:t>
            </a:r>
            <a:r>
              <a:rPr lang="ru-RU" b="1" dirty="0" err="1" smtClean="0">
                <a:solidFill>
                  <a:srgbClr val="329632"/>
                </a:solidFill>
              </a:rPr>
              <a:t>Выходцева</a:t>
            </a:r>
            <a:r>
              <a:rPr lang="ru-RU" b="1" dirty="0" smtClean="0">
                <a:solidFill>
                  <a:srgbClr val="329632"/>
                </a:solidFill>
              </a:rPr>
              <a:t>, КПТД № 4, СДР; </a:t>
            </a:r>
          </a:p>
          <a:p>
            <a:endParaRPr lang="ru-RU" sz="1200" b="1" u="sng" dirty="0" smtClean="0">
              <a:solidFill>
                <a:srgbClr val="D56509"/>
              </a:solidFill>
            </a:endParaRPr>
          </a:p>
          <a:p>
            <a:r>
              <a:rPr lang="ru-RU" b="1" u="sng" dirty="0" smtClean="0">
                <a:solidFill>
                  <a:srgbClr val="D56509"/>
                </a:solidFill>
              </a:rPr>
              <a:t>сельские </a:t>
            </a:r>
            <a:r>
              <a:rPr lang="ru-RU" b="1" u="sng" dirty="0" smtClean="0">
                <a:solidFill>
                  <a:srgbClr val="D56509"/>
                </a:solidFill>
              </a:rPr>
              <a:t>(14): </a:t>
            </a:r>
          </a:p>
          <a:p>
            <a:r>
              <a:rPr lang="ru-RU" b="1" dirty="0" smtClean="0">
                <a:solidFill>
                  <a:srgbClr val="329632"/>
                </a:solidFill>
              </a:rPr>
              <a:t>Большереченская ЦРБ, Горьковская ЦРБ, Любинская ЦРБ, Марьяновская ЦРБ, Муромцевская ЦРБ, Называевская ЦРБ, Нововаршавская ЦРБ, Омская ЦРБ, Павлоградская ЦРБ, Полтавская ЦРБ, Седельниковская ЦРБ, Тарская ЦРБ, Тевризская ЦРБ, Шербакульская ЦРБ, </a:t>
            </a:r>
            <a:r>
              <a:rPr lang="ru-RU" b="1" dirty="0" smtClean="0">
                <a:solidFill>
                  <a:srgbClr val="329632"/>
                </a:solidFill>
              </a:rPr>
              <a:t>Азовская ЦРБ; </a:t>
            </a:r>
            <a:endParaRPr lang="ru-RU" b="1" dirty="0" smtClean="0">
              <a:solidFill>
                <a:srgbClr val="329632"/>
              </a:solidFill>
            </a:endParaRPr>
          </a:p>
          <a:p>
            <a:endParaRPr lang="ru-RU" sz="1200" b="1" u="sng" dirty="0" smtClean="0">
              <a:solidFill>
                <a:srgbClr val="D56509"/>
              </a:solidFill>
            </a:endParaRPr>
          </a:p>
          <a:p>
            <a:r>
              <a:rPr lang="ru-RU" b="1" u="sng" dirty="0" smtClean="0">
                <a:solidFill>
                  <a:srgbClr val="D56509"/>
                </a:solidFill>
              </a:rPr>
              <a:t>городские </a:t>
            </a:r>
            <a:r>
              <a:rPr lang="ru-RU" b="1" u="sng" dirty="0" smtClean="0">
                <a:solidFill>
                  <a:srgbClr val="D56509"/>
                </a:solidFill>
              </a:rPr>
              <a:t>(19): </a:t>
            </a:r>
          </a:p>
          <a:p>
            <a:r>
              <a:rPr lang="ru-RU" b="1" dirty="0" smtClean="0">
                <a:solidFill>
                  <a:srgbClr val="329632"/>
                </a:solidFill>
              </a:rPr>
              <a:t>ВКЛ, ГКБ № 1 им. Кабанова А.Н., ГК БСМП № 1, ГК БСМП № 2, ККД, ДГБ № 4, ГКПЦ (педиатрический </a:t>
            </a:r>
            <a:r>
              <a:rPr lang="ru-RU" b="1" dirty="0" err="1" smtClean="0">
                <a:solidFill>
                  <a:srgbClr val="329632"/>
                </a:solidFill>
              </a:rPr>
              <a:t>стац</a:t>
            </a:r>
            <a:r>
              <a:rPr lang="ru-RU" b="1" dirty="0" smtClean="0">
                <a:solidFill>
                  <a:srgbClr val="329632"/>
                </a:solidFill>
              </a:rPr>
              <a:t>.), ГКПЦ (акушерский </a:t>
            </a:r>
            <a:r>
              <a:rPr lang="ru-RU" b="1" dirty="0" err="1" smtClean="0">
                <a:solidFill>
                  <a:srgbClr val="329632"/>
                </a:solidFill>
              </a:rPr>
              <a:t>стац</a:t>
            </a:r>
            <a:r>
              <a:rPr lang="ru-RU" b="1" dirty="0" smtClean="0">
                <a:solidFill>
                  <a:srgbClr val="329632"/>
                </a:solidFill>
              </a:rPr>
              <a:t>.), </a:t>
            </a:r>
            <a:r>
              <a:rPr lang="ru-RU" b="1" dirty="0" smtClean="0">
                <a:solidFill>
                  <a:srgbClr val="329632"/>
                </a:solidFill>
              </a:rPr>
              <a:t>гинекологическая </a:t>
            </a:r>
            <a:r>
              <a:rPr lang="ru-RU" b="1" dirty="0" smtClean="0">
                <a:solidFill>
                  <a:srgbClr val="329632"/>
                </a:solidFill>
              </a:rPr>
              <a:t>больница, МСЧ № 7, ГБ № 3, ГБ № 7, ГБ № 9, ГБ № 17, ГП № 6, ГП № 11, ГСП № 3, </a:t>
            </a:r>
            <a:r>
              <a:rPr lang="ru-RU" b="1" dirty="0" smtClean="0">
                <a:solidFill>
                  <a:srgbClr val="329632"/>
                </a:solidFill>
              </a:rPr>
              <a:t>роддом </a:t>
            </a:r>
            <a:r>
              <a:rPr lang="ru-RU" b="1" dirty="0" smtClean="0">
                <a:solidFill>
                  <a:srgbClr val="329632"/>
                </a:solidFill>
              </a:rPr>
              <a:t>№ 2, </a:t>
            </a:r>
            <a:r>
              <a:rPr lang="ru-RU" b="1" dirty="0" smtClean="0">
                <a:solidFill>
                  <a:srgbClr val="329632"/>
                </a:solidFill>
              </a:rPr>
              <a:t>роддом </a:t>
            </a:r>
            <a:r>
              <a:rPr lang="ru-RU" b="1" dirty="0" smtClean="0">
                <a:solidFill>
                  <a:srgbClr val="329632"/>
                </a:solidFill>
              </a:rPr>
              <a:t>№ 5;</a:t>
            </a:r>
          </a:p>
          <a:p>
            <a:endParaRPr lang="ru-RU" sz="1200" b="1" u="sng" dirty="0" smtClean="0">
              <a:solidFill>
                <a:srgbClr val="D56509"/>
              </a:solidFill>
            </a:endParaRPr>
          </a:p>
          <a:p>
            <a:r>
              <a:rPr lang="ru-RU" b="1" u="sng" dirty="0" smtClean="0">
                <a:solidFill>
                  <a:srgbClr val="D56509"/>
                </a:solidFill>
              </a:rPr>
              <a:t>учреждения </a:t>
            </a:r>
            <a:r>
              <a:rPr lang="ru-RU" b="1" u="sng" dirty="0" smtClean="0">
                <a:solidFill>
                  <a:srgbClr val="D56509"/>
                </a:solidFill>
              </a:rPr>
              <a:t>социальной службы (1): </a:t>
            </a:r>
            <a:r>
              <a:rPr lang="ru-RU" b="1" dirty="0" smtClean="0">
                <a:solidFill>
                  <a:srgbClr val="329632"/>
                </a:solidFill>
              </a:rPr>
              <a:t>Нежинский геронтологический центр.</a:t>
            </a:r>
          </a:p>
          <a:p>
            <a:endParaRPr lang="ru-RU" b="1" dirty="0" smtClean="0">
              <a:solidFill>
                <a:srgbClr val="329632"/>
              </a:solidFill>
            </a:endParaRPr>
          </a:p>
          <a:p>
            <a:endParaRPr lang="ru-RU" b="1" dirty="0" smtClean="0">
              <a:solidFill>
                <a:srgbClr val="3296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КОД..jpg"/>
          <p:cNvPicPr>
            <a:picLocks noChangeAspect="1"/>
          </p:cNvPicPr>
          <p:nvPr/>
        </p:nvPicPr>
        <p:blipFill rotWithShape="1">
          <a:blip r:embed="rId3" cstate="print"/>
          <a:srcRect t="5817"/>
          <a:stretch/>
        </p:blipFill>
        <p:spPr>
          <a:xfrm>
            <a:off x="7164288" y="1779662"/>
            <a:ext cx="1856804" cy="233172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4" name="Рисунок 13" descr="ГП 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147814"/>
            <a:ext cx="2448272" cy="183620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6389" y="83000"/>
            <a:ext cx="680424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dirty="0" smtClean="0">
                <a:solidFill>
                  <a:srgbClr val="D56509"/>
                </a:solidFill>
              </a:rPr>
              <a:t>УЧАСТНИКИ АКЦИИ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7504" y="843558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9632"/>
                </a:solidFill>
              </a:rPr>
              <a:t>1 842 </a:t>
            </a:r>
            <a:r>
              <a:rPr lang="ru-RU" sz="2400" b="1" dirty="0" smtClean="0">
                <a:solidFill>
                  <a:srgbClr val="329632"/>
                </a:solidFill>
              </a:rPr>
              <a:t>человека - медицинские сестры, акушерки, фельдшеры </a:t>
            </a:r>
          </a:p>
          <a:p>
            <a:pPr algn="ctr"/>
            <a:r>
              <a:rPr lang="ru-RU" sz="2400" b="1" dirty="0" smtClean="0">
                <a:solidFill>
                  <a:srgbClr val="329632"/>
                </a:solidFill>
              </a:rPr>
              <a:t>19 человек - </a:t>
            </a:r>
            <a:r>
              <a:rPr lang="ru-RU" sz="2400" b="1" dirty="0" smtClean="0">
                <a:solidFill>
                  <a:srgbClr val="329632"/>
                </a:solidFill>
              </a:rPr>
              <a:t>волонтеры </a:t>
            </a:r>
            <a:endParaRPr lang="ru-RU" sz="4000" b="1" dirty="0" smtClean="0">
              <a:solidFill>
                <a:srgbClr val="329632"/>
              </a:solidFill>
            </a:endParaRPr>
          </a:p>
        </p:txBody>
      </p:sp>
      <p:pic>
        <p:nvPicPr>
          <p:cNvPr id="10" name="Рисунок 9" descr="СРД.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504" y="1779662"/>
            <a:ext cx="2232248" cy="2232248"/>
          </a:xfrm>
          <a:prstGeom prst="rect">
            <a:avLst/>
          </a:prstGeom>
        </p:spPr>
      </p:pic>
      <p:pic>
        <p:nvPicPr>
          <p:cNvPr id="11" name="Рисунок 10" descr="IMG-20190129-WA0018.jpg"/>
          <p:cNvPicPr>
            <a:picLocks noChangeAspect="1"/>
          </p:cNvPicPr>
          <p:nvPr/>
        </p:nvPicPr>
        <p:blipFill rotWithShape="1">
          <a:blip r:embed="rId10" cstate="print"/>
          <a:srcRect t="8975"/>
          <a:stretch/>
        </p:blipFill>
        <p:spPr>
          <a:xfrm>
            <a:off x="1143000" y="3147814"/>
            <a:ext cx="2636912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" name="Рисунок 16" descr="Большереченская ЦРБ.jpeg"/>
          <p:cNvPicPr>
            <a:picLocks noChangeAspect="1"/>
          </p:cNvPicPr>
          <p:nvPr/>
        </p:nvPicPr>
        <p:blipFill rotWithShape="1">
          <a:blip r:embed="rId11" cstate="print"/>
          <a:srcRect t="5817"/>
          <a:stretch/>
        </p:blipFill>
        <p:spPr>
          <a:xfrm>
            <a:off x="3707904" y="1779662"/>
            <a:ext cx="1856804" cy="233172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ГП 11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915566"/>
            <a:ext cx="2677926" cy="187220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Рисунок 10" descr="ГБ 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915566"/>
            <a:ext cx="2520280" cy="187220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6389" y="6198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</a:rPr>
              <a:t>МЕРОПРИЯТИЯ АКЦИИ</a:t>
            </a:r>
          </a:p>
        </p:txBody>
      </p:sp>
      <p:pic>
        <p:nvPicPr>
          <p:cNvPr id="9" name="Рисунок 8" descr="ГП 1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503" y="2859782"/>
            <a:ext cx="4104457" cy="216024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Рисунок 9" descr="ГК БСМП 1.jpg"/>
          <p:cNvPicPr>
            <a:picLocks noChangeAspect="1"/>
          </p:cNvPicPr>
          <p:nvPr/>
        </p:nvPicPr>
        <p:blipFill>
          <a:blip r:embed="rId10" cstate="print"/>
          <a:srcRect b="7143"/>
          <a:stretch>
            <a:fillRect/>
          </a:stretch>
        </p:blipFill>
        <p:spPr>
          <a:xfrm>
            <a:off x="107504" y="915567"/>
            <a:ext cx="1584176" cy="187220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7" name="Рисунок 16" descr="ГКПЦ (педиатрический).jpg"/>
          <p:cNvPicPr>
            <a:picLocks noChangeAspect="1"/>
          </p:cNvPicPr>
          <p:nvPr/>
        </p:nvPicPr>
        <p:blipFill>
          <a:blip r:embed="rId11" cstate="print"/>
          <a:srcRect b="5583"/>
          <a:stretch>
            <a:fillRect/>
          </a:stretch>
        </p:blipFill>
        <p:spPr>
          <a:xfrm>
            <a:off x="4355976" y="2859781"/>
            <a:ext cx="1296144" cy="217561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21" name="Рисунок 20" descr="ККВД.jpg"/>
          <p:cNvPicPr>
            <a:picLocks noChangeAspect="1"/>
          </p:cNvPicPr>
          <p:nvPr/>
        </p:nvPicPr>
        <p:blipFill>
          <a:blip r:embed="rId12" cstate="print"/>
          <a:srcRect l="10370" r="16123"/>
          <a:stretch>
            <a:fillRect/>
          </a:stretch>
        </p:blipFill>
        <p:spPr>
          <a:xfrm>
            <a:off x="7452320" y="2859782"/>
            <a:ext cx="1489821" cy="216024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22" name="Рисунок 21" descr="Центр крови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868144" y="2859782"/>
            <a:ext cx="1338356" cy="216024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24" name="Рисунок 23" descr="ОКБ..jpg"/>
          <p:cNvPicPr>
            <a:picLocks noChangeAspect="1"/>
          </p:cNvPicPr>
          <p:nvPr/>
        </p:nvPicPr>
        <p:blipFill>
          <a:blip r:embed="rId14" cstate="print"/>
          <a:srcRect l="10101"/>
          <a:stretch>
            <a:fillRect/>
          </a:stretch>
        </p:blipFill>
        <p:spPr>
          <a:xfrm>
            <a:off x="6804248" y="915566"/>
            <a:ext cx="2204864" cy="187220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195736" y="8300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</a:rPr>
              <a:t>НАГЛЯДНЫЕ МАТЕРИАЛЫ</a:t>
            </a:r>
          </a:p>
        </p:txBody>
      </p:sp>
      <p:pic>
        <p:nvPicPr>
          <p:cNvPr id="9" name="Рисунок 8" descr="СП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987574"/>
            <a:ext cx="2651340" cy="187220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Рисунок 9" descr="Седельниковская ЦРБ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3075806"/>
            <a:ext cx="2664296" cy="189021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Рисунок 10" descr="ОКБ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03848" y="987574"/>
            <a:ext cx="2664296" cy="187220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2" name="Рисунок 11" descr="ГБ 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28184" y="987574"/>
            <a:ext cx="2664296" cy="189021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4" name="Рисунок 13" descr="Называевская ЦРБ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228184" y="3075806"/>
            <a:ext cx="2699792" cy="187220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7" name="Рисунок 16" descr="КПБ ИМ. Н.Н. Солодникова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03848" y="3075806"/>
            <a:ext cx="2664296" cy="189021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2231696" y="190958"/>
            <a:ext cx="69123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4214813" algn="l"/>
              </a:tabLst>
            </a:pPr>
            <a:r>
              <a:rPr lang="ru-RU" sz="2500" b="1" dirty="0">
                <a:solidFill>
                  <a:srgbClr val="D56509"/>
                </a:solidFill>
              </a:rPr>
              <a:t>ВСЕРОССИЙСКИЙ </a:t>
            </a:r>
            <a:r>
              <a:rPr lang="ru-RU" sz="2500" b="1" dirty="0" smtClean="0">
                <a:solidFill>
                  <a:srgbClr val="D56509"/>
                </a:solidFill>
              </a:rPr>
              <a:t>ДЕНЬ БОРЬБЫ </a:t>
            </a:r>
            <a:r>
              <a:rPr lang="ru-RU" sz="2500" b="1" dirty="0">
                <a:solidFill>
                  <a:srgbClr val="D56509"/>
                </a:solidFill>
              </a:rPr>
              <a:t>ПРОТИВ </a:t>
            </a:r>
            <a:r>
              <a:rPr lang="ru-RU" sz="2500" b="1" dirty="0" smtClean="0">
                <a:solidFill>
                  <a:srgbClr val="D56509"/>
                </a:solidFill>
              </a:rPr>
              <a:t>РАКА</a:t>
            </a:r>
            <a:endParaRPr lang="ru-RU" sz="2500" b="1" dirty="0">
              <a:solidFill>
                <a:srgbClr val="D5650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112" y="915566"/>
            <a:ext cx="8810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329632"/>
                </a:solidFill>
              </a:rPr>
              <a:t>Выражаем огромную </a:t>
            </a:r>
            <a:r>
              <a:rPr lang="ru-RU" sz="2400" b="1" dirty="0">
                <a:solidFill>
                  <a:srgbClr val="329632"/>
                </a:solidFill>
              </a:rPr>
              <a:t>благодарность всем участникам акции, </a:t>
            </a:r>
            <a:endParaRPr lang="ru-RU" sz="2400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329632"/>
                </a:solidFill>
              </a:rPr>
              <a:t>за </a:t>
            </a:r>
            <a:r>
              <a:rPr lang="ru-RU" sz="2400" b="1" dirty="0">
                <a:solidFill>
                  <a:srgbClr val="329632"/>
                </a:solidFill>
              </a:rPr>
              <a:t>активное участие, креативный подход к выбору формы проведения акции и понимание о необходимости информировать и обучать население профилактике </a:t>
            </a:r>
            <a:r>
              <a:rPr lang="ru-RU" sz="2400" b="1" dirty="0">
                <a:solidFill>
                  <a:srgbClr val="329632"/>
                </a:solidFill>
              </a:rPr>
              <a:t> рака!</a:t>
            </a:r>
          </a:p>
        </p:txBody>
      </p:sp>
      <p:pic>
        <p:nvPicPr>
          <p:cNvPr id="1028" name="Picture 4" descr="https://womenknow.ru/uploads/posts/2017-08/1502371402_shutterstock_168362096-556x540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5926" l="719" r="99640">
                        <a14:foregroundMark x1="6655" y1="35556" x2="1079" y2="32963"/>
                        <a14:foregroundMark x1="43885" y1="95926" x2="43885" y2="95926"/>
                        <a14:foregroundMark x1="99640" y1="50556" x2="99640" y2="50556"/>
                        <a14:backgroundMark x1="91906" y1="85741" x2="91906" y2="85741"/>
                        <a14:backgroundMark x1="93705" y1="82222" x2="81655" y2="92963"/>
                        <a14:backgroundMark x1="81655" y1="92963" x2="81655" y2="92963"/>
                        <a14:backgroundMark x1="81295" y1="87222" x2="81295" y2="87222"/>
                        <a14:backgroundMark x1="84712" y1="84074" x2="84712" y2="84074"/>
                        <a14:backgroundMark x1="88489" y1="82222" x2="88489" y2="82222"/>
                        <a14:backgroundMark x1="93165" y1="78704" x2="93165" y2="78704"/>
                        <a14:backgroundMark x1="96583" y1="78333" x2="96583" y2="78333"/>
                        <a14:backgroundMark x1="98741" y1="79259" x2="98741" y2="79259"/>
                        <a14:backgroundMark x1="84712" y1="93704" x2="84712" y2="937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2451238"/>
            <a:ext cx="2772032" cy="26922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6389" y="83000"/>
            <a:ext cx="6804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D56509"/>
                </a:solidFill>
              </a:rPr>
              <a:t>СЕКЦИЯ ОПСА «СД В ОНКОЛОГИИ»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5355" y="2139702"/>
            <a:ext cx="79011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29632"/>
                </a:solidFill>
              </a:rPr>
              <a:t>БЛАГОДАРЮ ЗА ВНИМАНИЕ!</a:t>
            </a:r>
            <a:endParaRPr lang="ru-RU" sz="4800" b="1" dirty="0">
              <a:solidFill>
                <a:srgbClr val="3296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1344</TotalTime>
  <Words>326</Words>
  <Application>Microsoft Office PowerPoint</Application>
  <PresentationFormat>Экран (16:9)</PresentationFormat>
  <Paragraphs>40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Муз. открытка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172</cp:revision>
  <dcterms:created xsi:type="dcterms:W3CDTF">2017-01-31T17:35:41Z</dcterms:created>
  <dcterms:modified xsi:type="dcterms:W3CDTF">2019-05-17T05:40:52Z</dcterms:modified>
</cp:coreProperties>
</file>