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9" r:id="rId2"/>
    <p:sldId id="267" r:id="rId3"/>
    <p:sldId id="258" r:id="rId4"/>
    <p:sldId id="262" r:id="rId5"/>
    <p:sldId id="268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11" r:id="rId29"/>
    <p:sldId id="307" r:id="rId30"/>
    <p:sldId id="312" r:id="rId31"/>
    <p:sldId id="282" r:id="rId3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99FF66"/>
    <a:srgbClr val="EAEAEA"/>
    <a:srgbClr val="CC0000"/>
    <a:srgbClr val="CCFF99"/>
    <a:srgbClr val="DEFFBD"/>
    <a:srgbClr val="AFFFFF"/>
    <a:srgbClr val="E7FFFF"/>
    <a:srgbClr val="EFFFEF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2" autoAdjust="0"/>
    <p:restoredTop sz="99513" autoAdjust="0"/>
  </p:normalViewPr>
  <p:slideViewPr>
    <p:cSldViewPr>
      <p:cViewPr>
        <p:scale>
          <a:sx n="75" d="100"/>
          <a:sy n="75" d="100"/>
        </p:scale>
        <p:origin x="-720" y="-3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DD2946-422E-42C3-ACBE-65A05B74AB02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A1CD6-BA9D-4C66-8836-5ED1BB3A2E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348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6.jpe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microsoft.com/office/2007/relationships/hdphoto" Target="../media/hdphoto8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3.pn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0.jpeg"/><Relationship Id="rId7" Type="http://schemas.openxmlformats.org/officeDocument/2006/relationships/image" Target="../media/image4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41.jpeg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3.jpeg"/><Relationship Id="rId7" Type="http://schemas.openxmlformats.org/officeDocument/2006/relationships/image" Target="../media/image4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3.png"/><Relationship Id="rId9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3.pn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7.png"/><Relationship Id="rId7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23.png"/><Relationship Id="rId4" Type="http://schemas.openxmlformats.org/officeDocument/2006/relationships/image" Target="../media/image48.png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9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gif"/><Relationship Id="rId5" Type="http://schemas.openxmlformats.org/officeDocument/2006/relationships/image" Target="../media/image52.jpeg"/><Relationship Id="rId4" Type="http://schemas.openxmlformats.org/officeDocument/2006/relationships/image" Target="../media/image49.jpeg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9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55.emf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6.jpe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microsoft.com/office/2007/relationships/hdphoto" Target="../media/hdphoto9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58.png"/><Relationship Id="rId4" Type="http://schemas.openxmlformats.org/officeDocument/2006/relationships/image" Target="../media/image57.jpeg"/><Relationship Id="rId9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0.png"/><Relationship Id="rId7" Type="http://schemas.openxmlformats.org/officeDocument/2006/relationships/image" Target="../media/image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61.jpeg"/><Relationship Id="rId9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2.jpe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4.jpe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3.png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68.jpeg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9.jpe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openxmlformats.org/officeDocument/2006/relationships/image" Target="../media/image70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1.jpeg"/><Relationship Id="rId7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5" Type="http://schemas.openxmlformats.org/officeDocument/2006/relationships/image" Target="../media/image19.png"/><Relationship Id="rId4" Type="http://schemas.openxmlformats.org/officeDocument/2006/relationships/image" Target="../media/image72.jpe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16.jpe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3.png"/><Relationship Id="rId7" Type="http://schemas.openxmlformats.org/officeDocument/2006/relationships/image" Target="../media/image7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7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3.png"/><Relationship Id="rId4" Type="http://schemas.openxmlformats.org/officeDocument/2006/relationships/image" Target="../media/image7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microsoft.com/office/2007/relationships/hdphoto" Target="../media/hdphoto3.wdp"/><Relationship Id="rId12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11" Type="http://schemas.openxmlformats.org/officeDocument/2006/relationships/image" Target="../media/image13.png"/><Relationship Id="rId5" Type="http://schemas.microsoft.com/office/2007/relationships/hdphoto" Target="../media/hdphoto2.wdp"/><Relationship Id="rId10" Type="http://schemas.openxmlformats.org/officeDocument/2006/relationships/image" Target="../media/image23.png"/><Relationship Id="rId4" Type="http://schemas.openxmlformats.org/officeDocument/2006/relationships/image" Target="../media/image20.jpeg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5.wdp"/><Relationship Id="rId7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6.wdp"/><Relationship Id="rId10" Type="http://schemas.openxmlformats.org/officeDocument/2006/relationships/image" Target="../media/image14.png"/><Relationship Id="rId4" Type="http://schemas.openxmlformats.org/officeDocument/2006/relationships/image" Target="../media/image25.jpe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9.png"/><Relationship Id="rId7" Type="http://schemas.openxmlformats.org/officeDocument/2006/relationships/image" Target="../media/image2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9.jpeg"/><Relationship Id="rId7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3.png"/><Relationship Id="rId4" Type="http://schemas.microsoft.com/office/2007/relationships/hdphoto" Target="../media/hdphoto7.wdp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9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edsestre.ru/" TargetMode="External"/><Relationship Id="rId3" Type="http://schemas.openxmlformats.org/officeDocument/2006/relationships/image" Target="../media/image34.png"/><Relationship Id="rId7" Type="http://schemas.openxmlformats.org/officeDocument/2006/relationships/image" Target="../media/image23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35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8571"/>
            <a:ext cx="4210563" cy="33144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6793" y="3285888"/>
            <a:ext cx="2937207" cy="185761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51919" y="123478"/>
            <a:ext cx="529208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Координационный совет ОПСА 18 сентября 2019 г.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925" y="3507854"/>
            <a:ext cx="654529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Т.А. Зорина, </a:t>
            </a:r>
          </a:p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ОПСА, 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вице-президент 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РАМС</a:t>
            </a:r>
          </a:p>
          <a:p>
            <a:r>
              <a:rPr lang="en-US" sz="1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1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О.А. Бучко, </a:t>
            </a:r>
          </a:p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вице-президент ОПСА, 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председатель специализированной 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секции 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РАМС «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Сестринские исследования»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1294999"/>
            <a:ext cx="7560840" cy="185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МЕЖДУНАРОДНОМ КОНГРЕССЕ МСМ </a:t>
            </a:r>
            <a:endParaRPr lang="en-US" sz="26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СИНГАПУРЕ ДАН СТАРТ ГОДУ МЕДИЦИНСКОЙ СЕСТРЫ И АКУШЕРКИ, ОБЪЯВЛЕННЫЙ ВСЕМИРНОЙ ОРГАНИЗАЦИЕЙ ЗДРАВООХРАНЕНИЯ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-108520" y="-61478"/>
            <a:ext cx="2278856" cy="1337084"/>
            <a:chOff x="-108520" y="-61478"/>
            <a:chExt cx="2278856" cy="1337084"/>
          </a:xfrm>
        </p:grpSpPr>
        <p:sp>
          <p:nvSpPr>
            <p:cNvPr id="12" name="Овал 11"/>
            <p:cNvSpPr/>
            <p:nvPr/>
          </p:nvSpPr>
          <p:spPr>
            <a:xfrm>
              <a:off x="-108520" y="-57962"/>
              <a:ext cx="1342752" cy="1333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3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8" y="254794"/>
              <a:ext cx="732334" cy="719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Овал 13"/>
            <p:cNvSpPr/>
            <p:nvPr/>
          </p:nvSpPr>
          <p:spPr>
            <a:xfrm>
              <a:off x="827584" y="-61478"/>
              <a:ext cx="1342752" cy="1333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5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7866" y="195486"/>
              <a:ext cx="601654" cy="8495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5901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583160" y="195486"/>
            <a:ext cx="756084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" descr="C:\Users\Sveta\Downloads\Фото\Участники Конгресс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3609" y="861541"/>
            <a:ext cx="6696744" cy="4132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627534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3878924"/>
            <a:ext cx="2044690" cy="129314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5" name="Овал 14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4230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2554" y="4011910"/>
            <a:ext cx="1834416" cy="116016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83160" y="123478"/>
            <a:ext cx="756084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https://pbs.twimg.com/media/DDq57GXWAAAYZg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677460"/>
            <a:ext cx="6480720" cy="4234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627534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5" name="Овал 14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5765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0538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83160" y="123478"/>
            <a:ext cx="756084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843558"/>
            <a:ext cx="2880320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067944" y="4083918"/>
            <a:ext cx="44209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Д-р </a:t>
            </a:r>
            <a:r>
              <a:rPr lang="ru-RU" sz="16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Тедрос</a:t>
            </a:r>
            <a:r>
              <a:rPr lang="ru-RU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Генеральный </a:t>
            </a:r>
            <a:r>
              <a:rPr lang="ru-RU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директор </a:t>
            </a:r>
            <a:r>
              <a:rPr lang="ru-RU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</a:t>
            </a:r>
          </a:p>
          <a:p>
            <a:r>
              <a:rPr lang="ru-RU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Элизабет </a:t>
            </a:r>
            <a:r>
              <a:rPr lang="ru-RU" sz="16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Иро</a:t>
            </a:r>
            <a:r>
              <a:rPr lang="ru-RU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главная медицинская сестра ВОЗ</a:t>
            </a:r>
            <a:endParaRPr lang="ru-RU" sz="1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Sveta\Downloads\Фото\Г-жа Элизабет Иро, главная медсестра ВОЗ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1275606"/>
            <a:ext cx="2808312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627534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5" name="Овал 14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3444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8571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583160" y="123478"/>
            <a:ext cx="756084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C:\Users\Sveta\Downloads\Фото\Ген. директор ВОЗ д-р Тедрос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1851670"/>
            <a:ext cx="3875842" cy="3106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www.icn.ch/sites/default/files/events/2019-06/WhatsApp%20Image%202019-06-28%20at%2010.08.12%2829%29_0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51670"/>
            <a:ext cx="4824536" cy="3106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1203598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55576" y="627534"/>
            <a:ext cx="8388424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2020 - ГОД МЕДИЦИНСКОЙ СЕСТРЫ И АКУШЕРКИ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1851670"/>
            <a:ext cx="1872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Группа 16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8" name="Овал 17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0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7440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83160" y="195486"/>
            <a:ext cx="756084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 descr="C:\Users\User\Pictures\Doctor Web\Searches\Desktop\Света\Доклад\Фото\IMG_28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9622"/>
            <a:ext cx="2736304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627534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7" name="Овал 16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9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" name="Рисунок 20" descr="C:\Users\User\Pictures\Doctor Web\Searches\Desktop\Новая папка\20190628_12222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3147814"/>
            <a:ext cx="2736304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 descr="C:\Users\User\Pictures\Doctor Web\Searches\Desktop\Новая папка\20190630_124125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1347614"/>
            <a:ext cx="5472608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65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0538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83160" y="123478"/>
            <a:ext cx="756084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C:\Users\Sveta\Downloads\Фото\Профессор Линда Айкен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699542"/>
            <a:ext cx="6480720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96336" y="3147814"/>
            <a:ext cx="15476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Профессор Линда </a:t>
            </a:r>
            <a:r>
              <a:rPr lang="ru-RU" sz="20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Айкен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627534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5" name="Овал 14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3444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547664" y="195486"/>
            <a:ext cx="7596336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pic>
        <p:nvPicPr>
          <p:cNvPr id="16386" name="Picture 2" descr="https://www.royalblueweb.com/wp-content/uploads/2017/01/world-ma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75" y="1240286"/>
            <a:ext cx="8164445" cy="393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380713"/>
            <a:ext cx="7308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проекты увеличения числа медсестер </a:t>
            </a:r>
            <a:endParaRPr lang="ru-RU" sz="24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штатном расписании клиник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158067"/>
            <a:ext cx="703552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§"/>
              <a:tabLst>
                <a:tab pos="177800" algn="l"/>
              </a:tabLst>
            </a:pPr>
            <a:r>
              <a:rPr lang="ru-RU" sz="2300" b="1" dirty="0">
                <a:solidFill>
                  <a:srgbClr val="006600"/>
                </a:solidFill>
              </a:rPr>
              <a:t>Штат Виктория, Австралия (2000 г.), </a:t>
            </a:r>
          </a:p>
          <a:p>
            <a:pPr marL="177800" indent="-177800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§"/>
              <a:tabLst>
                <a:tab pos="177800" algn="l"/>
              </a:tabLst>
            </a:pPr>
            <a:r>
              <a:rPr lang="ru-RU" sz="2300" b="1" dirty="0">
                <a:solidFill>
                  <a:srgbClr val="006600"/>
                </a:solidFill>
              </a:rPr>
              <a:t>Калифорнии, США (2004 г.), </a:t>
            </a:r>
          </a:p>
          <a:p>
            <a:pPr marL="177800" indent="-177800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§"/>
              <a:tabLst>
                <a:tab pos="177800" algn="l"/>
              </a:tabLst>
            </a:pPr>
            <a:r>
              <a:rPr lang="ru-RU" sz="2300" b="1" dirty="0">
                <a:solidFill>
                  <a:srgbClr val="006600"/>
                </a:solidFill>
              </a:rPr>
              <a:t>Великобритания (Уэльс и Шотландия) </a:t>
            </a:r>
            <a:endParaRPr lang="ru-RU" sz="2300" b="1" dirty="0" smtClean="0">
              <a:solidFill>
                <a:srgbClr val="006600"/>
              </a:solidFill>
            </a:endParaRPr>
          </a:p>
          <a:p>
            <a:pPr marL="177800" indent="-177800">
              <a:spcAft>
                <a:spcPts val="1200"/>
              </a:spcAft>
              <a:buClr>
                <a:srgbClr val="C00000"/>
              </a:buClr>
              <a:tabLst>
                <a:tab pos="177800" algn="l"/>
              </a:tabLst>
            </a:pPr>
            <a:r>
              <a:rPr lang="ru-RU" sz="2300" b="1" dirty="0" smtClean="0">
                <a:solidFill>
                  <a:srgbClr val="006600"/>
                </a:solidFill>
              </a:rPr>
              <a:t>(</a:t>
            </a:r>
            <a:r>
              <a:rPr lang="ru-RU" sz="2300" b="1" dirty="0">
                <a:solidFill>
                  <a:srgbClr val="006600"/>
                </a:solidFill>
              </a:rPr>
              <a:t>2014 -2019 гг.), </a:t>
            </a:r>
          </a:p>
          <a:p>
            <a:pPr marL="177800" indent="-177800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§"/>
              <a:tabLst>
                <a:tab pos="177800" algn="l"/>
              </a:tabLst>
            </a:pPr>
            <a:r>
              <a:rPr lang="ru-RU" sz="2300" b="1" dirty="0">
                <a:solidFill>
                  <a:srgbClr val="006600"/>
                </a:solidFill>
              </a:rPr>
              <a:t>Ирландия (2014 -2019 гг.),</a:t>
            </a:r>
          </a:p>
          <a:p>
            <a:pPr marL="177800" indent="-177800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§"/>
              <a:tabLst>
                <a:tab pos="177800" algn="l"/>
              </a:tabLst>
            </a:pPr>
            <a:r>
              <a:rPr lang="ru-RU" sz="2300" b="1" dirty="0">
                <a:solidFill>
                  <a:srgbClr val="006600"/>
                </a:solidFill>
              </a:rPr>
              <a:t>Штат </a:t>
            </a:r>
            <a:r>
              <a:rPr lang="ru-RU" sz="2300" b="1" dirty="0" err="1">
                <a:solidFill>
                  <a:srgbClr val="006600"/>
                </a:solidFill>
              </a:rPr>
              <a:t>Квинслэнд</a:t>
            </a:r>
            <a:r>
              <a:rPr lang="ru-RU" sz="2300" b="1" dirty="0">
                <a:solidFill>
                  <a:srgbClr val="006600"/>
                </a:solidFill>
              </a:rPr>
              <a:t>, Австралия (2014 -2019 гг.).</a:t>
            </a:r>
          </a:p>
        </p:txBody>
      </p:sp>
      <p:pic>
        <p:nvPicPr>
          <p:cNvPr id="16388" name="Picture 4" descr="https://www.kleo.ru/img/articles/-10-03-2019-17232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2571750"/>
            <a:ext cx="3311661" cy="2172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627534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C:\Users\Sveta\Downloads\Фото\Профессор Линда Айкен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1347614"/>
            <a:ext cx="1585973" cy="1057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9" name="Овал 18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1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7440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2554" y="4011910"/>
            <a:ext cx="1834416" cy="116016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691680" y="123478"/>
            <a:ext cx="7452320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pic>
        <p:nvPicPr>
          <p:cNvPr id="12" name="Picture 2" descr="C:\Users\Sveta\Downloads\Фото\Профессор Линда Айкен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344" y="1635646"/>
            <a:ext cx="1296144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10761" y="1203598"/>
            <a:ext cx="883323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проекта </a:t>
            </a:r>
            <a:r>
              <a:rPr lang="ru-RU" sz="21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увеличения числа </a:t>
            </a:r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медсестер в </a:t>
            </a:r>
            <a:r>
              <a:rPr lang="ru-RU" sz="21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штатном </a:t>
            </a:r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расписании</a:t>
            </a:r>
            <a:endParaRPr lang="ru-RU" sz="21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7106" y="1779662"/>
            <a:ext cx="46741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Штаты Пенсильвания и Нью Джерси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80720" y="1779662"/>
            <a:ext cx="14840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Ирландия</a:t>
            </a:r>
            <a:r>
              <a:rPr lang="ru-RU" sz="2000" b="1" u="sng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0136" y="2585914"/>
            <a:ext cx="44221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6600"/>
                </a:solidFill>
              </a:rPr>
              <a:t>на 10-13%  риск смерти пациентов после хирургического вмешательства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163913" y="2683828"/>
            <a:ext cx="231623" cy="57606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2279144" y="2167072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928594" y="2148994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5136740" y="2478852"/>
            <a:ext cx="40200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600"/>
                </a:solidFill>
              </a:rPr>
              <a:t>кол-во </a:t>
            </a:r>
            <a:r>
              <a:rPr lang="ru-RU" sz="2000" b="1" dirty="0">
                <a:solidFill>
                  <a:srgbClr val="006600"/>
                </a:solidFill>
              </a:rPr>
              <a:t>рабочих смен, в которые </a:t>
            </a:r>
            <a:r>
              <a:rPr lang="ru-RU" sz="2000" b="1" dirty="0" smtClean="0">
                <a:solidFill>
                  <a:srgbClr val="006600"/>
                </a:solidFill>
              </a:rPr>
              <a:t>медсестра </a:t>
            </a:r>
            <a:r>
              <a:rPr lang="ru-RU" sz="2000" b="1" dirty="0">
                <a:solidFill>
                  <a:srgbClr val="006600"/>
                </a:solidFill>
              </a:rPr>
              <a:t>не успела выполнить хотя бы одну задачу, связанную </a:t>
            </a:r>
            <a:r>
              <a:rPr lang="ru-RU" sz="2000" b="1" dirty="0" smtClean="0">
                <a:solidFill>
                  <a:srgbClr val="006600"/>
                </a:solidFill>
              </a:rPr>
              <a:t>   с </a:t>
            </a:r>
            <a:r>
              <a:rPr lang="ru-RU" sz="2000" b="1" dirty="0">
                <a:solidFill>
                  <a:srgbClr val="006600"/>
                </a:solidFill>
              </a:rPr>
              <a:t>уходом за </a:t>
            </a:r>
            <a:r>
              <a:rPr lang="ru-RU" sz="2000" b="1" dirty="0" smtClean="0">
                <a:solidFill>
                  <a:srgbClr val="006600"/>
                </a:solidFill>
              </a:rPr>
              <a:t>пациентом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04029" y="3880088"/>
            <a:ext cx="39044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6600"/>
                </a:solidFill>
              </a:rPr>
              <a:t>с 53 до 70</a:t>
            </a:r>
            <a:r>
              <a:rPr lang="ru-RU" sz="2000" b="1" dirty="0" smtClean="0">
                <a:solidFill>
                  <a:srgbClr val="006600"/>
                </a:solidFill>
              </a:rPr>
              <a:t>% удовлетворенность работой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4972406" y="2653050"/>
            <a:ext cx="231623" cy="57606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flipV="1">
            <a:off x="4980623" y="3939902"/>
            <a:ext cx="231623" cy="57606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http://www.administracion.institutotecnologico.es/archivos/imagenes_cursos/ae0909a324fb2530e205e52d40266418_142133644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1020" y="3291830"/>
            <a:ext cx="2591457" cy="1726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627534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Группа 22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24" name="Овал 23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6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4230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4840" y="3867894"/>
            <a:ext cx="2062130" cy="130417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691680" y="123478"/>
            <a:ext cx="7452320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pic>
        <p:nvPicPr>
          <p:cNvPr id="13" name="Picture 2" descr="C:\Users\Sveta\Downloads\Фото\Профессор Линда Айкен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1707654"/>
            <a:ext cx="1585973" cy="1057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23528" y="1307544"/>
            <a:ext cx="883323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проекта </a:t>
            </a:r>
            <a:r>
              <a:rPr lang="ru-RU" sz="21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увеличения числа </a:t>
            </a:r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медсестер в </a:t>
            </a:r>
            <a:r>
              <a:rPr lang="ru-RU" sz="21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штатном </a:t>
            </a:r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расписании</a:t>
            </a:r>
            <a:endParaRPr lang="ru-RU" sz="21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64584" y="1765434"/>
            <a:ext cx="5414832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Clr>
                <a:srgbClr val="C00000"/>
              </a:buClr>
              <a:tabLst>
                <a:tab pos="177800" algn="l"/>
              </a:tabLst>
            </a:pPr>
            <a:r>
              <a:rPr lang="ru-RU" sz="2300" b="1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Штат </a:t>
            </a:r>
            <a:r>
              <a:rPr lang="ru-RU" sz="2300" b="1" u="sng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Квинслэнд</a:t>
            </a:r>
            <a:r>
              <a:rPr lang="ru-RU" sz="2300" b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300" b="1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Австралия</a:t>
            </a:r>
            <a:endParaRPr lang="ru-RU" sz="2300" b="1" u="sng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08609" y="2643758"/>
            <a:ext cx="8039855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>
                <a:solidFill>
                  <a:srgbClr val="006600"/>
                </a:solidFill>
              </a:rPr>
              <a:t>на 9</a:t>
            </a:r>
            <a:r>
              <a:rPr lang="ru-RU" sz="2000" b="1" dirty="0" smtClean="0">
                <a:solidFill>
                  <a:srgbClr val="006600"/>
                </a:solidFill>
              </a:rPr>
              <a:t>% риска </a:t>
            </a:r>
            <a:r>
              <a:rPr lang="ru-RU" sz="2000" b="1" dirty="0">
                <a:solidFill>
                  <a:srgbClr val="006600"/>
                </a:solidFill>
              </a:rPr>
              <a:t>госпитальной </a:t>
            </a:r>
            <a:r>
              <a:rPr lang="ru-RU" sz="2000" b="1" dirty="0" smtClean="0">
                <a:solidFill>
                  <a:srgbClr val="006600"/>
                </a:solidFill>
              </a:rPr>
              <a:t>смертности, </a:t>
            </a:r>
          </a:p>
          <a:p>
            <a:pPr>
              <a:spcAft>
                <a:spcPts val="600"/>
              </a:spcAft>
            </a:pPr>
            <a:r>
              <a:rPr lang="ru-RU" sz="2000" b="1" dirty="0">
                <a:solidFill>
                  <a:srgbClr val="006600"/>
                </a:solidFill>
              </a:rPr>
              <a:t>на 9</a:t>
            </a:r>
            <a:r>
              <a:rPr lang="ru-RU" sz="2000" b="1" dirty="0" smtClean="0">
                <a:solidFill>
                  <a:srgbClr val="006600"/>
                </a:solidFill>
              </a:rPr>
              <a:t>% снижение </a:t>
            </a:r>
            <a:r>
              <a:rPr lang="ru-RU" sz="2000" b="1" dirty="0">
                <a:solidFill>
                  <a:srgbClr val="006600"/>
                </a:solidFill>
              </a:rPr>
              <a:t>риска повторной госпитализации в течение 7 </a:t>
            </a:r>
            <a:r>
              <a:rPr lang="ru-RU" sz="2000" b="1" dirty="0" smtClean="0">
                <a:solidFill>
                  <a:srgbClr val="006600"/>
                </a:solidFill>
              </a:rPr>
              <a:t>дней, </a:t>
            </a:r>
          </a:p>
          <a:p>
            <a:pPr>
              <a:spcAft>
                <a:spcPts val="600"/>
              </a:spcAft>
            </a:pPr>
            <a:r>
              <a:rPr lang="ru-RU" sz="2000" b="1" dirty="0">
                <a:solidFill>
                  <a:srgbClr val="006600"/>
                </a:solidFill>
              </a:rPr>
              <a:t>на 3</a:t>
            </a:r>
            <a:r>
              <a:rPr lang="ru-RU" sz="2000" b="1" dirty="0" smtClean="0">
                <a:solidFill>
                  <a:srgbClr val="006600"/>
                </a:solidFill>
              </a:rPr>
              <a:t>% сокращение </a:t>
            </a:r>
            <a:r>
              <a:rPr lang="ru-RU" sz="2000" b="1" dirty="0">
                <a:solidFill>
                  <a:srgbClr val="006600"/>
                </a:solidFill>
              </a:rPr>
              <a:t>срока </a:t>
            </a:r>
            <a:r>
              <a:rPr lang="ru-RU" sz="2000" b="1" dirty="0" smtClean="0">
                <a:solidFill>
                  <a:srgbClr val="006600"/>
                </a:solidFill>
              </a:rPr>
              <a:t>госпитализации, </a:t>
            </a:r>
          </a:p>
          <a:p>
            <a:pPr>
              <a:spcAft>
                <a:spcPts val="600"/>
              </a:spcAft>
            </a:pPr>
            <a:r>
              <a:rPr lang="ru-RU" sz="2000" b="1" dirty="0">
                <a:solidFill>
                  <a:srgbClr val="006600"/>
                </a:solidFill>
              </a:rPr>
              <a:t>на 7</a:t>
            </a:r>
            <a:r>
              <a:rPr lang="ru-RU" sz="2000" b="1" dirty="0" smtClean="0">
                <a:solidFill>
                  <a:srgbClr val="006600"/>
                </a:solidFill>
              </a:rPr>
              <a:t>% снижение </a:t>
            </a:r>
            <a:r>
              <a:rPr lang="ru-RU" sz="2000" b="1" dirty="0">
                <a:solidFill>
                  <a:srgbClr val="006600"/>
                </a:solidFill>
              </a:rPr>
              <a:t>уровня синдрома эмоционального </a:t>
            </a:r>
            <a:r>
              <a:rPr lang="ru-RU" sz="2000" b="1" dirty="0" smtClean="0">
                <a:solidFill>
                  <a:srgbClr val="006600"/>
                </a:solidFill>
              </a:rPr>
              <a:t>выгорания. 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323528" y="2800549"/>
            <a:ext cx="296462" cy="1360621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4499992" y="2211710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343772" y="4587974"/>
            <a:ext cx="50365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экономия порядка 20 млн. долларов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499992" y="4161170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8434" name="Picture 2" descr="http://bagofwhite.com/wp-content/uploads/2018/01/20-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1707654"/>
            <a:ext cx="1512168" cy="964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Sveta\Desktop\GqpJ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847" y="4460102"/>
            <a:ext cx="1455913" cy="631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627534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22" name="Овал 21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4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5765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0538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63688" y="123478"/>
            <a:ext cx="7380312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pic>
        <p:nvPicPr>
          <p:cNvPr id="19458" name="Picture 2" descr="C:\Users\Sveta\Downloads\Фото\Д-р Абдулла Альхавсав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275606"/>
            <a:ext cx="2968339" cy="2968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4435614"/>
            <a:ext cx="3096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Доктор </a:t>
            </a:r>
            <a:endParaRPr lang="ru-RU" sz="20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Абдулла </a:t>
            </a:r>
            <a:r>
              <a:rPr lang="ru-RU" sz="20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Альхавсави</a:t>
            </a:r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13" name="Рисунок 12"/>
          <p:cNvPicPr/>
          <p:nvPr/>
        </p:nvPicPr>
        <p:blipFill>
          <a:blip r:embed="rId5" cstate="print">
            <a:lum bright="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275606"/>
            <a:ext cx="4232364" cy="2968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427984" y="4371950"/>
            <a:ext cx="3779912" cy="762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Кимберли Хайт ,медицинская </a:t>
            </a:r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сестра отделения реанимации детской больницы 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Сиэтла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627534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6" name="Овал 15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8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3444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267744" y="3269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</a:t>
            </a: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МСМ В </a:t>
            </a:r>
            <a:r>
              <a:rPr lang="ru-RU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СИНГАПУРЕ </a:t>
            </a:r>
            <a:endParaRPr lang="ru-RU" sz="24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ЗДРАВООХРАНЕНИЯ К ЗДОРОВЬЮ»</a:t>
            </a:r>
          </a:p>
          <a:p>
            <a:pPr algn="ctr"/>
            <a:r>
              <a:rPr 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 </a:t>
            </a:r>
            <a:r>
              <a:rPr lang="ru-RU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июня – 1 июля 2019 г.</a:t>
            </a:r>
          </a:p>
        </p:txBody>
      </p:sp>
      <p:pic>
        <p:nvPicPr>
          <p:cNvPr id="1026" name="Picture 2" descr="C:\Users\Sveta\Downloads\Фото\Сингапур. Мария Бей. Конгресс-Хол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275606"/>
            <a:ext cx="1876283" cy="1314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veta\Downloads\Фото\Сингапу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1275606"/>
            <a:ext cx="1800200" cy="1303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blueandgreentomorrow.com/wp-content/uploads/2018/11/singapore-cit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75606"/>
            <a:ext cx="1835696" cy="1323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pp.userapi.com/c847122/v847122197/8e764/2Lgt0Ft_dF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275606"/>
            <a:ext cx="1834534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extrip.ru/img/photo/f/singapore/singapore/esplanade_384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3978" y="1275606"/>
            <a:ext cx="1890022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571750"/>
            <a:ext cx="9143999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0392" y="4483478"/>
            <a:ext cx="1043608" cy="66002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-180528" y="-143346"/>
            <a:ext cx="1402060" cy="944840"/>
            <a:chOff x="-227135" y="-185990"/>
            <a:chExt cx="1402060" cy="944840"/>
          </a:xfrm>
        </p:grpSpPr>
        <p:sp>
          <p:nvSpPr>
            <p:cNvPr id="22" name="Овал 21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4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3150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059582"/>
            <a:ext cx="914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сентября 2019 г. </a:t>
            </a:r>
          </a:p>
          <a:p>
            <a:pPr algn="ctr">
              <a:spcAft>
                <a:spcPts val="2400"/>
              </a:spcAft>
            </a:pPr>
            <a:r>
              <a:rPr lang="ru-RU" sz="2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Всемирный </a:t>
            </a:r>
            <a:r>
              <a:rPr lang="ru-RU" sz="2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безопасности </a:t>
            </a:r>
            <a:r>
              <a:rPr lang="ru-RU" sz="2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пациента </a:t>
            </a:r>
            <a:r>
              <a:rPr lang="ru-RU" sz="2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«Безопасность пациента – глобальный приоритет здравоохранения».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35696" y="75277"/>
            <a:ext cx="7200800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C:\Users\Sveta\Downloads\Фото\Untitled-1_1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283718"/>
            <a:ext cx="9144000" cy="285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483518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8" name="Овал 17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0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7440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2554" y="4011910"/>
            <a:ext cx="1834416" cy="116016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691680" y="123478"/>
            <a:ext cx="745232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1131590"/>
            <a:ext cx="655272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2400"/>
              </a:spcAft>
            </a:pPr>
            <a:r>
              <a:rPr lang="ru-RU" sz="2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Кампания «Сестринское </a:t>
            </a:r>
            <a:r>
              <a:rPr lang="ru-RU" sz="2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 </a:t>
            </a:r>
            <a:r>
              <a:rPr lang="ru-RU" sz="2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сейчас»</a:t>
            </a:r>
            <a:endParaRPr lang="ru-RU" sz="2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6" name="Picture 2" descr="C:\Users\Sveta\Downloads\Фото\Лорд Найджел Крисп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51670"/>
            <a:ext cx="2736304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4587974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Лорд Найджел </a:t>
            </a:r>
            <a:r>
              <a:rPr lang="ru-RU" sz="20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Крисп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2067694"/>
            <a:ext cx="46805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6600"/>
                </a:solidFill>
              </a:rPr>
              <a:t>Труд специалистов </a:t>
            </a:r>
            <a:endParaRPr lang="ru-RU" sz="2200" b="1" dirty="0" smtClean="0">
              <a:solidFill>
                <a:srgbClr val="006600"/>
              </a:solidFill>
            </a:endParaRPr>
          </a:p>
          <a:p>
            <a:r>
              <a:rPr lang="ru-RU" sz="2200" b="1" dirty="0" smtClean="0">
                <a:solidFill>
                  <a:srgbClr val="006600"/>
                </a:solidFill>
              </a:rPr>
              <a:t>явно </a:t>
            </a:r>
            <a:r>
              <a:rPr lang="ru-RU" sz="2200" b="1" dirty="0">
                <a:solidFill>
                  <a:srgbClr val="006600"/>
                </a:solidFill>
              </a:rPr>
              <a:t>недооценен, профессиональные и карьерные возможности часто ограничены, </a:t>
            </a:r>
            <a:r>
              <a:rPr lang="ru-RU" sz="2200" b="1" dirty="0" smtClean="0">
                <a:solidFill>
                  <a:srgbClr val="006600"/>
                </a:solidFill>
              </a:rPr>
              <a:t>сестринский </a:t>
            </a:r>
            <a:r>
              <a:rPr lang="ru-RU" sz="2200" b="1" dirty="0">
                <a:solidFill>
                  <a:srgbClr val="006600"/>
                </a:solidFill>
              </a:rPr>
              <a:t>уход зачастую воспринимается как нечто должное, не требующее специальных знаний, не требующее высокой оценки.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48264" y="1563638"/>
            <a:ext cx="1898365" cy="1245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555526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6" name="Овал 15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8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4230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691680" y="0"/>
            <a:ext cx="7452320" cy="834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 smtClean="0">
              <a:solidFill>
                <a:srgbClr val="CC0000"/>
              </a:solidFill>
            </a:endParaRPr>
          </a:p>
          <a:p>
            <a:pPr algn="ctr"/>
            <a:endParaRPr lang="ru-RU" sz="2400" b="1" dirty="0">
              <a:solidFill>
                <a:srgbClr val="CC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105958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2400"/>
              </a:spcAft>
            </a:pPr>
            <a:r>
              <a:rPr lang="ru-RU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Кампания «Сестринское </a:t>
            </a:r>
            <a:r>
              <a:rPr lang="ru-RU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 </a:t>
            </a:r>
            <a:r>
              <a:rPr lang="ru-RU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сейчас»</a:t>
            </a:r>
            <a:endParaRPr lang="ru-RU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74656"/>
            <a:ext cx="9144000" cy="3368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411510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5" name="Овал 14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5765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0538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1275606"/>
            <a:ext cx="8008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здравоохранения к здоровью – выбор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Сингапура:</a:t>
            </a:r>
          </a:p>
          <a:p>
            <a:pPr algn="ctr"/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станции сестринской помощи (сестринские посты)</a:t>
            </a:r>
            <a:endParaRPr lang="ru-RU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123478"/>
            <a:ext cx="7452320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 smtClean="0">
              <a:solidFill>
                <a:srgbClr val="CC000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2355726"/>
            <a:ext cx="4158270" cy="2650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 descr="Baby nursing room Shaw Centre Isetan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2355726"/>
            <a:ext cx="3633286" cy="2650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555526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Users\Sveta\Downloads\Фото\Сингапур. Мария Бей. Конгресс-Холл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2067694"/>
            <a:ext cx="1660259" cy="1209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6" name="Овал 15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8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3444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www.sassymamasg.com/wp-content/uploads/2016/05/One-KM-nursing-room-babies-chang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2139702"/>
            <a:ext cx="3603585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611560" y="1275606"/>
            <a:ext cx="8008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здравоохранения к здоровью – выбор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Сингапура:</a:t>
            </a:r>
          </a:p>
          <a:p>
            <a:pPr algn="ctr"/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станции сестринской помощи (сестринские посты)</a:t>
            </a:r>
            <a:endParaRPr lang="ru-RU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63688" y="123478"/>
            <a:ext cx="7380312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 smtClean="0">
              <a:solidFill>
                <a:srgbClr val="CC0000"/>
              </a:solidFill>
            </a:endParaRPr>
          </a:p>
        </p:txBody>
      </p:sp>
      <p:pic>
        <p:nvPicPr>
          <p:cNvPr id="2458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139702"/>
            <a:ext cx="4992554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555526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9" name="Овал 18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1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7440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691680" y="123478"/>
            <a:ext cx="7452320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7" y="1203598"/>
            <a:ext cx="87484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Первоочередные задачи медицинских сестер первичного сектора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5" y="1779662"/>
            <a:ext cx="6264695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ru-RU" sz="2000" b="1" dirty="0">
                <a:solidFill>
                  <a:srgbClr val="006600"/>
                </a:solidFill>
              </a:rPr>
              <a:t>1. Профилактика заболеваний среди пожилых.</a:t>
            </a:r>
          </a:p>
          <a:p>
            <a:pPr>
              <a:spcAft>
                <a:spcPts val="1800"/>
              </a:spcAft>
            </a:pPr>
            <a:r>
              <a:rPr lang="ru-RU" sz="2000" b="1" dirty="0">
                <a:solidFill>
                  <a:srgbClr val="006600"/>
                </a:solidFill>
              </a:rPr>
              <a:t>2. Реализация программы профилактики падений.</a:t>
            </a:r>
          </a:p>
          <a:p>
            <a:pPr>
              <a:spcAft>
                <a:spcPts val="1800"/>
              </a:spcAft>
            </a:pPr>
            <a:r>
              <a:rPr lang="ru-RU" sz="2000" b="1" dirty="0">
                <a:solidFill>
                  <a:srgbClr val="006600"/>
                </a:solidFill>
              </a:rPr>
              <a:t>3. Поддержка пациентов с неинфекционными заболеваниями, особо тщательный уход и внимание по отношению к недавно перенесшим госпитализацию в связи с острым заболеванием, помощь пациентам из группы высокого риска.</a:t>
            </a:r>
          </a:p>
          <a:p>
            <a:pPr>
              <a:spcAft>
                <a:spcPts val="1800"/>
              </a:spcAft>
            </a:pPr>
            <a:r>
              <a:rPr lang="ru-RU" sz="2000" b="1" dirty="0">
                <a:solidFill>
                  <a:srgbClr val="006600"/>
                </a:solidFill>
              </a:rPr>
              <a:t>4. Паллиативная помощь.</a:t>
            </a:r>
          </a:p>
        </p:txBody>
      </p:sp>
      <p:pic>
        <p:nvPicPr>
          <p:cNvPr id="25604" name="Picture 4" descr="ÐÐ°ÑÑÐ¸Ð½ÐºÐ¸ Ð¿Ð¾ Ð·Ð°Ð¿ÑÐ¾ÑÑ nurses  singapo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635646"/>
            <a:ext cx="2809984" cy="1580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ÐÐ°ÑÑÐ¸Ð½ÐºÐ¸ Ð¿Ð¾ Ð·Ð°Ð¿ÑÐ¾ÑÑ nurses  singapor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4168" y="3219822"/>
            <a:ext cx="1944216" cy="1744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555526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5" name="Овал 14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4230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763688" y="123478"/>
            <a:ext cx="7380312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pic>
        <p:nvPicPr>
          <p:cNvPr id="26628" name="Picture 4" descr="C:\Users\Sveta\Downloads\Фото\Госпиталь 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9592" y="987574"/>
            <a:ext cx="7149516" cy="3907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555526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5" name="Овал 14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5765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0538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ru-RU" b="1" dirty="0">
              <a:solidFill>
                <a:srgbClr val="CC0000"/>
              </a:solidFill>
            </a:endParaRPr>
          </a:p>
        </p:txBody>
      </p:sp>
      <p:pic>
        <p:nvPicPr>
          <p:cNvPr id="8" name="Picture 3" descr="C:\Users\Sveta\Downloads\Фото\Госпитал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635646"/>
            <a:ext cx="4290141" cy="3312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907704" y="123478"/>
            <a:ext cx="7236296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555526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C:\Users\Sveta\Downloads\Фото\Госпиталь. Симуляционный класс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1635646"/>
            <a:ext cx="4416490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195736" y="1131590"/>
            <a:ext cx="5040560" cy="413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СИМУЛЯЦИОННЫЙ ЦЕНТР 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6" name="Овал 15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9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3444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763688" y="123478"/>
            <a:ext cx="7380312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pic>
        <p:nvPicPr>
          <p:cNvPr id="18" name="Рисунок 17" descr="D:\Фотоальбом\2019 г\Сингапур\Госпитль\IMG_103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91630"/>
            <a:ext cx="4680520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D:\Фотоальбом\2019 г\Сингапур\Госпитль\IMG_10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3520" y="1491630"/>
            <a:ext cx="4320480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555526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6" name="Овал 15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1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6458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979712" y="123478"/>
            <a:ext cx="7164288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pic>
        <p:nvPicPr>
          <p:cNvPr id="16" name="Picture 3" descr="C:\Users\Sveta\Downloads\Фото\Госпиталь. Пост медсестр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63638"/>
            <a:ext cx="4008113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0" y="4587974"/>
            <a:ext cx="3491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 медсестры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9" name="Picture 3" descr="C:\Users\Sveta\Downloads\Фото\Госпиталь. Палат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4688" y="1563637"/>
            <a:ext cx="3999311" cy="2999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372200" y="4651057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Палата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Sveta\Downloads\Фото\Госпиталь. Мобильный пост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1563638"/>
            <a:ext cx="2268253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563888" y="4651057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Мобильный пост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Рисунок 2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627534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Группа 21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23" name="Овал 22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5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6458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>
              <a:solidFill>
                <a:srgbClr val="0066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83160" y="195486"/>
            <a:ext cx="7560840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</a:t>
            </a: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МСМ «</a:t>
            </a:r>
            <a:r>
              <a:rPr lang="ru-RU" sz="2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ЗДРАВООХРАНЕНИЯ К ЗДОРОВЬЮ</a:t>
            </a: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Picture 7" descr="C:\Users\Sveta\Downloads\Фото\Открытие Конгресса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3808" y="915566"/>
            <a:ext cx="3456384" cy="2145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ownloads\Фото\Президент МСМ Аннет Кеннеди, открытие Конг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915566"/>
            <a:ext cx="2714809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Sveta\Downloads\Фото\WhatsApp Image 2019-06-30 at 09.51.14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3075807"/>
            <a:ext cx="3456384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veta\Downloads\Фото\Испол. директор МСМ, открытие 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00192" y="915566"/>
            <a:ext cx="2664296" cy="3142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4126" y="4227934"/>
            <a:ext cx="1492844" cy="9441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4299942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МСМ </a:t>
            </a:r>
          </a:p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Аннет Кеннеди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44208" y="4083918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Исполнительный директор МСМ </a:t>
            </a:r>
          </a:p>
          <a:p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Говард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Кэттон</a:t>
            </a:r>
            <a:endParaRPr lang="ru-RU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22" name="Овал 21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4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0538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ru-RU" b="1" dirty="0">
              <a:solidFill>
                <a:srgbClr val="CC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123478"/>
            <a:ext cx="7236296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555526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User\Pictures\Doctor Web\Searches\Desktop\Света\Доклад\Фото\Саркисова В.А., Элизабет Ир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491630"/>
            <a:ext cx="3480009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Группа 12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5" name="Овал 14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Рисунок 18" descr="C:\Users\User\Pictures\Doctor Web\Searches\Desktop\Новая папка\20190701_173359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91630"/>
            <a:ext cx="4464496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44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9411" y="3579862"/>
            <a:ext cx="2517559" cy="159220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292080" y="1851670"/>
            <a:ext cx="38519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Благодарим за внимание!</a:t>
            </a:r>
            <a:endParaRPr lang="ru-RU" sz="4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42726" y="123478"/>
            <a:ext cx="7301274" cy="4461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</a:endParaRPr>
          </a:p>
        </p:txBody>
      </p:sp>
      <p:pic>
        <p:nvPicPr>
          <p:cNvPr id="15" name="Рисунок 14" descr="C:\Users\User\Pictures\Doctor Web\Searches\Desktop\Света\Доклад\Фото\Делегация РАМС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347614"/>
            <a:ext cx="4536504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555526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7" name="Овал 16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9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8939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8571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583160" y="123478"/>
            <a:ext cx="756084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Users\Sveta\Downloads\Фото\Парад 4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5789" y="1707654"/>
            <a:ext cx="326436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Sveta\Downloads\Фото\Парад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1707654"/>
            <a:ext cx="3275856" cy="2456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Sveta\Downloads\Фото\Парад 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4483" y="1707654"/>
            <a:ext cx="2806283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23528" y="4299942"/>
            <a:ext cx="741682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ПАРАД НАЦИОНАЛЬНЫХ АССОЦИАЦИЙ</a:t>
            </a:r>
            <a:endParaRPr lang="ru-RU" sz="3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699542"/>
            <a:ext cx="367240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6" name="Овал 15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0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583160" y="123478"/>
            <a:ext cx="756084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 descr="C:\Users\Sveta\Downloads\Фото\Парад на сцене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347613"/>
            <a:ext cx="4932040" cy="3076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Sveta\Downloads\Фото\Парад 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347614"/>
            <a:ext cx="4211959" cy="3060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0" y="4443958"/>
            <a:ext cx="69408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ПАРАД НАЦИОНАЛЬНЫХ АССОЦИАЦИЙ</a:t>
            </a:r>
            <a:endParaRPr lang="ru-RU" sz="3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627534"/>
            <a:ext cx="367240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0268" y="4155926"/>
            <a:ext cx="1606702" cy="101614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7" name="Овал 16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0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8939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2554" y="4011910"/>
            <a:ext cx="1834416" cy="116016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583160" y="123478"/>
            <a:ext cx="756084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435614"/>
            <a:ext cx="3384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Госпожа </a:t>
            </a:r>
            <a:r>
              <a:rPr lang="ru-RU" sz="20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Халима</a:t>
            </a:r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Якоб, </a:t>
            </a:r>
          </a:p>
          <a:p>
            <a:pPr algn="ctr"/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Сингапура</a:t>
            </a:r>
          </a:p>
        </p:txBody>
      </p:sp>
      <p:pic>
        <p:nvPicPr>
          <p:cNvPr id="15" name="Picture 1" descr="C:\Users\Sveta\Downloads\Фото\Г-жа Халима Якоб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1131590"/>
            <a:ext cx="3384376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http://www.xinhuanet.com/titlepic/112282/1122822758_1526114044762_title0h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1347614"/>
            <a:ext cx="3115980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627534"/>
            <a:ext cx="3096344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https://avatars.mds.yandex.net/get-zen_doc/1899873/pub_5cdb0ae30ae27d00b35f1385_5cdb208e5289bf00b30ae916/scale_12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2931790"/>
            <a:ext cx="3096344" cy="2003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7" name="Овал 16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9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4230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Sveta\Downloads\Фото\Г-жа Халима Якоб, Сингапур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1419622"/>
            <a:ext cx="3888432" cy="3387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583160" y="195486"/>
            <a:ext cx="756084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627534"/>
            <a:ext cx="3096344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 descr="https://avatars.mds.yandex.net/get-zen_doc/46847/pub_5d51c28092414d00ad006f75_5d51cd386f5f6f00ad1c6bd4/scale_60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1419622"/>
            <a:ext cx="4104456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4840" y="3867894"/>
            <a:ext cx="2062130" cy="130417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5" name="Овал 14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9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5765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0538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061088"/>
            <a:ext cx="1756658" cy="1110984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ownloads\Фото\Г-н Ким Хван - Сик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419622"/>
            <a:ext cx="2626528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84168" y="4155926"/>
            <a:ext cx="2664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Г-н Ким </a:t>
            </a:r>
            <a:r>
              <a:rPr lang="ru-RU" sz="20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Хван-Сик</a:t>
            </a:r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83160" y="123478"/>
            <a:ext cx="756084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131590"/>
            <a:ext cx="4680520" cy="3191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83568" y="4374059"/>
            <a:ext cx="4608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Медицинские сёстры </a:t>
            </a:r>
            <a:endParaRPr lang="ru-RU" sz="20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Маргарет </a:t>
            </a:r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Марианна</a:t>
            </a:r>
          </a:p>
        </p:txBody>
      </p:sp>
      <p:pic>
        <p:nvPicPr>
          <p:cNvPr id="15" name="Рисунок 1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555526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17" name="Овал 16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9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3444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198" name="Picture 6" descr="https://photos.hancinema.net/photos/photo8306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1203598"/>
            <a:ext cx="2765006" cy="3367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583160" y="123478"/>
            <a:ext cx="756084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КОНГРЕСС  МСМ «ОТ ЗДРАВООХРАНЕНИЯ К ЗДОРОВЬЮ»</a:t>
            </a:r>
            <a:endParaRPr lang="ru-RU" sz="2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4620280"/>
            <a:ext cx="326906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Медицинские сёстры </a:t>
            </a:r>
            <a:endParaRPr lang="en-US" sz="15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5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Марианна и </a:t>
            </a:r>
            <a:r>
              <a:rPr lang="ru-RU" sz="15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Маргарет </a:t>
            </a: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1275606"/>
            <a:ext cx="1786989" cy="3215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1275606"/>
            <a:ext cx="1799766" cy="3265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23" y="-33675"/>
            <a:ext cx="2219559" cy="17471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60" y="4161170"/>
            <a:ext cx="1598410" cy="101090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555526"/>
            <a:ext cx="2952328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4283968" y="4497169"/>
            <a:ext cx="316835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/>
              </a:rPr>
              <a:t>www.medsestre.ru</a:t>
            </a:r>
            <a:endParaRPr lang="en-US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-193228" y="-185762"/>
            <a:ext cx="1402060" cy="944840"/>
            <a:chOff x="-227135" y="-185990"/>
            <a:chExt cx="1402060" cy="944840"/>
          </a:xfrm>
        </p:grpSpPr>
        <p:sp>
          <p:nvSpPr>
            <p:cNvPr id="21" name="Овал 20"/>
            <p:cNvSpPr/>
            <p:nvPr/>
          </p:nvSpPr>
          <p:spPr>
            <a:xfrm>
              <a:off x="-227135" y="-183718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204913" y="-185990"/>
              <a:ext cx="970012" cy="94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3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83" y="35418"/>
              <a:ext cx="354508" cy="520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D:\Загрузка\Без имени-1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5" y="51470"/>
              <a:ext cx="431507" cy="464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7440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2110</TotalTime>
  <Words>673</Words>
  <Application>Microsoft Office PowerPoint</Application>
  <PresentationFormat>Экран (16:9)</PresentationFormat>
  <Paragraphs>103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Sveta</cp:lastModifiedBy>
  <cp:revision>424</cp:revision>
  <dcterms:created xsi:type="dcterms:W3CDTF">2019-07-17T04:41:02Z</dcterms:created>
  <dcterms:modified xsi:type="dcterms:W3CDTF">2019-09-24T08:28:04Z</dcterms:modified>
</cp:coreProperties>
</file>