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9" r:id="rId2"/>
    <p:sldId id="267" r:id="rId3"/>
    <p:sldId id="258" r:id="rId4"/>
    <p:sldId id="262" r:id="rId5"/>
    <p:sldId id="268" r:id="rId6"/>
    <p:sldId id="269" r:id="rId7"/>
    <p:sldId id="270" r:id="rId8"/>
    <p:sldId id="271" r:id="rId9"/>
    <p:sldId id="272" r:id="rId10"/>
    <p:sldId id="282" r:id="rId11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6600"/>
    <a:srgbClr val="EAEAEA"/>
    <a:srgbClr val="CC0000"/>
    <a:srgbClr val="99FF66"/>
    <a:srgbClr val="CCFF99"/>
    <a:srgbClr val="DEFFBD"/>
    <a:srgbClr val="AFFFFF"/>
    <a:srgbClr val="E7FFFF"/>
    <a:srgbClr val="EFFFEF"/>
    <a:srgbClr val="00C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2" autoAdjust="0"/>
    <p:restoredTop sz="99513" autoAdjust="0"/>
  </p:normalViewPr>
  <p:slideViewPr>
    <p:cSldViewPr>
      <p:cViewPr>
        <p:scale>
          <a:sx n="75" d="100"/>
          <a:sy n="75" d="100"/>
        </p:scale>
        <p:origin x="-1338" y="-7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DD2946-422E-42C3-ACBE-65A05B74AB02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3A1CD6-BA9D-4C66-8836-5ED1BB3A2E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348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5.png"/><Relationship Id="rId7" Type="http://schemas.openxmlformats.org/officeDocument/2006/relationships/image" Target="../media/image1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8.png"/><Relationship Id="rId9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5.png"/><Relationship Id="rId7" Type="http://schemas.openxmlformats.org/officeDocument/2006/relationships/image" Target="../media/image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2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6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8571"/>
            <a:ext cx="3852207" cy="303236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Овал 9"/>
          <p:cNvSpPr/>
          <p:nvPr/>
        </p:nvSpPr>
        <p:spPr>
          <a:xfrm>
            <a:off x="-223508" y="-125818"/>
            <a:ext cx="2059766" cy="190491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C:\Users\Sveta\Desktop\344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6605" y="175801"/>
            <a:ext cx="829905" cy="1171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3" descr="C:\Users\Sveta\Desktop\12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06793" y="3285888"/>
            <a:ext cx="2937207" cy="1857612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347864" y="339502"/>
            <a:ext cx="5796136" cy="40011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>
                <a:solidFill>
                  <a:srgbClr val="006600"/>
                </a:solidFill>
              </a:rPr>
              <a:t>Координационный совет ОПСА 18 сентября 2019 г.</a:t>
            </a:r>
            <a:endParaRPr lang="ru-RU" sz="2000" b="1" dirty="0">
              <a:solidFill>
                <a:srgbClr val="0066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36258" y="1203598"/>
            <a:ext cx="7272246" cy="2270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26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ПОДГОТОВКА К  IV ОТЧЕТНО-ВЫБОРНОЙ КОНФЕРЕНЦИИ ОМСКОЙ ПРОФЕССИОНАЛЬНОЙ СЕСТРИНСКОЙ АССОЦИАЦИИ. </a:t>
            </a:r>
            <a:endParaRPr lang="ru-RU" sz="2600" b="1" dirty="0" smtClean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10000"/>
              </a:lnSpc>
            </a:pPr>
            <a:r>
              <a:rPr lang="ru-RU" sz="2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ОРГАНИЗАЦИЯ </a:t>
            </a:r>
            <a:r>
              <a:rPr lang="ru-RU" sz="26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РАБОТЫ ИЗБИРАТЕЛЬНОЙ КОМИССИИ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3651870"/>
            <a:ext cx="583264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В.В. Окунева, </a:t>
            </a:r>
          </a:p>
          <a:p>
            <a:r>
              <a:rPr lang="ru-RU" sz="22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главная медицинская сестра БУЗОО «ГВВ», </a:t>
            </a:r>
          </a:p>
          <a:p>
            <a:r>
              <a:rPr lang="ru-RU" sz="22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член Координационного совета, </a:t>
            </a:r>
          </a:p>
          <a:p>
            <a:r>
              <a:rPr lang="ru-RU" sz="22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председатель избирательной комиссии ОПСА</a:t>
            </a:r>
          </a:p>
        </p:txBody>
      </p:sp>
    </p:spTree>
    <p:extLst>
      <p:ext uri="{BB962C8B-B14F-4D97-AF65-F5344CB8AC3E}">
        <p14:creationId xmlns:p14="http://schemas.microsoft.com/office/powerpoint/2010/main" xmlns="" val="175901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10" name="Овал 9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8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3" descr="C:\Users\Sveta\Desktop\12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833384"/>
            <a:ext cx="2116698" cy="1338688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725916" y="2067694"/>
            <a:ext cx="809455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5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Благодарю за внимание!</a:t>
            </a:r>
            <a:endParaRPr lang="ru-RU" sz="55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63688" y="-3849"/>
            <a:ext cx="7344816" cy="9233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ПОДГОТОВКА К  IV ОТЧЕТНО-ВЫБОРНОЙ </a:t>
            </a:r>
            <a:r>
              <a:rPr lang="ru-RU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КОНФЕРЕНЦИИ</a:t>
            </a:r>
          </a:p>
          <a:p>
            <a:pPr algn="ctr"/>
            <a:r>
              <a:rPr lang="ru-RU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ОМСКОЙ ПРОФЕССИОНАЛЬНОЙ СЕСТРИНСКОЙ АССОЦИАЦИИ. </a:t>
            </a:r>
          </a:p>
          <a:p>
            <a:pPr algn="ctr"/>
            <a:r>
              <a:rPr lang="ru-RU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ОРГАНИЗАЦИЯ РАБОТЫ ИЗБИРАТЕЛЬНОЙ КОМИССИИ</a:t>
            </a:r>
          </a:p>
        </p:txBody>
      </p:sp>
    </p:spTree>
    <p:extLst>
      <p:ext uri="{BB962C8B-B14F-4D97-AF65-F5344CB8AC3E}">
        <p14:creationId xmlns:p14="http://schemas.microsoft.com/office/powerpoint/2010/main" xmlns="" val="258939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8" name="Овал 7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9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Прямоугольник 10"/>
          <p:cNvSpPr/>
          <p:nvPr/>
        </p:nvSpPr>
        <p:spPr>
          <a:xfrm>
            <a:off x="1908266" y="51470"/>
            <a:ext cx="7272246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IV </a:t>
            </a:r>
            <a:r>
              <a:rPr lang="ru-RU" sz="2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ОТЧЕТНО-ВЫБОРНАЯ КОНФЕРЕНЦИЯ ОПСА </a:t>
            </a:r>
          </a:p>
          <a:p>
            <a:pPr algn="ctr"/>
            <a:r>
              <a:rPr lang="ru-RU" sz="2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ПРАЗДНОВАНИЕ 20-ЛЕТНЕГО ЮБИЛЕЯ ПРОЙДУТ В 2020 Г.</a:t>
            </a:r>
            <a:endParaRPr lang="ru-RU" sz="26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xn--80a1adi.xn--p1ai/img/images/pravlenie-opsa-2015-2020-g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06550" y="1635646"/>
            <a:ext cx="4246275" cy="2836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xn--80a1adi.xn--p1ai/img/images/golosovanie-delegatov-o-priznanii-raboty-opsa-za-2010-mdash-2015-gg-udovletvoritelnoy-i-utverzhdenie-otcheta-prezident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35646"/>
            <a:ext cx="4246275" cy="2836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Sveta\Desktop\124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38560" y="4161170"/>
            <a:ext cx="1598410" cy="1010901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3150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10" name="Овал 9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8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3" descr="C:\Users\Sveta\Desktop\12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38560" y="4161170"/>
            <a:ext cx="1598410" cy="1010901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1908266" y="258783"/>
            <a:ext cx="7272246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ИЗБИРАТЕЛЬНАЯ КОМИССИЯ</a:t>
            </a:r>
            <a:endParaRPr lang="ru-RU" sz="35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http://xn--80a1adi.xn--p1ai/img/images/zasedanie-pravleniya-opsa-8470-2-ot-17-04-2015-g-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275606"/>
            <a:ext cx="3055658" cy="20381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1491630"/>
            <a:ext cx="8541867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>
              <a:buClr>
                <a:srgbClr val="C00000"/>
              </a:buClr>
              <a:buSzPct val="120000"/>
              <a:buFont typeface="Wingdings" pitchFamily="2" charset="2"/>
              <a:buChar char="§"/>
            </a:pPr>
            <a:r>
              <a:rPr lang="ru-RU" sz="2500" b="1" dirty="0" smtClean="0">
                <a:solidFill>
                  <a:srgbClr val="006600"/>
                </a:solidFill>
              </a:rPr>
              <a:t>создана </a:t>
            </a:r>
            <a:r>
              <a:rPr lang="ru-RU" sz="2500" b="1" dirty="0">
                <a:solidFill>
                  <a:srgbClr val="006600"/>
                </a:solidFill>
              </a:rPr>
              <a:t>решением Правления </a:t>
            </a:r>
            <a:r>
              <a:rPr lang="ru-RU" sz="2500" b="1" dirty="0" smtClean="0">
                <a:solidFill>
                  <a:srgbClr val="006600"/>
                </a:solidFill>
              </a:rPr>
              <a:t>ОПСА </a:t>
            </a:r>
          </a:p>
          <a:p>
            <a:pPr marL="266700" indent="-266700">
              <a:buClr>
                <a:srgbClr val="C00000"/>
              </a:buClr>
              <a:buSzPct val="120000"/>
            </a:pPr>
            <a:r>
              <a:rPr lang="ru-RU" sz="2500" b="1" dirty="0" smtClean="0">
                <a:solidFill>
                  <a:srgbClr val="006600"/>
                </a:solidFill>
              </a:rPr>
              <a:t>    № 4 от 06.09.2019 г.;</a:t>
            </a:r>
          </a:p>
          <a:p>
            <a:pPr marL="266700" indent="-266700">
              <a:buClr>
                <a:srgbClr val="C00000"/>
              </a:buClr>
              <a:buSzPct val="120000"/>
            </a:pPr>
            <a:endParaRPr lang="ru-RU" sz="1000" b="1" dirty="0">
              <a:solidFill>
                <a:srgbClr val="006600"/>
              </a:solidFill>
            </a:endParaRPr>
          </a:p>
          <a:p>
            <a:pPr marL="266700" indent="-266700">
              <a:buClr>
                <a:srgbClr val="C00000"/>
              </a:buClr>
              <a:buSzPct val="120000"/>
              <a:buFont typeface="Wingdings" pitchFamily="2" charset="2"/>
              <a:buChar char="§"/>
            </a:pPr>
            <a:r>
              <a:rPr lang="ru-RU" sz="2500" b="1" dirty="0">
                <a:solidFill>
                  <a:srgbClr val="006600"/>
                </a:solidFill>
              </a:rPr>
              <a:t>действует с 18 сентября 2019 г. </a:t>
            </a:r>
            <a:r>
              <a:rPr lang="ru-RU" sz="2500" b="1" dirty="0" smtClean="0">
                <a:solidFill>
                  <a:srgbClr val="006600"/>
                </a:solidFill>
              </a:rPr>
              <a:t>                                                 по </a:t>
            </a:r>
            <a:r>
              <a:rPr lang="ru-RU" sz="2500" b="1" dirty="0">
                <a:solidFill>
                  <a:srgbClr val="006600"/>
                </a:solidFill>
              </a:rPr>
              <a:t>25 декабря 2020 г.; </a:t>
            </a:r>
            <a:endParaRPr lang="ru-RU" sz="2500" b="1" dirty="0" smtClean="0">
              <a:solidFill>
                <a:srgbClr val="006600"/>
              </a:solidFill>
            </a:endParaRPr>
          </a:p>
          <a:p>
            <a:pPr marL="266700" indent="-266700">
              <a:buClr>
                <a:srgbClr val="C00000"/>
              </a:buClr>
              <a:buSzPct val="120000"/>
            </a:pPr>
            <a:endParaRPr lang="ru-RU" sz="1000" b="1" dirty="0">
              <a:solidFill>
                <a:srgbClr val="006600"/>
              </a:solidFill>
            </a:endParaRPr>
          </a:p>
          <a:p>
            <a:pPr marL="266700" indent="-266700">
              <a:buClr>
                <a:srgbClr val="C00000"/>
              </a:buClr>
              <a:buSzPct val="120000"/>
              <a:buFont typeface="Wingdings" pitchFamily="2" charset="2"/>
              <a:buChar char="§"/>
            </a:pPr>
            <a:r>
              <a:rPr lang="ru-RU" sz="2500" b="1" dirty="0">
                <a:solidFill>
                  <a:srgbClr val="006600"/>
                </a:solidFill>
              </a:rPr>
              <a:t>руководствуется Уставом, положениями о порядке созыва и проведения конференции ассоциации, </a:t>
            </a:r>
            <a:r>
              <a:rPr lang="ru-RU" sz="2500" b="1" dirty="0" smtClean="0">
                <a:solidFill>
                  <a:srgbClr val="006600"/>
                </a:solidFill>
              </a:rPr>
              <a:t>                      об </a:t>
            </a:r>
            <a:r>
              <a:rPr lang="ru-RU" sz="2500" b="1" dirty="0">
                <a:solidFill>
                  <a:srgbClr val="006600"/>
                </a:solidFill>
              </a:rPr>
              <a:t>органах управления, о контрольно-ревизионной </a:t>
            </a:r>
            <a:r>
              <a:rPr lang="ru-RU" sz="2500" b="1" dirty="0" smtClean="0">
                <a:solidFill>
                  <a:srgbClr val="006600"/>
                </a:solidFill>
              </a:rPr>
              <a:t>                  и </a:t>
            </a:r>
            <a:r>
              <a:rPr lang="ru-RU" sz="2500" b="1" dirty="0">
                <a:solidFill>
                  <a:srgbClr val="006600"/>
                </a:solidFill>
              </a:rPr>
              <a:t>избирательной комиссиях</a:t>
            </a:r>
          </a:p>
        </p:txBody>
      </p:sp>
    </p:spTree>
    <p:extLst>
      <p:ext uri="{BB962C8B-B14F-4D97-AF65-F5344CB8AC3E}">
        <p14:creationId xmlns:p14="http://schemas.microsoft.com/office/powerpoint/2010/main" xmlns="" val="28576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-20538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10" name="Овал 9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8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3" descr="C:\Users\Sveta\Desktop\12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16411" y="4083918"/>
            <a:ext cx="1720559" cy="1088153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1475656" y="-20538"/>
            <a:ext cx="77768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7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ИЗБИРАТЕЛЬНАЯ КОМИССИЯ</a:t>
            </a:r>
          </a:p>
          <a:p>
            <a:pPr algn="ctr"/>
            <a:r>
              <a:rPr lang="ru-RU" sz="27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7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IV </a:t>
            </a:r>
            <a:r>
              <a:rPr lang="ru-RU" sz="27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ОТЧЕТНО-ВЫБОРНОЙ КОНФЕРЕНЦИИ ОПСА</a:t>
            </a:r>
            <a:endParaRPr lang="ru-RU" sz="27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67544" y="4096112"/>
            <a:ext cx="223224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7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В.В. Окунева</a:t>
            </a:r>
            <a:r>
              <a:rPr lang="ru-RU" sz="1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</a:p>
          <a:p>
            <a:pPr algn="ctr"/>
            <a:r>
              <a:rPr lang="ru-RU" sz="1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БУЗОО </a:t>
            </a:r>
            <a:r>
              <a:rPr lang="ru-RU" sz="17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«ГВВ</a:t>
            </a:r>
            <a:r>
              <a:rPr lang="ru-RU" sz="1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17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39552" y="1491630"/>
            <a:ext cx="23762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Председатель</a:t>
            </a:r>
            <a:endParaRPr lang="ru-RU" sz="20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733446" y="843558"/>
            <a:ext cx="29987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Члены комиссии</a:t>
            </a:r>
            <a:endParaRPr lang="ru-RU" sz="20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509310" y="2578865"/>
            <a:ext cx="2998794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Е.В. </a:t>
            </a:r>
            <a:r>
              <a:rPr lang="ru-RU" sz="17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Афанасьенко</a:t>
            </a:r>
            <a:r>
              <a:rPr lang="ru-RU" sz="1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</a:p>
          <a:p>
            <a:pPr algn="ctr"/>
            <a:r>
              <a:rPr lang="ru-RU" sz="1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БУЗОО «Центр крови»</a:t>
            </a:r>
            <a:endParaRPr lang="ru-RU" sz="17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292080" y="2578869"/>
            <a:ext cx="2998794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Е.М. Вакуленко, </a:t>
            </a:r>
          </a:p>
          <a:p>
            <a:pPr algn="ctr"/>
            <a:r>
              <a:rPr lang="ru-RU" sz="1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БУЗОО «ГБ № 9»</a:t>
            </a:r>
            <a:endParaRPr lang="ru-RU" sz="17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581318" y="4548485"/>
            <a:ext cx="2998794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Н.В. </a:t>
            </a:r>
            <a:r>
              <a:rPr lang="ru-RU" sz="17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Разумова</a:t>
            </a:r>
            <a:r>
              <a:rPr lang="ru-RU" sz="1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</a:p>
          <a:p>
            <a:pPr algn="ctr"/>
            <a:r>
              <a:rPr lang="ru-RU" sz="1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БУЗОО «ГП № 12»</a:t>
            </a:r>
            <a:endParaRPr lang="ru-RU" sz="17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173606" y="4517762"/>
            <a:ext cx="2998794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И.А. </a:t>
            </a:r>
            <a:r>
              <a:rPr lang="ru-RU" sz="17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Садовенко</a:t>
            </a:r>
            <a:r>
              <a:rPr lang="ru-RU" sz="1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</a:p>
          <a:p>
            <a:pPr algn="ctr"/>
            <a:r>
              <a:rPr lang="ru-RU" sz="1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БУЗОО «Омская ЦРБ»</a:t>
            </a:r>
            <a:endParaRPr lang="ru-RU" sz="17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 descr="C:\Users\Sveta\Documents\Документы\ОПСА\Новые страницы МО\Областные\ГВВ\01. Окунева В.В., главная медициснкая сестра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1995686"/>
            <a:ext cx="1413793" cy="20589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Sveta\Documents\Документы\ОПСА\Новые страницы МО\Областные\Центр крови\01. Афанасьенко Е.В., главная медицинская сестра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89430" y="1288313"/>
            <a:ext cx="997726" cy="133004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Sveta\Documents\Документы\ОПСА\Новые страницы МО\Городские\ГБ № 9\01. Вакуленко Е.М., главная медициснкая сестра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228184" y="1275606"/>
            <a:ext cx="953715" cy="135545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Sveta\Documents\Документы\ОПСА\Новые страницы МО\Городские\ГП № 12\01. Разумова Н.В., главная медицинская сестра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-1" r="9562"/>
          <a:stretch/>
        </p:blipFill>
        <p:spPr bwMode="auto">
          <a:xfrm>
            <a:off x="3581852" y="3248965"/>
            <a:ext cx="997726" cy="135545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Sveta\Documents\Документы\ОПСА\Новые страницы МО\Сельские\Омская ЦРБ - 1 этап\01. Садовенко И.А., главная медицинская сестра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8841"/>
          <a:stretch/>
        </p:blipFill>
        <p:spPr bwMode="auto">
          <a:xfrm>
            <a:off x="6206178" y="3185553"/>
            <a:ext cx="997726" cy="139926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576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10" name="Овал 9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8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3" descr="C:\Users\Sveta\Desktop\12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02554" y="4011910"/>
            <a:ext cx="1834416" cy="1160161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2" descr="https://itmed.org/upload/resize_cache/iblock/b5f/430_369_0/vrach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475656" y="51470"/>
            <a:ext cx="77768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ВЫБОРЫ В ПРАВЛЕНИЕ ОПСА</a:t>
            </a:r>
            <a:endParaRPr lang="ru-RU" sz="32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43608" y="699542"/>
            <a:ext cx="805101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 человек: </a:t>
            </a:r>
            <a:endParaRPr lang="ru-RU" sz="25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</a:t>
            </a:r>
            <a:r>
              <a:rPr lang="ru-RU" sz="25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президент, 1 </a:t>
            </a:r>
            <a:r>
              <a:rPr lang="ru-RU" sz="2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вице-президент и </a:t>
            </a:r>
            <a:r>
              <a:rPr lang="ru-RU" sz="25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 членов Правления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39552" y="2720409"/>
            <a:ext cx="165255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человека от БУЗОО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915816" y="2708215"/>
            <a:ext cx="33123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человека </a:t>
            </a:r>
            <a:endParaRPr lang="ru-RU" sz="20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БУЗ </a:t>
            </a:r>
            <a:r>
              <a:rPr lang="ru-RU" sz="20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районов Омской области</a:t>
            </a:r>
            <a:endParaRPr lang="ru-RU" sz="20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872625" y="2792417"/>
            <a:ext cx="18722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</a:t>
            </a:r>
            <a:r>
              <a:rPr lang="ru-RU" sz="20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человека </a:t>
            </a:r>
            <a:endParaRPr lang="ru-RU" sz="20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БУЗ г. Омска</a:t>
            </a:r>
            <a:endParaRPr lang="ru-RU" sz="20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835696" y="3939902"/>
            <a:ext cx="703527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человек </a:t>
            </a:r>
            <a:r>
              <a:rPr lang="ru-RU" sz="20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ведомственных и 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сан.-курорт. </a:t>
            </a:r>
            <a:r>
              <a:rPr lang="ru-RU" sz="20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учреждений, учреждений 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соц. </a:t>
            </a:r>
            <a:r>
              <a:rPr lang="ru-RU" sz="20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службы, частных и 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образовательных</a:t>
            </a:r>
          </a:p>
          <a:p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медицинских  </a:t>
            </a:r>
            <a:r>
              <a:rPr lang="ru-RU" sz="20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учреждений</a:t>
            </a:r>
          </a:p>
        </p:txBody>
      </p:sp>
      <p:pic>
        <p:nvPicPr>
          <p:cNvPr id="4098" name="Picture 2" descr="https://cdn.pixabay.com/photo/2012/04/18/14/28/buddy-37197_1280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8294" t="67002"/>
          <a:stretch/>
        </p:blipFill>
        <p:spPr bwMode="auto">
          <a:xfrm>
            <a:off x="1067148" y="3939902"/>
            <a:ext cx="624532" cy="873922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https://cdn.pixabay.com/photo/2012/04/18/14/28/buddy-37197_1280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562" r="16721" b="35916"/>
          <a:stretch/>
        </p:blipFill>
        <p:spPr bwMode="auto">
          <a:xfrm>
            <a:off x="539552" y="1907122"/>
            <a:ext cx="538956" cy="70664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https://cdn.pixabay.com/photo/2012/04/18/14/28/buddy-37197_1280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562" r="16721" b="35916"/>
          <a:stretch/>
        </p:blipFill>
        <p:spPr bwMode="auto">
          <a:xfrm>
            <a:off x="1096350" y="2032243"/>
            <a:ext cx="538956" cy="70664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https://cdn.pixabay.com/photo/2012/04/18/14/28/buddy-37197_1280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562" r="16721" b="35916"/>
          <a:stretch/>
        </p:blipFill>
        <p:spPr bwMode="auto">
          <a:xfrm>
            <a:off x="1656780" y="1884004"/>
            <a:ext cx="538956" cy="70664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https://cdn.pixabay.com/photo/2012/04/18/14/28/buddy-37197_1280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002" r="70464"/>
          <a:stretch/>
        </p:blipFill>
        <p:spPr bwMode="auto">
          <a:xfrm>
            <a:off x="3848289" y="1779662"/>
            <a:ext cx="542243" cy="814530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https://cdn.pixabay.com/photo/2012/04/18/14/28/buddy-37197_1280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002" r="70464"/>
          <a:stretch/>
        </p:blipFill>
        <p:spPr bwMode="auto">
          <a:xfrm>
            <a:off x="4352345" y="1927901"/>
            <a:ext cx="542243" cy="814530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https://cdn.pixabay.com/photo/2012/04/18/14/28/buddy-37197_1280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002" r="70464"/>
          <a:stretch/>
        </p:blipFill>
        <p:spPr bwMode="auto">
          <a:xfrm>
            <a:off x="4856401" y="1801537"/>
            <a:ext cx="542243" cy="814530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https://cdn.pixabay.com/photo/2012/04/18/14/28/buddy-37197_1280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4454" t="67002" r="32773"/>
          <a:stretch/>
        </p:blipFill>
        <p:spPr bwMode="auto">
          <a:xfrm>
            <a:off x="6804248" y="1779662"/>
            <a:ext cx="601677" cy="814530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https://cdn.pixabay.com/photo/2012/04/18/14/28/buddy-37197_1280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4454" t="67002" r="32773"/>
          <a:stretch/>
        </p:blipFill>
        <p:spPr bwMode="auto">
          <a:xfrm>
            <a:off x="7308304" y="1999202"/>
            <a:ext cx="601677" cy="814530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https://cdn.pixabay.com/photo/2012/04/18/14/28/buddy-37197_1280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4454" t="67002" r="32773"/>
          <a:stretch/>
        </p:blipFill>
        <p:spPr bwMode="auto">
          <a:xfrm>
            <a:off x="7786747" y="1779662"/>
            <a:ext cx="601677" cy="814530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https://cdn.pixabay.com/photo/2012/04/18/14/28/buddy-37197_1280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4454" t="67002" r="32773"/>
          <a:stretch/>
        </p:blipFill>
        <p:spPr bwMode="auto">
          <a:xfrm>
            <a:off x="8316416" y="1995686"/>
            <a:ext cx="601677" cy="814530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AutoShape 4" descr="https://rscadvisorygroup.com/wp-content/uploads/2014/02/Man-With-Team-25prct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8939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-20538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10" name="Овал 9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8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3" descr="C:\Users\Sveta\Desktop\12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02554" y="4011910"/>
            <a:ext cx="1834416" cy="1160161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1475656" y="51470"/>
            <a:ext cx="77768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7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ВЫБОРЫ В КОНТРОЛЬНО-РЕВИЗИОННУЮ КОМИССИЮ ОПСА</a:t>
            </a:r>
            <a:endParaRPr lang="ru-RU" sz="27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27584" y="1133912"/>
            <a:ext cx="648107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человека: </a:t>
            </a:r>
          </a:p>
          <a:p>
            <a:pPr algn="ctr"/>
            <a:r>
              <a:rPr lang="ru-RU" sz="2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председатель, секретарь, член КРК</a:t>
            </a:r>
            <a:endParaRPr lang="ru-RU" sz="25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67544" y="3468945"/>
            <a:ext cx="16525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человек </a:t>
            </a:r>
          </a:p>
          <a:p>
            <a:pPr algn="ctr"/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</a:t>
            </a:r>
            <a:r>
              <a:rPr lang="ru-RU" sz="2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БУЗОО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771800" y="3459653"/>
            <a:ext cx="35283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человек </a:t>
            </a:r>
          </a:p>
          <a:p>
            <a:pPr algn="ctr"/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БУЗ </a:t>
            </a:r>
            <a:r>
              <a:rPr lang="ru-RU" sz="24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</a:t>
            </a: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районов Омской области</a:t>
            </a:r>
            <a:endParaRPr lang="ru-RU" sz="24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516216" y="3435846"/>
            <a:ext cx="23042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человек </a:t>
            </a:r>
          </a:p>
          <a:p>
            <a:pPr algn="ctr"/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БУЗ г. Омска</a:t>
            </a:r>
            <a:endParaRPr lang="ru-RU" sz="24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" name="Picture 2" descr="https://cdn.pixabay.com/photo/2012/04/18/14/28/buddy-37197_1280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562" r="16721" b="35916"/>
          <a:stretch/>
        </p:blipFill>
        <p:spPr bwMode="auto">
          <a:xfrm>
            <a:off x="971600" y="2286623"/>
            <a:ext cx="817294" cy="1071581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https://cdn.pixabay.com/photo/2012/04/18/14/28/buddy-37197_1280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002" r="70464"/>
          <a:stretch/>
        </p:blipFill>
        <p:spPr bwMode="auto">
          <a:xfrm>
            <a:off x="4134968" y="2139702"/>
            <a:ext cx="822279" cy="1235185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https://cdn.pixabay.com/photo/2012/04/18/14/28/buddy-37197_1280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4454" t="67002" r="32773"/>
          <a:stretch/>
        </p:blipFill>
        <p:spPr bwMode="auto">
          <a:xfrm>
            <a:off x="7213193" y="2139703"/>
            <a:ext cx="912406" cy="1235184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lex-imperialis.ru/wp-content/uploads/2019/02/13158_o.pn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169" t="13858" r="6001" b="20554"/>
          <a:stretch/>
        </p:blipFill>
        <p:spPr bwMode="auto">
          <a:xfrm>
            <a:off x="6948264" y="974800"/>
            <a:ext cx="2143888" cy="1189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8939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3824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10" name="Овал 9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8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3" descr="C:\Users\Sveta\Desktop\12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38560" y="4161170"/>
            <a:ext cx="1598410" cy="1010901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1547664" y="119703"/>
            <a:ext cx="777686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7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ВЫДВИЖЕНИЕ В ОРГАНЫ УПРАВЛЕНИЯ И КРК</a:t>
            </a:r>
            <a:endParaRPr lang="ru-RU" sz="27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325" y="2065660"/>
            <a:ext cx="9019179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300" b="1" dirty="0">
                <a:solidFill>
                  <a:srgbClr val="006600"/>
                </a:solidFill>
              </a:rPr>
              <a:t>Резюме и фотопортрет в печатном и электронном виде </a:t>
            </a:r>
            <a:endParaRPr lang="ru-RU" sz="2300" b="1" dirty="0" smtClean="0">
              <a:solidFill>
                <a:srgbClr val="006600"/>
              </a:solidFill>
            </a:endParaRPr>
          </a:p>
          <a:p>
            <a:pPr algn="ctr"/>
            <a:r>
              <a:rPr lang="ru-RU" sz="2300" b="1" dirty="0" smtClean="0">
                <a:solidFill>
                  <a:srgbClr val="006600"/>
                </a:solidFill>
              </a:rPr>
              <a:t>должны </a:t>
            </a:r>
            <a:r>
              <a:rPr lang="ru-RU" sz="2300" b="1" dirty="0">
                <a:solidFill>
                  <a:srgbClr val="006600"/>
                </a:solidFill>
              </a:rPr>
              <a:t>быть отправлены председателю избирательной комиссии </a:t>
            </a:r>
            <a:endParaRPr lang="ru-RU" sz="2300" b="1" dirty="0" smtClean="0">
              <a:solidFill>
                <a:srgbClr val="006600"/>
              </a:solidFill>
            </a:endParaRPr>
          </a:p>
          <a:p>
            <a:pPr algn="ctr"/>
            <a:r>
              <a:rPr lang="ru-RU" sz="2300" b="1" dirty="0" smtClean="0">
                <a:solidFill>
                  <a:srgbClr val="006600"/>
                </a:solidFill>
              </a:rPr>
              <a:t>не </a:t>
            </a:r>
            <a:r>
              <a:rPr lang="ru-RU" sz="2300" b="1" dirty="0">
                <a:solidFill>
                  <a:srgbClr val="006600"/>
                </a:solidFill>
              </a:rPr>
              <a:t>позднее 1 июня 2020 г.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907435"/>
            <a:ext cx="8166529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300" b="1" dirty="0">
                <a:solidFill>
                  <a:srgbClr val="006600"/>
                </a:solidFill>
              </a:rPr>
              <a:t>Каждый член ассоциации имеет право </a:t>
            </a:r>
            <a:r>
              <a:rPr lang="ru-RU" sz="2300" b="1" dirty="0" smtClean="0">
                <a:solidFill>
                  <a:srgbClr val="006600"/>
                </a:solidFill>
              </a:rPr>
              <a:t>быть </a:t>
            </a:r>
            <a:r>
              <a:rPr lang="ru-RU" sz="2300" b="1" dirty="0">
                <a:solidFill>
                  <a:srgbClr val="006600"/>
                </a:solidFill>
              </a:rPr>
              <a:t>избранным </a:t>
            </a:r>
            <a:endParaRPr lang="ru-RU" sz="2300" b="1" dirty="0" smtClean="0">
              <a:solidFill>
                <a:srgbClr val="006600"/>
              </a:solidFill>
            </a:endParaRPr>
          </a:p>
          <a:p>
            <a:pPr algn="ctr"/>
            <a:r>
              <a:rPr lang="ru-RU" sz="2300" b="1" dirty="0" smtClean="0">
                <a:solidFill>
                  <a:srgbClr val="006600"/>
                </a:solidFill>
              </a:rPr>
              <a:t>в </a:t>
            </a:r>
            <a:r>
              <a:rPr lang="ru-RU" sz="2300" b="1" dirty="0">
                <a:solidFill>
                  <a:srgbClr val="006600"/>
                </a:solidFill>
              </a:rPr>
              <a:t>органы управления и </a:t>
            </a:r>
            <a:r>
              <a:rPr lang="ru-RU" sz="2300" b="1" dirty="0" smtClean="0">
                <a:solidFill>
                  <a:srgbClr val="006600"/>
                </a:solidFill>
              </a:rPr>
              <a:t>КРК</a:t>
            </a:r>
            <a:endParaRPr lang="ru-RU" sz="2300" b="1" dirty="0">
              <a:solidFill>
                <a:srgbClr val="0066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63688" y="3507854"/>
            <a:ext cx="6574077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>
              <a:spcAft>
                <a:spcPts val="600"/>
              </a:spcAft>
              <a:buClr>
                <a:srgbClr val="C00000"/>
              </a:buClr>
              <a:buSzPct val="120000"/>
              <a:buFont typeface="Wingdings" pitchFamily="2" charset="2"/>
              <a:buChar char="§"/>
            </a:pPr>
            <a:r>
              <a:rPr lang="ru-RU" sz="2500" b="1" dirty="0">
                <a:solidFill>
                  <a:srgbClr val="006600"/>
                </a:solidFill>
              </a:rPr>
              <a:t>фотоателье, </a:t>
            </a:r>
          </a:p>
          <a:p>
            <a:pPr marL="266700" indent="-266700">
              <a:spcAft>
                <a:spcPts val="600"/>
              </a:spcAft>
              <a:buClr>
                <a:srgbClr val="C00000"/>
              </a:buClr>
              <a:buSzPct val="120000"/>
              <a:buFont typeface="Wingdings" pitchFamily="2" charset="2"/>
              <a:buChar char="§"/>
            </a:pPr>
            <a:r>
              <a:rPr lang="ru-RU" sz="2500" b="1" dirty="0">
                <a:solidFill>
                  <a:srgbClr val="006600"/>
                </a:solidFill>
              </a:rPr>
              <a:t>задний фон - серого цвета, </a:t>
            </a:r>
          </a:p>
          <a:p>
            <a:pPr marL="266700" indent="-266700">
              <a:spcAft>
                <a:spcPts val="600"/>
              </a:spcAft>
              <a:buClr>
                <a:srgbClr val="C00000"/>
              </a:buClr>
              <a:buSzPct val="120000"/>
              <a:buFont typeface="Wingdings" pitchFamily="2" charset="2"/>
              <a:buChar char="§"/>
            </a:pPr>
            <a:r>
              <a:rPr lang="ru-RU" sz="2500" b="1" dirty="0">
                <a:solidFill>
                  <a:srgbClr val="006600"/>
                </a:solidFill>
              </a:rPr>
              <a:t>одежда имеет официально-деловой стиль</a:t>
            </a:r>
          </a:p>
        </p:txBody>
      </p:sp>
      <p:sp>
        <p:nvSpPr>
          <p:cNvPr id="9" name="Стрелка вниз 8"/>
          <p:cNvSpPr/>
          <p:nvPr/>
        </p:nvSpPr>
        <p:spPr>
          <a:xfrm>
            <a:off x="4211960" y="1713511"/>
            <a:ext cx="792088" cy="426191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http://fot.in.ua/uploads/2017/06/IMG_0407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515" r="6245" b="11233"/>
          <a:stretch/>
        </p:blipFill>
        <p:spPr bwMode="auto">
          <a:xfrm>
            <a:off x="205054" y="2988247"/>
            <a:ext cx="1414618" cy="20968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8939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10" name="Овал 9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8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3" descr="C:\Users\Sveta\Desktop\12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38560" y="4161170"/>
            <a:ext cx="1598410" cy="1010901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1547664" y="119703"/>
            <a:ext cx="77768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ПРАВА И ОБЯЗАННОСТИ ИЗБИРАТЕЛЬНОЙ КОМИССИИ</a:t>
            </a:r>
            <a:endParaRPr lang="ru-RU" sz="30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433845"/>
            <a:ext cx="8695479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>
              <a:spcAft>
                <a:spcPts val="1200"/>
              </a:spcAft>
              <a:buClr>
                <a:srgbClr val="C00000"/>
              </a:buClr>
              <a:buSzPct val="120000"/>
              <a:buFont typeface="Wingdings" pitchFamily="2" charset="2"/>
              <a:buChar char="§"/>
            </a:pPr>
            <a:r>
              <a:rPr lang="ru-RU" sz="2200" b="1" dirty="0">
                <a:solidFill>
                  <a:srgbClr val="006600"/>
                </a:solidFill>
              </a:rPr>
              <a:t>право запрашивать и получать от членов Координационного совета и ключевых членов </a:t>
            </a:r>
            <a:r>
              <a:rPr lang="ru-RU" sz="2200" b="1" dirty="0" smtClean="0">
                <a:solidFill>
                  <a:srgbClr val="006600"/>
                </a:solidFill>
              </a:rPr>
              <a:t>информацию </a:t>
            </a:r>
            <a:r>
              <a:rPr lang="ru-RU" sz="2200" b="1" dirty="0">
                <a:solidFill>
                  <a:srgbClr val="006600"/>
                </a:solidFill>
              </a:rPr>
              <a:t>о кандидатах и </a:t>
            </a:r>
            <a:r>
              <a:rPr lang="ru-RU" sz="2200" b="1" dirty="0" smtClean="0">
                <a:solidFill>
                  <a:srgbClr val="006600"/>
                </a:solidFill>
              </a:rPr>
              <a:t>необходимые материалы;</a:t>
            </a:r>
            <a:endParaRPr lang="ru-RU" sz="2200" b="1" dirty="0">
              <a:solidFill>
                <a:srgbClr val="006600"/>
              </a:solidFill>
            </a:endParaRPr>
          </a:p>
          <a:p>
            <a:pPr marL="266700" indent="-266700">
              <a:spcAft>
                <a:spcPts val="1200"/>
              </a:spcAft>
              <a:buClr>
                <a:srgbClr val="C00000"/>
              </a:buClr>
              <a:buSzPct val="120000"/>
              <a:buFont typeface="Wingdings" pitchFamily="2" charset="2"/>
              <a:buChar char="§"/>
            </a:pPr>
            <a:r>
              <a:rPr lang="ru-RU" sz="2200" b="1" dirty="0" smtClean="0">
                <a:solidFill>
                  <a:srgbClr val="006600"/>
                </a:solidFill>
              </a:rPr>
              <a:t>подготовка  информационных материалов </a:t>
            </a:r>
            <a:r>
              <a:rPr lang="ru-RU" sz="2200" b="1" dirty="0">
                <a:solidFill>
                  <a:srgbClr val="006600"/>
                </a:solidFill>
              </a:rPr>
              <a:t>о кандидатах в органы управления и КРК до 1 сентября 2020 </a:t>
            </a:r>
            <a:r>
              <a:rPr lang="ru-RU" sz="2200" b="1" dirty="0" smtClean="0">
                <a:solidFill>
                  <a:srgbClr val="006600"/>
                </a:solidFill>
              </a:rPr>
              <a:t>г. </a:t>
            </a:r>
            <a:r>
              <a:rPr lang="ru-RU" sz="2200" b="1" dirty="0">
                <a:solidFill>
                  <a:srgbClr val="006600"/>
                </a:solidFill>
              </a:rPr>
              <a:t>на сайт </a:t>
            </a:r>
            <a:r>
              <a:rPr lang="ru-RU" sz="2200" b="1" dirty="0" smtClean="0">
                <a:solidFill>
                  <a:srgbClr val="006600"/>
                </a:solidFill>
              </a:rPr>
              <a:t>ОПСА;</a:t>
            </a:r>
            <a:endParaRPr lang="ru-RU" sz="2200" b="1" dirty="0">
              <a:solidFill>
                <a:srgbClr val="006600"/>
              </a:solidFill>
            </a:endParaRPr>
          </a:p>
          <a:p>
            <a:pPr marL="266700" indent="-266700">
              <a:spcAft>
                <a:spcPts val="1200"/>
              </a:spcAft>
              <a:buClr>
                <a:srgbClr val="C00000"/>
              </a:buClr>
              <a:buSzPct val="120000"/>
              <a:buFont typeface="Wingdings" pitchFamily="2" charset="2"/>
              <a:buChar char="§"/>
            </a:pPr>
            <a:r>
              <a:rPr lang="ru-RU" sz="2200" b="1" dirty="0">
                <a:solidFill>
                  <a:srgbClr val="006600"/>
                </a:solidFill>
              </a:rPr>
              <a:t>к 27 ноября 2020 </a:t>
            </a:r>
            <a:r>
              <a:rPr lang="ru-RU" sz="2200" b="1" dirty="0" smtClean="0">
                <a:solidFill>
                  <a:srgbClr val="006600"/>
                </a:solidFill>
              </a:rPr>
              <a:t>г. издание брошюры </a:t>
            </a:r>
            <a:r>
              <a:rPr lang="ru-RU" sz="2200" b="1" dirty="0">
                <a:solidFill>
                  <a:srgbClr val="006600"/>
                </a:solidFill>
              </a:rPr>
              <a:t>«Кандидаты в новое Правление и </a:t>
            </a:r>
            <a:r>
              <a:rPr lang="ru-RU" sz="2200" b="1" dirty="0" smtClean="0">
                <a:solidFill>
                  <a:srgbClr val="006600"/>
                </a:solidFill>
              </a:rPr>
              <a:t>КРК ОПСА</a:t>
            </a:r>
            <a:r>
              <a:rPr lang="ru-RU" sz="2200" b="1" dirty="0">
                <a:solidFill>
                  <a:srgbClr val="006600"/>
                </a:solidFill>
              </a:rPr>
              <a:t>»</a:t>
            </a:r>
          </a:p>
          <a:p>
            <a:pPr marL="266700" indent="-266700">
              <a:spcAft>
                <a:spcPts val="1200"/>
              </a:spcAft>
              <a:buClr>
                <a:srgbClr val="C00000"/>
              </a:buClr>
              <a:buSzPct val="120000"/>
              <a:buFont typeface="Wingdings" pitchFamily="2" charset="2"/>
              <a:buChar char="§"/>
            </a:pPr>
            <a:r>
              <a:rPr lang="ru-RU" sz="2200" b="1" dirty="0">
                <a:solidFill>
                  <a:srgbClr val="006600"/>
                </a:solidFill>
              </a:rPr>
              <a:t>25 декабря 2020 г. на </a:t>
            </a:r>
            <a:r>
              <a:rPr lang="en-US" sz="2200" b="1" dirty="0">
                <a:solidFill>
                  <a:srgbClr val="006600"/>
                </a:solidFill>
              </a:rPr>
              <a:t>IV </a:t>
            </a:r>
            <a:r>
              <a:rPr lang="ru-RU" sz="2200" b="1" dirty="0">
                <a:solidFill>
                  <a:srgbClr val="006600"/>
                </a:solidFill>
              </a:rPr>
              <a:t>отчетно-выборной конференции </a:t>
            </a:r>
            <a:r>
              <a:rPr lang="ru-RU" sz="2200" b="1" dirty="0" smtClean="0">
                <a:solidFill>
                  <a:srgbClr val="006600"/>
                </a:solidFill>
              </a:rPr>
              <a:t>контроль хода выборов.</a:t>
            </a:r>
            <a:endParaRPr lang="ru-RU" sz="22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939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10" name="Овал 9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8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3" descr="C:\Users\Sveta\Desktop\12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38560" y="4161170"/>
            <a:ext cx="1598410" cy="1010901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Прямоугольник 24"/>
          <p:cNvSpPr/>
          <p:nvPr/>
        </p:nvSpPr>
        <p:spPr>
          <a:xfrm>
            <a:off x="1547664" y="51470"/>
            <a:ext cx="77768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ПОДГОТОВКА К </a:t>
            </a:r>
            <a:r>
              <a:rPr lang="en-US" sz="3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IV</a:t>
            </a:r>
            <a:r>
              <a:rPr lang="ru-RU" sz="3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ОТЧЕТНО-ВЫБОРНОЙ КОНФЕРЕНЦИИ</a:t>
            </a:r>
            <a:endParaRPr lang="ru-RU" sz="30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691680" y="3147814"/>
            <a:ext cx="5832648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300" b="1" u="sng" dirty="0" smtClean="0">
                <a:solidFill>
                  <a:srgbClr val="006600"/>
                </a:solidFill>
              </a:rPr>
              <a:t>председатель избирательной комиссии:</a:t>
            </a:r>
          </a:p>
          <a:p>
            <a:r>
              <a:rPr lang="ru-RU" sz="2300" b="1" dirty="0" smtClean="0">
                <a:solidFill>
                  <a:srgbClr val="C00000"/>
                </a:solidFill>
              </a:rPr>
              <a:t>Окунева Валентина Владимировна,</a:t>
            </a:r>
          </a:p>
          <a:p>
            <a:r>
              <a:rPr lang="ru-RU" sz="2300" b="1" dirty="0" smtClean="0">
                <a:solidFill>
                  <a:srgbClr val="006600"/>
                </a:solidFill>
              </a:rPr>
              <a:t>тел.: </a:t>
            </a:r>
            <a:r>
              <a:rPr lang="en-US" sz="2300" b="1" dirty="0">
                <a:solidFill>
                  <a:srgbClr val="006600"/>
                </a:solidFill>
              </a:rPr>
              <a:t>8 (3812) 20-16-38</a:t>
            </a:r>
            <a:endParaRPr lang="ru-RU" sz="2300" b="1" dirty="0">
              <a:solidFill>
                <a:srgbClr val="006600"/>
              </a:solidFill>
            </a:endParaRPr>
          </a:p>
          <a:p>
            <a:r>
              <a:rPr lang="ru-RU" sz="2300" b="1" dirty="0" smtClean="0">
                <a:solidFill>
                  <a:srgbClr val="006600"/>
                </a:solidFill>
              </a:rPr>
              <a:t>моб. тел.: </a:t>
            </a:r>
            <a:r>
              <a:rPr lang="en-US" sz="2300" b="1" dirty="0" smtClean="0">
                <a:solidFill>
                  <a:srgbClr val="006600"/>
                </a:solidFill>
              </a:rPr>
              <a:t>8-950-788-58-10</a:t>
            </a:r>
            <a:endParaRPr lang="ru-RU" sz="2300" b="1" dirty="0">
              <a:solidFill>
                <a:srgbClr val="006600"/>
              </a:solidFill>
            </a:endParaRPr>
          </a:p>
          <a:p>
            <a:r>
              <a:rPr lang="en-US" sz="2300" b="1" dirty="0">
                <a:solidFill>
                  <a:srgbClr val="006600"/>
                </a:solidFill>
              </a:rPr>
              <a:t>E-mail: </a:t>
            </a:r>
            <a:r>
              <a:rPr lang="en-US" sz="2300" b="1" u="sng" dirty="0" smtClean="0">
                <a:solidFill>
                  <a:srgbClr val="006600"/>
                </a:solidFill>
              </a:rPr>
              <a:t>valentina.okuneva2013@yandex.ru </a:t>
            </a:r>
            <a:r>
              <a:rPr lang="ru-RU" sz="2300" b="1" u="sng" dirty="0" smtClean="0">
                <a:solidFill>
                  <a:srgbClr val="006600"/>
                </a:solidFill>
              </a:rPr>
              <a:t> </a:t>
            </a:r>
            <a:endParaRPr lang="ru-RU" sz="2300" b="1" u="sng" dirty="0">
              <a:solidFill>
                <a:srgbClr val="006600"/>
              </a:solidFill>
            </a:endParaRPr>
          </a:p>
        </p:txBody>
      </p:sp>
      <p:pic>
        <p:nvPicPr>
          <p:cNvPr id="3" name="Picture 2" descr="http://mou54-saratov.ucoz.com/kartinki/Goryachaya-liniya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6750" y="3278935"/>
            <a:ext cx="879364" cy="799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www.karlstenske.com/wp-content/uploads/2014/11/Blue-Email-Envelope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4234997"/>
            <a:ext cx="810720" cy="831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7708"/>
          <a:stretch/>
        </p:blipFill>
        <p:spPr bwMode="auto">
          <a:xfrm>
            <a:off x="2572792" y="1098511"/>
            <a:ext cx="4070424" cy="1910038"/>
          </a:xfrm>
          <a:prstGeom prst="rect">
            <a:avLst/>
          </a:prstGeom>
          <a:ln w="9525">
            <a:solidFill>
              <a:srgbClr val="C00000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Прямоугольник 26"/>
          <p:cNvSpPr/>
          <p:nvPr/>
        </p:nvSpPr>
        <p:spPr>
          <a:xfrm>
            <a:off x="899592" y="2362897"/>
            <a:ext cx="624343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300" b="1" dirty="0" smtClean="0">
                <a:solidFill>
                  <a:srgbClr val="006600"/>
                </a:solidFill>
              </a:rPr>
              <a:t>год</a:t>
            </a:r>
            <a:endParaRPr lang="ru-RU" sz="2300" b="1" dirty="0">
              <a:solidFill>
                <a:srgbClr val="0066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2362897"/>
            <a:ext cx="487040" cy="280861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1691680" y="2643758"/>
            <a:ext cx="881112" cy="165415"/>
          </a:xfrm>
          <a:prstGeom prst="lin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726750" y="2809173"/>
            <a:ext cx="964930" cy="0"/>
          </a:xfrm>
          <a:prstGeom prst="lin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1" name="Прямоугольник 30"/>
          <p:cNvSpPr/>
          <p:nvPr/>
        </p:nvSpPr>
        <p:spPr>
          <a:xfrm>
            <a:off x="4465092" y="1473402"/>
            <a:ext cx="632172" cy="21471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6588224" y="1779662"/>
            <a:ext cx="2592288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300" b="1" dirty="0" smtClean="0">
                <a:solidFill>
                  <a:srgbClr val="006600"/>
                </a:solidFill>
              </a:rPr>
              <a:t>Раздел «Мероприятия»</a:t>
            </a:r>
            <a:endParaRPr lang="ru-RU" sz="2300" b="1" dirty="0">
              <a:solidFill>
                <a:srgbClr val="006600"/>
              </a:solidFill>
            </a:endParaRP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 flipH="1">
            <a:off x="6804248" y="2179771"/>
            <a:ext cx="2160240" cy="0"/>
          </a:xfrm>
          <a:prstGeom prst="lin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7" name="Прямая соединительная линия 16"/>
          <p:cNvCxnSpPr>
            <a:endCxn id="31" idx="3"/>
          </p:cNvCxnSpPr>
          <p:nvPr/>
        </p:nvCxnSpPr>
        <p:spPr>
          <a:xfrm flipH="1" flipV="1">
            <a:off x="5097264" y="1580757"/>
            <a:ext cx="1706984" cy="599014"/>
          </a:xfrm>
          <a:prstGeom prst="lin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xmlns="" val="258939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1003</TotalTime>
  <Words>424</Words>
  <Application>Microsoft Office PowerPoint</Application>
  <PresentationFormat>Экран (16:9)</PresentationFormat>
  <Paragraphs>75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ОПСА</cp:lastModifiedBy>
  <cp:revision>195</cp:revision>
  <dcterms:created xsi:type="dcterms:W3CDTF">2019-07-17T04:41:02Z</dcterms:created>
  <dcterms:modified xsi:type="dcterms:W3CDTF">2019-09-13T15:03:04Z</dcterms:modified>
</cp:coreProperties>
</file>