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9" r:id="rId2"/>
    <p:sldId id="267" r:id="rId3"/>
    <p:sldId id="258" r:id="rId4"/>
    <p:sldId id="262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00"/>
    <a:srgbClr val="EAEAEA"/>
    <a:srgbClr val="CC0000"/>
    <a:srgbClr val="99FF66"/>
    <a:srgbClr val="CCFF99"/>
    <a:srgbClr val="DEFFBD"/>
    <a:srgbClr val="AFFFFF"/>
    <a:srgbClr val="E7FFFF"/>
    <a:srgbClr val="EFFFEF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9513" autoAdjust="0"/>
  </p:normalViewPr>
  <p:slideViewPr>
    <p:cSldViewPr>
      <p:cViewPr>
        <p:scale>
          <a:sx n="100" d="100"/>
          <a:sy n="100" d="100"/>
        </p:scale>
        <p:origin x="-618" y="-3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D2946-422E-42C3-ACBE-65A05B74AB02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3A1CD6-BA9D-4C66-8836-5ED1BB3A2E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348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A1CD6-BA9D-4C66-8836-5ED1BB3A2E6F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8266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7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4.png"/><Relationship Id="rId4" Type="http://schemas.openxmlformats.org/officeDocument/2006/relationships/image" Target="../media/image8.png"/><Relationship Id="rId9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8.png"/><Relationship Id="rId7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1"/>
            <a:ext cx="4210563" cy="331445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вал 9"/>
          <p:cNvSpPr/>
          <p:nvPr/>
        </p:nvSpPr>
        <p:spPr>
          <a:xfrm>
            <a:off x="-223508" y="-125818"/>
            <a:ext cx="2059766" cy="19049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Sveta\Desktop\344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05" y="175800"/>
            <a:ext cx="873027" cy="12327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793" y="3285888"/>
            <a:ext cx="2937207" cy="1857612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95936" y="16049"/>
            <a:ext cx="5213151" cy="35394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700" b="1" dirty="0" smtClean="0">
                <a:solidFill>
                  <a:srgbClr val="006600"/>
                </a:solidFill>
              </a:rPr>
              <a:t>Координационный совет ОПСА 18 сентября 2019 г.</a:t>
            </a:r>
            <a:endParaRPr lang="ru-RU" sz="1700" b="1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984034"/>
            <a:ext cx="460749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Л.В</a:t>
            </a:r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2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Кобкова</a:t>
            </a:r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председатель информационно-</a:t>
            </a:r>
          </a:p>
          <a:p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аналитического комитета ОПСА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1275606"/>
            <a:ext cx="7010541" cy="1869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5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СЕСТРИНСКОЙ ДЕЯТЕЛЬНОСТЬЮ ЧЕРЕЗ </a:t>
            </a:r>
          </a:p>
          <a:p>
            <a:pPr algn="ctr">
              <a:lnSpc>
                <a:spcPct val="110000"/>
              </a:lnSpc>
            </a:pPr>
            <a:r>
              <a:rPr lang="ru-RU" sz="35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ТЕХНОЛОГИИ</a:t>
            </a:r>
          </a:p>
        </p:txBody>
      </p:sp>
    </p:spTree>
    <p:extLst>
      <p:ext uri="{BB962C8B-B14F-4D97-AF65-F5344CB8AC3E}">
        <p14:creationId xmlns="" xmlns:p14="http://schemas.microsoft.com/office/powerpoint/2010/main" val="175901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970006"/>
            <a:ext cx="1900674" cy="1202065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691680" y="115927"/>
            <a:ext cx="73012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ИНФОРМАЦИОННЫЙ ОБМЕН. ЭЛЕКТРОННАЯ ПОЧТА </a:t>
            </a:r>
          </a:p>
        </p:txBody>
      </p:sp>
      <p:pic>
        <p:nvPicPr>
          <p:cNvPr id="9220" name="Picture 4" descr="http://www.garant.ru/files/0/8/1212180/opredeleny-trebovaniya-k-ekspluatacii-informacionnoy-sistemy-nezavisimyy-registrator_120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513"/>
          <a:stretch/>
        </p:blipFill>
        <p:spPr bwMode="auto">
          <a:xfrm>
            <a:off x="189786" y="1707654"/>
            <a:ext cx="4310206" cy="2685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572000" y="1635646"/>
            <a:ext cx="457200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>
                <a:solidFill>
                  <a:srgbClr val="006600"/>
                </a:solidFill>
              </a:rPr>
              <a:t>один из самых эффективных инструментов в работе;</a:t>
            </a:r>
          </a:p>
          <a:p>
            <a:pPr marL="361950" indent="-361950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>
                <a:solidFill>
                  <a:srgbClr val="006600"/>
                </a:solidFill>
              </a:rPr>
              <a:t>в среднем, кол-во принимаемых сообщений человеком – больше 100 писем в день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54" y="4011910"/>
            <a:ext cx="1834416" cy="116016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691680" y="51470"/>
            <a:ext cx="73012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ПРАВИЛА РАБОТЫ </a:t>
            </a:r>
          </a:p>
          <a:p>
            <a:pPr algn="ctr"/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ЭЛЕКТРОННОЙ ПОЧТОЙ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6155" y="1710263"/>
            <a:ext cx="6574077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300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006600"/>
                </a:solidFill>
              </a:rPr>
              <a:t>Указывайте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тему письма </a:t>
            </a:r>
            <a:r>
              <a:rPr lang="ru-RU" sz="2400" b="1" dirty="0" smtClean="0">
                <a:solidFill>
                  <a:srgbClr val="006600"/>
                </a:solidFill>
              </a:rPr>
              <a:t>корректно</a:t>
            </a:r>
            <a:r>
              <a:rPr lang="ru-RU" sz="2400" b="1" dirty="0">
                <a:solidFill>
                  <a:srgbClr val="006600"/>
                </a:solidFill>
              </a:rPr>
              <a:t>: пишите </a:t>
            </a:r>
            <a:r>
              <a:rPr lang="ru-RU" sz="2400" b="1" dirty="0" smtClean="0">
                <a:solidFill>
                  <a:srgbClr val="006600"/>
                </a:solidFill>
              </a:rPr>
              <a:t>          в </a:t>
            </a:r>
            <a:r>
              <a:rPr lang="ru-RU" sz="2400" b="1" dirty="0">
                <a:solidFill>
                  <a:srgbClr val="006600"/>
                </a:solidFill>
              </a:rPr>
              <a:t>этом поле краткую и ясную информацию, отражающую суть </a:t>
            </a:r>
            <a:r>
              <a:rPr lang="ru-RU" sz="2400" b="1" dirty="0" smtClean="0">
                <a:solidFill>
                  <a:srgbClr val="006600"/>
                </a:solidFill>
              </a:rPr>
              <a:t>сообщения, </a:t>
            </a:r>
            <a:r>
              <a:rPr lang="ru-RU" sz="2400" b="1" dirty="0">
                <a:solidFill>
                  <a:srgbClr val="006600"/>
                </a:solidFill>
              </a:rPr>
              <a:t>например, </a:t>
            </a:r>
            <a:r>
              <a:rPr lang="ru-RU" sz="2400" b="1" dirty="0" smtClean="0">
                <a:solidFill>
                  <a:srgbClr val="006600"/>
                </a:solidFill>
              </a:rPr>
              <a:t>         «</a:t>
            </a:r>
            <a:r>
              <a:rPr lang="ru-RU" sz="2400" b="1" dirty="0">
                <a:solidFill>
                  <a:srgbClr val="006600"/>
                </a:solidFill>
              </a:rPr>
              <a:t>По семинару 17.09.19. Презентации».</a:t>
            </a:r>
          </a:p>
          <a:p>
            <a:pPr marL="342900" indent="-342900">
              <a:spcAft>
                <a:spcPts val="300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006600"/>
                </a:solidFill>
              </a:rPr>
              <a:t>Отключите клавишу </a:t>
            </a:r>
            <a:r>
              <a:rPr lang="ru-RU" sz="2400" b="1" dirty="0" err="1" smtClean="0">
                <a:solidFill>
                  <a:srgbClr val="006600"/>
                </a:solidFill>
              </a:rPr>
              <a:t>CapsLock</a:t>
            </a:r>
            <a:r>
              <a:rPr lang="ru-RU" sz="2400" b="1" dirty="0" smtClean="0">
                <a:solidFill>
                  <a:srgbClr val="006600"/>
                </a:solidFill>
              </a:rPr>
              <a:t>.                       Заглавные буквы в тексте письма                выражают кричащий тон. </a:t>
            </a:r>
            <a:endParaRPr lang="ru-RU" sz="2400" b="1" dirty="0">
              <a:solidFill>
                <a:srgbClr val="006600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6553820" y="1853184"/>
            <a:ext cx="2338660" cy="1366638"/>
            <a:chOff x="6553820" y="1853184"/>
            <a:chExt cx="2338660" cy="1366638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6553820" y="1853184"/>
              <a:ext cx="2338660" cy="1366638"/>
              <a:chOff x="4269334" y="1757050"/>
              <a:chExt cx="2338660" cy="1366638"/>
            </a:xfrm>
          </p:grpSpPr>
          <p:pic>
            <p:nvPicPr>
              <p:cNvPr id="10242" name="Picture 2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r="50000"/>
              <a:stretch/>
            </p:blipFill>
            <p:spPr bwMode="auto">
              <a:xfrm>
                <a:off x="4269334" y="1757050"/>
                <a:ext cx="2338660" cy="1366638"/>
              </a:xfrm>
              <a:prstGeom prst="rect">
                <a:avLst/>
              </a:prstGeom>
              <a:ln w="15875">
                <a:solidFill>
                  <a:srgbClr val="006600"/>
                </a:solidFill>
                <a:miter lim="800000"/>
                <a:headEnd/>
                <a:tailEnd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4" name="Прямоугольник 3"/>
              <p:cNvSpPr/>
              <p:nvPr/>
            </p:nvSpPr>
            <p:spPr>
              <a:xfrm>
                <a:off x="4613792" y="2017624"/>
                <a:ext cx="1994202" cy="1954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14" name="Прямая соединительная линия 13"/>
            <p:cNvCxnSpPr/>
            <p:nvPr/>
          </p:nvCxnSpPr>
          <p:spPr>
            <a:xfrm>
              <a:off x="6622132" y="2624708"/>
              <a:ext cx="2054324" cy="0"/>
            </a:xfrm>
            <a:prstGeom prst="line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AutoShape 4" descr="https://www.crifan.com/files/pic/uploads/2013/06/caps-lock-led-on-while-enable_thum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6" name="Picture 6" descr="https://fb.ru/misc/i/gallery/12662/309104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35846"/>
            <a:ext cx="2511030" cy="1184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697" y="3939902"/>
            <a:ext cx="1948273" cy="123216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619672" y="51470"/>
            <a:ext cx="73012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ПРАВИЛА РАБОТЫ </a:t>
            </a:r>
          </a:p>
          <a:p>
            <a:pPr algn="ctr"/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ЭЛЕКТРОННОЙ ПОЧТОЙ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813629"/>
            <a:ext cx="7431056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spcAft>
                <a:spcPts val="3000"/>
              </a:spcAft>
              <a:buFont typeface="+mj-lt"/>
              <a:buAutoNum type="arabicPeriod" startAt="3"/>
            </a:pPr>
            <a:r>
              <a:rPr lang="ru-RU" sz="2400" b="1" dirty="0">
                <a:solidFill>
                  <a:srgbClr val="C00000"/>
                </a:solidFill>
              </a:rPr>
              <a:t>Краткость - сестра таланта. </a:t>
            </a:r>
            <a:r>
              <a:rPr lang="ru-RU" sz="2400" b="1" dirty="0">
                <a:solidFill>
                  <a:srgbClr val="006600"/>
                </a:solidFill>
              </a:rPr>
              <a:t>Старайтесь не писать длинные письма, четко и кратко формулируйте </a:t>
            </a:r>
            <a:r>
              <a:rPr lang="ru-RU" sz="2400" b="1" dirty="0" smtClean="0">
                <a:solidFill>
                  <a:srgbClr val="006600"/>
                </a:solidFill>
              </a:rPr>
              <a:t>информацию. </a:t>
            </a:r>
            <a:endParaRPr lang="ru-RU" sz="2400" b="1" dirty="0">
              <a:solidFill>
                <a:srgbClr val="006600"/>
              </a:solidFill>
            </a:endParaRPr>
          </a:p>
          <a:p>
            <a:pPr marL="266700" indent="-266700">
              <a:spcAft>
                <a:spcPts val="3000"/>
              </a:spcAft>
              <a:buFont typeface="+mj-lt"/>
              <a:buAutoNum type="arabicPeriod" startAt="3"/>
            </a:pPr>
            <a:r>
              <a:rPr lang="ru-RU" sz="2400" b="1" dirty="0">
                <a:solidFill>
                  <a:srgbClr val="C00000"/>
                </a:solidFill>
              </a:rPr>
              <a:t>Проверка. </a:t>
            </a:r>
            <a:r>
              <a:rPr lang="ru-RU" sz="2400" b="1" dirty="0">
                <a:solidFill>
                  <a:srgbClr val="006600"/>
                </a:solidFill>
              </a:rPr>
              <a:t>Перед отправкой писем всегда проверяйте его содержание и грамотность. Допуская ошибки в тексте, вы показываете неуважение не только адресату, но и самому себе. </a:t>
            </a:r>
          </a:p>
        </p:txBody>
      </p:sp>
      <p:pic>
        <p:nvPicPr>
          <p:cNvPr id="12290" name="Picture 2" descr="https://i.ytimg.com/vi/us8PLrL61yg/maxresdefaul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643758"/>
            <a:ext cx="2404730" cy="1352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Прямоугольник 7"/>
          <p:cNvSpPr/>
          <p:nvPr/>
        </p:nvSpPr>
        <p:spPr>
          <a:xfrm>
            <a:off x="1619672" y="51470"/>
            <a:ext cx="73012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ПРАВИЛА РАБОТЫ </a:t>
            </a:r>
          </a:p>
          <a:p>
            <a:pPr algn="ctr"/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ЭЛЕКТРОННОЙ ПОЧТОЙ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36512" y="1711424"/>
            <a:ext cx="7344816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spcAft>
                <a:spcPts val="3000"/>
              </a:spcAft>
              <a:buFont typeface="+mj-lt"/>
              <a:buAutoNum type="arabicPeriod" startAt="5"/>
            </a:pPr>
            <a:r>
              <a:rPr lang="ru-RU" sz="2200" b="1" dirty="0">
                <a:solidFill>
                  <a:srgbClr val="C00000"/>
                </a:solidFill>
              </a:rPr>
              <a:t>Прикрепленные файлы. </a:t>
            </a:r>
            <a:r>
              <a:rPr lang="ru-RU" sz="2200" b="1" dirty="0">
                <a:solidFill>
                  <a:srgbClr val="006600"/>
                </a:solidFill>
              </a:rPr>
              <a:t>Если вы хотите отправить только файл, то все равно в тексте письма нужно написать краткую информацию. Например, «Отправляю информацию по движению членов </a:t>
            </a:r>
            <a:r>
              <a:rPr lang="ru-RU" sz="2200" b="1" dirty="0" smtClean="0">
                <a:solidFill>
                  <a:srgbClr val="006600"/>
                </a:solidFill>
              </a:rPr>
              <a:t>    ОПСА </a:t>
            </a:r>
            <a:r>
              <a:rPr lang="ru-RU" sz="2200" b="1" dirty="0">
                <a:solidFill>
                  <a:srgbClr val="006600"/>
                </a:solidFill>
              </a:rPr>
              <a:t>в ГП № 1: список уволенных».</a:t>
            </a:r>
          </a:p>
          <a:p>
            <a:pPr marL="266700" indent="-266700">
              <a:spcAft>
                <a:spcPts val="3000"/>
              </a:spcAft>
              <a:buFont typeface="+mj-lt"/>
              <a:buAutoNum type="arabicPeriod" startAt="5"/>
            </a:pPr>
            <a:r>
              <a:rPr lang="ru-RU" sz="2200" b="1" dirty="0">
                <a:solidFill>
                  <a:srgbClr val="C00000"/>
                </a:solidFill>
              </a:rPr>
              <a:t>Подписывайте письма. </a:t>
            </a:r>
            <a:r>
              <a:rPr lang="ru-RU" sz="2200" b="1" dirty="0">
                <a:solidFill>
                  <a:srgbClr val="006600"/>
                </a:solidFill>
              </a:rPr>
              <a:t>Это правило хорошего </a:t>
            </a:r>
            <a:r>
              <a:rPr lang="ru-RU" sz="2200" b="1" dirty="0" smtClean="0">
                <a:solidFill>
                  <a:srgbClr val="006600"/>
                </a:solidFill>
              </a:rPr>
              <a:t>тона.       В </a:t>
            </a:r>
            <a:r>
              <a:rPr lang="ru-RU" sz="2200" b="1" dirty="0">
                <a:solidFill>
                  <a:srgbClr val="006600"/>
                </a:solidFill>
              </a:rPr>
              <a:t>подписи принято указывать полное ФИО, должность, название организации и контактный телефон.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6588224" y="1707654"/>
            <a:ext cx="2442011" cy="1383405"/>
            <a:chOff x="6588224" y="1851670"/>
            <a:chExt cx="2442011" cy="1383405"/>
          </a:xfrm>
        </p:grpSpPr>
        <p:pic>
          <p:nvPicPr>
            <p:cNvPr id="11265" name="Picture 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1851670"/>
              <a:ext cx="2442011" cy="1383405"/>
            </a:xfrm>
            <a:prstGeom prst="rect">
              <a:avLst/>
            </a:prstGeom>
            <a:ln w="19050">
              <a:solidFill>
                <a:srgbClr val="006600"/>
              </a:solidFill>
              <a:miter lim="800000"/>
              <a:headEnd/>
              <a:tailEnd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6876256" y="1995686"/>
              <a:ext cx="2153979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326" y="3291830"/>
            <a:ext cx="2042170" cy="928259"/>
          </a:xfrm>
          <a:prstGeom prst="rect">
            <a:avLst/>
          </a:prstGeom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840" y="3867894"/>
            <a:ext cx="2062130" cy="1304177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619672" y="51470"/>
            <a:ext cx="73012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ПРАВИЛА РАБОТЫ </a:t>
            </a:r>
          </a:p>
          <a:p>
            <a:pPr algn="ctr"/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ЭЛЕКТРОННОЙ ПОЧТОЙ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767463"/>
            <a:ext cx="7208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0" indent="-266700">
              <a:spcAft>
                <a:spcPts val="2400"/>
              </a:spcAft>
              <a:buFont typeface="+mj-lt"/>
              <a:buAutoNum type="arabicPeriod" startAt="7"/>
            </a:pPr>
            <a:r>
              <a:rPr lang="ru-RU" sz="2200" b="1" dirty="0">
                <a:solidFill>
                  <a:srgbClr val="C00000"/>
                </a:solidFill>
              </a:rPr>
              <a:t>Ответ на письмо. </a:t>
            </a:r>
            <a:r>
              <a:rPr lang="ru-RU" sz="2200" b="1" dirty="0" smtClean="0">
                <a:solidFill>
                  <a:srgbClr val="006600"/>
                </a:solidFill>
              </a:rPr>
              <a:t>Должен </a:t>
            </a:r>
            <a:r>
              <a:rPr lang="ru-RU" sz="2200" b="1" dirty="0">
                <a:solidFill>
                  <a:srgbClr val="006600"/>
                </a:solidFill>
              </a:rPr>
              <a:t>содержать подтверждение факта получения письма, ясности поставленной задачи, приблизительное время и срок выполнения задачи. </a:t>
            </a:r>
            <a:endParaRPr lang="ru-RU" sz="2200" b="1" dirty="0" smtClean="0">
              <a:solidFill>
                <a:srgbClr val="006600"/>
              </a:solidFill>
            </a:endParaRPr>
          </a:p>
          <a:p>
            <a:pPr marL="266700" lvl="0" indent="-266700">
              <a:spcAft>
                <a:spcPts val="2400"/>
              </a:spcAft>
              <a:buFont typeface="+mj-lt"/>
              <a:buAutoNum type="arabicPeriod" startAt="7"/>
            </a:pPr>
            <a:r>
              <a:rPr lang="ru-RU" sz="2200" b="1" dirty="0" smtClean="0">
                <a:solidFill>
                  <a:srgbClr val="C00000"/>
                </a:solidFill>
              </a:rPr>
              <a:t>Цепочка </a:t>
            </a:r>
            <a:r>
              <a:rPr lang="ru-RU" sz="2200" b="1" dirty="0">
                <a:solidFill>
                  <a:srgbClr val="C00000"/>
                </a:solidFill>
              </a:rPr>
              <a:t>писем. </a:t>
            </a:r>
            <a:r>
              <a:rPr lang="ru-RU" sz="2200" b="1" dirty="0">
                <a:solidFill>
                  <a:srgbClr val="006600"/>
                </a:solidFill>
              </a:rPr>
              <a:t>Отвечая на письмо, не стирайте исходное. Получив ваш ответ без исходного текста, адресат может уже не помнить, в чем был вопрос и будет вынужден искать свое отправленное письмо.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7020273" y="1743658"/>
            <a:ext cx="2016224" cy="1260140"/>
            <a:chOff x="7020273" y="1743658"/>
            <a:chExt cx="2016224" cy="1260140"/>
          </a:xfrm>
        </p:grpSpPr>
        <p:pic>
          <p:nvPicPr>
            <p:cNvPr id="13314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273" y="1743658"/>
              <a:ext cx="2016224" cy="1260140"/>
            </a:xfrm>
            <a:prstGeom prst="rect">
              <a:avLst/>
            </a:prstGeom>
            <a:ln w="19050">
              <a:solidFill>
                <a:srgbClr val="006600"/>
              </a:solidFill>
              <a:miter lim="800000"/>
              <a:headEnd/>
              <a:tailEnd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7236296" y="1851670"/>
              <a:ext cx="1800201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54" y="4011910"/>
            <a:ext cx="1834416" cy="116016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619672" y="51470"/>
            <a:ext cx="73012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ПРАВИЛА РАБОТЫ </a:t>
            </a:r>
          </a:p>
          <a:p>
            <a:pPr algn="ctr"/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ЭЛЕКТРОННОЙ ПОЧТО</a:t>
            </a:r>
            <a:r>
              <a:rPr lang="ru-RU" sz="3200" b="1" dirty="0" smtClean="0">
                <a:solidFill>
                  <a:srgbClr val="CC0000"/>
                </a:solidFill>
              </a:rPr>
              <a:t>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707654"/>
            <a:ext cx="712879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0" indent="-266700">
              <a:spcAft>
                <a:spcPts val="1800"/>
              </a:spcAft>
              <a:buFont typeface="+mj-lt"/>
              <a:buAutoNum type="arabicPeriod" startAt="9"/>
            </a:pPr>
            <a:r>
              <a:rPr lang="ru-RU" sz="2200" b="1" dirty="0">
                <a:solidFill>
                  <a:srgbClr val="C00000"/>
                </a:solidFill>
              </a:rPr>
              <a:t>Изучите настройки электронной почты. </a:t>
            </a:r>
            <a:r>
              <a:rPr lang="ru-RU" sz="2200" b="1" dirty="0" smtClean="0">
                <a:solidFill>
                  <a:srgbClr val="006600"/>
                </a:solidFill>
              </a:rPr>
              <a:t>Здесь           можно </a:t>
            </a:r>
            <a:r>
              <a:rPr lang="ru-RU" sz="2200" b="1" dirty="0">
                <a:solidFill>
                  <a:srgbClr val="006600"/>
                </a:solidFill>
              </a:rPr>
              <a:t>задать личную подпись, </a:t>
            </a:r>
            <a:r>
              <a:rPr lang="ru-RU" sz="2200" b="1" dirty="0" smtClean="0">
                <a:solidFill>
                  <a:srgbClr val="006600"/>
                </a:solidFill>
              </a:rPr>
              <a:t>создать                  иерархию </a:t>
            </a:r>
            <a:r>
              <a:rPr lang="ru-RU" sz="2200" b="1" dirty="0">
                <a:solidFill>
                  <a:srgbClr val="006600"/>
                </a:solidFill>
              </a:rPr>
              <a:t>папок, добавить фильтры, группы </a:t>
            </a:r>
            <a:r>
              <a:rPr lang="ru-RU" sz="2200" b="1" dirty="0" smtClean="0">
                <a:solidFill>
                  <a:srgbClr val="006600"/>
                </a:solidFill>
              </a:rPr>
              <a:t>           адресов </a:t>
            </a:r>
            <a:r>
              <a:rPr lang="ru-RU" sz="2200" b="1" dirty="0">
                <a:solidFill>
                  <a:srgbClr val="006600"/>
                </a:solidFill>
              </a:rPr>
              <a:t>для массовой рассылки писем </a:t>
            </a:r>
            <a:r>
              <a:rPr lang="ru-RU" sz="2200" b="1" dirty="0" smtClean="0">
                <a:solidFill>
                  <a:srgbClr val="006600"/>
                </a:solidFill>
              </a:rPr>
              <a:t>                                   и </a:t>
            </a:r>
            <a:r>
              <a:rPr lang="ru-RU" sz="2200" b="1" dirty="0">
                <a:solidFill>
                  <a:srgbClr val="006600"/>
                </a:solidFill>
              </a:rPr>
              <a:t>многое другое.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 startAt="9"/>
            </a:pPr>
            <a:r>
              <a:rPr lang="ru-RU" sz="2200" b="1" dirty="0" smtClean="0">
                <a:solidFill>
                  <a:srgbClr val="C00000"/>
                </a:solidFill>
              </a:rPr>
              <a:t>Уделите </a:t>
            </a:r>
            <a:r>
              <a:rPr lang="ru-RU" sz="2200" b="1" dirty="0">
                <a:solidFill>
                  <a:srgbClr val="C00000"/>
                </a:solidFill>
              </a:rPr>
              <a:t>внимание безопасности электронной почты. </a:t>
            </a:r>
            <a:r>
              <a:rPr lang="ru-RU" sz="2200" b="1" dirty="0">
                <a:solidFill>
                  <a:srgbClr val="006600"/>
                </a:solidFill>
              </a:rPr>
              <a:t>Не открывайте файлы, полученные </a:t>
            </a:r>
            <a:r>
              <a:rPr lang="ru-RU" sz="2200" b="1" dirty="0" smtClean="0">
                <a:solidFill>
                  <a:srgbClr val="006600"/>
                </a:solidFill>
              </a:rPr>
              <a:t>                   с </a:t>
            </a:r>
            <a:r>
              <a:rPr lang="ru-RU" sz="2200" b="1" dirty="0">
                <a:solidFill>
                  <a:srgbClr val="006600"/>
                </a:solidFill>
              </a:rPr>
              <a:t>незнакомых писем, и, в свою очередь, </a:t>
            </a:r>
            <a:r>
              <a:rPr lang="ru-RU" sz="2200" b="1" dirty="0" smtClean="0">
                <a:solidFill>
                  <a:srgbClr val="006600"/>
                </a:solidFill>
              </a:rPr>
              <a:t>            проверяйте </a:t>
            </a:r>
            <a:r>
              <a:rPr lang="ru-RU" sz="2200" b="1" dirty="0">
                <a:solidFill>
                  <a:srgbClr val="006600"/>
                </a:solidFill>
              </a:rPr>
              <a:t>прикрепленные файлы на вирусы</a:t>
            </a:r>
            <a:r>
              <a:rPr lang="ru-RU" sz="2200" b="1" dirty="0" smtClean="0">
                <a:solidFill>
                  <a:srgbClr val="006600"/>
                </a:solidFill>
              </a:rPr>
              <a:t>.</a:t>
            </a:r>
            <a:endParaRPr lang="ru-RU" sz="2200" b="1" dirty="0">
              <a:solidFill>
                <a:srgbClr val="00660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228184" y="1635646"/>
            <a:ext cx="2802934" cy="1440160"/>
            <a:chOff x="6242368" y="1779662"/>
            <a:chExt cx="2802934" cy="1440160"/>
          </a:xfrm>
        </p:grpSpPr>
        <p:pic>
          <p:nvPicPr>
            <p:cNvPr id="14338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4904" r="6914"/>
            <a:stretch/>
          </p:blipFill>
          <p:spPr bwMode="auto">
            <a:xfrm>
              <a:off x="6242368" y="1779662"/>
              <a:ext cx="2802934" cy="1440160"/>
            </a:xfrm>
            <a:prstGeom prst="rect">
              <a:avLst/>
            </a:prstGeom>
            <a:ln w="19050">
              <a:solidFill>
                <a:srgbClr val="006600"/>
              </a:solidFill>
              <a:miter lim="800000"/>
              <a:headEnd/>
              <a:tailEnd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3" name="Стрелка вниз 12"/>
            <p:cNvSpPr/>
            <p:nvPr/>
          </p:nvSpPr>
          <p:spPr>
            <a:xfrm rot="16200000">
              <a:off x="8633741" y="1826569"/>
              <a:ext cx="177924" cy="247176"/>
            </a:xfrm>
            <a:prstGeom prst="down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4342" name="Picture 6" descr="https://png.pngtree.com/element_origin_min_pic/17/09/24/950dd01b8b12a17fa439339868cd360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291830"/>
            <a:ext cx="1316428" cy="1312378"/>
          </a:xfrm>
          <a:prstGeom prst="rect">
            <a:avLst/>
          </a:prstGeom>
          <a:ln w="19050"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840" y="3867894"/>
            <a:ext cx="2062130" cy="1304177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879238" y="83989"/>
            <a:ext cx="730127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ШАБЛОН ЭЛЕКТРОННОГО ПИСЬМА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2195736" y="800227"/>
            <a:ext cx="4452714" cy="4258674"/>
            <a:chOff x="2195736" y="800227"/>
            <a:chExt cx="4452714" cy="4258674"/>
          </a:xfrm>
        </p:grpSpPr>
        <p:pic>
          <p:nvPicPr>
            <p:cNvPr id="15362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800227"/>
              <a:ext cx="4452714" cy="4258674"/>
            </a:xfrm>
            <a:prstGeom prst="rect">
              <a:avLst/>
            </a:prstGeom>
            <a:ln w="19050">
              <a:solidFill>
                <a:srgbClr val="006600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3779912" y="839918"/>
              <a:ext cx="2160240" cy="435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589684" y="1304181"/>
              <a:ext cx="12426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mail@opsa.info</a:t>
              </a:r>
              <a:endParaRPr lang="ru-RU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03712" y="915566"/>
              <a:ext cx="18662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gms_kyzookptd@mail.ru</a:t>
              </a:r>
              <a:endParaRPr lang="ru-RU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697" y="3939902"/>
            <a:ext cx="1948273" cy="123216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03174" y="51470"/>
            <a:ext cx="78773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ЭФФЕКТИВНОЕ УПРАВЛЕНИЕ </a:t>
            </a:r>
            <a:endParaRPr lang="en-US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СЕСТРИНСКОЙ ДЕЯТЕЛЬНОСТЬЮ НЕВОЗМОЖНО </a:t>
            </a:r>
            <a:endParaRPr lang="en-US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ОБМЕНА ИНФОРМАЦИЕЙ</a:t>
            </a:r>
            <a:endParaRPr lang="ru-RU" sz="28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8" name="Picture 4" descr="https://www.i-podmoskovie.ru/upload/iblock/f5f/f5f4f1271b6a3a521a8418ba2dcf7b7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694" y="1436465"/>
            <a:ext cx="5292588" cy="3526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970006"/>
            <a:ext cx="1900674" cy="1202065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85956" y="51470"/>
            <a:ext cx="809455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ВАШ ПРИМЕР БУДЕТ АКТИВНО </a:t>
            </a:r>
          </a:p>
          <a:p>
            <a:pPr algn="ctr"/>
            <a:r>
              <a:rPr lang="ru-RU" sz="2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СПОСОБСТВОВАТЬ ПРОДВИЖЕНИЮ СОВРЕМЕННЫХ ИНФОРМАЦИОННЫХ ТЕХНОЛОГИЙ В УПРАВЛЕНИИ СЕСТРИНСКОЙ ДЕЯТЕЛЬНОСТЬЮ</a:t>
            </a:r>
            <a:endParaRPr lang="ru-RU" sz="26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44241"/>
            <a:ext cx="2664296" cy="3261275"/>
          </a:xfrm>
          <a:prstGeom prst="rect">
            <a:avLst/>
          </a:prstGeom>
          <a:ln w="12700">
            <a:solidFill>
              <a:srgbClr val="0066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465" y="1745754"/>
            <a:ext cx="3240360" cy="3260688"/>
          </a:xfrm>
          <a:prstGeom prst="rect">
            <a:avLst/>
          </a:prstGeom>
          <a:ln w="12700">
            <a:solidFill>
              <a:srgbClr val="0066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413" name="Picture 5" descr="http://www.opsa.info/img/images/uchastniki-foruma-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402954"/>
            <a:ext cx="2368739" cy="1579949"/>
          </a:xfrm>
          <a:prstGeom prst="rect">
            <a:avLst/>
          </a:prstGeom>
          <a:ln w="12700">
            <a:solidFill>
              <a:srgbClr val="0066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268" y="3651870"/>
            <a:ext cx="2403702" cy="15202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195736" y="18306"/>
            <a:ext cx="7010541" cy="769441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006600"/>
                </a:solidFill>
              </a:rPr>
              <a:t>УПРАВЛЕНИЕ СЕСТРИНСКОЙ ДЕЯТЕЛЬНОСТЬЮ ЧЕРЕЗ </a:t>
            </a:r>
          </a:p>
          <a:p>
            <a:pPr algn="ctr"/>
            <a:r>
              <a:rPr lang="ru-RU" sz="2200" b="1" dirty="0">
                <a:solidFill>
                  <a:srgbClr val="006600"/>
                </a:solidFill>
              </a:rPr>
              <a:t>ИНФОРМАЦИОННЫЕ ТЕХНОЛОГИИ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25916" y="1923678"/>
            <a:ext cx="809455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  <a:endParaRPr lang="ru-RU" sz="55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82686" y="51470"/>
            <a:ext cx="76613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КОМПЬЮТЕРНЫЕ </a:t>
            </a:r>
          </a:p>
          <a:p>
            <a:pPr algn="ctr"/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ТЕХНОЛОГИИ</a:t>
            </a:r>
          </a:p>
        </p:txBody>
      </p:sp>
      <p:pic>
        <p:nvPicPr>
          <p:cNvPr id="10" name="Picture 3" descr="C:\Users\Sveta\Desktop\1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54" y="4011910"/>
            <a:ext cx="1834416" cy="116016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lastview.ru/wp-content/uploads/2018/06/NTSUO-RF_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26120"/>
            <a:ext cx="4200618" cy="2801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ww.business-vector.info/wp-content/uploads/2014/11/oblachnye-tehnologi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135" y="1424912"/>
            <a:ext cx="4198649" cy="2803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Sveta\Desktop\12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293150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54" y="4011910"/>
            <a:ext cx="1834416" cy="116016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2051720" y="23594"/>
            <a:ext cx="71572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ПРОГРАММА РАЗВИТИЯ СЕСТРИНСКОГО ДЕЛА В РФ НА 2010 – 2020 </a:t>
            </a: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ГГ</a:t>
            </a:r>
            <a:r>
              <a:rPr lang="ru-RU" sz="3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07904" y="1474787"/>
            <a:ext cx="51845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</a:t>
            </a:r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развития </a:t>
            </a: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 -  </a:t>
            </a:r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совершенствование системы профессиональной подготовки </a:t>
            </a:r>
          </a:p>
        </p:txBody>
      </p:sp>
      <p:pic>
        <p:nvPicPr>
          <p:cNvPr id="2050" name="Picture 2" descr="https://vademec.ru/upload/iblock/ef1/ef172ab6971d03b0ce5861d9cc24dda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75606"/>
            <a:ext cx="2724984" cy="1812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medapplications.com/wp-content/uploads/2016/11/mpi-bundle-3-pro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24" y="3228180"/>
            <a:ext cx="2746328" cy="1830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www.amgkh.ru/images/cms/thumbs/cdaf503e32c6abfd1c761aa4ffe1ce32fc83d458/medsetsr_800_auto_jpg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045" y="3221422"/>
            <a:ext cx="2758187" cy="1837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57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697" y="3939902"/>
            <a:ext cx="1948273" cy="123216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979712" y="51470"/>
            <a:ext cx="71572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ПРОГРАММА РАЗВИТИЯ СЕСТРИНСКОГО ДЕЛА В РФ НА 2010 – 2020 </a:t>
            </a: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ГГ</a:t>
            </a:r>
            <a:r>
              <a:rPr lang="ru-RU" sz="3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496" y="1619091"/>
            <a:ext cx="7200800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>
                <a:solidFill>
                  <a:srgbClr val="006600"/>
                </a:solidFill>
              </a:rPr>
              <a:t>повышение уровня профессиональной компетентности специалистов со средним медицинским образованием;</a:t>
            </a:r>
          </a:p>
          <a:p>
            <a:pPr marL="361950" indent="-361950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>
                <a:solidFill>
                  <a:srgbClr val="006600"/>
                </a:solidFill>
              </a:rPr>
              <a:t>формирование единой информационной среды отрасли;</a:t>
            </a:r>
          </a:p>
          <a:p>
            <a:pPr marL="361950" indent="-361950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>
                <a:solidFill>
                  <a:srgbClr val="006600"/>
                </a:solidFill>
              </a:rPr>
              <a:t>обеспечение управления сферой научной деятельности в области сестринского дела.</a:t>
            </a:r>
          </a:p>
        </p:txBody>
      </p:sp>
      <p:pic>
        <p:nvPicPr>
          <p:cNvPr id="3074" name="Picture 2" descr="https://molva33.ru/wp-content/uploads/2018/11/fotolia_87304555_subscription_monthly_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37261"/>
            <a:ext cx="2423492" cy="1615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57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54" y="4011910"/>
            <a:ext cx="1834416" cy="116016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835696" y="43919"/>
            <a:ext cx="71572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КОМПЬЮТЕРНЫЕ ТЕХНОЛОГИИ </a:t>
            </a:r>
          </a:p>
          <a:p>
            <a:pPr algn="ctr"/>
            <a:r>
              <a:rPr lang="ru-RU" sz="3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СЕСТРИНСКОЙ ДЕЯТЕЛЬНОСТИ И НМО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218114"/>
            <a:ext cx="64087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6600"/>
                </a:solidFill>
              </a:rPr>
              <a:t>Эффективное развитие системы здравоохранения зависит от состояния профессионального уровня и качества подготовки специалиста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450362"/>
            <a:ext cx="65527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6600"/>
                </a:solidFill>
              </a:rPr>
              <a:t>совершенствование систем управления </a:t>
            </a:r>
            <a:r>
              <a:rPr lang="ru-RU" sz="2400" b="1" dirty="0" smtClean="0">
                <a:solidFill>
                  <a:srgbClr val="006600"/>
                </a:solidFill>
              </a:rPr>
              <a:t>                       и </a:t>
            </a:r>
            <a:r>
              <a:rPr lang="ru-RU" sz="2400" b="1" dirty="0">
                <a:solidFill>
                  <a:srgbClr val="006600"/>
                </a:solidFill>
              </a:rPr>
              <a:t>планирования сестринской деятельности, программ обучения с использованием компьютерных технологий</a:t>
            </a:r>
          </a:p>
        </p:txBody>
      </p:sp>
      <p:sp>
        <p:nvSpPr>
          <p:cNvPr id="6" name="AutoShape 2" descr="https://itmed.org/upload/resize_cache/iblock/b5f/430_369_0/vrach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s://itmed.org/upload/resize_cache/iblock/b5f/430_369_0/vrach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459" y="1275606"/>
            <a:ext cx="1951715" cy="14615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ak5.picdn.net/shutterstock/videos/6908605/thumb/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003798"/>
            <a:ext cx="1967782" cy="1037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низ 6"/>
          <p:cNvSpPr/>
          <p:nvPr/>
        </p:nvSpPr>
        <p:spPr>
          <a:xfrm>
            <a:off x="3203848" y="2859782"/>
            <a:ext cx="432048" cy="57606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061088"/>
            <a:ext cx="1756658" cy="1110984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691680" y="43919"/>
            <a:ext cx="73012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ОПСА ПОДДЕРЖИВАЕТ ИСПОЛЬЗОВАНИЕ СОВРЕМЕННЫХ ИНФОРМАЦИОННЫХ ТЕХНОЛОГИЙ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3921899"/>
            <a:ext cx="808589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Вебинары</a:t>
            </a: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позволяют проходить обучение </a:t>
            </a:r>
          </a:p>
          <a:p>
            <a:pPr algn="ctr"/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домашним компьютером или на рабочем месте</a:t>
            </a:r>
            <a:endParaRPr lang="ru-RU" sz="26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://www.opsa.info/img/images/uchastniki-vebinara-iz-gk-bsmp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567" y="1116847"/>
            <a:ext cx="3631447" cy="2723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medsestre.ru/files/pimg/%D0%9E%D0%9F%D0%A1%D0%90/2018/uchastniki_vebinara_iz_narkologicheskogo_dispanser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31590"/>
            <a:ext cx="3697473" cy="26917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4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697" y="3939902"/>
            <a:ext cx="1948273" cy="123216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051720" y="110532"/>
            <a:ext cx="600513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ВЕБИНАРЫ  РАМС</a:t>
            </a:r>
          </a:p>
        </p:txBody>
      </p:sp>
      <p:pic>
        <p:nvPicPr>
          <p:cNvPr id="1026" name="Picture 2" descr="http://www.opsa.info/img/images/uchastie-v-vebinarah-ram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839918"/>
            <a:ext cx="5444546" cy="4083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54" y="4011910"/>
            <a:ext cx="1834416" cy="116016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691680" y="140608"/>
            <a:ext cx="730127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ВЕБИНАРЫ  РАМС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987574"/>
            <a:ext cx="4896544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rgbClr val="006600"/>
                </a:solidFill>
              </a:rPr>
              <a:t>Подключение:</a:t>
            </a:r>
          </a:p>
          <a:p>
            <a:pPr marL="361950" indent="-36195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>
                <a:solidFill>
                  <a:srgbClr val="006600"/>
                </a:solidFill>
              </a:rPr>
              <a:t>из дома с персонального компьютера, </a:t>
            </a:r>
          </a:p>
          <a:p>
            <a:pPr marL="361950" indent="-36195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>
                <a:solidFill>
                  <a:srgbClr val="006600"/>
                </a:solidFill>
              </a:rPr>
              <a:t>компьютера в медицинской организации, </a:t>
            </a:r>
          </a:p>
          <a:p>
            <a:pPr marL="361950" indent="-36195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>
                <a:solidFill>
                  <a:srgbClr val="006600"/>
                </a:solidFill>
              </a:rPr>
              <a:t>с личного телефона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23928" y="3783980"/>
            <a:ext cx="4896544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006600"/>
                </a:solidFill>
              </a:rPr>
              <a:t>Виды:</a:t>
            </a:r>
            <a:endParaRPr lang="ru-RU" sz="2400" b="1" u="sng" dirty="0">
              <a:solidFill>
                <a:srgbClr val="006600"/>
              </a:solidFill>
            </a:endParaRPr>
          </a:p>
          <a:p>
            <a:pPr marL="361950" indent="-36195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 smtClean="0">
                <a:solidFill>
                  <a:srgbClr val="006600"/>
                </a:solidFill>
              </a:rPr>
              <a:t>аккредитованные</a:t>
            </a:r>
          </a:p>
          <a:p>
            <a:pPr marL="361950" indent="-36195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 smtClean="0">
                <a:solidFill>
                  <a:srgbClr val="006600"/>
                </a:solidFill>
              </a:rPr>
              <a:t>неаккредитованные</a:t>
            </a:r>
            <a:endParaRPr lang="ru-RU" sz="2500" b="1" dirty="0">
              <a:solidFill>
                <a:srgbClr val="006600"/>
              </a:solidFill>
            </a:endParaRPr>
          </a:p>
        </p:txBody>
      </p:sp>
      <p:pic>
        <p:nvPicPr>
          <p:cNvPr id="13" name="Picture 3" descr="D:\Документы\ОПСА\29. Вебинары\2018 г\Фотоотчет\ГК БСМП № 2\SAM_42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1707654"/>
            <a:ext cx="3779912" cy="2519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691680" y="140608"/>
            <a:ext cx="730127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ВЕБИНАРАХ  РАМС</a:t>
            </a:r>
          </a:p>
        </p:txBody>
      </p:sp>
      <p:pic>
        <p:nvPicPr>
          <p:cNvPr id="7170" name="Picture 2" descr="http://refua.in.ua/lebedinseke-medichne-uchilishe/37631_html_m6db902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1" y="1497487"/>
            <a:ext cx="1093056" cy="225393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peoplepng.com/wp-content/uploads/2019/04/7027-nurse-to-use-png-imag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843558"/>
            <a:ext cx="1872208" cy="315868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kashubadesign.ru/images/uploads/644222a101bd552aa97f8a4aefeadb0f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443" t="7784" r="18538"/>
          <a:stretch/>
        </p:blipFill>
        <p:spPr bwMode="auto">
          <a:xfrm>
            <a:off x="7092280" y="1644888"/>
            <a:ext cx="1708766" cy="143091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vao-service.ru/wp-content/uploads/2018/12/diagnostika.png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949" y="1807840"/>
            <a:ext cx="1437227" cy="14401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8171" y="3939902"/>
            <a:ext cx="188953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Член ОПСА</a:t>
            </a:r>
            <a:endParaRPr lang="ru-RU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322427" y="3939902"/>
            <a:ext cx="188953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Главная медсестра</a:t>
            </a:r>
            <a:endParaRPr lang="ru-RU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492795" y="3939902"/>
            <a:ext cx="188953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 ошибок</a:t>
            </a:r>
            <a:endParaRPr lang="ru-RU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76256" y="3942224"/>
            <a:ext cx="188953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Отправка заявки</a:t>
            </a:r>
            <a:endParaRPr lang="ru-RU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Стрелка вниз 21"/>
          <p:cNvSpPr/>
          <p:nvPr/>
        </p:nvSpPr>
        <p:spPr>
          <a:xfrm rot="16200000">
            <a:off x="1906031" y="2374504"/>
            <a:ext cx="432048" cy="57606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16200000">
            <a:off x="4045542" y="2389633"/>
            <a:ext cx="432048" cy="57606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16200000">
            <a:off x="6372200" y="2390774"/>
            <a:ext cx="432048" cy="57606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3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524</Words>
  <Application>Microsoft Office PowerPoint</Application>
  <PresentationFormat>Экран (16:9)</PresentationFormat>
  <Paragraphs>70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157</cp:revision>
  <dcterms:created xsi:type="dcterms:W3CDTF">2019-07-17T04:41:02Z</dcterms:created>
  <dcterms:modified xsi:type="dcterms:W3CDTF">2019-09-02T14:23:13Z</dcterms:modified>
</cp:coreProperties>
</file>