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9" r:id="rId2"/>
    <p:sldId id="267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302" r:id="rId20"/>
    <p:sldId id="300" r:id="rId21"/>
    <p:sldId id="282" r:id="rId2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99FF66"/>
    <a:srgbClr val="EAEAEA"/>
    <a:srgbClr val="CC0000"/>
    <a:srgbClr val="CCFF99"/>
    <a:srgbClr val="DEFFBD"/>
    <a:srgbClr val="AFFFFF"/>
    <a:srgbClr val="E7FFFF"/>
    <a:srgbClr val="EFFFE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2" autoAdjust="0"/>
    <p:restoredTop sz="99513" autoAdjust="0"/>
  </p:normalViewPr>
  <p:slideViewPr>
    <p:cSldViewPr>
      <p:cViewPr>
        <p:scale>
          <a:sx n="66" d="100"/>
          <a:sy n="66" d="100"/>
        </p:scale>
        <p:origin x="-1980" y="-10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DD2946-422E-42C3-ACBE-65A05B74AB02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A1CD6-BA9D-4C66-8836-5ED1BB3A2E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348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8.png"/><Relationship Id="rId1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17" Type="http://schemas.openxmlformats.org/officeDocument/2006/relationships/image" Target="../media/image4.png"/><Relationship Id="rId2" Type="http://schemas.openxmlformats.org/officeDocument/2006/relationships/image" Target="../media/image5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8571"/>
            <a:ext cx="4210563" cy="33144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6793" y="3285888"/>
            <a:ext cx="2937207" cy="185761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51920" y="195486"/>
            <a:ext cx="5292080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Координационный совет ОПСА 18 сентября 2019 г.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925" y="3435846"/>
            <a:ext cx="65452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Т.А. Зорина, </a:t>
            </a:r>
          </a:p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ОПСА, 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вице-президент 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РАМС</a:t>
            </a:r>
          </a:p>
          <a:p>
            <a:r>
              <a:rPr lang="en-US" sz="1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1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О.А. Бучко, </a:t>
            </a:r>
          </a:p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вице-президент ОПСА, 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специализированной 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секции 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РАМС «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Сестринские исследования»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1375601"/>
            <a:ext cx="7391837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КАЛЕНДАРНЫЙ ПЛАН </a:t>
            </a: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МЕРОПРИЯТИЙ, ПОСВЯЩЕННЫЙ  </a:t>
            </a: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 МЕДИЦИНСКОЙ СЕСТРЫ И АКУШЕРКИ, </a:t>
            </a:r>
          </a:p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20-ЛЕТНЕМУ </a:t>
            </a: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ЮБИЛЕЮ </a:t>
            </a: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ОПСА, </a:t>
            </a: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2020 </a:t>
            </a: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2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-108520" y="-61478"/>
            <a:ext cx="2278856" cy="1337084"/>
            <a:chOff x="-108520" y="-61478"/>
            <a:chExt cx="2278856" cy="1337084"/>
          </a:xfrm>
        </p:grpSpPr>
        <p:sp>
          <p:nvSpPr>
            <p:cNvPr id="13" name="Овал 12"/>
            <p:cNvSpPr/>
            <p:nvPr/>
          </p:nvSpPr>
          <p:spPr>
            <a:xfrm>
              <a:off x="-108520" y="-57962"/>
              <a:ext cx="1342752" cy="1333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4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8" y="254794"/>
              <a:ext cx="732334" cy="719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Овал 14"/>
            <p:cNvSpPr/>
            <p:nvPr/>
          </p:nvSpPr>
          <p:spPr>
            <a:xfrm>
              <a:off x="827584" y="-61478"/>
              <a:ext cx="1342752" cy="1333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6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7866" y="195486"/>
              <a:ext cx="601654" cy="849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5901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0983" y="3795886"/>
            <a:ext cx="2175987" cy="137618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63688" y="209538"/>
            <a:ext cx="7380312" cy="574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НАУЧНО-ПРАКТИЧЕСКИЕ КОНФЕРЕНЦИИ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176303"/>
            <a:ext cx="838139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апреля 2020 г.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Научно-практическая конференция «Неотложные состояния в акушерстве. Роль акушерки, фельдшера, медицинской сестры»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г. Омск, ул. </a:t>
            </a:r>
            <a:r>
              <a:rPr lang="ru-RU" sz="1600" b="1" dirty="0" err="1">
                <a:solidFill>
                  <a:srgbClr val="006600"/>
                </a:solidFill>
              </a:rPr>
              <a:t>Броз</a:t>
            </a:r>
            <a:r>
              <a:rPr lang="ru-RU" sz="1600" b="1" dirty="0">
                <a:solidFill>
                  <a:srgbClr val="006600"/>
                </a:solidFill>
              </a:rPr>
              <a:t> Тито, 2, ГК «Турист». Кол-во участников: 235 чел.</a:t>
            </a:r>
          </a:p>
          <a:p>
            <a:r>
              <a:rPr lang="ru-RU" sz="1600" b="1" u="sng" dirty="0">
                <a:solidFill>
                  <a:srgbClr val="006600"/>
                </a:solidFill>
              </a:rPr>
              <a:t>Ответственные</a:t>
            </a:r>
            <a:r>
              <a:rPr lang="ru-RU" sz="1600" b="1" u="sng" dirty="0" smtClean="0">
                <a:solidFill>
                  <a:srgbClr val="006600"/>
                </a:solidFill>
              </a:rPr>
              <a:t>: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006600"/>
                </a:solidFill>
              </a:rPr>
              <a:t>Саитова Т.В., Зорина Т.А.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529941"/>
            <a:ext cx="8151051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мая 2020 г.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Научно-практическая конференция «Современные подходы в оказании анестезиолого-реанимационной помощи»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г. Омск, ул. </a:t>
            </a:r>
            <a:r>
              <a:rPr lang="ru-RU" sz="1600" b="1" dirty="0" err="1">
                <a:solidFill>
                  <a:srgbClr val="006600"/>
                </a:solidFill>
              </a:rPr>
              <a:t>Броз</a:t>
            </a:r>
            <a:r>
              <a:rPr lang="ru-RU" sz="1600" b="1" dirty="0">
                <a:solidFill>
                  <a:srgbClr val="006600"/>
                </a:solidFill>
              </a:rPr>
              <a:t> Тито, 2, ГК «Турист». Кол-во участников: 200 чел.</a:t>
            </a:r>
          </a:p>
          <a:p>
            <a:r>
              <a:rPr lang="ru-RU" sz="1600" b="1" u="sng" dirty="0">
                <a:solidFill>
                  <a:srgbClr val="006600"/>
                </a:solidFill>
              </a:rPr>
              <a:t>Ответственные</a:t>
            </a:r>
            <a:r>
              <a:rPr lang="ru-RU" sz="1600" b="1" u="sng" dirty="0" smtClean="0">
                <a:solidFill>
                  <a:srgbClr val="006600"/>
                </a:solidFill>
              </a:rPr>
              <a:t>:</a:t>
            </a:r>
            <a:r>
              <a:rPr lang="ru-RU" sz="1600" b="1" dirty="0"/>
              <a:t> </a:t>
            </a:r>
            <a:r>
              <a:rPr lang="ru-RU" sz="1600" b="1" dirty="0" err="1">
                <a:solidFill>
                  <a:srgbClr val="006600"/>
                </a:solidFill>
              </a:rPr>
              <a:t>Нопина</a:t>
            </a:r>
            <a:r>
              <a:rPr lang="ru-RU" sz="1600" b="1" dirty="0">
                <a:solidFill>
                  <a:srgbClr val="006600"/>
                </a:solidFill>
              </a:rPr>
              <a:t> О.Е., Моисеева Т.Ф</a:t>
            </a:r>
            <a:r>
              <a:rPr lang="ru-RU" sz="1600" b="1" dirty="0" smtClean="0">
                <a:solidFill>
                  <a:srgbClr val="006600"/>
                </a:solidFill>
              </a:rPr>
              <a:t>.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898093"/>
            <a:ext cx="770485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мая 2020 г.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Научно-практическая конференция «Актуальные вопросы и инновационные технологии в педиатрии и неонатологии»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г. Омск, ул. </a:t>
            </a:r>
            <a:r>
              <a:rPr lang="ru-RU" sz="1600" b="1" dirty="0" err="1">
                <a:solidFill>
                  <a:srgbClr val="006600"/>
                </a:solidFill>
              </a:rPr>
              <a:t>Броз</a:t>
            </a:r>
            <a:r>
              <a:rPr lang="ru-RU" sz="1600" b="1" dirty="0">
                <a:solidFill>
                  <a:srgbClr val="006600"/>
                </a:solidFill>
              </a:rPr>
              <a:t> Тито, 2, ГК «Турист». Кол-во участников: 250 чел.</a:t>
            </a:r>
          </a:p>
          <a:p>
            <a:r>
              <a:rPr lang="ru-RU" sz="1600" b="1" u="sng" dirty="0">
                <a:solidFill>
                  <a:srgbClr val="006600"/>
                </a:solidFill>
              </a:rPr>
              <a:t>Ответственные: </a:t>
            </a:r>
            <a:r>
              <a:rPr lang="ru-RU" sz="1600" b="1" dirty="0">
                <a:solidFill>
                  <a:srgbClr val="006600"/>
                </a:solidFill>
              </a:rPr>
              <a:t>Мехова Т.А., Иващенко Л.А., Тиссен Н.В.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5054" y="4040653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853" y="280054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053" y="136038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8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856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63688" y="209538"/>
            <a:ext cx="738031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НАУЧНО-ПРАКТИЧЕСКИЕ КОНФЕРЕНЦИИ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176303"/>
            <a:ext cx="824440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августа 2020 г.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Научно-практическая конференция «Организация лабораторной службы, перспективные лабораторные технологии в медицинской практике»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г. Омск, ул. </a:t>
            </a:r>
            <a:r>
              <a:rPr lang="ru-RU" sz="1600" b="1" dirty="0" err="1">
                <a:solidFill>
                  <a:srgbClr val="006600"/>
                </a:solidFill>
              </a:rPr>
              <a:t>Броз</a:t>
            </a:r>
            <a:r>
              <a:rPr lang="ru-RU" sz="1600" b="1" dirty="0">
                <a:solidFill>
                  <a:srgbClr val="006600"/>
                </a:solidFill>
              </a:rPr>
              <a:t> Тито, 2, ГК «Турист». Кол-во участников: 220 чел.</a:t>
            </a:r>
          </a:p>
          <a:p>
            <a:r>
              <a:rPr lang="ru-RU" sz="1600" b="1" u="sng" dirty="0">
                <a:solidFill>
                  <a:srgbClr val="006600"/>
                </a:solidFill>
              </a:rPr>
              <a:t>Ответственные: </a:t>
            </a:r>
            <a:r>
              <a:rPr lang="ru-RU" sz="1600" b="1" dirty="0">
                <a:solidFill>
                  <a:srgbClr val="006600"/>
                </a:solidFill>
              </a:rPr>
              <a:t>Фильчаков А.М., Панькова О.Д., Иващенко Л.А.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514256"/>
            <a:ext cx="824440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сентября 2020 г.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Научно-практическая конференция «Актуальные вопросы фтизиатрии на современном этапе»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г. Омск, ул. </a:t>
            </a:r>
            <a:r>
              <a:rPr lang="ru-RU" sz="1600" b="1" dirty="0" err="1">
                <a:solidFill>
                  <a:srgbClr val="006600"/>
                </a:solidFill>
              </a:rPr>
              <a:t>Броз</a:t>
            </a:r>
            <a:r>
              <a:rPr lang="ru-RU" sz="1600" b="1" dirty="0">
                <a:solidFill>
                  <a:srgbClr val="006600"/>
                </a:solidFill>
              </a:rPr>
              <a:t> Тито, 2, ГК «Турист». Кол-во участников: 200 чел.</a:t>
            </a:r>
          </a:p>
          <a:p>
            <a:r>
              <a:rPr lang="ru-RU" sz="1600" b="1" u="sng" dirty="0">
                <a:solidFill>
                  <a:srgbClr val="006600"/>
                </a:solidFill>
              </a:rPr>
              <a:t>Ответственные: </a:t>
            </a:r>
            <a:r>
              <a:rPr lang="ru-RU" sz="1600" b="1" dirty="0" err="1">
                <a:solidFill>
                  <a:srgbClr val="006600"/>
                </a:solidFill>
              </a:rPr>
              <a:t>Остапчук</a:t>
            </a:r>
            <a:r>
              <a:rPr lang="ru-RU" sz="1600" b="1" dirty="0">
                <a:solidFill>
                  <a:srgbClr val="006600"/>
                </a:solidFill>
              </a:rPr>
              <a:t> О.Ю., </a:t>
            </a:r>
            <a:r>
              <a:rPr lang="ru-RU" sz="1600" b="1" dirty="0" err="1">
                <a:solidFill>
                  <a:srgbClr val="006600"/>
                </a:solidFill>
              </a:rPr>
              <a:t>Дацюк</a:t>
            </a:r>
            <a:r>
              <a:rPr lang="ru-RU" sz="1600" b="1" dirty="0">
                <a:solidFill>
                  <a:srgbClr val="006600"/>
                </a:solidFill>
              </a:rPr>
              <a:t> С.Ф., Сажина Ю.В.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867894"/>
            <a:ext cx="824440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сентября 2020 г.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Научно-практическая конференция «Пациент-ориентированные технологии первичного звена – оптимально, эффективно, безопасно»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г. Омск, ул. </a:t>
            </a:r>
            <a:r>
              <a:rPr lang="ru-RU" sz="1600" b="1" dirty="0" err="1">
                <a:solidFill>
                  <a:srgbClr val="006600"/>
                </a:solidFill>
              </a:rPr>
              <a:t>Броз</a:t>
            </a:r>
            <a:r>
              <a:rPr lang="ru-RU" sz="1600" b="1" dirty="0">
                <a:solidFill>
                  <a:srgbClr val="006600"/>
                </a:solidFill>
              </a:rPr>
              <a:t> Тито, 2, ГК «Турист». Кол-во участников: 250 чел.</a:t>
            </a:r>
          </a:p>
          <a:p>
            <a:r>
              <a:rPr lang="ru-RU" sz="1600" b="1" u="sng" dirty="0">
                <a:solidFill>
                  <a:srgbClr val="006600"/>
                </a:solidFill>
              </a:rPr>
              <a:t>Ответственные: </a:t>
            </a:r>
            <a:r>
              <a:rPr lang="ru-RU" sz="1600" b="1" dirty="0" err="1">
                <a:solidFill>
                  <a:srgbClr val="006600"/>
                </a:solidFill>
              </a:rPr>
              <a:t>Разумова</a:t>
            </a:r>
            <a:r>
              <a:rPr lang="ru-RU" sz="1600" b="1" dirty="0">
                <a:solidFill>
                  <a:srgbClr val="006600"/>
                </a:solidFill>
              </a:rPr>
              <a:t> Н.В., Бучко О.А., </a:t>
            </a:r>
            <a:r>
              <a:rPr lang="ru-RU" sz="1600" b="1" dirty="0" err="1">
                <a:solidFill>
                  <a:srgbClr val="006600"/>
                </a:solidFill>
              </a:rPr>
              <a:t>Баландина</a:t>
            </a:r>
            <a:r>
              <a:rPr lang="ru-RU" sz="1600" b="1" dirty="0">
                <a:solidFill>
                  <a:srgbClr val="006600"/>
                </a:solidFill>
              </a:rPr>
              <a:t> А.В.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5054" y="4040653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853" y="272854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053" y="136038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8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856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061088"/>
            <a:ext cx="1756658" cy="111098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63688" y="209538"/>
            <a:ext cx="738031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НАУЧНО-ПРАКТИЧЕСКИЕ КОНФЕРЕНЦИИ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347614"/>
            <a:ext cx="8208912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октября 2020 г.</a:t>
            </a:r>
          </a:p>
          <a:p>
            <a:r>
              <a:rPr lang="ru-RU" sz="1900" b="1" dirty="0">
                <a:solidFill>
                  <a:srgbClr val="006600"/>
                </a:solidFill>
              </a:rPr>
              <a:t>Научно-практическая конференция «Медицинские сестры на страже психического здоровья: профилактика, помощь, реабилитация»</a:t>
            </a:r>
          </a:p>
          <a:p>
            <a:r>
              <a:rPr lang="ru-RU" sz="1900" b="1" dirty="0">
                <a:solidFill>
                  <a:srgbClr val="006600"/>
                </a:solidFill>
              </a:rPr>
              <a:t>г. Омск, ул. </a:t>
            </a:r>
            <a:r>
              <a:rPr lang="ru-RU" sz="1900" b="1" dirty="0" err="1">
                <a:solidFill>
                  <a:srgbClr val="006600"/>
                </a:solidFill>
              </a:rPr>
              <a:t>Броз</a:t>
            </a:r>
            <a:r>
              <a:rPr lang="ru-RU" sz="1900" b="1" dirty="0">
                <a:solidFill>
                  <a:srgbClr val="006600"/>
                </a:solidFill>
              </a:rPr>
              <a:t> Тито, 2, ГК «Турист». Кол-во участников: 250 чел.</a:t>
            </a:r>
          </a:p>
          <a:p>
            <a:r>
              <a:rPr lang="ru-RU" sz="1900" b="1" u="sng" dirty="0">
                <a:solidFill>
                  <a:srgbClr val="006600"/>
                </a:solidFill>
              </a:rPr>
              <a:t>Ответственные: </a:t>
            </a:r>
            <a:r>
              <a:rPr lang="ru-RU" sz="1900" b="1" dirty="0" err="1">
                <a:solidFill>
                  <a:srgbClr val="006600"/>
                </a:solidFill>
              </a:rPr>
              <a:t>Гирфанова</a:t>
            </a:r>
            <a:r>
              <a:rPr lang="ru-RU" sz="1900" b="1" dirty="0">
                <a:solidFill>
                  <a:srgbClr val="006600"/>
                </a:solidFill>
              </a:rPr>
              <a:t> Е.П., Дорошенко М.Ю.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3249726"/>
            <a:ext cx="828092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октября 2020 г.</a:t>
            </a:r>
          </a:p>
          <a:p>
            <a:r>
              <a:rPr lang="ru-RU" sz="1900" b="1" dirty="0">
                <a:solidFill>
                  <a:srgbClr val="006600"/>
                </a:solidFill>
              </a:rPr>
              <a:t>Научно-практическая конференция «Актуальные проблемы и приоритетные направления в развитии сестринского дела в стоматологии»</a:t>
            </a:r>
          </a:p>
          <a:p>
            <a:r>
              <a:rPr lang="ru-RU" sz="1900" b="1" dirty="0">
                <a:solidFill>
                  <a:srgbClr val="006600"/>
                </a:solidFill>
              </a:rPr>
              <a:t>г. Омск, ул. </a:t>
            </a:r>
            <a:r>
              <a:rPr lang="ru-RU" sz="1900" b="1" dirty="0" err="1">
                <a:solidFill>
                  <a:srgbClr val="006600"/>
                </a:solidFill>
              </a:rPr>
              <a:t>Броз</a:t>
            </a:r>
            <a:r>
              <a:rPr lang="ru-RU" sz="1900" b="1" dirty="0">
                <a:solidFill>
                  <a:srgbClr val="006600"/>
                </a:solidFill>
              </a:rPr>
              <a:t> Тито, 2, ГК «Турист». Кол-во участников: 130 чел.</a:t>
            </a:r>
          </a:p>
          <a:p>
            <a:r>
              <a:rPr lang="ru-RU" sz="1900" b="1" u="sng" dirty="0">
                <a:solidFill>
                  <a:srgbClr val="006600"/>
                </a:solidFill>
              </a:rPr>
              <a:t>Ответственные: </a:t>
            </a:r>
            <a:r>
              <a:rPr lang="ru-RU" sz="1900" b="1" dirty="0" err="1">
                <a:solidFill>
                  <a:srgbClr val="006600"/>
                </a:solidFill>
              </a:rPr>
              <a:t>Поливода</a:t>
            </a:r>
            <a:r>
              <a:rPr lang="ru-RU" sz="1900" b="1" dirty="0">
                <a:solidFill>
                  <a:srgbClr val="006600"/>
                </a:solidFill>
              </a:rPr>
              <a:t> Е.В., </a:t>
            </a:r>
            <a:r>
              <a:rPr lang="ru-RU" sz="1900" b="1" dirty="0" err="1">
                <a:solidFill>
                  <a:srgbClr val="006600"/>
                </a:solidFill>
              </a:rPr>
              <a:t>Кобкова</a:t>
            </a:r>
            <a:r>
              <a:rPr lang="ru-RU" sz="1900" b="1" dirty="0">
                <a:solidFill>
                  <a:srgbClr val="006600"/>
                </a:solidFill>
              </a:rPr>
              <a:t> Л.В</a:t>
            </a:r>
            <a:r>
              <a:rPr lang="ru-RU" sz="1900" b="1" dirty="0" smtClean="0">
                <a:solidFill>
                  <a:srgbClr val="006600"/>
                </a:solidFill>
              </a:rPr>
              <a:t>..</a:t>
            </a:r>
            <a:endParaRPr lang="ru-RU" sz="1900" b="1" dirty="0">
              <a:solidFill>
                <a:srgbClr val="0066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4819" y="3592636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11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782" y="1635646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856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4840" y="3867894"/>
            <a:ext cx="2062130" cy="130417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-73"/>
            <a:ext cx="6912768" cy="185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«МЕДИЦИНСКИЕ СЕСТРЫ 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АКУШЕРКИ  ОКБ  НА РУБЕЖЕ 100-ЛЕТИЯ – ПУТЬ К НОВЫМ ДОСТИЖЕНИЯМ»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октября 2020 г.</a:t>
            </a:r>
            <a:endParaRPr lang="ru-RU" sz="2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12191" y="2139702"/>
            <a:ext cx="4568321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6600"/>
                </a:solidFill>
              </a:rPr>
              <a:t>г. Омск, </a:t>
            </a:r>
            <a:r>
              <a:rPr lang="ru-RU" sz="2200" b="1" dirty="0" smtClean="0">
                <a:solidFill>
                  <a:srgbClr val="006600"/>
                </a:solidFill>
              </a:rPr>
              <a:t>ул</a:t>
            </a:r>
            <a:r>
              <a:rPr lang="ru-RU" sz="2200" b="1" dirty="0">
                <a:solidFill>
                  <a:srgbClr val="006600"/>
                </a:solidFill>
              </a:rPr>
              <a:t>. 70 лет Октября, </a:t>
            </a:r>
            <a:r>
              <a:rPr lang="ru-RU" sz="2200" b="1" dirty="0" smtClean="0">
                <a:solidFill>
                  <a:srgbClr val="006600"/>
                </a:solidFill>
              </a:rPr>
              <a:t>25/2, Агентство </a:t>
            </a:r>
            <a:r>
              <a:rPr lang="ru-RU" sz="2200" b="1" dirty="0">
                <a:solidFill>
                  <a:srgbClr val="006600"/>
                </a:solidFill>
              </a:rPr>
              <a:t>развития и инвестиций Омской </a:t>
            </a:r>
            <a:r>
              <a:rPr lang="ru-RU" sz="2200" b="1" dirty="0" smtClean="0">
                <a:solidFill>
                  <a:srgbClr val="006600"/>
                </a:solidFill>
              </a:rPr>
              <a:t>области</a:t>
            </a:r>
          </a:p>
          <a:p>
            <a:endParaRPr lang="ru-RU" sz="2200" b="1" dirty="0">
              <a:solidFill>
                <a:srgbClr val="006600"/>
              </a:solidFill>
            </a:endParaRPr>
          </a:p>
          <a:p>
            <a:r>
              <a:rPr lang="ru-RU" sz="2200" b="1" dirty="0" smtClean="0">
                <a:solidFill>
                  <a:srgbClr val="006600"/>
                </a:solidFill>
              </a:rPr>
              <a:t>Кол-во участников: 450 </a:t>
            </a:r>
            <a:r>
              <a:rPr lang="ru-RU" sz="2200" b="1" dirty="0">
                <a:solidFill>
                  <a:srgbClr val="006600"/>
                </a:solidFill>
              </a:rPr>
              <a:t>чел</a:t>
            </a:r>
            <a:r>
              <a:rPr lang="ru-RU" sz="2200" b="1" dirty="0" smtClean="0">
                <a:solidFill>
                  <a:srgbClr val="006600"/>
                </a:solidFill>
              </a:rPr>
              <a:t>.</a:t>
            </a:r>
          </a:p>
          <a:p>
            <a:r>
              <a:rPr lang="ru-RU" sz="2200" b="1" dirty="0">
                <a:solidFill>
                  <a:srgbClr val="006600"/>
                </a:solidFill>
              </a:rPr>
              <a:t>Ответственные: Моисеева Т.Ф., Зорина Т.А</a:t>
            </a:r>
            <a:r>
              <a:rPr lang="ru-RU" sz="2200" b="1" dirty="0" smtClean="0">
                <a:solidFill>
                  <a:srgbClr val="006600"/>
                </a:solidFill>
              </a:rPr>
              <a:t>.</a:t>
            </a:r>
            <a:endParaRPr lang="ru-RU" sz="2200" b="1" dirty="0">
              <a:solidFill>
                <a:srgbClr val="006600"/>
              </a:solidFill>
            </a:endParaRPr>
          </a:p>
        </p:txBody>
      </p:sp>
      <p:pic>
        <p:nvPicPr>
          <p:cNvPr id="6152" name="Picture 8" descr="https://avatars.mds.yandex.net/get-altay/1871013/2a00000169a82c16b4c9dd89cf502017675f/XX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65" y="1920452"/>
            <a:ext cx="4033211" cy="3024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2" name="Овал 11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856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4596"/>
            <a:ext cx="7992888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КОНКУРС: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«МЕДИЦИНСКАЯ СЕСТРА ГОДА», «АКУШЕРКА ГОДА»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апрель 2020 г.</a:t>
            </a:r>
            <a:endParaRPr lang="ru-RU" sz="2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72" name="Picture 8" descr="https://static.tildacdn.com/tild3731-6534-4535-b838-613366323563/ma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998" y="839918"/>
            <a:ext cx="7204830" cy="405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i.pinimg.com/736x/06/43/1a/06431afc5c6c2cf1752a4d990fba0769--nurses-caregiv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942" l="9091" r="888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10" y="1431816"/>
            <a:ext cx="1584176" cy="37116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www.victoriasladen.de/WebRoot/Store28/Shops/82607717/5961/E435/D934/3659/8B69/C0A8/2ABB/E320/0100460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500" b="97130" l="5082" r="93607">
                        <a14:foregroundMark x1="50984" y1="28889" x2="50984" y2="28889"/>
                        <a14:foregroundMark x1="47049" y1="33704" x2="47049" y2="33704"/>
                        <a14:foregroundMark x1="49672" y1="24815" x2="49672" y2="24815"/>
                        <a14:foregroundMark x1="47049" y1="8426" x2="47049" y2="8426"/>
                        <a14:foregroundMark x1="44426" y1="13704" x2="44426" y2="13704"/>
                        <a14:foregroundMark x1="52295" y1="16667" x2="52295" y2="16667"/>
                        <a14:foregroundMark x1="52295" y1="20370" x2="52295" y2="203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577" r="9823"/>
          <a:stretch/>
        </p:blipFill>
        <p:spPr bwMode="auto">
          <a:xfrm flipH="1">
            <a:off x="-94866" y="1295479"/>
            <a:ext cx="1246413" cy="38312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legkotur.ru/assets/images/%D0%BA%D1%80%D0%B5%D1%81%D1%82%D0%B8%D0%B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558" y="2232054"/>
            <a:ext cx="225367" cy="232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 descr="C:\Users\Sveta\Desktop\psihiator-narkolog-1252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322" y="1817897"/>
            <a:ext cx="962025" cy="9620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C:\Users\Sveta\Desktop\servico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466" y="2885570"/>
            <a:ext cx="850400" cy="12756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http://ladamed.ru/public/modules/shop/slidefile/20/_951x240_f306959793ef94b739848b8d0d8c4772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5" r="22083"/>
          <a:stretch/>
        </p:blipFill>
        <p:spPr bwMode="auto">
          <a:xfrm>
            <a:off x="5243759" y="2232054"/>
            <a:ext cx="1108778" cy="89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http://quiotl.com/wp-content/uploads/2017/06/Clinical-research-study-is-life-changing-for-healthcare-assistant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167" y="3661256"/>
            <a:ext cx="1338052" cy="89248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https://apral.ru/wp-content/uploads/2018/02/590983790c65a451be023601666593eb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0"/>
          <a:stretch/>
        </p:blipFill>
        <p:spPr bwMode="auto">
          <a:xfrm>
            <a:off x="4401882" y="3325061"/>
            <a:ext cx="1337860" cy="109830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5" name="Picture 21" descr="C:\Users\Sveta\Desktop\nurse-with-baby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274" y="2733923"/>
            <a:ext cx="1350095" cy="90081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7" name="Picture 23" descr="https://lh6.googleusercontent.com/-NFn8xOhCpGs/VUvU7NFJ81I/AAAAAAAAAB4/PexAVAFZv4E5dMqEo5cMoKxpZm9xWxA1wCJkC/s1600-w627/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362" y="2813173"/>
            <a:ext cx="1061040" cy="10610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23" name="Овал 22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856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3268" y="3651870"/>
            <a:ext cx="2403702" cy="15202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75393"/>
            <a:ext cx="7877337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ВСЕРОССИЙСКАЯ АКЦИЯ </a:t>
            </a:r>
          </a:p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«ПОБЛАГОДАРИМ МЕДИЦИНСКУЮ СЕСТРУ </a:t>
            </a:r>
          </a:p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АКУШЕРКУ», май 2020 г.</a:t>
            </a:r>
            <a:endParaRPr lang="ru-RU" sz="2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https://avatars.mds.yandex.net/get-pdb/1583023/1072e002-2163-44c5-ae7e-a86453be8bf2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395" r="95801">
                        <a14:foregroundMark x1="50488" y1="65755" x2="50488" y2="65755"/>
                        <a14:foregroundMark x1="62500" y1="50130" x2="62500" y2="50130"/>
                        <a14:foregroundMark x1="69531" y1="32292" x2="69531" y2="32292"/>
                        <a14:foregroundMark x1="31152" y1="29818" x2="31152" y2="29818"/>
                        <a14:foregroundMark x1="27930" y1="44661" x2="27930" y2="44661"/>
                        <a14:foregroundMark x1="27930" y1="62760" x2="27930" y2="62760"/>
                        <a14:foregroundMark x1="26660" y1="74219" x2="26660" y2="74219"/>
                        <a14:foregroundMark x1="38086" y1="73828" x2="38086" y2="73828"/>
                        <a14:foregroundMark x1="46973" y1="75911" x2="46973" y2="75911"/>
                        <a14:foregroundMark x1="57422" y1="73828" x2="57422" y2="73828"/>
                        <a14:foregroundMark x1="63184" y1="72526" x2="63184" y2="72526"/>
                        <a14:foregroundMark x1="66602" y1="70052" x2="66602" y2="70052"/>
                        <a14:foregroundMark x1="71680" y1="64974" x2="71680" y2="64974"/>
                        <a14:foregroundMark x1="71680" y1="59896" x2="71680" y2="59896"/>
                        <a14:foregroundMark x1="71680" y1="47135" x2="71680" y2="47135"/>
                        <a14:foregroundMark x1="71680" y1="38281" x2="71680" y2="38281"/>
                        <a14:foregroundMark x1="71680" y1="28906" x2="71680" y2="28906"/>
                        <a14:foregroundMark x1="66992" y1="28906" x2="66992" y2="28906"/>
                        <a14:foregroundMark x1="57422" y1="28906" x2="57422" y2="28906"/>
                        <a14:foregroundMark x1="51367" y1="28516" x2="51367" y2="28516"/>
                        <a14:foregroundMark x1="40918" y1="30208" x2="40918" y2="30208"/>
                        <a14:foregroundMark x1="34961" y1="30208" x2="34961" y2="30208"/>
                        <a14:foregroundMark x1="26953" y1="39974" x2="26953" y2="39974"/>
                        <a14:foregroundMark x1="29199" y1="33203" x2="29199" y2="33203"/>
                        <a14:foregroundMark x1="25684" y1="48047" x2="25684" y2="48047"/>
                        <a14:foregroundMark x1="26074" y1="55208" x2="26074" y2="55208"/>
                        <a14:foregroundMark x1="26953" y1="70052" x2="26953" y2="70052"/>
                        <a14:foregroundMark x1="26953" y1="66667" x2="26953" y2="66667"/>
                        <a14:foregroundMark x1="57422" y1="47135" x2="57422" y2="47135"/>
                        <a14:foregroundMark x1="58984" y1="58203" x2="58984" y2="58203"/>
                        <a14:foregroundMark x1="48535" y1="55990" x2="48535" y2="55990"/>
                        <a14:foregroundMark x1="37500" y1="44141" x2="37500" y2="44141"/>
                        <a14:foregroundMark x1="41895" y1="33594" x2="41895" y2="33594"/>
                        <a14:foregroundMark x1="51367" y1="36979" x2="51367" y2="36979"/>
                        <a14:foregroundMark x1="53613" y1="39583" x2="53613" y2="39583"/>
                        <a14:foregroundMark x1="55176" y1="43359" x2="55176" y2="43359"/>
                        <a14:foregroundMark x1="60938" y1="55990" x2="60938" y2="55990"/>
                        <a14:foregroundMark x1="48828" y1="49219" x2="48828" y2="49219"/>
                        <a14:foregroundMark x1="46973" y1="43750" x2="46973" y2="43750"/>
                        <a14:foregroundMark x1="46973" y1="43750" x2="46973" y2="43750"/>
                        <a14:foregroundMark x1="38770" y1="57682" x2="38770" y2="57682"/>
                        <a14:foregroundMark x1="37793" y1="64063" x2="37793" y2="64063"/>
                        <a14:foregroundMark x1="48242" y1="64453" x2="48242" y2="64453"/>
                        <a14:foregroundMark x1="58984" y1="60677" x2="58984" y2="60677"/>
                        <a14:foregroundMark x1="68262" y1="50521" x2="68262" y2="50521"/>
                        <a14:foregroundMark x1="68262" y1="36589" x2="68262" y2="36589"/>
                        <a14:foregroundMark x1="68262" y1="36198" x2="33008" y2="61589"/>
                        <a14:foregroundMark x1="38770" y1="58203" x2="25391" y2="28516"/>
                        <a14:foregroundMark x1="26367" y1="75130" x2="65332" y2="74219"/>
                        <a14:foregroundMark x1="65332" y1="70833" x2="70801" y2="58984"/>
                        <a14:foregroundMark x1="71094" y1="58594" x2="71094" y2="27214"/>
                        <a14:foregroundMark x1="70801" y1="28125" x2="26367" y2="27214"/>
                        <a14:foregroundMark x1="31445" y1="30599" x2="25684" y2="42057"/>
                        <a14:foregroundMark x1="25684" y1="42057" x2="25391" y2="70443"/>
                        <a14:foregroundMark x1="27930" y1="70833" x2="68555" y2="47526"/>
                        <a14:foregroundMark x1="65723" y1="69141" x2="63770" y2="48047"/>
                        <a14:foregroundMark x1="65723" y1="58203" x2="42188" y2="70052"/>
                        <a14:foregroundMark x1="41602" y1="53906" x2="34961" y2="27734"/>
                        <a14:foregroundMark x1="59668" y1="53516" x2="45996" y2="26432"/>
                        <a14:foregroundMark x1="32031" y1="65755" x2="30176" y2="42969"/>
                        <a14:foregroundMark x1="37109" y1="53125" x2="54297" y2="31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971" y="1589654"/>
            <a:ext cx="4574976" cy="343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572339" y="3397318"/>
            <a:ext cx="2160240" cy="542584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00000"/>
                </a:solidFill>
              </a:rPr>
              <a:t>СПАСИБО!</a:t>
            </a:r>
            <a:endParaRPr lang="ru-RU" sz="2800" b="1" dirty="0">
              <a:solidFill>
                <a:srgbClr val="C0000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3" name="Овал 12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856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3268" y="3651870"/>
            <a:ext cx="2403702" cy="15202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51470"/>
            <a:ext cx="7092280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КОНКУРС «ГОЛОС»</a:t>
            </a:r>
          </a:p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октябрь 2020 г.</a:t>
            </a:r>
            <a:endParaRPr lang="ru-RU" sz="2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086" y="1131590"/>
            <a:ext cx="86509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– медицинские сёстры и акушерки</a:t>
            </a:r>
            <a:endParaRPr lang="ru-RU" sz="3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 descr="http://zernaskazok.ru/wp-content/uploads/2017/01/%D0%BD%D0%BE%D1%82%D1%8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429" y="1635646"/>
            <a:ext cx="4171803" cy="34392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legkotur.ru/assets/images/%D0%BA%D1%80%D0%B5%D1%81%D1%82%D0%B8%D0%B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32576" y="2499742"/>
            <a:ext cx="678847" cy="69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4" name="Овал 13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457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0983" y="3795886"/>
            <a:ext cx="2175987" cy="137618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-20538"/>
            <a:ext cx="727280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ВЕЧЕР ВСТРЕЧИ «ОТ ВСЕЙ ДУШИ» </a:t>
            </a:r>
          </a:p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ПОЧЕТНЫМИ ЧЛЕНАМИ ОПСА</a:t>
            </a:r>
          </a:p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сентября 2020 г. </a:t>
            </a:r>
            <a:endParaRPr lang="ru-RU" sz="30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33167" y="1888252"/>
            <a:ext cx="367533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6600"/>
                </a:solidFill>
              </a:rPr>
              <a:t>г. Омск, ул. Герцена, «Клуб деловых людей» </a:t>
            </a:r>
            <a:endParaRPr lang="ru-RU" sz="2200" b="1" dirty="0" smtClean="0">
              <a:solidFill>
                <a:srgbClr val="006600"/>
              </a:solidFill>
            </a:endParaRPr>
          </a:p>
          <a:p>
            <a:endParaRPr lang="ru-RU" sz="2200" b="1" dirty="0">
              <a:solidFill>
                <a:srgbClr val="006600"/>
              </a:solidFill>
            </a:endParaRPr>
          </a:p>
          <a:p>
            <a:r>
              <a:rPr lang="ru-RU" sz="2200" b="1" dirty="0">
                <a:solidFill>
                  <a:srgbClr val="006600"/>
                </a:solidFill>
              </a:rPr>
              <a:t>Кол-во участников: 70 чел.</a:t>
            </a:r>
          </a:p>
          <a:p>
            <a:r>
              <a:rPr lang="ru-RU" sz="2200" b="1" dirty="0">
                <a:solidFill>
                  <a:srgbClr val="006600"/>
                </a:solidFill>
              </a:rPr>
              <a:t>Ответственные: Зорина Т.А., Бучко О.А., </a:t>
            </a:r>
            <a:endParaRPr lang="ru-RU" sz="2200" b="1" dirty="0" smtClean="0">
              <a:solidFill>
                <a:srgbClr val="006600"/>
              </a:solidFill>
            </a:endParaRPr>
          </a:p>
          <a:p>
            <a:r>
              <a:rPr lang="ru-RU" sz="2200" b="1" dirty="0" smtClean="0">
                <a:solidFill>
                  <a:srgbClr val="006600"/>
                </a:solidFill>
              </a:rPr>
              <a:t>члены Правления</a:t>
            </a:r>
            <a:endParaRPr lang="ru-RU" sz="2200" b="1" dirty="0">
              <a:solidFill>
                <a:srgbClr val="006600"/>
              </a:solidFill>
            </a:endParaRPr>
          </a:p>
        </p:txBody>
      </p:sp>
      <p:pic>
        <p:nvPicPr>
          <p:cNvPr id="17410" name="Picture 2" descr="https://404store.com/2018/09/24/All-sizes-Untitled-Flickr-Photo-Shari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35646"/>
            <a:ext cx="5097834" cy="3386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2" name="Овал 11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38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4840" y="3867894"/>
            <a:ext cx="2062130" cy="130417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34748" y="51470"/>
            <a:ext cx="754576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ТОРЖЕСТВЕННЫЙ ВЕЧЕР, ПОСВЯЩЕННЫЙ </a:t>
            </a:r>
          </a:p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20-ЛЕТНЕМУ ЮБИЛЕЮ ОПСА</a:t>
            </a:r>
          </a:p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декабря 2020 г.</a:t>
            </a:r>
            <a:endParaRPr lang="ru-RU" sz="30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92080" y="2032268"/>
            <a:ext cx="367533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6600"/>
                </a:solidFill>
              </a:rPr>
              <a:t>г. Омск, ул. Герцена, «Клуб деловых людей» </a:t>
            </a:r>
            <a:endParaRPr lang="ru-RU" sz="2200" b="1" dirty="0" smtClean="0">
              <a:solidFill>
                <a:srgbClr val="006600"/>
              </a:solidFill>
            </a:endParaRPr>
          </a:p>
          <a:p>
            <a:endParaRPr lang="ru-RU" sz="2200" b="1" dirty="0">
              <a:solidFill>
                <a:srgbClr val="006600"/>
              </a:solidFill>
            </a:endParaRPr>
          </a:p>
          <a:p>
            <a:r>
              <a:rPr lang="ru-RU" sz="2200" b="1" dirty="0">
                <a:solidFill>
                  <a:srgbClr val="006600"/>
                </a:solidFill>
              </a:rPr>
              <a:t>Кол-во участников: </a:t>
            </a:r>
            <a:r>
              <a:rPr lang="ru-RU" sz="2200" b="1" dirty="0" smtClean="0">
                <a:solidFill>
                  <a:srgbClr val="006600"/>
                </a:solidFill>
              </a:rPr>
              <a:t>150 </a:t>
            </a:r>
            <a:r>
              <a:rPr lang="ru-RU" sz="2200" b="1" dirty="0">
                <a:solidFill>
                  <a:srgbClr val="006600"/>
                </a:solidFill>
              </a:rPr>
              <a:t>чел.</a:t>
            </a:r>
          </a:p>
          <a:p>
            <a:r>
              <a:rPr lang="ru-RU" sz="2200" b="1" dirty="0">
                <a:solidFill>
                  <a:srgbClr val="006600"/>
                </a:solidFill>
              </a:rPr>
              <a:t>Ответственные: Зорина Т.А., Бучко О.А., </a:t>
            </a:r>
            <a:endParaRPr lang="ru-RU" sz="2200" b="1" dirty="0" smtClean="0">
              <a:solidFill>
                <a:srgbClr val="006600"/>
              </a:solidFill>
            </a:endParaRPr>
          </a:p>
          <a:p>
            <a:r>
              <a:rPr lang="ru-RU" sz="2200" b="1" dirty="0" smtClean="0">
                <a:solidFill>
                  <a:srgbClr val="006600"/>
                </a:solidFill>
              </a:rPr>
              <a:t>члены Правления</a:t>
            </a:r>
            <a:endParaRPr lang="ru-RU" sz="2200" b="1" dirty="0">
              <a:solidFill>
                <a:srgbClr val="006600"/>
              </a:solidFill>
            </a:endParaRPr>
          </a:p>
        </p:txBody>
      </p:sp>
      <p:pic>
        <p:nvPicPr>
          <p:cNvPr id="16386" name="Picture 2" descr="http://www.ateko-tm.ru/images/anl/20-le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209" l="0" r="96752">
                        <a14:foregroundMark x1="13780" y1="79937" x2="13780" y2="79937"/>
                        <a14:foregroundMark x1="89370" y1="54344" x2="89370" y2="54344"/>
                        <a14:foregroundMark x1="91732" y1="47235" x2="91732" y2="47235"/>
                        <a14:foregroundMark x1="41929" y1="20695" x2="41929" y2="20695"/>
                        <a14:foregroundMark x1="48819" y1="29384" x2="39272" y2="13428"/>
                        <a14:foregroundMark x1="37697" y1="12954" x2="31693" y2="3318"/>
                        <a14:foregroundMark x1="42520" y1="14850" x2="41043" y2="5213"/>
                        <a14:foregroundMark x1="31102" y1="15956" x2="27854" y2="6319"/>
                        <a14:foregroundMark x1="29626" y1="20221" x2="17323" y2="948"/>
                        <a14:foregroundMark x1="30217" y1="21169" x2="20374" y2="20695"/>
                        <a14:foregroundMark x1="34449" y1="36651" x2="26083" y2="39021"/>
                        <a14:foregroundMark x1="29331" y1="42338" x2="29331" y2="42338"/>
                        <a14:foregroundMark x1="35039" y1="18325" x2="42815" y2="18799"/>
                        <a14:backgroundMark x1="23327" y1="24013" x2="31693" y2="14376"/>
                        <a14:backgroundMark x1="31988" y1="16904" x2="31988" y2="16904"/>
                        <a14:backgroundMark x1="35039" y1="17852" x2="43110" y2="18799"/>
                        <a14:backgroundMark x1="43110" y1="17852" x2="43110" y2="17852"/>
                        <a14:backgroundMark x1="35335" y1="1896" x2="35335" y2="1896"/>
                        <a14:backgroundMark x1="23622" y1="2844" x2="23622" y2="2844"/>
                        <a14:backgroundMark x1="18799" y1="1422" x2="18799" y2="1422"/>
                        <a14:backgroundMark x1="24508" y1="11058" x2="24508" y2="11058"/>
                        <a14:backgroundMark x1="22441" y1="17378" x2="22441" y2="17378"/>
                        <a14:backgroundMark x1="27559" y1="7741" x2="27559" y2="7741"/>
                        <a14:backgroundMark x1="28150" y1="1896" x2="28150" y2="1896"/>
                        <a14:backgroundMark x1="33858" y1="2370" x2="33858" y2="2370"/>
                        <a14:backgroundMark x1="38681" y1="6319" x2="38681" y2="6319"/>
                        <a14:backgroundMark x1="39567" y1="1422" x2="39567" y2="1422"/>
                        <a14:backgroundMark x1="41634" y1="4265" x2="24508" y2="8689"/>
                        <a14:backgroundMark x1="21850" y1="19747" x2="29331" y2="13428"/>
                        <a14:backgroundMark x1="40748" y1="11058" x2="33268" y2="3791"/>
                        <a14:backgroundMark x1="34154" y1="8689" x2="42815" y2="139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46" y="1713511"/>
            <a:ext cx="5075978" cy="3162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3" name="Овал 12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38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47190" y="51043"/>
            <a:ext cx="7733322" cy="185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VII </a:t>
            </a: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ОТЧЕТНО-ВЫБОРНАЯ КОНФЕРЕНЦИЯ АССОЦИАЦИИ МЕДИЦИНСКИХ СЕСТЕР РОССИИ. 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МЕДИЦИНСКИХ СЕСТЕР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– 13 ноября 2020 г., г. Санкт-Петербург</a:t>
            </a:r>
            <a:endParaRPr lang="ru-RU" sz="2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81492" y="1851670"/>
            <a:ext cx="76625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6600"/>
                </a:solidFill>
              </a:rPr>
              <a:t>Участники – делегаты ОПСА</a:t>
            </a:r>
            <a:endParaRPr lang="ru-RU" sz="3000" b="1" dirty="0">
              <a:solidFill>
                <a:srgbClr val="006600"/>
              </a:solidFill>
            </a:endParaRPr>
          </a:p>
        </p:txBody>
      </p:sp>
      <p:pic>
        <p:nvPicPr>
          <p:cNvPr id="6148" name="Picture 4" descr="http://www.opsa.info/img/images/vserossiyskiy-kongress-1-den-mdash-11-oktyabrya-2015-g-ceremoniya-otkrytiya-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7734"/>
            <a:ext cx="3744416" cy="2493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opsa.info/img/images/vserossiyskiy-kongress-1-den-mdash-11-oktyabrya-2015-g-vi-otchetno-vybornaya-konferenciya-rams-vystuplenie-s-dokladom-v-a-sarkisovo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60" y="2427734"/>
            <a:ext cx="3809076" cy="2536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3" name="Овал 12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5105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3878924"/>
            <a:ext cx="2044690" cy="129314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51470"/>
            <a:ext cx="7157258" cy="60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ДЕЯТЕЛЬНОСТЬ</a:t>
            </a:r>
            <a:endParaRPr lang="ru-RU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15566"/>
            <a:ext cx="874846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6600"/>
                </a:solidFill>
              </a:rPr>
              <a:t>Подготовка информационного </a:t>
            </a:r>
            <a:r>
              <a:rPr lang="ru-RU" sz="2600" b="1" dirty="0" smtClean="0">
                <a:solidFill>
                  <a:srgbClr val="006600"/>
                </a:solidFill>
              </a:rPr>
              <a:t>письма, посвященного </a:t>
            </a:r>
          </a:p>
          <a:p>
            <a:pPr algn="ctr"/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 МЕДИЦИНСКОЙ СЕСТРЫ И АКУШЕРКИ</a:t>
            </a:r>
          </a:p>
          <a:p>
            <a:pPr algn="ctr"/>
            <a:r>
              <a:rPr lang="ru-RU" sz="2600" b="1" dirty="0" smtClean="0">
                <a:solidFill>
                  <a:srgbClr val="006600"/>
                </a:solidFill>
              </a:rPr>
              <a:t>для </a:t>
            </a:r>
            <a:r>
              <a:rPr lang="ru-RU" sz="2600" b="1" dirty="0">
                <a:solidFill>
                  <a:srgbClr val="006600"/>
                </a:solidFill>
              </a:rPr>
              <a:t>министра здравоохранения </a:t>
            </a:r>
            <a:r>
              <a:rPr lang="ru-RU" sz="2600" b="1" dirty="0" smtClean="0">
                <a:solidFill>
                  <a:srgbClr val="006600"/>
                </a:solidFill>
              </a:rPr>
              <a:t>Омской области, </a:t>
            </a:r>
            <a:r>
              <a:rPr lang="ru-RU" sz="2600" b="1" dirty="0">
                <a:solidFill>
                  <a:srgbClr val="006600"/>
                </a:solidFill>
              </a:rPr>
              <a:t>руководителей  медицинских организаций, членов ОПСА, </a:t>
            </a:r>
            <a:r>
              <a:rPr lang="ru-RU" sz="2600" b="1" dirty="0" smtClean="0">
                <a:solidFill>
                  <a:srgbClr val="006600"/>
                </a:solidFill>
              </a:rPr>
              <a:t>партнеров</a:t>
            </a:r>
            <a:endParaRPr lang="ru-RU" sz="2600" b="1" dirty="0">
              <a:solidFill>
                <a:srgbClr val="006600"/>
              </a:solidFill>
            </a:endParaRPr>
          </a:p>
        </p:txBody>
      </p:sp>
      <p:pic>
        <p:nvPicPr>
          <p:cNvPr id="1026" name="Picture 2" descr="https://i1.wp.com/insaathesabi.com/wp-content/uploads/2018/10/imaraffi1.png?w=484&amp;ssl=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39"/>
          <a:stretch/>
        </p:blipFill>
        <p:spPr bwMode="auto">
          <a:xfrm>
            <a:off x="2699792" y="2608337"/>
            <a:ext cx="4032448" cy="2371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2" name="Овал 11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3150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-20538"/>
            <a:ext cx="7344816" cy="1897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</a:t>
            </a: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ОТЧЕТНО-ВЫБОРНАЯ КОНФЕРЕНЦИЯ 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ПРОФЕССИОНАЛЬНОЙ 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СЕСТРИНСКОЙ АССОЦИАЦИИ 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декабря 2020 г.</a:t>
            </a:r>
            <a:endParaRPr lang="ru-RU" sz="2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211710"/>
            <a:ext cx="407514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>
                <a:solidFill>
                  <a:srgbClr val="006600"/>
                </a:solidFill>
              </a:rPr>
              <a:t>г. Омск, ул. </a:t>
            </a:r>
            <a:r>
              <a:rPr lang="ru-RU" sz="2300" b="1" dirty="0" err="1">
                <a:solidFill>
                  <a:srgbClr val="006600"/>
                </a:solidFill>
              </a:rPr>
              <a:t>Броз</a:t>
            </a:r>
            <a:r>
              <a:rPr lang="ru-RU" sz="2300" b="1" dirty="0">
                <a:solidFill>
                  <a:srgbClr val="006600"/>
                </a:solidFill>
              </a:rPr>
              <a:t> Тито, 2, </a:t>
            </a:r>
            <a:endParaRPr lang="ru-RU" sz="2300" b="1" dirty="0" smtClean="0">
              <a:solidFill>
                <a:srgbClr val="006600"/>
              </a:solidFill>
            </a:endParaRPr>
          </a:p>
          <a:p>
            <a:r>
              <a:rPr lang="ru-RU" sz="2300" b="1" dirty="0" smtClean="0">
                <a:solidFill>
                  <a:srgbClr val="006600"/>
                </a:solidFill>
              </a:rPr>
              <a:t>ГК </a:t>
            </a:r>
            <a:r>
              <a:rPr lang="ru-RU" sz="2300" b="1" dirty="0">
                <a:solidFill>
                  <a:srgbClr val="006600"/>
                </a:solidFill>
              </a:rPr>
              <a:t>«Турист</a:t>
            </a:r>
            <a:r>
              <a:rPr lang="ru-RU" sz="2300" b="1" dirty="0" smtClean="0">
                <a:solidFill>
                  <a:srgbClr val="006600"/>
                </a:solidFill>
              </a:rPr>
              <a:t>»</a:t>
            </a:r>
          </a:p>
          <a:p>
            <a:endParaRPr lang="ru-RU" sz="2300" b="1" dirty="0">
              <a:solidFill>
                <a:srgbClr val="006600"/>
              </a:solidFill>
            </a:endParaRPr>
          </a:p>
          <a:p>
            <a:r>
              <a:rPr lang="ru-RU" sz="2300" b="1" dirty="0">
                <a:solidFill>
                  <a:srgbClr val="006600"/>
                </a:solidFill>
              </a:rPr>
              <a:t>Кол-во участников: 250 чел.</a:t>
            </a:r>
          </a:p>
          <a:p>
            <a:r>
              <a:rPr lang="ru-RU" sz="2300" b="1" dirty="0">
                <a:solidFill>
                  <a:srgbClr val="006600"/>
                </a:solidFill>
              </a:rPr>
              <a:t>Ответственные: Зорина Т.А., Бучко О.А., члены Правления</a:t>
            </a:r>
          </a:p>
        </p:txBody>
      </p:sp>
      <p:pic>
        <p:nvPicPr>
          <p:cNvPr id="14338" name="Picture 2" descr="http://www.opsa.info/img/images/zakrytoe-golosovanie-po-vyboru-v-organy-upravleniya-opsa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54" y="1877097"/>
            <a:ext cx="4690983" cy="3133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2" name="Овал 11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38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1697" y="3435846"/>
            <a:ext cx="2745273" cy="173622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1707654"/>
            <a:ext cx="896448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dirty="0" smtClean="0">
                <a:solidFill>
                  <a:srgbClr val="CC0000"/>
                </a:solidFill>
              </a:rPr>
              <a:t>Успехов в реализации грандиозных планов!</a:t>
            </a:r>
            <a:endParaRPr lang="ru-RU" sz="5500" b="1" dirty="0">
              <a:solidFill>
                <a:srgbClr val="CC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32697" y="-20538"/>
            <a:ext cx="721982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КАЛЕНДАРНЫЙ ПЛАН МЕРОПРИЯТИЙ, ПОСВЯЩЕННЫЙ  ГОДУ МЕДИЦИНСКОЙ СЕСТРЫ И </a:t>
            </a:r>
            <a:r>
              <a:rPr lang="ru-RU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АКУШЕРКИ, 20-ЛЕТНЕМУ </a:t>
            </a: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ЮБИЛЕЮ ОПСА, НА 2020 ГОД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8939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907704" y="51470"/>
            <a:ext cx="7157258" cy="60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ДЕЯТЕЛЬНОСТЬ</a:t>
            </a:r>
            <a:endParaRPr lang="ru-RU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771550"/>
            <a:ext cx="63367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Выступление на телевидении и радио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65300" y="3984034"/>
            <a:ext cx="58269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Декабрь 2020 г.</a:t>
            </a:r>
          </a:p>
          <a:p>
            <a:r>
              <a:rPr lang="ru-RU" sz="2200" b="1" dirty="0" smtClean="0">
                <a:solidFill>
                  <a:srgbClr val="006600"/>
                </a:solidFill>
              </a:rPr>
              <a:t>Тема: «ОПСА </a:t>
            </a:r>
            <a:r>
              <a:rPr lang="ru-RU" sz="2200" b="1" dirty="0">
                <a:solidFill>
                  <a:srgbClr val="006600"/>
                </a:solidFill>
              </a:rPr>
              <a:t>20 </a:t>
            </a:r>
            <a:r>
              <a:rPr lang="ru-RU" sz="2200" b="1" dirty="0" smtClean="0">
                <a:solidFill>
                  <a:srgbClr val="006600"/>
                </a:solidFill>
              </a:rPr>
              <a:t>лет»</a:t>
            </a:r>
            <a:endParaRPr lang="ru-RU" sz="2200" b="1" dirty="0">
              <a:solidFill>
                <a:srgbClr val="006600"/>
              </a:solidFill>
            </a:endParaRPr>
          </a:p>
          <a:p>
            <a:r>
              <a:rPr lang="ru-RU" sz="2200" b="1" i="1" dirty="0" smtClean="0">
                <a:solidFill>
                  <a:srgbClr val="006600"/>
                </a:solidFill>
              </a:rPr>
              <a:t>Ответственные</a:t>
            </a:r>
            <a:r>
              <a:rPr lang="ru-RU" sz="2200" b="1" i="1" dirty="0">
                <a:solidFill>
                  <a:srgbClr val="006600"/>
                </a:solidFill>
              </a:rPr>
              <a:t>: </a:t>
            </a:r>
            <a:r>
              <a:rPr lang="ru-RU" sz="2200" b="1" dirty="0">
                <a:solidFill>
                  <a:srgbClr val="006600"/>
                </a:solidFill>
              </a:rPr>
              <a:t>Зорина Т.А., Бучко О.А.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24136" y="2247568"/>
            <a:ext cx="58681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Июнь 2020 г.</a:t>
            </a:r>
          </a:p>
          <a:p>
            <a:r>
              <a:rPr lang="ru-RU" sz="2200" b="1" dirty="0" smtClean="0">
                <a:solidFill>
                  <a:srgbClr val="006600"/>
                </a:solidFill>
              </a:rPr>
              <a:t>Тема: «2020 </a:t>
            </a:r>
            <a:r>
              <a:rPr lang="ru-RU" sz="2200" b="1" dirty="0">
                <a:solidFill>
                  <a:srgbClr val="006600"/>
                </a:solidFill>
              </a:rPr>
              <a:t>год - Год медицинской </a:t>
            </a:r>
            <a:r>
              <a:rPr lang="ru-RU" sz="2200" b="1" dirty="0" smtClean="0">
                <a:solidFill>
                  <a:srgbClr val="006600"/>
                </a:solidFill>
              </a:rPr>
              <a:t>сестры       и акушерки»</a:t>
            </a:r>
            <a:endParaRPr lang="ru-RU" sz="2200" b="1" dirty="0">
              <a:solidFill>
                <a:srgbClr val="006600"/>
              </a:solidFill>
            </a:endParaRPr>
          </a:p>
          <a:p>
            <a:r>
              <a:rPr lang="ru-RU" sz="2200" b="1" i="1" dirty="0" smtClean="0">
                <a:solidFill>
                  <a:srgbClr val="006600"/>
                </a:solidFill>
              </a:rPr>
              <a:t>Ответственные</a:t>
            </a:r>
            <a:r>
              <a:rPr lang="ru-RU" sz="2200" b="1" i="1" dirty="0">
                <a:solidFill>
                  <a:srgbClr val="006600"/>
                </a:solidFill>
              </a:rPr>
              <a:t>: </a:t>
            </a:r>
            <a:r>
              <a:rPr lang="ru-RU" sz="2200" b="1" dirty="0">
                <a:solidFill>
                  <a:srgbClr val="006600"/>
                </a:solidFill>
              </a:rPr>
              <a:t>Моисеева Т.Ф., Саитова Т.В.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653071"/>
            <a:ext cx="1853187" cy="1171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741" y="3036178"/>
            <a:ext cx="1771224" cy="850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05053" y="1263993"/>
            <a:ext cx="69856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6600"/>
                </a:solidFill>
              </a:rPr>
              <a:t>Участие </a:t>
            </a:r>
            <a:r>
              <a:rPr lang="ru-RU" sz="2200" b="1" dirty="0">
                <a:solidFill>
                  <a:srgbClr val="006600"/>
                </a:solidFill>
              </a:rPr>
              <a:t>в телевизионной программе </a:t>
            </a:r>
          </a:p>
          <a:p>
            <a:pPr algn="ctr"/>
            <a:r>
              <a:rPr lang="ru-RU" sz="2200" b="1" dirty="0">
                <a:solidFill>
                  <a:srgbClr val="006600"/>
                </a:solidFill>
              </a:rPr>
              <a:t>«Наше </a:t>
            </a:r>
            <a:r>
              <a:rPr lang="ru-RU" sz="2200" b="1" dirty="0" smtClean="0">
                <a:solidFill>
                  <a:srgbClr val="006600"/>
                </a:solidFill>
              </a:rPr>
              <a:t>здоровье» на ГТРК </a:t>
            </a:r>
            <a:r>
              <a:rPr lang="ru-RU" sz="2200" b="1" dirty="0">
                <a:solidFill>
                  <a:srgbClr val="006600"/>
                </a:solidFill>
              </a:rPr>
              <a:t>«Иртыш</a:t>
            </a:r>
            <a:r>
              <a:rPr lang="ru-RU" sz="2200" b="1" dirty="0" smtClean="0">
                <a:solidFill>
                  <a:srgbClr val="006600"/>
                </a:solidFill>
              </a:rPr>
              <a:t>», </a:t>
            </a:r>
            <a:r>
              <a:rPr lang="ru-RU" sz="2200" b="1" dirty="0">
                <a:solidFill>
                  <a:srgbClr val="006600"/>
                </a:solidFill>
              </a:rPr>
              <a:t>телеканал </a:t>
            </a:r>
            <a:r>
              <a:rPr lang="ru-RU" sz="2200" b="1" dirty="0" smtClean="0">
                <a:solidFill>
                  <a:srgbClr val="006600"/>
                </a:solidFill>
              </a:rPr>
              <a:t>Россия</a:t>
            </a:r>
            <a:endParaRPr lang="ru-RU" sz="2200" b="1" dirty="0">
              <a:solidFill>
                <a:srgbClr val="006600"/>
              </a:solidFill>
            </a:endParaRPr>
          </a:p>
        </p:txBody>
      </p:sp>
      <p:pic>
        <p:nvPicPr>
          <p:cNvPr id="2053" name="Picture 5" descr="https://update-vision.ru/d/snimok1_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5" r="13923"/>
          <a:stretch/>
        </p:blipFill>
        <p:spPr bwMode="auto">
          <a:xfrm>
            <a:off x="200312" y="2304785"/>
            <a:ext cx="987312" cy="7619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https://update-vision.ru/d/snimok1_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5" r="13923"/>
          <a:stretch/>
        </p:blipFill>
        <p:spPr bwMode="auto">
          <a:xfrm>
            <a:off x="200312" y="4114048"/>
            <a:ext cx="987312" cy="7619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8" name="Овал 17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85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907704" y="51470"/>
            <a:ext cx="7157258" cy="60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ДЕЯТЕЛЬНОСТЬ</a:t>
            </a:r>
            <a:endParaRPr lang="ru-RU" sz="3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734963"/>
            <a:ext cx="84558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Размещение </a:t>
            </a:r>
            <a:r>
              <a:rPr lang="ru-RU" sz="2400" b="1" dirty="0">
                <a:solidFill>
                  <a:srgbClr val="006600"/>
                </a:solidFill>
              </a:rPr>
              <a:t>баннера </a:t>
            </a:r>
            <a:endParaRPr lang="en-US" sz="2400" b="1" dirty="0" smtClean="0">
              <a:solidFill>
                <a:srgbClr val="0066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ГОД МЕДИЦИНСКОЙ СЕСТРЫ И АКУШЕРКИ» </a:t>
            </a:r>
          </a:p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на </a:t>
            </a:r>
            <a:r>
              <a:rPr lang="ru-RU" sz="2400" b="1" dirty="0">
                <a:solidFill>
                  <a:srgbClr val="006600"/>
                </a:solidFill>
              </a:rPr>
              <a:t>ж/д вокзале, в аэропорту, крупных торговых центрах и центральных улицах г. Омска</a:t>
            </a:r>
          </a:p>
        </p:txBody>
      </p:sp>
      <p:pic>
        <p:nvPicPr>
          <p:cNvPr id="1028" name="Picture 4" descr="http://fotorelax.ru/wp-content/uploads/2016/06/Omsk-with-height-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11710"/>
            <a:ext cx="4071613" cy="2715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delanounas.ru/i/a/w/1/f_aW1nLWZvdGtpLnlhbmRleC5ydS9nZXQvNTI3NjUvMzAzNDgxNTIuMWY0LzBfOGQ3YjZfNzM1YzE4ZjVfb3JpZz9fX2lkPTc5NTg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11710"/>
            <a:ext cx="4107565" cy="2739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3" name="Овал 12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85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3268" y="3651870"/>
            <a:ext cx="2403702" cy="15202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907704" y="51470"/>
            <a:ext cx="7157258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ДЕЯТЕЛЬНО</a:t>
            </a:r>
            <a:r>
              <a:rPr lang="ru-RU" sz="3200" b="1" dirty="0" smtClean="0">
                <a:solidFill>
                  <a:srgbClr val="CC0000"/>
                </a:solidFill>
              </a:rPr>
              <a:t>СТЬ</a:t>
            </a:r>
            <a:endParaRPr lang="ru-RU" sz="3200" b="1" dirty="0">
              <a:solidFill>
                <a:srgbClr val="CC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699542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 календаря, посвященного </a:t>
            </a:r>
            <a:endParaRPr lang="ru-RU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 МЕДИЦИНСКОЙ СЕСТРЫ И АКУШЕРКИ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3mu.ru/wp-content/uploads/2016/03/cal-2020-s-nomerami-nedel-v-vektore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804406"/>
            <a:ext cx="4552288" cy="321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3" name="Овал 12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85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62269"/>
            <a:ext cx="7632848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МЕЖДУНАРОДНАЯ КАМПАНИЯ </a:t>
            </a:r>
          </a:p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«СЕСТРИНСКОЕ ДЕЛО - СЕЙЧАС»</a:t>
            </a:r>
          </a:p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 – 20 марта 2020 г., г. Санкт-Петербург</a:t>
            </a:r>
            <a:endParaRPr lang="ru-RU" sz="2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1707654"/>
            <a:ext cx="76625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6600"/>
                </a:solidFill>
              </a:rPr>
              <a:t>Участники – делегаты ОПСА</a:t>
            </a:r>
            <a:endParaRPr lang="ru-RU" sz="3000" b="1" dirty="0">
              <a:solidFill>
                <a:srgbClr val="006600"/>
              </a:solidFill>
            </a:endParaRPr>
          </a:p>
        </p:txBody>
      </p:sp>
      <p:pic>
        <p:nvPicPr>
          <p:cNvPr id="3077" name="Picture 5" descr="ÐÐ°ÑÑÐ¸Ð½ÐºÐ¸ Ð¿Ð¾ Ð·Ð°Ð¿ÑÐ¾ÑÑ nursing now campaig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7" t="10067" r="19641" b="10751"/>
          <a:stretch/>
        </p:blipFill>
        <p:spPr bwMode="auto">
          <a:xfrm>
            <a:off x="467544" y="2283718"/>
            <a:ext cx="8044610" cy="2612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3" name="Овал 12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85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7125" y="3723878"/>
            <a:ext cx="2289845" cy="144819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27906" y="27892"/>
            <a:ext cx="706457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МЕДИЦИНСКОЙ СЕСТРЫ</a:t>
            </a:r>
          </a:p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мая 2020 г.</a:t>
            </a:r>
            <a:endParaRPr lang="ru-RU" sz="30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038" y="1707654"/>
            <a:ext cx="904746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 проведения – медицинские организации</a:t>
            </a:r>
          </a:p>
          <a:p>
            <a:pPr algn="ctr"/>
            <a:r>
              <a:rPr lang="ru-RU" sz="2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Ответственные – руководители сестринского персонала МО</a:t>
            </a:r>
            <a:endParaRPr lang="ru-RU" sz="2600" b="1" dirty="0">
              <a:solidFill>
                <a:srgbClr val="006600"/>
              </a:solidFill>
            </a:endParaRPr>
          </a:p>
        </p:txBody>
      </p:sp>
      <p:pic>
        <p:nvPicPr>
          <p:cNvPr id="4101" name="Picture 5" descr="C:\Users\Sveta\Desktop\International-Nurses-Da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623" y="2715766"/>
            <a:ext cx="4506295" cy="2359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Sveta\Desktop\d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002" y="3075805"/>
            <a:ext cx="1047269" cy="183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knowledgenursing.com/images/nursi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186377"/>
            <a:ext cx="1290911" cy="141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8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85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3787842"/>
            <a:ext cx="2188706" cy="138422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108993"/>
            <a:ext cx="71287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АКУШЕРКИ</a:t>
            </a:r>
          </a:p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мая 2020 г.</a:t>
            </a:r>
            <a:endParaRPr lang="ru-RU" sz="30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203598"/>
            <a:ext cx="904746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 проведения – медицинские организации</a:t>
            </a:r>
          </a:p>
          <a:p>
            <a:pPr algn="ctr"/>
            <a:r>
              <a:rPr lang="ru-RU" sz="2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Ответственные – руководители сестринского персонала МО</a:t>
            </a:r>
            <a:endParaRPr lang="ru-RU" sz="2600" b="1" dirty="0">
              <a:solidFill>
                <a:srgbClr val="006600"/>
              </a:solidFill>
            </a:endParaRPr>
          </a:p>
        </p:txBody>
      </p:sp>
      <p:pic>
        <p:nvPicPr>
          <p:cNvPr id="5122" name="Picture 2" descr="ÐÐ°ÑÑÐ¸Ð½ÐºÐ¸ Ð¿Ð¾ Ð·Ð°Ð¿ÑÐ¾ÑÑ international midwives day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5" b="17020"/>
          <a:stretch/>
        </p:blipFill>
        <p:spPr bwMode="auto">
          <a:xfrm>
            <a:off x="2470060" y="2240167"/>
            <a:ext cx="4118164" cy="2767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3" name="Овал 12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85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3787842"/>
            <a:ext cx="2188706" cy="138422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63688" y="209538"/>
            <a:ext cx="738031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НАУЧНО-ПРАКТИЧЕСКИЕ КОНФЕРЕНЦИИ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1320319"/>
            <a:ext cx="828814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февраля 2020 г.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Научно-практическая конференция «Операционное дело </a:t>
            </a:r>
            <a:r>
              <a:rPr lang="en-US" sz="1600" b="1" dirty="0">
                <a:solidFill>
                  <a:srgbClr val="006600"/>
                </a:solidFill>
              </a:rPr>
              <a:t>XXI</a:t>
            </a:r>
            <a:r>
              <a:rPr lang="ru-RU" sz="1600" b="1" dirty="0">
                <a:solidFill>
                  <a:srgbClr val="006600"/>
                </a:solidFill>
              </a:rPr>
              <a:t> века: актуальные вопросы, достижения, инновации»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г. Омск, ул. </a:t>
            </a:r>
            <a:r>
              <a:rPr lang="ru-RU" sz="1600" b="1" dirty="0" err="1">
                <a:solidFill>
                  <a:srgbClr val="006600"/>
                </a:solidFill>
              </a:rPr>
              <a:t>Броз</a:t>
            </a:r>
            <a:r>
              <a:rPr lang="ru-RU" sz="1600" b="1" dirty="0">
                <a:solidFill>
                  <a:srgbClr val="006600"/>
                </a:solidFill>
              </a:rPr>
              <a:t> Тито, 2, ГК «Турист». Кол-во участников: 220 чел.</a:t>
            </a:r>
          </a:p>
          <a:p>
            <a:r>
              <a:rPr lang="ru-RU" sz="1600" b="1" u="sng" dirty="0">
                <a:solidFill>
                  <a:srgbClr val="006600"/>
                </a:solidFill>
              </a:rPr>
              <a:t>Ответственные: </a:t>
            </a:r>
            <a:r>
              <a:rPr lang="ru-RU" sz="1600" b="1" dirty="0">
                <a:solidFill>
                  <a:srgbClr val="006600"/>
                </a:solidFill>
              </a:rPr>
              <a:t>Коваль Н.А., Филатова О.В., </a:t>
            </a:r>
            <a:r>
              <a:rPr lang="ru-RU" sz="1600" b="1" dirty="0" err="1">
                <a:solidFill>
                  <a:srgbClr val="006600"/>
                </a:solidFill>
              </a:rPr>
              <a:t>Дацюк</a:t>
            </a:r>
            <a:r>
              <a:rPr lang="ru-RU" sz="1600" b="1" dirty="0">
                <a:solidFill>
                  <a:srgbClr val="006600"/>
                </a:solidFill>
              </a:rPr>
              <a:t> С.Ф.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0362" y="2675126"/>
            <a:ext cx="828814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марта 2020 г.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Научно-практическая конференция «Перспективы развития </a:t>
            </a:r>
            <a:r>
              <a:rPr lang="ru-RU" sz="1600" b="1" dirty="0" err="1">
                <a:solidFill>
                  <a:srgbClr val="006600"/>
                </a:solidFill>
              </a:rPr>
              <a:t>рентгенлабораторного</a:t>
            </a:r>
            <a:r>
              <a:rPr lang="ru-RU" sz="1600" b="1" dirty="0">
                <a:solidFill>
                  <a:srgbClr val="006600"/>
                </a:solidFill>
              </a:rPr>
              <a:t> дела»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г. Омск, ул. </a:t>
            </a:r>
            <a:r>
              <a:rPr lang="ru-RU" sz="1600" b="1" dirty="0" err="1">
                <a:solidFill>
                  <a:srgbClr val="006600"/>
                </a:solidFill>
              </a:rPr>
              <a:t>Броз</a:t>
            </a:r>
            <a:r>
              <a:rPr lang="ru-RU" sz="1600" b="1" dirty="0">
                <a:solidFill>
                  <a:srgbClr val="006600"/>
                </a:solidFill>
              </a:rPr>
              <a:t> Тито, 2, ГК «Турист». Кол-во участников: 200 чел.</a:t>
            </a:r>
          </a:p>
          <a:p>
            <a:r>
              <a:rPr lang="ru-RU" sz="1600" b="1" u="sng" dirty="0">
                <a:solidFill>
                  <a:srgbClr val="006600"/>
                </a:solidFill>
              </a:rPr>
              <a:t>Ответственные: </a:t>
            </a:r>
            <a:r>
              <a:rPr lang="ru-RU" sz="1600" b="1" dirty="0">
                <a:solidFill>
                  <a:srgbClr val="006600"/>
                </a:solidFill>
              </a:rPr>
              <a:t>Мананников М.Г., </a:t>
            </a:r>
            <a:r>
              <a:rPr lang="ru-RU" sz="1600" b="1" dirty="0" err="1">
                <a:solidFill>
                  <a:srgbClr val="006600"/>
                </a:solidFill>
              </a:rPr>
              <a:t>Вергай</a:t>
            </a:r>
            <a:r>
              <a:rPr lang="ru-RU" sz="1600" b="1" dirty="0">
                <a:solidFill>
                  <a:srgbClr val="006600"/>
                </a:solidFill>
              </a:rPr>
              <a:t> Л.В., Сажина Ю.В.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3840599"/>
            <a:ext cx="751729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апреля 2020 г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Научно-практическая конференция «Оказание качественной помощи онкологическим пациентам в современных условиях»</a:t>
            </a:r>
          </a:p>
          <a:p>
            <a:r>
              <a:rPr lang="ru-RU" sz="1600" b="1" dirty="0">
                <a:solidFill>
                  <a:srgbClr val="006600"/>
                </a:solidFill>
              </a:rPr>
              <a:t>г. Омск, ул. </a:t>
            </a:r>
            <a:r>
              <a:rPr lang="ru-RU" sz="1600" b="1" dirty="0" err="1">
                <a:solidFill>
                  <a:srgbClr val="006600"/>
                </a:solidFill>
              </a:rPr>
              <a:t>Броз</a:t>
            </a:r>
            <a:r>
              <a:rPr lang="ru-RU" sz="1600" b="1" dirty="0">
                <a:solidFill>
                  <a:srgbClr val="006600"/>
                </a:solidFill>
              </a:rPr>
              <a:t> Тито, 2, ГК «Турист». Кол-во участников: 220 чел.</a:t>
            </a:r>
          </a:p>
          <a:p>
            <a:r>
              <a:rPr lang="ru-RU" sz="1600" b="1" u="sng" dirty="0">
                <a:solidFill>
                  <a:srgbClr val="006600"/>
                </a:solidFill>
              </a:rPr>
              <a:t>Ответственные: </a:t>
            </a:r>
            <a:r>
              <a:rPr lang="ru-RU" sz="1600" b="1" dirty="0">
                <a:solidFill>
                  <a:srgbClr val="006600"/>
                </a:solidFill>
              </a:rPr>
              <a:t>Иващенко И.В., Моисеева Т.Ф.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5054" y="149163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5054" y="278777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054" y="4040653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-224070" y="-143346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8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85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</TotalTime>
  <Words>1059</Words>
  <Application>Microsoft Office PowerPoint</Application>
  <PresentationFormat>Экран (16:9)</PresentationFormat>
  <Paragraphs>148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347</cp:revision>
  <dcterms:created xsi:type="dcterms:W3CDTF">2019-07-17T04:41:02Z</dcterms:created>
  <dcterms:modified xsi:type="dcterms:W3CDTF">2019-09-13T03:55:36Z</dcterms:modified>
</cp:coreProperties>
</file>